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8" r:id="rId4"/>
    <p:sldId id="264" r:id="rId5"/>
    <p:sldId id="304" r:id="rId6"/>
    <p:sldId id="305" r:id="rId7"/>
    <p:sldId id="306" r:id="rId8"/>
    <p:sldId id="307" r:id="rId9"/>
    <p:sldId id="308" r:id="rId10"/>
    <p:sldId id="303" r:id="rId11"/>
    <p:sldId id="301" r:id="rId12"/>
    <p:sldId id="257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90755-375F-2244-BEDD-70BAECD90497}" type="datetimeFigureOut">
              <a:rPr lang="en-US" smtClean="0"/>
              <a:t>2/3/22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13B4D-3BD1-4E4B-A2B0-D198BE80C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6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C3443-B9D3-6444-B5B1-AA82955B4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313CC-26F8-9A4D-BAAA-2E226A857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A56F-470B-C545-AA54-9D9A78DD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2F0B2-AD6B-9B48-89F3-F6695F4D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10827-465E-8846-90A6-6572347E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9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740F-5F1C-004A-8D61-289D32D2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3EC0E-84B0-1242-878D-2E61705A8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9B664-F0C5-184B-B3D7-72B4A3A1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D04A1-C358-BF44-9F43-804E6308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589D7-592F-8448-85E5-AD49DA94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216323-6857-F54C-84B4-D07497262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84E33-9DE5-8044-96AD-E6A03647B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1BD10-7199-CD4E-A70D-6BFBB8D0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7EB2-0C42-5E4A-A3B3-085ABAC9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375AA-10EA-8A43-8EE2-31678962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3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0001-B610-C64A-A741-055E3615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380F-8D8D-0542-BE38-11DAAB858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AC8BD-9D9F-F64D-81EF-6FAF4B54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33584-566B-6841-804F-1FB4E803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ED3F7-6C9D-5148-AC26-246EC449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8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465FB-A55E-C84B-B19F-971AF09B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887E9-9024-DA4A-8542-8989FDF08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D36EB-438F-F04A-813A-153E0B1B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9C055-B43E-4646-8CD4-7E696729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D17F8-F452-DB4B-91CE-59DA8178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7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CBC3-1034-3A49-98DA-91D552F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0566-D7E8-264C-BCA0-5B0BF93E3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94F6F-842B-804B-A059-E2F1074C1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9A8D6-CBD8-5B49-B186-1D291AE1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44545-7A0C-8747-BFE5-3E834F44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909BE-DF96-5D40-90C8-04F8A0E1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5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18F5-B0E3-B143-9D47-CCF4DA42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8ADEC-3768-CB41-ACC8-691AEBC5F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5313A-8AE3-1E42-B50A-470A15BEF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754E6-B58F-EF4E-8224-DEFAA1378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AB8A0-F154-8543-BA09-33E4BD92A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43A9BB-966B-1C4B-877B-6BD7D9A8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76B314-53C8-1547-B8A5-C1F84F81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F7784-FA06-2A43-BF25-6826030B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9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68E8-739F-6E41-8CB1-8A93ED14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6EF19-A8DF-3946-8406-AF5DF078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4954E-7F41-DB44-BDB5-809BA6D1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CE67B-CAE5-A645-810A-7BFC1AD1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5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889AB-9E01-2741-9EC8-E64D0DF6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573B2-EE38-C747-957C-647CBE76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FE609-9FAD-9D4C-B38E-C7002AF5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7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9CB5-1E73-3040-B49C-97269729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334B7-906A-384A-99A7-36AF59127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63A03-1BB8-904B-830C-3F52E3B0E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F2C40-00C5-2E40-9EF4-C48E8BC3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3BD48-4F3A-C74B-94C5-E12356FB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B4644-343A-C247-A1C5-5B872A25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E9DE-CE6E-C947-838C-A8F870B9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0960C-0219-6E40-9E27-0EB539279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4F7AE-FF0E-ED48-9F14-FB4C75223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1EFAB-F79D-194D-AB2A-B6248EA8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81DF5-E77E-3F47-9F6C-9069ED20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3FBCA-18B1-C64F-8103-B6180DA8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8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EBCB7-B0FD-724C-83DF-CF59E500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93DC2-08FA-6443-B18C-5BFE7550D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BD51A-1CB7-E74C-8E08-FFB22224D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00F5-199C-7440-82DF-49BD86033751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EA122-4EBB-6D42-B890-26711A6F3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83E83-B569-3F4C-A3AA-9B922BF96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7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mMT4sETu8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0E2B-22FA-B144-B418-9C8B126E94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Edexcel IGCSE History</a:t>
            </a:r>
            <a:br>
              <a:rPr lang="en-US" sz="8000" b="1" dirty="0"/>
            </a:br>
            <a:r>
              <a:rPr lang="en-US" sz="8000" b="1" dirty="0"/>
              <a:t>P2: Breadth Study A1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ED3F2-BBC7-9F40-B942-F2CBD4778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3602038"/>
            <a:ext cx="10241280" cy="1655762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The Origins &amp; Course of WW1, </a:t>
            </a:r>
          </a:p>
          <a:p>
            <a:r>
              <a:rPr lang="en-US" sz="6000" dirty="0">
                <a:solidFill>
                  <a:srgbClr val="FF0000"/>
                </a:solidFill>
              </a:rPr>
              <a:t>1905-1918</a:t>
            </a:r>
          </a:p>
        </p:txBody>
      </p:sp>
    </p:spTree>
    <p:extLst>
      <p:ext uri="{BB962C8B-B14F-4D97-AF65-F5344CB8AC3E}">
        <p14:creationId xmlns:p14="http://schemas.microsoft.com/office/powerpoint/2010/main" val="294950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Family Relationships that Couldn&amp;#39;t Stop World War I">
            <a:extLst>
              <a:ext uri="{FF2B5EF4-FFF2-40B4-BE49-F238E27FC236}">
                <a16:creationId xmlns:a16="http://schemas.microsoft.com/office/drawing/2014/main" id="{37DB6E85-C3F3-DA47-ACAE-E6355DCD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" y="0"/>
            <a:ext cx="11613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9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1C80-D9C1-5B42-AA33-7FB44060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u="sng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6CE1-4209-094E-83CE-6245DA90E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3" y="1825624"/>
            <a:ext cx="11848289" cy="4667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A. Who was King George V’s father?</a:t>
            </a:r>
          </a:p>
          <a:p>
            <a:pPr marL="0" indent="0">
              <a:buNone/>
            </a:pPr>
            <a:r>
              <a:rPr lang="en-US" sz="4400" dirty="0"/>
              <a:t>B. Who was the Kaiser’s mother?</a:t>
            </a:r>
          </a:p>
          <a:p>
            <a:pPr marL="0" indent="0">
              <a:buNone/>
            </a:pPr>
            <a:r>
              <a:rPr lang="en-US" sz="4400" dirty="0"/>
              <a:t>C. How are Answers A + B related?</a:t>
            </a:r>
          </a:p>
          <a:p>
            <a:pPr marL="0" indent="0">
              <a:buNone/>
            </a:pPr>
            <a:r>
              <a:rPr lang="en-US" sz="4400" dirty="0"/>
              <a:t>D. What does that make the Kaiser + George V?</a:t>
            </a:r>
          </a:p>
          <a:p>
            <a:pPr marL="0" indent="0">
              <a:buNone/>
            </a:pPr>
            <a:r>
              <a:rPr lang="en-US" sz="4400" dirty="0"/>
              <a:t>E. Who was Tsar Nicholas II’s mother’s sister?</a:t>
            </a:r>
          </a:p>
          <a:p>
            <a:pPr marL="0" indent="0">
              <a:buNone/>
            </a:pPr>
            <a:r>
              <a:rPr lang="en-US" sz="4400" dirty="0"/>
              <a:t>F. Who was King George V’s mother?</a:t>
            </a:r>
          </a:p>
          <a:p>
            <a:pPr marL="0" indent="0">
              <a:buNone/>
            </a:pPr>
            <a:r>
              <a:rPr lang="en-US" sz="4400" dirty="0"/>
              <a:t>G. What does that make the Tsar + George V?</a:t>
            </a:r>
          </a:p>
          <a:p>
            <a:pPr marL="0" indent="0" algn="ctr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6396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smic angst — King George V, Kaiser Wilhelm II &amp;amp; Tsar Nicholas...">
            <a:extLst>
              <a:ext uri="{FF2B5EF4-FFF2-40B4-BE49-F238E27FC236}">
                <a16:creationId xmlns:a16="http://schemas.microsoft.com/office/drawing/2014/main" id="{3DD63352-3C24-704D-BEA9-4F8B76BCB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9" y="231055"/>
            <a:ext cx="10805410" cy="590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09B037-19AB-F542-8387-6F349A7CB92C}"/>
              </a:ext>
            </a:extLst>
          </p:cNvPr>
          <p:cNvSpPr txBox="1"/>
          <p:nvPr/>
        </p:nvSpPr>
        <p:spPr>
          <a:xfrm>
            <a:off x="3552496" y="6341696"/>
            <a:ext cx="5087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https://www.youtube.com/watch?v=oXmMT4sETu8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07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1C80-D9C1-5B42-AA33-7FB44060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u="sng" dirty="0"/>
              <a:t>Exam-Style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6CE1-4209-094E-83CE-6245DA90E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825625"/>
            <a:ext cx="11288110" cy="47771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/>
              <a:t>Describe </a:t>
            </a:r>
            <a:r>
              <a:rPr lang="en-US" sz="7200" b="1" dirty="0"/>
              <a:t>two</a:t>
            </a:r>
            <a:r>
              <a:rPr lang="en-US" sz="7200" dirty="0"/>
              <a:t> features </a:t>
            </a:r>
          </a:p>
          <a:p>
            <a:pPr marL="0" indent="0" algn="ctr">
              <a:buNone/>
            </a:pPr>
            <a:r>
              <a:rPr lang="en-US" sz="7200" dirty="0"/>
              <a:t>of the alliance system </a:t>
            </a:r>
          </a:p>
          <a:p>
            <a:pPr marL="0" indent="0" algn="ctr">
              <a:buNone/>
            </a:pPr>
            <a:r>
              <a:rPr lang="en-US" sz="7200" dirty="0"/>
              <a:t>in 1905. </a:t>
            </a:r>
            <a:r>
              <a:rPr lang="en-US" sz="7200" b="1" dirty="0">
                <a:solidFill>
                  <a:srgbClr val="FF0000"/>
                </a:solidFill>
              </a:rPr>
              <a:t>(6 marks)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Hint – Identify two clear features,                      don’t just say who is on each side!</a:t>
            </a:r>
          </a:p>
        </p:txBody>
      </p:sp>
    </p:spTree>
    <p:extLst>
      <p:ext uri="{BB962C8B-B14F-4D97-AF65-F5344CB8AC3E}">
        <p14:creationId xmlns:p14="http://schemas.microsoft.com/office/powerpoint/2010/main" val="313151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90EDAC-F788-FE43-830C-012BB90C0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038" y="112416"/>
            <a:ext cx="4438184" cy="2485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6F500A-2C16-2E44-A236-8AAF09D04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8" y="112416"/>
            <a:ext cx="5078087" cy="3008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D191EC-C58A-134D-B81A-D1FCE6C818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7" t="2641" r="4198" b="4076"/>
          <a:stretch/>
        </p:blipFill>
        <p:spPr>
          <a:xfrm>
            <a:off x="158705" y="3121046"/>
            <a:ext cx="5203160" cy="3468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A15C6C-4C75-A844-B3C5-065C45C0B3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59" r="12006" b="38265"/>
          <a:stretch/>
        </p:blipFill>
        <p:spPr>
          <a:xfrm>
            <a:off x="5444358" y="112416"/>
            <a:ext cx="1881353" cy="24853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EA7469-0CBC-1B44-8043-58D44EC5D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4358" y="2762663"/>
            <a:ext cx="2541288" cy="37550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BCC352-A8E5-8749-B8DD-3217E9653A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33" t="4784" r="8295" b="8147"/>
          <a:stretch/>
        </p:blipFill>
        <p:spPr>
          <a:xfrm>
            <a:off x="8068139" y="2762663"/>
            <a:ext cx="3840083" cy="37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0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0E2B-22FA-B144-B418-9C8B126E9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2525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/>
              <a:t>Edexcel IGCSE History</a:t>
            </a:r>
            <a:br>
              <a:rPr lang="en-US" sz="8000" b="1" dirty="0"/>
            </a:br>
            <a:r>
              <a:rPr lang="en-US" sz="8000" b="1" dirty="0"/>
              <a:t>P2: Breadth Study A1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ED3F2-BBC7-9F40-B942-F2CBD4778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951" y="3150093"/>
            <a:ext cx="10258097" cy="2977438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The Origins &amp; Course of WW1, </a:t>
            </a:r>
          </a:p>
          <a:p>
            <a:r>
              <a:rPr lang="en-US" sz="6000" dirty="0">
                <a:solidFill>
                  <a:srgbClr val="FF0000"/>
                </a:solidFill>
              </a:rPr>
              <a:t>1905-1918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4000" b="1">
                <a:solidFill>
                  <a:srgbClr val="0070C0"/>
                </a:solidFill>
              </a:rPr>
              <a:t>1.1 </a:t>
            </a:r>
            <a:r>
              <a:rPr lang="en-US" sz="4000" b="1" dirty="0">
                <a:solidFill>
                  <a:srgbClr val="0070C0"/>
                </a:solidFill>
              </a:rPr>
              <a:t>The Alliance System</a:t>
            </a:r>
          </a:p>
        </p:txBody>
      </p:sp>
    </p:spTree>
    <p:extLst>
      <p:ext uri="{BB962C8B-B14F-4D97-AF65-F5344CB8AC3E}">
        <p14:creationId xmlns:p14="http://schemas.microsoft.com/office/powerpoint/2010/main" val="309268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7" y="154108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(a) </a:t>
            </a:r>
            <a:r>
              <a:rPr lang="en-US" b="1" u="sng" dirty="0">
                <a:solidFill>
                  <a:srgbClr val="00B050"/>
                </a:solidFill>
              </a:rPr>
              <a:t>The Alliance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50" y="1344296"/>
            <a:ext cx="6102457" cy="5359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At the beginning of the 20</a:t>
            </a:r>
            <a:r>
              <a:rPr lang="en-US" baseline="30000" dirty="0"/>
              <a:t>th</a:t>
            </a:r>
            <a:r>
              <a:rPr lang="en-US" dirty="0"/>
              <a:t> Century there were 6 ‘Great Powers’ in Europe: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Germany		Austria-Hungary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Italy			France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Russia 		Great Britain</a:t>
            </a:r>
          </a:p>
          <a:p>
            <a:pPr marL="0" indent="0">
              <a:buNone/>
            </a:pPr>
            <a:r>
              <a:rPr lang="en-US" dirty="0"/>
              <a:t>Despite their differences, in aims &amp; ambitions, they had things in common:</a:t>
            </a:r>
          </a:p>
          <a:p>
            <a:r>
              <a:rPr lang="en-US" b="1" dirty="0"/>
              <a:t>The desire to be safe from attack from other nations</a:t>
            </a:r>
          </a:p>
          <a:p>
            <a:r>
              <a:rPr lang="en-US" b="1" dirty="0"/>
              <a:t>The desire to increase their prosperity through trading in overseas markets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ABAE8-BF5D-174C-A3B8-622E4C3B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290" y="1479671"/>
            <a:ext cx="5651243" cy="477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6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7" y="154108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(a) </a:t>
            </a:r>
            <a:r>
              <a:rPr lang="en-US" b="1" u="sng" dirty="0">
                <a:solidFill>
                  <a:srgbClr val="00B050"/>
                </a:solidFill>
              </a:rPr>
              <a:t>The Alliance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649" y="1270723"/>
            <a:ext cx="6789684" cy="5513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 trying to obtain security from attack &amp; increase trading opportunities, the ‘Great Powers’ often found themselves competing; sometimes, inevitably, leading to wars. By the end of the 19</a:t>
            </a:r>
            <a:r>
              <a:rPr lang="en-US" baseline="30000" dirty="0"/>
              <a:t>th</a:t>
            </a:r>
            <a:r>
              <a:rPr lang="en-US" dirty="0"/>
              <a:t> Century, the ‘Great Powers’ had begun to protect themselves by uniting into a system of alliances by 1905:</a:t>
            </a:r>
          </a:p>
          <a:p>
            <a:r>
              <a:rPr lang="en-US" b="1" dirty="0"/>
              <a:t>THE TRIPLE ALLIANCE; Germany, Italy &amp; Austria-Hungary.</a:t>
            </a:r>
          </a:p>
          <a:p>
            <a:r>
              <a:rPr lang="en-US" b="1" dirty="0"/>
              <a:t>RUSSO-FRANCO ALLIANCE, Russia &amp; France</a:t>
            </a:r>
          </a:p>
          <a:p>
            <a:r>
              <a:rPr lang="en-US" b="1" dirty="0"/>
              <a:t>THE ENTENTE CORDIALE, Britain &amp; France </a:t>
            </a:r>
          </a:p>
          <a:p>
            <a:pPr marL="0" indent="0">
              <a:buNone/>
            </a:pPr>
            <a:r>
              <a:rPr lang="en-US" dirty="0"/>
              <a:t>Tensions between these fierce rivals gradually deepened until war broke out in 1914.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A4231-F60D-6642-8B0A-1AA04A716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1"/>
          <a:stretch/>
        </p:blipFill>
        <p:spPr>
          <a:xfrm>
            <a:off x="119667" y="1365599"/>
            <a:ext cx="5162982" cy="474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8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7" y="154108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(a) </a:t>
            </a:r>
            <a:r>
              <a:rPr lang="en-US" b="1" u="sng" dirty="0">
                <a:solidFill>
                  <a:srgbClr val="00B050"/>
                </a:solidFill>
              </a:rPr>
              <a:t>The Alliance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50" y="1344296"/>
            <a:ext cx="6162326" cy="5359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Pre-1905 tensions in Europe include: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GERMANY</a:t>
            </a:r>
            <a:r>
              <a:rPr lang="en-US" dirty="0"/>
              <a:t> – They defeated France in the Franco-Prussian War &amp; took industrial Alsace-Lorraine as part of the Peace. Germans feared France would strike any moment to seize back Alsace-Lorraine.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AUSTRIA-HUNGARY </a:t>
            </a:r>
            <a:r>
              <a:rPr lang="en-US" dirty="0"/>
              <a:t>– They were a huge Empire in Central Europe, containing different nationalities; some expecting independence. It was up to the Austrian Emperor to keep his Empire together. He knew Serbs were supported by Russia, so the 2 huge Empires were mighty rivals.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90CF9-4E3A-584A-96D9-995E5BEFE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18"/>
          <a:stretch/>
        </p:blipFill>
        <p:spPr>
          <a:xfrm>
            <a:off x="6366076" y="354133"/>
            <a:ext cx="5622174" cy="3274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C90898-46B7-8748-AB12-2DE0E7959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076" y="3886200"/>
            <a:ext cx="5622174" cy="281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7" y="154108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(a) </a:t>
            </a:r>
            <a:r>
              <a:rPr lang="en-US" b="1" u="sng" dirty="0">
                <a:solidFill>
                  <a:srgbClr val="00B050"/>
                </a:solidFill>
              </a:rPr>
              <a:t>The Alliance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50" y="1344296"/>
            <a:ext cx="6162326" cy="5359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Pre-1905 tensions in Europe include: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ITALY</a:t>
            </a:r>
            <a:r>
              <a:rPr lang="en-US" dirty="0"/>
              <a:t> – Like Germany, it was a relatively ‘new’ country so lacked industrial &amp; military strength. Keen to ally with others, it joined the Triple Alliance and, thereby, was anti-Russian &amp; anti-French.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FRANCE</a:t>
            </a:r>
            <a:r>
              <a:rPr lang="en-US" b="1" dirty="0"/>
              <a:t> </a:t>
            </a:r>
            <a:r>
              <a:rPr lang="en-US" dirty="0"/>
              <a:t>– They were primarily concerned with ensuring that Germany never attacked them again and to steal back Alsace-Lorraine. France allied with Russia, purely because it wanted some support against Germany and it was difficult to fight enemies on both fronts.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4DE8C-80B2-6E4A-B4F0-8D73F5EAA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61" y="154108"/>
            <a:ext cx="3571414" cy="3704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49C19-2980-844E-B280-9D02EB934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927" y="4009758"/>
            <a:ext cx="5112773" cy="26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7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7" y="154108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(a) </a:t>
            </a:r>
            <a:r>
              <a:rPr lang="en-US" b="1" u="sng" dirty="0">
                <a:solidFill>
                  <a:srgbClr val="00B050"/>
                </a:solidFill>
              </a:rPr>
              <a:t>The Alliance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49" y="1344296"/>
            <a:ext cx="6856808" cy="5359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Pre-1905 tensions in Europe include: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RUSSIA</a:t>
            </a:r>
            <a:r>
              <a:rPr lang="en-US" dirty="0"/>
              <a:t> – As largest of the 6 ‘Great Powers’, it was ironically the least developed. Their main fear was that Germany would try to expand into their territory &amp; Austria-Hungary would take measures against Slavs in their Empire.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GREAT BRITAIN</a:t>
            </a:r>
            <a:r>
              <a:rPr lang="en-US" b="1" dirty="0"/>
              <a:t> </a:t>
            </a:r>
            <a:r>
              <a:rPr lang="en-US" dirty="0"/>
              <a:t>– They preferred to keep out of European politics in </a:t>
            </a:r>
            <a:r>
              <a:rPr lang="en-US" b="1" dirty="0"/>
              <a:t>“Splendid Isolation”. </a:t>
            </a:r>
            <a:r>
              <a:rPr lang="en-US" dirty="0"/>
              <a:t>The British Navy &amp; Empire limited the need to form alliances but, as the 20</a:t>
            </a:r>
            <a:r>
              <a:rPr lang="en-US" baseline="30000" dirty="0"/>
              <a:t>th</a:t>
            </a:r>
            <a:r>
              <a:rPr lang="en-US" dirty="0"/>
              <a:t> Century began, Germany’s Navy &amp; Empire became a direct threat to British dominance. In 1904, Britain &amp; France joined the Entente Cordiale.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2A2AF-275B-5E47-AFC3-55F6E1AC1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202" y="154108"/>
            <a:ext cx="2381009" cy="3677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DD3492-F756-A044-BB46-23883A024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639" y="4110774"/>
            <a:ext cx="4843612" cy="242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67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7" y="154108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(a) </a:t>
            </a:r>
            <a:r>
              <a:rPr lang="en-US" b="1" u="sng" dirty="0">
                <a:solidFill>
                  <a:srgbClr val="00B050"/>
                </a:solidFill>
              </a:rPr>
              <a:t>The Alliance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765" y="1479670"/>
            <a:ext cx="5502568" cy="52242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By 1905, Europe was beginning to divide into 2 separate groups whose rivalry was to lead to war in 1914.</a:t>
            </a:r>
          </a:p>
          <a:p>
            <a:pPr marL="0" indent="0">
              <a:buNone/>
            </a:pPr>
            <a:r>
              <a:rPr lang="en-US" sz="3600" b="1" dirty="0"/>
              <a:t>What had changed to make things worse?</a:t>
            </a:r>
          </a:p>
          <a:p>
            <a:pPr marL="0" indent="0">
              <a:buNone/>
            </a:pPr>
            <a:r>
              <a:rPr lang="en-US" dirty="0"/>
              <a:t>In 1907, Russia joined with Britain &amp; France to make THE TRIPLE ETENTE. There was no formal agreement to support each other if one was attacked, but it was assumed that there was a moral obligation to support each other.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A5B8D-28FC-E949-98A4-3DF29CCC6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7" y="1344296"/>
            <a:ext cx="6450098" cy="535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90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709</Words>
  <Application>Microsoft Macintosh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Edexcel IGCSE History P2: Breadth Study A1</vt:lpstr>
      <vt:lpstr>PowerPoint Presentation</vt:lpstr>
      <vt:lpstr>Edexcel IGCSE History P2: Breadth Study A1</vt:lpstr>
      <vt:lpstr>(a) The Alliance System</vt:lpstr>
      <vt:lpstr>(a) The Alliance System</vt:lpstr>
      <vt:lpstr>(a) The Alliance System</vt:lpstr>
      <vt:lpstr>(a) The Alliance System</vt:lpstr>
      <vt:lpstr>(a) The Alliance System</vt:lpstr>
      <vt:lpstr>(a) The Alliance System</vt:lpstr>
      <vt:lpstr>PowerPoint Presentation</vt:lpstr>
      <vt:lpstr>Activity 1</vt:lpstr>
      <vt:lpstr>PowerPoint Presentation</vt:lpstr>
      <vt:lpstr>Exam-Style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History Investigation A1</dc:title>
  <dc:creator>Chris Skerry</dc:creator>
  <cp:lastModifiedBy>Chris Skerry</cp:lastModifiedBy>
  <cp:revision>33</cp:revision>
  <dcterms:created xsi:type="dcterms:W3CDTF">2021-05-05T18:42:06Z</dcterms:created>
  <dcterms:modified xsi:type="dcterms:W3CDTF">2022-02-03T18:22:17Z</dcterms:modified>
</cp:coreProperties>
</file>