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9" r:id="rId3"/>
    <p:sldId id="293" r:id="rId4"/>
    <p:sldId id="324" r:id="rId5"/>
    <p:sldId id="325" r:id="rId6"/>
    <p:sldId id="327" r:id="rId7"/>
    <p:sldId id="328" r:id="rId8"/>
    <p:sldId id="329" r:id="rId9"/>
    <p:sldId id="416" r:id="rId10"/>
    <p:sldId id="417" r:id="rId11"/>
    <p:sldId id="294" r:id="rId12"/>
    <p:sldId id="326" r:id="rId13"/>
    <p:sldId id="295" r:id="rId14"/>
    <p:sldId id="330" r:id="rId15"/>
    <p:sldId id="331" r:id="rId16"/>
    <p:sldId id="418" r:id="rId17"/>
    <p:sldId id="419" r:id="rId18"/>
    <p:sldId id="332" r:id="rId19"/>
    <p:sldId id="333" r:id="rId20"/>
    <p:sldId id="334" r:id="rId21"/>
    <p:sldId id="421" r:id="rId22"/>
    <p:sldId id="257" r:id="rId23"/>
    <p:sldId id="422" r:id="rId24"/>
    <p:sldId id="420" r:id="rId25"/>
    <p:sldId id="423" r:id="rId26"/>
    <p:sldId id="425" r:id="rId27"/>
    <p:sldId id="427" r:id="rId28"/>
    <p:sldId id="428" r:id="rId29"/>
    <p:sldId id="424" r:id="rId30"/>
    <p:sldId id="42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3"/>
    <p:restoredTop sz="94637"/>
  </p:normalViewPr>
  <p:slideViewPr>
    <p:cSldViewPr snapToGrid="0" snapToObjects="1">
      <p:cViewPr varScale="1">
        <p:scale>
          <a:sx n="103" d="100"/>
          <a:sy n="103" d="100"/>
        </p:scale>
        <p:origin x="9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37D00-17EF-EA49-A71D-A543EDDAFB45}" type="datetimeFigureOut">
              <a:rPr lang="en-US" smtClean="0"/>
              <a:t>10/18/22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640B2-3646-8342-B0D4-538BD2785A60}" type="slidenum">
              <a:rPr lang="en-US" smtClean="0"/>
              <a:t>‹#›</a:t>
            </a:fld>
            <a:endParaRPr lang="en-US"/>
          </a:p>
        </p:txBody>
      </p:sp>
    </p:spTree>
    <p:extLst>
      <p:ext uri="{BB962C8B-B14F-4D97-AF65-F5344CB8AC3E}">
        <p14:creationId xmlns:p14="http://schemas.microsoft.com/office/powerpoint/2010/main" val="3225662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P1: Depth Study 3</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Germany: Development of Dictatorship, 1918-1945</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54462-33C3-74FF-BA70-8F88919113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6F6F38-B72E-B80D-2A10-9505F3C28A2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75292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1980" y="18255"/>
            <a:ext cx="11469189" cy="1325563"/>
          </a:xfrm>
        </p:spPr>
        <p:txBody>
          <a:bodyPr/>
          <a:lstStyle/>
          <a:p>
            <a:r>
              <a:rPr lang="en-US" dirty="0">
                <a:solidFill>
                  <a:srgbClr val="00B050"/>
                </a:solidFill>
              </a:rPr>
              <a:t>(g) </a:t>
            </a:r>
            <a:r>
              <a:rPr lang="en-US" u="sng" dirty="0">
                <a:solidFill>
                  <a:srgbClr val="00B050"/>
                </a:solidFill>
              </a:rPr>
              <a:t>The Role of the SA</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255171" y="1184435"/>
            <a:ext cx="6854849" cy="5557372"/>
          </a:xfrm>
        </p:spPr>
        <p:txBody>
          <a:bodyPr>
            <a:normAutofit/>
          </a:bodyPr>
          <a:lstStyle/>
          <a:p>
            <a:pPr marL="0" indent="0">
              <a:buNone/>
            </a:pPr>
            <a:r>
              <a:rPr lang="en-US" dirty="0"/>
              <a:t>The ‘Sturmabteilung’ were used to protect Nazi Party members making speeches &amp; used to disrupt meetings of opposition parties. In speeches, Hitler claimed Parliamentary Democracy simply didn’t work &amp; only the strong government of the Nazis could save Germany. Ernst Rohm was re-appointed as SA leader in Jan. 1931 &amp; membership increased from </a:t>
            </a:r>
            <a:r>
              <a:rPr lang="en-US" b="1" dirty="0"/>
              <a:t>70,000</a:t>
            </a:r>
            <a:r>
              <a:rPr lang="en-US" dirty="0"/>
              <a:t> to </a:t>
            </a:r>
            <a:r>
              <a:rPr lang="en-US" b="1" dirty="0"/>
              <a:t>170,000</a:t>
            </a:r>
            <a:r>
              <a:rPr lang="en-US" dirty="0"/>
              <a:t> by Jan. 1932. Clashes with Communists showed that the SA were ready to stamp out a Bolshevik revolution &amp; expected appreciation from the electorate; SA were stationed at polling stations to remind people to be grateful (or to intimidate them).</a:t>
            </a:r>
          </a:p>
        </p:txBody>
      </p:sp>
      <p:pic>
        <p:nvPicPr>
          <p:cNvPr id="4" name="Picture 3">
            <a:extLst>
              <a:ext uri="{FF2B5EF4-FFF2-40B4-BE49-F238E27FC236}">
                <a16:creationId xmlns:a16="http://schemas.microsoft.com/office/drawing/2014/main" id="{5C534CF9-3438-4149-9057-9184CEB82F72}"/>
              </a:ext>
            </a:extLst>
          </p:cNvPr>
          <p:cNvPicPr>
            <a:picLocks noChangeAspect="1"/>
          </p:cNvPicPr>
          <p:nvPr/>
        </p:nvPicPr>
        <p:blipFill>
          <a:blip r:embed="rId2"/>
          <a:stretch>
            <a:fillRect/>
          </a:stretch>
        </p:blipFill>
        <p:spPr>
          <a:xfrm>
            <a:off x="81980" y="1186052"/>
            <a:ext cx="5057579" cy="5557372"/>
          </a:xfrm>
          <a:prstGeom prst="rect">
            <a:avLst/>
          </a:prstGeom>
        </p:spPr>
      </p:pic>
    </p:spTree>
    <p:extLst>
      <p:ext uri="{BB962C8B-B14F-4D97-AF65-F5344CB8AC3E}">
        <p14:creationId xmlns:p14="http://schemas.microsoft.com/office/powerpoint/2010/main" val="2107623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99A2F4-9C6D-154E-AC35-54A4E2FA519D}"/>
              </a:ext>
            </a:extLst>
          </p:cNvPr>
          <p:cNvPicPr>
            <a:picLocks noChangeAspect="1"/>
          </p:cNvPicPr>
          <p:nvPr/>
        </p:nvPicPr>
        <p:blipFill rotWithShape="1">
          <a:blip r:embed="rId2"/>
          <a:srcRect l="2598" t="4484" r="2208" b="7629"/>
          <a:stretch/>
        </p:blipFill>
        <p:spPr>
          <a:xfrm>
            <a:off x="231227" y="105304"/>
            <a:ext cx="11729545" cy="6647391"/>
          </a:xfrm>
          <a:prstGeom prst="rect">
            <a:avLst/>
          </a:prstGeom>
        </p:spPr>
      </p:pic>
    </p:spTree>
    <p:extLst>
      <p:ext uri="{BB962C8B-B14F-4D97-AF65-F5344CB8AC3E}">
        <p14:creationId xmlns:p14="http://schemas.microsoft.com/office/powerpoint/2010/main" val="3159577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8721" y="0"/>
            <a:ext cx="11774558" cy="1325563"/>
          </a:xfrm>
        </p:spPr>
        <p:txBody>
          <a:bodyPr>
            <a:normAutofit/>
          </a:bodyPr>
          <a:lstStyle/>
          <a:p>
            <a:r>
              <a:rPr lang="en-US" sz="4000" dirty="0">
                <a:solidFill>
                  <a:srgbClr val="7030A0"/>
                </a:solidFill>
              </a:rPr>
              <a:t>(h) </a:t>
            </a:r>
            <a:r>
              <a:rPr lang="en-US" sz="4000" u="sng" dirty="0">
                <a:solidFill>
                  <a:srgbClr val="7030A0"/>
                </a:solidFill>
              </a:rPr>
              <a:t>Events of 1932 to Jan.1933 </a:t>
            </a:r>
            <a:r>
              <a:rPr lang="en-US" sz="4000" dirty="0">
                <a:solidFill>
                  <a:srgbClr val="7030A0"/>
                </a:solidFill>
              </a:rPr>
              <a:t>– </a:t>
            </a:r>
            <a:r>
              <a:rPr lang="en-US" sz="4000" u="sng" dirty="0">
                <a:solidFill>
                  <a:srgbClr val="7030A0"/>
                </a:solidFill>
              </a:rPr>
              <a:t>the Role of von Papen, von Schleicher &amp; von Hindenburg</a:t>
            </a:r>
          </a:p>
        </p:txBody>
      </p:sp>
      <p:pic>
        <p:nvPicPr>
          <p:cNvPr id="5" name="Content Placeholder 4">
            <a:extLst>
              <a:ext uri="{FF2B5EF4-FFF2-40B4-BE49-F238E27FC236}">
                <a16:creationId xmlns:a16="http://schemas.microsoft.com/office/drawing/2014/main" id="{1D850262-0DB6-504E-B595-17DBDF79F9CB}"/>
              </a:ext>
            </a:extLst>
          </p:cNvPr>
          <p:cNvPicPr>
            <a:picLocks noGrp="1" noChangeAspect="1"/>
          </p:cNvPicPr>
          <p:nvPr>
            <p:ph idx="1"/>
          </p:nvPr>
        </p:nvPicPr>
        <p:blipFill rotWithShape="1">
          <a:blip r:embed="rId2"/>
          <a:srcRect l="15422" t="29733" r="13382" b="5483"/>
          <a:stretch/>
        </p:blipFill>
        <p:spPr>
          <a:xfrm>
            <a:off x="6547945" y="1474153"/>
            <a:ext cx="5519418" cy="5262978"/>
          </a:xfrm>
        </p:spPr>
      </p:pic>
      <p:sp>
        <p:nvSpPr>
          <p:cNvPr id="6" name="TextBox 5">
            <a:extLst>
              <a:ext uri="{FF2B5EF4-FFF2-40B4-BE49-F238E27FC236}">
                <a16:creationId xmlns:a16="http://schemas.microsoft.com/office/drawing/2014/main" id="{4693FB3B-9A30-174E-8656-F1CE9DD8DD2E}"/>
              </a:ext>
            </a:extLst>
          </p:cNvPr>
          <p:cNvSpPr txBox="1"/>
          <p:nvPr/>
        </p:nvSpPr>
        <p:spPr>
          <a:xfrm>
            <a:off x="124637" y="1474152"/>
            <a:ext cx="6286673" cy="5262979"/>
          </a:xfrm>
          <a:prstGeom prst="rect">
            <a:avLst/>
          </a:prstGeom>
          <a:noFill/>
        </p:spPr>
        <p:txBody>
          <a:bodyPr wrap="square" rtlCol="0">
            <a:spAutoFit/>
          </a:bodyPr>
          <a:lstStyle/>
          <a:p>
            <a:r>
              <a:rPr lang="en-US" sz="2800" dirty="0"/>
              <a:t>After the 1932 Presidential election, Hitler was leader of the second largest party in the Reichstag. When a general election was called for 31</a:t>
            </a:r>
            <a:r>
              <a:rPr lang="en-US" sz="2800" baseline="30000" dirty="0"/>
              <a:t>st</a:t>
            </a:r>
            <a:r>
              <a:rPr lang="en-US" sz="2800" dirty="0"/>
              <a:t> July 1932, the Nazis were optimistic on improving their number of seats from the 106 of Sept. 1930. Violence erupted across Germany and about 100 people were killed &amp; 1125 wounded at political clashes. More people voted than had ever done so &amp; the Nazis became the largest party in the Reichstag, but without </a:t>
            </a:r>
            <a:r>
              <a:rPr lang="en-US" sz="2800"/>
              <a:t>a majority of 51%.</a:t>
            </a:r>
            <a:endParaRPr lang="en-US" sz="2800" dirty="0"/>
          </a:p>
        </p:txBody>
      </p:sp>
    </p:spTree>
    <p:extLst>
      <p:ext uri="{BB962C8B-B14F-4D97-AF65-F5344CB8AC3E}">
        <p14:creationId xmlns:p14="http://schemas.microsoft.com/office/powerpoint/2010/main" val="4032842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8721" y="0"/>
            <a:ext cx="11774558" cy="1325563"/>
          </a:xfrm>
        </p:spPr>
        <p:txBody>
          <a:bodyPr>
            <a:normAutofit/>
          </a:bodyPr>
          <a:lstStyle/>
          <a:p>
            <a:r>
              <a:rPr lang="en-US" sz="4000" dirty="0">
                <a:solidFill>
                  <a:srgbClr val="7030A0"/>
                </a:solidFill>
              </a:rPr>
              <a:t>(h) </a:t>
            </a:r>
            <a:r>
              <a:rPr lang="en-US" sz="4000" u="sng" dirty="0">
                <a:solidFill>
                  <a:srgbClr val="7030A0"/>
                </a:solidFill>
              </a:rPr>
              <a:t>Events of 1932 to Jan.1933 </a:t>
            </a:r>
            <a:r>
              <a:rPr lang="en-US" sz="4000" dirty="0">
                <a:solidFill>
                  <a:srgbClr val="7030A0"/>
                </a:solidFill>
              </a:rPr>
              <a:t>– </a:t>
            </a:r>
            <a:r>
              <a:rPr lang="en-US" sz="4000" u="sng" dirty="0">
                <a:solidFill>
                  <a:srgbClr val="7030A0"/>
                </a:solidFill>
              </a:rPr>
              <a:t>the Role of von Papen, von Schleicher &amp; von Hindenburg</a:t>
            </a:r>
          </a:p>
        </p:txBody>
      </p:sp>
      <p:sp>
        <p:nvSpPr>
          <p:cNvPr id="6" name="TextBox 5">
            <a:extLst>
              <a:ext uri="{FF2B5EF4-FFF2-40B4-BE49-F238E27FC236}">
                <a16:creationId xmlns:a16="http://schemas.microsoft.com/office/drawing/2014/main" id="{4693FB3B-9A30-174E-8656-F1CE9DD8DD2E}"/>
              </a:ext>
            </a:extLst>
          </p:cNvPr>
          <p:cNvSpPr txBox="1"/>
          <p:nvPr/>
        </p:nvSpPr>
        <p:spPr>
          <a:xfrm>
            <a:off x="4414345" y="1369804"/>
            <a:ext cx="7568935" cy="5262979"/>
          </a:xfrm>
          <a:prstGeom prst="rect">
            <a:avLst/>
          </a:prstGeom>
          <a:noFill/>
        </p:spPr>
        <p:txBody>
          <a:bodyPr wrap="square" rtlCol="0">
            <a:spAutoFit/>
          </a:bodyPr>
          <a:lstStyle/>
          <a:p>
            <a:r>
              <a:rPr lang="en-US" sz="2800" dirty="0"/>
              <a:t>Despite the Nazis being the largest party in the Reichstag, it was Centre Party </a:t>
            </a:r>
            <a:r>
              <a:rPr lang="en-US" sz="2800" b="1" dirty="0"/>
              <a:t>Chancellor Franz von Papen</a:t>
            </a:r>
            <a:r>
              <a:rPr lang="en-US" sz="2800" dirty="0"/>
              <a:t> who remained in charge of Germany. He began to scheme with President Hindenburg, knowing that the President refused to contemplate Hitler ever being made Chancellor. So, when Hitler demanded the post of Chancellor in Aug. 1932, Hindenburg replied he “could not answer before God, his conscience &amp; the Fatherland if he handed over the entire power of the government to a single party &amp; one which was so intolerant towards those with different views.” Hitler was furious.</a:t>
            </a:r>
          </a:p>
        </p:txBody>
      </p:sp>
      <p:pic>
        <p:nvPicPr>
          <p:cNvPr id="1026" name="Picture 2" descr="Franz Von Papen: The Man Behind Hitler's Success? – THE NEW OUTSIDER">
            <a:extLst>
              <a:ext uri="{FF2B5EF4-FFF2-40B4-BE49-F238E27FC236}">
                <a16:creationId xmlns:a16="http://schemas.microsoft.com/office/drawing/2014/main" id="{C55FF4AB-8E18-2840-BDB4-594EBBE51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12" r="8774"/>
          <a:stretch/>
        </p:blipFill>
        <p:spPr bwMode="auto">
          <a:xfrm>
            <a:off x="208720" y="1369803"/>
            <a:ext cx="4023597" cy="5262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706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8721" y="0"/>
            <a:ext cx="11774558" cy="1325563"/>
          </a:xfrm>
        </p:spPr>
        <p:txBody>
          <a:bodyPr>
            <a:normAutofit/>
          </a:bodyPr>
          <a:lstStyle/>
          <a:p>
            <a:r>
              <a:rPr lang="en-US" sz="4000" dirty="0">
                <a:solidFill>
                  <a:srgbClr val="7030A0"/>
                </a:solidFill>
              </a:rPr>
              <a:t>(h) </a:t>
            </a:r>
            <a:r>
              <a:rPr lang="en-US" sz="4000" u="sng" dirty="0">
                <a:solidFill>
                  <a:srgbClr val="7030A0"/>
                </a:solidFill>
              </a:rPr>
              <a:t>Events of 1932 to Jan.1933 </a:t>
            </a:r>
            <a:r>
              <a:rPr lang="en-US" sz="4000" dirty="0">
                <a:solidFill>
                  <a:srgbClr val="7030A0"/>
                </a:solidFill>
              </a:rPr>
              <a:t>– </a:t>
            </a:r>
            <a:r>
              <a:rPr lang="en-US" sz="4000" u="sng" dirty="0">
                <a:solidFill>
                  <a:srgbClr val="7030A0"/>
                </a:solidFill>
              </a:rPr>
              <a:t>the Role of von Papen, von Schleicher &amp; von Hindenburg</a:t>
            </a:r>
          </a:p>
        </p:txBody>
      </p:sp>
      <p:sp>
        <p:nvSpPr>
          <p:cNvPr id="6" name="TextBox 5">
            <a:extLst>
              <a:ext uri="{FF2B5EF4-FFF2-40B4-BE49-F238E27FC236}">
                <a16:creationId xmlns:a16="http://schemas.microsoft.com/office/drawing/2014/main" id="{4693FB3B-9A30-174E-8656-F1CE9DD8DD2E}"/>
              </a:ext>
            </a:extLst>
          </p:cNvPr>
          <p:cNvSpPr txBox="1"/>
          <p:nvPr/>
        </p:nvSpPr>
        <p:spPr>
          <a:xfrm>
            <a:off x="208721" y="1493728"/>
            <a:ext cx="6433817" cy="5262979"/>
          </a:xfrm>
          <a:prstGeom prst="rect">
            <a:avLst/>
          </a:prstGeom>
          <a:noFill/>
        </p:spPr>
        <p:txBody>
          <a:bodyPr wrap="square" rtlCol="0">
            <a:spAutoFit/>
          </a:bodyPr>
          <a:lstStyle/>
          <a:p>
            <a:r>
              <a:rPr lang="en-US" sz="2800" dirty="0"/>
              <a:t>It was impossible to govern Germany well without a Reichstag majority and, given Hitler’s demands to be made Chancellor, the Nazis were unlikely to agree to any coalition. In Sept. 1932, in the hope that Nazi momentum was waning &amp; the Centre Party could absorb lost Nazi votes, Franz von Paper called another election. He was correct that the Nazi votes would not be as high as it had been, but he had never expected the Nazis to remain the largest party in the Reichstag.</a:t>
            </a:r>
          </a:p>
        </p:txBody>
      </p:sp>
      <p:pic>
        <p:nvPicPr>
          <p:cNvPr id="4" name="Picture 3">
            <a:extLst>
              <a:ext uri="{FF2B5EF4-FFF2-40B4-BE49-F238E27FC236}">
                <a16:creationId xmlns:a16="http://schemas.microsoft.com/office/drawing/2014/main" id="{36A047FC-9225-0544-9DAD-A6B47D73024A}"/>
              </a:ext>
            </a:extLst>
          </p:cNvPr>
          <p:cNvPicPr>
            <a:picLocks noChangeAspect="1"/>
          </p:cNvPicPr>
          <p:nvPr/>
        </p:nvPicPr>
        <p:blipFill rotWithShape="1">
          <a:blip r:embed="rId2"/>
          <a:srcRect l="11379" t="25747" r="41839" b="36245"/>
          <a:stretch/>
        </p:blipFill>
        <p:spPr>
          <a:xfrm>
            <a:off x="6642538" y="1618593"/>
            <a:ext cx="5388346" cy="4960883"/>
          </a:xfrm>
          <a:prstGeom prst="rect">
            <a:avLst/>
          </a:prstGeom>
        </p:spPr>
      </p:pic>
    </p:spTree>
    <p:extLst>
      <p:ext uri="{BB962C8B-B14F-4D97-AF65-F5344CB8AC3E}">
        <p14:creationId xmlns:p14="http://schemas.microsoft.com/office/powerpoint/2010/main" val="345110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56637F-93C6-B2CC-63AC-7397B66CE4BB}"/>
              </a:ext>
            </a:extLst>
          </p:cNvPr>
          <p:cNvPicPr>
            <a:picLocks noChangeAspect="1"/>
          </p:cNvPicPr>
          <p:nvPr/>
        </p:nvPicPr>
        <p:blipFill rotWithShape="1">
          <a:blip r:embed="rId2"/>
          <a:srcRect l="18773" t="7691" r="9884" b="20101"/>
          <a:stretch/>
        </p:blipFill>
        <p:spPr>
          <a:xfrm rot="16200000">
            <a:off x="2816788" y="-1422070"/>
            <a:ext cx="6558424" cy="9702140"/>
          </a:xfrm>
          <a:prstGeom prst="rect">
            <a:avLst/>
          </a:prstGeom>
        </p:spPr>
      </p:pic>
    </p:spTree>
    <p:extLst>
      <p:ext uri="{BB962C8B-B14F-4D97-AF65-F5344CB8AC3E}">
        <p14:creationId xmlns:p14="http://schemas.microsoft.com/office/powerpoint/2010/main" val="2732189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DD57DC-1F65-E729-653F-351C1A297158}"/>
              </a:ext>
            </a:extLst>
          </p:cNvPr>
          <p:cNvPicPr>
            <a:picLocks noChangeAspect="1"/>
          </p:cNvPicPr>
          <p:nvPr/>
        </p:nvPicPr>
        <p:blipFill rotWithShape="1">
          <a:blip r:embed="rId2"/>
          <a:srcRect l="21648" t="13525" r="10306" b="11838"/>
          <a:stretch/>
        </p:blipFill>
        <p:spPr>
          <a:xfrm rot="16200000">
            <a:off x="2804471" y="-1384738"/>
            <a:ext cx="6583057" cy="9627476"/>
          </a:xfrm>
          <a:prstGeom prst="rect">
            <a:avLst/>
          </a:prstGeom>
        </p:spPr>
      </p:pic>
    </p:spTree>
    <p:extLst>
      <p:ext uri="{BB962C8B-B14F-4D97-AF65-F5344CB8AC3E}">
        <p14:creationId xmlns:p14="http://schemas.microsoft.com/office/powerpoint/2010/main" val="1223587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8721" y="0"/>
            <a:ext cx="11774558" cy="1325563"/>
          </a:xfrm>
        </p:spPr>
        <p:txBody>
          <a:bodyPr>
            <a:normAutofit/>
          </a:bodyPr>
          <a:lstStyle/>
          <a:p>
            <a:r>
              <a:rPr lang="en-US" sz="4000" dirty="0">
                <a:solidFill>
                  <a:srgbClr val="7030A0"/>
                </a:solidFill>
              </a:rPr>
              <a:t>(h) </a:t>
            </a:r>
            <a:r>
              <a:rPr lang="en-US" sz="4000" u="sng" dirty="0">
                <a:solidFill>
                  <a:srgbClr val="7030A0"/>
                </a:solidFill>
              </a:rPr>
              <a:t>Events of 1932 to Jan.1933 </a:t>
            </a:r>
            <a:r>
              <a:rPr lang="en-US" sz="4000" dirty="0">
                <a:solidFill>
                  <a:srgbClr val="7030A0"/>
                </a:solidFill>
              </a:rPr>
              <a:t>– </a:t>
            </a:r>
            <a:r>
              <a:rPr lang="en-US" sz="4000" u="sng" dirty="0">
                <a:solidFill>
                  <a:srgbClr val="7030A0"/>
                </a:solidFill>
              </a:rPr>
              <a:t>the Role of von Papen, von Schleicher &amp; von Hindenburg</a:t>
            </a:r>
          </a:p>
        </p:txBody>
      </p:sp>
      <p:sp>
        <p:nvSpPr>
          <p:cNvPr id="6" name="TextBox 5">
            <a:extLst>
              <a:ext uri="{FF2B5EF4-FFF2-40B4-BE49-F238E27FC236}">
                <a16:creationId xmlns:a16="http://schemas.microsoft.com/office/drawing/2014/main" id="{4693FB3B-9A30-174E-8656-F1CE9DD8DD2E}"/>
              </a:ext>
            </a:extLst>
          </p:cNvPr>
          <p:cNvSpPr txBox="1"/>
          <p:nvPr/>
        </p:nvSpPr>
        <p:spPr>
          <a:xfrm>
            <a:off x="5013434" y="1410794"/>
            <a:ext cx="6969845" cy="5262979"/>
          </a:xfrm>
          <a:prstGeom prst="rect">
            <a:avLst/>
          </a:prstGeom>
          <a:noFill/>
        </p:spPr>
        <p:txBody>
          <a:bodyPr wrap="square" rtlCol="0">
            <a:spAutoFit/>
          </a:bodyPr>
          <a:lstStyle/>
          <a:p>
            <a:r>
              <a:rPr lang="en-US" sz="2800" dirty="0"/>
              <a:t>While von Papen couldn’t secure a Reichstag majority, Hitler demanded to be Chancellor. When von Papen suggested abolishing the Weimar Constitution, </a:t>
            </a:r>
            <a:r>
              <a:rPr lang="en-US" sz="2800" b="1" dirty="0"/>
              <a:t>Kurt von Schleicher</a:t>
            </a:r>
            <a:r>
              <a:rPr lang="en-US" sz="2800" dirty="0"/>
              <a:t>, Minister of </a:t>
            </a:r>
            <a:r>
              <a:rPr lang="en-US" sz="2800" dirty="0" err="1"/>
              <a:t>Defence</a:t>
            </a:r>
            <a:r>
              <a:rPr lang="en-US" sz="2800" dirty="0"/>
              <a:t>, persuaded Hindenburg that a civil war would break out. Von Papen resigned in Nov. 1932, so Hindenburg made von Schleicher Chancellor; still not Hitler. Von Schleicher assured the President that he could attain a Reichstag majority via a ‘</a:t>
            </a:r>
            <a:r>
              <a:rPr lang="en-US" sz="2800" dirty="0" err="1"/>
              <a:t>Querfront</a:t>
            </a:r>
            <a:r>
              <a:rPr lang="en-US" sz="2800" dirty="0"/>
              <a:t>’ (Cross-front) of Left &amp; Right parties. Von Papen was furious.</a:t>
            </a:r>
          </a:p>
        </p:txBody>
      </p:sp>
      <p:pic>
        <p:nvPicPr>
          <p:cNvPr id="5" name="Picture 4">
            <a:extLst>
              <a:ext uri="{FF2B5EF4-FFF2-40B4-BE49-F238E27FC236}">
                <a16:creationId xmlns:a16="http://schemas.microsoft.com/office/drawing/2014/main" id="{1B0AFFE1-A290-0E45-9381-A0596F539905}"/>
              </a:ext>
            </a:extLst>
          </p:cNvPr>
          <p:cNvPicPr>
            <a:picLocks noChangeAspect="1"/>
          </p:cNvPicPr>
          <p:nvPr/>
        </p:nvPicPr>
        <p:blipFill rotWithShape="1">
          <a:blip r:embed="rId2"/>
          <a:srcRect l="9257" r="14868" b="37388"/>
          <a:stretch/>
        </p:blipFill>
        <p:spPr>
          <a:xfrm>
            <a:off x="208721" y="1410794"/>
            <a:ext cx="4688251" cy="5177748"/>
          </a:xfrm>
          <a:prstGeom prst="rect">
            <a:avLst/>
          </a:prstGeom>
        </p:spPr>
      </p:pic>
    </p:spTree>
    <p:extLst>
      <p:ext uri="{BB962C8B-B14F-4D97-AF65-F5344CB8AC3E}">
        <p14:creationId xmlns:p14="http://schemas.microsoft.com/office/powerpoint/2010/main" val="2868221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8721" y="0"/>
            <a:ext cx="11774558" cy="1325563"/>
          </a:xfrm>
        </p:spPr>
        <p:txBody>
          <a:bodyPr>
            <a:normAutofit/>
          </a:bodyPr>
          <a:lstStyle/>
          <a:p>
            <a:r>
              <a:rPr lang="en-US" sz="4000" dirty="0">
                <a:solidFill>
                  <a:srgbClr val="7030A0"/>
                </a:solidFill>
              </a:rPr>
              <a:t>(h) </a:t>
            </a:r>
            <a:r>
              <a:rPr lang="en-US" sz="4000" u="sng" dirty="0">
                <a:solidFill>
                  <a:srgbClr val="7030A0"/>
                </a:solidFill>
              </a:rPr>
              <a:t>Events of 1932 to Jan.1933 </a:t>
            </a:r>
            <a:r>
              <a:rPr lang="en-US" sz="4000" dirty="0">
                <a:solidFill>
                  <a:srgbClr val="7030A0"/>
                </a:solidFill>
              </a:rPr>
              <a:t>– </a:t>
            </a:r>
            <a:r>
              <a:rPr lang="en-US" sz="4000" u="sng" dirty="0">
                <a:solidFill>
                  <a:srgbClr val="7030A0"/>
                </a:solidFill>
              </a:rPr>
              <a:t>the Role of von Papen, von Schleicher &amp; von Hindenburg</a:t>
            </a:r>
          </a:p>
        </p:txBody>
      </p:sp>
      <p:sp>
        <p:nvSpPr>
          <p:cNvPr id="6" name="TextBox 5">
            <a:extLst>
              <a:ext uri="{FF2B5EF4-FFF2-40B4-BE49-F238E27FC236}">
                <a16:creationId xmlns:a16="http://schemas.microsoft.com/office/drawing/2014/main" id="{4693FB3B-9A30-174E-8656-F1CE9DD8DD2E}"/>
              </a:ext>
            </a:extLst>
          </p:cNvPr>
          <p:cNvSpPr txBox="1"/>
          <p:nvPr/>
        </p:nvSpPr>
        <p:spPr>
          <a:xfrm>
            <a:off x="3962400" y="1410794"/>
            <a:ext cx="8020879" cy="5262979"/>
          </a:xfrm>
          <a:prstGeom prst="rect">
            <a:avLst/>
          </a:prstGeom>
          <a:noFill/>
        </p:spPr>
        <p:txBody>
          <a:bodyPr wrap="square" rtlCol="0">
            <a:spAutoFit/>
          </a:bodyPr>
          <a:lstStyle/>
          <a:p>
            <a:r>
              <a:rPr lang="en-US" sz="2800" dirty="0"/>
              <a:t>At the start of January 1933, von Papen met with Hitler to propose a mutually beneficial deal:</a:t>
            </a:r>
          </a:p>
          <a:p>
            <a:pPr marL="457200" indent="-457200">
              <a:buFont typeface="Arial" panose="020B0604020202020204" pitchFamily="34" charset="0"/>
              <a:buChar char="•"/>
            </a:pPr>
            <a:r>
              <a:rPr lang="en-US" sz="2800" dirty="0"/>
              <a:t>Hitler be Chancellor</a:t>
            </a:r>
          </a:p>
          <a:p>
            <a:pPr marL="457200" indent="-457200">
              <a:buFont typeface="Arial" panose="020B0604020202020204" pitchFamily="34" charset="0"/>
              <a:buChar char="•"/>
            </a:pPr>
            <a:r>
              <a:rPr lang="en-US" sz="2800" dirty="0"/>
              <a:t>Von Papen be Vice-Chancellor</a:t>
            </a:r>
          </a:p>
          <a:p>
            <a:r>
              <a:rPr lang="en-US" sz="2800" dirty="0"/>
              <a:t>The Army, major landowners &amp; Industrialists were behind this deal, as they were convinced that von Schleicher was going to cause a Communist takeover. Von Papen spoke to President Hindenburg &amp; argued that stability could be achieved via this coalition, plus von Papen reckoned he would “make Hitler squeak”. On 30</a:t>
            </a:r>
            <a:r>
              <a:rPr lang="en-US" sz="2800" baseline="30000" dirty="0"/>
              <a:t>th</a:t>
            </a:r>
            <a:r>
              <a:rPr lang="en-US" sz="2800" dirty="0"/>
              <a:t> January 1933, Hindenburg appointed Hitler Chancellor. The ‘Legal Revolution’ had succeeded. </a:t>
            </a:r>
          </a:p>
        </p:txBody>
      </p:sp>
      <p:pic>
        <p:nvPicPr>
          <p:cNvPr id="3" name="Picture 2">
            <a:extLst>
              <a:ext uri="{FF2B5EF4-FFF2-40B4-BE49-F238E27FC236}">
                <a16:creationId xmlns:a16="http://schemas.microsoft.com/office/drawing/2014/main" id="{4D0D5C36-11AD-2248-9CDB-666AE8195CAC}"/>
              </a:ext>
            </a:extLst>
          </p:cNvPr>
          <p:cNvPicPr>
            <a:picLocks noChangeAspect="1"/>
          </p:cNvPicPr>
          <p:nvPr/>
        </p:nvPicPr>
        <p:blipFill rotWithShape="1">
          <a:blip r:embed="rId2"/>
          <a:srcRect l="48966"/>
          <a:stretch/>
        </p:blipFill>
        <p:spPr>
          <a:xfrm>
            <a:off x="334845" y="1413422"/>
            <a:ext cx="3544060" cy="5206018"/>
          </a:xfrm>
          <a:prstGeom prst="rect">
            <a:avLst/>
          </a:prstGeom>
        </p:spPr>
      </p:pic>
    </p:spTree>
    <p:extLst>
      <p:ext uri="{BB962C8B-B14F-4D97-AF65-F5344CB8AC3E}">
        <p14:creationId xmlns:p14="http://schemas.microsoft.com/office/powerpoint/2010/main" val="4089405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67E297-F5E0-844A-9484-439040051F7C}"/>
              </a:ext>
            </a:extLst>
          </p:cNvPr>
          <p:cNvPicPr>
            <a:picLocks noChangeAspect="1"/>
          </p:cNvPicPr>
          <p:nvPr/>
        </p:nvPicPr>
        <p:blipFill>
          <a:blip r:embed="rId2"/>
          <a:stretch>
            <a:fillRect/>
          </a:stretch>
        </p:blipFill>
        <p:spPr>
          <a:xfrm>
            <a:off x="512160" y="266975"/>
            <a:ext cx="3787796" cy="2515981"/>
          </a:xfrm>
          <a:prstGeom prst="rect">
            <a:avLst/>
          </a:prstGeom>
        </p:spPr>
      </p:pic>
      <p:pic>
        <p:nvPicPr>
          <p:cNvPr id="3" name="Picture 2">
            <a:extLst>
              <a:ext uri="{FF2B5EF4-FFF2-40B4-BE49-F238E27FC236}">
                <a16:creationId xmlns:a16="http://schemas.microsoft.com/office/drawing/2014/main" id="{3E0C6716-750F-2A48-A537-C19E8A684A3F}"/>
              </a:ext>
            </a:extLst>
          </p:cNvPr>
          <p:cNvPicPr>
            <a:picLocks noChangeAspect="1"/>
          </p:cNvPicPr>
          <p:nvPr/>
        </p:nvPicPr>
        <p:blipFill>
          <a:blip r:embed="rId3"/>
          <a:stretch>
            <a:fillRect/>
          </a:stretch>
        </p:blipFill>
        <p:spPr>
          <a:xfrm>
            <a:off x="8403824" y="266976"/>
            <a:ext cx="3276016" cy="2515980"/>
          </a:xfrm>
          <a:prstGeom prst="rect">
            <a:avLst/>
          </a:prstGeom>
        </p:spPr>
      </p:pic>
      <p:pic>
        <p:nvPicPr>
          <p:cNvPr id="9" name="Picture 8">
            <a:extLst>
              <a:ext uri="{FF2B5EF4-FFF2-40B4-BE49-F238E27FC236}">
                <a16:creationId xmlns:a16="http://schemas.microsoft.com/office/drawing/2014/main" id="{5A2C70F6-26AB-6448-8F10-3CC2A3F626F8}"/>
              </a:ext>
            </a:extLst>
          </p:cNvPr>
          <p:cNvPicPr>
            <a:picLocks noChangeAspect="1"/>
          </p:cNvPicPr>
          <p:nvPr/>
        </p:nvPicPr>
        <p:blipFill>
          <a:blip r:embed="rId4"/>
          <a:stretch>
            <a:fillRect/>
          </a:stretch>
        </p:blipFill>
        <p:spPr>
          <a:xfrm>
            <a:off x="512159" y="2948011"/>
            <a:ext cx="2809109" cy="3655574"/>
          </a:xfrm>
          <a:prstGeom prst="rect">
            <a:avLst/>
          </a:prstGeom>
        </p:spPr>
      </p:pic>
      <p:pic>
        <p:nvPicPr>
          <p:cNvPr id="10" name="Picture 9">
            <a:extLst>
              <a:ext uri="{FF2B5EF4-FFF2-40B4-BE49-F238E27FC236}">
                <a16:creationId xmlns:a16="http://schemas.microsoft.com/office/drawing/2014/main" id="{DDAFA735-F90C-4643-BB7E-3ABD1994FDF1}"/>
              </a:ext>
            </a:extLst>
          </p:cNvPr>
          <p:cNvPicPr>
            <a:picLocks noChangeAspect="1"/>
          </p:cNvPicPr>
          <p:nvPr/>
        </p:nvPicPr>
        <p:blipFill>
          <a:blip r:embed="rId5"/>
          <a:stretch>
            <a:fillRect/>
          </a:stretch>
        </p:blipFill>
        <p:spPr>
          <a:xfrm>
            <a:off x="3493947" y="2948012"/>
            <a:ext cx="2948893" cy="3655573"/>
          </a:xfrm>
          <a:prstGeom prst="rect">
            <a:avLst/>
          </a:prstGeom>
        </p:spPr>
      </p:pic>
      <p:pic>
        <p:nvPicPr>
          <p:cNvPr id="12" name="Picture 11">
            <a:extLst>
              <a:ext uri="{FF2B5EF4-FFF2-40B4-BE49-F238E27FC236}">
                <a16:creationId xmlns:a16="http://schemas.microsoft.com/office/drawing/2014/main" id="{D692CEBD-82D8-114F-8550-063FF9EE2EB9}"/>
              </a:ext>
            </a:extLst>
          </p:cNvPr>
          <p:cNvPicPr>
            <a:picLocks noChangeAspect="1"/>
          </p:cNvPicPr>
          <p:nvPr/>
        </p:nvPicPr>
        <p:blipFill>
          <a:blip r:embed="rId6"/>
          <a:stretch>
            <a:fillRect/>
          </a:stretch>
        </p:blipFill>
        <p:spPr>
          <a:xfrm>
            <a:off x="6638999" y="2948013"/>
            <a:ext cx="5040841" cy="3655572"/>
          </a:xfrm>
          <a:prstGeom prst="rect">
            <a:avLst/>
          </a:prstGeom>
        </p:spPr>
      </p:pic>
      <p:pic>
        <p:nvPicPr>
          <p:cNvPr id="13" name="Picture 12">
            <a:extLst>
              <a:ext uri="{FF2B5EF4-FFF2-40B4-BE49-F238E27FC236}">
                <a16:creationId xmlns:a16="http://schemas.microsoft.com/office/drawing/2014/main" id="{D6D22E51-1400-9748-8332-1F26F73A0894}"/>
              </a:ext>
            </a:extLst>
          </p:cNvPr>
          <p:cNvPicPr>
            <a:picLocks noChangeAspect="1"/>
          </p:cNvPicPr>
          <p:nvPr/>
        </p:nvPicPr>
        <p:blipFill>
          <a:blip r:embed="rId7"/>
          <a:stretch>
            <a:fillRect/>
          </a:stretch>
        </p:blipFill>
        <p:spPr>
          <a:xfrm>
            <a:off x="4403834" y="266974"/>
            <a:ext cx="3899338" cy="2515981"/>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DDA315-7D03-2B47-BEA1-87CD962AD50D}"/>
              </a:ext>
            </a:extLst>
          </p:cNvPr>
          <p:cNvPicPr>
            <a:picLocks noChangeAspect="1"/>
          </p:cNvPicPr>
          <p:nvPr/>
        </p:nvPicPr>
        <p:blipFill>
          <a:blip r:embed="rId2"/>
          <a:stretch>
            <a:fillRect/>
          </a:stretch>
        </p:blipFill>
        <p:spPr>
          <a:xfrm>
            <a:off x="257503" y="100984"/>
            <a:ext cx="11676993" cy="6656032"/>
          </a:xfrm>
          <a:prstGeom prst="rect">
            <a:avLst/>
          </a:prstGeom>
        </p:spPr>
      </p:pic>
    </p:spTree>
    <p:extLst>
      <p:ext uri="{BB962C8B-B14F-4D97-AF65-F5344CB8AC3E}">
        <p14:creationId xmlns:p14="http://schemas.microsoft.com/office/powerpoint/2010/main" val="124308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838200" y="124691"/>
            <a:ext cx="10515600" cy="1325563"/>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698665" y="1555668"/>
            <a:ext cx="10794670" cy="5177641"/>
          </a:xfrm>
        </p:spPr>
        <p:txBody>
          <a:bodyPr>
            <a:normAutofit fontScale="85000" lnSpcReduction="20000"/>
          </a:bodyPr>
          <a:lstStyle/>
          <a:p>
            <a:pPr marL="0" indent="0" algn="ctr">
              <a:buNone/>
            </a:pPr>
            <a:r>
              <a:rPr lang="en-US" sz="7200" i="1" dirty="0"/>
              <a:t>‘The main reason for Nazi support in the 1932 general election was powerful groups underestimated Adolf Hitler’s ambition.’ </a:t>
            </a:r>
            <a:r>
              <a:rPr lang="en-US" sz="7200" dirty="0"/>
              <a:t>How far do you agree? </a:t>
            </a:r>
          </a:p>
          <a:p>
            <a:pPr marL="0" indent="0">
              <a:buNone/>
            </a:pPr>
            <a:r>
              <a:rPr lang="en-US" sz="3500" b="1" dirty="0"/>
              <a:t>You may use the following in your answer:</a:t>
            </a:r>
          </a:p>
          <a:p>
            <a:r>
              <a:rPr lang="en-US" sz="3500" b="1" dirty="0"/>
              <a:t>The November 1932 election result</a:t>
            </a:r>
          </a:p>
          <a:p>
            <a:r>
              <a:rPr lang="en-US" sz="3500" b="1" dirty="0"/>
              <a:t>The fears of industrialists</a:t>
            </a:r>
          </a:p>
          <a:p>
            <a:pPr marL="0" indent="0">
              <a:buNone/>
            </a:pPr>
            <a:r>
              <a:rPr lang="en-US" sz="3500" b="1" dirty="0"/>
              <a:t>You </a:t>
            </a:r>
            <a:r>
              <a:rPr lang="en-US" sz="3500" b="1" u="sng" dirty="0"/>
              <a:t>must</a:t>
            </a:r>
            <a:r>
              <a:rPr lang="en-US" sz="3500" b="1" dirty="0"/>
              <a:t> also use information of your own. </a:t>
            </a:r>
            <a:r>
              <a:rPr lang="en-US" sz="3600" b="1" dirty="0">
                <a:solidFill>
                  <a:srgbClr val="FF0000"/>
                </a:solidFill>
              </a:rPr>
              <a:t>(16 marks)</a:t>
            </a:r>
          </a:p>
          <a:p>
            <a:pPr marL="0" indent="0">
              <a:buNone/>
            </a:pPr>
            <a:endParaRPr lang="en-US" sz="3500" b="1" dirty="0"/>
          </a:p>
          <a:p>
            <a:pPr marL="0" indent="0" algn="ctr">
              <a:buNone/>
            </a:pPr>
            <a:endParaRPr lang="en-US" sz="2000" b="1" dirty="0">
              <a:solidFill>
                <a:srgbClr val="FF0000"/>
              </a:solidFill>
            </a:endParaRPr>
          </a:p>
        </p:txBody>
      </p:sp>
    </p:spTree>
    <p:extLst>
      <p:ext uri="{BB962C8B-B14F-4D97-AF65-F5344CB8AC3E}">
        <p14:creationId xmlns:p14="http://schemas.microsoft.com/office/powerpoint/2010/main" val="54924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0DD5-B7A9-2840-ACB0-700A238F10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F761FD-2BF4-E64D-B941-7A02CCF8C9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1407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9 –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525482" y="1834268"/>
            <a:ext cx="11141035" cy="4875290"/>
          </a:xfrm>
        </p:spPr>
        <p:txBody>
          <a:bodyPr>
            <a:normAutofit fontScale="92500"/>
          </a:bodyPr>
          <a:lstStyle/>
          <a:p>
            <a:pPr marL="742950" indent="-742950">
              <a:buAutoNum type="arabicPeriod"/>
            </a:pPr>
            <a:r>
              <a:rPr lang="en-US" sz="4000" dirty="0"/>
              <a:t>Who founded the German Worker’s Party in 1919?</a:t>
            </a:r>
          </a:p>
          <a:p>
            <a:pPr marL="742950" indent="-742950">
              <a:buAutoNum type="arabicPeriod"/>
            </a:pPr>
            <a:r>
              <a:rPr lang="en-US" sz="4000" dirty="0"/>
              <a:t>What was Hitler’s job at the end of WW1?</a:t>
            </a:r>
          </a:p>
          <a:p>
            <a:pPr marL="742950" indent="-742950">
              <a:buAutoNum type="arabicPeriod"/>
            </a:pPr>
            <a:r>
              <a:rPr lang="en-US" sz="4000" dirty="0"/>
              <a:t>What prison was Adolf Hitler sent to, after the failed Munich Putsch in 1923?</a:t>
            </a:r>
          </a:p>
          <a:p>
            <a:pPr marL="742950" indent="-742950">
              <a:buAutoNum type="arabicPeriod"/>
            </a:pPr>
            <a:r>
              <a:rPr lang="en-US" sz="4000" dirty="0"/>
              <a:t>What was the name of the book Hitler wrote while in prison? Who did he dictate the book to?</a:t>
            </a:r>
          </a:p>
          <a:p>
            <a:pPr marL="742950" indent="-742950">
              <a:buAutoNum type="arabicPeriod"/>
            </a:pPr>
            <a:r>
              <a:rPr lang="en-US" sz="4000" dirty="0"/>
              <a:t>What were the SA nicknamed? Who was the original leader of the SA? Who replaced him in 1926? </a:t>
            </a:r>
          </a:p>
          <a:p>
            <a:pPr marL="742950" indent="-742950">
              <a:buAutoNum type="arabicPeriod"/>
            </a:pPr>
            <a:endParaRPr lang="en-US" sz="4000" dirty="0"/>
          </a:p>
        </p:txBody>
      </p:sp>
    </p:spTree>
    <p:extLst>
      <p:ext uri="{BB962C8B-B14F-4D97-AF65-F5344CB8AC3E}">
        <p14:creationId xmlns:p14="http://schemas.microsoft.com/office/powerpoint/2010/main" val="3429717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D2E1-9A2F-09E2-445E-E6722FB7A2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51A221-9C40-62C5-8341-2B5E49698C3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39423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9 –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593766" y="1953020"/>
            <a:ext cx="10913424" cy="4756537"/>
          </a:xfrm>
        </p:spPr>
        <p:txBody>
          <a:bodyPr>
            <a:normAutofit lnSpcReduction="10000"/>
          </a:bodyPr>
          <a:lstStyle/>
          <a:p>
            <a:pPr marL="742950" indent="-742950">
              <a:buFont typeface="+mj-lt"/>
              <a:buAutoNum type="arabicPeriod" startAt="6"/>
            </a:pPr>
            <a:r>
              <a:rPr lang="en-US" sz="4000" dirty="0"/>
              <a:t>What does the term ‘Lebensraum’ mean?</a:t>
            </a:r>
          </a:p>
          <a:p>
            <a:pPr marL="742950" indent="-742950">
              <a:buFont typeface="+mj-lt"/>
              <a:buAutoNum type="arabicPeriod" startAt="6"/>
            </a:pPr>
            <a:r>
              <a:rPr lang="en-US" sz="4000" dirty="0"/>
              <a:t>When was </a:t>
            </a:r>
            <a:r>
              <a:rPr lang="en-US" sz="4000" dirty="0" err="1"/>
              <a:t>Bruning</a:t>
            </a:r>
            <a:r>
              <a:rPr lang="en-US" sz="4000" dirty="0"/>
              <a:t> Chancellor of Germany?</a:t>
            </a:r>
          </a:p>
          <a:p>
            <a:pPr marL="742950" indent="-742950">
              <a:buFont typeface="+mj-lt"/>
              <a:buAutoNum type="arabicPeriod" startAt="6"/>
            </a:pPr>
            <a:r>
              <a:rPr lang="en-US" sz="4000" dirty="0"/>
              <a:t>What percentage of the vote did Hitler win in July 1932?</a:t>
            </a:r>
          </a:p>
          <a:p>
            <a:pPr marL="742950" indent="-742950">
              <a:buFont typeface="+mj-lt"/>
              <a:buAutoNum type="arabicPeriod" startAt="6"/>
            </a:pPr>
            <a:r>
              <a:rPr lang="en-US" sz="4000" dirty="0"/>
              <a:t>Why did Paul von Hindenburg dislike Adolf Hitler? Which 2 men wanted to “use” Hitler?</a:t>
            </a:r>
          </a:p>
          <a:p>
            <a:pPr marL="742950" indent="-742950">
              <a:buFont typeface="+mj-lt"/>
              <a:buAutoNum type="arabicPeriod" startAt="6"/>
            </a:pPr>
            <a:r>
              <a:rPr lang="en-US" sz="4000" dirty="0"/>
              <a:t>On what date did Adolf Hitler become the new Chancellor? What was the “Legal Revolution”?</a:t>
            </a:r>
          </a:p>
        </p:txBody>
      </p:sp>
    </p:spTree>
    <p:extLst>
      <p:ext uri="{BB962C8B-B14F-4D97-AF65-F5344CB8AC3E}">
        <p14:creationId xmlns:p14="http://schemas.microsoft.com/office/powerpoint/2010/main" val="2882321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35C03-AECE-4BEB-A5E0-9A9E4EB8CB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3B5127-B322-79D3-F2F0-C2761353F33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36648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10 – Explaining</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686789" y="1917395"/>
            <a:ext cx="11164785" cy="4815914"/>
          </a:xfrm>
        </p:spPr>
        <p:txBody>
          <a:bodyPr>
            <a:normAutofit/>
          </a:bodyPr>
          <a:lstStyle/>
          <a:p>
            <a:pPr marL="742950" indent="-742950">
              <a:buAutoNum type="arabicPeriod"/>
            </a:pPr>
            <a:r>
              <a:rPr lang="en-US" sz="4800" dirty="0"/>
              <a:t>Explain </a:t>
            </a:r>
            <a:r>
              <a:rPr lang="en-US" sz="4800" b="1" dirty="0"/>
              <a:t>three</a:t>
            </a:r>
            <a:r>
              <a:rPr lang="en-US" sz="4800" dirty="0"/>
              <a:t> ways in which the Great Depression affected people in Germany.</a:t>
            </a:r>
          </a:p>
          <a:p>
            <a:pPr marL="742950" indent="-742950">
              <a:buAutoNum type="arabicPeriod"/>
            </a:pPr>
            <a:r>
              <a:rPr lang="en-US" sz="4800" dirty="0"/>
              <a:t>Explain </a:t>
            </a:r>
            <a:r>
              <a:rPr lang="en-US" sz="4800" b="1" dirty="0"/>
              <a:t>three</a:t>
            </a:r>
            <a:r>
              <a:rPr lang="en-US" sz="4800" dirty="0"/>
              <a:t> ways in which the Nazis used propaganda messages in their election campaigns.</a:t>
            </a:r>
          </a:p>
          <a:p>
            <a:pPr marL="742950" indent="-742950">
              <a:buAutoNum type="arabicPeriod"/>
            </a:pPr>
            <a:r>
              <a:rPr lang="en-US" sz="4800" dirty="0"/>
              <a:t>Explain how the role of the SA grew.</a:t>
            </a:r>
          </a:p>
        </p:txBody>
      </p:sp>
    </p:spTree>
    <p:extLst>
      <p:ext uri="{BB962C8B-B14F-4D97-AF65-F5344CB8AC3E}">
        <p14:creationId xmlns:p14="http://schemas.microsoft.com/office/powerpoint/2010/main" val="1192773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A0D88-2470-90CC-DAE7-A7B0C9952C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591EEF-A04F-8DEF-73F5-4E8DC1AE4FC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48681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11 – Challenge</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769917" y="1953020"/>
            <a:ext cx="9715996" cy="4563301"/>
          </a:xfrm>
        </p:spPr>
        <p:txBody>
          <a:bodyPr>
            <a:noAutofit/>
          </a:bodyPr>
          <a:lstStyle/>
          <a:p>
            <a:pPr marL="742950" indent="-742950">
              <a:buAutoNum type="arabicPeriod"/>
            </a:pPr>
            <a:r>
              <a:rPr lang="en-US" sz="4200" dirty="0"/>
              <a:t>Why did industrialists give their support to Hitler as Chancellor?</a:t>
            </a:r>
          </a:p>
          <a:p>
            <a:pPr marL="742950" indent="-742950">
              <a:buAutoNum type="arabicPeriod"/>
            </a:pPr>
            <a:r>
              <a:rPr lang="en-US" sz="4200" dirty="0"/>
              <a:t>How far did the Nazis change their tactics to gain power after 1924?</a:t>
            </a:r>
          </a:p>
          <a:p>
            <a:pPr marL="742950" indent="-742950">
              <a:buAutoNum type="arabicPeriod"/>
            </a:pPr>
            <a:r>
              <a:rPr lang="en-US" sz="4200" dirty="0"/>
              <a:t>In what ways did the Weimar’s weaknesses provide opportunities for Adolf Hitler?</a:t>
            </a:r>
          </a:p>
        </p:txBody>
      </p:sp>
    </p:spTree>
    <p:extLst>
      <p:ext uri="{BB962C8B-B14F-4D97-AF65-F5344CB8AC3E}">
        <p14:creationId xmlns:p14="http://schemas.microsoft.com/office/powerpoint/2010/main" val="209332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1817" y="17452"/>
            <a:ext cx="11469189" cy="1148393"/>
          </a:xfrm>
        </p:spPr>
        <p:txBody>
          <a:bodyPr/>
          <a:lstStyle/>
          <a:p>
            <a:r>
              <a:rPr lang="en-US" dirty="0">
                <a:solidFill>
                  <a:srgbClr val="7030A0"/>
                </a:solidFill>
              </a:rPr>
              <a:t>(f) </a:t>
            </a:r>
            <a:r>
              <a:rPr lang="en-US" u="sng" dirty="0">
                <a:solidFill>
                  <a:srgbClr val="7030A0"/>
                </a:solidFill>
              </a:rPr>
              <a:t>Nazi Methods to Win Support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68015" y="1165845"/>
            <a:ext cx="8242737" cy="5573304"/>
          </a:xfrm>
        </p:spPr>
        <p:txBody>
          <a:bodyPr/>
          <a:lstStyle/>
          <a:p>
            <a:pPr marL="0" indent="0">
              <a:buNone/>
            </a:pPr>
            <a:r>
              <a:rPr lang="en-US" dirty="0"/>
              <a:t>Propaganda was the way that Nazis increased their support 1929-1933. They used </a:t>
            </a:r>
            <a:r>
              <a:rPr lang="en-US" b="1" dirty="0">
                <a:solidFill>
                  <a:srgbClr val="FF0000"/>
                </a:solidFill>
              </a:rPr>
              <a:t>mass rallies, posters in prominent places &amp; bright banners </a:t>
            </a:r>
            <a:r>
              <a:rPr lang="en-US" dirty="0"/>
              <a:t>so that the Nazis appeared to be everywhere. The newly appointed Head of Propaganda, </a:t>
            </a:r>
            <a:r>
              <a:rPr lang="en-US" b="1" dirty="0"/>
              <a:t>Josef Goebbels</a:t>
            </a:r>
            <a:r>
              <a:rPr lang="en-US" dirty="0"/>
              <a:t>, understood how mass media could manipulate audiences to increase Nazi support – messages had to be simple and repeated frequently, so that they seeped into consciousness.     By 1930, the Nazi Party owned 120 daily or weekly newspapers read by most of the German population. Furthermore, the speeches of Goebbels &amp; Hitler were being broadcast by radio, so the Nazi message was becoming increasingly inescapable for local, regional, national &amp; presidential elections.</a:t>
            </a:r>
          </a:p>
        </p:txBody>
      </p:sp>
      <p:pic>
        <p:nvPicPr>
          <p:cNvPr id="4" name="Picture 3">
            <a:extLst>
              <a:ext uri="{FF2B5EF4-FFF2-40B4-BE49-F238E27FC236}">
                <a16:creationId xmlns:a16="http://schemas.microsoft.com/office/drawing/2014/main" id="{0A728E68-7792-504A-A04B-8C361A4D3654}"/>
              </a:ext>
            </a:extLst>
          </p:cNvPr>
          <p:cNvPicPr>
            <a:picLocks noChangeAspect="1"/>
          </p:cNvPicPr>
          <p:nvPr/>
        </p:nvPicPr>
        <p:blipFill>
          <a:blip r:embed="rId2"/>
          <a:stretch>
            <a:fillRect/>
          </a:stretch>
        </p:blipFill>
        <p:spPr>
          <a:xfrm>
            <a:off x="8510752" y="1165845"/>
            <a:ext cx="3549431" cy="5372112"/>
          </a:xfrm>
          <a:prstGeom prst="rect">
            <a:avLst/>
          </a:prstGeom>
        </p:spPr>
      </p:pic>
    </p:spTree>
    <p:extLst>
      <p:ext uri="{BB962C8B-B14F-4D97-AF65-F5344CB8AC3E}">
        <p14:creationId xmlns:p14="http://schemas.microsoft.com/office/powerpoint/2010/main" val="803846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5B35-70D0-6E7B-CFDB-6B014C12BE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0AC5AB-3D5E-FAFC-DE2B-2ED8991AAE4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35585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1381" y="11263"/>
            <a:ext cx="11469189" cy="1148393"/>
          </a:xfrm>
        </p:spPr>
        <p:txBody>
          <a:bodyPr/>
          <a:lstStyle/>
          <a:p>
            <a:r>
              <a:rPr lang="en-US" dirty="0">
                <a:solidFill>
                  <a:srgbClr val="7030A0"/>
                </a:solidFill>
              </a:rPr>
              <a:t>(f) </a:t>
            </a:r>
            <a:r>
              <a:rPr lang="en-US" u="sng" dirty="0">
                <a:solidFill>
                  <a:srgbClr val="7030A0"/>
                </a:solidFill>
              </a:rPr>
              <a:t>Nazi Methods to Win Support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466897" y="1131599"/>
            <a:ext cx="7593722" cy="5673097"/>
          </a:xfrm>
        </p:spPr>
        <p:txBody>
          <a:bodyPr>
            <a:normAutofit/>
          </a:bodyPr>
          <a:lstStyle/>
          <a:p>
            <a:pPr marL="0" indent="0">
              <a:buNone/>
            </a:pPr>
            <a:r>
              <a:rPr lang="en-US" dirty="0"/>
              <a:t>As unemployment had hit all classes, Hitler &amp; the Nazis tried to appeal to all sections of society. Their message was that the Weimar Government had caused the economic crisis &amp; weak coalitions had no solutions – only the Nazis could unite all of Germany at this time of crisis. On top of the usual rhetoric about “November Criminals” &amp; Versailles, Hitler offered another scapegoat – the Jews:</a:t>
            </a:r>
          </a:p>
          <a:p>
            <a:r>
              <a:rPr lang="en-US" dirty="0"/>
              <a:t>involved with both Communism &amp; Capitalism, first in the Bolshevik Revolution &amp; then evil greed</a:t>
            </a:r>
          </a:p>
          <a:p>
            <a:r>
              <a:rPr lang="en-US" dirty="0"/>
              <a:t>caused unemployment</a:t>
            </a:r>
          </a:p>
          <a:p>
            <a:r>
              <a:rPr lang="en-US" dirty="0"/>
              <a:t>conspired in Germany’s defeat in WW1</a:t>
            </a:r>
          </a:p>
          <a:p>
            <a:r>
              <a:rPr lang="en-US" dirty="0"/>
              <a:t>preparing to seize all private property &amp; wealth</a:t>
            </a:r>
          </a:p>
          <a:p>
            <a:endParaRPr lang="en-US" dirty="0"/>
          </a:p>
        </p:txBody>
      </p:sp>
      <p:pic>
        <p:nvPicPr>
          <p:cNvPr id="5" name="Picture 4">
            <a:extLst>
              <a:ext uri="{FF2B5EF4-FFF2-40B4-BE49-F238E27FC236}">
                <a16:creationId xmlns:a16="http://schemas.microsoft.com/office/drawing/2014/main" id="{9DFA1A0B-E265-454C-8575-B9FFC4D2D5D5}"/>
              </a:ext>
            </a:extLst>
          </p:cNvPr>
          <p:cNvPicPr>
            <a:picLocks noChangeAspect="1"/>
          </p:cNvPicPr>
          <p:nvPr/>
        </p:nvPicPr>
        <p:blipFill>
          <a:blip r:embed="rId2"/>
          <a:stretch>
            <a:fillRect/>
          </a:stretch>
        </p:blipFill>
        <p:spPr>
          <a:xfrm>
            <a:off x="197072" y="1131599"/>
            <a:ext cx="4204135" cy="5603002"/>
          </a:xfrm>
          <a:prstGeom prst="rect">
            <a:avLst/>
          </a:prstGeom>
        </p:spPr>
      </p:pic>
    </p:spTree>
    <p:extLst>
      <p:ext uri="{BB962C8B-B14F-4D97-AF65-F5344CB8AC3E}">
        <p14:creationId xmlns:p14="http://schemas.microsoft.com/office/powerpoint/2010/main" val="603022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8256"/>
            <a:ext cx="11469189" cy="1055550"/>
          </a:xfrm>
        </p:spPr>
        <p:txBody>
          <a:bodyPr/>
          <a:lstStyle/>
          <a:p>
            <a:r>
              <a:rPr lang="en-US" dirty="0">
                <a:solidFill>
                  <a:srgbClr val="7030A0"/>
                </a:solidFill>
              </a:rPr>
              <a:t>(f) </a:t>
            </a:r>
            <a:r>
              <a:rPr lang="en-US" u="sng" dirty="0">
                <a:solidFill>
                  <a:srgbClr val="7030A0"/>
                </a:solidFill>
              </a:rPr>
              <a:t>Nazi Methods to Win Support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1381" y="1073805"/>
            <a:ext cx="7635764" cy="5673097"/>
          </a:xfrm>
        </p:spPr>
        <p:txBody>
          <a:bodyPr>
            <a:normAutofit/>
          </a:bodyPr>
          <a:lstStyle/>
          <a:p>
            <a:pPr marL="0" indent="0">
              <a:buNone/>
            </a:pPr>
            <a:r>
              <a:rPr lang="en-US" dirty="0"/>
              <a:t>During the presidential Election of March 1932, Hitler stood against Hindenburg. Josef Goebbels perfected his propaganda techniques during the campaign – organizing rallies all over Germany. Moreover, the Nazis </a:t>
            </a:r>
            <a:r>
              <a:rPr lang="en-US" dirty="0" err="1"/>
              <a:t>utilised</a:t>
            </a:r>
            <a:r>
              <a:rPr lang="en-US" dirty="0"/>
              <a:t> modern technology; Hitler flew from city to city by </a:t>
            </a:r>
            <a:r>
              <a:rPr lang="en-US" dirty="0" err="1"/>
              <a:t>aeroplane</a:t>
            </a:r>
            <a:r>
              <a:rPr lang="en-US" dirty="0"/>
              <a:t> (up to 5 per day) and his speeches were put on film, radio &amp; records. This ensured Hitler was recognized as a national political figure of great importance.</a:t>
            </a:r>
          </a:p>
          <a:p>
            <a:pPr marL="0" indent="0">
              <a:buNone/>
            </a:pPr>
            <a:r>
              <a:rPr lang="en-US" dirty="0"/>
              <a:t>Hindenburg failed to secure the necessary 51% in the first round, but was elected in a second round. His 19.3 million votes beat Hitler’s 13.4 million votes, but Goebbels presented the defeat as a victory because Hitler’s percentages were so huge.</a:t>
            </a:r>
          </a:p>
        </p:txBody>
      </p:sp>
      <p:pic>
        <p:nvPicPr>
          <p:cNvPr id="4" name="Picture 3">
            <a:extLst>
              <a:ext uri="{FF2B5EF4-FFF2-40B4-BE49-F238E27FC236}">
                <a16:creationId xmlns:a16="http://schemas.microsoft.com/office/drawing/2014/main" id="{FC32CF67-4491-6341-8942-751AE85F562B}"/>
              </a:ext>
            </a:extLst>
          </p:cNvPr>
          <p:cNvPicPr>
            <a:picLocks noChangeAspect="1"/>
          </p:cNvPicPr>
          <p:nvPr/>
        </p:nvPicPr>
        <p:blipFill rotWithShape="1">
          <a:blip r:embed="rId2"/>
          <a:srcRect l="4874" r="2376" b="2425"/>
          <a:stretch/>
        </p:blipFill>
        <p:spPr>
          <a:xfrm>
            <a:off x="7767145" y="1073805"/>
            <a:ext cx="4293474" cy="5651233"/>
          </a:xfrm>
          <a:prstGeom prst="rect">
            <a:avLst/>
          </a:prstGeom>
        </p:spPr>
      </p:pic>
    </p:spTree>
    <p:extLst>
      <p:ext uri="{BB962C8B-B14F-4D97-AF65-F5344CB8AC3E}">
        <p14:creationId xmlns:p14="http://schemas.microsoft.com/office/powerpoint/2010/main" val="1440122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8256"/>
            <a:ext cx="11469189" cy="1055550"/>
          </a:xfrm>
        </p:spPr>
        <p:txBody>
          <a:bodyPr/>
          <a:lstStyle/>
          <a:p>
            <a:r>
              <a:rPr lang="en-US" dirty="0">
                <a:solidFill>
                  <a:srgbClr val="7030A0"/>
                </a:solidFill>
              </a:rPr>
              <a:t>(f) </a:t>
            </a:r>
            <a:r>
              <a:rPr lang="en-US" u="sng" dirty="0">
                <a:solidFill>
                  <a:srgbClr val="7030A0"/>
                </a:solidFill>
              </a:rPr>
              <a:t>Nazi Methods to Win Support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915105" y="1209695"/>
            <a:ext cx="8276895" cy="5537205"/>
          </a:xfrm>
        </p:spPr>
        <p:txBody>
          <a:bodyPr>
            <a:normAutofit/>
          </a:bodyPr>
          <a:lstStyle/>
          <a:p>
            <a:pPr marL="0" indent="0">
              <a:buNone/>
            </a:pPr>
            <a:r>
              <a:rPr lang="en-US" dirty="0"/>
              <a:t>Like all political parties, the Nazis needed financial backers to conduct their campaigning. As well as appealing to the poorest people in German society, big businesses backed Hitler’s economic </a:t>
            </a:r>
            <a:r>
              <a:rPr lang="en-US" dirty="0" err="1"/>
              <a:t>programme</a:t>
            </a:r>
            <a:r>
              <a:rPr lang="en-US" dirty="0"/>
              <a:t> of July 1932. Industrialists like </a:t>
            </a:r>
            <a:r>
              <a:rPr lang="en-US" b="1" dirty="0"/>
              <a:t>Thyssen</a:t>
            </a:r>
            <a:r>
              <a:rPr lang="en-US" dirty="0"/>
              <a:t>, Krupp &amp; Bosch were so scared of Communism &amp; the growth of trade unionism, they felt investing vast sums in the Nazi Party would protect them from the ‘Red Threat’. Alongside this backing from big business, the Nazis developed closer links with Germany’s Nationalist Party (DNVP) &amp; Alfred </a:t>
            </a:r>
            <a:r>
              <a:rPr lang="en-US" dirty="0" err="1"/>
              <a:t>Hugenburg</a:t>
            </a:r>
            <a:r>
              <a:rPr lang="en-US" dirty="0"/>
              <a:t> – a national newspaper tycoon, who allowed Goebbels to publish many articles attacking Chancellor </a:t>
            </a:r>
            <a:r>
              <a:rPr lang="en-US" dirty="0" err="1"/>
              <a:t>Bruning</a:t>
            </a:r>
            <a:r>
              <a:rPr lang="en-US" dirty="0"/>
              <a:t>. Such support allowed the Nazis to remain at the forefront of German minds in 1932.</a:t>
            </a:r>
          </a:p>
        </p:txBody>
      </p:sp>
      <p:pic>
        <p:nvPicPr>
          <p:cNvPr id="5" name="Picture 4">
            <a:extLst>
              <a:ext uri="{FF2B5EF4-FFF2-40B4-BE49-F238E27FC236}">
                <a16:creationId xmlns:a16="http://schemas.microsoft.com/office/drawing/2014/main" id="{9F74813D-650C-FF4E-B18B-9FBD830BE04F}"/>
              </a:ext>
            </a:extLst>
          </p:cNvPr>
          <p:cNvPicPr>
            <a:picLocks noChangeAspect="1"/>
          </p:cNvPicPr>
          <p:nvPr/>
        </p:nvPicPr>
        <p:blipFill rotWithShape="1">
          <a:blip r:embed="rId2"/>
          <a:srcRect l="4483" t="18866" r="37586"/>
          <a:stretch/>
        </p:blipFill>
        <p:spPr>
          <a:xfrm>
            <a:off x="56152" y="1209695"/>
            <a:ext cx="3802801" cy="5537205"/>
          </a:xfrm>
          <a:prstGeom prst="rect">
            <a:avLst/>
          </a:prstGeom>
        </p:spPr>
      </p:pic>
    </p:spTree>
    <p:extLst>
      <p:ext uri="{BB962C8B-B14F-4D97-AF65-F5344CB8AC3E}">
        <p14:creationId xmlns:p14="http://schemas.microsoft.com/office/powerpoint/2010/main" val="4124725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8256"/>
            <a:ext cx="11469189" cy="1055550"/>
          </a:xfrm>
        </p:spPr>
        <p:txBody>
          <a:bodyPr/>
          <a:lstStyle/>
          <a:p>
            <a:r>
              <a:rPr lang="en-US" dirty="0">
                <a:solidFill>
                  <a:srgbClr val="7030A0"/>
                </a:solidFill>
              </a:rPr>
              <a:t>(f) </a:t>
            </a:r>
            <a:r>
              <a:rPr lang="en-US" u="sng" dirty="0">
                <a:solidFill>
                  <a:srgbClr val="7030A0"/>
                </a:solidFill>
              </a:rPr>
              <a:t>Nazi Methods to Win Support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57658" y="1188674"/>
            <a:ext cx="6989376" cy="5537205"/>
          </a:xfrm>
        </p:spPr>
        <p:txBody>
          <a:bodyPr>
            <a:normAutofit lnSpcReduction="10000"/>
          </a:bodyPr>
          <a:lstStyle/>
          <a:p>
            <a:pPr marL="0" indent="0">
              <a:buNone/>
            </a:pPr>
            <a:r>
              <a:rPr lang="en-US" dirty="0"/>
              <a:t>As the awe-inspiring leader of the Nazi Party, Adolf Hitler could be all things to all people:</a:t>
            </a:r>
          </a:p>
          <a:p>
            <a:r>
              <a:rPr lang="en-US" b="1" dirty="0"/>
              <a:t>Superhuman </a:t>
            </a:r>
            <a:r>
              <a:rPr lang="en-US" b="1" dirty="0" err="1"/>
              <a:t>Saviour</a:t>
            </a:r>
            <a:endParaRPr lang="en-US" b="1" dirty="0"/>
          </a:p>
          <a:p>
            <a:r>
              <a:rPr lang="en-US" b="1" dirty="0"/>
              <a:t>War hero</a:t>
            </a:r>
          </a:p>
          <a:p>
            <a:r>
              <a:rPr lang="en-US" b="1" dirty="0"/>
              <a:t>Ordinary Man-on-the-Street </a:t>
            </a:r>
          </a:p>
          <a:p>
            <a:pPr marL="0" indent="0">
              <a:buNone/>
            </a:pPr>
            <a:r>
              <a:rPr lang="en-US" dirty="0"/>
              <a:t>This ‘Cult of Personality’ was created so that his entire existence was given over to Germany &amp; he had no distractions to stop him achieving his goal – the easy to understand philosophy of making Germany the strongest nation in the World. A great orator, able to convince a crowd to share his vision, Hitler’s most effective characteristic was what other German politicians lacked – charisma.</a:t>
            </a:r>
          </a:p>
        </p:txBody>
      </p:sp>
      <p:pic>
        <p:nvPicPr>
          <p:cNvPr id="4" name="Picture 3">
            <a:extLst>
              <a:ext uri="{FF2B5EF4-FFF2-40B4-BE49-F238E27FC236}">
                <a16:creationId xmlns:a16="http://schemas.microsoft.com/office/drawing/2014/main" id="{DB1F6A49-608C-C943-8B71-4BF0192D0BEC}"/>
              </a:ext>
            </a:extLst>
          </p:cNvPr>
          <p:cNvPicPr>
            <a:picLocks noChangeAspect="1"/>
          </p:cNvPicPr>
          <p:nvPr/>
        </p:nvPicPr>
        <p:blipFill>
          <a:blip r:embed="rId2"/>
          <a:stretch>
            <a:fillRect/>
          </a:stretch>
        </p:blipFill>
        <p:spPr>
          <a:xfrm>
            <a:off x="7252138" y="1073806"/>
            <a:ext cx="4782205" cy="5652073"/>
          </a:xfrm>
          <a:prstGeom prst="rect">
            <a:avLst/>
          </a:prstGeom>
        </p:spPr>
      </p:pic>
    </p:spTree>
    <p:extLst>
      <p:ext uri="{BB962C8B-B14F-4D97-AF65-F5344CB8AC3E}">
        <p14:creationId xmlns:p14="http://schemas.microsoft.com/office/powerpoint/2010/main" val="369857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44314E-A5BD-C542-B796-065E6E068534}"/>
              </a:ext>
            </a:extLst>
          </p:cNvPr>
          <p:cNvPicPr>
            <a:picLocks noChangeAspect="1"/>
          </p:cNvPicPr>
          <p:nvPr/>
        </p:nvPicPr>
        <p:blipFill>
          <a:blip r:embed="rId2"/>
          <a:stretch>
            <a:fillRect/>
          </a:stretch>
        </p:blipFill>
        <p:spPr>
          <a:xfrm>
            <a:off x="6417460" y="105229"/>
            <a:ext cx="4755036" cy="6647542"/>
          </a:xfrm>
          <a:prstGeom prst="rect">
            <a:avLst/>
          </a:prstGeom>
        </p:spPr>
      </p:pic>
      <p:pic>
        <p:nvPicPr>
          <p:cNvPr id="6" name="Picture 5">
            <a:extLst>
              <a:ext uri="{FF2B5EF4-FFF2-40B4-BE49-F238E27FC236}">
                <a16:creationId xmlns:a16="http://schemas.microsoft.com/office/drawing/2014/main" id="{48BEE032-89E5-904B-B954-CAFA6829F445}"/>
              </a:ext>
            </a:extLst>
          </p:cNvPr>
          <p:cNvPicPr>
            <a:picLocks noChangeAspect="1"/>
          </p:cNvPicPr>
          <p:nvPr/>
        </p:nvPicPr>
        <p:blipFill rotWithShape="1">
          <a:blip r:embed="rId3"/>
          <a:srcRect l="2049" t="2001" r="2522" b="1646"/>
          <a:stretch/>
        </p:blipFill>
        <p:spPr>
          <a:xfrm>
            <a:off x="1019504" y="105229"/>
            <a:ext cx="4623379" cy="6647542"/>
          </a:xfrm>
          <a:prstGeom prst="rect">
            <a:avLst/>
          </a:prstGeom>
        </p:spPr>
      </p:pic>
    </p:spTree>
    <p:extLst>
      <p:ext uri="{BB962C8B-B14F-4D97-AF65-F5344CB8AC3E}">
        <p14:creationId xmlns:p14="http://schemas.microsoft.com/office/powerpoint/2010/main" val="3395203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838200" y="124691"/>
            <a:ext cx="10515600" cy="1325563"/>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61257" y="1555668"/>
            <a:ext cx="11780322" cy="5177641"/>
          </a:xfrm>
        </p:spPr>
        <p:txBody>
          <a:bodyPr>
            <a:normAutofit fontScale="92500" lnSpcReduction="20000"/>
          </a:bodyPr>
          <a:lstStyle/>
          <a:p>
            <a:pPr marL="0" indent="0" algn="ctr">
              <a:buNone/>
            </a:pPr>
            <a:r>
              <a:rPr lang="en-US" sz="7200" dirty="0"/>
              <a:t>Explain </a:t>
            </a:r>
            <a:r>
              <a:rPr lang="en-US" sz="7200" b="1" dirty="0"/>
              <a:t>two</a:t>
            </a:r>
            <a:r>
              <a:rPr lang="en-US" sz="7200" dirty="0"/>
              <a:t> effects on </a:t>
            </a:r>
          </a:p>
          <a:p>
            <a:pPr marL="0" indent="0" algn="ctr">
              <a:buNone/>
            </a:pPr>
            <a:r>
              <a:rPr lang="en-US" sz="7200" dirty="0"/>
              <a:t>the German people of </a:t>
            </a:r>
          </a:p>
          <a:p>
            <a:pPr marL="0" indent="0" algn="ctr">
              <a:buNone/>
            </a:pPr>
            <a:r>
              <a:rPr lang="en-US" sz="7200" dirty="0"/>
              <a:t>Hitler’s methods to win their</a:t>
            </a:r>
          </a:p>
          <a:p>
            <a:pPr marL="0" indent="0" algn="ctr">
              <a:buNone/>
            </a:pPr>
            <a:r>
              <a:rPr lang="en-US" sz="7200" dirty="0"/>
              <a:t> support in 1932. </a:t>
            </a:r>
            <a:r>
              <a:rPr lang="en-US" sz="7200" b="1" dirty="0">
                <a:solidFill>
                  <a:srgbClr val="FF0000"/>
                </a:solidFill>
              </a:rPr>
              <a:t>(8 marks)</a:t>
            </a:r>
          </a:p>
          <a:p>
            <a:pPr marL="0" indent="0" algn="ctr">
              <a:buNone/>
            </a:pPr>
            <a:endParaRPr lang="en-US" sz="2000" b="1" dirty="0">
              <a:solidFill>
                <a:srgbClr val="FF0000"/>
              </a:solidFill>
            </a:endParaRPr>
          </a:p>
          <a:p>
            <a:pPr marL="0" indent="0" algn="ctr">
              <a:buNone/>
            </a:pPr>
            <a:r>
              <a:rPr lang="en-US" sz="4800" b="1" dirty="0">
                <a:solidFill>
                  <a:srgbClr val="0070C0"/>
                </a:solidFill>
              </a:rPr>
              <a:t>Hint – When explaining effects, be sure to include information about HOW public feelings changed.</a:t>
            </a:r>
          </a:p>
        </p:txBody>
      </p:sp>
    </p:spTree>
    <p:extLst>
      <p:ext uri="{BB962C8B-B14F-4D97-AF65-F5344CB8AC3E}">
        <p14:creationId xmlns:p14="http://schemas.microsoft.com/office/powerpoint/2010/main" val="36009849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3723</TotalTime>
  <Words>1676</Words>
  <Application>Microsoft Macintosh PowerPoint</Application>
  <PresentationFormat>Widescreen</PresentationFormat>
  <Paragraphs>69</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Edexcel IGCSE History P1: Depth Study 3</vt:lpstr>
      <vt:lpstr>PowerPoint Presentation</vt:lpstr>
      <vt:lpstr>(f) Nazi Methods to Win Support</vt:lpstr>
      <vt:lpstr>(f) Nazi Methods to Win Support</vt:lpstr>
      <vt:lpstr>(f) Nazi Methods to Win Support</vt:lpstr>
      <vt:lpstr>(f) Nazi Methods to Win Support</vt:lpstr>
      <vt:lpstr>(f) Nazi Methods to Win Support</vt:lpstr>
      <vt:lpstr>PowerPoint Presentation</vt:lpstr>
      <vt:lpstr>Exam-Style Question</vt:lpstr>
      <vt:lpstr>PowerPoint Presentation</vt:lpstr>
      <vt:lpstr>(g) The Role of the SA</vt:lpstr>
      <vt:lpstr>PowerPoint Presentation</vt:lpstr>
      <vt:lpstr>(h) Events of 1932 to Jan.1933 – the Role of von Papen, von Schleicher &amp; von Hindenburg</vt:lpstr>
      <vt:lpstr>(h) Events of 1932 to Jan.1933 – the Role of von Papen, von Schleicher &amp; von Hindenburg</vt:lpstr>
      <vt:lpstr>(h) Events of 1932 to Jan.1933 – the Role of von Papen, von Schleicher &amp; von Hindenburg</vt:lpstr>
      <vt:lpstr>PowerPoint Presentation</vt:lpstr>
      <vt:lpstr>PowerPoint Presentation</vt:lpstr>
      <vt:lpstr>(h) Events of 1932 to Jan.1933 – the Role of von Papen, von Schleicher &amp; von Hindenburg</vt:lpstr>
      <vt:lpstr>(h) Events of 1932 to Jan.1933 – the Role of von Papen, von Schleicher &amp; von Hindenburg</vt:lpstr>
      <vt:lpstr>PowerPoint Presentation</vt:lpstr>
      <vt:lpstr>Exam-Style Question</vt:lpstr>
      <vt:lpstr>PowerPoint Presentation</vt:lpstr>
      <vt:lpstr>Activity 9 – Recall Quiz</vt:lpstr>
      <vt:lpstr>PowerPoint Presentation</vt:lpstr>
      <vt:lpstr>Activity 9 – Recall Quiz</vt:lpstr>
      <vt:lpstr>PowerPoint Presentation</vt:lpstr>
      <vt:lpstr>Activity 10 – Explaining</vt:lpstr>
      <vt:lpstr>PowerPoint Presentation</vt:lpstr>
      <vt:lpstr>Activity 11 – Challenge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191</cp:revision>
  <dcterms:created xsi:type="dcterms:W3CDTF">2021-05-05T18:42:06Z</dcterms:created>
  <dcterms:modified xsi:type="dcterms:W3CDTF">2022-10-18T15:23:04Z</dcterms:modified>
</cp:coreProperties>
</file>