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59" r:id="rId3"/>
    <p:sldId id="286" r:id="rId4"/>
    <p:sldId id="271" r:id="rId5"/>
    <p:sldId id="310" r:id="rId6"/>
    <p:sldId id="368" r:id="rId7"/>
    <p:sldId id="367" r:id="rId8"/>
    <p:sldId id="311" r:id="rId9"/>
    <p:sldId id="272" r:id="rId10"/>
    <p:sldId id="312" r:id="rId11"/>
    <p:sldId id="408" r:id="rId12"/>
    <p:sldId id="313" r:id="rId13"/>
    <p:sldId id="273" r:id="rId14"/>
    <p:sldId id="314" r:id="rId15"/>
    <p:sldId id="315" r:id="rId16"/>
    <p:sldId id="409" r:id="rId17"/>
    <p:sldId id="319" r:id="rId18"/>
    <p:sldId id="316" r:id="rId19"/>
    <p:sldId id="317" r:id="rId20"/>
    <p:sldId id="318" r:id="rId21"/>
    <p:sldId id="410" r:id="rId22"/>
    <p:sldId id="429" r:id="rId23"/>
    <p:sldId id="411" r:id="rId24"/>
    <p:sldId id="430" r:id="rId25"/>
    <p:sldId id="320" r:id="rId26"/>
    <p:sldId id="412" r:id="rId27"/>
    <p:sldId id="431" r:id="rId28"/>
    <p:sldId id="321" r:id="rId29"/>
    <p:sldId id="413" r:id="rId30"/>
    <p:sldId id="432" r:id="rId31"/>
    <p:sldId id="275" r:id="rId32"/>
    <p:sldId id="322" r:id="rId33"/>
    <p:sldId id="323" r:id="rId34"/>
    <p:sldId id="414" r:id="rId35"/>
    <p:sldId id="433" r:id="rId36"/>
    <p:sldId id="415" r:id="rId37"/>
    <p:sldId id="434" r:id="rId38"/>
    <p:sldId id="42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43"/>
    <p:restoredTop sz="94648"/>
  </p:normalViewPr>
  <p:slideViewPr>
    <p:cSldViewPr snapToGrid="0" snapToObjects="1">
      <p:cViewPr varScale="1">
        <p:scale>
          <a:sx n="121" d="100"/>
          <a:sy n="121" d="100"/>
        </p:scale>
        <p:origin x="24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637D00-17EF-EA49-A71D-A543EDDAFB45}" type="datetimeFigureOut">
              <a:rPr lang="en-US" smtClean="0"/>
              <a:t>10/18/22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3640B2-3646-8342-B0D4-538BD2785A60}" type="slidenum">
              <a:rPr lang="en-US" smtClean="0"/>
              <a:t>‹#›</a:t>
            </a:fld>
            <a:endParaRPr lang="en-US"/>
          </a:p>
        </p:txBody>
      </p:sp>
    </p:spTree>
    <p:extLst>
      <p:ext uri="{BB962C8B-B14F-4D97-AF65-F5344CB8AC3E}">
        <p14:creationId xmlns:p14="http://schemas.microsoft.com/office/powerpoint/2010/main" val="3225662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3640B2-3646-8342-B0D4-538BD2785A60}" type="slidenum">
              <a:rPr lang="en-US" smtClean="0"/>
              <a:t>18</a:t>
            </a:fld>
            <a:endParaRPr lang="en-US"/>
          </a:p>
        </p:txBody>
      </p:sp>
    </p:spTree>
    <p:extLst>
      <p:ext uri="{BB962C8B-B14F-4D97-AF65-F5344CB8AC3E}">
        <p14:creationId xmlns:p14="http://schemas.microsoft.com/office/powerpoint/2010/main" val="539436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3640B2-3646-8342-B0D4-538BD2785A60}" type="slidenum">
              <a:rPr lang="en-US" smtClean="0"/>
              <a:t>19</a:t>
            </a:fld>
            <a:endParaRPr lang="en-US"/>
          </a:p>
        </p:txBody>
      </p:sp>
    </p:spTree>
    <p:extLst>
      <p:ext uri="{BB962C8B-B14F-4D97-AF65-F5344CB8AC3E}">
        <p14:creationId xmlns:p14="http://schemas.microsoft.com/office/powerpoint/2010/main" val="1497450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3640B2-3646-8342-B0D4-538BD2785A60}" type="slidenum">
              <a:rPr lang="en-US" smtClean="0"/>
              <a:t>20</a:t>
            </a:fld>
            <a:endParaRPr lang="en-US"/>
          </a:p>
        </p:txBody>
      </p:sp>
    </p:spTree>
    <p:extLst>
      <p:ext uri="{BB962C8B-B14F-4D97-AF65-F5344CB8AC3E}">
        <p14:creationId xmlns:p14="http://schemas.microsoft.com/office/powerpoint/2010/main" val="315030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C3443-B9D3-6444-B5B1-AA82955B4B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B313CC-26F8-9A4D-BAAA-2E226A8570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B5A56F-470B-C545-AA54-9D9A78DD83A3}"/>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5" name="Footer Placeholder 4">
            <a:extLst>
              <a:ext uri="{FF2B5EF4-FFF2-40B4-BE49-F238E27FC236}">
                <a16:creationId xmlns:a16="http://schemas.microsoft.com/office/drawing/2014/main" id="{D602F0B2-AD6B-9B48-89F3-F6695F4D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10827-465E-8846-90A6-6572347E71C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421949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740F-5F1C-004A-8D61-289D32D2D1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C3EC0E-84B0-1242-878D-2E61705A83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9B664-F0C5-184B-B3D7-72B4A3A11B4D}"/>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5" name="Footer Placeholder 4">
            <a:extLst>
              <a:ext uri="{FF2B5EF4-FFF2-40B4-BE49-F238E27FC236}">
                <a16:creationId xmlns:a16="http://schemas.microsoft.com/office/drawing/2014/main" id="{C61D04A1-C358-BF44-9F43-804E63082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589D7-592F-8448-85E5-AD49DA94919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4461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216323-6857-F54C-84B4-D074972623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184E33-9DE5-8044-96AD-E6A03647BA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1BD10-7199-CD4E-A70D-6BFBB8D00FF2}"/>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5" name="Footer Placeholder 4">
            <a:extLst>
              <a:ext uri="{FF2B5EF4-FFF2-40B4-BE49-F238E27FC236}">
                <a16:creationId xmlns:a16="http://schemas.microsoft.com/office/drawing/2014/main" id="{AFF17EB2-0C42-5E4A-A3B3-085ABAC9A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375AA-10EA-8A43-8EE2-3167896236D2}"/>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82734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70001-B610-C64A-A741-055E36150D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4380F-8D8D-0542-BE38-11DAAB858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AC8BD-9D9F-F64D-81EF-6FAF4B544063}"/>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5" name="Footer Placeholder 4">
            <a:extLst>
              <a:ext uri="{FF2B5EF4-FFF2-40B4-BE49-F238E27FC236}">
                <a16:creationId xmlns:a16="http://schemas.microsoft.com/office/drawing/2014/main" id="{09A33584-566B-6841-804F-1FB4E8037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ED3F7-6C9D-5148-AC26-246EC4491CF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330858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65FB-A55E-C84B-B19F-971AF09BC7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3887E9-9024-DA4A-8542-8989FDF086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BD36EB-438F-F04A-813A-153E0B1B9810}"/>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5" name="Footer Placeholder 4">
            <a:extLst>
              <a:ext uri="{FF2B5EF4-FFF2-40B4-BE49-F238E27FC236}">
                <a16:creationId xmlns:a16="http://schemas.microsoft.com/office/drawing/2014/main" id="{F6F9C055-B43E-4646-8CD4-7E696729A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D17F8-F452-DB4B-91CE-59DA81788C5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55887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CBC3-1034-3A49-98DA-91D552FFB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50566-D7E8-264C-BCA0-5B0BF93E39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94F6F-842B-804B-A059-E2F1074C16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19A8D6-CBD8-5B49-B186-1D291AE195EC}"/>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6" name="Footer Placeholder 5">
            <a:extLst>
              <a:ext uri="{FF2B5EF4-FFF2-40B4-BE49-F238E27FC236}">
                <a16:creationId xmlns:a16="http://schemas.microsoft.com/office/drawing/2014/main" id="{FB244545-7A0C-8747-BFE5-3E834F448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909BE-DF96-5D40-90C8-04F8A0E1D89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806458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C18F5-B0E3-B143-9D47-CCF4DA428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A8ADEC-3768-CB41-ACC8-691AEBC5F7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B5313A-8AE3-1E42-B50A-470A15BEFD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1754E6-B58F-EF4E-8224-DEFAA13782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AB8A0-F154-8543-BA09-33E4BD92A6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43A9BB-966B-1C4B-877B-6BD7D9A8067A}"/>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8" name="Footer Placeholder 7">
            <a:extLst>
              <a:ext uri="{FF2B5EF4-FFF2-40B4-BE49-F238E27FC236}">
                <a16:creationId xmlns:a16="http://schemas.microsoft.com/office/drawing/2014/main" id="{0D76B314-53C8-1547-B8A5-C1F84F8141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F7784-FA06-2A43-BF25-6826030BF7BD}"/>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155790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68E8-739F-6E41-8CB1-8A93ED146B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D6EF19-A8DF-3946-8406-AF5DF078FF00}"/>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4" name="Footer Placeholder 3">
            <a:extLst>
              <a:ext uri="{FF2B5EF4-FFF2-40B4-BE49-F238E27FC236}">
                <a16:creationId xmlns:a16="http://schemas.microsoft.com/office/drawing/2014/main" id="{5E64954E-7F41-DB44-BDB5-809BA6D1A7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FCE67B-CAE5-A645-810A-7BFC1AD1EE1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958458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889AB-9E01-2741-9EC8-E64D0DF695DA}"/>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3" name="Footer Placeholder 2">
            <a:extLst>
              <a:ext uri="{FF2B5EF4-FFF2-40B4-BE49-F238E27FC236}">
                <a16:creationId xmlns:a16="http://schemas.microsoft.com/office/drawing/2014/main" id="{2BB573B2-EE38-C747-957C-647CBE761C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9FE609-9FAD-9D4C-B38E-C7002AF599D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28177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9CB5-1E73-3040-B49C-972697294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7334B7-906A-384A-99A7-36AF591279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863A03-1BB8-904B-830C-3F52E3B0E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F2C40-00C5-2E40-9EF4-C48E8BC3333D}"/>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6" name="Footer Placeholder 5">
            <a:extLst>
              <a:ext uri="{FF2B5EF4-FFF2-40B4-BE49-F238E27FC236}">
                <a16:creationId xmlns:a16="http://schemas.microsoft.com/office/drawing/2014/main" id="{A6F3BD48-4F3A-C74B-94C5-E12356FB7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B4644-343A-C247-A1C5-5B872A25A12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055124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1E9DE-CE6E-C947-838C-A8F870B90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F0960C-0219-6E40-9E27-0EB539279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84F7AE-FF0E-ED48-9F14-FB4C75223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1EFAB-F79D-194D-AB2A-B6248EA8FC63}"/>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6" name="Footer Placeholder 5">
            <a:extLst>
              <a:ext uri="{FF2B5EF4-FFF2-40B4-BE49-F238E27FC236}">
                <a16:creationId xmlns:a16="http://schemas.microsoft.com/office/drawing/2014/main" id="{11781DF5-E77E-3F47-9F6C-9069ED201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3FBCA-18B1-C64F-8103-B6180DA84573}"/>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80798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7EBCB7-B0FD-724C-83DF-CF59E50010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693DC2-08FA-6443-B18C-5BFE7550D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BD51A-1CB7-E74C-8E08-FFB22224DC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600F5-199C-7440-82DF-49BD86033751}" type="datetimeFigureOut">
              <a:rPr lang="en-US" smtClean="0"/>
              <a:t>10/18/22</a:t>
            </a:fld>
            <a:endParaRPr lang="en-US"/>
          </a:p>
        </p:txBody>
      </p:sp>
      <p:sp>
        <p:nvSpPr>
          <p:cNvPr id="5" name="Footer Placeholder 4">
            <a:extLst>
              <a:ext uri="{FF2B5EF4-FFF2-40B4-BE49-F238E27FC236}">
                <a16:creationId xmlns:a16="http://schemas.microsoft.com/office/drawing/2014/main" id="{4E1EA122-4EBB-6D42-B890-26711A6F3D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083E83-B569-3F4C-A3AA-9B922BF96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E93FF-18B3-3D48-BF07-E6FCB4F455CF}" type="slidenum">
              <a:rPr lang="en-US" smtClean="0"/>
              <a:t>‹#›</a:t>
            </a:fld>
            <a:endParaRPr lang="en-US"/>
          </a:p>
        </p:txBody>
      </p:sp>
    </p:spTree>
    <p:extLst>
      <p:ext uri="{BB962C8B-B14F-4D97-AF65-F5344CB8AC3E}">
        <p14:creationId xmlns:p14="http://schemas.microsoft.com/office/powerpoint/2010/main" val="1142572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6.tiff"/><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p:txBody>
          <a:bodyPr>
            <a:normAutofit/>
          </a:bodyPr>
          <a:lstStyle/>
          <a:p>
            <a:r>
              <a:rPr lang="en-US" sz="8000" b="1" dirty="0"/>
              <a:t>Edexcel IGCSE History</a:t>
            </a:r>
            <a:br>
              <a:rPr lang="en-US" sz="8000" b="1" dirty="0"/>
            </a:br>
            <a:r>
              <a:rPr lang="en-US" sz="8000" b="1" dirty="0"/>
              <a:t>P1: Depth Study 3</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p:txBody>
          <a:bodyPr>
            <a:noAutofit/>
          </a:bodyPr>
          <a:lstStyle/>
          <a:p>
            <a:r>
              <a:rPr lang="en-US" sz="6000" dirty="0">
                <a:solidFill>
                  <a:srgbClr val="FF0000"/>
                </a:solidFill>
              </a:rPr>
              <a:t>Germany: Development of Dictatorship, 1918-1945</a:t>
            </a:r>
          </a:p>
        </p:txBody>
      </p:sp>
    </p:spTree>
    <p:extLst>
      <p:ext uri="{BB962C8B-B14F-4D97-AF65-F5344CB8AC3E}">
        <p14:creationId xmlns:p14="http://schemas.microsoft.com/office/powerpoint/2010/main" val="2949502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41661" y="18255"/>
            <a:ext cx="11913703" cy="1325563"/>
          </a:xfrm>
        </p:spPr>
        <p:txBody>
          <a:bodyPr>
            <a:normAutofit/>
          </a:bodyPr>
          <a:lstStyle/>
          <a:p>
            <a:r>
              <a:rPr lang="en-US" dirty="0">
                <a:solidFill>
                  <a:srgbClr val="7030A0"/>
                </a:solidFill>
              </a:rPr>
              <a:t>(b) </a:t>
            </a:r>
            <a:r>
              <a:rPr lang="en-US" u="sng" dirty="0">
                <a:solidFill>
                  <a:srgbClr val="7030A0"/>
                </a:solidFill>
              </a:rPr>
              <a:t>Changes to the Party (1920-1922)</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36636" y="1179675"/>
            <a:ext cx="7667526" cy="5650818"/>
          </a:xfrm>
        </p:spPr>
        <p:txBody>
          <a:bodyPr/>
          <a:lstStyle/>
          <a:p>
            <a:pPr marL="0" indent="0">
              <a:buNone/>
            </a:pPr>
            <a:r>
              <a:rPr lang="en-US" dirty="0"/>
              <a:t>With the publication of the 25 Point </a:t>
            </a:r>
            <a:r>
              <a:rPr lang="en-US" dirty="0" err="1"/>
              <a:t>Programme</a:t>
            </a:r>
            <a:r>
              <a:rPr lang="en-US" dirty="0"/>
              <a:t>, in Feb. 1920, the DAP became the NSDAP as ‘National Socialist’ was added to the Party’s name. Party membership grew rapidly throughout 1920 &amp; Hitler was largely responsible for this – his oratory skills attracted hundreds to NSDAP meetings, who then joined the “Nazi” Party. Increased membership meant they could afford to publish its own Nazi newspaper – the ‘</a:t>
            </a:r>
            <a:r>
              <a:rPr lang="en-US" dirty="0" err="1"/>
              <a:t>Volkischer</a:t>
            </a:r>
            <a:r>
              <a:rPr lang="en-US" dirty="0"/>
              <a:t> Beobachter’ (People’s Observer). Hitler’s influence on the party was so great, he became Nazi leader in July 1921. His new leadership style was based on ‘</a:t>
            </a:r>
            <a:r>
              <a:rPr lang="en-US" dirty="0" err="1"/>
              <a:t>Fuhrerprinzip</a:t>
            </a:r>
            <a:r>
              <a:rPr lang="en-US" dirty="0"/>
              <a:t>’ (Leadership Principle) where he had absolute power &amp; authority and was answerable to no one.</a:t>
            </a:r>
          </a:p>
          <a:p>
            <a:pPr marL="0" indent="0">
              <a:buNone/>
            </a:pPr>
            <a:endParaRPr lang="en-US" sz="2600" dirty="0"/>
          </a:p>
        </p:txBody>
      </p:sp>
      <p:pic>
        <p:nvPicPr>
          <p:cNvPr id="7" name="Picture 2" descr="Anton Drexler | Wikia Hitler Parody ES | Fandom">
            <a:extLst>
              <a:ext uri="{FF2B5EF4-FFF2-40B4-BE49-F238E27FC236}">
                <a16:creationId xmlns:a16="http://schemas.microsoft.com/office/drawing/2014/main" id="{9F7B1645-402B-3C45-8F00-B5DC11ABB7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4162" y="1179675"/>
            <a:ext cx="4256227" cy="5569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628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32394F-B369-043A-0974-08FE9B4625F1}"/>
              </a:ext>
            </a:extLst>
          </p:cNvPr>
          <p:cNvPicPr>
            <a:picLocks noChangeAspect="1"/>
          </p:cNvPicPr>
          <p:nvPr/>
        </p:nvPicPr>
        <p:blipFill rotWithShape="1">
          <a:blip r:embed="rId2"/>
          <a:srcRect l="13840" t="21225" r="9307" b="9918"/>
          <a:stretch/>
        </p:blipFill>
        <p:spPr>
          <a:xfrm rot="10800000">
            <a:off x="1209303" y="145296"/>
            <a:ext cx="9773394" cy="6567408"/>
          </a:xfrm>
          <a:prstGeom prst="rect">
            <a:avLst/>
          </a:prstGeom>
        </p:spPr>
      </p:pic>
    </p:spTree>
    <p:extLst>
      <p:ext uri="{BB962C8B-B14F-4D97-AF65-F5344CB8AC3E}">
        <p14:creationId xmlns:p14="http://schemas.microsoft.com/office/powerpoint/2010/main" val="1059697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41661" y="18255"/>
            <a:ext cx="11913703" cy="1325563"/>
          </a:xfrm>
        </p:spPr>
        <p:txBody>
          <a:bodyPr>
            <a:normAutofit/>
          </a:bodyPr>
          <a:lstStyle/>
          <a:p>
            <a:r>
              <a:rPr lang="en-US" dirty="0">
                <a:solidFill>
                  <a:srgbClr val="7030A0"/>
                </a:solidFill>
              </a:rPr>
              <a:t>(b) </a:t>
            </a:r>
            <a:r>
              <a:rPr lang="en-US" u="sng" dirty="0">
                <a:solidFill>
                  <a:srgbClr val="7030A0"/>
                </a:solidFill>
              </a:rPr>
              <a:t>Changes to the Party (1920-1922)</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120055" y="1266373"/>
            <a:ext cx="7930284" cy="5498418"/>
          </a:xfrm>
        </p:spPr>
        <p:txBody>
          <a:bodyPr>
            <a:normAutofit/>
          </a:bodyPr>
          <a:lstStyle/>
          <a:p>
            <a:pPr marL="0" indent="0">
              <a:buNone/>
            </a:pPr>
            <a:r>
              <a:rPr lang="en-US" dirty="0"/>
              <a:t>Hitler made key changes to the Party as leader:</a:t>
            </a:r>
          </a:p>
          <a:p>
            <a:r>
              <a:rPr lang="en-US" sz="2600" dirty="0"/>
              <a:t>Swastika (‘der Hakenkreuz’) adopted as the party emblem, symbolizing the struggle for racial purity</a:t>
            </a:r>
          </a:p>
          <a:p>
            <a:r>
              <a:rPr lang="en-US" sz="2600" dirty="0"/>
              <a:t>Speeches focused on the purity of Aryan Germans &amp; the responsibility of Jews for all of Germany’s problems</a:t>
            </a:r>
          </a:p>
          <a:p>
            <a:r>
              <a:rPr lang="en-US" sz="2600" dirty="0"/>
              <a:t>Raised arm salute used among Party members</a:t>
            </a:r>
          </a:p>
          <a:p>
            <a:r>
              <a:rPr lang="en-US" sz="2600" dirty="0"/>
              <a:t>Protection Squads for Nazi speakers developed into the SA (Sturmabteilung) in 1921 led by Ernst Rohm.</a:t>
            </a:r>
          </a:p>
          <a:p>
            <a:r>
              <a:rPr lang="en-US" sz="2600" dirty="0"/>
              <a:t>Uniforms for the SA – leading to ‘Brownshirts’ nickname</a:t>
            </a:r>
          </a:p>
          <a:p>
            <a:r>
              <a:rPr lang="en-US" sz="2600" dirty="0"/>
              <a:t>SA used to disrupt SDP &amp; Communist Party meetings</a:t>
            </a:r>
          </a:p>
          <a:p>
            <a:pPr marL="0" indent="0">
              <a:buNone/>
            </a:pPr>
            <a:r>
              <a:rPr lang="en-US" dirty="0"/>
              <a:t>Through maximum publicity, Hitler’s Nazi Party grew from </a:t>
            </a:r>
            <a:r>
              <a:rPr lang="en-US" b="1" dirty="0"/>
              <a:t>1100</a:t>
            </a:r>
            <a:r>
              <a:rPr lang="en-US" dirty="0"/>
              <a:t> in June 1920 to </a:t>
            </a:r>
            <a:r>
              <a:rPr lang="en-US" b="1" dirty="0"/>
              <a:t>55,000</a:t>
            </a:r>
            <a:r>
              <a:rPr lang="en-US" dirty="0"/>
              <a:t> in November 1923.</a:t>
            </a:r>
          </a:p>
        </p:txBody>
      </p:sp>
      <p:pic>
        <p:nvPicPr>
          <p:cNvPr id="4" name="Picture 3">
            <a:extLst>
              <a:ext uri="{FF2B5EF4-FFF2-40B4-BE49-F238E27FC236}">
                <a16:creationId xmlns:a16="http://schemas.microsoft.com/office/drawing/2014/main" id="{58440DFC-D4F7-1644-8D5E-5C6A2927131A}"/>
              </a:ext>
            </a:extLst>
          </p:cNvPr>
          <p:cNvPicPr>
            <a:picLocks noChangeAspect="1"/>
          </p:cNvPicPr>
          <p:nvPr/>
        </p:nvPicPr>
        <p:blipFill rotWithShape="1">
          <a:blip r:embed="rId2"/>
          <a:srcRect r="15057"/>
          <a:stretch/>
        </p:blipFill>
        <p:spPr>
          <a:xfrm>
            <a:off x="136636" y="1266373"/>
            <a:ext cx="3852786" cy="5498418"/>
          </a:xfrm>
          <a:prstGeom prst="rect">
            <a:avLst/>
          </a:prstGeom>
        </p:spPr>
      </p:pic>
    </p:spTree>
    <p:extLst>
      <p:ext uri="{BB962C8B-B14F-4D97-AF65-F5344CB8AC3E}">
        <p14:creationId xmlns:p14="http://schemas.microsoft.com/office/powerpoint/2010/main" val="2866832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18255"/>
            <a:ext cx="11469189" cy="1325563"/>
          </a:xfrm>
        </p:spPr>
        <p:txBody>
          <a:bodyPr/>
          <a:lstStyle/>
          <a:p>
            <a:r>
              <a:rPr lang="en-US" dirty="0">
                <a:solidFill>
                  <a:srgbClr val="00B050"/>
                </a:solidFill>
              </a:rPr>
              <a:t>(c) </a:t>
            </a:r>
            <a:r>
              <a:rPr lang="en-US" u="sng" dirty="0">
                <a:solidFill>
                  <a:srgbClr val="00B050"/>
                </a:solidFill>
              </a:rPr>
              <a:t>Causes, Events &amp; Results of the Munich Putsch</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19817" y="1343818"/>
            <a:ext cx="8004680" cy="5372292"/>
          </a:xfrm>
        </p:spPr>
        <p:txBody>
          <a:bodyPr>
            <a:normAutofit/>
          </a:bodyPr>
          <a:lstStyle/>
          <a:p>
            <a:pPr marL="0" indent="0">
              <a:buNone/>
            </a:pPr>
            <a:r>
              <a:rPr lang="en-US" dirty="0"/>
              <a:t>The long-term causes of the Nov. 1923 Putsch were:</a:t>
            </a:r>
          </a:p>
          <a:p>
            <a:r>
              <a:rPr lang="en-US" b="1" dirty="0"/>
              <a:t>Germany hated the harsh Treaty of Versailles, 1919</a:t>
            </a:r>
          </a:p>
          <a:p>
            <a:r>
              <a:rPr lang="en-US" b="1" dirty="0"/>
              <a:t>Friedrich Ebert’s SDP Government &amp; “November Criminals” were also hated, 1919-1923</a:t>
            </a:r>
          </a:p>
          <a:p>
            <a:r>
              <a:rPr lang="en-US" b="1" dirty="0"/>
              <a:t>Growth of Nazi Party support, 1921-1923</a:t>
            </a:r>
          </a:p>
          <a:p>
            <a:r>
              <a:rPr lang="en-US" b="1" dirty="0"/>
              <a:t>Benito Mussolini seizing power in Italy in 1922</a:t>
            </a:r>
          </a:p>
          <a:p>
            <a:pPr marL="0" indent="0">
              <a:buNone/>
            </a:pPr>
            <a:r>
              <a:rPr lang="en-US" dirty="0"/>
              <a:t>The short-term causes of the Putsch were:</a:t>
            </a:r>
          </a:p>
          <a:p>
            <a:r>
              <a:rPr lang="en-US" b="1" dirty="0"/>
              <a:t>German humiliation after French invasion of Ruhr</a:t>
            </a:r>
          </a:p>
          <a:p>
            <a:r>
              <a:rPr lang="en-US" b="1" dirty="0"/>
              <a:t>Ebert’s ‘passive resistance’ causing hyperinflation</a:t>
            </a:r>
          </a:p>
          <a:p>
            <a:r>
              <a:rPr lang="en-US" b="1" dirty="0"/>
              <a:t>Hitler had General Ludendorff &amp; was confident the Bavarian politician von Kahr would support him</a:t>
            </a:r>
          </a:p>
          <a:p>
            <a:endParaRPr lang="en-US" dirty="0"/>
          </a:p>
          <a:p>
            <a:pPr marL="0" indent="0">
              <a:buNone/>
            </a:pPr>
            <a:endParaRPr lang="en-US" dirty="0"/>
          </a:p>
          <a:p>
            <a:endParaRPr lang="en-US" dirty="0"/>
          </a:p>
        </p:txBody>
      </p:sp>
      <p:pic>
        <p:nvPicPr>
          <p:cNvPr id="5" name="Picture 4">
            <a:extLst>
              <a:ext uri="{FF2B5EF4-FFF2-40B4-BE49-F238E27FC236}">
                <a16:creationId xmlns:a16="http://schemas.microsoft.com/office/drawing/2014/main" id="{B43D16F7-63D5-BE4F-9AA1-786CF9F2FF13}"/>
              </a:ext>
            </a:extLst>
          </p:cNvPr>
          <p:cNvPicPr>
            <a:picLocks noChangeAspect="1"/>
          </p:cNvPicPr>
          <p:nvPr/>
        </p:nvPicPr>
        <p:blipFill>
          <a:blip r:embed="rId2"/>
          <a:stretch>
            <a:fillRect/>
          </a:stretch>
        </p:blipFill>
        <p:spPr>
          <a:xfrm>
            <a:off x="8124497" y="1321005"/>
            <a:ext cx="4067503" cy="5518740"/>
          </a:xfrm>
          <a:prstGeom prst="rect">
            <a:avLst/>
          </a:prstGeom>
        </p:spPr>
      </p:pic>
    </p:spTree>
    <p:extLst>
      <p:ext uri="{BB962C8B-B14F-4D97-AF65-F5344CB8AC3E}">
        <p14:creationId xmlns:p14="http://schemas.microsoft.com/office/powerpoint/2010/main" val="2280807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83B4A2-37C3-0B45-8FCD-5E1963AD7527}"/>
              </a:ext>
            </a:extLst>
          </p:cNvPr>
          <p:cNvPicPr>
            <a:picLocks noChangeAspect="1"/>
          </p:cNvPicPr>
          <p:nvPr/>
        </p:nvPicPr>
        <p:blipFill>
          <a:blip r:embed="rId2"/>
          <a:stretch>
            <a:fillRect/>
          </a:stretch>
        </p:blipFill>
        <p:spPr>
          <a:xfrm>
            <a:off x="140138" y="94592"/>
            <a:ext cx="11915228" cy="6660083"/>
          </a:xfrm>
          <a:prstGeom prst="rect">
            <a:avLst/>
          </a:prstGeom>
        </p:spPr>
      </p:pic>
    </p:spTree>
    <p:extLst>
      <p:ext uri="{BB962C8B-B14F-4D97-AF65-F5344CB8AC3E}">
        <p14:creationId xmlns:p14="http://schemas.microsoft.com/office/powerpoint/2010/main" val="3397425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18255"/>
            <a:ext cx="11469189" cy="1325563"/>
          </a:xfrm>
        </p:spPr>
        <p:txBody>
          <a:bodyPr/>
          <a:lstStyle/>
          <a:p>
            <a:r>
              <a:rPr lang="en-US" dirty="0">
                <a:solidFill>
                  <a:srgbClr val="00B050"/>
                </a:solidFill>
              </a:rPr>
              <a:t>(c) </a:t>
            </a:r>
            <a:r>
              <a:rPr lang="en-US" u="sng" dirty="0">
                <a:solidFill>
                  <a:srgbClr val="00B050"/>
                </a:solidFill>
              </a:rPr>
              <a:t>Causes, Events &amp; Results of the Munich Putsch</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3409555" y="1459897"/>
            <a:ext cx="8782445" cy="5120044"/>
          </a:xfrm>
        </p:spPr>
        <p:txBody>
          <a:bodyPr>
            <a:normAutofit/>
          </a:bodyPr>
          <a:lstStyle/>
          <a:p>
            <a:pPr marL="0" indent="0">
              <a:buNone/>
            </a:pPr>
            <a:r>
              <a:rPr lang="en-US" dirty="0"/>
              <a:t>On the evening of 8</a:t>
            </a:r>
            <a:r>
              <a:rPr lang="en-US" baseline="30000" dirty="0"/>
              <a:t>th</a:t>
            </a:r>
            <a:r>
              <a:rPr lang="en-US" dirty="0"/>
              <a:t> November 1923, Hitler &amp; 600 Nazis seized the </a:t>
            </a:r>
            <a:r>
              <a:rPr lang="en-US" dirty="0" err="1"/>
              <a:t>Burgerbrau</a:t>
            </a:r>
            <a:r>
              <a:rPr lang="en-US" dirty="0"/>
              <a:t> Keller (a Munich Beerhall) where von Kahr, von </a:t>
            </a:r>
            <a:r>
              <a:rPr lang="en-US" dirty="0" err="1"/>
              <a:t>Seisser</a:t>
            </a:r>
            <a:r>
              <a:rPr lang="en-US" dirty="0"/>
              <a:t> &amp; von Lossow were at a political meeting. Hitler held them at gunpoint to extract promises of support for his planned takeover. After the promises were made, however, Hitler allowed the 3 leaders to leave the Beerhall. The next day, 9</a:t>
            </a:r>
            <a:r>
              <a:rPr lang="en-US" baseline="30000" dirty="0"/>
              <a:t>th</a:t>
            </a:r>
            <a:r>
              <a:rPr lang="en-US" dirty="0"/>
              <a:t> Nov. 1923, von </a:t>
            </a:r>
            <a:r>
              <a:rPr lang="en-US" dirty="0" err="1"/>
              <a:t>Seisser</a:t>
            </a:r>
            <a:r>
              <a:rPr lang="en-US" dirty="0"/>
              <a:t> &amp; von Lossow broke their promise &amp; organized the German Army &amp; Police to resist the Nazi march through Munich. With only 2,000 rifles, the Nazis were no match for the well-armed police;  4 policemen were killed, 16 Nazis died &amp; Hermann Goering was shot in the thigh. Hitler escaped, but was arrested on 11</a:t>
            </a:r>
            <a:r>
              <a:rPr lang="en-US" baseline="30000" dirty="0"/>
              <a:t>th</a:t>
            </a:r>
            <a:r>
              <a:rPr lang="en-US" dirty="0"/>
              <a:t> Nov. 1923 &amp; the Nazi Party was banned the same day.</a:t>
            </a:r>
          </a:p>
        </p:txBody>
      </p:sp>
      <p:pic>
        <p:nvPicPr>
          <p:cNvPr id="4" name="Picture 3">
            <a:extLst>
              <a:ext uri="{FF2B5EF4-FFF2-40B4-BE49-F238E27FC236}">
                <a16:creationId xmlns:a16="http://schemas.microsoft.com/office/drawing/2014/main" id="{920D3317-ED64-A14D-8AAF-AC40EF0F3886}"/>
              </a:ext>
            </a:extLst>
          </p:cNvPr>
          <p:cNvPicPr>
            <a:picLocks noChangeAspect="1"/>
          </p:cNvPicPr>
          <p:nvPr/>
        </p:nvPicPr>
        <p:blipFill>
          <a:blip r:embed="rId2"/>
          <a:stretch>
            <a:fillRect/>
          </a:stretch>
        </p:blipFill>
        <p:spPr>
          <a:xfrm>
            <a:off x="0" y="1501473"/>
            <a:ext cx="3409555" cy="5036892"/>
          </a:xfrm>
          <a:prstGeom prst="rect">
            <a:avLst/>
          </a:prstGeom>
        </p:spPr>
      </p:pic>
    </p:spTree>
    <p:extLst>
      <p:ext uri="{BB962C8B-B14F-4D97-AF65-F5344CB8AC3E}">
        <p14:creationId xmlns:p14="http://schemas.microsoft.com/office/powerpoint/2010/main" val="2666137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35F588-77A6-B32B-7844-ADDB6377F742}"/>
              </a:ext>
            </a:extLst>
          </p:cNvPr>
          <p:cNvPicPr>
            <a:picLocks noChangeAspect="1"/>
          </p:cNvPicPr>
          <p:nvPr/>
        </p:nvPicPr>
        <p:blipFill rotWithShape="1">
          <a:blip r:embed="rId2"/>
          <a:srcRect l="13993" t="27132" r="1668" b="9715"/>
          <a:stretch/>
        </p:blipFill>
        <p:spPr>
          <a:xfrm rot="10800000">
            <a:off x="283028" y="164468"/>
            <a:ext cx="11625944" cy="6529064"/>
          </a:xfrm>
          <a:prstGeom prst="rect">
            <a:avLst/>
          </a:prstGeom>
        </p:spPr>
      </p:pic>
    </p:spTree>
    <p:extLst>
      <p:ext uri="{BB962C8B-B14F-4D97-AF65-F5344CB8AC3E}">
        <p14:creationId xmlns:p14="http://schemas.microsoft.com/office/powerpoint/2010/main" val="3811435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1B6AC4-F787-C247-B447-972D8D4B8759}"/>
              </a:ext>
            </a:extLst>
          </p:cNvPr>
          <p:cNvPicPr>
            <a:picLocks noChangeAspect="1"/>
          </p:cNvPicPr>
          <p:nvPr/>
        </p:nvPicPr>
        <p:blipFill rotWithShape="1">
          <a:blip r:embed="rId2"/>
          <a:srcRect l="23019" r="20684"/>
          <a:stretch/>
        </p:blipFill>
        <p:spPr>
          <a:xfrm>
            <a:off x="216392" y="248550"/>
            <a:ext cx="6488740" cy="6467559"/>
          </a:xfrm>
          <a:prstGeom prst="rect">
            <a:avLst/>
          </a:prstGeom>
        </p:spPr>
      </p:pic>
      <p:pic>
        <p:nvPicPr>
          <p:cNvPr id="2" name="Picture 1">
            <a:extLst>
              <a:ext uri="{FF2B5EF4-FFF2-40B4-BE49-F238E27FC236}">
                <a16:creationId xmlns:a16="http://schemas.microsoft.com/office/drawing/2014/main" id="{EA2E7525-6037-B243-BA9F-FDABF5A267DC}"/>
              </a:ext>
            </a:extLst>
          </p:cNvPr>
          <p:cNvPicPr>
            <a:picLocks noChangeAspect="1"/>
          </p:cNvPicPr>
          <p:nvPr/>
        </p:nvPicPr>
        <p:blipFill>
          <a:blip r:embed="rId3"/>
          <a:stretch>
            <a:fillRect/>
          </a:stretch>
        </p:blipFill>
        <p:spPr>
          <a:xfrm>
            <a:off x="6852746" y="70786"/>
            <a:ext cx="5122862" cy="6571752"/>
          </a:xfrm>
          <a:prstGeom prst="rect">
            <a:avLst/>
          </a:prstGeom>
        </p:spPr>
      </p:pic>
    </p:spTree>
    <p:extLst>
      <p:ext uri="{BB962C8B-B14F-4D97-AF65-F5344CB8AC3E}">
        <p14:creationId xmlns:p14="http://schemas.microsoft.com/office/powerpoint/2010/main" val="2127424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18255"/>
            <a:ext cx="11469189" cy="1325563"/>
          </a:xfrm>
        </p:spPr>
        <p:txBody>
          <a:bodyPr/>
          <a:lstStyle/>
          <a:p>
            <a:r>
              <a:rPr lang="en-US" dirty="0">
                <a:solidFill>
                  <a:srgbClr val="00B050"/>
                </a:solidFill>
              </a:rPr>
              <a:t>(c) </a:t>
            </a:r>
            <a:r>
              <a:rPr lang="en-US" u="sng" dirty="0">
                <a:solidFill>
                  <a:srgbClr val="00B050"/>
                </a:solidFill>
              </a:rPr>
              <a:t>Causes, Events &amp; Results of the Munich Putsch</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94592" y="1342312"/>
            <a:ext cx="6894787" cy="5120044"/>
          </a:xfrm>
        </p:spPr>
        <p:txBody>
          <a:bodyPr>
            <a:normAutofit/>
          </a:bodyPr>
          <a:lstStyle/>
          <a:p>
            <a:pPr marL="0" indent="0">
              <a:buNone/>
            </a:pPr>
            <a:r>
              <a:rPr lang="en-US" dirty="0"/>
              <a:t>In February 1924, Hitler &amp; Ludendorff were tried for treason. The trial lasted a month, but provided Hitler with national publicity &amp; introduced him to the German people via the extensive press coverage. Judges, who were sympathetic to the Nazi cause, allowed Hitler to deny treason &amp; launch into long speeches mocking the “November Criminals”, the Treaty of Versailles &amp; Jewish Bolshevists damaging Germany’s chance to be great again. On 1</a:t>
            </a:r>
            <a:r>
              <a:rPr lang="en-US" baseline="30000" dirty="0"/>
              <a:t>st</a:t>
            </a:r>
            <a:r>
              <a:rPr lang="en-US" dirty="0"/>
              <a:t> April 1924, Hitler was found guilty of treason. He was given the minimum sentence of 5 </a:t>
            </a:r>
            <a:r>
              <a:rPr lang="en-US" dirty="0" err="1"/>
              <a:t>yrs</a:t>
            </a:r>
            <a:r>
              <a:rPr lang="en-US" dirty="0"/>
              <a:t>, but only served 9 months in Landsberg Prison.</a:t>
            </a:r>
          </a:p>
        </p:txBody>
      </p:sp>
      <p:pic>
        <p:nvPicPr>
          <p:cNvPr id="5" name="Picture 4">
            <a:extLst>
              <a:ext uri="{FF2B5EF4-FFF2-40B4-BE49-F238E27FC236}">
                <a16:creationId xmlns:a16="http://schemas.microsoft.com/office/drawing/2014/main" id="{07A721DD-33C4-2C46-9828-4A6A83195094}"/>
              </a:ext>
            </a:extLst>
          </p:cNvPr>
          <p:cNvPicPr>
            <a:picLocks noChangeAspect="1"/>
          </p:cNvPicPr>
          <p:nvPr/>
        </p:nvPicPr>
        <p:blipFill rotWithShape="1">
          <a:blip r:embed="rId3"/>
          <a:srcRect l="6532" r="25062"/>
          <a:stretch/>
        </p:blipFill>
        <p:spPr>
          <a:xfrm>
            <a:off x="6989379" y="1342312"/>
            <a:ext cx="5109154" cy="5120044"/>
          </a:xfrm>
          <a:prstGeom prst="rect">
            <a:avLst/>
          </a:prstGeom>
        </p:spPr>
      </p:pic>
    </p:spTree>
    <p:extLst>
      <p:ext uri="{BB962C8B-B14F-4D97-AF65-F5344CB8AC3E}">
        <p14:creationId xmlns:p14="http://schemas.microsoft.com/office/powerpoint/2010/main" val="2461709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18255"/>
            <a:ext cx="11469189" cy="1325563"/>
          </a:xfrm>
        </p:spPr>
        <p:txBody>
          <a:bodyPr/>
          <a:lstStyle/>
          <a:p>
            <a:r>
              <a:rPr lang="en-US" dirty="0">
                <a:solidFill>
                  <a:srgbClr val="00B050"/>
                </a:solidFill>
              </a:rPr>
              <a:t>(c) </a:t>
            </a:r>
            <a:r>
              <a:rPr lang="en-US" u="sng" dirty="0">
                <a:solidFill>
                  <a:srgbClr val="00B050"/>
                </a:solidFill>
              </a:rPr>
              <a:t>Causes, Events &amp; Results of the Munich Putsch</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3344895" y="1343818"/>
            <a:ext cx="8742001" cy="5288017"/>
          </a:xfrm>
        </p:spPr>
        <p:txBody>
          <a:bodyPr>
            <a:normAutofit/>
          </a:bodyPr>
          <a:lstStyle/>
          <a:p>
            <a:pPr marL="0" indent="0">
              <a:buNone/>
            </a:pPr>
            <a:r>
              <a:rPr lang="en-US" dirty="0"/>
              <a:t>During his 9 months imprisonment, Hitler dictated his autobiography to Rudolf Hess. Called ‘Mein </a:t>
            </a:r>
            <a:r>
              <a:rPr lang="en-US" dirty="0" err="1"/>
              <a:t>Kampf</a:t>
            </a:r>
            <a:r>
              <a:rPr lang="en-US" dirty="0"/>
              <a:t>’ (My Struggle) the book contained his political ideology and, after publicity Hitler gained as a “martyr” during his trial, ‘Mein </a:t>
            </a:r>
            <a:r>
              <a:rPr lang="en-US" dirty="0" err="1"/>
              <a:t>Kampf</a:t>
            </a:r>
            <a:r>
              <a:rPr lang="en-US" dirty="0"/>
              <a:t>’ became a bestseller when published in 1925. </a:t>
            </a:r>
          </a:p>
          <a:p>
            <a:pPr marL="0" indent="0">
              <a:buNone/>
            </a:pPr>
            <a:r>
              <a:rPr lang="en-US" dirty="0"/>
              <a:t>More importantly, whilst imprisoned, Hitler reflected on the failed Putsch &amp; came to the conclusion that the German people had no appetite for violent uprisings so soon after WW1. He told a fellow Landsberg inmate “Instead of working to achieve power by armed conspiracy, we shall have to hold our noses &amp; enter the Reichstag”.    To the Nazis, democracy stunk but a new path to power of ‘Legal Revolution’ was set – democracy to end democracy. </a:t>
            </a:r>
          </a:p>
        </p:txBody>
      </p:sp>
      <p:pic>
        <p:nvPicPr>
          <p:cNvPr id="1026" name="Picture 2" descr="Mein Kampf Published in Germany for the First Time in 70 Years">
            <a:extLst>
              <a:ext uri="{FF2B5EF4-FFF2-40B4-BE49-F238E27FC236}">
                <a16:creationId xmlns:a16="http://schemas.microsoft.com/office/drawing/2014/main" id="{69FBAC37-215A-6B44-9057-5F67665BB7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97" r="16144"/>
          <a:stretch/>
        </p:blipFill>
        <p:spPr bwMode="auto">
          <a:xfrm>
            <a:off x="105104" y="1343818"/>
            <a:ext cx="3134687" cy="5288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326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67E297-F5E0-844A-9484-439040051F7C}"/>
              </a:ext>
            </a:extLst>
          </p:cNvPr>
          <p:cNvPicPr>
            <a:picLocks noChangeAspect="1"/>
          </p:cNvPicPr>
          <p:nvPr/>
        </p:nvPicPr>
        <p:blipFill>
          <a:blip r:embed="rId2"/>
          <a:stretch>
            <a:fillRect/>
          </a:stretch>
        </p:blipFill>
        <p:spPr>
          <a:xfrm>
            <a:off x="512160" y="266975"/>
            <a:ext cx="3787796" cy="2515981"/>
          </a:xfrm>
          <a:prstGeom prst="rect">
            <a:avLst/>
          </a:prstGeom>
        </p:spPr>
      </p:pic>
      <p:pic>
        <p:nvPicPr>
          <p:cNvPr id="3" name="Picture 2">
            <a:extLst>
              <a:ext uri="{FF2B5EF4-FFF2-40B4-BE49-F238E27FC236}">
                <a16:creationId xmlns:a16="http://schemas.microsoft.com/office/drawing/2014/main" id="{3E0C6716-750F-2A48-A537-C19E8A684A3F}"/>
              </a:ext>
            </a:extLst>
          </p:cNvPr>
          <p:cNvPicPr>
            <a:picLocks noChangeAspect="1"/>
          </p:cNvPicPr>
          <p:nvPr/>
        </p:nvPicPr>
        <p:blipFill>
          <a:blip r:embed="rId3"/>
          <a:stretch>
            <a:fillRect/>
          </a:stretch>
        </p:blipFill>
        <p:spPr>
          <a:xfrm>
            <a:off x="8403824" y="266976"/>
            <a:ext cx="3276016" cy="2515980"/>
          </a:xfrm>
          <a:prstGeom prst="rect">
            <a:avLst/>
          </a:prstGeom>
        </p:spPr>
      </p:pic>
      <p:pic>
        <p:nvPicPr>
          <p:cNvPr id="9" name="Picture 8">
            <a:extLst>
              <a:ext uri="{FF2B5EF4-FFF2-40B4-BE49-F238E27FC236}">
                <a16:creationId xmlns:a16="http://schemas.microsoft.com/office/drawing/2014/main" id="{5A2C70F6-26AB-6448-8F10-3CC2A3F626F8}"/>
              </a:ext>
            </a:extLst>
          </p:cNvPr>
          <p:cNvPicPr>
            <a:picLocks noChangeAspect="1"/>
          </p:cNvPicPr>
          <p:nvPr/>
        </p:nvPicPr>
        <p:blipFill>
          <a:blip r:embed="rId4"/>
          <a:stretch>
            <a:fillRect/>
          </a:stretch>
        </p:blipFill>
        <p:spPr>
          <a:xfrm>
            <a:off x="512159" y="2948011"/>
            <a:ext cx="2809109" cy="3655574"/>
          </a:xfrm>
          <a:prstGeom prst="rect">
            <a:avLst/>
          </a:prstGeom>
        </p:spPr>
      </p:pic>
      <p:pic>
        <p:nvPicPr>
          <p:cNvPr id="10" name="Picture 9">
            <a:extLst>
              <a:ext uri="{FF2B5EF4-FFF2-40B4-BE49-F238E27FC236}">
                <a16:creationId xmlns:a16="http://schemas.microsoft.com/office/drawing/2014/main" id="{DDAFA735-F90C-4643-BB7E-3ABD1994FDF1}"/>
              </a:ext>
            </a:extLst>
          </p:cNvPr>
          <p:cNvPicPr>
            <a:picLocks noChangeAspect="1"/>
          </p:cNvPicPr>
          <p:nvPr/>
        </p:nvPicPr>
        <p:blipFill>
          <a:blip r:embed="rId5"/>
          <a:stretch>
            <a:fillRect/>
          </a:stretch>
        </p:blipFill>
        <p:spPr>
          <a:xfrm>
            <a:off x="3493947" y="2948012"/>
            <a:ext cx="2948893" cy="3655573"/>
          </a:xfrm>
          <a:prstGeom prst="rect">
            <a:avLst/>
          </a:prstGeom>
        </p:spPr>
      </p:pic>
      <p:pic>
        <p:nvPicPr>
          <p:cNvPr id="12" name="Picture 11">
            <a:extLst>
              <a:ext uri="{FF2B5EF4-FFF2-40B4-BE49-F238E27FC236}">
                <a16:creationId xmlns:a16="http://schemas.microsoft.com/office/drawing/2014/main" id="{D692CEBD-82D8-114F-8550-063FF9EE2EB9}"/>
              </a:ext>
            </a:extLst>
          </p:cNvPr>
          <p:cNvPicPr>
            <a:picLocks noChangeAspect="1"/>
          </p:cNvPicPr>
          <p:nvPr/>
        </p:nvPicPr>
        <p:blipFill>
          <a:blip r:embed="rId6"/>
          <a:stretch>
            <a:fillRect/>
          </a:stretch>
        </p:blipFill>
        <p:spPr>
          <a:xfrm>
            <a:off x="6638999" y="2948013"/>
            <a:ext cx="5040841" cy="3655572"/>
          </a:xfrm>
          <a:prstGeom prst="rect">
            <a:avLst/>
          </a:prstGeom>
        </p:spPr>
      </p:pic>
      <p:pic>
        <p:nvPicPr>
          <p:cNvPr id="13" name="Picture 12">
            <a:extLst>
              <a:ext uri="{FF2B5EF4-FFF2-40B4-BE49-F238E27FC236}">
                <a16:creationId xmlns:a16="http://schemas.microsoft.com/office/drawing/2014/main" id="{D6D22E51-1400-9748-8332-1F26F73A0894}"/>
              </a:ext>
            </a:extLst>
          </p:cNvPr>
          <p:cNvPicPr>
            <a:picLocks noChangeAspect="1"/>
          </p:cNvPicPr>
          <p:nvPr/>
        </p:nvPicPr>
        <p:blipFill>
          <a:blip r:embed="rId7"/>
          <a:stretch>
            <a:fillRect/>
          </a:stretch>
        </p:blipFill>
        <p:spPr>
          <a:xfrm>
            <a:off x="4403834" y="266974"/>
            <a:ext cx="3899338" cy="2515981"/>
          </a:xfrm>
          <a:prstGeom prst="rect">
            <a:avLst/>
          </a:prstGeom>
        </p:spPr>
      </p:pic>
    </p:spTree>
    <p:extLst>
      <p:ext uri="{BB962C8B-B14F-4D97-AF65-F5344CB8AC3E}">
        <p14:creationId xmlns:p14="http://schemas.microsoft.com/office/powerpoint/2010/main" val="3064704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BA57A4-D8EF-6A44-B878-D3D57FF9241E}"/>
              </a:ext>
            </a:extLst>
          </p:cNvPr>
          <p:cNvPicPr>
            <a:picLocks noChangeAspect="1"/>
          </p:cNvPicPr>
          <p:nvPr/>
        </p:nvPicPr>
        <p:blipFill rotWithShape="1">
          <a:blip r:embed="rId3"/>
          <a:srcRect r="4397"/>
          <a:stretch/>
        </p:blipFill>
        <p:spPr>
          <a:xfrm>
            <a:off x="0" y="312682"/>
            <a:ext cx="6826634" cy="6232634"/>
          </a:xfrm>
          <a:prstGeom prst="rect">
            <a:avLst/>
          </a:prstGeom>
        </p:spPr>
      </p:pic>
      <p:pic>
        <p:nvPicPr>
          <p:cNvPr id="6" name="Picture 5">
            <a:extLst>
              <a:ext uri="{FF2B5EF4-FFF2-40B4-BE49-F238E27FC236}">
                <a16:creationId xmlns:a16="http://schemas.microsoft.com/office/drawing/2014/main" id="{5A5A2DA8-963B-E449-A637-CE425EA873F8}"/>
              </a:ext>
            </a:extLst>
          </p:cNvPr>
          <p:cNvPicPr>
            <a:picLocks noChangeAspect="1"/>
          </p:cNvPicPr>
          <p:nvPr/>
        </p:nvPicPr>
        <p:blipFill rotWithShape="1">
          <a:blip r:embed="rId4"/>
          <a:srcRect l="22159" r="22155"/>
          <a:stretch/>
        </p:blipFill>
        <p:spPr>
          <a:xfrm>
            <a:off x="6931740" y="597406"/>
            <a:ext cx="5155156" cy="5663187"/>
          </a:xfrm>
          <a:prstGeom prst="rect">
            <a:avLst/>
          </a:prstGeom>
        </p:spPr>
      </p:pic>
    </p:spTree>
    <p:extLst>
      <p:ext uri="{BB962C8B-B14F-4D97-AF65-F5344CB8AC3E}">
        <p14:creationId xmlns:p14="http://schemas.microsoft.com/office/powerpoint/2010/main" val="1049311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E80B6-97A3-A0F8-AA5F-77BC021DB396}"/>
              </a:ext>
            </a:extLst>
          </p:cNvPr>
          <p:cNvSpPr>
            <a:spLocks noGrp="1"/>
          </p:cNvSpPr>
          <p:nvPr>
            <p:ph type="title"/>
          </p:nvPr>
        </p:nvSpPr>
        <p:spPr>
          <a:xfrm>
            <a:off x="112816" y="148609"/>
            <a:ext cx="11974285" cy="5225144"/>
          </a:xfrm>
          <a:solidFill>
            <a:srgbClr val="FFC000"/>
          </a:solidFill>
        </p:spPr>
        <p:txBody>
          <a:bodyPr>
            <a:noAutofit/>
          </a:bodyPr>
          <a:lstStyle/>
          <a:p>
            <a:pPr algn="ctr"/>
            <a:r>
              <a:rPr lang="en-US" sz="3800" b="1" dirty="0">
                <a:latin typeface="+mn-lt"/>
              </a:rPr>
              <a:t>‘Hitler … proved singularly ineffective. Nothing had been properly planned … He remained shut up in the Beer Hall … unable to make up his mind whether or not to risk a demonstration. It was Ludendorff who decided for him and, at noon the next day, led out Hitler &amp; the other Nazi leaders at the head of a column of several thousand men, which … marched to the </a:t>
            </a:r>
            <a:r>
              <a:rPr lang="en-US" sz="3800" b="1" dirty="0" err="1">
                <a:latin typeface="+mn-lt"/>
              </a:rPr>
              <a:t>centre</a:t>
            </a:r>
            <a:r>
              <a:rPr lang="en-US" sz="3800" b="1" dirty="0">
                <a:latin typeface="+mn-lt"/>
              </a:rPr>
              <a:t> of the city. While Ludendorff marched on and pushed through the police cordon, Hitler – after being pulled to the ground and dislocating his arm, scrambled to his feet and fled.’</a:t>
            </a:r>
          </a:p>
        </p:txBody>
      </p:sp>
      <p:sp>
        <p:nvSpPr>
          <p:cNvPr id="4" name="TextBox 3">
            <a:extLst>
              <a:ext uri="{FF2B5EF4-FFF2-40B4-BE49-F238E27FC236}">
                <a16:creationId xmlns:a16="http://schemas.microsoft.com/office/drawing/2014/main" id="{5DE12B23-8EA7-A976-ED02-4051264E6C02}"/>
              </a:ext>
            </a:extLst>
          </p:cNvPr>
          <p:cNvSpPr txBox="1"/>
          <p:nvPr/>
        </p:nvSpPr>
        <p:spPr>
          <a:xfrm>
            <a:off x="1111332" y="5522847"/>
            <a:ext cx="9969335" cy="584775"/>
          </a:xfrm>
          <a:prstGeom prst="rect">
            <a:avLst/>
          </a:prstGeom>
          <a:solidFill>
            <a:srgbClr val="FFFF00"/>
          </a:solidFill>
        </p:spPr>
        <p:txBody>
          <a:bodyPr wrap="square" rtlCol="0">
            <a:spAutoFit/>
          </a:bodyPr>
          <a:lstStyle/>
          <a:p>
            <a:r>
              <a:rPr lang="en-US" sz="3200" b="1" dirty="0"/>
              <a:t>From a history book on Weimar Germany written in 1992.</a:t>
            </a:r>
          </a:p>
        </p:txBody>
      </p:sp>
      <p:sp>
        <p:nvSpPr>
          <p:cNvPr id="3" name="TextBox 2">
            <a:extLst>
              <a:ext uri="{FF2B5EF4-FFF2-40B4-BE49-F238E27FC236}">
                <a16:creationId xmlns:a16="http://schemas.microsoft.com/office/drawing/2014/main" id="{341C215F-948E-7D3B-870F-C2E5C36A1BDA}"/>
              </a:ext>
            </a:extLst>
          </p:cNvPr>
          <p:cNvSpPr txBox="1"/>
          <p:nvPr/>
        </p:nvSpPr>
        <p:spPr>
          <a:xfrm>
            <a:off x="216724" y="6256716"/>
            <a:ext cx="11758550" cy="461665"/>
          </a:xfrm>
          <a:prstGeom prst="rect">
            <a:avLst/>
          </a:prstGeom>
          <a:solidFill>
            <a:schemeClr val="bg1">
              <a:lumMod val="85000"/>
            </a:schemeClr>
          </a:solidFill>
        </p:spPr>
        <p:txBody>
          <a:bodyPr wrap="square" rtlCol="0">
            <a:spAutoFit/>
          </a:bodyPr>
          <a:lstStyle/>
          <a:p>
            <a:r>
              <a:rPr lang="en-US" sz="2400" b="1" dirty="0"/>
              <a:t>What impression does the extract give Hitler’s leadership of the Munich Putsch, 1923? </a:t>
            </a:r>
            <a:r>
              <a:rPr lang="en-US" sz="2400" b="1" dirty="0">
                <a:solidFill>
                  <a:srgbClr val="FF0000"/>
                </a:solidFill>
              </a:rPr>
              <a:t>(6m)</a:t>
            </a:r>
          </a:p>
        </p:txBody>
      </p:sp>
    </p:spTree>
    <p:extLst>
      <p:ext uri="{BB962C8B-B14F-4D97-AF65-F5344CB8AC3E}">
        <p14:creationId xmlns:p14="http://schemas.microsoft.com/office/powerpoint/2010/main" val="1882596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69615-F6BD-3705-FCBE-F9A1A0E8492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369CCB-5233-1EBE-8096-99B4BAFDCD7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20496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838200" y="124691"/>
            <a:ext cx="10515600" cy="1325563"/>
          </a:xfrm>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261257" y="1555668"/>
            <a:ext cx="11780322" cy="5177641"/>
          </a:xfrm>
        </p:spPr>
        <p:txBody>
          <a:bodyPr>
            <a:normAutofit fontScale="92500" lnSpcReduction="20000"/>
          </a:bodyPr>
          <a:lstStyle/>
          <a:p>
            <a:pPr marL="0" indent="0" algn="ctr">
              <a:buNone/>
            </a:pPr>
            <a:r>
              <a:rPr lang="en-US" sz="7200" i="1" dirty="0"/>
              <a:t>‘The most important reason for the failure of the Munich Putsch was Hitler’s poor leadership.’ </a:t>
            </a:r>
          </a:p>
          <a:p>
            <a:pPr marL="0" indent="0" algn="ctr">
              <a:buNone/>
            </a:pPr>
            <a:r>
              <a:rPr lang="en-US" sz="7200" dirty="0"/>
              <a:t>How far do you agree? </a:t>
            </a:r>
          </a:p>
          <a:p>
            <a:pPr marL="0" indent="0">
              <a:buNone/>
            </a:pPr>
            <a:r>
              <a:rPr lang="en-US" sz="3500" b="1" dirty="0"/>
              <a:t>You may use the following in your answer:</a:t>
            </a:r>
          </a:p>
          <a:p>
            <a:r>
              <a:rPr lang="en-US" sz="3500" b="1" dirty="0"/>
              <a:t>Hitler’s poor leadership</a:t>
            </a:r>
          </a:p>
          <a:p>
            <a:r>
              <a:rPr lang="en-US" sz="3500" b="1" dirty="0"/>
              <a:t>The German Army</a:t>
            </a:r>
          </a:p>
          <a:p>
            <a:pPr marL="0" indent="0">
              <a:buNone/>
            </a:pPr>
            <a:r>
              <a:rPr lang="en-US" sz="3500" b="1" dirty="0"/>
              <a:t>You </a:t>
            </a:r>
            <a:r>
              <a:rPr lang="en-US" sz="3500" b="1" u="sng" dirty="0"/>
              <a:t>must</a:t>
            </a:r>
            <a:r>
              <a:rPr lang="en-US" sz="3500" b="1" dirty="0"/>
              <a:t> also use information of your own. </a:t>
            </a:r>
            <a:r>
              <a:rPr lang="en-US" sz="3600" b="1" dirty="0">
                <a:solidFill>
                  <a:srgbClr val="FF0000"/>
                </a:solidFill>
              </a:rPr>
              <a:t>(16 marks)</a:t>
            </a:r>
          </a:p>
          <a:p>
            <a:pPr marL="0" indent="0">
              <a:buNone/>
            </a:pPr>
            <a:endParaRPr lang="en-US" sz="3500" b="1" dirty="0"/>
          </a:p>
          <a:p>
            <a:pPr marL="0" indent="0" algn="ctr">
              <a:buNone/>
            </a:pPr>
            <a:endParaRPr lang="en-US" sz="2000" b="1" dirty="0">
              <a:solidFill>
                <a:srgbClr val="FF0000"/>
              </a:solidFill>
            </a:endParaRPr>
          </a:p>
        </p:txBody>
      </p:sp>
    </p:spTree>
    <p:extLst>
      <p:ext uri="{BB962C8B-B14F-4D97-AF65-F5344CB8AC3E}">
        <p14:creationId xmlns:p14="http://schemas.microsoft.com/office/powerpoint/2010/main" val="3111895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CEA1-9953-7619-D9DB-29FCEE1DC2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BC2283D-3F02-9836-3B0E-5B792F86FEF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71835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18255"/>
            <a:ext cx="11469189" cy="1157397"/>
          </a:xfrm>
        </p:spPr>
        <p:txBody>
          <a:bodyPr/>
          <a:lstStyle/>
          <a:p>
            <a:r>
              <a:rPr lang="en-US" dirty="0">
                <a:solidFill>
                  <a:srgbClr val="7030A0"/>
                </a:solidFill>
              </a:rPr>
              <a:t>(d) </a:t>
            </a:r>
            <a:r>
              <a:rPr lang="en-US" u="sng" dirty="0" err="1">
                <a:solidFill>
                  <a:srgbClr val="7030A0"/>
                </a:solidFill>
              </a:rPr>
              <a:t>Reorganisation</a:t>
            </a:r>
            <a:r>
              <a:rPr lang="en-US" u="sng" dirty="0">
                <a:solidFill>
                  <a:srgbClr val="7030A0"/>
                </a:solidFill>
              </a:rPr>
              <a:t> of the Party (1924-1928)</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298731" y="1175652"/>
            <a:ext cx="7893269" cy="5682348"/>
          </a:xfrm>
        </p:spPr>
        <p:txBody>
          <a:bodyPr>
            <a:noAutofit/>
          </a:bodyPr>
          <a:lstStyle/>
          <a:p>
            <a:pPr marL="0" indent="0">
              <a:buNone/>
            </a:pPr>
            <a:r>
              <a:rPr lang="en-US" sz="2700" dirty="0"/>
              <a:t>While Hitler was in prison, the fortunes of the Nazi Party declined. Replacement leader, </a:t>
            </a:r>
            <a:r>
              <a:rPr lang="en-US" sz="2700" b="1" dirty="0"/>
              <a:t>Alfred Rosenburg</a:t>
            </a:r>
            <a:r>
              <a:rPr lang="en-US" sz="2700" dirty="0"/>
              <a:t>, lacked Hitler’s leadership skills &amp; the party split into rival groups. After his release, Hitler gradually regained control &amp; re-launched the Nazi Party in Feb 1925:</a:t>
            </a:r>
          </a:p>
          <a:p>
            <a:r>
              <a:rPr lang="en-US" sz="2600" b="1" dirty="0"/>
              <a:t>25 Point </a:t>
            </a:r>
            <a:r>
              <a:rPr lang="en-US" sz="2600" b="1" dirty="0" err="1"/>
              <a:t>Programme</a:t>
            </a:r>
            <a:r>
              <a:rPr lang="en-US" sz="2600" b="1" dirty="0"/>
              <a:t> was accepted as cornerstone of Nazi Party Policy.</a:t>
            </a:r>
          </a:p>
          <a:p>
            <a:r>
              <a:rPr lang="en-US" sz="2600" b="1" dirty="0"/>
              <a:t>New Nazi Party branches, called a ‘</a:t>
            </a:r>
            <a:r>
              <a:rPr lang="en-US" sz="2600" b="1" dirty="0" err="1"/>
              <a:t>Gaue</a:t>
            </a:r>
            <a:r>
              <a:rPr lang="en-US" sz="2600" b="1" dirty="0"/>
              <a:t>’, were to be founded &amp; led by a ‘Gauleiter’. </a:t>
            </a:r>
          </a:p>
          <a:p>
            <a:r>
              <a:rPr lang="en-US" sz="2600" b="1" dirty="0"/>
              <a:t>Only Hitler’s closest associates would help run the Nazi Party.</a:t>
            </a:r>
          </a:p>
          <a:p>
            <a:r>
              <a:rPr lang="en-US" sz="2600" b="1" dirty="0"/>
              <a:t>Schutzstaffel (SS) set up as Hitler’s own bodyguard.</a:t>
            </a:r>
          </a:p>
          <a:p>
            <a:r>
              <a:rPr lang="en-US" sz="2600" b="1" dirty="0"/>
              <a:t>‘Hitler </a:t>
            </a:r>
            <a:r>
              <a:rPr lang="en-US" sz="2600" b="1" dirty="0" err="1"/>
              <a:t>Jugend</a:t>
            </a:r>
            <a:r>
              <a:rPr lang="en-US" sz="2600" b="1" dirty="0"/>
              <a:t>’ (Hitler Youth) was also established.</a:t>
            </a:r>
          </a:p>
        </p:txBody>
      </p:sp>
      <p:pic>
        <p:nvPicPr>
          <p:cNvPr id="2050" name="Picture 2" descr="The Devil's Diary review – the mind of Alfred Rosenberg, Hitler's 'chief  ideologue' | History books | The Guardian">
            <a:extLst>
              <a:ext uri="{FF2B5EF4-FFF2-40B4-BE49-F238E27FC236}">
                <a16:creationId xmlns:a16="http://schemas.microsoft.com/office/drawing/2014/main" id="{3ED7BDF6-AD27-744F-9750-0F355F6085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69" r="15951"/>
          <a:stretch/>
        </p:blipFill>
        <p:spPr bwMode="auto">
          <a:xfrm>
            <a:off x="92001" y="1261240"/>
            <a:ext cx="4206730" cy="530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651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E80B6-97A3-A0F8-AA5F-77BC021DB396}"/>
              </a:ext>
            </a:extLst>
          </p:cNvPr>
          <p:cNvSpPr>
            <a:spLocks noGrp="1"/>
          </p:cNvSpPr>
          <p:nvPr>
            <p:ph type="title"/>
          </p:nvPr>
        </p:nvSpPr>
        <p:spPr>
          <a:xfrm>
            <a:off x="1322119" y="297703"/>
            <a:ext cx="9547761" cy="4559305"/>
          </a:xfrm>
          <a:solidFill>
            <a:srgbClr val="FFC000"/>
          </a:solidFill>
        </p:spPr>
        <p:txBody>
          <a:bodyPr>
            <a:noAutofit/>
          </a:bodyPr>
          <a:lstStyle/>
          <a:p>
            <a:pPr algn="ctr"/>
            <a:r>
              <a:rPr lang="en-US" b="1" dirty="0">
                <a:latin typeface="+mn-lt"/>
              </a:rPr>
              <a:t>‘Instead of working to achieve power by armed coup, we shall have to hold our noses and enter the Reichstag against the opposition deputies. If out-voting them takes longer than out-shooting them, at least the results will be guaranteed by their own constitution.’</a:t>
            </a:r>
          </a:p>
        </p:txBody>
      </p:sp>
      <p:sp>
        <p:nvSpPr>
          <p:cNvPr id="4" name="TextBox 3">
            <a:extLst>
              <a:ext uri="{FF2B5EF4-FFF2-40B4-BE49-F238E27FC236}">
                <a16:creationId xmlns:a16="http://schemas.microsoft.com/office/drawing/2014/main" id="{5DE12B23-8EA7-A976-ED02-4051264E6C02}"/>
              </a:ext>
            </a:extLst>
          </p:cNvPr>
          <p:cNvSpPr txBox="1"/>
          <p:nvPr/>
        </p:nvSpPr>
        <p:spPr>
          <a:xfrm>
            <a:off x="928254" y="5178462"/>
            <a:ext cx="10335490" cy="584775"/>
          </a:xfrm>
          <a:prstGeom prst="rect">
            <a:avLst/>
          </a:prstGeom>
          <a:solidFill>
            <a:srgbClr val="FFFF00"/>
          </a:solidFill>
        </p:spPr>
        <p:txBody>
          <a:bodyPr wrap="square" rtlCol="0">
            <a:spAutoFit/>
          </a:bodyPr>
          <a:lstStyle/>
          <a:p>
            <a:r>
              <a:rPr lang="en-US" sz="3200" b="1" dirty="0"/>
              <a:t>From a speech by Adolf Hitler to Nazi Party members, 1925.</a:t>
            </a:r>
          </a:p>
        </p:txBody>
      </p:sp>
      <p:sp>
        <p:nvSpPr>
          <p:cNvPr id="3" name="TextBox 2">
            <a:extLst>
              <a:ext uri="{FF2B5EF4-FFF2-40B4-BE49-F238E27FC236}">
                <a16:creationId xmlns:a16="http://schemas.microsoft.com/office/drawing/2014/main" id="{341C215F-948E-7D3B-870F-C2E5C36A1BDA}"/>
              </a:ext>
            </a:extLst>
          </p:cNvPr>
          <p:cNvSpPr txBox="1"/>
          <p:nvPr/>
        </p:nvSpPr>
        <p:spPr>
          <a:xfrm>
            <a:off x="1764226" y="6084691"/>
            <a:ext cx="8663545" cy="461665"/>
          </a:xfrm>
          <a:prstGeom prst="rect">
            <a:avLst/>
          </a:prstGeom>
          <a:solidFill>
            <a:schemeClr val="bg1">
              <a:lumMod val="85000"/>
            </a:schemeClr>
          </a:solidFill>
        </p:spPr>
        <p:txBody>
          <a:bodyPr wrap="square" rtlCol="0">
            <a:spAutoFit/>
          </a:bodyPr>
          <a:lstStyle/>
          <a:p>
            <a:r>
              <a:rPr lang="en-US" sz="2400" b="1" dirty="0"/>
              <a:t>What do you think meant by “hold our noses” in this 1925 speech?</a:t>
            </a:r>
            <a:endParaRPr lang="en-US" sz="2400" b="1" dirty="0">
              <a:solidFill>
                <a:srgbClr val="FF0000"/>
              </a:solidFill>
            </a:endParaRPr>
          </a:p>
        </p:txBody>
      </p:sp>
    </p:spTree>
    <p:extLst>
      <p:ext uri="{BB962C8B-B14F-4D97-AF65-F5344CB8AC3E}">
        <p14:creationId xmlns:p14="http://schemas.microsoft.com/office/powerpoint/2010/main" val="608728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8DF5C-A2AD-5951-125B-3574217F187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870F64D-BDA1-605F-650A-6D5386A0584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53352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18255"/>
            <a:ext cx="11469189" cy="1325563"/>
          </a:xfrm>
        </p:spPr>
        <p:txBody>
          <a:bodyPr/>
          <a:lstStyle/>
          <a:p>
            <a:r>
              <a:rPr lang="en-US" dirty="0">
                <a:solidFill>
                  <a:srgbClr val="7030A0"/>
                </a:solidFill>
              </a:rPr>
              <a:t>(d) </a:t>
            </a:r>
            <a:r>
              <a:rPr lang="en-US" u="sng" dirty="0" err="1">
                <a:solidFill>
                  <a:srgbClr val="7030A0"/>
                </a:solidFill>
              </a:rPr>
              <a:t>Reorganisation</a:t>
            </a:r>
            <a:r>
              <a:rPr lang="en-US" u="sng" dirty="0">
                <a:solidFill>
                  <a:srgbClr val="7030A0"/>
                </a:solidFill>
              </a:rPr>
              <a:t> of the Party (1924-1928)</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94441" y="1112590"/>
            <a:ext cx="7614745" cy="5745410"/>
          </a:xfrm>
        </p:spPr>
        <p:txBody>
          <a:bodyPr>
            <a:normAutofit/>
          </a:bodyPr>
          <a:lstStyle/>
          <a:p>
            <a:pPr marL="0" indent="0">
              <a:buNone/>
            </a:pPr>
            <a:r>
              <a:rPr lang="en-US" dirty="0"/>
              <a:t>At the Bamberg Nazi Party Conference in 1926, Hitler moved to strengthen his position as leader by dealing with personal rivals:</a:t>
            </a:r>
          </a:p>
          <a:p>
            <a:r>
              <a:rPr lang="en-US" b="1" dirty="0">
                <a:solidFill>
                  <a:srgbClr val="FF0000"/>
                </a:solidFill>
              </a:rPr>
              <a:t>Gregor Strasser </a:t>
            </a:r>
            <a:r>
              <a:rPr lang="en-US" b="1" dirty="0"/>
              <a:t>was appointed Nazi Party Propaganda leader .</a:t>
            </a:r>
          </a:p>
          <a:p>
            <a:r>
              <a:rPr lang="en-US" b="1" dirty="0">
                <a:solidFill>
                  <a:srgbClr val="FF0000"/>
                </a:solidFill>
              </a:rPr>
              <a:t>Josef Goebbels </a:t>
            </a:r>
            <a:r>
              <a:rPr lang="en-US" b="1" dirty="0"/>
              <a:t>was made ‘Gauleiter’ of Berlin. </a:t>
            </a:r>
          </a:p>
          <a:p>
            <a:r>
              <a:rPr lang="en-US" b="1" dirty="0">
                <a:solidFill>
                  <a:srgbClr val="0070C0"/>
                </a:solidFill>
              </a:rPr>
              <a:t>Ernst Rohm </a:t>
            </a:r>
            <a:r>
              <a:rPr lang="en-US" b="1" dirty="0"/>
              <a:t>was removed as SA leader &amp; replaced by </a:t>
            </a:r>
            <a:r>
              <a:rPr lang="en-US" b="1" dirty="0">
                <a:solidFill>
                  <a:srgbClr val="FF0000"/>
                </a:solidFill>
              </a:rPr>
              <a:t>Ernst von </a:t>
            </a:r>
            <a:r>
              <a:rPr lang="en-US" b="1" dirty="0" err="1">
                <a:solidFill>
                  <a:srgbClr val="FF0000"/>
                </a:solidFill>
              </a:rPr>
              <a:t>Saloman</a:t>
            </a:r>
            <a:r>
              <a:rPr lang="en-US" b="1" dirty="0"/>
              <a:t>.</a:t>
            </a:r>
          </a:p>
          <a:p>
            <a:pPr marL="0" indent="0">
              <a:buNone/>
            </a:pPr>
            <a:r>
              <a:rPr lang="en-US" dirty="0"/>
              <a:t>The reorganization paid dividends, as Nazi Party membership rose from 27,000 in 1925 to 100,000 by 1928. Yet, the Nazi Party’s </a:t>
            </a:r>
            <a:r>
              <a:rPr lang="en-US" b="1" dirty="0">
                <a:solidFill>
                  <a:srgbClr val="002060"/>
                </a:solidFill>
              </a:rPr>
              <a:t>32 seats </a:t>
            </a:r>
            <a:r>
              <a:rPr lang="en-US" dirty="0"/>
              <a:t>in the 1924 Reichstag was reduced to just </a:t>
            </a:r>
            <a:r>
              <a:rPr lang="en-US" b="1" dirty="0"/>
              <a:t>12 seats </a:t>
            </a:r>
            <a:r>
              <a:rPr lang="en-US" dirty="0"/>
              <a:t>in 1928. 1929, however, was to be the year things changed.</a:t>
            </a:r>
          </a:p>
          <a:p>
            <a:endParaRPr lang="en-US" dirty="0"/>
          </a:p>
        </p:txBody>
      </p:sp>
      <p:pic>
        <p:nvPicPr>
          <p:cNvPr id="4" name="Picture 3">
            <a:extLst>
              <a:ext uri="{FF2B5EF4-FFF2-40B4-BE49-F238E27FC236}">
                <a16:creationId xmlns:a16="http://schemas.microsoft.com/office/drawing/2014/main" id="{C5AAEE87-9284-FB4E-B36C-CC2CA7261DBA}"/>
              </a:ext>
            </a:extLst>
          </p:cNvPr>
          <p:cNvPicPr>
            <a:picLocks noChangeAspect="1"/>
          </p:cNvPicPr>
          <p:nvPr/>
        </p:nvPicPr>
        <p:blipFill rotWithShape="1">
          <a:blip r:embed="rId2"/>
          <a:srcRect t="12166" r="50070"/>
          <a:stretch/>
        </p:blipFill>
        <p:spPr>
          <a:xfrm>
            <a:off x="7809186" y="1112590"/>
            <a:ext cx="4188373" cy="5648477"/>
          </a:xfrm>
          <a:prstGeom prst="rect">
            <a:avLst/>
          </a:prstGeom>
        </p:spPr>
      </p:pic>
    </p:spTree>
    <p:extLst>
      <p:ext uri="{BB962C8B-B14F-4D97-AF65-F5344CB8AC3E}">
        <p14:creationId xmlns:p14="http://schemas.microsoft.com/office/powerpoint/2010/main" val="1668123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E80B6-97A3-A0F8-AA5F-77BC021DB396}"/>
              </a:ext>
            </a:extLst>
          </p:cNvPr>
          <p:cNvSpPr>
            <a:spLocks noGrp="1"/>
          </p:cNvSpPr>
          <p:nvPr>
            <p:ph type="title"/>
          </p:nvPr>
        </p:nvSpPr>
        <p:spPr>
          <a:xfrm>
            <a:off x="237507" y="297703"/>
            <a:ext cx="11768446" cy="4559305"/>
          </a:xfrm>
          <a:solidFill>
            <a:srgbClr val="FFC000"/>
          </a:solidFill>
        </p:spPr>
        <p:txBody>
          <a:bodyPr>
            <a:noAutofit/>
          </a:bodyPr>
          <a:lstStyle/>
          <a:p>
            <a:pPr algn="ctr"/>
            <a:r>
              <a:rPr lang="en-US" b="1" dirty="0">
                <a:latin typeface="+mn-lt"/>
              </a:rPr>
              <a:t>‘Support for the Nazi Party had grown due to the country’s problems of hyperinflation and the French invasion of the Ruhr. By 1928, Nazism appeared to be a dying cause. Now that Germany’s outlook was suddenly bright, the Nazi Party was rapidly withering away. Once scarcely heard of Hitler or the Nazis, except as a joke.’</a:t>
            </a:r>
          </a:p>
        </p:txBody>
      </p:sp>
      <p:sp>
        <p:nvSpPr>
          <p:cNvPr id="4" name="TextBox 3">
            <a:extLst>
              <a:ext uri="{FF2B5EF4-FFF2-40B4-BE49-F238E27FC236}">
                <a16:creationId xmlns:a16="http://schemas.microsoft.com/office/drawing/2014/main" id="{5DE12B23-8EA7-A976-ED02-4051264E6C02}"/>
              </a:ext>
            </a:extLst>
          </p:cNvPr>
          <p:cNvSpPr txBox="1"/>
          <p:nvPr/>
        </p:nvSpPr>
        <p:spPr>
          <a:xfrm>
            <a:off x="1057893" y="5178462"/>
            <a:ext cx="10127673" cy="584775"/>
          </a:xfrm>
          <a:prstGeom prst="rect">
            <a:avLst/>
          </a:prstGeom>
          <a:solidFill>
            <a:srgbClr val="FFFF00"/>
          </a:solidFill>
        </p:spPr>
        <p:txBody>
          <a:bodyPr wrap="square" rtlCol="0">
            <a:spAutoFit/>
          </a:bodyPr>
          <a:lstStyle/>
          <a:p>
            <a:r>
              <a:rPr lang="en-US" sz="3200" b="1" dirty="0"/>
              <a:t>An American journalist recalls his time in Germany in 1928.</a:t>
            </a:r>
          </a:p>
        </p:txBody>
      </p:sp>
      <p:sp>
        <p:nvSpPr>
          <p:cNvPr id="3" name="TextBox 2">
            <a:extLst>
              <a:ext uri="{FF2B5EF4-FFF2-40B4-BE49-F238E27FC236}">
                <a16:creationId xmlns:a16="http://schemas.microsoft.com/office/drawing/2014/main" id="{341C215F-948E-7D3B-870F-C2E5C36A1BDA}"/>
              </a:ext>
            </a:extLst>
          </p:cNvPr>
          <p:cNvSpPr txBox="1"/>
          <p:nvPr/>
        </p:nvSpPr>
        <p:spPr>
          <a:xfrm>
            <a:off x="326571" y="6084691"/>
            <a:ext cx="11590316" cy="461665"/>
          </a:xfrm>
          <a:prstGeom prst="rect">
            <a:avLst/>
          </a:prstGeom>
          <a:solidFill>
            <a:schemeClr val="bg1">
              <a:lumMod val="85000"/>
            </a:schemeClr>
          </a:solidFill>
        </p:spPr>
        <p:txBody>
          <a:bodyPr wrap="square" rtlCol="0">
            <a:spAutoFit/>
          </a:bodyPr>
          <a:lstStyle/>
          <a:p>
            <a:r>
              <a:rPr lang="en-US" sz="2400" b="1" dirty="0"/>
              <a:t>What does this source confirm about the impact of the Nazi Party in Germany, 1924-1929? </a:t>
            </a:r>
            <a:endParaRPr lang="en-US" sz="2400" b="1" dirty="0">
              <a:solidFill>
                <a:srgbClr val="FF0000"/>
              </a:solidFill>
            </a:endParaRPr>
          </a:p>
        </p:txBody>
      </p:sp>
    </p:spTree>
    <p:extLst>
      <p:ext uri="{BB962C8B-B14F-4D97-AF65-F5344CB8AC3E}">
        <p14:creationId xmlns:p14="http://schemas.microsoft.com/office/powerpoint/2010/main" val="449775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a:xfrm>
            <a:off x="1524000" y="532525"/>
            <a:ext cx="9144000" cy="2387600"/>
          </a:xfrm>
        </p:spPr>
        <p:txBody>
          <a:bodyPr>
            <a:normAutofit/>
          </a:bodyPr>
          <a:lstStyle/>
          <a:p>
            <a:r>
              <a:rPr lang="en-US" sz="8000" b="1" dirty="0"/>
              <a:t>Edexcel IGCSE History</a:t>
            </a:r>
            <a:br>
              <a:rPr lang="en-US" sz="8000" b="1" dirty="0"/>
            </a:br>
            <a:r>
              <a:rPr lang="en-US" sz="8000" b="1" dirty="0"/>
              <a:t>P1: Depth Study 3</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a:xfrm>
            <a:off x="258417" y="3150093"/>
            <a:ext cx="11767931" cy="2977438"/>
          </a:xfrm>
        </p:spPr>
        <p:txBody>
          <a:bodyPr>
            <a:noAutofit/>
          </a:bodyPr>
          <a:lstStyle/>
          <a:p>
            <a:r>
              <a:rPr lang="en-US" sz="6000" dirty="0">
                <a:solidFill>
                  <a:srgbClr val="FF0000"/>
                </a:solidFill>
              </a:rPr>
              <a:t>Germany: Development of Dictatorship, 1918-1945</a:t>
            </a:r>
          </a:p>
          <a:p>
            <a:endParaRPr lang="en-US" sz="1000" dirty="0">
              <a:solidFill>
                <a:srgbClr val="FF0000"/>
              </a:solidFill>
            </a:endParaRPr>
          </a:p>
          <a:p>
            <a:r>
              <a:rPr lang="en-US" sz="4000" b="1" dirty="0">
                <a:solidFill>
                  <a:srgbClr val="0070C0"/>
                </a:solidFill>
              </a:rPr>
              <a:t>3. The Rise of Hitler &amp; the Nazis to January 1933</a:t>
            </a:r>
          </a:p>
        </p:txBody>
      </p:sp>
    </p:spTree>
    <p:extLst>
      <p:ext uri="{BB962C8B-B14F-4D97-AF65-F5344CB8AC3E}">
        <p14:creationId xmlns:p14="http://schemas.microsoft.com/office/powerpoint/2010/main" val="568609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366C1-2CCA-45E6-1082-1E6DBCF5BEA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5CCC517-F5C3-D32A-1838-2EBDA5EBB58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627629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18255"/>
            <a:ext cx="11469189" cy="1148393"/>
          </a:xfrm>
        </p:spPr>
        <p:txBody>
          <a:bodyPr/>
          <a:lstStyle/>
          <a:p>
            <a:r>
              <a:rPr lang="en-US" dirty="0">
                <a:solidFill>
                  <a:srgbClr val="00B050"/>
                </a:solidFill>
              </a:rPr>
              <a:t>(e) </a:t>
            </a:r>
            <a:r>
              <a:rPr lang="en-US" u="sng" dirty="0">
                <a:solidFill>
                  <a:srgbClr val="00B050"/>
                </a:solidFill>
              </a:rPr>
              <a:t>Impact of the Great Depression</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708635" y="1103585"/>
            <a:ext cx="7391400" cy="5623035"/>
          </a:xfrm>
        </p:spPr>
        <p:txBody>
          <a:bodyPr>
            <a:normAutofit/>
          </a:bodyPr>
          <a:lstStyle/>
          <a:p>
            <a:pPr marL="0" indent="0">
              <a:buNone/>
            </a:pPr>
            <a:r>
              <a:rPr lang="en-US" dirty="0"/>
              <a:t>In Oct. 1929, after 5 years of economic prosperity under Gustav Stresemann, the US Stock Market collapsed &amp; the Wall St. Crash began a worldwide economic depression. Stresemann, who claimed “Germany was dancing on a volcano”, also died &amp; robbed Germany of the only man who could have steered the country through the troubled times. The USA recalled its loans to Germany, German international trade contracted, German exports fell rapidly &amp; unemployment rose equally rapidly. By January 1932, over 6 million Germans were unemployed &amp; 4/10 workers were without a job. German voters wanted a political party that offered a simple solution to their economic woes.</a:t>
            </a:r>
          </a:p>
        </p:txBody>
      </p:sp>
      <p:pic>
        <p:nvPicPr>
          <p:cNvPr id="4" name="Picture 3">
            <a:extLst>
              <a:ext uri="{FF2B5EF4-FFF2-40B4-BE49-F238E27FC236}">
                <a16:creationId xmlns:a16="http://schemas.microsoft.com/office/drawing/2014/main" id="{F5EB3846-F2BE-4540-9E31-4B711D9F720D}"/>
              </a:ext>
            </a:extLst>
          </p:cNvPr>
          <p:cNvPicPr>
            <a:picLocks noChangeAspect="1"/>
          </p:cNvPicPr>
          <p:nvPr/>
        </p:nvPicPr>
        <p:blipFill rotWithShape="1">
          <a:blip r:embed="rId2"/>
          <a:srcRect l="23754" r="11931"/>
          <a:stretch/>
        </p:blipFill>
        <p:spPr>
          <a:xfrm>
            <a:off x="91965" y="1103585"/>
            <a:ext cx="4588045" cy="5623035"/>
          </a:xfrm>
          <a:prstGeom prst="rect">
            <a:avLst/>
          </a:prstGeom>
        </p:spPr>
      </p:pic>
    </p:spTree>
    <p:extLst>
      <p:ext uri="{BB962C8B-B14F-4D97-AF65-F5344CB8AC3E}">
        <p14:creationId xmlns:p14="http://schemas.microsoft.com/office/powerpoint/2010/main" val="1295780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3BC6FC-BF60-934B-BF30-45E634195BE0}"/>
              </a:ext>
            </a:extLst>
          </p:cNvPr>
          <p:cNvPicPr>
            <a:picLocks noChangeAspect="1"/>
          </p:cNvPicPr>
          <p:nvPr/>
        </p:nvPicPr>
        <p:blipFill>
          <a:blip r:embed="rId2"/>
          <a:stretch>
            <a:fillRect/>
          </a:stretch>
        </p:blipFill>
        <p:spPr>
          <a:xfrm>
            <a:off x="878201" y="95249"/>
            <a:ext cx="4610100" cy="6667500"/>
          </a:xfrm>
          <a:prstGeom prst="rect">
            <a:avLst/>
          </a:prstGeom>
        </p:spPr>
      </p:pic>
      <p:pic>
        <p:nvPicPr>
          <p:cNvPr id="6" name="Picture 5">
            <a:extLst>
              <a:ext uri="{FF2B5EF4-FFF2-40B4-BE49-F238E27FC236}">
                <a16:creationId xmlns:a16="http://schemas.microsoft.com/office/drawing/2014/main" id="{EFB5AF82-0477-5A45-BE29-B28E6AA1A443}"/>
              </a:ext>
            </a:extLst>
          </p:cNvPr>
          <p:cNvPicPr>
            <a:picLocks noChangeAspect="1"/>
          </p:cNvPicPr>
          <p:nvPr/>
        </p:nvPicPr>
        <p:blipFill>
          <a:blip r:embed="rId3"/>
          <a:stretch>
            <a:fillRect/>
          </a:stretch>
        </p:blipFill>
        <p:spPr>
          <a:xfrm>
            <a:off x="6113149" y="95249"/>
            <a:ext cx="5200650" cy="6671541"/>
          </a:xfrm>
          <a:prstGeom prst="rect">
            <a:avLst/>
          </a:prstGeom>
        </p:spPr>
      </p:pic>
    </p:spTree>
    <p:extLst>
      <p:ext uri="{BB962C8B-B14F-4D97-AF65-F5344CB8AC3E}">
        <p14:creationId xmlns:p14="http://schemas.microsoft.com/office/powerpoint/2010/main" val="15154706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18255"/>
            <a:ext cx="11469189" cy="1148393"/>
          </a:xfrm>
        </p:spPr>
        <p:txBody>
          <a:bodyPr/>
          <a:lstStyle/>
          <a:p>
            <a:r>
              <a:rPr lang="en-US" dirty="0">
                <a:solidFill>
                  <a:srgbClr val="00B050"/>
                </a:solidFill>
              </a:rPr>
              <a:t>(e) </a:t>
            </a:r>
            <a:r>
              <a:rPr lang="en-US" u="sng" dirty="0">
                <a:solidFill>
                  <a:srgbClr val="00B050"/>
                </a:solidFill>
              </a:rPr>
              <a:t>Impact of the Great Depression</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3318639" y="1118665"/>
            <a:ext cx="8781397" cy="5623035"/>
          </a:xfrm>
        </p:spPr>
        <p:txBody>
          <a:bodyPr>
            <a:normAutofit/>
          </a:bodyPr>
          <a:lstStyle/>
          <a:p>
            <a:pPr marL="0" indent="0">
              <a:buNone/>
            </a:pPr>
            <a:r>
              <a:rPr lang="en-US" dirty="0"/>
              <a:t>In March 1930, another weak Chancellor, </a:t>
            </a:r>
            <a:r>
              <a:rPr lang="en-US" b="1" dirty="0"/>
              <a:t>Heinrich </a:t>
            </a:r>
            <a:r>
              <a:rPr lang="en-US" b="1" dirty="0" err="1"/>
              <a:t>Bruning</a:t>
            </a:r>
            <a:r>
              <a:rPr lang="en-US" dirty="0"/>
              <a:t>, replaced the equally weak Chancellor Hermann Muller. Without a majority, </a:t>
            </a:r>
            <a:r>
              <a:rPr lang="en-US" dirty="0" err="1"/>
              <a:t>Bruning</a:t>
            </a:r>
            <a:r>
              <a:rPr lang="en-US" dirty="0"/>
              <a:t> relied on President Paul von Hindenburg &amp; Article 48 to pass measures to deal with increasing economic issues. Indeed, use of Article 48 saw Presidential decrees increase from </a:t>
            </a:r>
            <a:r>
              <a:rPr lang="en-US" b="1" dirty="0"/>
              <a:t>5</a:t>
            </a:r>
            <a:r>
              <a:rPr lang="en-US" dirty="0"/>
              <a:t> in 1930 to </a:t>
            </a:r>
            <a:r>
              <a:rPr lang="en-US" b="1" dirty="0"/>
              <a:t>66</a:t>
            </a:r>
            <a:r>
              <a:rPr lang="en-US" dirty="0"/>
              <a:t> in 1932. Desperate to win a majority, </a:t>
            </a:r>
            <a:r>
              <a:rPr lang="en-US" dirty="0" err="1"/>
              <a:t>Bruning</a:t>
            </a:r>
            <a:r>
              <a:rPr lang="en-US" dirty="0"/>
              <a:t> called a general election in September 1930 – but it was the Nazis who made a breakthrough, increasing their seats to 107, so they were the second largest party in the Reichstag. </a:t>
            </a:r>
            <a:r>
              <a:rPr lang="en-US" dirty="0" err="1"/>
              <a:t>Bruning’s</a:t>
            </a:r>
            <a:r>
              <a:rPr lang="en-US" dirty="0"/>
              <a:t> failure to solve Germany’s problems saw him nicknamed the “Hunger Chancellor” and, his only mild success, was the suspension of Reparations in 1931. When </a:t>
            </a:r>
            <a:r>
              <a:rPr lang="en-US" dirty="0" err="1"/>
              <a:t>Bruning</a:t>
            </a:r>
            <a:r>
              <a:rPr lang="en-US" dirty="0"/>
              <a:t> resigned in May 1932, the Nazi support was still swelling. </a:t>
            </a:r>
          </a:p>
        </p:txBody>
      </p:sp>
      <p:pic>
        <p:nvPicPr>
          <p:cNvPr id="5" name="Picture 4">
            <a:extLst>
              <a:ext uri="{FF2B5EF4-FFF2-40B4-BE49-F238E27FC236}">
                <a16:creationId xmlns:a16="http://schemas.microsoft.com/office/drawing/2014/main" id="{480E19C7-58A4-A342-9546-A930BC5B0D4C}"/>
              </a:ext>
            </a:extLst>
          </p:cNvPr>
          <p:cNvPicPr>
            <a:picLocks noChangeAspect="1"/>
          </p:cNvPicPr>
          <p:nvPr/>
        </p:nvPicPr>
        <p:blipFill rotWithShape="1">
          <a:blip r:embed="rId2"/>
          <a:srcRect l="9543" r="8309"/>
          <a:stretch/>
        </p:blipFill>
        <p:spPr>
          <a:xfrm>
            <a:off x="91964" y="1103585"/>
            <a:ext cx="3134711" cy="5653197"/>
          </a:xfrm>
          <a:prstGeom prst="rect">
            <a:avLst/>
          </a:prstGeom>
        </p:spPr>
      </p:pic>
    </p:spTree>
    <p:extLst>
      <p:ext uri="{BB962C8B-B14F-4D97-AF65-F5344CB8AC3E}">
        <p14:creationId xmlns:p14="http://schemas.microsoft.com/office/powerpoint/2010/main" val="3748419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E80B6-97A3-A0F8-AA5F-77BC021DB396}"/>
              </a:ext>
            </a:extLst>
          </p:cNvPr>
          <p:cNvSpPr>
            <a:spLocks noGrp="1"/>
          </p:cNvSpPr>
          <p:nvPr>
            <p:ph type="title"/>
          </p:nvPr>
        </p:nvSpPr>
        <p:spPr>
          <a:xfrm>
            <a:off x="1235527" y="311644"/>
            <a:ext cx="9772403" cy="4559305"/>
          </a:xfrm>
          <a:solidFill>
            <a:srgbClr val="FFC000"/>
          </a:solidFill>
        </p:spPr>
        <p:txBody>
          <a:bodyPr>
            <a:noAutofit/>
          </a:bodyPr>
          <a:lstStyle/>
          <a:p>
            <a:pPr algn="ctr"/>
            <a:r>
              <a:rPr lang="en-US" b="1" dirty="0">
                <a:latin typeface="+mn-lt"/>
              </a:rPr>
              <a:t>‘He deliberately deepened the economic crisis, as he hoped it would allow Germany to recover more quickly … He broke the spirit of the constitution. This contributed to the final destruction of the Weimar Republic and produced an atmosphere of hopelessness.’</a:t>
            </a:r>
          </a:p>
        </p:txBody>
      </p:sp>
      <p:sp>
        <p:nvSpPr>
          <p:cNvPr id="4" name="TextBox 3">
            <a:extLst>
              <a:ext uri="{FF2B5EF4-FFF2-40B4-BE49-F238E27FC236}">
                <a16:creationId xmlns:a16="http://schemas.microsoft.com/office/drawing/2014/main" id="{5DE12B23-8EA7-A976-ED02-4051264E6C02}"/>
              </a:ext>
            </a:extLst>
          </p:cNvPr>
          <p:cNvSpPr txBox="1"/>
          <p:nvPr/>
        </p:nvSpPr>
        <p:spPr>
          <a:xfrm>
            <a:off x="855516" y="5185432"/>
            <a:ext cx="10532423" cy="584775"/>
          </a:xfrm>
          <a:prstGeom prst="rect">
            <a:avLst/>
          </a:prstGeom>
          <a:solidFill>
            <a:srgbClr val="FFFF00"/>
          </a:solidFill>
        </p:spPr>
        <p:txBody>
          <a:bodyPr wrap="square" rtlCol="0">
            <a:spAutoFit/>
          </a:bodyPr>
          <a:lstStyle/>
          <a:p>
            <a:r>
              <a:rPr lang="en-US" sz="3200" b="1" dirty="0"/>
              <a:t>A modern historian sums up </a:t>
            </a:r>
            <a:r>
              <a:rPr lang="en-US" sz="3200" b="1" dirty="0" err="1"/>
              <a:t>Bruning’s</a:t>
            </a:r>
            <a:r>
              <a:rPr lang="en-US" sz="3200" b="1" dirty="0"/>
              <a:t> policies as Chancellor.</a:t>
            </a:r>
          </a:p>
        </p:txBody>
      </p:sp>
      <p:sp>
        <p:nvSpPr>
          <p:cNvPr id="3" name="TextBox 2">
            <a:extLst>
              <a:ext uri="{FF2B5EF4-FFF2-40B4-BE49-F238E27FC236}">
                <a16:creationId xmlns:a16="http://schemas.microsoft.com/office/drawing/2014/main" id="{341C215F-948E-7D3B-870F-C2E5C36A1BDA}"/>
              </a:ext>
            </a:extLst>
          </p:cNvPr>
          <p:cNvSpPr txBox="1"/>
          <p:nvPr/>
        </p:nvSpPr>
        <p:spPr>
          <a:xfrm>
            <a:off x="326571" y="6084691"/>
            <a:ext cx="11590316" cy="461665"/>
          </a:xfrm>
          <a:prstGeom prst="rect">
            <a:avLst/>
          </a:prstGeom>
          <a:solidFill>
            <a:schemeClr val="bg1">
              <a:lumMod val="85000"/>
            </a:schemeClr>
          </a:solidFill>
        </p:spPr>
        <p:txBody>
          <a:bodyPr wrap="square" rtlCol="0">
            <a:spAutoFit/>
          </a:bodyPr>
          <a:lstStyle/>
          <a:p>
            <a:r>
              <a:rPr lang="en-US" sz="2400" b="1" dirty="0"/>
              <a:t>What impression does the extract create about the impact of </a:t>
            </a:r>
            <a:r>
              <a:rPr lang="en-US" sz="2400" b="1" dirty="0" err="1"/>
              <a:t>Bruning</a:t>
            </a:r>
            <a:r>
              <a:rPr lang="en-US" sz="2400" b="1" dirty="0"/>
              <a:t> as Chancellor? </a:t>
            </a:r>
            <a:r>
              <a:rPr lang="en-US" sz="2400" b="1" dirty="0">
                <a:solidFill>
                  <a:srgbClr val="FF0000"/>
                </a:solidFill>
              </a:rPr>
              <a:t>(6m) </a:t>
            </a:r>
          </a:p>
        </p:txBody>
      </p:sp>
    </p:spTree>
    <p:extLst>
      <p:ext uri="{BB962C8B-B14F-4D97-AF65-F5344CB8AC3E}">
        <p14:creationId xmlns:p14="http://schemas.microsoft.com/office/powerpoint/2010/main" val="1533534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064A8-A474-CACB-268D-1BC33497321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376F1A0-878A-67A5-8667-5D913712C70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18703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838200" y="124691"/>
            <a:ext cx="10515600" cy="1325563"/>
          </a:xfrm>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261257" y="1555668"/>
            <a:ext cx="11780322" cy="5177641"/>
          </a:xfrm>
        </p:spPr>
        <p:txBody>
          <a:bodyPr>
            <a:normAutofit fontScale="92500" lnSpcReduction="20000"/>
          </a:bodyPr>
          <a:lstStyle/>
          <a:p>
            <a:pPr marL="0" indent="0" algn="ctr">
              <a:buNone/>
            </a:pPr>
            <a:r>
              <a:rPr lang="en-US" sz="7200" i="1" dirty="0"/>
              <a:t>‘The Wall St. Crash was to blame for the economic &amp; social problems in Germany 1929-32.’ </a:t>
            </a:r>
          </a:p>
          <a:p>
            <a:pPr marL="0" indent="0" algn="ctr">
              <a:buNone/>
            </a:pPr>
            <a:r>
              <a:rPr lang="en-US" sz="7200" dirty="0"/>
              <a:t>How far do you agree? </a:t>
            </a:r>
          </a:p>
          <a:p>
            <a:pPr marL="0" indent="0">
              <a:buNone/>
            </a:pPr>
            <a:r>
              <a:rPr lang="en-US" sz="3500" b="1" dirty="0"/>
              <a:t>You may use the following in your answer:</a:t>
            </a:r>
          </a:p>
          <a:p>
            <a:r>
              <a:rPr lang="en-US" sz="3500" b="1" dirty="0"/>
              <a:t>The Wall Street Crash</a:t>
            </a:r>
          </a:p>
          <a:p>
            <a:r>
              <a:rPr lang="en-US" sz="3500" b="1" dirty="0" err="1"/>
              <a:t>Bruning’s</a:t>
            </a:r>
            <a:r>
              <a:rPr lang="en-US" sz="3500" b="1" dirty="0"/>
              <a:t> policies</a:t>
            </a:r>
          </a:p>
          <a:p>
            <a:pPr marL="0" indent="0">
              <a:buNone/>
            </a:pPr>
            <a:r>
              <a:rPr lang="en-US" sz="3500" b="1" dirty="0"/>
              <a:t>You </a:t>
            </a:r>
            <a:r>
              <a:rPr lang="en-US" sz="3500" b="1" u="sng" dirty="0"/>
              <a:t>must</a:t>
            </a:r>
            <a:r>
              <a:rPr lang="en-US" sz="3500" b="1" dirty="0"/>
              <a:t> also use information of your own. </a:t>
            </a:r>
            <a:r>
              <a:rPr lang="en-US" sz="3600" b="1" dirty="0">
                <a:solidFill>
                  <a:srgbClr val="FF0000"/>
                </a:solidFill>
              </a:rPr>
              <a:t>(16 marks)</a:t>
            </a:r>
          </a:p>
          <a:p>
            <a:pPr marL="0" indent="0">
              <a:buNone/>
            </a:pPr>
            <a:endParaRPr lang="en-US" sz="3500" b="1" dirty="0"/>
          </a:p>
          <a:p>
            <a:pPr marL="0" indent="0" algn="ctr">
              <a:buNone/>
            </a:pPr>
            <a:endParaRPr lang="en-US" sz="2000" b="1" dirty="0">
              <a:solidFill>
                <a:srgbClr val="FF0000"/>
              </a:solidFill>
            </a:endParaRPr>
          </a:p>
        </p:txBody>
      </p:sp>
    </p:spTree>
    <p:extLst>
      <p:ext uri="{BB962C8B-B14F-4D97-AF65-F5344CB8AC3E}">
        <p14:creationId xmlns:p14="http://schemas.microsoft.com/office/powerpoint/2010/main" val="11597218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ADF47-037A-397B-85D9-25D52F5285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9E77F3-E70A-2A11-E89F-7915331E84B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520934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15B35-70D0-6E7B-CFDB-6B014C12BE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0AC5AB-3D5E-FAFC-DE2B-2ED8991AAE4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35585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98648" y="0"/>
            <a:ext cx="11469189" cy="1325563"/>
          </a:xfrm>
        </p:spPr>
        <p:txBody>
          <a:bodyPr/>
          <a:lstStyle/>
          <a:p>
            <a:r>
              <a:rPr lang="en-US" dirty="0">
                <a:solidFill>
                  <a:srgbClr val="00B050"/>
                </a:solidFill>
              </a:rPr>
              <a:t>(a) </a:t>
            </a:r>
            <a:r>
              <a:rPr lang="en-US" u="sng" dirty="0">
                <a:solidFill>
                  <a:srgbClr val="00B050"/>
                </a:solidFill>
              </a:rPr>
              <a:t>Hitler &amp; the German Workers’ Party</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98648" y="1217694"/>
            <a:ext cx="8236053" cy="5640306"/>
          </a:xfrm>
        </p:spPr>
        <p:txBody>
          <a:bodyPr>
            <a:normAutofit/>
          </a:bodyPr>
          <a:lstStyle/>
          <a:p>
            <a:pPr marL="0" indent="0">
              <a:buNone/>
            </a:pPr>
            <a:r>
              <a:rPr lang="en-US" dirty="0"/>
              <a:t>Adolf Hitler was born in Austria-Hungary in 1889. He was shaped by 3 events as he grew up:</a:t>
            </a:r>
          </a:p>
          <a:p>
            <a:pPr marL="514350" indent="-514350">
              <a:buAutoNum type="arabicPeriod"/>
            </a:pPr>
            <a:r>
              <a:rPr lang="en-US" b="1" dirty="0"/>
              <a:t>Alois Hitler, his father, died in 1903.</a:t>
            </a:r>
          </a:p>
          <a:p>
            <a:pPr marL="514350" indent="-514350">
              <a:buAutoNum type="arabicPeriod"/>
            </a:pPr>
            <a:r>
              <a:rPr lang="en-US" b="1" dirty="0"/>
              <a:t>Klara Hitler, his mother, died in 1907.</a:t>
            </a:r>
          </a:p>
          <a:p>
            <a:pPr marL="514350" indent="-514350">
              <a:buAutoNum type="arabicPeriod"/>
            </a:pPr>
            <a:r>
              <a:rPr lang="en-US" b="1" dirty="0"/>
              <a:t>His application to the Academy of Fine Arts in Vienna was rejected in 1907 &amp; again in 1908.</a:t>
            </a:r>
          </a:p>
          <a:p>
            <a:pPr marL="0" indent="0">
              <a:buNone/>
            </a:pPr>
            <a:r>
              <a:rPr lang="en-US" dirty="0"/>
              <a:t>In 1913, Hitler fled to Germany and, upon the outbreak of WW1 in August in 1914, he volunteered for the German Army. He was a brave soldier &amp; won the Iron Cross 2</a:t>
            </a:r>
            <a:r>
              <a:rPr lang="en-US" baseline="30000" dirty="0"/>
              <a:t>nd</a:t>
            </a:r>
            <a:r>
              <a:rPr lang="en-US" dirty="0"/>
              <a:t> Class in 1914, fought at the Battle of the Somme in 1916 &amp; won the Iron Cross 1</a:t>
            </a:r>
            <a:r>
              <a:rPr lang="en-US" baseline="30000" dirty="0"/>
              <a:t>st</a:t>
            </a:r>
            <a:r>
              <a:rPr lang="en-US" dirty="0"/>
              <a:t> class in 1918. He ended the war a mere ‘</a:t>
            </a:r>
            <a:r>
              <a:rPr lang="en-US" dirty="0" err="1"/>
              <a:t>Gefreite</a:t>
            </a:r>
            <a:r>
              <a:rPr lang="en-US" dirty="0"/>
              <a:t>’ (Lance-Corporal) stuck in hospital after being temporarily blinded by gas.</a:t>
            </a:r>
          </a:p>
        </p:txBody>
      </p:sp>
      <p:pic>
        <p:nvPicPr>
          <p:cNvPr id="4" name="Picture 3">
            <a:extLst>
              <a:ext uri="{FF2B5EF4-FFF2-40B4-BE49-F238E27FC236}">
                <a16:creationId xmlns:a16="http://schemas.microsoft.com/office/drawing/2014/main" id="{9A7B9F48-1B34-AC49-8826-CD686945AE8D}"/>
              </a:ext>
            </a:extLst>
          </p:cNvPr>
          <p:cNvPicPr>
            <a:picLocks noChangeAspect="1"/>
          </p:cNvPicPr>
          <p:nvPr/>
        </p:nvPicPr>
        <p:blipFill rotWithShape="1">
          <a:blip r:embed="rId2"/>
          <a:srcRect l="2995" r="3897"/>
          <a:stretch/>
        </p:blipFill>
        <p:spPr>
          <a:xfrm>
            <a:off x="8334701" y="1217694"/>
            <a:ext cx="3758649" cy="5564806"/>
          </a:xfrm>
          <a:prstGeom prst="rect">
            <a:avLst/>
          </a:prstGeom>
        </p:spPr>
      </p:pic>
    </p:spTree>
    <p:extLst>
      <p:ext uri="{BB962C8B-B14F-4D97-AF65-F5344CB8AC3E}">
        <p14:creationId xmlns:p14="http://schemas.microsoft.com/office/powerpoint/2010/main" val="1624495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36636" y="0"/>
            <a:ext cx="11469189" cy="1325563"/>
          </a:xfrm>
        </p:spPr>
        <p:txBody>
          <a:bodyPr/>
          <a:lstStyle/>
          <a:p>
            <a:r>
              <a:rPr lang="en-US" dirty="0">
                <a:solidFill>
                  <a:srgbClr val="00B050"/>
                </a:solidFill>
              </a:rPr>
              <a:t>(a) </a:t>
            </a:r>
            <a:r>
              <a:rPr lang="en-US" u="sng" dirty="0">
                <a:solidFill>
                  <a:srgbClr val="00B050"/>
                </a:solidFill>
              </a:rPr>
              <a:t>Hitler &amp; the German Workers’ Party</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3226676" y="1217694"/>
            <a:ext cx="8828687" cy="5640306"/>
          </a:xfrm>
        </p:spPr>
        <p:txBody>
          <a:bodyPr>
            <a:normAutofit/>
          </a:bodyPr>
          <a:lstStyle/>
          <a:p>
            <a:pPr marL="0" indent="0">
              <a:buNone/>
            </a:pPr>
            <a:r>
              <a:rPr lang="en-US" dirty="0"/>
              <a:t>In response to the Spartacist </a:t>
            </a:r>
            <a:r>
              <a:rPr lang="en-US" dirty="0" err="1"/>
              <a:t>Urprising</a:t>
            </a:r>
            <a:r>
              <a:rPr lang="en-US" dirty="0"/>
              <a:t> in </a:t>
            </a:r>
            <a:r>
              <a:rPr lang="en-US" dirty="0" err="1"/>
              <a:t>Jauary</a:t>
            </a:r>
            <a:r>
              <a:rPr lang="en-US" dirty="0"/>
              <a:t> 1919, </a:t>
            </a:r>
            <a:r>
              <a:rPr lang="en-US" b="1" dirty="0"/>
              <a:t>Anton Drexler</a:t>
            </a:r>
            <a:r>
              <a:rPr lang="en-US" dirty="0"/>
              <a:t> founded the German Workers’ Party (Deutsche </a:t>
            </a:r>
            <a:r>
              <a:rPr lang="en-US" dirty="0" err="1"/>
              <a:t>Arbeiter</a:t>
            </a:r>
            <a:r>
              <a:rPr lang="en-US" dirty="0"/>
              <a:t> </a:t>
            </a:r>
            <a:r>
              <a:rPr lang="en-US" dirty="0" err="1"/>
              <a:t>Partei</a:t>
            </a:r>
            <a:r>
              <a:rPr lang="en-US" dirty="0"/>
              <a:t>, DAP) in Bavaria. It was very Right-Wing &amp; nationalistic, but also quite Socialist too (restricting Company profits, building a classless society) with a strong belief in the ‘</a:t>
            </a:r>
            <a:r>
              <a:rPr lang="en-US" dirty="0" err="1"/>
              <a:t>Volkisch</a:t>
            </a:r>
            <a:r>
              <a:rPr lang="en-US" dirty="0"/>
              <a:t>’ – a pure German people. By the Summer of 1919, the DAP was still small, just 50 members, but it attracted the attention of the political department of the Army; keen to crush any </a:t>
            </a:r>
            <a:r>
              <a:rPr lang="en-US" dirty="0" err="1"/>
              <a:t>organisations</a:t>
            </a:r>
            <a:r>
              <a:rPr lang="en-US" dirty="0"/>
              <a:t> promoting Socialist ideas. At the end of WW1, Hitler remained in the Army as an intelligence informer based in Munich. In Sept. 1919, Hitler attended a DAP meeting to report on it; but, when Hitler made a speech against one of the speakers, Drexler recruited Hitler. </a:t>
            </a:r>
          </a:p>
        </p:txBody>
      </p:sp>
      <p:pic>
        <p:nvPicPr>
          <p:cNvPr id="5" name="Picture 4">
            <a:extLst>
              <a:ext uri="{FF2B5EF4-FFF2-40B4-BE49-F238E27FC236}">
                <a16:creationId xmlns:a16="http://schemas.microsoft.com/office/drawing/2014/main" id="{D93A57FF-7A16-0A4E-A0BE-DAFE2745695E}"/>
              </a:ext>
            </a:extLst>
          </p:cNvPr>
          <p:cNvPicPr>
            <a:picLocks noChangeAspect="1"/>
          </p:cNvPicPr>
          <p:nvPr/>
        </p:nvPicPr>
        <p:blipFill rotWithShape="1">
          <a:blip r:embed="rId2"/>
          <a:srcRect l="19456" r="24528"/>
          <a:stretch/>
        </p:blipFill>
        <p:spPr>
          <a:xfrm>
            <a:off x="136636" y="1217694"/>
            <a:ext cx="3008424" cy="5414334"/>
          </a:xfrm>
          <a:prstGeom prst="rect">
            <a:avLst/>
          </a:prstGeom>
        </p:spPr>
      </p:pic>
    </p:spTree>
    <p:extLst>
      <p:ext uri="{BB962C8B-B14F-4D97-AF65-F5344CB8AC3E}">
        <p14:creationId xmlns:p14="http://schemas.microsoft.com/office/powerpoint/2010/main" val="2782278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E80B6-97A3-A0F8-AA5F-77BC021DB396}"/>
              </a:ext>
            </a:extLst>
          </p:cNvPr>
          <p:cNvSpPr>
            <a:spLocks noGrp="1"/>
          </p:cNvSpPr>
          <p:nvPr>
            <p:ph type="title"/>
          </p:nvPr>
        </p:nvSpPr>
        <p:spPr>
          <a:xfrm>
            <a:off x="1165607" y="148609"/>
            <a:ext cx="9876620" cy="5225144"/>
          </a:xfrm>
          <a:solidFill>
            <a:srgbClr val="FFC000"/>
          </a:solidFill>
        </p:spPr>
        <p:txBody>
          <a:bodyPr>
            <a:normAutofit/>
          </a:bodyPr>
          <a:lstStyle/>
          <a:p>
            <a:pPr algn="ctr"/>
            <a:r>
              <a:rPr lang="en-US" sz="4800" b="1" dirty="0">
                <a:latin typeface="+mn-lt"/>
              </a:rPr>
              <a:t>‘In spite of their very well prepared and thoroughly organized propaganda, their successes remain very minor. This party isn’t going anywhere. Today, it is a splinter group that can’t exert any real influence on the great mass of the population.’</a:t>
            </a:r>
          </a:p>
        </p:txBody>
      </p:sp>
      <p:sp>
        <p:nvSpPr>
          <p:cNvPr id="4" name="TextBox 3">
            <a:extLst>
              <a:ext uri="{FF2B5EF4-FFF2-40B4-BE49-F238E27FC236}">
                <a16:creationId xmlns:a16="http://schemas.microsoft.com/office/drawing/2014/main" id="{5DE12B23-8EA7-A976-ED02-4051264E6C02}"/>
              </a:ext>
            </a:extLst>
          </p:cNvPr>
          <p:cNvSpPr txBox="1"/>
          <p:nvPr/>
        </p:nvSpPr>
        <p:spPr>
          <a:xfrm>
            <a:off x="112816" y="5522847"/>
            <a:ext cx="11982202" cy="584775"/>
          </a:xfrm>
          <a:prstGeom prst="rect">
            <a:avLst/>
          </a:prstGeom>
          <a:solidFill>
            <a:srgbClr val="FFFF00"/>
          </a:solidFill>
        </p:spPr>
        <p:txBody>
          <a:bodyPr wrap="square" rtlCol="0">
            <a:spAutoFit/>
          </a:bodyPr>
          <a:lstStyle/>
          <a:p>
            <a:r>
              <a:rPr lang="en-US" sz="3200" b="1" dirty="0"/>
              <a:t>From a confidential Interior Ministry report on the Nazis in the 1920s.</a:t>
            </a:r>
          </a:p>
        </p:txBody>
      </p:sp>
      <p:sp>
        <p:nvSpPr>
          <p:cNvPr id="3" name="TextBox 2">
            <a:extLst>
              <a:ext uri="{FF2B5EF4-FFF2-40B4-BE49-F238E27FC236}">
                <a16:creationId xmlns:a16="http://schemas.microsoft.com/office/drawing/2014/main" id="{341C215F-948E-7D3B-870F-C2E5C36A1BDA}"/>
              </a:ext>
            </a:extLst>
          </p:cNvPr>
          <p:cNvSpPr txBox="1"/>
          <p:nvPr/>
        </p:nvSpPr>
        <p:spPr>
          <a:xfrm>
            <a:off x="104899" y="6256716"/>
            <a:ext cx="11982202" cy="461665"/>
          </a:xfrm>
          <a:prstGeom prst="rect">
            <a:avLst/>
          </a:prstGeom>
          <a:solidFill>
            <a:schemeClr val="bg1">
              <a:lumMod val="85000"/>
            </a:schemeClr>
          </a:solidFill>
        </p:spPr>
        <p:txBody>
          <a:bodyPr wrap="square" rtlCol="0">
            <a:spAutoFit/>
          </a:bodyPr>
          <a:lstStyle/>
          <a:p>
            <a:r>
              <a:rPr lang="en-US" sz="2400" b="1" dirty="0"/>
              <a:t>What impression does the extract give about the impact of the Nazis in 1920s Germany? </a:t>
            </a:r>
            <a:r>
              <a:rPr lang="en-US" sz="2400" b="1" dirty="0">
                <a:solidFill>
                  <a:srgbClr val="FF0000"/>
                </a:solidFill>
              </a:rPr>
              <a:t>(6m)</a:t>
            </a:r>
          </a:p>
        </p:txBody>
      </p:sp>
    </p:spTree>
    <p:extLst>
      <p:ext uri="{BB962C8B-B14F-4D97-AF65-F5344CB8AC3E}">
        <p14:creationId xmlns:p14="http://schemas.microsoft.com/office/powerpoint/2010/main" val="582150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697A5-036B-3101-2616-14A489E6BB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DEE99FF-6D81-D1EC-A844-52DB1471F9D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45977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36636" y="0"/>
            <a:ext cx="11469189" cy="1325563"/>
          </a:xfrm>
        </p:spPr>
        <p:txBody>
          <a:bodyPr/>
          <a:lstStyle/>
          <a:p>
            <a:r>
              <a:rPr lang="en-US" dirty="0">
                <a:solidFill>
                  <a:srgbClr val="00B050"/>
                </a:solidFill>
              </a:rPr>
              <a:t>(a) </a:t>
            </a:r>
            <a:r>
              <a:rPr lang="en-US" u="sng" dirty="0">
                <a:solidFill>
                  <a:srgbClr val="00B050"/>
                </a:solidFill>
              </a:rPr>
              <a:t>Hitler &amp; the German Workers’ Party</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36636" y="1217694"/>
            <a:ext cx="8387254" cy="5640306"/>
          </a:xfrm>
        </p:spPr>
        <p:txBody>
          <a:bodyPr>
            <a:normAutofit/>
          </a:bodyPr>
          <a:lstStyle/>
          <a:p>
            <a:pPr marL="0" indent="0">
              <a:buNone/>
            </a:pPr>
            <a:r>
              <a:rPr lang="en-US" dirty="0"/>
              <a:t>In Mein </a:t>
            </a:r>
            <a:r>
              <a:rPr lang="en-US" dirty="0" err="1"/>
              <a:t>Kampf</a:t>
            </a:r>
            <a:r>
              <a:rPr lang="en-US" dirty="0"/>
              <a:t>, published in 1924, Hitler wrote that he joined the DAP after Drexler had been impressed with his first speech. Recent historical research, however, has suggested that Hitler’s Army superiors told him to join the party for intelligence reasons. Nevertheless, Hitler’s journey from Party member to Party leader within 2 years had begun and, within 14 years, he would be leader of Germany itself. Hitler’s enthusiasm for DAP ideology &amp; his flare for public speaking soon saw him made responsible for recruitment &amp; propaganda.        The standard themes of Hitler’s DAP speeches were ‘</a:t>
            </a:r>
            <a:r>
              <a:rPr lang="en-US" dirty="0" err="1"/>
              <a:t>Dolchstoss</a:t>
            </a:r>
            <a:r>
              <a:rPr lang="en-US" dirty="0"/>
              <a:t>’, disgust at the Treaty of Versailles, deriding the ‘November Criminals’ &amp; destruction of Germany by Jews + Communists. </a:t>
            </a:r>
          </a:p>
        </p:txBody>
      </p:sp>
      <p:pic>
        <p:nvPicPr>
          <p:cNvPr id="4" name="Picture 3">
            <a:extLst>
              <a:ext uri="{FF2B5EF4-FFF2-40B4-BE49-F238E27FC236}">
                <a16:creationId xmlns:a16="http://schemas.microsoft.com/office/drawing/2014/main" id="{DED3FDE1-5D45-3349-A739-4C6371A75CD5}"/>
              </a:ext>
            </a:extLst>
          </p:cNvPr>
          <p:cNvPicPr>
            <a:picLocks noChangeAspect="1"/>
          </p:cNvPicPr>
          <p:nvPr/>
        </p:nvPicPr>
        <p:blipFill rotWithShape="1">
          <a:blip r:embed="rId2"/>
          <a:srcRect l="6007" r="8595"/>
          <a:stretch/>
        </p:blipFill>
        <p:spPr>
          <a:xfrm>
            <a:off x="8523891" y="1202491"/>
            <a:ext cx="3531474" cy="5538402"/>
          </a:xfrm>
          <a:prstGeom prst="rect">
            <a:avLst/>
          </a:prstGeom>
        </p:spPr>
      </p:pic>
    </p:spTree>
    <p:extLst>
      <p:ext uri="{BB962C8B-B14F-4D97-AF65-F5344CB8AC3E}">
        <p14:creationId xmlns:p14="http://schemas.microsoft.com/office/powerpoint/2010/main" val="3532356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41661" y="18255"/>
            <a:ext cx="11913703" cy="1325563"/>
          </a:xfrm>
        </p:spPr>
        <p:txBody>
          <a:bodyPr>
            <a:normAutofit/>
          </a:bodyPr>
          <a:lstStyle/>
          <a:p>
            <a:r>
              <a:rPr lang="en-US" dirty="0">
                <a:solidFill>
                  <a:srgbClr val="7030A0"/>
                </a:solidFill>
              </a:rPr>
              <a:t>(b) </a:t>
            </a:r>
            <a:r>
              <a:rPr lang="en-US" u="sng" dirty="0">
                <a:solidFill>
                  <a:srgbClr val="7030A0"/>
                </a:solidFill>
              </a:rPr>
              <a:t>Changes to the Party (1920-1922)</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288221" y="1188927"/>
            <a:ext cx="7762118" cy="5650818"/>
          </a:xfrm>
        </p:spPr>
        <p:txBody>
          <a:bodyPr/>
          <a:lstStyle/>
          <a:p>
            <a:pPr marL="0" indent="0">
              <a:buNone/>
            </a:pPr>
            <a:r>
              <a:rPr lang="en-US" dirty="0"/>
              <a:t>In Feb. 1920, Hitler &amp; Drexler wrote their political manifesto – the 25 Point </a:t>
            </a:r>
            <a:r>
              <a:rPr lang="en-US" dirty="0" err="1"/>
              <a:t>Programme</a:t>
            </a:r>
            <a:r>
              <a:rPr lang="en-US" dirty="0"/>
              <a:t>:</a:t>
            </a:r>
          </a:p>
          <a:p>
            <a:pPr marL="0" indent="0">
              <a:buNone/>
            </a:pPr>
            <a:r>
              <a:rPr lang="en-US" sz="2600" b="1" dirty="0"/>
              <a:t>No.1 </a:t>
            </a:r>
            <a:r>
              <a:rPr lang="en-US" sz="2600" dirty="0"/>
              <a:t>Union of all Germans form a Greater Germany</a:t>
            </a:r>
          </a:p>
          <a:p>
            <a:pPr marL="0" indent="0">
              <a:buNone/>
            </a:pPr>
            <a:r>
              <a:rPr lang="en-US" sz="2600" b="1" dirty="0"/>
              <a:t>No.2</a:t>
            </a:r>
            <a:r>
              <a:rPr lang="en-US" sz="2600" dirty="0"/>
              <a:t> Scrapping the Treaty of the Versailles</a:t>
            </a:r>
          </a:p>
          <a:p>
            <a:pPr marL="0" indent="0">
              <a:buNone/>
            </a:pPr>
            <a:r>
              <a:rPr lang="en-US" sz="2600" b="1" dirty="0"/>
              <a:t>No.4</a:t>
            </a:r>
            <a:r>
              <a:rPr lang="en-US" sz="2600" dirty="0"/>
              <a:t> Citizenship for those of German blood only</a:t>
            </a:r>
          </a:p>
          <a:p>
            <a:pPr marL="0" indent="0">
              <a:buNone/>
            </a:pPr>
            <a:r>
              <a:rPr lang="en-US" sz="2600" b="1" dirty="0"/>
              <a:t>No.7</a:t>
            </a:r>
            <a:r>
              <a:rPr lang="en-US" sz="2600" dirty="0"/>
              <a:t> Foreign Nationals to be deported if it became impossible to feed the entire population.</a:t>
            </a:r>
          </a:p>
          <a:p>
            <a:pPr marL="0" indent="0">
              <a:buNone/>
            </a:pPr>
            <a:r>
              <a:rPr lang="en-US" sz="2600" b="1" dirty="0"/>
              <a:t>No.8</a:t>
            </a:r>
            <a:r>
              <a:rPr lang="en-US" sz="2600" dirty="0"/>
              <a:t> All non-Germans who entered after 1914 to leave</a:t>
            </a:r>
          </a:p>
          <a:p>
            <a:pPr marL="0" indent="0">
              <a:buNone/>
            </a:pPr>
            <a:r>
              <a:rPr lang="en-US" sz="2600" b="1" dirty="0"/>
              <a:t>No.13 </a:t>
            </a:r>
            <a:r>
              <a:rPr lang="en-US" sz="2600" dirty="0" err="1"/>
              <a:t>Nationalisation</a:t>
            </a:r>
            <a:r>
              <a:rPr lang="en-US" sz="2600" dirty="0"/>
              <a:t> of all businesses &amp; corporations</a:t>
            </a:r>
          </a:p>
          <a:p>
            <a:pPr marL="0" indent="0">
              <a:buNone/>
            </a:pPr>
            <a:r>
              <a:rPr lang="en-US" sz="2600" b="1" dirty="0"/>
              <a:t>No.14 </a:t>
            </a:r>
            <a:r>
              <a:rPr lang="en-US" sz="2600" dirty="0"/>
              <a:t>Government Profit-sharing in major industries</a:t>
            </a:r>
          </a:p>
          <a:p>
            <a:pPr marL="0" indent="0">
              <a:buNone/>
            </a:pPr>
            <a:r>
              <a:rPr lang="en-US" sz="2600" b="1" dirty="0"/>
              <a:t>No. 23 </a:t>
            </a:r>
            <a:r>
              <a:rPr lang="en-US" sz="2600" dirty="0"/>
              <a:t>Editors of newspapers to be Germans only</a:t>
            </a:r>
          </a:p>
          <a:p>
            <a:pPr marL="0" indent="0">
              <a:buNone/>
            </a:pPr>
            <a:r>
              <a:rPr lang="en-US" sz="2600" b="1" dirty="0"/>
              <a:t>No.25 </a:t>
            </a:r>
            <a:r>
              <a:rPr lang="en-US" sz="2600" dirty="0"/>
              <a:t>Creation of a strong central Government Reich</a:t>
            </a:r>
          </a:p>
          <a:p>
            <a:pPr marL="0" indent="0">
              <a:buNone/>
            </a:pPr>
            <a:endParaRPr lang="en-US" sz="2600" dirty="0"/>
          </a:p>
          <a:p>
            <a:pPr marL="0" indent="0">
              <a:buNone/>
            </a:pPr>
            <a:endParaRPr lang="en-US" sz="2600" dirty="0"/>
          </a:p>
        </p:txBody>
      </p:sp>
      <p:pic>
        <p:nvPicPr>
          <p:cNvPr id="7" name="Picture 6">
            <a:extLst>
              <a:ext uri="{FF2B5EF4-FFF2-40B4-BE49-F238E27FC236}">
                <a16:creationId xmlns:a16="http://schemas.microsoft.com/office/drawing/2014/main" id="{98D4A132-D2C0-3340-9DB2-EBE292364879}"/>
              </a:ext>
            </a:extLst>
          </p:cNvPr>
          <p:cNvPicPr>
            <a:picLocks noChangeAspect="1"/>
          </p:cNvPicPr>
          <p:nvPr/>
        </p:nvPicPr>
        <p:blipFill>
          <a:blip r:embed="rId2"/>
          <a:stretch>
            <a:fillRect/>
          </a:stretch>
        </p:blipFill>
        <p:spPr>
          <a:xfrm>
            <a:off x="136635" y="1188927"/>
            <a:ext cx="4025461" cy="5550366"/>
          </a:xfrm>
          <a:prstGeom prst="rect">
            <a:avLst/>
          </a:prstGeom>
        </p:spPr>
      </p:pic>
    </p:spTree>
    <p:extLst>
      <p:ext uri="{BB962C8B-B14F-4D97-AF65-F5344CB8AC3E}">
        <p14:creationId xmlns:p14="http://schemas.microsoft.com/office/powerpoint/2010/main" val="40058447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3735</TotalTime>
  <Words>2519</Words>
  <Application>Microsoft Macintosh PowerPoint</Application>
  <PresentationFormat>Widescreen</PresentationFormat>
  <Paragraphs>105</Paragraphs>
  <Slides>38</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Edexcel IGCSE History P1: Depth Study 3</vt:lpstr>
      <vt:lpstr>PowerPoint Presentation</vt:lpstr>
      <vt:lpstr>Edexcel IGCSE History P1: Depth Study 3</vt:lpstr>
      <vt:lpstr>(a) Hitler &amp; the German Workers’ Party</vt:lpstr>
      <vt:lpstr>(a) Hitler &amp; the German Workers’ Party</vt:lpstr>
      <vt:lpstr>‘In spite of their very well prepared and thoroughly organized propaganda, their successes remain very minor. This party isn’t going anywhere. Today, it is a splinter group that can’t exert any real influence on the great mass of the population.’</vt:lpstr>
      <vt:lpstr>PowerPoint Presentation</vt:lpstr>
      <vt:lpstr>(a) Hitler &amp; the German Workers’ Party</vt:lpstr>
      <vt:lpstr>(b) Changes to the Party (1920-1922)</vt:lpstr>
      <vt:lpstr>(b) Changes to the Party (1920-1922)</vt:lpstr>
      <vt:lpstr>PowerPoint Presentation</vt:lpstr>
      <vt:lpstr>(b) Changes to the Party (1920-1922)</vt:lpstr>
      <vt:lpstr>(c) Causes, Events &amp; Results of the Munich Putsch</vt:lpstr>
      <vt:lpstr>PowerPoint Presentation</vt:lpstr>
      <vt:lpstr>(c) Causes, Events &amp; Results of the Munich Putsch</vt:lpstr>
      <vt:lpstr>PowerPoint Presentation</vt:lpstr>
      <vt:lpstr>PowerPoint Presentation</vt:lpstr>
      <vt:lpstr>(c) Causes, Events &amp; Results of the Munich Putsch</vt:lpstr>
      <vt:lpstr>(c) Causes, Events &amp; Results of the Munich Putsch</vt:lpstr>
      <vt:lpstr>PowerPoint Presentation</vt:lpstr>
      <vt:lpstr>‘Hitler … proved singularly ineffective. Nothing had been properly planned … He remained shut up in the Beer Hall … unable to make up his mind whether or not to risk a demonstration. It was Ludendorff who decided for him and, at noon the next day, led out Hitler &amp; the other Nazi leaders at the head of a column of several thousand men, which … marched to the centre of the city. While Ludendorff marched on and pushed through the police cordon, Hitler – after being pulled to the ground and dislocating his arm, scrambled to his feet and fled.’</vt:lpstr>
      <vt:lpstr>PowerPoint Presentation</vt:lpstr>
      <vt:lpstr>Exam-Style Question</vt:lpstr>
      <vt:lpstr>PowerPoint Presentation</vt:lpstr>
      <vt:lpstr>(d) Reorganisation of the Party (1924-1928)</vt:lpstr>
      <vt:lpstr>‘Instead of working to achieve power by armed coup, we shall have to hold our noses and enter the Reichstag against the opposition deputies. If out-voting them takes longer than out-shooting them, at least the results will be guaranteed by their own constitution.’</vt:lpstr>
      <vt:lpstr>PowerPoint Presentation</vt:lpstr>
      <vt:lpstr>(d) Reorganisation of the Party (1924-1928)</vt:lpstr>
      <vt:lpstr>‘Support for the Nazi Party had grown due to the country’s problems of hyperinflation and the French invasion of the Ruhr. By 1928, Nazism appeared to be a dying cause. Now that Germany’s outlook was suddenly bright, the Nazi Party was rapidly withering away. Once scarcely heard of Hitler or the Nazis, except as a joke.’</vt:lpstr>
      <vt:lpstr>PowerPoint Presentation</vt:lpstr>
      <vt:lpstr>(e) Impact of the Great Depression</vt:lpstr>
      <vt:lpstr>PowerPoint Presentation</vt:lpstr>
      <vt:lpstr>(e) Impact of the Great Depression</vt:lpstr>
      <vt:lpstr>‘He deliberately deepened the economic crisis, as he hoped it would allow Germany to recover more quickly … He broke the spirit of the constitution. This contributed to the final destruction of the Weimar Republic and produced an atmosphere of hopelessness.’</vt:lpstr>
      <vt:lpstr>PowerPoint Presentation</vt:lpstr>
      <vt:lpstr>Exam-Style Question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Edexcel IGCSE History Investigation A1</dc:title>
  <dc:creator>Chris Skerry</dc:creator>
  <cp:lastModifiedBy>Chris Skerry</cp:lastModifiedBy>
  <cp:revision>191</cp:revision>
  <dcterms:created xsi:type="dcterms:W3CDTF">2021-05-05T18:42:06Z</dcterms:created>
  <dcterms:modified xsi:type="dcterms:W3CDTF">2022-10-18T15:24:15Z</dcterms:modified>
</cp:coreProperties>
</file>