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59" r:id="rId3"/>
    <p:sldId id="285" r:id="rId4"/>
    <p:sldId id="266" r:id="rId5"/>
    <p:sldId id="402" r:id="rId6"/>
    <p:sldId id="267" r:id="rId7"/>
    <p:sldId id="308" r:id="rId8"/>
    <p:sldId id="335" r:id="rId9"/>
    <p:sldId id="362" r:id="rId10"/>
    <p:sldId id="373" r:id="rId11"/>
    <p:sldId id="361" r:id="rId12"/>
    <p:sldId id="268" r:id="rId13"/>
    <p:sldId id="363" r:id="rId14"/>
    <p:sldId id="372" r:id="rId15"/>
    <p:sldId id="309" r:id="rId16"/>
    <p:sldId id="364" r:id="rId17"/>
    <p:sldId id="371" r:id="rId18"/>
    <p:sldId id="365" r:id="rId19"/>
    <p:sldId id="370" r:id="rId20"/>
    <p:sldId id="366" r:id="rId21"/>
    <p:sldId id="369" r:id="rId22"/>
    <p:sldId id="399" r:id="rId23"/>
    <p:sldId id="400" r:id="rId24"/>
    <p:sldId id="401" r:id="rId25"/>
    <p:sldId id="404" r:id="rId26"/>
    <p:sldId id="403" r:id="rId27"/>
    <p:sldId id="405" r:id="rId28"/>
    <p:sldId id="406" r:id="rId29"/>
    <p:sldId id="407" r:id="rId30"/>
    <p:sldId id="42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43"/>
    <p:restoredTop sz="94697"/>
  </p:normalViewPr>
  <p:slideViewPr>
    <p:cSldViewPr snapToGrid="0" snapToObjects="1">
      <p:cViewPr varScale="1">
        <p:scale>
          <a:sx n="108" d="100"/>
          <a:sy n="108" d="100"/>
        </p:scale>
        <p:origin x="78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637D00-17EF-EA49-A71D-A543EDDAFB45}" type="datetimeFigureOut">
              <a:rPr lang="en-US" smtClean="0"/>
              <a:t>10/18/22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640B2-3646-8342-B0D4-538BD2785A60}" type="slidenum">
              <a:rPr lang="en-US" smtClean="0"/>
              <a:t>‹#›</a:t>
            </a:fld>
            <a:endParaRPr lang="en-US"/>
          </a:p>
        </p:txBody>
      </p:sp>
    </p:spTree>
    <p:extLst>
      <p:ext uri="{BB962C8B-B14F-4D97-AF65-F5344CB8AC3E}">
        <p14:creationId xmlns:p14="http://schemas.microsoft.com/office/powerpoint/2010/main" val="3225662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C3443-B9D3-6444-B5B1-AA82955B4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B313CC-26F8-9A4D-BAAA-2E226A8570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B5A56F-470B-C545-AA54-9D9A78DD83A3}"/>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5" name="Footer Placeholder 4">
            <a:extLst>
              <a:ext uri="{FF2B5EF4-FFF2-40B4-BE49-F238E27FC236}">
                <a16:creationId xmlns:a16="http://schemas.microsoft.com/office/drawing/2014/main" id="{D602F0B2-AD6B-9B48-89F3-F6695F4D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10827-465E-8846-90A6-6572347E71C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421949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740F-5F1C-004A-8D61-289D32D2D1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3EC0E-84B0-1242-878D-2E61705A83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9B664-F0C5-184B-B3D7-72B4A3A11B4D}"/>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5" name="Footer Placeholder 4">
            <a:extLst>
              <a:ext uri="{FF2B5EF4-FFF2-40B4-BE49-F238E27FC236}">
                <a16:creationId xmlns:a16="http://schemas.microsoft.com/office/drawing/2014/main" id="{C61D04A1-C358-BF44-9F43-804E63082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589D7-592F-8448-85E5-AD49DA94919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4461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16323-6857-F54C-84B4-D074972623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84E33-9DE5-8044-96AD-E6A03647B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1BD10-7199-CD4E-A70D-6BFBB8D00FF2}"/>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5" name="Footer Placeholder 4">
            <a:extLst>
              <a:ext uri="{FF2B5EF4-FFF2-40B4-BE49-F238E27FC236}">
                <a16:creationId xmlns:a16="http://schemas.microsoft.com/office/drawing/2014/main" id="{AFF17EB2-0C42-5E4A-A3B3-085ABAC9A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375AA-10EA-8A43-8EE2-3167896236D2}"/>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8273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0001-B610-C64A-A741-055E36150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4380F-8D8D-0542-BE38-11DAAB858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AC8BD-9D9F-F64D-81EF-6FAF4B544063}"/>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5" name="Footer Placeholder 4">
            <a:extLst>
              <a:ext uri="{FF2B5EF4-FFF2-40B4-BE49-F238E27FC236}">
                <a16:creationId xmlns:a16="http://schemas.microsoft.com/office/drawing/2014/main" id="{09A33584-566B-6841-804F-1FB4E8037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ED3F7-6C9D-5148-AC26-246EC4491CF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330858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65FB-A55E-C84B-B19F-971AF09BC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3887E9-9024-DA4A-8542-8989FDF08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BD36EB-438F-F04A-813A-153E0B1B9810}"/>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5" name="Footer Placeholder 4">
            <a:extLst>
              <a:ext uri="{FF2B5EF4-FFF2-40B4-BE49-F238E27FC236}">
                <a16:creationId xmlns:a16="http://schemas.microsoft.com/office/drawing/2014/main" id="{F6F9C055-B43E-4646-8CD4-7E696729A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D17F8-F452-DB4B-91CE-59DA81788C5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55887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CBC3-1034-3A49-98DA-91D552FFB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50566-D7E8-264C-BCA0-5B0BF93E39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94F6F-842B-804B-A059-E2F1074C16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19A8D6-CBD8-5B49-B186-1D291AE195EC}"/>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6" name="Footer Placeholder 5">
            <a:extLst>
              <a:ext uri="{FF2B5EF4-FFF2-40B4-BE49-F238E27FC236}">
                <a16:creationId xmlns:a16="http://schemas.microsoft.com/office/drawing/2014/main" id="{FB244545-7A0C-8747-BFE5-3E834F448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909BE-DF96-5D40-90C8-04F8A0E1D89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80645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18F5-B0E3-B143-9D47-CCF4DA428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A8ADEC-3768-CB41-ACC8-691AEBC5F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5313A-8AE3-1E42-B50A-470A15BEFD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754E6-B58F-EF4E-8224-DEFAA1378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AB8A0-F154-8543-BA09-33E4BD92A6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43A9BB-966B-1C4B-877B-6BD7D9A8067A}"/>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8" name="Footer Placeholder 7">
            <a:extLst>
              <a:ext uri="{FF2B5EF4-FFF2-40B4-BE49-F238E27FC236}">
                <a16:creationId xmlns:a16="http://schemas.microsoft.com/office/drawing/2014/main" id="{0D76B314-53C8-1547-B8A5-C1F84F8141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F7784-FA06-2A43-BF25-6826030BF7BD}"/>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15579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68E8-739F-6E41-8CB1-8A93ED146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D6EF19-A8DF-3946-8406-AF5DF078FF00}"/>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4" name="Footer Placeholder 3">
            <a:extLst>
              <a:ext uri="{FF2B5EF4-FFF2-40B4-BE49-F238E27FC236}">
                <a16:creationId xmlns:a16="http://schemas.microsoft.com/office/drawing/2014/main" id="{5E64954E-7F41-DB44-BDB5-809BA6D1A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FCE67B-CAE5-A645-810A-7BFC1AD1EE1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95845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889AB-9E01-2741-9EC8-E64D0DF695DA}"/>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3" name="Footer Placeholder 2">
            <a:extLst>
              <a:ext uri="{FF2B5EF4-FFF2-40B4-BE49-F238E27FC236}">
                <a16:creationId xmlns:a16="http://schemas.microsoft.com/office/drawing/2014/main" id="{2BB573B2-EE38-C747-957C-647CBE761C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9FE609-9FAD-9D4C-B38E-C7002AF599D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28177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9CB5-1E73-3040-B49C-972697294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334B7-906A-384A-99A7-36AF59127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63A03-1BB8-904B-830C-3F52E3B0E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F2C40-00C5-2E40-9EF4-C48E8BC3333D}"/>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6" name="Footer Placeholder 5">
            <a:extLst>
              <a:ext uri="{FF2B5EF4-FFF2-40B4-BE49-F238E27FC236}">
                <a16:creationId xmlns:a16="http://schemas.microsoft.com/office/drawing/2014/main" id="{A6F3BD48-4F3A-C74B-94C5-E12356FB7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B4644-343A-C247-A1C5-5B872A25A12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05512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E9DE-CE6E-C947-838C-A8F870B90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F0960C-0219-6E40-9E27-0EB539279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4F7AE-FF0E-ED48-9F14-FB4C75223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1EFAB-F79D-194D-AB2A-B6248EA8FC63}"/>
              </a:ext>
            </a:extLst>
          </p:cNvPr>
          <p:cNvSpPr>
            <a:spLocks noGrp="1"/>
          </p:cNvSpPr>
          <p:nvPr>
            <p:ph type="dt" sz="half" idx="10"/>
          </p:nvPr>
        </p:nvSpPr>
        <p:spPr/>
        <p:txBody>
          <a:bodyPr/>
          <a:lstStyle/>
          <a:p>
            <a:fld id="{587600F5-199C-7440-82DF-49BD86033751}" type="datetimeFigureOut">
              <a:rPr lang="en-US" smtClean="0"/>
              <a:t>10/18/22</a:t>
            </a:fld>
            <a:endParaRPr lang="en-US"/>
          </a:p>
        </p:txBody>
      </p:sp>
      <p:sp>
        <p:nvSpPr>
          <p:cNvPr id="6" name="Footer Placeholder 5">
            <a:extLst>
              <a:ext uri="{FF2B5EF4-FFF2-40B4-BE49-F238E27FC236}">
                <a16:creationId xmlns:a16="http://schemas.microsoft.com/office/drawing/2014/main" id="{11781DF5-E77E-3F47-9F6C-9069ED201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3FBCA-18B1-C64F-8103-B6180DA84573}"/>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80798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EBCB7-B0FD-724C-83DF-CF59E50010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693DC2-08FA-6443-B18C-5BFE7550D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BD51A-1CB7-E74C-8E08-FFB22224D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600F5-199C-7440-82DF-49BD86033751}" type="datetimeFigureOut">
              <a:rPr lang="en-US" smtClean="0"/>
              <a:t>10/18/22</a:t>
            </a:fld>
            <a:endParaRPr lang="en-US"/>
          </a:p>
        </p:txBody>
      </p:sp>
      <p:sp>
        <p:nvSpPr>
          <p:cNvPr id="5" name="Footer Placeholder 4">
            <a:extLst>
              <a:ext uri="{FF2B5EF4-FFF2-40B4-BE49-F238E27FC236}">
                <a16:creationId xmlns:a16="http://schemas.microsoft.com/office/drawing/2014/main" id="{4E1EA122-4EBB-6D42-B890-26711A6F3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083E83-B569-3F4C-A3AA-9B922BF96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E93FF-18B3-3D48-BF07-E6FCB4F455CF}" type="slidenum">
              <a:rPr lang="en-US" smtClean="0"/>
              <a:t>‹#›</a:t>
            </a:fld>
            <a:endParaRPr lang="en-US"/>
          </a:p>
        </p:txBody>
      </p:sp>
    </p:spTree>
    <p:extLst>
      <p:ext uri="{BB962C8B-B14F-4D97-AF65-F5344CB8AC3E}">
        <p14:creationId xmlns:p14="http://schemas.microsoft.com/office/powerpoint/2010/main" val="1142572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6.tif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p:txBody>
          <a:bodyPr>
            <a:normAutofit/>
          </a:bodyPr>
          <a:lstStyle/>
          <a:p>
            <a:r>
              <a:rPr lang="en-US" sz="8000" b="1" dirty="0"/>
              <a:t>Edexcel IGCSE History</a:t>
            </a:r>
            <a:br>
              <a:rPr lang="en-US" sz="8000" b="1" dirty="0"/>
            </a:br>
            <a:r>
              <a:rPr lang="en-US" sz="8000" b="1" dirty="0"/>
              <a:t>P1: Depth Study 3</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p:txBody>
          <a:bodyPr>
            <a:noAutofit/>
          </a:bodyPr>
          <a:lstStyle/>
          <a:p>
            <a:r>
              <a:rPr lang="en-US" sz="6000" dirty="0">
                <a:solidFill>
                  <a:srgbClr val="FF0000"/>
                </a:solidFill>
              </a:rPr>
              <a:t>Germany: Development of Dictatorship, 1918-1945</a:t>
            </a:r>
          </a:p>
        </p:txBody>
      </p:sp>
    </p:spTree>
    <p:extLst>
      <p:ext uri="{BB962C8B-B14F-4D97-AF65-F5344CB8AC3E}">
        <p14:creationId xmlns:p14="http://schemas.microsoft.com/office/powerpoint/2010/main" val="294950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74EEE-1FA7-8272-2B62-68A79AE3200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B388935-E196-BEC8-638A-C2B7648C6BC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45098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E80B6-97A3-A0F8-AA5F-77BC021DB396}"/>
              </a:ext>
            </a:extLst>
          </p:cNvPr>
          <p:cNvSpPr>
            <a:spLocks noGrp="1"/>
          </p:cNvSpPr>
          <p:nvPr>
            <p:ph type="title"/>
          </p:nvPr>
        </p:nvSpPr>
        <p:spPr>
          <a:xfrm>
            <a:off x="1448790" y="106877"/>
            <a:ext cx="9464633" cy="5759533"/>
          </a:xfrm>
          <a:solidFill>
            <a:srgbClr val="FFC000"/>
          </a:solidFill>
        </p:spPr>
        <p:txBody>
          <a:bodyPr>
            <a:normAutofit fontScale="90000"/>
          </a:bodyPr>
          <a:lstStyle/>
          <a:p>
            <a:pPr algn="ctr"/>
            <a:r>
              <a:rPr lang="en-US" sz="4000" b="1" dirty="0">
                <a:latin typeface="+mn-lt"/>
              </a:rPr>
              <a:t>‘In my opinion there are 3 great tasks that confront German foreign policy in the immediate future:</a:t>
            </a:r>
            <a:br>
              <a:rPr lang="en-US" sz="4000" b="1" dirty="0">
                <a:latin typeface="+mn-lt"/>
              </a:rPr>
            </a:br>
            <a:r>
              <a:rPr lang="en-US" sz="4000" b="1" dirty="0">
                <a:latin typeface="+mn-lt"/>
              </a:rPr>
              <a:t>1. The solution of the reparations problems in a way that is tolerable for Germany.</a:t>
            </a:r>
            <a:br>
              <a:rPr lang="en-US" sz="4000" b="1" dirty="0">
                <a:latin typeface="+mn-lt"/>
              </a:rPr>
            </a:br>
            <a:r>
              <a:rPr lang="en-US" sz="4000" b="1" dirty="0">
                <a:latin typeface="+mn-lt"/>
              </a:rPr>
              <a:t>2. The protection of those ten to twelve million Germans who now live under foreign control.</a:t>
            </a:r>
            <a:br>
              <a:rPr lang="en-US" sz="4000" b="1" dirty="0">
                <a:latin typeface="+mn-lt"/>
              </a:rPr>
            </a:br>
            <a:r>
              <a:rPr lang="en-US" sz="4000" b="1" dirty="0">
                <a:latin typeface="+mn-lt"/>
              </a:rPr>
              <a:t>3. The readjustment of our eastern frontiers; the recovery of Danzig, the Polish corridor and a correction of the frontier in Upper Silesia.’ </a:t>
            </a:r>
          </a:p>
        </p:txBody>
      </p:sp>
      <p:sp>
        <p:nvSpPr>
          <p:cNvPr id="4" name="TextBox 3">
            <a:extLst>
              <a:ext uri="{FF2B5EF4-FFF2-40B4-BE49-F238E27FC236}">
                <a16:creationId xmlns:a16="http://schemas.microsoft.com/office/drawing/2014/main" id="{5DE12B23-8EA7-A976-ED02-4051264E6C02}"/>
              </a:ext>
            </a:extLst>
          </p:cNvPr>
          <p:cNvSpPr txBox="1"/>
          <p:nvPr/>
        </p:nvSpPr>
        <p:spPr>
          <a:xfrm>
            <a:off x="1810243" y="6044540"/>
            <a:ext cx="8571514" cy="584775"/>
          </a:xfrm>
          <a:prstGeom prst="rect">
            <a:avLst/>
          </a:prstGeom>
          <a:solidFill>
            <a:srgbClr val="FFFF00"/>
          </a:solidFill>
        </p:spPr>
        <p:txBody>
          <a:bodyPr wrap="none" rtlCol="0">
            <a:spAutoFit/>
          </a:bodyPr>
          <a:lstStyle/>
          <a:p>
            <a:r>
              <a:rPr lang="en-US" sz="3200" b="1" dirty="0"/>
              <a:t>From a letter written Gustav Stresemann in 1925.</a:t>
            </a:r>
          </a:p>
        </p:txBody>
      </p:sp>
    </p:spTree>
    <p:extLst>
      <p:ext uri="{BB962C8B-B14F-4D97-AF65-F5344CB8AC3E}">
        <p14:creationId xmlns:p14="http://schemas.microsoft.com/office/powerpoint/2010/main" val="3140496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8255"/>
            <a:ext cx="11938381" cy="1325563"/>
          </a:xfrm>
        </p:spPr>
        <p:txBody>
          <a:bodyPr>
            <a:normAutofit/>
          </a:bodyPr>
          <a:lstStyle/>
          <a:p>
            <a:r>
              <a:rPr lang="en-US" sz="4000" dirty="0">
                <a:solidFill>
                  <a:srgbClr val="7030A0"/>
                </a:solidFill>
              </a:rPr>
              <a:t>(c) </a:t>
            </a:r>
            <a:r>
              <a:rPr lang="en-US" sz="4000" u="sng" dirty="0">
                <a:solidFill>
                  <a:srgbClr val="7030A0"/>
                </a:solidFill>
              </a:rPr>
              <a:t>Successes Abroad – Locarno, League &amp; Kellogg-Briand</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26810" y="1153544"/>
            <a:ext cx="6957162" cy="5686201"/>
          </a:xfrm>
        </p:spPr>
        <p:txBody>
          <a:bodyPr>
            <a:normAutofit/>
          </a:bodyPr>
          <a:lstStyle/>
          <a:p>
            <a:pPr marL="0" indent="0">
              <a:buNone/>
            </a:pPr>
            <a:r>
              <a:rPr lang="en-US" dirty="0"/>
              <a:t>Stresemann knew improving relations with Britain &amp; France would be key to restoring Germany’s prestige &amp; reducing reparations. For France to feel secure, thus more likely to cooperate with changes to Versailles, Gustav Stresemann signed the Locarno Treaties (Dec. 1925) with Britain, France, Belgium &amp; Italy; agreeing to preserve the original Versailles borders enforced on Germany in 1919.</a:t>
            </a:r>
          </a:p>
          <a:p>
            <a:pPr marL="0" indent="0">
              <a:buNone/>
            </a:pPr>
            <a:r>
              <a:rPr lang="en-US" dirty="0"/>
              <a:t>As reward for agreeing to Versailles borders, Germany was given a permanent seat on the Council of the League of Nations in Sept. 1926. Germany was a ‘Great Power’ again &amp; trading resumed across Europe for German Industry.</a:t>
            </a:r>
          </a:p>
        </p:txBody>
      </p:sp>
      <p:pic>
        <p:nvPicPr>
          <p:cNvPr id="4" name="Picture 3">
            <a:extLst>
              <a:ext uri="{FF2B5EF4-FFF2-40B4-BE49-F238E27FC236}">
                <a16:creationId xmlns:a16="http://schemas.microsoft.com/office/drawing/2014/main" id="{28AC93B2-5AB2-C649-A0AB-F448B873BF67}"/>
              </a:ext>
            </a:extLst>
          </p:cNvPr>
          <p:cNvPicPr>
            <a:picLocks noChangeAspect="1"/>
          </p:cNvPicPr>
          <p:nvPr/>
        </p:nvPicPr>
        <p:blipFill rotWithShape="1">
          <a:blip r:embed="rId2"/>
          <a:srcRect l="3821" t="1926" r="4963"/>
          <a:stretch/>
        </p:blipFill>
        <p:spPr>
          <a:xfrm>
            <a:off x="7083972" y="1153544"/>
            <a:ext cx="4923754" cy="5686201"/>
          </a:xfrm>
          <a:prstGeom prst="rect">
            <a:avLst/>
          </a:prstGeom>
        </p:spPr>
      </p:pic>
    </p:spTree>
    <p:extLst>
      <p:ext uri="{BB962C8B-B14F-4D97-AF65-F5344CB8AC3E}">
        <p14:creationId xmlns:p14="http://schemas.microsoft.com/office/powerpoint/2010/main" val="3573709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E80B6-97A3-A0F8-AA5F-77BC021DB396}"/>
              </a:ext>
            </a:extLst>
          </p:cNvPr>
          <p:cNvSpPr>
            <a:spLocks noGrp="1"/>
          </p:cNvSpPr>
          <p:nvPr>
            <p:ph type="title"/>
          </p:nvPr>
        </p:nvSpPr>
        <p:spPr>
          <a:xfrm>
            <a:off x="142504" y="106878"/>
            <a:ext cx="11922826" cy="5225144"/>
          </a:xfrm>
          <a:solidFill>
            <a:srgbClr val="FFC000"/>
          </a:solidFill>
        </p:spPr>
        <p:txBody>
          <a:bodyPr>
            <a:normAutofit fontScale="90000"/>
          </a:bodyPr>
          <a:lstStyle/>
          <a:p>
            <a:pPr algn="ctr"/>
            <a:r>
              <a:rPr lang="en-US" sz="4000" b="1" dirty="0">
                <a:latin typeface="+mn-lt"/>
              </a:rPr>
              <a:t>“The great majority of the German people stands firm for such a peace as this. Relying on this will to peace, we set our signature to this treaty. It is to introduce a new era of cooperation among the nations. It is to close the 7 years that followed the War, by a time of real peace, upheld by the will of responsible and far-seeing statesmen, who have shown us the way to such development, and will be supported by their peoples, who know that only in this fashion can prosperity increase. May later generations have cause to bless this day as the beginning of a new era.” </a:t>
            </a:r>
          </a:p>
        </p:txBody>
      </p:sp>
      <p:sp>
        <p:nvSpPr>
          <p:cNvPr id="4" name="TextBox 3">
            <a:extLst>
              <a:ext uri="{FF2B5EF4-FFF2-40B4-BE49-F238E27FC236}">
                <a16:creationId xmlns:a16="http://schemas.microsoft.com/office/drawing/2014/main" id="{5DE12B23-8EA7-A976-ED02-4051264E6C02}"/>
              </a:ext>
            </a:extLst>
          </p:cNvPr>
          <p:cNvSpPr txBox="1"/>
          <p:nvPr/>
        </p:nvSpPr>
        <p:spPr>
          <a:xfrm>
            <a:off x="477250" y="5438900"/>
            <a:ext cx="11237500" cy="584775"/>
          </a:xfrm>
          <a:prstGeom prst="rect">
            <a:avLst/>
          </a:prstGeom>
          <a:solidFill>
            <a:srgbClr val="FFFF00"/>
          </a:solidFill>
        </p:spPr>
        <p:txBody>
          <a:bodyPr wrap="none" rtlCol="0">
            <a:spAutoFit/>
          </a:bodyPr>
          <a:lstStyle/>
          <a:p>
            <a:r>
              <a:rPr lang="en-US" sz="3200" b="1" dirty="0"/>
              <a:t>Gustav Stresemann speech after signing the Locarno Pact in 1925.</a:t>
            </a:r>
          </a:p>
        </p:txBody>
      </p:sp>
      <p:sp>
        <p:nvSpPr>
          <p:cNvPr id="3" name="TextBox 2">
            <a:extLst>
              <a:ext uri="{FF2B5EF4-FFF2-40B4-BE49-F238E27FC236}">
                <a16:creationId xmlns:a16="http://schemas.microsoft.com/office/drawing/2014/main" id="{341C215F-948E-7D3B-870F-C2E5C36A1BDA}"/>
              </a:ext>
            </a:extLst>
          </p:cNvPr>
          <p:cNvSpPr txBox="1"/>
          <p:nvPr/>
        </p:nvSpPr>
        <p:spPr>
          <a:xfrm>
            <a:off x="1009958" y="6130553"/>
            <a:ext cx="10187917" cy="523220"/>
          </a:xfrm>
          <a:prstGeom prst="rect">
            <a:avLst/>
          </a:prstGeom>
          <a:solidFill>
            <a:schemeClr val="bg1">
              <a:lumMod val="85000"/>
            </a:schemeClr>
          </a:solidFill>
        </p:spPr>
        <p:txBody>
          <a:bodyPr wrap="none" rtlCol="0">
            <a:spAutoFit/>
          </a:bodyPr>
          <a:lstStyle/>
          <a:p>
            <a:r>
              <a:rPr lang="en-US" sz="2800" b="1" dirty="0"/>
              <a:t>What can historians learn about the Locarno Pact from this source?</a:t>
            </a:r>
          </a:p>
        </p:txBody>
      </p:sp>
    </p:spTree>
    <p:extLst>
      <p:ext uri="{BB962C8B-B14F-4D97-AF65-F5344CB8AC3E}">
        <p14:creationId xmlns:p14="http://schemas.microsoft.com/office/powerpoint/2010/main" val="1416012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1F477-A956-98A2-E0A1-B6B26A7CCE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03C559-4B78-E656-3F68-1CEB952FA55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70667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8255"/>
            <a:ext cx="11938381" cy="1325563"/>
          </a:xfrm>
        </p:spPr>
        <p:txBody>
          <a:bodyPr>
            <a:normAutofit/>
          </a:bodyPr>
          <a:lstStyle/>
          <a:p>
            <a:r>
              <a:rPr lang="en-US" sz="4000" dirty="0">
                <a:solidFill>
                  <a:srgbClr val="7030A0"/>
                </a:solidFill>
              </a:rPr>
              <a:t>(c) </a:t>
            </a:r>
            <a:r>
              <a:rPr lang="en-US" sz="4000" u="sng" dirty="0">
                <a:solidFill>
                  <a:srgbClr val="7030A0"/>
                </a:solidFill>
              </a:rPr>
              <a:t>Successes Abroad – Locarno, League &amp; Kellogg-Briand</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360276" y="1281070"/>
            <a:ext cx="6704914" cy="5386656"/>
          </a:xfrm>
        </p:spPr>
        <p:txBody>
          <a:bodyPr>
            <a:normAutofit/>
          </a:bodyPr>
          <a:lstStyle/>
          <a:p>
            <a:pPr marL="0" indent="0">
              <a:buNone/>
            </a:pPr>
            <a:r>
              <a:rPr lang="en-US" dirty="0"/>
              <a:t>In 1928, Germany signed the </a:t>
            </a:r>
            <a:r>
              <a:rPr lang="en-US" b="1" dirty="0"/>
              <a:t>Kellogg-Briand</a:t>
            </a:r>
            <a:r>
              <a:rPr lang="en-US" dirty="0"/>
              <a:t> Pact alongside 64 other nations. It stated that all signatories would keep their Army for </a:t>
            </a:r>
            <a:r>
              <a:rPr lang="en-US" dirty="0" err="1"/>
              <a:t>self-defence</a:t>
            </a:r>
            <a:r>
              <a:rPr lang="en-US" dirty="0"/>
              <a:t> only &amp; international disputes would be solved ‘by peaceful means’. This was the crowning glory for Stresemann’s beneficial foreign policy for Germany:</a:t>
            </a:r>
          </a:p>
          <a:p>
            <a:r>
              <a:rPr lang="en-US" dirty="0"/>
              <a:t>France withdrew from the Ruhr in 1925</a:t>
            </a:r>
          </a:p>
          <a:p>
            <a:r>
              <a:rPr lang="en-US" dirty="0"/>
              <a:t>The Allies allowed the Dawes Plan, 1924</a:t>
            </a:r>
          </a:p>
          <a:p>
            <a:r>
              <a:rPr lang="en-US" dirty="0"/>
              <a:t>Allied troops withdrew from the west bank of the Rhine in 1927 (5 years early)</a:t>
            </a:r>
          </a:p>
          <a:p>
            <a:r>
              <a:rPr lang="en-US" dirty="0"/>
              <a:t>The Allies allowed the Young Plan, 1929</a:t>
            </a:r>
          </a:p>
        </p:txBody>
      </p:sp>
      <p:pic>
        <p:nvPicPr>
          <p:cNvPr id="5" name="Picture 4">
            <a:extLst>
              <a:ext uri="{FF2B5EF4-FFF2-40B4-BE49-F238E27FC236}">
                <a16:creationId xmlns:a16="http://schemas.microsoft.com/office/drawing/2014/main" id="{871045A9-6C56-E24A-BAE2-E27654A2AE28}"/>
              </a:ext>
            </a:extLst>
          </p:cNvPr>
          <p:cNvPicPr>
            <a:picLocks noChangeAspect="1"/>
          </p:cNvPicPr>
          <p:nvPr/>
        </p:nvPicPr>
        <p:blipFill rotWithShape="1">
          <a:blip r:embed="rId2"/>
          <a:srcRect l="15030" t="2477" r="12002" b="3225"/>
          <a:stretch/>
        </p:blipFill>
        <p:spPr>
          <a:xfrm>
            <a:off x="126809" y="1171799"/>
            <a:ext cx="5117853" cy="5495927"/>
          </a:xfrm>
          <a:prstGeom prst="rect">
            <a:avLst/>
          </a:prstGeom>
        </p:spPr>
      </p:pic>
    </p:spTree>
    <p:extLst>
      <p:ext uri="{BB962C8B-B14F-4D97-AF65-F5344CB8AC3E}">
        <p14:creationId xmlns:p14="http://schemas.microsoft.com/office/powerpoint/2010/main" val="279869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A039576-6377-99ED-79BF-68990657E7D4}"/>
              </a:ext>
            </a:extLst>
          </p:cNvPr>
          <p:cNvGraphicFramePr>
            <a:graphicFrameLocks noGrp="1"/>
          </p:cNvGraphicFramePr>
          <p:nvPr>
            <p:extLst>
              <p:ext uri="{D42A27DB-BD31-4B8C-83A1-F6EECF244321}">
                <p14:modId xmlns:p14="http://schemas.microsoft.com/office/powerpoint/2010/main" val="3364792739"/>
              </p:ext>
            </p:extLst>
          </p:nvPr>
        </p:nvGraphicFramePr>
        <p:xfrm>
          <a:off x="154378" y="160920"/>
          <a:ext cx="11910951" cy="5956851"/>
        </p:xfrm>
        <a:graphic>
          <a:graphicData uri="http://schemas.openxmlformats.org/drawingml/2006/table">
            <a:tbl>
              <a:tblPr firstRow="1" bandRow="1">
                <a:tableStyleId>{5C22544A-7EE6-4342-B048-85BDC9FD1C3A}</a:tableStyleId>
              </a:tblPr>
              <a:tblGrid>
                <a:gridCol w="6448303">
                  <a:extLst>
                    <a:ext uri="{9D8B030D-6E8A-4147-A177-3AD203B41FA5}">
                      <a16:colId xmlns:a16="http://schemas.microsoft.com/office/drawing/2014/main" val="3255839711"/>
                    </a:ext>
                  </a:extLst>
                </a:gridCol>
                <a:gridCol w="5462648">
                  <a:extLst>
                    <a:ext uri="{9D8B030D-6E8A-4147-A177-3AD203B41FA5}">
                      <a16:colId xmlns:a16="http://schemas.microsoft.com/office/drawing/2014/main" val="1294236541"/>
                    </a:ext>
                  </a:extLst>
                </a:gridCol>
              </a:tblGrid>
              <a:tr h="622851">
                <a:tc>
                  <a:txBody>
                    <a:bodyPr/>
                    <a:lstStyle/>
                    <a:p>
                      <a:pPr algn="ctr"/>
                      <a:r>
                        <a:rPr lang="en-US" sz="3200" dirty="0"/>
                        <a:t>Stresemann’s Strategy</a:t>
                      </a:r>
                    </a:p>
                  </a:txBody>
                  <a:tcPr/>
                </a:tc>
                <a:tc>
                  <a:txBody>
                    <a:bodyPr/>
                    <a:lstStyle/>
                    <a:p>
                      <a:pPr algn="ctr"/>
                      <a:r>
                        <a:rPr lang="en-US" sz="3200" dirty="0"/>
                        <a:t>Drawbacks</a:t>
                      </a:r>
                    </a:p>
                  </a:txBody>
                  <a:tcPr/>
                </a:tc>
                <a:extLst>
                  <a:ext uri="{0D108BD9-81ED-4DB2-BD59-A6C34878D82A}">
                    <a16:rowId xmlns:a16="http://schemas.microsoft.com/office/drawing/2014/main" val="1699540983"/>
                  </a:ext>
                </a:extLst>
              </a:tr>
              <a:tr h="954773">
                <a:tc>
                  <a:txBody>
                    <a:bodyPr/>
                    <a:lstStyle/>
                    <a:p>
                      <a:pPr algn="l"/>
                      <a:r>
                        <a:rPr lang="en-US" sz="3200" b="1" dirty="0"/>
                        <a:t>Use diplomacy to </a:t>
                      </a:r>
                    </a:p>
                    <a:p>
                      <a:pPr algn="l"/>
                      <a:r>
                        <a:rPr lang="en-US" sz="3200" b="1" dirty="0"/>
                        <a:t>improve relations</a:t>
                      </a:r>
                    </a:p>
                  </a:txBody>
                  <a:tcPr/>
                </a:tc>
                <a:tc>
                  <a:txBody>
                    <a:bodyPr/>
                    <a:lstStyle/>
                    <a:p>
                      <a:pPr algn="r"/>
                      <a:r>
                        <a:rPr lang="en-US" sz="3200" dirty="0"/>
                        <a:t>Germany was getting stronger, but not really genuine power</a:t>
                      </a:r>
                    </a:p>
                  </a:txBody>
                  <a:tcPr/>
                </a:tc>
                <a:extLst>
                  <a:ext uri="{0D108BD9-81ED-4DB2-BD59-A6C34878D82A}">
                    <a16:rowId xmlns:a16="http://schemas.microsoft.com/office/drawing/2014/main" val="3088555753"/>
                  </a:ext>
                </a:extLst>
              </a:tr>
              <a:tr h="954773">
                <a:tc>
                  <a:txBody>
                    <a:bodyPr/>
                    <a:lstStyle/>
                    <a:p>
                      <a:pPr algn="l"/>
                      <a:r>
                        <a:rPr lang="en-US" sz="3200" b="1" dirty="0" err="1"/>
                        <a:t>Reorganise</a:t>
                      </a:r>
                      <a:r>
                        <a:rPr lang="en-US" sz="3200" b="1" dirty="0"/>
                        <a:t> Germany’s</a:t>
                      </a:r>
                    </a:p>
                    <a:p>
                      <a:pPr algn="l"/>
                      <a:r>
                        <a:rPr lang="en-US" sz="3200" b="1" dirty="0"/>
                        <a:t>reparations payments</a:t>
                      </a:r>
                    </a:p>
                  </a:txBody>
                  <a:tcPr/>
                </a:tc>
                <a:tc>
                  <a:txBody>
                    <a:bodyPr/>
                    <a:lstStyle/>
                    <a:p>
                      <a:pPr algn="r"/>
                      <a:r>
                        <a:rPr lang="en-US" sz="3200" dirty="0"/>
                        <a:t>Nationalists saw relations with former enemies as weakness</a:t>
                      </a:r>
                    </a:p>
                  </a:txBody>
                  <a:tcPr/>
                </a:tc>
                <a:extLst>
                  <a:ext uri="{0D108BD9-81ED-4DB2-BD59-A6C34878D82A}">
                    <a16:rowId xmlns:a16="http://schemas.microsoft.com/office/drawing/2014/main" val="904932521"/>
                  </a:ext>
                </a:extLst>
              </a:tr>
              <a:tr h="954773">
                <a:tc>
                  <a:txBody>
                    <a:bodyPr/>
                    <a:lstStyle/>
                    <a:p>
                      <a:pPr algn="l"/>
                      <a:r>
                        <a:rPr lang="en-US" sz="3200" b="1" dirty="0"/>
                        <a:t>Build a</a:t>
                      </a:r>
                    </a:p>
                    <a:p>
                      <a:pPr algn="l"/>
                      <a:r>
                        <a:rPr lang="en-US" sz="3200" b="1" dirty="0"/>
                        <a:t>stronger Germany</a:t>
                      </a:r>
                    </a:p>
                  </a:txBody>
                  <a:tcPr/>
                </a:tc>
                <a:tc>
                  <a:txBody>
                    <a:bodyPr/>
                    <a:lstStyle/>
                    <a:p>
                      <a:pPr algn="r"/>
                      <a:r>
                        <a:rPr lang="en-US" sz="3200" dirty="0"/>
                        <a:t>Nationalist wanted Germany to refuse to pay altogether</a:t>
                      </a:r>
                    </a:p>
                  </a:txBody>
                  <a:tcPr/>
                </a:tc>
                <a:extLst>
                  <a:ext uri="{0D108BD9-81ED-4DB2-BD59-A6C34878D82A}">
                    <a16:rowId xmlns:a16="http://schemas.microsoft.com/office/drawing/2014/main" val="2885379222"/>
                  </a:ext>
                </a:extLst>
              </a:tr>
              <a:tr h="954773">
                <a:tc>
                  <a:txBody>
                    <a:bodyPr/>
                    <a:lstStyle/>
                    <a:p>
                      <a:pPr algn="l"/>
                      <a:r>
                        <a:rPr lang="en-US" sz="3200" b="1" dirty="0"/>
                        <a:t>Increase loyalty to the </a:t>
                      </a:r>
                    </a:p>
                    <a:p>
                      <a:pPr algn="l"/>
                      <a:r>
                        <a:rPr lang="en-US" sz="3200" b="1" dirty="0"/>
                        <a:t>new Weimar Republic</a:t>
                      </a:r>
                    </a:p>
                  </a:txBody>
                  <a:tcPr/>
                </a:tc>
                <a:tc>
                  <a:txBody>
                    <a:bodyPr/>
                    <a:lstStyle/>
                    <a:p>
                      <a:pPr algn="r"/>
                      <a:r>
                        <a:rPr lang="en-US" sz="3200" dirty="0"/>
                        <a:t>Germany was vulnerable, as it relied on loans from the USA</a:t>
                      </a:r>
                    </a:p>
                  </a:txBody>
                  <a:tcPr/>
                </a:tc>
                <a:extLst>
                  <a:ext uri="{0D108BD9-81ED-4DB2-BD59-A6C34878D82A}">
                    <a16:rowId xmlns:a16="http://schemas.microsoft.com/office/drawing/2014/main" val="3900734642"/>
                  </a:ext>
                </a:extLst>
              </a:tr>
              <a:tr h="954773">
                <a:tc>
                  <a:txBody>
                    <a:bodyPr/>
                    <a:lstStyle/>
                    <a:p>
                      <a:pPr algn="l"/>
                      <a:r>
                        <a:rPr lang="en-US" sz="3200" b="1" dirty="0"/>
                        <a:t>Build an </a:t>
                      </a:r>
                    </a:p>
                    <a:p>
                      <a:pPr algn="l"/>
                      <a:r>
                        <a:rPr lang="en-US" sz="3200" b="1" dirty="0"/>
                        <a:t>economic recovery</a:t>
                      </a:r>
                    </a:p>
                  </a:txBody>
                  <a:tcPr/>
                </a:tc>
                <a:tc>
                  <a:txBody>
                    <a:bodyPr/>
                    <a:lstStyle/>
                    <a:p>
                      <a:pPr algn="r"/>
                      <a:r>
                        <a:rPr lang="en-US" sz="3200" dirty="0"/>
                        <a:t>Support for the regime was </a:t>
                      </a:r>
                    </a:p>
                    <a:p>
                      <a:pPr algn="r"/>
                      <a:r>
                        <a:rPr lang="en-US" sz="3200" dirty="0"/>
                        <a:t>still only limited at best</a:t>
                      </a:r>
                    </a:p>
                  </a:txBody>
                  <a:tcPr/>
                </a:tc>
                <a:extLst>
                  <a:ext uri="{0D108BD9-81ED-4DB2-BD59-A6C34878D82A}">
                    <a16:rowId xmlns:a16="http://schemas.microsoft.com/office/drawing/2014/main" val="3403373855"/>
                  </a:ext>
                </a:extLst>
              </a:tr>
            </a:tbl>
          </a:graphicData>
        </a:graphic>
      </p:graphicFrame>
      <p:sp>
        <p:nvSpPr>
          <p:cNvPr id="5" name="TextBox 4">
            <a:extLst>
              <a:ext uri="{FF2B5EF4-FFF2-40B4-BE49-F238E27FC236}">
                <a16:creationId xmlns:a16="http://schemas.microsoft.com/office/drawing/2014/main" id="{83DE0536-FD79-E133-FF87-A2BC67F6DC01}"/>
              </a:ext>
            </a:extLst>
          </p:cNvPr>
          <p:cNvSpPr txBox="1"/>
          <p:nvPr/>
        </p:nvSpPr>
        <p:spPr>
          <a:xfrm>
            <a:off x="1749425" y="6253632"/>
            <a:ext cx="8693149" cy="523220"/>
          </a:xfrm>
          <a:prstGeom prst="rect">
            <a:avLst/>
          </a:prstGeom>
          <a:solidFill>
            <a:schemeClr val="bg1">
              <a:lumMod val="85000"/>
            </a:schemeClr>
          </a:solidFill>
        </p:spPr>
        <p:txBody>
          <a:bodyPr wrap="none" rtlCol="0">
            <a:spAutoFit/>
          </a:bodyPr>
          <a:lstStyle/>
          <a:p>
            <a:r>
              <a:rPr lang="en-US" sz="2800" b="1" dirty="0">
                <a:solidFill>
                  <a:srgbClr val="FF0000"/>
                </a:solidFill>
              </a:rPr>
              <a:t>Match up the correct strategy with the correct drawback.</a:t>
            </a:r>
          </a:p>
        </p:txBody>
      </p:sp>
    </p:spTree>
    <p:extLst>
      <p:ext uri="{BB962C8B-B14F-4D97-AF65-F5344CB8AC3E}">
        <p14:creationId xmlns:p14="http://schemas.microsoft.com/office/powerpoint/2010/main" val="1459814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A039576-6377-99ED-79BF-68990657E7D4}"/>
              </a:ext>
            </a:extLst>
          </p:cNvPr>
          <p:cNvGraphicFramePr>
            <a:graphicFrameLocks noGrp="1"/>
          </p:cNvGraphicFramePr>
          <p:nvPr/>
        </p:nvGraphicFramePr>
        <p:xfrm>
          <a:off x="154378" y="160920"/>
          <a:ext cx="11910951" cy="5956851"/>
        </p:xfrm>
        <a:graphic>
          <a:graphicData uri="http://schemas.openxmlformats.org/drawingml/2006/table">
            <a:tbl>
              <a:tblPr firstRow="1" bandRow="1">
                <a:tableStyleId>{5C22544A-7EE6-4342-B048-85BDC9FD1C3A}</a:tableStyleId>
              </a:tblPr>
              <a:tblGrid>
                <a:gridCol w="6448303">
                  <a:extLst>
                    <a:ext uri="{9D8B030D-6E8A-4147-A177-3AD203B41FA5}">
                      <a16:colId xmlns:a16="http://schemas.microsoft.com/office/drawing/2014/main" val="3255839711"/>
                    </a:ext>
                  </a:extLst>
                </a:gridCol>
                <a:gridCol w="5462648">
                  <a:extLst>
                    <a:ext uri="{9D8B030D-6E8A-4147-A177-3AD203B41FA5}">
                      <a16:colId xmlns:a16="http://schemas.microsoft.com/office/drawing/2014/main" val="1294236541"/>
                    </a:ext>
                  </a:extLst>
                </a:gridCol>
              </a:tblGrid>
              <a:tr h="622851">
                <a:tc>
                  <a:txBody>
                    <a:bodyPr/>
                    <a:lstStyle/>
                    <a:p>
                      <a:pPr algn="ctr"/>
                      <a:r>
                        <a:rPr lang="en-US" sz="3200" dirty="0"/>
                        <a:t>Stresemann’s Strategy</a:t>
                      </a:r>
                    </a:p>
                  </a:txBody>
                  <a:tcPr/>
                </a:tc>
                <a:tc>
                  <a:txBody>
                    <a:bodyPr/>
                    <a:lstStyle/>
                    <a:p>
                      <a:pPr algn="ctr"/>
                      <a:r>
                        <a:rPr lang="en-US" sz="3200" dirty="0"/>
                        <a:t>Drawbacks</a:t>
                      </a:r>
                    </a:p>
                  </a:txBody>
                  <a:tcPr/>
                </a:tc>
                <a:extLst>
                  <a:ext uri="{0D108BD9-81ED-4DB2-BD59-A6C34878D82A}">
                    <a16:rowId xmlns:a16="http://schemas.microsoft.com/office/drawing/2014/main" val="1699540983"/>
                  </a:ext>
                </a:extLst>
              </a:tr>
              <a:tr h="954773">
                <a:tc>
                  <a:txBody>
                    <a:bodyPr/>
                    <a:lstStyle/>
                    <a:p>
                      <a:pPr algn="l"/>
                      <a:r>
                        <a:rPr lang="en-US" sz="3200" b="1" dirty="0"/>
                        <a:t>Use diplomacy to </a:t>
                      </a:r>
                    </a:p>
                    <a:p>
                      <a:pPr algn="l"/>
                      <a:r>
                        <a:rPr lang="en-US" sz="3200" b="1" dirty="0"/>
                        <a:t>improve relations</a:t>
                      </a:r>
                    </a:p>
                  </a:txBody>
                  <a:tcPr/>
                </a:tc>
                <a:tc>
                  <a:txBody>
                    <a:bodyPr/>
                    <a:lstStyle/>
                    <a:p>
                      <a:pPr algn="r"/>
                      <a:r>
                        <a:rPr lang="en-US" sz="3200" dirty="0"/>
                        <a:t>Germany was getting stronger, but not really genuine power</a:t>
                      </a:r>
                    </a:p>
                  </a:txBody>
                  <a:tcPr/>
                </a:tc>
                <a:extLst>
                  <a:ext uri="{0D108BD9-81ED-4DB2-BD59-A6C34878D82A}">
                    <a16:rowId xmlns:a16="http://schemas.microsoft.com/office/drawing/2014/main" val="3088555753"/>
                  </a:ext>
                </a:extLst>
              </a:tr>
              <a:tr h="954773">
                <a:tc>
                  <a:txBody>
                    <a:bodyPr/>
                    <a:lstStyle/>
                    <a:p>
                      <a:pPr algn="l"/>
                      <a:r>
                        <a:rPr lang="en-US" sz="3200" b="1" dirty="0" err="1"/>
                        <a:t>Reorganise</a:t>
                      </a:r>
                      <a:r>
                        <a:rPr lang="en-US" sz="3200" b="1" dirty="0"/>
                        <a:t> Germany’s</a:t>
                      </a:r>
                    </a:p>
                    <a:p>
                      <a:pPr algn="l"/>
                      <a:r>
                        <a:rPr lang="en-US" sz="3200" b="1" dirty="0"/>
                        <a:t>reparations payments</a:t>
                      </a:r>
                    </a:p>
                  </a:txBody>
                  <a:tcPr/>
                </a:tc>
                <a:tc>
                  <a:txBody>
                    <a:bodyPr/>
                    <a:lstStyle/>
                    <a:p>
                      <a:pPr algn="r"/>
                      <a:r>
                        <a:rPr lang="en-US" sz="3200" dirty="0"/>
                        <a:t>Nationalists saw relations with former enemies as weakness</a:t>
                      </a:r>
                    </a:p>
                  </a:txBody>
                  <a:tcPr/>
                </a:tc>
                <a:extLst>
                  <a:ext uri="{0D108BD9-81ED-4DB2-BD59-A6C34878D82A}">
                    <a16:rowId xmlns:a16="http://schemas.microsoft.com/office/drawing/2014/main" val="904932521"/>
                  </a:ext>
                </a:extLst>
              </a:tr>
              <a:tr h="954773">
                <a:tc>
                  <a:txBody>
                    <a:bodyPr/>
                    <a:lstStyle/>
                    <a:p>
                      <a:pPr algn="l"/>
                      <a:r>
                        <a:rPr lang="en-US" sz="3200" b="1" dirty="0"/>
                        <a:t>Build a</a:t>
                      </a:r>
                    </a:p>
                    <a:p>
                      <a:pPr algn="l"/>
                      <a:r>
                        <a:rPr lang="en-US" sz="3200" b="1" dirty="0"/>
                        <a:t>stronger Germany</a:t>
                      </a:r>
                    </a:p>
                  </a:txBody>
                  <a:tcPr/>
                </a:tc>
                <a:tc>
                  <a:txBody>
                    <a:bodyPr/>
                    <a:lstStyle/>
                    <a:p>
                      <a:pPr algn="r"/>
                      <a:r>
                        <a:rPr lang="en-US" sz="3200" dirty="0"/>
                        <a:t>Nationalist wanted Germany to refuse to pay altogether</a:t>
                      </a:r>
                    </a:p>
                  </a:txBody>
                  <a:tcPr/>
                </a:tc>
                <a:extLst>
                  <a:ext uri="{0D108BD9-81ED-4DB2-BD59-A6C34878D82A}">
                    <a16:rowId xmlns:a16="http://schemas.microsoft.com/office/drawing/2014/main" val="2885379222"/>
                  </a:ext>
                </a:extLst>
              </a:tr>
              <a:tr h="954773">
                <a:tc>
                  <a:txBody>
                    <a:bodyPr/>
                    <a:lstStyle/>
                    <a:p>
                      <a:pPr algn="l"/>
                      <a:r>
                        <a:rPr lang="en-US" sz="3200" b="1" dirty="0"/>
                        <a:t>Increase loyalty to the </a:t>
                      </a:r>
                    </a:p>
                    <a:p>
                      <a:pPr algn="l"/>
                      <a:r>
                        <a:rPr lang="en-US" sz="3200" b="1" dirty="0"/>
                        <a:t>new Weimar Republic</a:t>
                      </a:r>
                    </a:p>
                  </a:txBody>
                  <a:tcPr/>
                </a:tc>
                <a:tc>
                  <a:txBody>
                    <a:bodyPr/>
                    <a:lstStyle/>
                    <a:p>
                      <a:pPr algn="r"/>
                      <a:r>
                        <a:rPr lang="en-US" sz="3200" dirty="0"/>
                        <a:t>Germany was vulnerable, as it relied on loans from the USA</a:t>
                      </a:r>
                    </a:p>
                  </a:txBody>
                  <a:tcPr/>
                </a:tc>
                <a:extLst>
                  <a:ext uri="{0D108BD9-81ED-4DB2-BD59-A6C34878D82A}">
                    <a16:rowId xmlns:a16="http://schemas.microsoft.com/office/drawing/2014/main" val="3900734642"/>
                  </a:ext>
                </a:extLst>
              </a:tr>
              <a:tr h="954773">
                <a:tc>
                  <a:txBody>
                    <a:bodyPr/>
                    <a:lstStyle/>
                    <a:p>
                      <a:pPr algn="l"/>
                      <a:r>
                        <a:rPr lang="en-US" sz="3200" b="1" dirty="0"/>
                        <a:t>Build an </a:t>
                      </a:r>
                    </a:p>
                    <a:p>
                      <a:pPr algn="l"/>
                      <a:r>
                        <a:rPr lang="en-US" sz="3200" b="1" dirty="0"/>
                        <a:t>economic recovery</a:t>
                      </a:r>
                    </a:p>
                  </a:txBody>
                  <a:tcPr/>
                </a:tc>
                <a:tc>
                  <a:txBody>
                    <a:bodyPr/>
                    <a:lstStyle/>
                    <a:p>
                      <a:pPr algn="r"/>
                      <a:r>
                        <a:rPr lang="en-US" sz="3200" dirty="0"/>
                        <a:t>Support for the regime was </a:t>
                      </a:r>
                    </a:p>
                    <a:p>
                      <a:pPr algn="r"/>
                      <a:r>
                        <a:rPr lang="en-US" sz="3200" dirty="0"/>
                        <a:t>still only limited at best</a:t>
                      </a:r>
                    </a:p>
                  </a:txBody>
                  <a:tcPr/>
                </a:tc>
                <a:extLst>
                  <a:ext uri="{0D108BD9-81ED-4DB2-BD59-A6C34878D82A}">
                    <a16:rowId xmlns:a16="http://schemas.microsoft.com/office/drawing/2014/main" val="3403373855"/>
                  </a:ext>
                </a:extLst>
              </a:tr>
            </a:tbl>
          </a:graphicData>
        </a:graphic>
      </p:graphicFrame>
      <p:sp>
        <p:nvSpPr>
          <p:cNvPr id="5" name="TextBox 4">
            <a:extLst>
              <a:ext uri="{FF2B5EF4-FFF2-40B4-BE49-F238E27FC236}">
                <a16:creationId xmlns:a16="http://schemas.microsoft.com/office/drawing/2014/main" id="{83DE0536-FD79-E133-FF87-A2BC67F6DC01}"/>
              </a:ext>
            </a:extLst>
          </p:cNvPr>
          <p:cNvSpPr txBox="1"/>
          <p:nvPr/>
        </p:nvSpPr>
        <p:spPr>
          <a:xfrm>
            <a:off x="1749425" y="6253632"/>
            <a:ext cx="8693149" cy="523220"/>
          </a:xfrm>
          <a:prstGeom prst="rect">
            <a:avLst/>
          </a:prstGeom>
          <a:solidFill>
            <a:schemeClr val="bg1">
              <a:lumMod val="85000"/>
            </a:schemeClr>
          </a:solidFill>
        </p:spPr>
        <p:txBody>
          <a:bodyPr wrap="none" rtlCol="0">
            <a:spAutoFit/>
          </a:bodyPr>
          <a:lstStyle/>
          <a:p>
            <a:r>
              <a:rPr lang="en-US" sz="2800" b="1" dirty="0">
                <a:solidFill>
                  <a:srgbClr val="FF0000"/>
                </a:solidFill>
              </a:rPr>
              <a:t>Match up the correct strategy with the correct drawback.</a:t>
            </a:r>
          </a:p>
        </p:txBody>
      </p:sp>
    </p:spTree>
    <p:extLst>
      <p:ext uri="{BB962C8B-B14F-4D97-AF65-F5344CB8AC3E}">
        <p14:creationId xmlns:p14="http://schemas.microsoft.com/office/powerpoint/2010/main" val="3327664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E80B6-97A3-A0F8-AA5F-77BC021DB396}"/>
              </a:ext>
            </a:extLst>
          </p:cNvPr>
          <p:cNvSpPr>
            <a:spLocks noGrp="1"/>
          </p:cNvSpPr>
          <p:nvPr>
            <p:ph type="title"/>
          </p:nvPr>
        </p:nvSpPr>
        <p:spPr>
          <a:xfrm>
            <a:off x="154380" y="106878"/>
            <a:ext cx="11910950" cy="5225144"/>
          </a:xfrm>
          <a:solidFill>
            <a:srgbClr val="FFC000"/>
          </a:solidFill>
        </p:spPr>
        <p:txBody>
          <a:bodyPr>
            <a:normAutofit/>
          </a:bodyPr>
          <a:lstStyle/>
          <a:p>
            <a:pPr algn="ctr"/>
            <a:r>
              <a:rPr lang="en-US" sz="3500" b="1" dirty="0">
                <a:latin typeface="+mn-lt"/>
              </a:rPr>
              <a:t>‘As the economy improved, so social conditions stabilized and political violence died down. Between 1924 and 1929, no major political figures were assassinated. The Weimar Government had been in power long enough for many people to accept it – as long as things continued to improve. Support for extremists (left &amp; right wing) reduced … Coalitions were still the norm, although they changed less often; 1924-1929, there were just 6 different coalitions. Stresemann’s influence was vital to this. However, none of the weaknesses of the constitution had been resolved. And, in 1929, Stresemann died.’</a:t>
            </a:r>
          </a:p>
        </p:txBody>
      </p:sp>
      <p:sp>
        <p:nvSpPr>
          <p:cNvPr id="4" name="TextBox 3">
            <a:extLst>
              <a:ext uri="{FF2B5EF4-FFF2-40B4-BE49-F238E27FC236}">
                <a16:creationId xmlns:a16="http://schemas.microsoft.com/office/drawing/2014/main" id="{5DE12B23-8EA7-A976-ED02-4051264E6C02}"/>
              </a:ext>
            </a:extLst>
          </p:cNvPr>
          <p:cNvSpPr txBox="1"/>
          <p:nvPr/>
        </p:nvSpPr>
        <p:spPr>
          <a:xfrm>
            <a:off x="1345563" y="5501981"/>
            <a:ext cx="9516708" cy="584775"/>
          </a:xfrm>
          <a:prstGeom prst="rect">
            <a:avLst/>
          </a:prstGeom>
          <a:solidFill>
            <a:srgbClr val="FFFF00"/>
          </a:solidFill>
        </p:spPr>
        <p:txBody>
          <a:bodyPr wrap="none" rtlCol="0">
            <a:spAutoFit/>
          </a:bodyPr>
          <a:lstStyle/>
          <a:p>
            <a:r>
              <a:rPr lang="en-US" sz="3200" b="1" dirty="0"/>
              <a:t>From a history textbook for schools, published in 2015.</a:t>
            </a:r>
          </a:p>
        </p:txBody>
      </p:sp>
      <p:sp>
        <p:nvSpPr>
          <p:cNvPr id="3" name="TextBox 2">
            <a:extLst>
              <a:ext uri="{FF2B5EF4-FFF2-40B4-BE49-F238E27FC236}">
                <a16:creationId xmlns:a16="http://schemas.microsoft.com/office/drawing/2014/main" id="{341C215F-948E-7D3B-870F-C2E5C36A1BDA}"/>
              </a:ext>
            </a:extLst>
          </p:cNvPr>
          <p:cNvSpPr txBox="1"/>
          <p:nvPr/>
        </p:nvSpPr>
        <p:spPr>
          <a:xfrm>
            <a:off x="437077" y="6256716"/>
            <a:ext cx="11333680" cy="461665"/>
          </a:xfrm>
          <a:prstGeom prst="rect">
            <a:avLst/>
          </a:prstGeom>
          <a:solidFill>
            <a:schemeClr val="bg1">
              <a:lumMod val="85000"/>
            </a:schemeClr>
          </a:solidFill>
        </p:spPr>
        <p:txBody>
          <a:bodyPr wrap="none" rtlCol="0">
            <a:spAutoFit/>
          </a:bodyPr>
          <a:lstStyle/>
          <a:p>
            <a:r>
              <a:rPr lang="en-US" sz="2400" b="1" dirty="0"/>
              <a:t>What impression does the extract give of Stresemann’s impact on German politics? </a:t>
            </a:r>
            <a:r>
              <a:rPr lang="en-US" sz="2400" b="1" dirty="0">
                <a:solidFill>
                  <a:srgbClr val="FF0000"/>
                </a:solidFill>
              </a:rPr>
              <a:t>(6m)</a:t>
            </a:r>
          </a:p>
        </p:txBody>
      </p:sp>
    </p:spTree>
    <p:extLst>
      <p:ext uri="{BB962C8B-B14F-4D97-AF65-F5344CB8AC3E}">
        <p14:creationId xmlns:p14="http://schemas.microsoft.com/office/powerpoint/2010/main" val="2069896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135F3-A373-6C94-E75B-C723A29B1B8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2C647E-4E9F-3069-B76C-C0B189AD0BC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46830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67E297-F5E0-844A-9484-439040051F7C}"/>
              </a:ext>
            </a:extLst>
          </p:cNvPr>
          <p:cNvPicPr>
            <a:picLocks noChangeAspect="1"/>
          </p:cNvPicPr>
          <p:nvPr/>
        </p:nvPicPr>
        <p:blipFill>
          <a:blip r:embed="rId2"/>
          <a:stretch>
            <a:fillRect/>
          </a:stretch>
        </p:blipFill>
        <p:spPr>
          <a:xfrm>
            <a:off x="512160" y="266975"/>
            <a:ext cx="3787796" cy="2515981"/>
          </a:xfrm>
          <a:prstGeom prst="rect">
            <a:avLst/>
          </a:prstGeom>
        </p:spPr>
      </p:pic>
      <p:pic>
        <p:nvPicPr>
          <p:cNvPr id="3" name="Picture 2">
            <a:extLst>
              <a:ext uri="{FF2B5EF4-FFF2-40B4-BE49-F238E27FC236}">
                <a16:creationId xmlns:a16="http://schemas.microsoft.com/office/drawing/2014/main" id="{3E0C6716-750F-2A48-A537-C19E8A684A3F}"/>
              </a:ext>
            </a:extLst>
          </p:cNvPr>
          <p:cNvPicPr>
            <a:picLocks noChangeAspect="1"/>
          </p:cNvPicPr>
          <p:nvPr/>
        </p:nvPicPr>
        <p:blipFill>
          <a:blip r:embed="rId3"/>
          <a:stretch>
            <a:fillRect/>
          </a:stretch>
        </p:blipFill>
        <p:spPr>
          <a:xfrm>
            <a:off x="8403824" y="266976"/>
            <a:ext cx="3276016" cy="2515980"/>
          </a:xfrm>
          <a:prstGeom prst="rect">
            <a:avLst/>
          </a:prstGeom>
        </p:spPr>
      </p:pic>
      <p:pic>
        <p:nvPicPr>
          <p:cNvPr id="9" name="Picture 8">
            <a:extLst>
              <a:ext uri="{FF2B5EF4-FFF2-40B4-BE49-F238E27FC236}">
                <a16:creationId xmlns:a16="http://schemas.microsoft.com/office/drawing/2014/main" id="{5A2C70F6-26AB-6448-8F10-3CC2A3F626F8}"/>
              </a:ext>
            </a:extLst>
          </p:cNvPr>
          <p:cNvPicPr>
            <a:picLocks noChangeAspect="1"/>
          </p:cNvPicPr>
          <p:nvPr/>
        </p:nvPicPr>
        <p:blipFill>
          <a:blip r:embed="rId4"/>
          <a:stretch>
            <a:fillRect/>
          </a:stretch>
        </p:blipFill>
        <p:spPr>
          <a:xfrm>
            <a:off x="512159" y="2948011"/>
            <a:ext cx="2809109" cy="3655574"/>
          </a:xfrm>
          <a:prstGeom prst="rect">
            <a:avLst/>
          </a:prstGeom>
        </p:spPr>
      </p:pic>
      <p:pic>
        <p:nvPicPr>
          <p:cNvPr id="10" name="Picture 9">
            <a:extLst>
              <a:ext uri="{FF2B5EF4-FFF2-40B4-BE49-F238E27FC236}">
                <a16:creationId xmlns:a16="http://schemas.microsoft.com/office/drawing/2014/main" id="{DDAFA735-F90C-4643-BB7E-3ABD1994FDF1}"/>
              </a:ext>
            </a:extLst>
          </p:cNvPr>
          <p:cNvPicPr>
            <a:picLocks noChangeAspect="1"/>
          </p:cNvPicPr>
          <p:nvPr/>
        </p:nvPicPr>
        <p:blipFill>
          <a:blip r:embed="rId5"/>
          <a:stretch>
            <a:fillRect/>
          </a:stretch>
        </p:blipFill>
        <p:spPr>
          <a:xfrm>
            <a:off x="3493947" y="2948012"/>
            <a:ext cx="2948893" cy="3655573"/>
          </a:xfrm>
          <a:prstGeom prst="rect">
            <a:avLst/>
          </a:prstGeom>
        </p:spPr>
      </p:pic>
      <p:pic>
        <p:nvPicPr>
          <p:cNvPr id="12" name="Picture 11">
            <a:extLst>
              <a:ext uri="{FF2B5EF4-FFF2-40B4-BE49-F238E27FC236}">
                <a16:creationId xmlns:a16="http://schemas.microsoft.com/office/drawing/2014/main" id="{D692CEBD-82D8-114F-8550-063FF9EE2EB9}"/>
              </a:ext>
            </a:extLst>
          </p:cNvPr>
          <p:cNvPicPr>
            <a:picLocks noChangeAspect="1"/>
          </p:cNvPicPr>
          <p:nvPr/>
        </p:nvPicPr>
        <p:blipFill>
          <a:blip r:embed="rId6"/>
          <a:stretch>
            <a:fillRect/>
          </a:stretch>
        </p:blipFill>
        <p:spPr>
          <a:xfrm>
            <a:off x="6638999" y="2948013"/>
            <a:ext cx="5040841" cy="3655572"/>
          </a:xfrm>
          <a:prstGeom prst="rect">
            <a:avLst/>
          </a:prstGeom>
        </p:spPr>
      </p:pic>
      <p:pic>
        <p:nvPicPr>
          <p:cNvPr id="13" name="Picture 12">
            <a:extLst>
              <a:ext uri="{FF2B5EF4-FFF2-40B4-BE49-F238E27FC236}">
                <a16:creationId xmlns:a16="http://schemas.microsoft.com/office/drawing/2014/main" id="{D6D22E51-1400-9748-8332-1F26F73A0894}"/>
              </a:ext>
            </a:extLst>
          </p:cNvPr>
          <p:cNvPicPr>
            <a:picLocks noChangeAspect="1"/>
          </p:cNvPicPr>
          <p:nvPr/>
        </p:nvPicPr>
        <p:blipFill>
          <a:blip r:embed="rId7"/>
          <a:stretch>
            <a:fillRect/>
          </a:stretch>
        </p:blipFill>
        <p:spPr>
          <a:xfrm>
            <a:off x="4403834" y="266974"/>
            <a:ext cx="3899338" cy="2515981"/>
          </a:xfrm>
          <a:prstGeom prst="rect">
            <a:avLst/>
          </a:prstGeom>
        </p:spPr>
      </p:pic>
    </p:spTree>
    <p:extLst>
      <p:ext uri="{BB962C8B-B14F-4D97-AF65-F5344CB8AC3E}">
        <p14:creationId xmlns:p14="http://schemas.microsoft.com/office/powerpoint/2010/main" val="3064704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838200" y="124691"/>
            <a:ext cx="10515600" cy="1325563"/>
          </a:xfrm>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261257" y="1555668"/>
            <a:ext cx="11780322" cy="5177641"/>
          </a:xfrm>
        </p:spPr>
        <p:txBody>
          <a:bodyPr>
            <a:normAutofit fontScale="92500" lnSpcReduction="20000"/>
          </a:bodyPr>
          <a:lstStyle/>
          <a:p>
            <a:pPr marL="0" indent="0" algn="ctr">
              <a:buNone/>
            </a:pPr>
            <a:r>
              <a:rPr lang="en-US" sz="7200" i="1" dirty="0"/>
              <a:t>‘The foreign policy of Gustav Stresemann was the main  reason why Germany recovered.’ </a:t>
            </a:r>
          </a:p>
          <a:p>
            <a:pPr marL="0" indent="0" algn="ctr">
              <a:buNone/>
            </a:pPr>
            <a:r>
              <a:rPr lang="en-US" sz="7200" dirty="0"/>
              <a:t>How far do you agree? </a:t>
            </a:r>
          </a:p>
          <a:p>
            <a:pPr marL="0" indent="0">
              <a:buNone/>
            </a:pPr>
            <a:r>
              <a:rPr lang="en-US" sz="3500" b="1" dirty="0"/>
              <a:t>You may use the following in your answer:</a:t>
            </a:r>
          </a:p>
          <a:p>
            <a:r>
              <a:rPr lang="en-US" sz="3500" b="1" dirty="0"/>
              <a:t>The foreign policy of Stresemann</a:t>
            </a:r>
          </a:p>
          <a:p>
            <a:r>
              <a:rPr lang="en-US" sz="3500" b="1" dirty="0"/>
              <a:t>The Dawes Plan, 1924</a:t>
            </a:r>
          </a:p>
          <a:p>
            <a:pPr marL="0" indent="0">
              <a:buNone/>
            </a:pPr>
            <a:r>
              <a:rPr lang="en-US" sz="3500" b="1" dirty="0"/>
              <a:t>You </a:t>
            </a:r>
            <a:r>
              <a:rPr lang="en-US" sz="3500" b="1" u="sng" dirty="0"/>
              <a:t>must</a:t>
            </a:r>
            <a:r>
              <a:rPr lang="en-US" sz="3500" b="1" dirty="0"/>
              <a:t> also use information of your own. </a:t>
            </a:r>
            <a:r>
              <a:rPr lang="en-US" sz="3600" b="1" dirty="0">
                <a:solidFill>
                  <a:srgbClr val="FF0000"/>
                </a:solidFill>
              </a:rPr>
              <a:t>(16 marks)</a:t>
            </a:r>
          </a:p>
          <a:p>
            <a:pPr marL="0" indent="0">
              <a:buNone/>
            </a:pPr>
            <a:endParaRPr lang="en-US" sz="3500" b="1" dirty="0"/>
          </a:p>
          <a:p>
            <a:pPr marL="0" indent="0" algn="ctr">
              <a:buNone/>
            </a:pPr>
            <a:endParaRPr lang="en-US" sz="2000" b="1" dirty="0">
              <a:solidFill>
                <a:srgbClr val="FF0000"/>
              </a:solidFill>
            </a:endParaRPr>
          </a:p>
        </p:txBody>
      </p:sp>
    </p:spTree>
    <p:extLst>
      <p:ext uri="{BB962C8B-B14F-4D97-AF65-F5344CB8AC3E}">
        <p14:creationId xmlns:p14="http://schemas.microsoft.com/office/powerpoint/2010/main" val="3429323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E839D-5961-D529-D92A-11BA2C3C403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5880C7E-64A3-D69C-AB70-2A7615AF945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58372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6 – Recall Quiz</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525482" y="1834268"/>
            <a:ext cx="11141035" cy="4875290"/>
          </a:xfrm>
        </p:spPr>
        <p:txBody>
          <a:bodyPr>
            <a:normAutofit fontScale="92500" lnSpcReduction="10000"/>
          </a:bodyPr>
          <a:lstStyle/>
          <a:p>
            <a:pPr marL="742950" indent="-742950">
              <a:buAutoNum type="arabicPeriod"/>
            </a:pPr>
            <a:r>
              <a:rPr lang="en-US" sz="4000" dirty="0"/>
              <a:t>What name was given to the 1923 government led by Gustav Stresemann?</a:t>
            </a:r>
          </a:p>
          <a:p>
            <a:pPr marL="742950" indent="-742950">
              <a:buAutoNum type="arabicPeriod"/>
            </a:pPr>
            <a:r>
              <a:rPr lang="en-US" sz="4000" dirty="0"/>
              <a:t>How many months did Stresemann hold the position of chancellor, before becoming Foreign Minister?</a:t>
            </a:r>
          </a:p>
          <a:p>
            <a:pPr marL="742950" indent="-742950">
              <a:buAutoNum type="arabicPeriod"/>
            </a:pPr>
            <a:r>
              <a:rPr lang="en-US" sz="4000" dirty="0"/>
              <a:t>What was the name of the new currency introduced in November 1923?</a:t>
            </a:r>
          </a:p>
          <a:p>
            <a:pPr marL="742950" indent="-742950">
              <a:buAutoNum type="arabicPeriod"/>
            </a:pPr>
            <a:r>
              <a:rPr lang="en-US" sz="4000" dirty="0"/>
              <a:t>What was the Reichsbank?</a:t>
            </a:r>
          </a:p>
          <a:p>
            <a:pPr marL="742950" indent="-742950">
              <a:buAutoNum type="arabicPeriod"/>
            </a:pPr>
            <a:r>
              <a:rPr lang="en-US" sz="4000" dirty="0"/>
              <a:t>How much money was lent to Germany by the USA under the Dawes Plan, 1924? </a:t>
            </a:r>
          </a:p>
          <a:p>
            <a:pPr marL="742950" indent="-742950">
              <a:buAutoNum type="arabicPeriod"/>
            </a:pPr>
            <a:endParaRPr lang="en-US" sz="4000" dirty="0"/>
          </a:p>
        </p:txBody>
      </p:sp>
    </p:spTree>
    <p:extLst>
      <p:ext uri="{BB962C8B-B14F-4D97-AF65-F5344CB8AC3E}">
        <p14:creationId xmlns:p14="http://schemas.microsoft.com/office/powerpoint/2010/main" val="962543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DAA17-2BD1-B7E6-0398-447E752695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F4CD033-B979-E2D3-CBED-B333033025D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44732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6 – Recall Quiz</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593766" y="1953021"/>
            <a:ext cx="10984676" cy="4563300"/>
          </a:xfrm>
        </p:spPr>
        <p:txBody>
          <a:bodyPr>
            <a:normAutofit/>
          </a:bodyPr>
          <a:lstStyle/>
          <a:p>
            <a:pPr marL="742950" indent="-742950">
              <a:buFont typeface="+mj-lt"/>
              <a:buAutoNum type="arabicPeriod" startAt="6"/>
            </a:pPr>
            <a:r>
              <a:rPr lang="en-US" sz="4000" dirty="0"/>
              <a:t>Which period is known as the ‘Locarno Honeymoon’?</a:t>
            </a:r>
          </a:p>
          <a:p>
            <a:pPr marL="742950" indent="-742950">
              <a:buFont typeface="+mj-lt"/>
              <a:buAutoNum type="arabicPeriod" startAt="6"/>
            </a:pPr>
            <a:r>
              <a:rPr lang="en-US" sz="4000" dirty="0"/>
              <a:t>What was the League of Nations?</a:t>
            </a:r>
          </a:p>
          <a:p>
            <a:pPr marL="742950" indent="-742950">
              <a:buFont typeface="+mj-lt"/>
              <a:buAutoNum type="arabicPeriod" startAt="6"/>
            </a:pPr>
            <a:r>
              <a:rPr lang="en-US" sz="4000" dirty="0"/>
              <a:t>Who was Kellogg? Who was Briand?</a:t>
            </a:r>
          </a:p>
          <a:p>
            <a:pPr marL="742950" indent="-742950">
              <a:buFont typeface="+mj-lt"/>
              <a:buAutoNum type="arabicPeriod" startAt="6"/>
            </a:pPr>
            <a:r>
              <a:rPr lang="en-US" sz="4000" dirty="0"/>
              <a:t>In 1928, how many countries signed the           Kellogg-Briand Pact?</a:t>
            </a:r>
          </a:p>
          <a:p>
            <a:pPr marL="742950" indent="-742950">
              <a:buFont typeface="+mj-lt"/>
              <a:buAutoNum type="arabicPeriod" startAt="6"/>
            </a:pPr>
            <a:r>
              <a:rPr lang="en-US" sz="4000" dirty="0"/>
              <a:t>In what year did Gustav Stresemann die?</a:t>
            </a:r>
          </a:p>
        </p:txBody>
      </p:sp>
    </p:spTree>
    <p:extLst>
      <p:ext uri="{BB962C8B-B14F-4D97-AF65-F5344CB8AC3E}">
        <p14:creationId xmlns:p14="http://schemas.microsoft.com/office/powerpoint/2010/main" val="2904233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BDBE1-77F7-02FF-B8A7-BE8E06C9736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DF2362-BBFD-20C2-7705-34539BCC60F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08182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7 – Explaining</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686789" y="1917395"/>
            <a:ext cx="10642271" cy="4815914"/>
          </a:xfrm>
        </p:spPr>
        <p:txBody>
          <a:bodyPr>
            <a:normAutofit lnSpcReduction="10000"/>
          </a:bodyPr>
          <a:lstStyle/>
          <a:p>
            <a:pPr marL="742950" indent="-742950">
              <a:buAutoNum type="arabicPeriod"/>
            </a:pPr>
            <a:r>
              <a:rPr lang="en-US" sz="4800" dirty="0"/>
              <a:t>Describe the measures taken by Stresemann to stabilize the German economy.</a:t>
            </a:r>
          </a:p>
          <a:p>
            <a:pPr marL="742950" indent="-742950">
              <a:buAutoNum type="arabicPeriod"/>
            </a:pPr>
            <a:r>
              <a:rPr lang="en-US" sz="4800" dirty="0" err="1"/>
              <a:t>Summarise</a:t>
            </a:r>
            <a:r>
              <a:rPr lang="en-US" sz="4800" dirty="0"/>
              <a:t> the terms of the Locarno Treaty, 1925.</a:t>
            </a:r>
          </a:p>
          <a:p>
            <a:pPr marL="742950" indent="-742950">
              <a:buAutoNum type="arabicPeriod"/>
            </a:pPr>
            <a:r>
              <a:rPr lang="en-US" sz="4800" dirty="0"/>
              <a:t>List </a:t>
            </a:r>
            <a:r>
              <a:rPr lang="en-US" sz="4800" b="1" dirty="0"/>
              <a:t>three </a:t>
            </a:r>
            <a:r>
              <a:rPr lang="en-US" sz="4800" dirty="0"/>
              <a:t>points</a:t>
            </a:r>
            <a:r>
              <a:rPr lang="en-US" sz="4800" b="1" dirty="0"/>
              <a:t> </a:t>
            </a:r>
            <a:r>
              <a:rPr lang="en-US" sz="4800" dirty="0"/>
              <a:t>included in the Kellogg-Briand Pact, 1928.</a:t>
            </a:r>
          </a:p>
        </p:txBody>
      </p:sp>
    </p:spTree>
    <p:extLst>
      <p:ext uri="{BB962C8B-B14F-4D97-AF65-F5344CB8AC3E}">
        <p14:creationId xmlns:p14="http://schemas.microsoft.com/office/powerpoint/2010/main" val="2000647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495F3-4E34-87ED-280B-4021018F13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918466-E4F7-512A-4D8A-52214424187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30106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8 – Challenge</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769916" y="1953020"/>
            <a:ext cx="10666021" cy="4563301"/>
          </a:xfrm>
        </p:spPr>
        <p:txBody>
          <a:bodyPr>
            <a:noAutofit/>
          </a:bodyPr>
          <a:lstStyle/>
          <a:p>
            <a:pPr marL="742950" indent="-742950">
              <a:buAutoNum type="arabicPeriod"/>
            </a:pPr>
            <a:r>
              <a:rPr lang="en-US" sz="4200" dirty="0"/>
              <a:t>Why did Stresemann argue Germany needed to accept the Treaty of Versailles?</a:t>
            </a:r>
          </a:p>
          <a:p>
            <a:pPr marL="742950" indent="-742950">
              <a:buAutoNum type="arabicPeriod"/>
            </a:pPr>
            <a:r>
              <a:rPr lang="en-US" sz="4200" dirty="0"/>
              <a:t>Explain the key differences between the Dawes Plan, 1924 and the Young Plan, 1929.</a:t>
            </a:r>
          </a:p>
          <a:p>
            <a:pPr marL="742950" indent="-742950">
              <a:buAutoNum type="arabicPeriod"/>
            </a:pPr>
            <a:r>
              <a:rPr lang="en-US" sz="4200" dirty="0"/>
              <a:t>What do you think people meant when they described the years 1925-1929 as the ‘Locarno Honeymoon’?</a:t>
            </a:r>
          </a:p>
        </p:txBody>
      </p:sp>
    </p:spTree>
    <p:extLst>
      <p:ext uri="{BB962C8B-B14F-4D97-AF65-F5344CB8AC3E}">
        <p14:creationId xmlns:p14="http://schemas.microsoft.com/office/powerpoint/2010/main" val="1098211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7CB3C-DAD2-A1A2-BF66-490CE68082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5F51035-CA05-2CAF-641B-F2FB3F6123B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73055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a:xfrm>
            <a:off x="1524000" y="532525"/>
            <a:ext cx="9144000" cy="2387600"/>
          </a:xfrm>
        </p:spPr>
        <p:txBody>
          <a:bodyPr>
            <a:normAutofit/>
          </a:bodyPr>
          <a:lstStyle/>
          <a:p>
            <a:r>
              <a:rPr lang="en-US" sz="8000" b="1" dirty="0"/>
              <a:t>Edexcel IGCSE History</a:t>
            </a:r>
            <a:br>
              <a:rPr lang="en-US" sz="8000" b="1" dirty="0"/>
            </a:br>
            <a:r>
              <a:rPr lang="en-US" sz="8000" b="1" dirty="0"/>
              <a:t>P1: Depth Study 3</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a:xfrm>
            <a:off x="258417" y="3150093"/>
            <a:ext cx="11767931" cy="2977438"/>
          </a:xfrm>
        </p:spPr>
        <p:txBody>
          <a:bodyPr>
            <a:noAutofit/>
          </a:bodyPr>
          <a:lstStyle/>
          <a:p>
            <a:r>
              <a:rPr lang="en-US" sz="6000" dirty="0">
                <a:solidFill>
                  <a:srgbClr val="FF0000"/>
                </a:solidFill>
              </a:rPr>
              <a:t>Germany: Development of Dictatorship, 1918-1945</a:t>
            </a:r>
          </a:p>
          <a:p>
            <a:endParaRPr lang="en-US" sz="1000" dirty="0">
              <a:solidFill>
                <a:srgbClr val="FF0000"/>
              </a:solidFill>
            </a:endParaRPr>
          </a:p>
          <a:p>
            <a:r>
              <a:rPr lang="en-US" sz="4000" b="1" dirty="0">
                <a:solidFill>
                  <a:srgbClr val="0070C0"/>
                </a:solidFill>
              </a:rPr>
              <a:t>2. The Recovery of Germany, 1924-1929</a:t>
            </a:r>
          </a:p>
        </p:txBody>
      </p:sp>
    </p:spTree>
    <p:extLst>
      <p:ext uri="{BB962C8B-B14F-4D97-AF65-F5344CB8AC3E}">
        <p14:creationId xmlns:p14="http://schemas.microsoft.com/office/powerpoint/2010/main" val="2612236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15B35-70D0-6E7B-CFDB-6B014C12BE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0AC5AB-3D5E-FAFC-DE2B-2ED8991AAE4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35585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341811" y="18255"/>
            <a:ext cx="11508377" cy="1325563"/>
          </a:xfrm>
        </p:spPr>
        <p:txBody>
          <a:bodyPr/>
          <a:lstStyle/>
          <a:p>
            <a:r>
              <a:rPr lang="en-US" dirty="0"/>
              <a:t>(</a:t>
            </a:r>
            <a:r>
              <a:rPr lang="en-US" dirty="0">
                <a:solidFill>
                  <a:srgbClr val="7030A0"/>
                </a:solidFill>
              </a:rPr>
              <a:t>a) </a:t>
            </a:r>
            <a:r>
              <a:rPr lang="en-US" u="sng" dirty="0">
                <a:solidFill>
                  <a:srgbClr val="7030A0"/>
                </a:solidFill>
              </a:rPr>
              <a:t>The Work of Stresemann</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582510" y="1229709"/>
            <a:ext cx="7477749" cy="5610036"/>
          </a:xfrm>
        </p:spPr>
        <p:txBody>
          <a:bodyPr>
            <a:normAutofit/>
          </a:bodyPr>
          <a:lstStyle/>
          <a:p>
            <a:pPr marL="0" indent="0">
              <a:buNone/>
            </a:pPr>
            <a:r>
              <a:rPr lang="en-US" dirty="0"/>
              <a:t>Born in Berlin in 1878, Gustav Stresemann was a Reichstag Deputy by the age of 28 in 1906. He was appointed leader of the People’s Party in 1917 and, after just 4 months as Chancellor, was then appointed as the Weimar Foreign Minister in 1923 – a post he held until 1929. </a:t>
            </a:r>
          </a:p>
          <a:p>
            <a:pPr marL="0" indent="0">
              <a:buNone/>
            </a:pPr>
            <a:r>
              <a:rPr lang="en-US" dirty="0"/>
              <a:t>Most importantly, from August 1923, Stresemann served as Ebert’s Chancellor and significantly improved Germany’s economic, international &amp; political prospects. He persuaded workers in the Ruhr to call off their ‘passive resistance’ &amp; strikes; he resolved the hyperinflation situation with a new currency; he achieved Germany entry into the League of Nations; he faced no uprisings at all. </a:t>
            </a:r>
          </a:p>
        </p:txBody>
      </p:sp>
      <p:pic>
        <p:nvPicPr>
          <p:cNvPr id="4" name="Picture 3">
            <a:extLst>
              <a:ext uri="{FF2B5EF4-FFF2-40B4-BE49-F238E27FC236}">
                <a16:creationId xmlns:a16="http://schemas.microsoft.com/office/drawing/2014/main" id="{6724319D-4497-D94D-99AC-8FD1B5802000}"/>
              </a:ext>
            </a:extLst>
          </p:cNvPr>
          <p:cNvPicPr>
            <a:picLocks noChangeAspect="1"/>
          </p:cNvPicPr>
          <p:nvPr/>
        </p:nvPicPr>
        <p:blipFill rotWithShape="1">
          <a:blip r:embed="rId2"/>
          <a:srcRect l="15577" r="10481"/>
          <a:stretch/>
        </p:blipFill>
        <p:spPr>
          <a:xfrm>
            <a:off x="131739" y="1229710"/>
            <a:ext cx="4349372" cy="5496911"/>
          </a:xfrm>
          <a:prstGeom prst="rect">
            <a:avLst/>
          </a:prstGeom>
        </p:spPr>
      </p:pic>
    </p:spTree>
    <p:extLst>
      <p:ext uri="{BB962C8B-B14F-4D97-AF65-F5344CB8AC3E}">
        <p14:creationId xmlns:p14="http://schemas.microsoft.com/office/powerpoint/2010/main" val="3634420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1D2C8A-FC8A-EEA0-815D-7AE98E18720B}"/>
              </a:ext>
            </a:extLst>
          </p:cNvPr>
          <p:cNvPicPr>
            <a:picLocks noChangeAspect="1"/>
          </p:cNvPicPr>
          <p:nvPr/>
        </p:nvPicPr>
        <p:blipFill rotWithShape="1">
          <a:blip r:embed="rId2"/>
          <a:srcRect l="5825" t="22164" r="9904" b="23982"/>
          <a:stretch/>
        </p:blipFill>
        <p:spPr>
          <a:xfrm>
            <a:off x="1577439" y="191104"/>
            <a:ext cx="9037122" cy="6475792"/>
          </a:xfrm>
          <a:prstGeom prst="rect">
            <a:avLst/>
          </a:prstGeom>
        </p:spPr>
      </p:pic>
    </p:spTree>
    <p:extLst>
      <p:ext uri="{BB962C8B-B14F-4D97-AF65-F5344CB8AC3E}">
        <p14:creationId xmlns:p14="http://schemas.microsoft.com/office/powerpoint/2010/main" val="1111557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16689"/>
            <a:ext cx="12013095" cy="1325563"/>
          </a:xfrm>
        </p:spPr>
        <p:txBody>
          <a:bodyPr>
            <a:normAutofit/>
          </a:bodyPr>
          <a:lstStyle/>
          <a:p>
            <a:r>
              <a:rPr lang="en-US" dirty="0">
                <a:solidFill>
                  <a:srgbClr val="00B050"/>
                </a:solidFill>
              </a:rPr>
              <a:t>(b) </a:t>
            </a:r>
            <a:r>
              <a:rPr lang="en-US" u="sng" dirty="0" err="1">
                <a:solidFill>
                  <a:srgbClr val="00B050"/>
                </a:solidFill>
              </a:rPr>
              <a:t>Rentenmark</a:t>
            </a:r>
            <a:r>
              <a:rPr lang="en-US" u="sng" dirty="0">
                <a:solidFill>
                  <a:srgbClr val="00B050"/>
                </a:solidFill>
              </a:rPr>
              <a:t>, Dawes Plan, Young Plan &amp; Recovery</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15729" y="1247661"/>
            <a:ext cx="7956102" cy="5387158"/>
          </a:xfrm>
        </p:spPr>
        <p:txBody>
          <a:bodyPr>
            <a:normAutofit/>
          </a:bodyPr>
          <a:lstStyle/>
          <a:p>
            <a:pPr marL="0" indent="0">
              <a:buNone/>
            </a:pPr>
            <a:r>
              <a:rPr lang="en-US" dirty="0"/>
              <a:t>In Nov. 1923, Stresemann ordered the incineration of old Deutschmarks &amp; introduced a new temporary currency – the </a:t>
            </a:r>
            <a:r>
              <a:rPr lang="en-US" dirty="0" err="1"/>
              <a:t>Rentenmark</a:t>
            </a:r>
            <a:r>
              <a:rPr lang="en-US" dirty="0"/>
              <a:t>. It was issued in limited amounts &amp; based on property values, not gold. This restored economic confidence in Germany &amp; financial stability returned. In 1924, the </a:t>
            </a:r>
            <a:r>
              <a:rPr lang="en-US" dirty="0" err="1"/>
              <a:t>Rentenmark</a:t>
            </a:r>
            <a:r>
              <a:rPr lang="en-US" dirty="0"/>
              <a:t> was converted into the </a:t>
            </a:r>
            <a:r>
              <a:rPr lang="en-US" dirty="0" err="1"/>
              <a:t>Reichmark</a:t>
            </a:r>
            <a:r>
              <a:rPr lang="en-US" dirty="0"/>
              <a:t> – a stable currency, based on gold.</a:t>
            </a:r>
            <a:endParaRPr lang="en-US" sz="800" dirty="0"/>
          </a:p>
          <a:p>
            <a:pPr marL="0" indent="0">
              <a:buNone/>
            </a:pPr>
            <a:r>
              <a:rPr lang="en-US" dirty="0"/>
              <a:t>The main points of the Dawes Plan, Sept. 1924, were:</a:t>
            </a:r>
          </a:p>
          <a:p>
            <a:r>
              <a:rPr lang="en-US" dirty="0"/>
              <a:t>Reparations begin at 1 billion marks</a:t>
            </a:r>
          </a:p>
          <a:p>
            <a:r>
              <a:rPr lang="en-US" dirty="0"/>
              <a:t>Ruhr to be evacuated by Allied troops</a:t>
            </a:r>
          </a:p>
          <a:p>
            <a:r>
              <a:rPr lang="en-US" dirty="0"/>
              <a:t>USA to provide loans to Germany for recovery</a:t>
            </a:r>
          </a:p>
          <a:p>
            <a:endParaRPr lang="en-US" dirty="0"/>
          </a:p>
          <a:p>
            <a:endParaRPr lang="en-US" dirty="0"/>
          </a:p>
        </p:txBody>
      </p:sp>
      <p:pic>
        <p:nvPicPr>
          <p:cNvPr id="4" name="Picture 3">
            <a:extLst>
              <a:ext uri="{FF2B5EF4-FFF2-40B4-BE49-F238E27FC236}">
                <a16:creationId xmlns:a16="http://schemas.microsoft.com/office/drawing/2014/main" id="{CCF36A1F-3FEE-9041-9BB8-EF342247D74E}"/>
              </a:ext>
            </a:extLst>
          </p:cNvPr>
          <p:cNvPicPr>
            <a:picLocks noChangeAspect="1"/>
          </p:cNvPicPr>
          <p:nvPr/>
        </p:nvPicPr>
        <p:blipFill rotWithShape="1">
          <a:blip r:embed="rId2"/>
          <a:srcRect l="3864" t="4151" r="3540" b="19963"/>
          <a:stretch/>
        </p:blipFill>
        <p:spPr>
          <a:xfrm>
            <a:off x="8071831" y="1247660"/>
            <a:ext cx="4025234" cy="5387158"/>
          </a:xfrm>
          <a:prstGeom prst="rect">
            <a:avLst/>
          </a:prstGeom>
        </p:spPr>
      </p:pic>
    </p:spTree>
    <p:extLst>
      <p:ext uri="{BB962C8B-B14F-4D97-AF65-F5344CB8AC3E}">
        <p14:creationId xmlns:p14="http://schemas.microsoft.com/office/powerpoint/2010/main" val="1034794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16689"/>
            <a:ext cx="12013095" cy="1325563"/>
          </a:xfrm>
        </p:spPr>
        <p:txBody>
          <a:bodyPr>
            <a:normAutofit/>
          </a:bodyPr>
          <a:lstStyle/>
          <a:p>
            <a:r>
              <a:rPr lang="en-US" dirty="0">
                <a:solidFill>
                  <a:srgbClr val="00B050"/>
                </a:solidFill>
              </a:rPr>
              <a:t>(b) </a:t>
            </a:r>
            <a:r>
              <a:rPr lang="en-US" u="sng" dirty="0" err="1">
                <a:solidFill>
                  <a:srgbClr val="00B050"/>
                </a:solidFill>
              </a:rPr>
              <a:t>Rentenmark</a:t>
            </a:r>
            <a:r>
              <a:rPr lang="en-US" u="sng" dirty="0">
                <a:solidFill>
                  <a:srgbClr val="00B050"/>
                </a:solidFill>
              </a:rPr>
              <a:t>, Dawes Plan, Young Plan &amp; Recovery</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15729" y="1247661"/>
            <a:ext cx="5191995" cy="5489470"/>
          </a:xfrm>
        </p:spPr>
        <p:txBody>
          <a:bodyPr>
            <a:normAutofit/>
          </a:bodyPr>
          <a:lstStyle/>
          <a:p>
            <a:pPr marL="0" indent="0">
              <a:buNone/>
            </a:pPr>
            <a:r>
              <a:rPr lang="en-US" dirty="0"/>
              <a:t>The main points of the Young Plan, June 1929, were: </a:t>
            </a:r>
          </a:p>
          <a:p>
            <a:r>
              <a:rPr lang="en-US" dirty="0"/>
              <a:t>Reparations to be reduced to   $8 billion.</a:t>
            </a:r>
          </a:p>
          <a:p>
            <a:r>
              <a:rPr lang="en-US" dirty="0"/>
              <a:t>Length of payment extended to 59 years at $473million a year.</a:t>
            </a:r>
          </a:p>
          <a:p>
            <a:pPr marL="0" indent="0">
              <a:buNone/>
            </a:pPr>
            <a:r>
              <a:rPr lang="en-US" dirty="0"/>
              <a:t>Stresemann’s success in securing economic recovery was criticized as being based on US loans alone. Dawes came with 800 million marks and, by Young, US banks &amp; US companies had given Germany loans of nearly $3000 million.</a:t>
            </a:r>
          </a:p>
        </p:txBody>
      </p:sp>
      <p:pic>
        <p:nvPicPr>
          <p:cNvPr id="5" name="Picture 4">
            <a:extLst>
              <a:ext uri="{FF2B5EF4-FFF2-40B4-BE49-F238E27FC236}">
                <a16:creationId xmlns:a16="http://schemas.microsoft.com/office/drawing/2014/main" id="{E85FDA96-C878-B046-92E1-2C1EBE877393}"/>
              </a:ext>
            </a:extLst>
          </p:cNvPr>
          <p:cNvPicPr>
            <a:picLocks noChangeAspect="1"/>
          </p:cNvPicPr>
          <p:nvPr/>
        </p:nvPicPr>
        <p:blipFill>
          <a:blip r:embed="rId2"/>
          <a:stretch>
            <a:fillRect/>
          </a:stretch>
        </p:blipFill>
        <p:spPr>
          <a:xfrm>
            <a:off x="5423453" y="1247661"/>
            <a:ext cx="6768547" cy="5387158"/>
          </a:xfrm>
          <a:prstGeom prst="rect">
            <a:avLst/>
          </a:prstGeom>
        </p:spPr>
      </p:pic>
    </p:spTree>
    <p:extLst>
      <p:ext uri="{BB962C8B-B14F-4D97-AF65-F5344CB8AC3E}">
        <p14:creationId xmlns:p14="http://schemas.microsoft.com/office/powerpoint/2010/main" val="1644859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630BBA-02F4-CDD2-80CA-8B3C387BA8C7}"/>
              </a:ext>
            </a:extLst>
          </p:cNvPr>
          <p:cNvPicPr>
            <a:picLocks noChangeAspect="1"/>
          </p:cNvPicPr>
          <p:nvPr/>
        </p:nvPicPr>
        <p:blipFill rotWithShape="1">
          <a:blip r:embed="rId2"/>
          <a:srcRect l="9770" t="13752" r="21660" b="7807"/>
          <a:stretch/>
        </p:blipFill>
        <p:spPr>
          <a:xfrm rot="16200000">
            <a:off x="2818176" y="-1570510"/>
            <a:ext cx="6555648" cy="9999019"/>
          </a:xfrm>
          <a:prstGeom prst="rect">
            <a:avLst/>
          </a:prstGeom>
        </p:spPr>
      </p:pic>
    </p:spTree>
    <p:extLst>
      <p:ext uri="{BB962C8B-B14F-4D97-AF65-F5344CB8AC3E}">
        <p14:creationId xmlns:p14="http://schemas.microsoft.com/office/powerpoint/2010/main" val="223111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838200" y="124691"/>
            <a:ext cx="10515600" cy="1325563"/>
          </a:xfrm>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261257" y="1555668"/>
            <a:ext cx="11780322" cy="5177641"/>
          </a:xfrm>
        </p:spPr>
        <p:txBody>
          <a:bodyPr>
            <a:normAutofit fontScale="92500" lnSpcReduction="20000"/>
          </a:bodyPr>
          <a:lstStyle/>
          <a:p>
            <a:pPr marL="0" indent="0" algn="ctr">
              <a:buNone/>
            </a:pPr>
            <a:r>
              <a:rPr lang="en-US" sz="7200" dirty="0"/>
              <a:t>Explain </a:t>
            </a:r>
            <a:r>
              <a:rPr lang="en-US" sz="7200" b="1" dirty="0"/>
              <a:t>two</a:t>
            </a:r>
            <a:r>
              <a:rPr lang="en-US" sz="7200" dirty="0"/>
              <a:t> effects on </a:t>
            </a:r>
          </a:p>
          <a:p>
            <a:pPr marL="0" indent="0" algn="ctr">
              <a:buNone/>
            </a:pPr>
            <a:r>
              <a:rPr lang="en-US" sz="7200" dirty="0"/>
              <a:t>Germany of Stresemann’s</a:t>
            </a:r>
          </a:p>
          <a:p>
            <a:pPr marL="0" indent="0" algn="ctr">
              <a:buNone/>
            </a:pPr>
            <a:r>
              <a:rPr lang="en-US" sz="7200" dirty="0"/>
              <a:t>reorganization of reparations payments. </a:t>
            </a:r>
            <a:r>
              <a:rPr lang="en-US" sz="7200" b="1" dirty="0">
                <a:solidFill>
                  <a:srgbClr val="FF0000"/>
                </a:solidFill>
              </a:rPr>
              <a:t>(8 marks)</a:t>
            </a:r>
          </a:p>
          <a:p>
            <a:pPr marL="0" indent="0" algn="ctr">
              <a:buNone/>
            </a:pPr>
            <a:endParaRPr lang="en-US" sz="2000" b="1" dirty="0">
              <a:solidFill>
                <a:srgbClr val="FF0000"/>
              </a:solidFill>
            </a:endParaRPr>
          </a:p>
          <a:p>
            <a:pPr marL="0" indent="0" algn="ctr">
              <a:buNone/>
            </a:pPr>
            <a:r>
              <a:rPr lang="en-US" sz="4800" b="1" dirty="0">
                <a:solidFill>
                  <a:srgbClr val="0070C0"/>
                </a:solidFill>
              </a:rPr>
              <a:t>Hint – When explaining effects, be sure to include information about HOW things changed.</a:t>
            </a:r>
          </a:p>
        </p:txBody>
      </p:sp>
    </p:spTree>
    <p:extLst>
      <p:ext uri="{BB962C8B-B14F-4D97-AF65-F5344CB8AC3E}">
        <p14:creationId xmlns:p14="http://schemas.microsoft.com/office/powerpoint/2010/main" val="3131517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3723</TotalTime>
  <Words>1438</Words>
  <Application>Microsoft Macintosh PowerPoint</Application>
  <PresentationFormat>Widescreen</PresentationFormat>
  <Paragraphs>108</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Edexcel IGCSE History P1: Depth Study 3</vt:lpstr>
      <vt:lpstr>PowerPoint Presentation</vt:lpstr>
      <vt:lpstr>Edexcel IGCSE History P1: Depth Study 3</vt:lpstr>
      <vt:lpstr>(a) The Work of Stresemann</vt:lpstr>
      <vt:lpstr>PowerPoint Presentation</vt:lpstr>
      <vt:lpstr>(b) Rentenmark, Dawes Plan, Young Plan &amp; Recovery</vt:lpstr>
      <vt:lpstr>(b) Rentenmark, Dawes Plan, Young Plan &amp; Recovery</vt:lpstr>
      <vt:lpstr>PowerPoint Presentation</vt:lpstr>
      <vt:lpstr>Exam-Style Question</vt:lpstr>
      <vt:lpstr>PowerPoint Presentation</vt:lpstr>
      <vt:lpstr>‘In my opinion there are 3 great tasks that confront German foreign policy in the immediate future: 1. The solution of the reparations problems in a way that is tolerable for Germany. 2. The protection of those ten to twelve million Germans who now live under foreign control. 3. The readjustment of our eastern frontiers; the recovery of Danzig, the Polish corridor and a correction of the frontier in Upper Silesia.’ </vt:lpstr>
      <vt:lpstr>(c) Successes Abroad – Locarno, League &amp; Kellogg-Briand</vt:lpstr>
      <vt:lpstr>“The great majority of the German people stands firm for such a peace as this. Relying on this will to peace, we set our signature to this treaty. It is to introduce a new era of cooperation among the nations. It is to close the 7 years that followed the War, by a time of real peace, upheld by the will of responsible and far-seeing statesmen, who have shown us the way to such development, and will be supported by their peoples, who know that only in this fashion can prosperity increase. May later generations have cause to bless this day as the beginning of a new era.” </vt:lpstr>
      <vt:lpstr>PowerPoint Presentation</vt:lpstr>
      <vt:lpstr>(c) Successes Abroad – Locarno, League &amp; Kellogg-Briand</vt:lpstr>
      <vt:lpstr>PowerPoint Presentation</vt:lpstr>
      <vt:lpstr>PowerPoint Presentation</vt:lpstr>
      <vt:lpstr>‘As the economy improved, so social conditions stabilized and political violence died down. Between 1924 and 1929, no major political figures were assassinated. The Weimar Government had been in power long enough for many people to accept it – as long as things continued to improve. Support for extremists (left &amp; right wing) reduced … Coalitions were still the norm, although they changed less often; 1924-1929, there were just 6 different coalitions. Stresemann’s influence was vital to this. However, none of the weaknesses of the constitution had been resolved. And, in 1929, Stresemann died.’</vt:lpstr>
      <vt:lpstr>PowerPoint Presentation</vt:lpstr>
      <vt:lpstr>Exam-Style Question</vt:lpstr>
      <vt:lpstr>PowerPoint Presentation</vt:lpstr>
      <vt:lpstr>Activity 6 – Recall Quiz</vt:lpstr>
      <vt:lpstr>PowerPoint Presentation</vt:lpstr>
      <vt:lpstr>Activity 6 – Recall Quiz</vt:lpstr>
      <vt:lpstr>PowerPoint Presentation</vt:lpstr>
      <vt:lpstr>Activity 7 – Explaining</vt:lpstr>
      <vt:lpstr>PowerPoint Presentation</vt:lpstr>
      <vt:lpstr>Activity 8 – Challenge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Edexcel IGCSE History Investigation A1</dc:title>
  <dc:creator>Chris Skerry</dc:creator>
  <cp:lastModifiedBy>Chris Skerry</cp:lastModifiedBy>
  <cp:revision>190</cp:revision>
  <dcterms:created xsi:type="dcterms:W3CDTF">2021-05-05T18:42:06Z</dcterms:created>
  <dcterms:modified xsi:type="dcterms:W3CDTF">2022-10-18T15:10:38Z</dcterms:modified>
</cp:coreProperties>
</file>