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59" r:id="rId3"/>
    <p:sldId id="258" r:id="rId4"/>
    <p:sldId id="264" r:id="rId5"/>
    <p:sldId id="297" r:id="rId6"/>
    <p:sldId id="355" r:id="rId7"/>
    <p:sldId id="354" r:id="rId8"/>
    <p:sldId id="356" r:id="rId9"/>
    <p:sldId id="265" r:id="rId10"/>
    <p:sldId id="357" r:id="rId11"/>
    <p:sldId id="298" r:id="rId12"/>
    <p:sldId id="358" r:id="rId13"/>
    <p:sldId id="299" r:id="rId14"/>
    <p:sldId id="360" r:id="rId15"/>
    <p:sldId id="359" r:id="rId16"/>
    <p:sldId id="300" r:id="rId17"/>
    <p:sldId id="289" r:id="rId18"/>
    <p:sldId id="302" r:id="rId19"/>
    <p:sldId id="301" r:id="rId20"/>
    <p:sldId id="361" r:id="rId21"/>
    <p:sldId id="362" r:id="rId22"/>
    <p:sldId id="290" r:id="rId23"/>
    <p:sldId id="303" r:id="rId24"/>
    <p:sldId id="304" r:id="rId25"/>
    <p:sldId id="305" r:id="rId26"/>
    <p:sldId id="306" r:id="rId27"/>
    <p:sldId id="291" r:id="rId28"/>
    <p:sldId id="307" r:id="rId29"/>
    <p:sldId id="365" r:id="rId30"/>
    <p:sldId id="292" r:id="rId31"/>
    <p:sldId id="363" r:id="rId32"/>
    <p:sldId id="366" r:id="rId33"/>
    <p:sldId id="364" r:id="rId34"/>
    <p:sldId id="399" r:id="rId35"/>
    <p:sldId id="565" r:id="rId36"/>
    <p:sldId id="400" r:id="rId37"/>
    <p:sldId id="535" r:id="rId38"/>
    <p:sldId id="401" r:id="rId39"/>
    <p:sldId id="536" r:id="rId40"/>
    <p:sldId id="402" r:id="rId41"/>
    <p:sldId id="56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43"/>
    <p:restoredTop sz="94673"/>
  </p:normalViewPr>
  <p:slideViewPr>
    <p:cSldViewPr snapToGrid="0" snapToObjects="1">
      <p:cViewPr varScale="1">
        <p:scale>
          <a:sx n="107" d="100"/>
          <a:sy n="107" d="100"/>
        </p:scale>
        <p:origin x="7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Skerry" userId="83f5ff7e-8ac7-4d34-93f9-6386834725f9" providerId="ADAL" clId="{4B2A3CA6-ADD2-4943-B25A-88AC610283D2}"/>
    <pc:docChg chg="delSld modSld">
      <pc:chgData name="Chris Skerry" userId="83f5ff7e-8ac7-4d34-93f9-6386834725f9" providerId="ADAL" clId="{4B2A3CA6-ADD2-4943-B25A-88AC610283D2}" dt="2022-09-15T15:37:21.274" v="169" actId="20577"/>
      <pc:docMkLst>
        <pc:docMk/>
      </pc:docMkLst>
      <pc:sldChg chg="del">
        <pc:chgData name="Chris Skerry" userId="83f5ff7e-8ac7-4d34-93f9-6386834725f9" providerId="ADAL" clId="{4B2A3CA6-ADD2-4943-B25A-88AC610283D2}" dt="2022-09-01T03:00:59.150" v="0" actId="2696"/>
        <pc:sldMkLst>
          <pc:docMk/>
          <pc:sldMk cId="3651407827" sldId="257"/>
        </pc:sldMkLst>
      </pc:sldChg>
      <pc:sldChg chg="del">
        <pc:chgData name="Chris Skerry" userId="83f5ff7e-8ac7-4d34-93f9-6386834725f9" providerId="ADAL" clId="{4B2A3CA6-ADD2-4943-B25A-88AC610283D2}" dt="2022-09-01T03:02:02.891" v="69" actId="2696"/>
        <pc:sldMkLst>
          <pc:docMk/>
          <pc:sldMk cId="3634420645" sldId="266"/>
        </pc:sldMkLst>
      </pc:sldChg>
      <pc:sldChg chg="del">
        <pc:chgData name="Chris Skerry" userId="83f5ff7e-8ac7-4d34-93f9-6386834725f9" providerId="ADAL" clId="{4B2A3CA6-ADD2-4943-B25A-88AC610283D2}" dt="2022-09-01T03:02:00.487" v="68" actId="2696"/>
        <pc:sldMkLst>
          <pc:docMk/>
          <pc:sldMk cId="1034794465" sldId="267"/>
        </pc:sldMkLst>
      </pc:sldChg>
      <pc:sldChg chg="del">
        <pc:chgData name="Chris Skerry" userId="83f5ff7e-8ac7-4d34-93f9-6386834725f9" providerId="ADAL" clId="{4B2A3CA6-ADD2-4943-B25A-88AC610283D2}" dt="2022-09-01T03:01:58.681" v="66" actId="2696"/>
        <pc:sldMkLst>
          <pc:docMk/>
          <pc:sldMk cId="3573709436" sldId="268"/>
        </pc:sldMkLst>
      </pc:sldChg>
      <pc:sldChg chg="del">
        <pc:chgData name="Chris Skerry" userId="83f5ff7e-8ac7-4d34-93f9-6386834725f9" providerId="ADAL" clId="{4B2A3CA6-ADD2-4943-B25A-88AC610283D2}" dt="2022-09-01T03:01:55.151" v="63" actId="2696"/>
        <pc:sldMkLst>
          <pc:docMk/>
          <pc:sldMk cId="1624495550" sldId="271"/>
        </pc:sldMkLst>
      </pc:sldChg>
      <pc:sldChg chg="del">
        <pc:chgData name="Chris Skerry" userId="83f5ff7e-8ac7-4d34-93f9-6386834725f9" providerId="ADAL" clId="{4B2A3CA6-ADD2-4943-B25A-88AC610283D2}" dt="2022-09-01T03:01:49.055" v="60" actId="2696"/>
        <pc:sldMkLst>
          <pc:docMk/>
          <pc:sldMk cId="4005844729" sldId="272"/>
        </pc:sldMkLst>
      </pc:sldChg>
      <pc:sldChg chg="del">
        <pc:chgData name="Chris Skerry" userId="83f5ff7e-8ac7-4d34-93f9-6386834725f9" providerId="ADAL" clId="{4B2A3CA6-ADD2-4943-B25A-88AC610283D2}" dt="2022-09-01T03:01:46.946" v="57" actId="2696"/>
        <pc:sldMkLst>
          <pc:docMk/>
          <pc:sldMk cId="2280807165" sldId="273"/>
        </pc:sldMkLst>
      </pc:sldChg>
      <pc:sldChg chg="del">
        <pc:chgData name="Chris Skerry" userId="83f5ff7e-8ac7-4d34-93f9-6386834725f9" providerId="ADAL" clId="{4B2A3CA6-ADD2-4943-B25A-88AC610283D2}" dt="2022-09-01T03:01:36.299" v="48" actId="2696"/>
        <pc:sldMkLst>
          <pc:docMk/>
          <pc:sldMk cId="1295780924" sldId="275"/>
        </pc:sldMkLst>
      </pc:sldChg>
      <pc:sldChg chg="del">
        <pc:chgData name="Chris Skerry" userId="83f5ff7e-8ac7-4d34-93f9-6386834725f9" providerId="ADAL" clId="{4B2A3CA6-ADD2-4943-B25A-88AC610283D2}" dt="2022-09-01T03:01:20.487" v="30" actId="2696"/>
        <pc:sldMkLst>
          <pc:docMk/>
          <pc:sldMk cId="869814248" sldId="276"/>
        </pc:sldMkLst>
      </pc:sldChg>
      <pc:sldChg chg="del">
        <pc:chgData name="Chris Skerry" userId="83f5ff7e-8ac7-4d34-93f9-6386834725f9" providerId="ADAL" clId="{4B2A3CA6-ADD2-4943-B25A-88AC610283D2}" dt="2022-09-01T03:01:12.290" v="19" actId="2696"/>
        <pc:sldMkLst>
          <pc:docMk/>
          <pc:sldMk cId="3177668984" sldId="277"/>
        </pc:sldMkLst>
      </pc:sldChg>
      <pc:sldChg chg="del">
        <pc:chgData name="Chris Skerry" userId="83f5ff7e-8ac7-4d34-93f9-6386834725f9" providerId="ADAL" clId="{4B2A3CA6-ADD2-4943-B25A-88AC610283D2}" dt="2022-09-01T03:01:09.649" v="15" actId="2696"/>
        <pc:sldMkLst>
          <pc:docMk/>
          <pc:sldMk cId="843652067" sldId="278"/>
        </pc:sldMkLst>
      </pc:sldChg>
      <pc:sldChg chg="del">
        <pc:chgData name="Chris Skerry" userId="83f5ff7e-8ac7-4d34-93f9-6386834725f9" providerId="ADAL" clId="{4B2A3CA6-ADD2-4943-B25A-88AC610283D2}" dt="2022-09-01T03:01:03.588" v="8" actId="2696"/>
        <pc:sldMkLst>
          <pc:docMk/>
          <pc:sldMk cId="2260058792" sldId="279"/>
        </pc:sldMkLst>
      </pc:sldChg>
      <pc:sldChg chg="del">
        <pc:chgData name="Chris Skerry" userId="83f5ff7e-8ac7-4d34-93f9-6386834725f9" providerId="ADAL" clId="{4B2A3CA6-ADD2-4943-B25A-88AC610283D2}" dt="2022-09-01T03:01:03.017" v="7" actId="2696"/>
        <pc:sldMkLst>
          <pc:docMk/>
          <pc:sldMk cId="1118006161" sldId="280"/>
        </pc:sldMkLst>
      </pc:sldChg>
      <pc:sldChg chg="del">
        <pc:chgData name="Chris Skerry" userId="83f5ff7e-8ac7-4d34-93f9-6386834725f9" providerId="ADAL" clId="{4B2A3CA6-ADD2-4943-B25A-88AC610283D2}" dt="2022-09-01T03:01:02.501" v="6" actId="2696"/>
        <pc:sldMkLst>
          <pc:docMk/>
          <pc:sldMk cId="3206946309" sldId="281"/>
        </pc:sldMkLst>
      </pc:sldChg>
      <pc:sldChg chg="del">
        <pc:chgData name="Chris Skerry" userId="83f5ff7e-8ac7-4d34-93f9-6386834725f9" providerId="ADAL" clId="{4B2A3CA6-ADD2-4943-B25A-88AC610283D2}" dt="2022-09-01T03:01:00.390" v="2" actId="2696"/>
        <pc:sldMkLst>
          <pc:docMk/>
          <pc:sldMk cId="1987413368" sldId="282"/>
        </pc:sldMkLst>
      </pc:sldChg>
      <pc:sldChg chg="del">
        <pc:chgData name="Chris Skerry" userId="83f5ff7e-8ac7-4d34-93f9-6386834725f9" providerId="ADAL" clId="{4B2A3CA6-ADD2-4943-B25A-88AC610283D2}" dt="2022-09-01T03:01:01.030" v="3" actId="2696"/>
        <pc:sldMkLst>
          <pc:docMk/>
          <pc:sldMk cId="2526435160" sldId="283"/>
        </pc:sldMkLst>
      </pc:sldChg>
      <pc:sldChg chg="del">
        <pc:chgData name="Chris Skerry" userId="83f5ff7e-8ac7-4d34-93f9-6386834725f9" providerId="ADAL" clId="{4B2A3CA6-ADD2-4943-B25A-88AC610283D2}" dt="2022-09-01T03:00:59.712" v="1" actId="2696"/>
        <pc:sldMkLst>
          <pc:docMk/>
          <pc:sldMk cId="1217088092" sldId="284"/>
        </pc:sldMkLst>
      </pc:sldChg>
      <pc:sldChg chg="del">
        <pc:chgData name="Chris Skerry" userId="83f5ff7e-8ac7-4d34-93f9-6386834725f9" providerId="ADAL" clId="{4B2A3CA6-ADD2-4943-B25A-88AC610283D2}" dt="2022-09-01T03:02:04.436" v="70" actId="2696"/>
        <pc:sldMkLst>
          <pc:docMk/>
          <pc:sldMk cId="2612236323" sldId="285"/>
        </pc:sldMkLst>
      </pc:sldChg>
      <pc:sldChg chg="del">
        <pc:chgData name="Chris Skerry" userId="83f5ff7e-8ac7-4d34-93f9-6386834725f9" providerId="ADAL" clId="{4B2A3CA6-ADD2-4943-B25A-88AC610283D2}" dt="2022-09-01T03:01:57.185" v="64" actId="2696"/>
        <pc:sldMkLst>
          <pc:docMk/>
          <pc:sldMk cId="568609955" sldId="286"/>
        </pc:sldMkLst>
      </pc:sldChg>
      <pc:sldChg chg="del">
        <pc:chgData name="Chris Skerry" userId="83f5ff7e-8ac7-4d34-93f9-6386834725f9" providerId="ADAL" clId="{4B2A3CA6-ADD2-4943-B25A-88AC610283D2}" dt="2022-09-01T03:01:21.522" v="31" actId="2696"/>
        <pc:sldMkLst>
          <pc:docMk/>
          <pc:sldMk cId="2869886454" sldId="287"/>
        </pc:sldMkLst>
      </pc:sldChg>
      <pc:sldChg chg="del">
        <pc:chgData name="Chris Skerry" userId="83f5ff7e-8ac7-4d34-93f9-6386834725f9" providerId="ADAL" clId="{4B2A3CA6-ADD2-4943-B25A-88AC610283D2}" dt="2022-09-01T03:01:02.070" v="5" actId="2696"/>
        <pc:sldMkLst>
          <pc:docMk/>
          <pc:sldMk cId="2115760334" sldId="288"/>
        </pc:sldMkLst>
      </pc:sldChg>
      <pc:sldChg chg="del">
        <pc:chgData name="Chris Skerry" userId="83f5ff7e-8ac7-4d34-93f9-6386834725f9" providerId="ADAL" clId="{4B2A3CA6-ADD2-4943-B25A-88AC610283D2}" dt="2022-09-01T03:01:32.025" v="45" actId="2696"/>
        <pc:sldMkLst>
          <pc:docMk/>
          <pc:sldMk cId="803846059" sldId="293"/>
        </pc:sldMkLst>
      </pc:sldChg>
      <pc:sldChg chg="del">
        <pc:chgData name="Chris Skerry" userId="83f5ff7e-8ac7-4d34-93f9-6386834725f9" providerId="ADAL" clId="{4B2A3CA6-ADD2-4943-B25A-88AC610283D2}" dt="2022-09-01T03:01:27.187" v="39" actId="2696"/>
        <pc:sldMkLst>
          <pc:docMk/>
          <pc:sldMk cId="2107623837" sldId="294"/>
        </pc:sldMkLst>
      </pc:sldChg>
      <pc:sldChg chg="del">
        <pc:chgData name="Chris Skerry" userId="83f5ff7e-8ac7-4d34-93f9-6386834725f9" providerId="ADAL" clId="{4B2A3CA6-ADD2-4943-B25A-88AC610283D2}" dt="2022-09-01T03:01:25.828" v="37" actId="2696"/>
        <pc:sldMkLst>
          <pc:docMk/>
          <pc:sldMk cId="4032842062" sldId="295"/>
        </pc:sldMkLst>
      </pc:sldChg>
      <pc:sldChg chg="del">
        <pc:chgData name="Chris Skerry" userId="83f5ff7e-8ac7-4d34-93f9-6386834725f9" providerId="ADAL" clId="{4B2A3CA6-ADD2-4943-B25A-88AC610283D2}" dt="2022-09-01T03:01:01.589" v="4" actId="2696"/>
        <pc:sldMkLst>
          <pc:docMk/>
          <pc:sldMk cId="2245441264" sldId="296"/>
        </pc:sldMkLst>
      </pc:sldChg>
      <pc:sldChg chg="del">
        <pc:chgData name="Chris Skerry" userId="83f5ff7e-8ac7-4d34-93f9-6386834725f9" providerId="ADAL" clId="{4B2A3CA6-ADD2-4943-B25A-88AC610283D2}" dt="2022-09-01T03:01:59.550" v="67" actId="2696"/>
        <pc:sldMkLst>
          <pc:docMk/>
          <pc:sldMk cId="1644859193" sldId="308"/>
        </pc:sldMkLst>
      </pc:sldChg>
      <pc:sldChg chg="del">
        <pc:chgData name="Chris Skerry" userId="83f5ff7e-8ac7-4d34-93f9-6386834725f9" providerId="ADAL" clId="{4B2A3CA6-ADD2-4943-B25A-88AC610283D2}" dt="2022-09-01T03:01:57.887" v="65" actId="2696"/>
        <pc:sldMkLst>
          <pc:docMk/>
          <pc:sldMk cId="279869914" sldId="309"/>
        </pc:sldMkLst>
      </pc:sldChg>
      <pc:sldChg chg="del">
        <pc:chgData name="Chris Skerry" userId="83f5ff7e-8ac7-4d34-93f9-6386834725f9" providerId="ADAL" clId="{4B2A3CA6-ADD2-4943-B25A-88AC610283D2}" dt="2022-09-01T03:01:50.791" v="62" actId="2696"/>
        <pc:sldMkLst>
          <pc:docMk/>
          <pc:sldMk cId="2782278691" sldId="310"/>
        </pc:sldMkLst>
      </pc:sldChg>
      <pc:sldChg chg="del">
        <pc:chgData name="Chris Skerry" userId="83f5ff7e-8ac7-4d34-93f9-6386834725f9" providerId="ADAL" clId="{4B2A3CA6-ADD2-4943-B25A-88AC610283D2}" dt="2022-09-01T03:01:49.740" v="61" actId="2696"/>
        <pc:sldMkLst>
          <pc:docMk/>
          <pc:sldMk cId="3532356201" sldId="311"/>
        </pc:sldMkLst>
      </pc:sldChg>
      <pc:sldChg chg="del">
        <pc:chgData name="Chris Skerry" userId="83f5ff7e-8ac7-4d34-93f9-6386834725f9" providerId="ADAL" clId="{4B2A3CA6-ADD2-4943-B25A-88AC610283D2}" dt="2022-09-01T03:01:48.353" v="59" actId="2696"/>
        <pc:sldMkLst>
          <pc:docMk/>
          <pc:sldMk cId="1863628510" sldId="312"/>
        </pc:sldMkLst>
      </pc:sldChg>
      <pc:sldChg chg="del">
        <pc:chgData name="Chris Skerry" userId="83f5ff7e-8ac7-4d34-93f9-6386834725f9" providerId="ADAL" clId="{4B2A3CA6-ADD2-4943-B25A-88AC610283D2}" dt="2022-09-01T03:01:47.625" v="58" actId="2696"/>
        <pc:sldMkLst>
          <pc:docMk/>
          <pc:sldMk cId="2866832902" sldId="313"/>
        </pc:sldMkLst>
      </pc:sldChg>
      <pc:sldChg chg="del">
        <pc:chgData name="Chris Skerry" userId="83f5ff7e-8ac7-4d34-93f9-6386834725f9" providerId="ADAL" clId="{4B2A3CA6-ADD2-4943-B25A-88AC610283D2}" dt="2022-09-01T03:01:44.110" v="56" actId="2696"/>
        <pc:sldMkLst>
          <pc:docMk/>
          <pc:sldMk cId="3397425736" sldId="314"/>
        </pc:sldMkLst>
      </pc:sldChg>
      <pc:sldChg chg="del">
        <pc:chgData name="Chris Skerry" userId="83f5ff7e-8ac7-4d34-93f9-6386834725f9" providerId="ADAL" clId="{4B2A3CA6-ADD2-4943-B25A-88AC610283D2}" dt="2022-09-01T03:01:42.911" v="55" actId="2696"/>
        <pc:sldMkLst>
          <pc:docMk/>
          <pc:sldMk cId="2666137783" sldId="315"/>
        </pc:sldMkLst>
      </pc:sldChg>
      <pc:sldChg chg="del">
        <pc:chgData name="Chris Skerry" userId="83f5ff7e-8ac7-4d34-93f9-6386834725f9" providerId="ADAL" clId="{4B2A3CA6-ADD2-4943-B25A-88AC610283D2}" dt="2022-09-01T03:01:41.319" v="53" actId="2696"/>
        <pc:sldMkLst>
          <pc:docMk/>
          <pc:sldMk cId="2461709150" sldId="316"/>
        </pc:sldMkLst>
      </pc:sldChg>
      <pc:sldChg chg="del">
        <pc:chgData name="Chris Skerry" userId="83f5ff7e-8ac7-4d34-93f9-6386834725f9" providerId="ADAL" clId="{4B2A3CA6-ADD2-4943-B25A-88AC610283D2}" dt="2022-09-01T03:01:40.605" v="52" actId="2696"/>
        <pc:sldMkLst>
          <pc:docMk/>
          <pc:sldMk cId="3523326459" sldId="317"/>
        </pc:sldMkLst>
      </pc:sldChg>
      <pc:sldChg chg="del">
        <pc:chgData name="Chris Skerry" userId="83f5ff7e-8ac7-4d34-93f9-6386834725f9" providerId="ADAL" clId="{4B2A3CA6-ADD2-4943-B25A-88AC610283D2}" dt="2022-09-01T03:01:39.858" v="51" actId="2696"/>
        <pc:sldMkLst>
          <pc:docMk/>
          <pc:sldMk cId="1049311345" sldId="318"/>
        </pc:sldMkLst>
      </pc:sldChg>
      <pc:sldChg chg="del">
        <pc:chgData name="Chris Skerry" userId="83f5ff7e-8ac7-4d34-93f9-6386834725f9" providerId="ADAL" clId="{4B2A3CA6-ADD2-4943-B25A-88AC610283D2}" dt="2022-09-01T03:01:42.105" v="54" actId="2696"/>
        <pc:sldMkLst>
          <pc:docMk/>
          <pc:sldMk cId="2127424536" sldId="319"/>
        </pc:sldMkLst>
      </pc:sldChg>
      <pc:sldChg chg="del">
        <pc:chgData name="Chris Skerry" userId="83f5ff7e-8ac7-4d34-93f9-6386834725f9" providerId="ADAL" clId="{4B2A3CA6-ADD2-4943-B25A-88AC610283D2}" dt="2022-09-01T03:01:39.239" v="50" actId="2696"/>
        <pc:sldMkLst>
          <pc:docMk/>
          <pc:sldMk cId="4005651709" sldId="320"/>
        </pc:sldMkLst>
      </pc:sldChg>
      <pc:sldChg chg="del">
        <pc:chgData name="Chris Skerry" userId="83f5ff7e-8ac7-4d34-93f9-6386834725f9" providerId="ADAL" clId="{4B2A3CA6-ADD2-4943-B25A-88AC610283D2}" dt="2022-09-01T03:01:38.581" v="49" actId="2696"/>
        <pc:sldMkLst>
          <pc:docMk/>
          <pc:sldMk cId="1668123217" sldId="321"/>
        </pc:sldMkLst>
      </pc:sldChg>
      <pc:sldChg chg="del">
        <pc:chgData name="Chris Skerry" userId="83f5ff7e-8ac7-4d34-93f9-6386834725f9" providerId="ADAL" clId="{4B2A3CA6-ADD2-4943-B25A-88AC610283D2}" dt="2022-09-01T03:01:35.442" v="47" actId="2696"/>
        <pc:sldMkLst>
          <pc:docMk/>
          <pc:sldMk cId="1515470671" sldId="322"/>
        </pc:sldMkLst>
      </pc:sldChg>
      <pc:sldChg chg="del">
        <pc:chgData name="Chris Skerry" userId="83f5ff7e-8ac7-4d34-93f9-6386834725f9" providerId="ADAL" clId="{4B2A3CA6-ADD2-4943-B25A-88AC610283D2}" dt="2022-09-01T03:01:34.538" v="46" actId="2696"/>
        <pc:sldMkLst>
          <pc:docMk/>
          <pc:sldMk cId="3748419636" sldId="323"/>
        </pc:sldMkLst>
      </pc:sldChg>
      <pc:sldChg chg="del">
        <pc:chgData name="Chris Skerry" userId="83f5ff7e-8ac7-4d34-93f9-6386834725f9" providerId="ADAL" clId="{4B2A3CA6-ADD2-4943-B25A-88AC610283D2}" dt="2022-09-01T03:01:31.094" v="44" actId="2696"/>
        <pc:sldMkLst>
          <pc:docMk/>
          <pc:sldMk cId="603022348" sldId="324"/>
        </pc:sldMkLst>
      </pc:sldChg>
      <pc:sldChg chg="del">
        <pc:chgData name="Chris Skerry" userId="83f5ff7e-8ac7-4d34-93f9-6386834725f9" providerId="ADAL" clId="{4B2A3CA6-ADD2-4943-B25A-88AC610283D2}" dt="2022-09-01T03:01:30.308" v="43" actId="2696"/>
        <pc:sldMkLst>
          <pc:docMk/>
          <pc:sldMk cId="1440122081" sldId="325"/>
        </pc:sldMkLst>
      </pc:sldChg>
      <pc:sldChg chg="del">
        <pc:chgData name="Chris Skerry" userId="83f5ff7e-8ac7-4d34-93f9-6386834725f9" providerId="ADAL" clId="{4B2A3CA6-ADD2-4943-B25A-88AC610283D2}" dt="2022-09-01T03:01:26.530" v="38" actId="2696"/>
        <pc:sldMkLst>
          <pc:docMk/>
          <pc:sldMk cId="3159577525" sldId="326"/>
        </pc:sldMkLst>
      </pc:sldChg>
      <pc:sldChg chg="del">
        <pc:chgData name="Chris Skerry" userId="83f5ff7e-8ac7-4d34-93f9-6386834725f9" providerId="ADAL" clId="{4B2A3CA6-ADD2-4943-B25A-88AC610283D2}" dt="2022-09-01T03:01:29.541" v="42" actId="2696"/>
        <pc:sldMkLst>
          <pc:docMk/>
          <pc:sldMk cId="4124725042" sldId="327"/>
        </pc:sldMkLst>
      </pc:sldChg>
      <pc:sldChg chg="del">
        <pc:chgData name="Chris Skerry" userId="83f5ff7e-8ac7-4d34-93f9-6386834725f9" providerId="ADAL" clId="{4B2A3CA6-ADD2-4943-B25A-88AC610283D2}" dt="2022-09-01T03:01:28.753" v="41" actId="2696"/>
        <pc:sldMkLst>
          <pc:docMk/>
          <pc:sldMk cId="369857366" sldId="328"/>
        </pc:sldMkLst>
      </pc:sldChg>
      <pc:sldChg chg="del">
        <pc:chgData name="Chris Skerry" userId="83f5ff7e-8ac7-4d34-93f9-6386834725f9" providerId="ADAL" clId="{4B2A3CA6-ADD2-4943-B25A-88AC610283D2}" dt="2022-09-01T03:01:28.009" v="40" actId="2696"/>
        <pc:sldMkLst>
          <pc:docMk/>
          <pc:sldMk cId="3395203177" sldId="329"/>
        </pc:sldMkLst>
      </pc:sldChg>
      <pc:sldChg chg="del">
        <pc:chgData name="Chris Skerry" userId="83f5ff7e-8ac7-4d34-93f9-6386834725f9" providerId="ADAL" clId="{4B2A3CA6-ADD2-4943-B25A-88AC610283D2}" dt="2022-09-01T03:01:25.120" v="36" actId="2696"/>
        <pc:sldMkLst>
          <pc:docMk/>
          <pc:sldMk cId="2309706447" sldId="330"/>
        </pc:sldMkLst>
      </pc:sldChg>
      <pc:sldChg chg="del">
        <pc:chgData name="Chris Skerry" userId="83f5ff7e-8ac7-4d34-93f9-6386834725f9" providerId="ADAL" clId="{4B2A3CA6-ADD2-4943-B25A-88AC610283D2}" dt="2022-09-01T03:01:24.442" v="35" actId="2696"/>
        <pc:sldMkLst>
          <pc:docMk/>
          <pc:sldMk cId="345110355" sldId="331"/>
        </pc:sldMkLst>
      </pc:sldChg>
      <pc:sldChg chg="del">
        <pc:chgData name="Chris Skerry" userId="83f5ff7e-8ac7-4d34-93f9-6386834725f9" providerId="ADAL" clId="{4B2A3CA6-ADD2-4943-B25A-88AC610283D2}" dt="2022-09-01T03:01:23.614" v="34" actId="2696"/>
        <pc:sldMkLst>
          <pc:docMk/>
          <pc:sldMk cId="2868221598" sldId="332"/>
        </pc:sldMkLst>
      </pc:sldChg>
      <pc:sldChg chg="del">
        <pc:chgData name="Chris Skerry" userId="83f5ff7e-8ac7-4d34-93f9-6386834725f9" providerId="ADAL" clId="{4B2A3CA6-ADD2-4943-B25A-88AC610283D2}" dt="2022-09-01T03:01:22.916" v="33" actId="2696"/>
        <pc:sldMkLst>
          <pc:docMk/>
          <pc:sldMk cId="4089405948" sldId="333"/>
        </pc:sldMkLst>
      </pc:sldChg>
      <pc:sldChg chg="del">
        <pc:chgData name="Chris Skerry" userId="83f5ff7e-8ac7-4d34-93f9-6386834725f9" providerId="ADAL" clId="{4B2A3CA6-ADD2-4943-B25A-88AC610283D2}" dt="2022-09-01T03:01:22.253" v="32" actId="2696"/>
        <pc:sldMkLst>
          <pc:docMk/>
          <pc:sldMk cId="124308393" sldId="334"/>
        </pc:sldMkLst>
      </pc:sldChg>
      <pc:sldChg chg="del">
        <pc:chgData name="Chris Skerry" userId="83f5ff7e-8ac7-4d34-93f9-6386834725f9" providerId="ADAL" clId="{4B2A3CA6-ADD2-4943-B25A-88AC610283D2}" dt="2022-09-01T03:01:19.700" v="29" actId="2696"/>
        <pc:sldMkLst>
          <pc:docMk/>
          <pc:sldMk cId="3087174461" sldId="335"/>
        </pc:sldMkLst>
      </pc:sldChg>
      <pc:sldChg chg="del">
        <pc:chgData name="Chris Skerry" userId="83f5ff7e-8ac7-4d34-93f9-6386834725f9" providerId="ADAL" clId="{4B2A3CA6-ADD2-4943-B25A-88AC610283D2}" dt="2022-09-01T03:01:17.712" v="27" actId="2696"/>
        <pc:sldMkLst>
          <pc:docMk/>
          <pc:sldMk cId="594951612" sldId="336"/>
        </pc:sldMkLst>
      </pc:sldChg>
      <pc:sldChg chg="del">
        <pc:chgData name="Chris Skerry" userId="83f5ff7e-8ac7-4d34-93f9-6386834725f9" providerId="ADAL" clId="{4B2A3CA6-ADD2-4943-B25A-88AC610283D2}" dt="2022-09-01T03:01:18.916" v="28" actId="2696"/>
        <pc:sldMkLst>
          <pc:docMk/>
          <pc:sldMk cId="380223753" sldId="337"/>
        </pc:sldMkLst>
      </pc:sldChg>
      <pc:sldChg chg="del">
        <pc:chgData name="Chris Skerry" userId="83f5ff7e-8ac7-4d34-93f9-6386834725f9" providerId="ADAL" clId="{4B2A3CA6-ADD2-4943-B25A-88AC610283D2}" dt="2022-09-01T03:01:15.713" v="25" actId="2696"/>
        <pc:sldMkLst>
          <pc:docMk/>
          <pc:sldMk cId="43746415" sldId="338"/>
        </pc:sldMkLst>
      </pc:sldChg>
      <pc:sldChg chg="del">
        <pc:chgData name="Chris Skerry" userId="83f5ff7e-8ac7-4d34-93f9-6386834725f9" providerId="ADAL" clId="{4B2A3CA6-ADD2-4943-B25A-88AC610283D2}" dt="2022-09-01T03:01:16.732" v="26" actId="2696"/>
        <pc:sldMkLst>
          <pc:docMk/>
          <pc:sldMk cId="1651654618" sldId="339"/>
        </pc:sldMkLst>
      </pc:sldChg>
      <pc:sldChg chg="del">
        <pc:chgData name="Chris Skerry" userId="83f5ff7e-8ac7-4d34-93f9-6386834725f9" providerId="ADAL" clId="{4B2A3CA6-ADD2-4943-B25A-88AC610283D2}" dt="2022-09-01T03:01:15.054" v="24" actId="2696"/>
        <pc:sldMkLst>
          <pc:docMk/>
          <pc:sldMk cId="3222867233" sldId="340"/>
        </pc:sldMkLst>
      </pc:sldChg>
      <pc:sldChg chg="del">
        <pc:chgData name="Chris Skerry" userId="83f5ff7e-8ac7-4d34-93f9-6386834725f9" providerId="ADAL" clId="{4B2A3CA6-ADD2-4943-B25A-88AC610283D2}" dt="2022-09-01T03:01:14.444" v="23" actId="2696"/>
        <pc:sldMkLst>
          <pc:docMk/>
          <pc:sldMk cId="754361957" sldId="341"/>
        </pc:sldMkLst>
      </pc:sldChg>
      <pc:sldChg chg="del">
        <pc:chgData name="Chris Skerry" userId="83f5ff7e-8ac7-4d34-93f9-6386834725f9" providerId="ADAL" clId="{4B2A3CA6-ADD2-4943-B25A-88AC610283D2}" dt="2022-09-01T03:01:13.752" v="22" actId="2696"/>
        <pc:sldMkLst>
          <pc:docMk/>
          <pc:sldMk cId="1424447198" sldId="342"/>
        </pc:sldMkLst>
      </pc:sldChg>
      <pc:sldChg chg="del">
        <pc:chgData name="Chris Skerry" userId="83f5ff7e-8ac7-4d34-93f9-6386834725f9" providerId="ADAL" clId="{4B2A3CA6-ADD2-4943-B25A-88AC610283D2}" dt="2022-09-01T03:01:13.314" v="21" actId="2696"/>
        <pc:sldMkLst>
          <pc:docMk/>
          <pc:sldMk cId="2022614217" sldId="343"/>
        </pc:sldMkLst>
      </pc:sldChg>
      <pc:sldChg chg="del">
        <pc:chgData name="Chris Skerry" userId="83f5ff7e-8ac7-4d34-93f9-6386834725f9" providerId="ADAL" clId="{4B2A3CA6-ADD2-4943-B25A-88AC610283D2}" dt="2022-09-01T03:01:12.779" v="20" actId="2696"/>
        <pc:sldMkLst>
          <pc:docMk/>
          <pc:sldMk cId="3923556765" sldId="344"/>
        </pc:sldMkLst>
      </pc:sldChg>
      <pc:sldChg chg="del">
        <pc:chgData name="Chris Skerry" userId="83f5ff7e-8ac7-4d34-93f9-6386834725f9" providerId="ADAL" clId="{4B2A3CA6-ADD2-4943-B25A-88AC610283D2}" dt="2022-09-01T03:01:11.727" v="18" actId="2696"/>
        <pc:sldMkLst>
          <pc:docMk/>
          <pc:sldMk cId="279952397" sldId="345"/>
        </pc:sldMkLst>
      </pc:sldChg>
      <pc:sldChg chg="del">
        <pc:chgData name="Chris Skerry" userId="83f5ff7e-8ac7-4d34-93f9-6386834725f9" providerId="ADAL" clId="{4B2A3CA6-ADD2-4943-B25A-88AC610283D2}" dt="2022-09-01T03:01:11.190" v="17" actId="2696"/>
        <pc:sldMkLst>
          <pc:docMk/>
          <pc:sldMk cId="3506971375" sldId="346"/>
        </pc:sldMkLst>
      </pc:sldChg>
      <pc:sldChg chg="del">
        <pc:chgData name="Chris Skerry" userId="83f5ff7e-8ac7-4d34-93f9-6386834725f9" providerId="ADAL" clId="{4B2A3CA6-ADD2-4943-B25A-88AC610283D2}" dt="2022-09-01T03:01:10.436" v="16" actId="2696"/>
        <pc:sldMkLst>
          <pc:docMk/>
          <pc:sldMk cId="4223703660" sldId="347"/>
        </pc:sldMkLst>
      </pc:sldChg>
      <pc:sldChg chg="del">
        <pc:chgData name="Chris Skerry" userId="83f5ff7e-8ac7-4d34-93f9-6386834725f9" providerId="ADAL" clId="{4B2A3CA6-ADD2-4943-B25A-88AC610283D2}" dt="2022-09-01T03:01:08.363" v="14" actId="2696"/>
        <pc:sldMkLst>
          <pc:docMk/>
          <pc:sldMk cId="3386981148" sldId="348"/>
        </pc:sldMkLst>
      </pc:sldChg>
      <pc:sldChg chg="del">
        <pc:chgData name="Chris Skerry" userId="83f5ff7e-8ac7-4d34-93f9-6386834725f9" providerId="ADAL" clId="{4B2A3CA6-ADD2-4943-B25A-88AC610283D2}" dt="2022-09-01T03:01:07.473" v="13" actId="2696"/>
        <pc:sldMkLst>
          <pc:docMk/>
          <pc:sldMk cId="3074238096" sldId="349"/>
        </pc:sldMkLst>
      </pc:sldChg>
      <pc:sldChg chg="del">
        <pc:chgData name="Chris Skerry" userId="83f5ff7e-8ac7-4d34-93f9-6386834725f9" providerId="ADAL" clId="{4B2A3CA6-ADD2-4943-B25A-88AC610283D2}" dt="2022-09-01T03:01:06.868" v="12" actId="2696"/>
        <pc:sldMkLst>
          <pc:docMk/>
          <pc:sldMk cId="4086299451" sldId="350"/>
        </pc:sldMkLst>
      </pc:sldChg>
      <pc:sldChg chg="del">
        <pc:chgData name="Chris Skerry" userId="83f5ff7e-8ac7-4d34-93f9-6386834725f9" providerId="ADAL" clId="{4B2A3CA6-ADD2-4943-B25A-88AC610283D2}" dt="2022-09-01T03:01:06.160" v="11" actId="2696"/>
        <pc:sldMkLst>
          <pc:docMk/>
          <pc:sldMk cId="4165815702" sldId="351"/>
        </pc:sldMkLst>
      </pc:sldChg>
      <pc:sldChg chg="del">
        <pc:chgData name="Chris Skerry" userId="83f5ff7e-8ac7-4d34-93f9-6386834725f9" providerId="ADAL" clId="{4B2A3CA6-ADD2-4943-B25A-88AC610283D2}" dt="2022-09-01T03:01:05.431" v="10" actId="2696"/>
        <pc:sldMkLst>
          <pc:docMk/>
          <pc:sldMk cId="1681715721" sldId="352"/>
        </pc:sldMkLst>
      </pc:sldChg>
      <pc:sldChg chg="del">
        <pc:chgData name="Chris Skerry" userId="83f5ff7e-8ac7-4d34-93f9-6386834725f9" providerId="ADAL" clId="{4B2A3CA6-ADD2-4943-B25A-88AC610283D2}" dt="2022-09-01T03:01:04.279" v="9" actId="2696"/>
        <pc:sldMkLst>
          <pc:docMk/>
          <pc:sldMk cId="510405094" sldId="353"/>
        </pc:sldMkLst>
      </pc:sldChg>
      <pc:sldChg chg="modSp mod">
        <pc:chgData name="Chris Skerry" userId="83f5ff7e-8ac7-4d34-93f9-6386834725f9" providerId="ADAL" clId="{4B2A3CA6-ADD2-4943-B25A-88AC610283D2}" dt="2022-09-15T15:37:21.274" v="169" actId="20577"/>
        <pc:sldMkLst>
          <pc:docMk/>
          <pc:sldMk cId="65760115" sldId="366"/>
        </pc:sldMkLst>
        <pc:graphicFrameChg chg="mod modGraphic">
          <ac:chgData name="Chris Skerry" userId="83f5ff7e-8ac7-4d34-93f9-6386834725f9" providerId="ADAL" clId="{4B2A3CA6-ADD2-4943-B25A-88AC610283D2}" dt="2022-09-15T15:37:21.274" v="169" actId="20577"/>
          <ac:graphicFrameMkLst>
            <pc:docMk/>
            <pc:sldMk cId="65760115" sldId="366"/>
            <ac:graphicFrameMk id="4" creationId="{7150E916-AEB0-4927-CE9A-407D61BC75B5}"/>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637D00-17EF-EA49-A71D-A543EDDAFB45}" type="datetimeFigureOut">
              <a:rPr lang="en-US" smtClean="0"/>
              <a:t>9/15/22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640B2-3646-8342-B0D4-538BD2785A60}" type="slidenum">
              <a:rPr lang="en-US" smtClean="0"/>
              <a:t>‹#›</a:t>
            </a:fld>
            <a:endParaRPr lang="en-US"/>
          </a:p>
        </p:txBody>
      </p:sp>
    </p:spTree>
    <p:extLst>
      <p:ext uri="{BB962C8B-B14F-4D97-AF65-F5344CB8AC3E}">
        <p14:creationId xmlns:p14="http://schemas.microsoft.com/office/powerpoint/2010/main" val="3225662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C3443-B9D3-6444-B5B1-AA82955B4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B313CC-26F8-9A4D-BAAA-2E226A8570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B5A56F-470B-C545-AA54-9D9A78DD83A3}"/>
              </a:ext>
            </a:extLst>
          </p:cNvPr>
          <p:cNvSpPr>
            <a:spLocks noGrp="1"/>
          </p:cNvSpPr>
          <p:nvPr>
            <p:ph type="dt" sz="half" idx="10"/>
          </p:nvPr>
        </p:nvSpPr>
        <p:spPr/>
        <p:txBody>
          <a:bodyPr/>
          <a:lstStyle/>
          <a:p>
            <a:fld id="{587600F5-199C-7440-82DF-49BD86033751}" type="datetimeFigureOut">
              <a:rPr lang="en-US" smtClean="0"/>
              <a:t>9/15/22</a:t>
            </a:fld>
            <a:endParaRPr lang="en-US"/>
          </a:p>
        </p:txBody>
      </p:sp>
      <p:sp>
        <p:nvSpPr>
          <p:cNvPr id="5" name="Footer Placeholder 4">
            <a:extLst>
              <a:ext uri="{FF2B5EF4-FFF2-40B4-BE49-F238E27FC236}">
                <a16:creationId xmlns:a16="http://schemas.microsoft.com/office/drawing/2014/main" id="{D602F0B2-AD6B-9B48-89F3-F6695F4D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10827-465E-8846-90A6-6572347E71C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421949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740F-5F1C-004A-8D61-289D32D2D1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3EC0E-84B0-1242-878D-2E61705A83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9B664-F0C5-184B-B3D7-72B4A3A11B4D}"/>
              </a:ext>
            </a:extLst>
          </p:cNvPr>
          <p:cNvSpPr>
            <a:spLocks noGrp="1"/>
          </p:cNvSpPr>
          <p:nvPr>
            <p:ph type="dt" sz="half" idx="10"/>
          </p:nvPr>
        </p:nvSpPr>
        <p:spPr/>
        <p:txBody>
          <a:bodyPr/>
          <a:lstStyle/>
          <a:p>
            <a:fld id="{587600F5-199C-7440-82DF-49BD86033751}" type="datetimeFigureOut">
              <a:rPr lang="en-US" smtClean="0"/>
              <a:t>9/15/22</a:t>
            </a:fld>
            <a:endParaRPr lang="en-US"/>
          </a:p>
        </p:txBody>
      </p:sp>
      <p:sp>
        <p:nvSpPr>
          <p:cNvPr id="5" name="Footer Placeholder 4">
            <a:extLst>
              <a:ext uri="{FF2B5EF4-FFF2-40B4-BE49-F238E27FC236}">
                <a16:creationId xmlns:a16="http://schemas.microsoft.com/office/drawing/2014/main" id="{C61D04A1-C358-BF44-9F43-804E63082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589D7-592F-8448-85E5-AD49DA94919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4461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16323-6857-F54C-84B4-D074972623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84E33-9DE5-8044-96AD-E6A03647B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1BD10-7199-CD4E-A70D-6BFBB8D00FF2}"/>
              </a:ext>
            </a:extLst>
          </p:cNvPr>
          <p:cNvSpPr>
            <a:spLocks noGrp="1"/>
          </p:cNvSpPr>
          <p:nvPr>
            <p:ph type="dt" sz="half" idx="10"/>
          </p:nvPr>
        </p:nvSpPr>
        <p:spPr/>
        <p:txBody>
          <a:bodyPr/>
          <a:lstStyle/>
          <a:p>
            <a:fld id="{587600F5-199C-7440-82DF-49BD86033751}" type="datetimeFigureOut">
              <a:rPr lang="en-US" smtClean="0"/>
              <a:t>9/15/22</a:t>
            </a:fld>
            <a:endParaRPr lang="en-US"/>
          </a:p>
        </p:txBody>
      </p:sp>
      <p:sp>
        <p:nvSpPr>
          <p:cNvPr id="5" name="Footer Placeholder 4">
            <a:extLst>
              <a:ext uri="{FF2B5EF4-FFF2-40B4-BE49-F238E27FC236}">
                <a16:creationId xmlns:a16="http://schemas.microsoft.com/office/drawing/2014/main" id="{AFF17EB2-0C42-5E4A-A3B3-085ABAC9A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375AA-10EA-8A43-8EE2-3167896236D2}"/>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8273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0001-B610-C64A-A741-055E36150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4380F-8D8D-0542-BE38-11DAAB858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AC8BD-9D9F-F64D-81EF-6FAF4B544063}"/>
              </a:ext>
            </a:extLst>
          </p:cNvPr>
          <p:cNvSpPr>
            <a:spLocks noGrp="1"/>
          </p:cNvSpPr>
          <p:nvPr>
            <p:ph type="dt" sz="half" idx="10"/>
          </p:nvPr>
        </p:nvSpPr>
        <p:spPr/>
        <p:txBody>
          <a:bodyPr/>
          <a:lstStyle/>
          <a:p>
            <a:fld id="{587600F5-199C-7440-82DF-49BD86033751}" type="datetimeFigureOut">
              <a:rPr lang="en-US" smtClean="0"/>
              <a:t>9/15/22</a:t>
            </a:fld>
            <a:endParaRPr lang="en-US"/>
          </a:p>
        </p:txBody>
      </p:sp>
      <p:sp>
        <p:nvSpPr>
          <p:cNvPr id="5" name="Footer Placeholder 4">
            <a:extLst>
              <a:ext uri="{FF2B5EF4-FFF2-40B4-BE49-F238E27FC236}">
                <a16:creationId xmlns:a16="http://schemas.microsoft.com/office/drawing/2014/main" id="{09A33584-566B-6841-804F-1FB4E8037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ED3F7-6C9D-5148-AC26-246EC4491CF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330858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65FB-A55E-C84B-B19F-971AF09BC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3887E9-9024-DA4A-8542-8989FDF08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BD36EB-438F-F04A-813A-153E0B1B9810}"/>
              </a:ext>
            </a:extLst>
          </p:cNvPr>
          <p:cNvSpPr>
            <a:spLocks noGrp="1"/>
          </p:cNvSpPr>
          <p:nvPr>
            <p:ph type="dt" sz="half" idx="10"/>
          </p:nvPr>
        </p:nvSpPr>
        <p:spPr/>
        <p:txBody>
          <a:bodyPr/>
          <a:lstStyle/>
          <a:p>
            <a:fld id="{587600F5-199C-7440-82DF-49BD86033751}" type="datetimeFigureOut">
              <a:rPr lang="en-US" smtClean="0"/>
              <a:t>9/15/22</a:t>
            </a:fld>
            <a:endParaRPr lang="en-US"/>
          </a:p>
        </p:txBody>
      </p:sp>
      <p:sp>
        <p:nvSpPr>
          <p:cNvPr id="5" name="Footer Placeholder 4">
            <a:extLst>
              <a:ext uri="{FF2B5EF4-FFF2-40B4-BE49-F238E27FC236}">
                <a16:creationId xmlns:a16="http://schemas.microsoft.com/office/drawing/2014/main" id="{F6F9C055-B43E-4646-8CD4-7E696729A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D17F8-F452-DB4B-91CE-59DA81788C5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55887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CBC3-1034-3A49-98DA-91D552FFB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50566-D7E8-264C-BCA0-5B0BF93E39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94F6F-842B-804B-A059-E2F1074C16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19A8D6-CBD8-5B49-B186-1D291AE195EC}"/>
              </a:ext>
            </a:extLst>
          </p:cNvPr>
          <p:cNvSpPr>
            <a:spLocks noGrp="1"/>
          </p:cNvSpPr>
          <p:nvPr>
            <p:ph type="dt" sz="half" idx="10"/>
          </p:nvPr>
        </p:nvSpPr>
        <p:spPr/>
        <p:txBody>
          <a:bodyPr/>
          <a:lstStyle/>
          <a:p>
            <a:fld id="{587600F5-199C-7440-82DF-49BD86033751}" type="datetimeFigureOut">
              <a:rPr lang="en-US" smtClean="0"/>
              <a:t>9/15/22</a:t>
            </a:fld>
            <a:endParaRPr lang="en-US"/>
          </a:p>
        </p:txBody>
      </p:sp>
      <p:sp>
        <p:nvSpPr>
          <p:cNvPr id="6" name="Footer Placeholder 5">
            <a:extLst>
              <a:ext uri="{FF2B5EF4-FFF2-40B4-BE49-F238E27FC236}">
                <a16:creationId xmlns:a16="http://schemas.microsoft.com/office/drawing/2014/main" id="{FB244545-7A0C-8747-BFE5-3E834F448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909BE-DF96-5D40-90C8-04F8A0E1D89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80645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18F5-B0E3-B143-9D47-CCF4DA428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A8ADEC-3768-CB41-ACC8-691AEBC5F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5313A-8AE3-1E42-B50A-470A15BEFD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754E6-B58F-EF4E-8224-DEFAA1378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AB8A0-F154-8543-BA09-33E4BD92A6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43A9BB-966B-1C4B-877B-6BD7D9A8067A}"/>
              </a:ext>
            </a:extLst>
          </p:cNvPr>
          <p:cNvSpPr>
            <a:spLocks noGrp="1"/>
          </p:cNvSpPr>
          <p:nvPr>
            <p:ph type="dt" sz="half" idx="10"/>
          </p:nvPr>
        </p:nvSpPr>
        <p:spPr/>
        <p:txBody>
          <a:bodyPr/>
          <a:lstStyle/>
          <a:p>
            <a:fld id="{587600F5-199C-7440-82DF-49BD86033751}" type="datetimeFigureOut">
              <a:rPr lang="en-US" smtClean="0"/>
              <a:t>9/15/22</a:t>
            </a:fld>
            <a:endParaRPr lang="en-US"/>
          </a:p>
        </p:txBody>
      </p:sp>
      <p:sp>
        <p:nvSpPr>
          <p:cNvPr id="8" name="Footer Placeholder 7">
            <a:extLst>
              <a:ext uri="{FF2B5EF4-FFF2-40B4-BE49-F238E27FC236}">
                <a16:creationId xmlns:a16="http://schemas.microsoft.com/office/drawing/2014/main" id="{0D76B314-53C8-1547-B8A5-C1F84F8141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F7784-FA06-2A43-BF25-6826030BF7BD}"/>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15579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68E8-739F-6E41-8CB1-8A93ED146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D6EF19-A8DF-3946-8406-AF5DF078FF00}"/>
              </a:ext>
            </a:extLst>
          </p:cNvPr>
          <p:cNvSpPr>
            <a:spLocks noGrp="1"/>
          </p:cNvSpPr>
          <p:nvPr>
            <p:ph type="dt" sz="half" idx="10"/>
          </p:nvPr>
        </p:nvSpPr>
        <p:spPr/>
        <p:txBody>
          <a:bodyPr/>
          <a:lstStyle/>
          <a:p>
            <a:fld id="{587600F5-199C-7440-82DF-49BD86033751}" type="datetimeFigureOut">
              <a:rPr lang="en-US" smtClean="0"/>
              <a:t>9/15/22</a:t>
            </a:fld>
            <a:endParaRPr lang="en-US"/>
          </a:p>
        </p:txBody>
      </p:sp>
      <p:sp>
        <p:nvSpPr>
          <p:cNvPr id="4" name="Footer Placeholder 3">
            <a:extLst>
              <a:ext uri="{FF2B5EF4-FFF2-40B4-BE49-F238E27FC236}">
                <a16:creationId xmlns:a16="http://schemas.microsoft.com/office/drawing/2014/main" id="{5E64954E-7F41-DB44-BDB5-809BA6D1A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FCE67B-CAE5-A645-810A-7BFC1AD1EE1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95845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889AB-9E01-2741-9EC8-E64D0DF695DA}"/>
              </a:ext>
            </a:extLst>
          </p:cNvPr>
          <p:cNvSpPr>
            <a:spLocks noGrp="1"/>
          </p:cNvSpPr>
          <p:nvPr>
            <p:ph type="dt" sz="half" idx="10"/>
          </p:nvPr>
        </p:nvSpPr>
        <p:spPr/>
        <p:txBody>
          <a:bodyPr/>
          <a:lstStyle/>
          <a:p>
            <a:fld id="{587600F5-199C-7440-82DF-49BD86033751}" type="datetimeFigureOut">
              <a:rPr lang="en-US" smtClean="0"/>
              <a:t>9/15/22</a:t>
            </a:fld>
            <a:endParaRPr lang="en-US"/>
          </a:p>
        </p:txBody>
      </p:sp>
      <p:sp>
        <p:nvSpPr>
          <p:cNvPr id="3" name="Footer Placeholder 2">
            <a:extLst>
              <a:ext uri="{FF2B5EF4-FFF2-40B4-BE49-F238E27FC236}">
                <a16:creationId xmlns:a16="http://schemas.microsoft.com/office/drawing/2014/main" id="{2BB573B2-EE38-C747-957C-647CBE761C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9FE609-9FAD-9D4C-B38E-C7002AF599D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28177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9CB5-1E73-3040-B49C-972697294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334B7-906A-384A-99A7-36AF59127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63A03-1BB8-904B-830C-3F52E3B0E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F2C40-00C5-2E40-9EF4-C48E8BC3333D}"/>
              </a:ext>
            </a:extLst>
          </p:cNvPr>
          <p:cNvSpPr>
            <a:spLocks noGrp="1"/>
          </p:cNvSpPr>
          <p:nvPr>
            <p:ph type="dt" sz="half" idx="10"/>
          </p:nvPr>
        </p:nvSpPr>
        <p:spPr/>
        <p:txBody>
          <a:bodyPr/>
          <a:lstStyle/>
          <a:p>
            <a:fld id="{587600F5-199C-7440-82DF-49BD86033751}" type="datetimeFigureOut">
              <a:rPr lang="en-US" smtClean="0"/>
              <a:t>9/15/22</a:t>
            </a:fld>
            <a:endParaRPr lang="en-US"/>
          </a:p>
        </p:txBody>
      </p:sp>
      <p:sp>
        <p:nvSpPr>
          <p:cNvPr id="6" name="Footer Placeholder 5">
            <a:extLst>
              <a:ext uri="{FF2B5EF4-FFF2-40B4-BE49-F238E27FC236}">
                <a16:creationId xmlns:a16="http://schemas.microsoft.com/office/drawing/2014/main" id="{A6F3BD48-4F3A-C74B-94C5-E12356FB7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B4644-343A-C247-A1C5-5B872A25A12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05512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E9DE-CE6E-C947-838C-A8F870B90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F0960C-0219-6E40-9E27-0EB539279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4F7AE-FF0E-ED48-9F14-FB4C75223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1EFAB-F79D-194D-AB2A-B6248EA8FC63}"/>
              </a:ext>
            </a:extLst>
          </p:cNvPr>
          <p:cNvSpPr>
            <a:spLocks noGrp="1"/>
          </p:cNvSpPr>
          <p:nvPr>
            <p:ph type="dt" sz="half" idx="10"/>
          </p:nvPr>
        </p:nvSpPr>
        <p:spPr/>
        <p:txBody>
          <a:bodyPr/>
          <a:lstStyle/>
          <a:p>
            <a:fld id="{587600F5-199C-7440-82DF-49BD86033751}" type="datetimeFigureOut">
              <a:rPr lang="en-US" smtClean="0"/>
              <a:t>9/15/22</a:t>
            </a:fld>
            <a:endParaRPr lang="en-US"/>
          </a:p>
        </p:txBody>
      </p:sp>
      <p:sp>
        <p:nvSpPr>
          <p:cNvPr id="6" name="Footer Placeholder 5">
            <a:extLst>
              <a:ext uri="{FF2B5EF4-FFF2-40B4-BE49-F238E27FC236}">
                <a16:creationId xmlns:a16="http://schemas.microsoft.com/office/drawing/2014/main" id="{11781DF5-E77E-3F47-9F6C-9069ED201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3FBCA-18B1-C64F-8103-B6180DA84573}"/>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80798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EBCB7-B0FD-724C-83DF-CF59E50010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693DC2-08FA-6443-B18C-5BFE7550D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BD51A-1CB7-E74C-8E08-FFB22224D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600F5-199C-7440-82DF-49BD86033751}" type="datetimeFigureOut">
              <a:rPr lang="en-US" smtClean="0"/>
              <a:t>9/15/22</a:t>
            </a:fld>
            <a:endParaRPr lang="en-US"/>
          </a:p>
        </p:txBody>
      </p:sp>
      <p:sp>
        <p:nvSpPr>
          <p:cNvPr id="5" name="Footer Placeholder 4">
            <a:extLst>
              <a:ext uri="{FF2B5EF4-FFF2-40B4-BE49-F238E27FC236}">
                <a16:creationId xmlns:a16="http://schemas.microsoft.com/office/drawing/2014/main" id="{4E1EA122-4EBB-6D42-B890-26711A6F3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083E83-B569-3F4C-A3AA-9B922BF96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E93FF-18B3-3D48-BF07-E6FCB4F455CF}" type="slidenum">
              <a:rPr lang="en-US" smtClean="0"/>
              <a:t>‹#›</a:t>
            </a:fld>
            <a:endParaRPr lang="en-US"/>
          </a:p>
        </p:txBody>
      </p:sp>
    </p:spTree>
    <p:extLst>
      <p:ext uri="{BB962C8B-B14F-4D97-AF65-F5344CB8AC3E}">
        <p14:creationId xmlns:p14="http://schemas.microsoft.com/office/powerpoint/2010/main" val="1142572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6.tif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p:txBody>
          <a:bodyPr>
            <a:normAutofit/>
          </a:bodyPr>
          <a:lstStyle/>
          <a:p>
            <a:r>
              <a:rPr lang="en-US" sz="8000" b="1" dirty="0"/>
              <a:t>Edexcel IGCSE History</a:t>
            </a:r>
            <a:br>
              <a:rPr lang="en-US" sz="8000" b="1" dirty="0"/>
            </a:br>
            <a:r>
              <a:rPr lang="en-US" sz="8000" b="1" dirty="0"/>
              <a:t>P1: Depth Study 3</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p:txBody>
          <a:bodyPr>
            <a:noAutofit/>
          </a:bodyPr>
          <a:lstStyle/>
          <a:p>
            <a:r>
              <a:rPr lang="en-US" sz="6000" dirty="0">
                <a:solidFill>
                  <a:srgbClr val="FF0000"/>
                </a:solidFill>
              </a:rPr>
              <a:t>Germany: Development of Dictatorship, 1918-1945</a:t>
            </a:r>
          </a:p>
        </p:txBody>
      </p:sp>
    </p:spTree>
    <p:extLst>
      <p:ext uri="{BB962C8B-B14F-4D97-AF65-F5344CB8AC3E}">
        <p14:creationId xmlns:p14="http://schemas.microsoft.com/office/powerpoint/2010/main" val="294950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E8BFB9-13BE-1056-1139-A1B03AF5C99A}"/>
              </a:ext>
            </a:extLst>
          </p:cNvPr>
          <p:cNvPicPr>
            <a:picLocks noChangeAspect="1"/>
          </p:cNvPicPr>
          <p:nvPr/>
        </p:nvPicPr>
        <p:blipFill rotWithShape="1">
          <a:blip r:embed="rId2"/>
          <a:srcRect l="3807" t="12567" r="3756" b="8187"/>
          <a:stretch/>
        </p:blipFill>
        <p:spPr>
          <a:xfrm>
            <a:off x="977735" y="138082"/>
            <a:ext cx="10236530" cy="6581836"/>
          </a:xfrm>
          <a:prstGeom prst="rect">
            <a:avLst/>
          </a:prstGeom>
        </p:spPr>
      </p:pic>
    </p:spTree>
    <p:extLst>
      <p:ext uri="{BB962C8B-B14F-4D97-AF65-F5344CB8AC3E}">
        <p14:creationId xmlns:p14="http://schemas.microsoft.com/office/powerpoint/2010/main" val="2050153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18255"/>
            <a:ext cx="12191999" cy="1325563"/>
          </a:xfrm>
        </p:spPr>
        <p:txBody>
          <a:bodyPr>
            <a:normAutofit/>
          </a:bodyPr>
          <a:lstStyle/>
          <a:p>
            <a:r>
              <a:rPr lang="en-US" sz="3800" dirty="0">
                <a:solidFill>
                  <a:srgbClr val="00B050"/>
                </a:solidFill>
              </a:rPr>
              <a:t>(b) </a:t>
            </a:r>
            <a:r>
              <a:rPr lang="en-US" sz="3800" u="sng" dirty="0">
                <a:solidFill>
                  <a:srgbClr val="00B050"/>
                </a:solidFill>
              </a:rPr>
              <a:t>Strengths &amp; Weaknesses of the Republic &amp; its Constitution</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6095999" y="1139290"/>
            <a:ext cx="5941888" cy="5594515"/>
          </a:xfrm>
        </p:spPr>
        <p:txBody>
          <a:bodyPr>
            <a:normAutofit/>
          </a:bodyPr>
          <a:lstStyle/>
          <a:p>
            <a:pPr marL="0" indent="0">
              <a:buNone/>
            </a:pPr>
            <a:r>
              <a:rPr lang="en-US" dirty="0"/>
              <a:t>The Weimar Constitution was finalized in August 1919. Key articles included:</a:t>
            </a:r>
          </a:p>
          <a:p>
            <a:pPr marL="0" indent="0">
              <a:buNone/>
            </a:pPr>
            <a:r>
              <a:rPr lang="en-US" sz="2200" b="1" dirty="0"/>
              <a:t>Art. 1</a:t>
            </a:r>
            <a:r>
              <a:rPr lang="en-US" sz="2200" dirty="0"/>
              <a:t>	The German Reich is a Republic. Political 	authority derives from the people</a:t>
            </a:r>
          </a:p>
          <a:p>
            <a:pPr marL="0" indent="0">
              <a:buNone/>
            </a:pPr>
            <a:r>
              <a:rPr lang="en-US" sz="2200" b="1" dirty="0"/>
              <a:t>Art. 22</a:t>
            </a:r>
            <a:r>
              <a:rPr lang="en-US" sz="2200" dirty="0"/>
              <a:t>	Proportional Representation</a:t>
            </a:r>
          </a:p>
          <a:p>
            <a:pPr marL="0" indent="0">
              <a:buNone/>
            </a:pPr>
            <a:r>
              <a:rPr lang="en-US" sz="2200" b="1" dirty="0"/>
              <a:t>Art. 23</a:t>
            </a:r>
            <a:r>
              <a:rPr lang="en-US" sz="2200" dirty="0"/>
              <a:t>	The Reichstag is elected for 4 years</a:t>
            </a:r>
          </a:p>
          <a:p>
            <a:pPr marL="0" indent="0">
              <a:buNone/>
            </a:pPr>
            <a:r>
              <a:rPr lang="en-US" sz="2200" b="1" dirty="0"/>
              <a:t>Art. 41</a:t>
            </a:r>
            <a:r>
              <a:rPr lang="en-US" sz="2200" dirty="0"/>
              <a:t>	The Reich President is chosen by the 	electorate for 7 years</a:t>
            </a:r>
          </a:p>
          <a:p>
            <a:pPr marL="0" indent="0">
              <a:buNone/>
            </a:pPr>
            <a:r>
              <a:rPr lang="en-US" sz="2200" b="1" dirty="0"/>
              <a:t>Art. 48</a:t>
            </a:r>
            <a:r>
              <a:rPr lang="en-US" sz="2200" dirty="0"/>
              <a:t>	If public order &amp; safety is endangered, 	the Reich President may take necessary 	measures to restore public order &amp; safety.</a:t>
            </a:r>
          </a:p>
          <a:p>
            <a:pPr marL="0" indent="0">
              <a:buNone/>
            </a:pPr>
            <a:r>
              <a:rPr lang="en-US" sz="2200" b="1" dirty="0"/>
              <a:t>Art. 54</a:t>
            </a:r>
            <a:r>
              <a:rPr lang="en-US" sz="2200" dirty="0"/>
              <a:t>	The Reich Chancellor &amp; Reich Ministers 	require the confidence of the Reichstag. 	They must resign if the Reichstag 	withdraws its confidence in them.</a:t>
            </a:r>
          </a:p>
        </p:txBody>
      </p:sp>
      <p:pic>
        <p:nvPicPr>
          <p:cNvPr id="6" name="Picture 5">
            <a:extLst>
              <a:ext uri="{FF2B5EF4-FFF2-40B4-BE49-F238E27FC236}">
                <a16:creationId xmlns:a16="http://schemas.microsoft.com/office/drawing/2014/main" id="{113F9958-80C4-0E47-955B-E7029A6ED217}"/>
              </a:ext>
            </a:extLst>
          </p:cNvPr>
          <p:cNvPicPr>
            <a:picLocks noChangeAspect="1"/>
          </p:cNvPicPr>
          <p:nvPr/>
        </p:nvPicPr>
        <p:blipFill>
          <a:blip r:embed="rId2"/>
          <a:stretch>
            <a:fillRect/>
          </a:stretch>
        </p:blipFill>
        <p:spPr>
          <a:xfrm>
            <a:off x="66289" y="1003493"/>
            <a:ext cx="6029710" cy="5730312"/>
          </a:xfrm>
          <a:prstGeom prst="rect">
            <a:avLst/>
          </a:prstGeom>
        </p:spPr>
      </p:pic>
    </p:spTree>
    <p:extLst>
      <p:ext uri="{BB962C8B-B14F-4D97-AF65-F5344CB8AC3E}">
        <p14:creationId xmlns:p14="http://schemas.microsoft.com/office/powerpoint/2010/main" val="4282908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616C91-F992-ADC4-7E67-B907A8028091}"/>
              </a:ext>
            </a:extLst>
          </p:cNvPr>
          <p:cNvPicPr>
            <a:picLocks noChangeAspect="1"/>
          </p:cNvPicPr>
          <p:nvPr/>
        </p:nvPicPr>
        <p:blipFill rotWithShape="1">
          <a:blip r:embed="rId2"/>
          <a:srcRect l="47321" t="3406" r="32334" b="6131"/>
          <a:stretch/>
        </p:blipFill>
        <p:spPr>
          <a:xfrm rot="16200000">
            <a:off x="5110608" y="-105920"/>
            <a:ext cx="1970783" cy="11683924"/>
          </a:xfrm>
          <a:prstGeom prst="rect">
            <a:avLst/>
          </a:prstGeom>
        </p:spPr>
      </p:pic>
      <p:pic>
        <p:nvPicPr>
          <p:cNvPr id="5" name="Picture 4">
            <a:extLst>
              <a:ext uri="{FF2B5EF4-FFF2-40B4-BE49-F238E27FC236}">
                <a16:creationId xmlns:a16="http://schemas.microsoft.com/office/drawing/2014/main" id="{A60B4E80-018F-D430-5812-2085E85C51DF}"/>
              </a:ext>
            </a:extLst>
          </p:cNvPr>
          <p:cNvPicPr>
            <a:picLocks noChangeAspect="1"/>
          </p:cNvPicPr>
          <p:nvPr/>
        </p:nvPicPr>
        <p:blipFill rotWithShape="1">
          <a:blip r:embed="rId3"/>
          <a:srcRect l="18101" r="25978"/>
          <a:stretch/>
        </p:blipFill>
        <p:spPr>
          <a:xfrm>
            <a:off x="9418094" y="775471"/>
            <a:ext cx="2519868" cy="3751793"/>
          </a:xfrm>
          <a:prstGeom prst="rect">
            <a:avLst/>
          </a:prstGeom>
        </p:spPr>
      </p:pic>
      <p:pic>
        <p:nvPicPr>
          <p:cNvPr id="6" name="Picture 5">
            <a:extLst>
              <a:ext uri="{FF2B5EF4-FFF2-40B4-BE49-F238E27FC236}">
                <a16:creationId xmlns:a16="http://schemas.microsoft.com/office/drawing/2014/main" id="{1160EF66-79E9-B368-228B-AC1B86D300F4}"/>
              </a:ext>
            </a:extLst>
          </p:cNvPr>
          <p:cNvPicPr>
            <a:picLocks noChangeAspect="1"/>
          </p:cNvPicPr>
          <p:nvPr/>
        </p:nvPicPr>
        <p:blipFill>
          <a:blip r:embed="rId4"/>
          <a:stretch>
            <a:fillRect/>
          </a:stretch>
        </p:blipFill>
        <p:spPr>
          <a:xfrm>
            <a:off x="254037" y="775472"/>
            <a:ext cx="4373381" cy="3751793"/>
          </a:xfrm>
          <a:prstGeom prst="rect">
            <a:avLst/>
          </a:prstGeom>
        </p:spPr>
      </p:pic>
      <p:pic>
        <p:nvPicPr>
          <p:cNvPr id="7" name="Picture 6">
            <a:extLst>
              <a:ext uri="{FF2B5EF4-FFF2-40B4-BE49-F238E27FC236}">
                <a16:creationId xmlns:a16="http://schemas.microsoft.com/office/drawing/2014/main" id="{EDDB70E5-A960-8748-C64A-C7495D314A44}"/>
              </a:ext>
            </a:extLst>
          </p:cNvPr>
          <p:cNvPicPr>
            <a:picLocks noChangeAspect="1"/>
          </p:cNvPicPr>
          <p:nvPr/>
        </p:nvPicPr>
        <p:blipFill>
          <a:blip r:embed="rId5"/>
          <a:stretch>
            <a:fillRect/>
          </a:stretch>
        </p:blipFill>
        <p:spPr>
          <a:xfrm>
            <a:off x="5034237" y="786752"/>
            <a:ext cx="2530347" cy="3740513"/>
          </a:xfrm>
          <a:prstGeom prst="rect">
            <a:avLst/>
          </a:prstGeom>
        </p:spPr>
      </p:pic>
      <p:sp>
        <p:nvSpPr>
          <p:cNvPr id="8" name="TextBox 7">
            <a:extLst>
              <a:ext uri="{FF2B5EF4-FFF2-40B4-BE49-F238E27FC236}">
                <a16:creationId xmlns:a16="http://schemas.microsoft.com/office/drawing/2014/main" id="{CC0139CE-0BBA-E5F3-9854-7332FBBD4C83}"/>
              </a:ext>
            </a:extLst>
          </p:cNvPr>
          <p:cNvSpPr txBox="1"/>
          <p:nvPr/>
        </p:nvSpPr>
        <p:spPr>
          <a:xfrm>
            <a:off x="254037" y="202114"/>
            <a:ext cx="4373380" cy="461665"/>
          </a:xfrm>
          <a:prstGeom prst="rect">
            <a:avLst/>
          </a:prstGeom>
          <a:solidFill>
            <a:srgbClr val="FFFF00"/>
          </a:solidFill>
        </p:spPr>
        <p:txBody>
          <a:bodyPr wrap="square" rtlCol="0">
            <a:spAutoFit/>
          </a:bodyPr>
          <a:lstStyle/>
          <a:p>
            <a:pPr algn="ctr"/>
            <a:r>
              <a:rPr lang="en-US" sz="2400" b="1" dirty="0"/>
              <a:t>Luxemburg &amp; Liebknecht</a:t>
            </a:r>
          </a:p>
        </p:txBody>
      </p:sp>
      <p:sp>
        <p:nvSpPr>
          <p:cNvPr id="9" name="TextBox 8">
            <a:extLst>
              <a:ext uri="{FF2B5EF4-FFF2-40B4-BE49-F238E27FC236}">
                <a16:creationId xmlns:a16="http://schemas.microsoft.com/office/drawing/2014/main" id="{EEFB67E2-5BC6-4F1A-4CC5-4E288F4C5957}"/>
              </a:ext>
            </a:extLst>
          </p:cNvPr>
          <p:cNvSpPr txBox="1"/>
          <p:nvPr/>
        </p:nvSpPr>
        <p:spPr>
          <a:xfrm>
            <a:off x="5034237" y="213394"/>
            <a:ext cx="2530347" cy="461665"/>
          </a:xfrm>
          <a:prstGeom prst="rect">
            <a:avLst/>
          </a:prstGeom>
          <a:solidFill>
            <a:srgbClr val="FFFF00"/>
          </a:solidFill>
        </p:spPr>
        <p:txBody>
          <a:bodyPr wrap="square" rtlCol="0">
            <a:spAutoFit/>
          </a:bodyPr>
          <a:lstStyle/>
          <a:p>
            <a:pPr algn="ctr"/>
            <a:r>
              <a:rPr lang="en-US" sz="2400" b="1" dirty="0"/>
              <a:t>Wirth</a:t>
            </a:r>
          </a:p>
        </p:txBody>
      </p:sp>
      <p:sp>
        <p:nvSpPr>
          <p:cNvPr id="10" name="TextBox 9">
            <a:extLst>
              <a:ext uri="{FF2B5EF4-FFF2-40B4-BE49-F238E27FC236}">
                <a16:creationId xmlns:a16="http://schemas.microsoft.com/office/drawing/2014/main" id="{C3290C7B-4C9C-6C08-0667-6A5924AFF239}"/>
              </a:ext>
            </a:extLst>
          </p:cNvPr>
          <p:cNvSpPr txBox="1"/>
          <p:nvPr/>
        </p:nvSpPr>
        <p:spPr>
          <a:xfrm>
            <a:off x="9412854" y="202113"/>
            <a:ext cx="2530347" cy="461665"/>
          </a:xfrm>
          <a:prstGeom prst="rect">
            <a:avLst/>
          </a:prstGeom>
          <a:solidFill>
            <a:srgbClr val="FFFF00"/>
          </a:solidFill>
        </p:spPr>
        <p:txBody>
          <a:bodyPr wrap="square" rtlCol="0">
            <a:spAutoFit/>
          </a:bodyPr>
          <a:lstStyle/>
          <a:p>
            <a:pPr algn="ctr"/>
            <a:r>
              <a:rPr lang="en-US" sz="2400" b="1" dirty="0"/>
              <a:t>Drexler</a:t>
            </a:r>
          </a:p>
        </p:txBody>
      </p:sp>
    </p:spTree>
    <p:extLst>
      <p:ext uri="{BB962C8B-B14F-4D97-AF65-F5344CB8AC3E}">
        <p14:creationId xmlns:p14="http://schemas.microsoft.com/office/powerpoint/2010/main" val="2064343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18255"/>
            <a:ext cx="12191999" cy="1325563"/>
          </a:xfrm>
        </p:spPr>
        <p:txBody>
          <a:bodyPr>
            <a:normAutofit/>
          </a:bodyPr>
          <a:lstStyle/>
          <a:p>
            <a:r>
              <a:rPr lang="en-US" sz="3800" dirty="0">
                <a:solidFill>
                  <a:srgbClr val="00B050"/>
                </a:solidFill>
              </a:rPr>
              <a:t>(b) </a:t>
            </a:r>
            <a:r>
              <a:rPr lang="en-US" sz="3800" u="sng" dirty="0">
                <a:solidFill>
                  <a:srgbClr val="00B050"/>
                </a:solidFill>
              </a:rPr>
              <a:t>Strengths &amp; Weaknesses of the Republic &amp; its Constitution</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54110" y="1167890"/>
            <a:ext cx="6734887" cy="5594515"/>
          </a:xfrm>
        </p:spPr>
        <p:txBody>
          <a:bodyPr>
            <a:normAutofit/>
          </a:bodyPr>
          <a:lstStyle/>
          <a:p>
            <a:pPr marL="0" indent="0">
              <a:buNone/>
            </a:pPr>
            <a:r>
              <a:rPr lang="en-US" dirty="0"/>
              <a:t>But </a:t>
            </a:r>
            <a:r>
              <a:rPr lang="en-US" b="1" dirty="0"/>
              <a:t>Chancellor </a:t>
            </a:r>
            <a:r>
              <a:rPr lang="en-US" b="1" dirty="0" err="1"/>
              <a:t>Scheidemann</a:t>
            </a:r>
            <a:r>
              <a:rPr lang="en-US" b="1" dirty="0"/>
              <a:t> &amp; President Ebert </a:t>
            </a:r>
            <a:r>
              <a:rPr lang="en-US" dirty="0"/>
              <a:t>created a flawed Constitution:</a:t>
            </a:r>
          </a:p>
          <a:p>
            <a:pPr marL="514350" indent="-514350">
              <a:buAutoNum type="arabicPeriod"/>
            </a:pPr>
            <a:r>
              <a:rPr lang="en-US" dirty="0">
                <a:solidFill>
                  <a:srgbClr val="FF0000"/>
                </a:solidFill>
              </a:rPr>
              <a:t>Proportional Representation </a:t>
            </a:r>
            <a:r>
              <a:rPr lang="en-US" dirty="0"/>
              <a:t>– awarding seats on the votes gained produced weak coalitions, limiting political stability as no party could win a Reichstag majority.</a:t>
            </a:r>
          </a:p>
          <a:p>
            <a:pPr marL="514350" indent="-514350">
              <a:buAutoNum type="arabicPeriod"/>
            </a:pPr>
            <a:r>
              <a:rPr lang="en-US" dirty="0">
                <a:solidFill>
                  <a:srgbClr val="FF0000"/>
                </a:solidFill>
              </a:rPr>
              <a:t>Democratic ‘Self-Destruction’ </a:t>
            </a:r>
            <a:r>
              <a:rPr lang="en-US" dirty="0"/>
              <a:t>– Article 48 allowed the President to rule by decree, without consulting the Reichstag.</a:t>
            </a:r>
          </a:p>
          <a:p>
            <a:pPr marL="514350" indent="-514350">
              <a:buAutoNum type="arabicPeriod"/>
            </a:pPr>
            <a:r>
              <a:rPr lang="en-US" dirty="0">
                <a:solidFill>
                  <a:srgbClr val="FF0000"/>
                </a:solidFill>
              </a:rPr>
              <a:t>Army Criticism </a:t>
            </a:r>
            <a:r>
              <a:rPr lang="en-US" dirty="0"/>
              <a:t>– the </a:t>
            </a:r>
            <a:r>
              <a:rPr lang="en-US" dirty="0" err="1"/>
              <a:t>Wermacht</a:t>
            </a:r>
            <a:r>
              <a:rPr lang="en-US" dirty="0"/>
              <a:t> wanted the return of the Kaiser &amp; their old status.</a:t>
            </a:r>
          </a:p>
          <a:p>
            <a:pPr marL="514350" indent="-514350">
              <a:buAutoNum type="arabicPeriod"/>
            </a:pPr>
            <a:r>
              <a:rPr lang="en-US" dirty="0">
                <a:solidFill>
                  <a:srgbClr val="FF0000"/>
                </a:solidFill>
              </a:rPr>
              <a:t>Judiciary Criticism </a:t>
            </a:r>
            <a:r>
              <a:rPr lang="en-US" dirty="0"/>
              <a:t>– Judges &amp; Senior Civil Servants hated Weimar liberal politics.</a:t>
            </a:r>
          </a:p>
          <a:p>
            <a:pPr marL="514350" indent="-514350">
              <a:buAutoNum type="arabicPeriod"/>
            </a:pPr>
            <a:endParaRPr lang="en-US" dirty="0"/>
          </a:p>
          <a:p>
            <a:pPr marL="514350" indent="-514350">
              <a:buAutoNum type="arabicPeriod"/>
            </a:pPr>
            <a:endParaRPr lang="en-US" dirty="0"/>
          </a:p>
          <a:p>
            <a:pPr marL="0" indent="0">
              <a:buNone/>
            </a:pPr>
            <a:endParaRPr lang="en-US" dirty="0"/>
          </a:p>
        </p:txBody>
      </p:sp>
      <p:pic>
        <p:nvPicPr>
          <p:cNvPr id="6" name="Picture 5">
            <a:extLst>
              <a:ext uri="{FF2B5EF4-FFF2-40B4-BE49-F238E27FC236}">
                <a16:creationId xmlns:a16="http://schemas.microsoft.com/office/drawing/2014/main" id="{50ABC4C1-383B-C049-9A80-4E854E116AE5}"/>
              </a:ext>
            </a:extLst>
          </p:cNvPr>
          <p:cNvPicPr>
            <a:picLocks noChangeAspect="1"/>
          </p:cNvPicPr>
          <p:nvPr/>
        </p:nvPicPr>
        <p:blipFill rotWithShape="1">
          <a:blip r:embed="rId2"/>
          <a:srcRect l="7482" t="6034" r="15027" b="41479"/>
          <a:stretch/>
        </p:blipFill>
        <p:spPr>
          <a:xfrm>
            <a:off x="6964814" y="1167889"/>
            <a:ext cx="5151369" cy="5594515"/>
          </a:xfrm>
          <a:prstGeom prst="rect">
            <a:avLst/>
          </a:prstGeom>
        </p:spPr>
      </p:pic>
    </p:spTree>
    <p:extLst>
      <p:ext uri="{BB962C8B-B14F-4D97-AF65-F5344CB8AC3E}">
        <p14:creationId xmlns:p14="http://schemas.microsoft.com/office/powerpoint/2010/main" val="2577510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B1C33B4-9617-816E-C00B-9D832E5E706E}"/>
              </a:ext>
            </a:extLst>
          </p:cNvPr>
          <p:cNvGraphicFramePr>
            <a:graphicFrameLocks noGrp="1"/>
          </p:cNvGraphicFramePr>
          <p:nvPr>
            <p:extLst>
              <p:ext uri="{D42A27DB-BD31-4B8C-83A1-F6EECF244321}">
                <p14:modId xmlns:p14="http://schemas.microsoft.com/office/powerpoint/2010/main" val="3033530556"/>
              </p:ext>
            </p:extLst>
          </p:nvPr>
        </p:nvGraphicFramePr>
        <p:xfrm>
          <a:off x="3503221" y="156358"/>
          <a:ext cx="8438078" cy="6545283"/>
        </p:xfrm>
        <a:graphic>
          <a:graphicData uri="http://schemas.openxmlformats.org/drawingml/2006/table">
            <a:tbl>
              <a:tblPr firstRow="1" bandRow="1">
                <a:tableStyleId>{5C22544A-7EE6-4342-B048-85BDC9FD1C3A}</a:tableStyleId>
              </a:tblPr>
              <a:tblGrid>
                <a:gridCol w="4219039">
                  <a:extLst>
                    <a:ext uri="{9D8B030D-6E8A-4147-A177-3AD203B41FA5}">
                      <a16:colId xmlns:a16="http://schemas.microsoft.com/office/drawing/2014/main" val="890322047"/>
                    </a:ext>
                  </a:extLst>
                </a:gridCol>
                <a:gridCol w="4219039">
                  <a:extLst>
                    <a:ext uri="{9D8B030D-6E8A-4147-A177-3AD203B41FA5}">
                      <a16:colId xmlns:a16="http://schemas.microsoft.com/office/drawing/2014/main" val="1178216513"/>
                    </a:ext>
                  </a:extLst>
                </a:gridCol>
              </a:tblGrid>
              <a:tr h="1211283">
                <a:tc>
                  <a:txBody>
                    <a:bodyPr/>
                    <a:lstStyle/>
                    <a:p>
                      <a:pPr algn="ctr"/>
                      <a:r>
                        <a:rPr lang="en-US" sz="3600" dirty="0"/>
                        <a:t>CHANCELLOR </a:t>
                      </a:r>
                    </a:p>
                    <a:p>
                      <a:pPr algn="ctr"/>
                      <a:r>
                        <a:rPr lang="en-US" sz="3600" dirty="0"/>
                        <a:t>OF GERMANY</a:t>
                      </a:r>
                    </a:p>
                  </a:txBody>
                  <a:tcPr/>
                </a:tc>
                <a:tc>
                  <a:txBody>
                    <a:bodyPr/>
                    <a:lstStyle/>
                    <a:p>
                      <a:pPr algn="ctr"/>
                      <a:r>
                        <a:rPr lang="en-US" sz="3600" dirty="0"/>
                        <a:t>DAYS IN </a:t>
                      </a:r>
                    </a:p>
                    <a:p>
                      <a:pPr algn="ctr"/>
                      <a:r>
                        <a:rPr lang="en-US" sz="3600" dirty="0"/>
                        <a:t>OFFICE</a:t>
                      </a:r>
                    </a:p>
                  </a:txBody>
                  <a:tcPr/>
                </a:tc>
                <a:extLst>
                  <a:ext uri="{0D108BD9-81ED-4DB2-BD59-A6C34878D82A}">
                    <a16:rowId xmlns:a16="http://schemas.microsoft.com/office/drawing/2014/main" val="1060971334"/>
                  </a:ext>
                </a:extLst>
              </a:tr>
              <a:tr h="728568">
                <a:tc>
                  <a:txBody>
                    <a:bodyPr/>
                    <a:lstStyle/>
                    <a:p>
                      <a:pPr algn="ctr"/>
                      <a:r>
                        <a:rPr lang="en-US" sz="4400" b="1" dirty="0"/>
                        <a:t>Ebert</a:t>
                      </a:r>
                    </a:p>
                  </a:txBody>
                  <a:tcPr/>
                </a:tc>
                <a:tc>
                  <a:txBody>
                    <a:bodyPr/>
                    <a:lstStyle/>
                    <a:p>
                      <a:pPr algn="ctr"/>
                      <a:r>
                        <a:rPr lang="en-US" sz="4400" dirty="0"/>
                        <a:t>96</a:t>
                      </a:r>
                    </a:p>
                  </a:txBody>
                  <a:tcPr/>
                </a:tc>
                <a:extLst>
                  <a:ext uri="{0D108BD9-81ED-4DB2-BD59-A6C34878D82A}">
                    <a16:rowId xmlns:a16="http://schemas.microsoft.com/office/drawing/2014/main" val="263780402"/>
                  </a:ext>
                </a:extLst>
              </a:tr>
              <a:tr h="728568">
                <a:tc>
                  <a:txBody>
                    <a:bodyPr/>
                    <a:lstStyle/>
                    <a:p>
                      <a:pPr algn="ctr"/>
                      <a:r>
                        <a:rPr lang="en-US" sz="4400" b="1" dirty="0" err="1"/>
                        <a:t>Scheidemann</a:t>
                      </a:r>
                      <a:endParaRPr lang="en-US" sz="4400" b="1" dirty="0"/>
                    </a:p>
                  </a:txBody>
                  <a:tcPr/>
                </a:tc>
                <a:tc>
                  <a:txBody>
                    <a:bodyPr/>
                    <a:lstStyle/>
                    <a:p>
                      <a:pPr algn="ctr"/>
                      <a:r>
                        <a:rPr lang="en-US" sz="4400" dirty="0"/>
                        <a:t>127</a:t>
                      </a:r>
                    </a:p>
                  </a:txBody>
                  <a:tcPr/>
                </a:tc>
                <a:extLst>
                  <a:ext uri="{0D108BD9-81ED-4DB2-BD59-A6C34878D82A}">
                    <a16:rowId xmlns:a16="http://schemas.microsoft.com/office/drawing/2014/main" val="3049857596"/>
                  </a:ext>
                </a:extLst>
              </a:tr>
              <a:tr h="728568">
                <a:tc>
                  <a:txBody>
                    <a:bodyPr/>
                    <a:lstStyle/>
                    <a:p>
                      <a:pPr algn="ctr"/>
                      <a:r>
                        <a:rPr lang="en-US" sz="4400" b="1" dirty="0"/>
                        <a:t>Bauer</a:t>
                      </a:r>
                    </a:p>
                  </a:txBody>
                  <a:tcPr/>
                </a:tc>
                <a:tc>
                  <a:txBody>
                    <a:bodyPr/>
                    <a:lstStyle/>
                    <a:p>
                      <a:pPr algn="ctr"/>
                      <a:r>
                        <a:rPr lang="en-US" sz="4400" dirty="0"/>
                        <a:t>279</a:t>
                      </a:r>
                    </a:p>
                  </a:txBody>
                  <a:tcPr/>
                </a:tc>
                <a:extLst>
                  <a:ext uri="{0D108BD9-81ED-4DB2-BD59-A6C34878D82A}">
                    <a16:rowId xmlns:a16="http://schemas.microsoft.com/office/drawing/2014/main" val="415146732"/>
                  </a:ext>
                </a:extLst>
              </a:tr>
              <a:tr h="728568">
                <a:tc>
                  <a:txBody>
                    <a:bodyPr/>
                    <a:lstStyle/>
                    <a:p>
                      <a:pPr algn="ctr"/>
                      <a:r>
                        <a:rPr lang="en-US" sz="4400" b="1" dirty="0"/>
                        <a:t>Muller</a:t>
                      </a:r>
                    </a:p>
                  </a:txBody>
                  <a:tcPr/>
                </a:tc>
                <a:tc>
                  <a:txBody>
                    <a:bodyPr/>
                    <a:lstStyle/>
                    <a:p>
                      <a:pPr algn="ctr"/>
                      <a:r>
                        <a:rPr lang="en-US" sz="4400" dirty="0"/>
                        <a:t>86</a:t>
                      </a:r>
                    </a:p>
                  </a:txBody>
                  <a:tcPr/>
                </a:tc>
                <a:extLst>
                  <a:ext uri="{0D108BD9-81ED-4DB2-BD59-A6C34878D82A}">
                    <a16:rowId xmlns:a16="http://schemas.microsoft.com/office/drawing/2014/main" val="851111096"/>
                  </a:ext>
                </a:extLst>
              </a:tr>
              <a:tr h="728568">
                <a:tc>
                  <a:txBody>
                    <a:bodyPr/>
                    <a:lstStyle/>
                    <a:p>
                      <a:pPr algn="ctr"/>
                      <a:r>
                        <a:rPr lang="en-US" sz="4400" b="1" dirty="0" err="1"/>
                        <a:t>Fehrenbach</a:t>
                      </a:r>
                      <a:endParaRPr lang="en-US" sz="4400" b="1" dirty="0"/>
                    </a:p>
                  </a:txBody>
                  <a:tcPr/>
                </a:tc>
                <a:tc>
                  <a:txBody>
                    <a:bodyPr/>
                    <a:lstStyle/>
                    <a:p>
                      <a:pPr algn="ctr"/>
                      <a:r>
                        <a:rPr lang="en-US" sz="4400" dirty="0"/>
                        <a:t>313</a:t>
                      </a:r>
                    </a:p>
                  </a:txBody>
                  <a:tcPr/>
                </a:tc>
                <a:extLst>
                  <a:ext uri="{0D108BD9-81ED-4DB2-BD59-A6C34878D82A}">
                    <a16:rowId xmlns:a16="http://schemas.microsoft.com/office/drawing/2014/main" val="1042373849"/>
                  </a:ext>
                </a:extLst>
              </a:tr>
              <a:tr h="728568">
                <a:tc>
                  <a:txBody>
                    <a:bodyPr/>
                    <a:lstStyle/>
                    <a:p>
                      <a:pPr algn="ctr"/>
                      <a:r>
                        <a:rPr lang="en-US" sz="4400" b="1" dirty="0"/>
                        <a:t>Wirth</a:t>
                      </a:r>
                    </a:p>
                  </a:txBody>
                  <a:tcPr/>
                </a:tc>
                <a:tc>
                  <a:txBody>
                    <a:bodyPr/>
                    <a:lstStyle/>
                    <a:p>
                      <a:pPr algn="ctr"/>
                      <a:r>
                        <a:rPr lang="en-US" sz="4400" dirty="0"/>
                        <a:t>1 year 118 days</a:t>
                      </a:r>
                    </a:p>
                  </a:txBody>
                  <a:tcPr/>
                </a:tc>
                <a:extLst>
                  <a:ext uri="{0D108BD9-81ED-4DB2-BD59-A6C34878D82A}">
                    <a16:rowId xmlns:a16="http://schemas.microsoft.com/office/drawing/2014/main" val="855264021"/>
                  </a:ext>
                </a:extLst>
              </a:tr>
              <a:tr h="728568">
                <a:tc>
                  <a:txBody>
                    <a:bodyPr/>
                    <a:lstStyle/>
                    <a:p>
                      <a:pPr algn="ctr"/>
                      <a:r>
                        <a:rPr lang="en-US" sz="4400" b="1" dirty="0" err="1"/>
                        <a:t>Cuno</a:t>
                      </a:r>
                      <a:endParaRPr lang="en-US" sz="4400" b="1" dirty="0"/>
                    </a:p>
                  </a:txBody>
                  <a:tcPr/>
                </a:tc>
                <a:tc>
                  <a:txBody>
                    <a:bodyPr/>
                    <a:lstStyle/>
                    <a:p>
                      <a:pPr algn="ctr"/>
                      <a:r>
                        <a:rPr lang="en-US" sz="4400" dirty="0"/>
                        <a:t>1 year 202 days</a:t>
                      </a:r>
                    </a:p>
                  </a:txBody>
                  <a:tcPr/>
                </a:tc>
                <a:extLst>
                  <a:ext uri="{0D108BD9-81ED-4DB2-BD59-A6C34878D82A}">
                    <a16:rowId xmlns:a16="http://schemas.microsoft.com/office/drawing/2014/main" val="1417086593"/>
                  </a:ext>
                </a:extLst>
              </a:tr>
            </a:tbl>
          </a:graphicData>
        </a:graphic>
      </p:graphicFrame>
      <p:sp>
        <p:nvSpPr>
          <p:cNvPr id="5" name="TextBox 4">
            <a:extLst>
              <a:ext uri="{FF2B5EF4-FFF2-40B4-BE49-F238E27FC236}">
                <a16:creationId xmlns:a16="http://schemas.microsoft.com/office/drawing/2014/main" id="{127125EF-480D-C908-9F9B-D59D6244419E}"/>
              </a:ext>
            </a:extLst>
          </p:cNvPr>
          <p:cNvSpPr txBox="1"/>
          <p:nvPr/>
        </p:nvSpPr>
        <p:spPr>
          <a:xfrm>
            <a:off x="250701" y="173401"/>
            <a:ext cx="3015013" cy="2123658"/>
          </a:xfrm>
          <a:prstGeom prst="rect">
            <a:avLst/>
          </a:prstGeom>
          <a:solidFill>
            <a:srgbClr val="FFC000"/>
          </a:solidFill>
        </p:spPr>
        <p:txBody>
          <a:bodyPr wrap="square" rtlCol="0">
            <a:spAutoFit/>
          </a:bodyPr>
          <a:lstStyle/>
          <a:p>
            <a:pPr algn="ctr"/>
            <a:r>
              <a:rPr lang="en-US" sz="4400" b="1" dirty="0"/>
              <a:t>Chancellors </a:t>
            </a:r>
          </a:p>
          <a:p>
            <a:pPr algn="ctr"/>
            <a:r>
              <a:rPr lang="en-US" sz="4400" b="1" dirty="0"/>
              <a:t>of Germany </a:t>
            </a:r>
          </a:p>
          <a:p>
            <a:pPr algn="ctr"/>
            <a:r>
              <a:rPr lang="en-US" sz="4400" b="1" dirty="0"/>
              <a:t>1919-1923</a:t>
            </a:r>
          </a:p>
        </p:txBody>
      </p:sp>
      <p:sp>
        <p:nvSpPr>
          <p:cNvPr id="6" name="TextBox 5">
            <a:extLst>
              <a:ext uri="{FF2B5EF4-FFF2-40B4-BE49-F238E27FC236}">
                <a16:creationId xmlns:a16="http://schemas.microsoft.com/office/drawing/2014/main" id="{733F433C-B4C8-741E-70A4-AE48E1EDEDF5}"/>
              </a:ext>
            </a:extLst>
          </p:cNvPr>
          <p:cNvSpPr txBox="1"/>
          <p:nvPr/>
        </p:nvSpPr>
        <p:spPr>
          <a:xfrm>
            <a:off x="250700" y="2546657"/>
            <a:ext cx="3015013" cy="4154984"/>
          </a:xfrm>
          <a:prstGeom prst="rect">
            <a:avLst/>
          </a:prstGeom>
          <a:solidFill>
            <a:srgbClr val="FFFF00"/>
          </a:solidFill>
        </p:spPr>
        <p:txBody>
          <a:bodyPr wrap="square" rtlCol="0">
            <a:spAutoFit/>
          </a:bodyPr>
          <a:lstStyle/>
          <a:p>
            <a:pPr algn="ctr"/>
            <a:r>
              <a:rPr lang="en-US" sz="3200" b="1" dirty="0"/>
              <a:t>Why so many </a:t>
            </a:r>
          </a:p>
          <a:p>
            <a:pPr algn="ctr"/>
            <a:r>
              <a:rPr lang="en-US" sz="3200" b="1" dirty="0"/>
              <a:t>in 4 years?</a:t>
            </a:r>
          </a:p>
          <a:p>
            <a:pPr algn="ctr"/>
            <a:endParaRPr lang="en-US" sz="1600" b="1" dirty="0"/>
          </a:p>
          <a:p>
            <a:pPr algn="ctr"/>
            <a:r>
              <a:rPr lang="en-US" sz="3200" b="1" dirty="0"/>
              <a:t>Why so few long-term Chancellors?</a:t>
            </a:r>
          </a:p>
          <a:p>
            <a:endParaRPr lang="en-US" sz="1600" dirty="0"/>
          </a:p>
          <a:p>
            <a:pPr algn="ctr"/>
            <a:r>
              <a:rPr lang="en-US" sz="3200" b="1" dirty="0"/>
              <a:t>Why so unstable?</a:t>
            </a:r>
          </a:p>
        </p:txBody>
      </p:sp>
    </p:spTree>
    <p:extLst>
      <p:ext uri="{BB962C8B-B14F-4D97-AF65-F5344CB8AC3E}">
        <p14:creationId xmlns:p14="http://schemas.microsoft.com/office/powerpoint/2010/main" val="3231863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E80B6-97A3-A0F8-AA5F-77BC021DB396}"/>
              </a:ext>
            </a:extLst>
          </p:cNvPr>
          <p:cNvSpPr>
            <a:spLocks noGrp="1"/>
          </p:cNvSpPr>
          <p:nvPr>
            <p:ph type="title"/>
          </p:nvPr>
        </p:nvSpPr>
        <p:spPr>
          <a:xfrm>
            <a:off x="249382" y="106877"/>
            <a:ext cx="11744696" cy="4928260"/>
          </a:xfrm>
          <a:solidFill>
            <a:srgbClr val="FFC000"/>
          </a:solidFill>
        </p:spPr>
        <p:txBody>
          <a:bodyPr>
            <a:normAutofit/>
          </a:bodyPr>
          <a:lstStyle/>
          <a:p>
            <a:pPr algn="ctr"/>
            <a:r>
              <a:rPr lang="en-US" sz="3400" b="1" dirty="0">
                <a:latin typeface="+mn-lt"/>
              </a:rPr>
              <a:t>‘The new constitution had several built-in weaknesses. Between 1919 and 1933, there was not even a single election when one party won more than half the votes cast in elections for the Reichstag. As a result, the system of proportional representation meant that no party won more than half the seats. Consequently, whichever party formed the government was forced to rely on other, less successful, parties to form squabbling and weak coalitions. When faced with having to deal with any serious political problems, the coalitions fell apart because the different parties had different views.’ </a:t>
            </a:r>
          </a:p>
        </p:txBody>
      </p:sp>
      <p:sp>
        <p:nvSpPr>
          <p:cNvPr id="4" name="TextBox 3">
            <a:extLst>
              <a:ext uri="{FF2B5EF4-FFF2-40B4-BE49-F238E27FC236}">
                <a16:creationId xmlns:a16="http://schemas.microsoft.com/office/drawing/2014/main" id="{5DE12B23-8EA7-A976-ED02-4051264E6C02}"/>
              </a:ext>
            </a:extLst>
          </p:cNvPr>
          <p:cNvSpPr txBox="1"/>
          <p:nvPr/>
        </p:nvSpPr>
        <p:spPr>
          <a:xfrm>
            <a:off x="1019564" y="5118265"/>
            <a:ext cx="10204332" cy="584775"/>
          </a:xfrm>
          <a:prstGeom prst="rect">
            <a:avLst/>
          </a:prstGeom>
          <a:solidFill>
            <a:srgbClr val="FFFF00"/>
          </a:solidFill>
        </p:spPr>
        <p:txBody>
          <a:bodyPr wrap="none" rtlCol="0">
            <a:spAutoFit/>
          </a:bodyPr>
          <a:lstStyle/>
          <a:p>
            <a:r>
              <a:rPr lang="en-US" sz="3200" b="1" dirty="0"/>
              <a:t>From a recent 21</a:t>
            </a:r>
            <a:r>
              <a:rPr lang="en-US" sz="3200" b="1" baseline="30000" dirty="0"/>
              <a:t>st</a:t>
            </a:r>
            <a:r>
              <a:rPr lang="en-US" sz="3200" b="1" dirty="0"/>
              <a:t> Century book on the history of Germany</a:t>
            </a:r>
          </a:p>
        </p:txBody>
      </p:sp>
      <p:sp>
        <p:nvSpPr>
          <p:cNvPr id="5" name="TextBox 4">
            <a:extLst>
              <a:ext uri="{FF2B5EF4-FFF2-40B4-BE49-F238E27FC236}">
                <a16:creationId xmlns:a16="http://schemas.microsoft.com/office/drawing/2014/main" id="{F07B1DA6-2F52-CDEA-F6A2-998452D329F2}"/>
              </a:ext>
            </a:extLst>
          </p:cNvPr>
          <p:cNvSpPr txBox="1"/>
          <p:nvPr/>
        </p:nvSpPr>
        <p:spPr>
          <a:xfrm>
            <a:off x="1019564" y="5797016"/>
            <a:ext cx="10204332" cy="954107"/>
          </a:xfrm>
          <a:prstGeom prst="rect">
            <a:avLst/>
          </a:prstGeom>
          <a:solidFill>
            <a:schemeClr val="accent5">
              <a:lumMod val="20000"/>
              <a:lumOff val="80000"/>
            </a:schemeClr>
          </a:solidFill>
        </p:spPr>
        <p:txBody>
          <a:bodyPr wrap="square" rtlCol="0">
            <a:spAutoFit/>
          </a:bodyPr>
          <a:lstStyle/>
          <a:p>
            <a:pPr algn="ctr"/>
            <a:r>
              <a:rPr lang="en-US" sz="2800" b="1" dirty="0"/>
              <a:t>What impression does this extract give about the impact </a:t>
            </a:r>
          </a:p>
          <a:p>
            <a:pPr algn="ctr"/>
            <a:r>
              <a:rPr lang="en-US" sz="2800" b="1" dirty="0"/>
              <a:t>of proportional representation on Germany? </a:t>
            </a:r>
            <a:r>
              <a:rPr lang="en-US" sz="2800" b="1" dirty="0">
                <a:solidFill>
                  <a:srgbClr val="FF0000"/>
                </a:solidFill>
              </a:rPr>
              <a:t>(6 marks)</a:t>
            </a:r>
          </a:p>
        </p:txBody>
      </p:sp>
    </p:spTree>
    <p:extLst>
      <p:ext uri="{BB962C8B-B14F-4D97-AF65-F5344CB8AC3E}">
        <p14:creationId xmlns:p14="http://schemas.microsoft.com/office/powerpoint/2010/main" val="976898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852" y="18256"/>
            <a:ext cx="11111948" cy="1232038"/>
          </a:xfrm>
        </p:spPr>
        <p:txBody>
          <a:bodyPr>
            <a:normAutofit/>
          </a:bodyPr>
          <a:lstStyle/>
          <a:p>
            <a:r>
              <a:rPr lang="en-US" dirty="0">
                <a:solidFill>
                  <a:srgbClr val="7030A0"/>
                </a:solidFill>
              </a:rPr>
              <a:t>(c) </a:t>
            </a:r>
            <a:r>
              <a:rPr lang="en-US" u="sng" dirty="0">
                <a:solidFill>
                  <a:srgbClr val="7030A0"/>
                </a:solidFill>
              </a:rPr>
              <a:t>Reactions to the Treaty of Versailles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908640" y="1253331"/>
            <a:ext cx="7115194" cy="5586414"/>
          </a:xfrm>
        </p:spPr>
        <p:txBody>
          <a:bodyPr>
            <a:normAutofit/>
          </a:bodyPr>
          <a:lstStyle/>
          <a:p>
            <a:pPr marL="0" indent="0">
              <a:buNone/>
            </a:pPr>
            <a:r>
              <a:rPr lang="en-US" dirty="0"/>
              <a:t>After the Armistice was signed 11</a:t>
            </a:r>
            <a:r>
              <a:rPr lang="en-US" baseline="30000" dirty="0"/>
              <a:t>th</a:t>
            </a:r>
            <a:r>
              <a:rPr lang="en-US" dirty="0"/>
              <a:t> Nov. 1918, the Peace Treaty of Versailles wasn’t signed until 28</a:t>
            </a:r>
            <a:r>
              <a:rPr lang="en-US" baseline="30000" dirty="0"/>
              <a:t>th</a:t>
            </a:r>
            <a:r>
              <a:rPr lang="en-US" dirty="0"/>
              <a:t> June 1919. The Germans expected it to be based on US </a:t>
            </a:r>
            <a:r>
              <a:rPr lang="en-US" b="1" dirty="0"/>
              <a:t>President Wilson</a:t>
            </a:r>
            <a:r>
              <a:rPr lang="en-US" dirty="0"/>
              <a:t>’s</a:t>
            </a:r>
            <a:r>
              <a:rPr lang="en-US" b="1" dirty="0"/>
              <a:t> </a:t>
            </a:r>
            <a:r>
              <a:rPr lang="en-US" dirty="0"/>
              <a:t>14 Points, but French </a:t>
            </a:r>
            <a:r>
              <a:rPr lang="en-US" b="1" dirty="0"/>
              <a:t>Prime Minister Clemenceau </a:t>
            </a:r>
            <a:r>
              <a:rPr lang="en-US" dirty="0"/>
              <a:t>&amp; British </a:t>
            </a:r>
            <a:r>
              <a:rPr lang="en-US" b="1" dirty="0"/>
              <a:t>Prime Minister Lloyd-George </a:t>
            </a:r>
            <a:r>
              <a:rPr lang="en-US" dirty="0"/>
              <a:t>wanted revenge for the war widows &amp; many lives lost. Wilson’s Points about Self-Determination &amp; Freedom of the Seas upset Lloyd-George, who defended the British Empire &amp; the British Navy. Wilson’s idealism upset Clemenceau, who was furious French Industry had been reversed by 200 </a:t>
            </a:r>
            <a:r>
              <a:rPr lang="en-US" dirty="0" err="1"/>
              <a:t>yrs</a:t>
            </a:r>
            <a:r>
              <a:rPr lang="en-US" dirty="0"/>
              <a:t> &amp; demanded compensation for damage done 1914-18 while US joined WW1 in 1917.</a:t>
            </a:r>
          </a:p>
        </p:txBody>
      </p:sp>
      <p:pic>
        <p:nvPicPr>
          <p:cNvPr id="5" name="Picture 4">
            <a:extLst>
              <a:ext uri="{FF2B5EF4-FFF2-40B4-BE49-F238E27FC236}">
                <a16:creationId xmlns:a16="http://schemas.microsoft.com/office/drawing/2014/main" id="{38FDE9D6-2E41-FB49-9696-D4DC0002A1DF}"/>
              </a:ext>
            </a:extLst>
          </p:cNvPr>
          <p:cNvPicPr>
            <a:picLocks noChangeAspect="1"/>
          </p:cNvPicPr>
          <p:nvPr/>
        </p:nvPicPr>
        <p:blipFill>
          <a:blip r:embed="rId2"/>
          <a:stretch>
            <a:fillRect/>
          </a:stretch>
        </p:blipFill>
        <p:spPr>
          <a:xfrm>
            <a:off x="241851" y="1250293"/>
            <a:ext cx="4467403" cy="5423776"/>
          </a:xfrm>
          <a:prstGeom prst="rect">
            <a:avLst/>
          </a:prstGeom>
        </p:spPr>
      </p:pic>
    </p:spTree>
    <p:extLst>
      <p:ext uri="{BB962C8B-B14F-4D97-AF65-F5344CB8AC3E}">
        <p14:creationId xmlns:p14="http://schemas.microsoft.com/office/powerpoint/2010/main" val="2031099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852" y="18256"/>
            <a:ext cx="11111948" cy="1168210"/>
          </a:xfrm>
        </p:spPr>
        <p:txBody>
          <a:bodyPr>
            <a:normAutofit/>
          </a:bodyPr>
          <a:lstStyle/>
          <a:p>
            <a:r>
              <a:rPr lang="en-US" dirty="0">
                <a:solidFill>
                  <a:srgbClr val="7030A0"/>
                </a:solidFill>
              </a:rPr>
              <a:t>(c) </a:t>
            </a:r>
            <a:r>
              <a:rPr lang="en-US" u="sng" dirty="0">
                <a:solidFill>
                  <a:srgbClr val="7030A0"/>
                </a:solidFill>
              </a:rPr>
              <a:t>Reactions to the Treaty of Versailles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853" y="1105285"/>
            <a:ext cx="7483250" cy="5621335"/>
          </a:xfrm>
        </p:spPr>
        <p:txBody>
          <a:bodyPr>
            <a:normAutofit/>
          </a:bodyPr>
          <a:lstStyle/>
          <a:p>
            <a:pPr marL="0" indent="0">
              <a:buNone/>
            </a:pPr>
            <a:r>
              <a:rPr lang="en-US" dirty="0"/>
              <a:t>As the Treaty of Versailles was conceived as part of the Paris Peace Conference, Clemenceau took a leading role in ensuring the terms were harsh.</a:t>
            </a:r>
          </a:p>
          <a:p>
            <a:pPr marL="0" indent="0">
              <a:buNone/>
            </a:pPr>
            <a:r>
              <a:rPr lang="en-US" b="1" dirty="0">
                <a:solidFill>
                  <a:srgbClr val="FF0000"/>
                </a:solidFill>
              </a:rPr>
              <a:t>B</a:t>
            </a:r>
            <a:r>
              <a:rPr lang="en-US" b="1" dirty="0"/>
              <a:t>lame</a:t>
            </a:r>
            <a:r>
              <a:rPr lang="en-US" dirty="0"/>
              <a:t> – Article 231 (War Guilt Clause) meant Germany had to take full responsibility for starting WW1 … even though they joined fourth.</a:t>
            </a:r>
          </a:p>
          <a:p>
            <a:pPr marL="0" indent="0">
              <a:buNone/>
            </a:pPr>
            <a:r>
              <a:rPr lang="en-US" b="1" dirty="0">
                <a:solidFill>
                  <a:srgbClr val="FF0000"/>
                </a:solidFill>
              </a:rPr>
              <a:t>R</a:t>
            </a:r>
            <a:r>
              <a:rPr lang="en-US" b="1" dirty="0"/>
              <a:t>eparations</a:t>
            </a:r>
            <a:r>
              <a:rPr lang="en-US" dirty="0"/>
              <a:t> – Finally fixed at £6.6 billion, meant Germany would be bankrupt up until 1989.</a:t>
            </a:r>
          </a:p>
          <a:p>
            <a:pPr marL="0" indent="0">
              <a:buNone/>
            </a:pPr>
            <a:r>
              <a:rPr lang="en-US" b="1" dirty="0">
                <a:solidFill>
                  <a:srgbClr val="FF0000"/>
                </a:solidFill>
              </a:rPr>
              <a:t>A</a:t>
            </a:r>
            <a:r>
              <a:rPr lang="en-US" b="1" dirty="0"/>
              <a:t>rmed Forces </a:t>
            </a:r>
            <a:r>
              <a:rPr lang="en-US" dirty="0"/>
              <a:t>– Army limited to 100,000 men &amp; no tanks; Navy limited to 6 battleships &amp; no submarines; Airforce banned completely.</a:t>
            </a:r>
          </a:p>
          <a:p>
            <a:pPr marL="0" indent="0">
              <a:buNone/>
            </a:pPr>
            <a:r>
              <a:rPr lang="en-US" b="1" dirty="0">
                <a:solidFill>
                  <a:srgbClr val="FF0000"/>
                </a:solidFill>
              </a:rPr>
              <a:t>T</a:t>
            </a:r>
            <a:r>
              <a:rPr lang="en-US" b="1" dirty="0"/>
              <a:t>erritory Losses </a:t>
            </a:r>
            <a:r>
              <a:rPr lang="en-US" dirty="0"/>
              <a:t>– Empire confiscated; 13% land lost; 10% population lost; Rhineland demilitarized.</a:t>
            </a:r>
          </a:p>
        </p:txBody>
      </p:sp>
      <p:pic>
        <p:nvPicPr>
          <p:cNvPr id="4" name="Picture 3">
            <a:extLst>
              <a:ext uri="{FF2B5EF4-FFF2-40B4-BE49-F238E27FC236}">
                <a16:creationId xmlns:a16="http://schemas.microsoft.com/office/drawing/2014/main" id="{5A331F00-9A24-944B-9CBF-EA03296A3597}"/>
              </a:ext>
            </a:extLst>
          </p:cNvPr>
          <p:cNvPicPr>
            <a:picLocks noChangeAspect="1"/>
          </p:cNvPicPr>
          <p:nvPr/>
        </p:nvPicPr>
        <p:blipFill>
          <a:blip r:embed="rId2"/>
          <a:stretch>
            <a:fillRect/>
          </a:stretch>
        </p:blipFill>
        <p:spPr>
          <a:xfrm>
            <a:off x="7725102" y="1105284"/>
            <a:ext cx="4365971" cy="5621335"/>
          </a:xfrm>
          <a:prstGeom prst="rect">
            <a:avLst/>
          </a:prstGeom>
        </p:spPr>
      </p:pic>
    </p:spTree>
    <p:extLst>
      <p:ext uri="{BB962C8B-B14F-4D97-AF65-F5344CB8AC3E}">
        <p14:creationId xmlns:p14="http://schemas.microsoft.com/office/powerpoint/2010/main" val="3011484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B86A56-1EAE-734C-8A97-5C558B185F31}"/>
              </a:ext>
            </a:extLst>
          </p:cNvPr>
          <p:cNvPicPr>
            <a:picLocks noChangeAspect="1"/>
          </p:cNvPicPr>
          <p:nvPr/>
        </p:nvPicPr>
        <p:blipFill>
          <a:blip r:embed="rId2"/>
          <a:stretch>
            <a:fillRect/>
          </a:stretch>
        </p:blipFill>
        <p:spPr>
          <a:xfrm>
            <a:off x="84196" y="113361"/>
            <a:ext cx="12067553" cy="6613260"/>
          </a:xfrm>
          <a:prstGeom prst="rect">
            <a:avLst/>
          </a:prstGeom>
        </p:spPr>
      </p:pic>
    </p:spTree>
    <p:extLst>
      <p:ext uri="{BB962C8B-B14F-4D97-AF65-F5344CB8AC3E}">
        <p14:creationId xmlns:p14="http://schemas.microsoft.com/office/powerpoint/2010/main" val="1188043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852" y="18256"/>
            <a:ext cx="11111948" cy="1168210"/>
          </a:xfrm>
        </p:spPr>
        <p:txBody>
          <a:bodyPr>
            <a:normAutofit/>
          </a:bodyPr>
          <a:lstStyle/>
          <a:p>
            <a:r>
              <a:rPr lang="en-US" dirty="0">
                <a:solidFill>
                  <a:srgbClr val="7030A0"/>
                </a:solidFill>
              </a:rPr>
              <a:t>(c) </a:t>
            </a:r>
            <a:r>
              <a:rPr lang="en-US" u="sng" dirty="0">
                <a:solidFill>
                  <a:srgbClr val="7030A0"/>
                </a:solidFill>
              </a:rPr>
              <a:t>Reactions to the Treaty of Versailles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416166" y="1000181"/>
            <a:ext cx="7681127" cy="5621335"/>
          </a:xfrm>
        </p:spPr>
        <p:txBody>
          <a:bodyPr>
            <a:normAutofit/>
          </a:bodyPr>
          <a:lstStyle/>
          <a:p>
            <a:pPr marL="0" indent="0">
              <a:buNone/>
            </a:pPr>
            <a:r>
              <a:rPr lang="en-US" dirty="0"/>
              <a:t>On top of the harsh terms of the Treaty, the final insult was Germany being denied entry to the new League of Nations (the only Point of Peace that US President Wilson got accepted; the other 13 failed). Germany was an international ‘pariah’ and most Germans saw the Treaty as shaming &amp; humiliating; branding it a “Diktat” and, when Ebert was blamed for accepting it, Ebert called it a “</a:t>
            </a:r>
            <a:r>
              <a:rPr lang="en-US" dirty="0" err="1"/>
              <a:t>Gewaltfrieden</a:t>
            </a:r>
            <a:r>
              <a:rPr lang="en-US" dirty="0"/>
              <a:t>” (‘enforced peace’). On 19</a:t>
            </a:r>
            <a:r>
              <a:rPr lang="en-US" baseline="30000" dirty="0"/>
              <a:t>th</a:t>
            </a:r>
            <a:r>
              <a:rPr lang="en-US" dirty="0"/>
              <a:t> June 1919, Chancellor </a:t>
            </a:r>
            <a:r>
              <a:rPr lang="en-US" dirty="0" err="1"/>
              <a:t>Scheidemann</a:t>
            </a:r>
            <a:r>
              <a:rPr lang="en-US" dirty="0"/>
              <a:t> resigned in disgust &amp; the German cabinet rejected the Treaty, but the Allies warned the “November Criminals” that refusal to accept the terms would see a renewal of hostilities. Yet the “</a:t>
            </a:r>
            <a:r>
              <a:rPr lang="en-US" dirty="0" err="1"/>
              <a:t>Dolchtoss</a:t>
            </a:r>
            <a:r>
              <a:rPr lang="en-US" dirty="0"/>
              <a:t>” myth had already taken hold.</a:t>
            </a:r>
          </a:p>
        </p:txBody>
      </p:sp>
      <p:pic>
        <p:nvPicPr>
          <p:cNvPr id="6" name="Picture 5">
            <a:extLst>
              <a:ext uri="{FF2B5EF4-FFF2-40B4-BE49-F238E27FC236}">
                <a16:creationId xmlns:a16="http://schemas.microsoft.com/office/drawing/2014/main" id="{AB188395-B22F-3D4C-A491-0938B1CD7EA3}"/>
              </a:ext>
            </a:extLst>
          </p:cNvPr>
          <p:cNvPicPr>
            <a:picLocks noChangeAspect="1"/>
          </p:cNvPicPr>
          <p:nvPr/>
        </p:nvPicPr>
        <p:blipFill rotWithShape="1">
          <a:blip r:embed="rId2"/>
          <a:srcRect l="12260" t="16284" r="10104" b="17273"/>
          <a:stretch/>
        </p:blipFill>
        <p:spPr>
          <a:xfrm>
            <a:off x="94707" y="1000182"/>
            <a:ext cx="4174315" cy="5621334"/>
          </a:xfrm>
          <a:prstGeom prst="rect">
            <a:avLst/>
          </a:prstGeom>
        </p:spPr>
      </p:pic>
    </p:spTree>
    <p:extLst>
      <p:ext uri="{BB962C8B-B14F-4D97-AF65-F5344CB8AC3E}">
        <p14:creationId xmlns:p14="http://schemas.microsoft.com/office/powerpoint/2010/main" val="470221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67E297-F5E0-844A-9484-439040051F7C}"/>
              </a:ext>
            </a:extLst>
          </p:cNvPr>
          <p:cNvPicPr>
            <a:picLocks noChangeAspect="1"/>
          </p:cNvPicPr>
          <p:nvPr/>
        </p:nvPicPr>
        <p:blipFill>
          <a:blip r:embed="rId2"/>
          <a:stretch>
            <a:fillRect/>
          </a:stretch>
        </p:blipFill>
        <p:spPr>
          <a:xfrm>
            <a:off x="512160" y="266975"/>
            <a:ext cx="3787796" cy="2515981"/>
          </a:xfrm>
          <a:prstGeom prst="rect">
            <a:avLst/>
          </a:prstGeom>
        </p:spPr>
      </p:pic>
      <p:pic>
        <p:nvPicPr>
          <p:cNvPr id="3" name="Picture 2">
            <a:extLst>
              <a:ext uri="{FF2B5EF4-FFF2-40B4-BE49-F238E27FC236}">
                <a16:creationId xmlns:a16="http://schemas.microsoft.com/office/drawing/2014/main" id="{3E0C6716-750F-2A48-A537-C19E8A684A3F}"/>
              </a:ext>
            </a:extLst>
          </p:cNvPr>
          <p:cNvPicPr>
            <a:picLocks noChangeAspect="1"/>
          </p:cNvPicPr>
          <p:nvPr/>
        </p:nvPicPr>
        <p:blipFill>
          <a:blip r:embed="rId3"/>
          <a:stretch>
            <a:fillRect/>
          </a:stretch>
        </p:blipFill>
        <p:spPr>
          <a:xfrm>
            <a:off x="8403824" y="266976"/>
            <a:ext cx="3276016" cy="2515980"/>
          </a:xfrm>
          <a:prstGeom prst="rect">
            <a:avLst/>
          </a:prstGeom>
        </p:spPr>
      </p:pic>
      <p:pic>
        <p:nvPicPr>
          <p:cNvPr id="9" name="Picture 8">
            <a:extLst>
              <a:ext uri="{FF2B5EF4-FFF2-40B4-BE49-F238E27FC236}">
                <a16:creationId xmlns:a16="http://schemas.microsoft.com/office/drawing/2014/main" id="{5A2C70F6-26AB-6448-8F10-3CC2A3F626F8}"/>
              </a:ext>
            </a:extLst>
          </p:cNvPr>
          <p:cNvPicPr>
            <a:picLocks noChangeAspect="1"/>
          </p:cNvPicPr>
          <p:nvPr/>
        </p:nvPicPr>
        <p:blipFill>
          <a:blip r:embed="rId4"/>
          <a:stretch>
            <a:fillRect/>
          </a:stretch>
        </p:blipFill>
        <p:spPr>
          <a:xfrm>
            <a:off x="512159" y="2948011"/>
            <a:ext cx="2809109" cy="3655574"/>
          </a:xfrm>
          <a:prstGeom prst="rect">
            <a:avLst/>
          </a:prstGeom>
        </p:spPr>
      </p:pic>
      <p:pic>
        <p:nvPicPr>
          <p:cNvPr id="10" name="Picture 9">
            <a:extLst>
              <a:ext uri="{FF2B5EF4-FFF2-40B4-BE49-F238E27FC236}">
                <a16:creationId xmlns:a16="http://schemas.microsoft.com/office/drawing/2014/main" id="{DDAFA735-F90C-4643-BB7E-3ABD1994FDF1}"/>
              </a:ext>
            </a:extLst>
          </p:cNvPr>
          <p:cNvPicPr>
            <a:picLocks noChangeAspect="1"/>
          </p:cNvPicPr>
          <p:nvPr/>
        </p:nvPicPr>
        <p:blipFill>
          <a:blip r:embed="rId5"/>
          <a:stretch>
            <a:fillRect/>
          </a:stretch>
        </p:blipFill>
        <p:spPr>
          <a:xfrm>
            <a:off x="3493947" y="2948012"/>
            <a:ext cx="2948893" cy="3655573"/>
          </a:xfrm>
          <a:prstGeom prst="rect">
            <a:avLst/>
          </a:prstGeom>
        </p:spPr>
      </p:pic>
      <p:pic>
        <p:nvPicPr>
          <p:cNvPr id="12" name="Picture 11">
            <a:extLst>
              <a:ext uri="{FF2B5EF4-FFF2-40B4-BE49-F238E27FC236}">
                <a16:creationId xmlns:a16="http://schemas.microsoft.com/office/drawing/2014/main" id="{D692CEBD-82D8-114F-8550-063FF9EE2EB9}"/>
              </a:ext>
            </a:extLst>
          </p:cNvPr>
          <p:cNvPicPr>
            <a:picLocks noChangeAspect="1"/>
          </p:cNvPicPr>
          <p:nvPr/>
        </p:nvPicPr>
        <p:blipFill>
          <a:blip r:embed="rId6"/>
          <a:stretch>
            <a:fillRect/>
          </a:stretch>
        </p:blipFill>
        <p:spPr>
          <a:xfrm>
            <a:off x="6638999" y="2948013"/>
            <a:ext cx="5040841" cy="3655572"/>
          </a:xfrm>
          <a:prstGeom prst="rect">
            <a:avLst/>
          </a:prstGeom>
        </p:spPr>
      </p:pic>
      <p:pic>
        <p:nvPicPr>
          <p:cNvPr id="13" name="Picture 12">
            <a:extLst>
              <a:ext uri="{FF2B5EF4-FFF2-40B4-BE49-F238E27FC236}">
                <a16:creationId xmlns:a16="http://schemas.microsoft.com/office/drawing/2014/main" id="{D6D22E51-1400-9748-8332-1F26F73A0894}"/>
              </a:ext>
            </a:extLst>
          </p:cNvPr>
          <p:cNvPicPr>
            <a:picLocks noChangeAspect="1"/>
          </p:cNvPicPr>
          <p:nvPr/>
        </p:nvPicPr>
        <p:blipFill>
          <a:blip r:embed="rId7"/>
          <a:stretch>
            <a:fillRect/>
          </a:stretch>
        </p:blipFill>
        <p:spPr>
          <a:xfrm>
            <a:off x="4403834" y="266974"/>
            <a:ext cx="3899338" cy="2515981"/>
          </a:xfrm>
          <a:prstGeom prst="rect">
            <a:avLst/>
          </a:prstGeom>
        </p:spPr>
      </p:pic>
    </p:spTree>
    <p:extLst>
      <p:ext uri="{BB962C8B-B14F-4D97-AF65-F5344CB8AC3E}">
        <p14:creationId xmlns:p14="http://schemas.microsoft.com/office/powerpoint/2010/main" val="3064704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E80B6-97A3-A0F8-AA5F-77BC021DB396}"/>
              </a:ext>
            </a:extLst>
          </p:cNvPr>
          <p:cNvSpPr>
            <a:spLocks noGrp="1"/>
          </p:cNvSpPr>
          <p:nvPr>
            <p:ph type="title"/>
          </p:nvPr>
        </p:nvSpPr>
        <p:spPr>
          <a:xfrm>
            <a:off x="249382" y="106877"/>
            <a:ext cx="11744696" cy="4678879"/>
          </a:xfrm>
          <a:solidFill>
            <a:srgbClr val="FFC000"/>
          </a:solidFill>
        </p:spPr>
        <p:txBody>
          <a:bodyPr>
            <a:normAutofit/>
          </a:bodyPr>
          <a:lstStyle/>
          <a:p>
            <a:pPr algn="ctr"/>
            <a:r>
              <a:rPr lang="en-US" sz="4000" b="1" dirty="0">
                <a:latin typeface="+mn-lt"/>
              </a:rPr>
              <a:t>‘Much more important than the fairness or unfairness of the treaty was its impact on the new German Republic. How far is it true that the Versailles Treaty wrecked German democracy? Much more serious was the political demoralization which the treaty caused within Germany itself. The real damage was the disillusionment of more moderate men who might otherwise have supported the new republic.’ </a:t>
            </a:r>
          </a:p>
        </p:txBody>
      </p:sp>
      <p:sp>
        <p:nvSpPr>
          <p:cNvPr id="4" name="TextBox 3">
            <a:extLst>
              <a:ext uri="{FF2B5EF4-FFF2-40B4-BE49-F238E27FC236}">
                <a16:creationId xmlns:a16="http://schemas.microsoft.com/office/drawing/2014/main" id="{5DE12B23-8EA7-A976-ED02-4051264E6C02}"/>
              </a:ext>
            </a:extLst>
          </p:cNvPr>
          <p:cNvSpPr txBox="1"/>
          <p:nvPr/>
        </p:nvSpPr>
        <p:spPr>
          <a:xfrm>
            <a:off x="1019564" y="4904509"/>
            <a:ext cx="10204332" cy="584775"/>
          </a:xfrm>
          <a:prstGeom prst="rect">
            <a:avLst/>
          </a:prstGeom>
          <a:solidFill>
            <a:srgbClr val="FFFF00"/>
          </a:solidFill>
        </p:spPr>
        <p:txBody>
          <a:bodyPr wrap="none" rtlCol="0">
            <a:spAutoFit/>
          </a:bodyPr>
          <a:lstStyle/>
          <a:p>
            <a:r>
              <a:rPr lang="en-US" sz="3200" b="1" dirty="0"/>
              <a:t>From a recent 21</a:t>
            </a:r>
            <a:r>
              <a:rPr lang="en-US" sz="3200" b="1" baseline="30000" dirty="0"/>
              <a:t>st</a:t>
            </a:r>
            <a:r>
              <a:rPr lang="en-US" sz="3200" b="1" dirty="0"/>
              <a:t> Century book on the history of Germany</a:t>
            </a:r>
          </a:p>
        </p:txBody>
      </p:sp>
      <p:sp>
        <p:nvSpPr>
          <p:cNvPr id="5" name="TextBox 4">
            <a:extLst>
              <a:ext uri="{FF2B5EF4-FFF2-40B4-BE49-F238E27FC236}">
                <a16:creationId xmlns:a16="http://schemas.microsoft.com/office/drawing/2014/main" id="{F07B1DA6-2F52-CDEA-F6A2-998452D329F2}"/>
              </a:ext>
            </a:extLst>
          </p:cNvPr>
          <p:cNvSpPr txBox="1"/>
          <p:nvPr/>
        </p:nvSpPr>
        <p:spPr>
          <a:xfrm>
            <a:off x="1019564" y="5608037"/>
            <a:ext cx="10204332" cy="954107"/>
          </a:xfrm>
          <a:prstGeom prst="rect">
            <a:avLst/>
          </a:prstGeom>
          <a:solidFill>
            <a:schemeClr val="accent5">
              <a:lumMod val="20000"/>
              <a:lumOff val="80000"/>
            </a:schemeClr>
          </a:solidFill>
        </p:spPr>
        <p:txBody>
          <a:bodyPr wrap="square" rtlCol="0">
            <a:spAutoFit/>
          </a:bodyPr>
          <a:lstStyle/>
          <a:p>
            <a:pPr algn="ctr"/>
            <a:r>
              <a:rPr lang="en-US" sz="2800" b="1" dirty="0"/>
              <a:t>What impression does the author of this extract give about </a:t>
            </a:r>
          </a:p>
          <a:p>
            <a:pPr algn="ctr"/>
            <a:r>
              <a:rPr lang="en-US" sz="2800" b="1" dirty="0"/>
              <a:t>the impact of the Treaty of Versailles on Germany? </a:t>
            </a:r>
            <a:r>
              <a:rPr lang="en-US" sz="2800" b="1" dirty="0">
                <a:solidFill>
                  <a:srgbClr val="FF0000"/>
                </a:solidFill>
              </a:rPr>
              <a:t>(6 marks)</a:t>
            </a:r>
          </a:p>
        </p:txBody>
      </p:sp>
    </p:spTree>
    <p:extLst>
      <p:ext uri="{BB962C8B-B14F-4D97-AF65-F5344CB8AC3E}">
        <p14:creationId xmlns:p14="http://schemas.microsoft.com/office/powerpoint/2010/main" val="3140496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483476" y="2045367"/>
            <a:ext cx="11288110" cy="4557451"/>
          </a:xfrm>
        </p:spPr>
        <p:txBody>
          <a:bodyPr>
            <a:normAutofit lnSpcReduction="10000"/>
          </a:bodyPr>
          <a:lstStyle/>
          <a:p>
            <a:pPr marL="0" indent="0" algn="ctr">
              <a:buNone/>
            </a:pPr>
            <a:r>
              <a:rPr lang="en-US" sz="7200" dirty="0"/>
              <a:t>Describe </a:t>
            </a:r>
            <a:r>
              <a:rPr lang="en-US" sz="7200" b="1" dirty="0"/>
              <a:t>two</a:t>
            </a:r>
            <a:r>
              <a:rPr lang="en-US" sz="7200" dirty="0"/>
              <a:t> effects on </a:t>
            </a:r>
          </a:p>
          <a:p>
            <a:pPr marL="0" indent="0" algn="ctr">
              <a:buNone/>
            </a:pPr>
            <a:r>
              <a:rPr lang="en-US" sz="7200" dirty="0"/>
              <a:t>Germany of the Treaty of Versailles. </a:t>
            </a:r>
            <a:r>
              <a:rPr lang="en-US" sz="7200" b="1" dirty="0">
                <a:solidFill>
                  <a:srgbClr val="FF0000"/>
                </a:solidFill>
              </a:rPr>
              <a:t>(6 marks)</a:t>
            </a:r>
          </a:p>
          <a:p>
            <a:pPr marL="0" indent="0" algn="ctr">
              <a:buNone/>
            </a:pPr>
            <a:endParaRPr lang="en-US" sz="2000" b="1" dirty="0">
              <a:solidFill>
                <a:srgbClr val="FF0000"/>
              </a:solidFill>
            </a:endParaRPr>
          </a:p>
          <a:p>
            <a:pPr marL="0" indent="0" algn="ctr">
              <a:buNone/>
            </a:pPr>
            <a:r>
              <a:rPr lang="en-US" sz="4800" b="1" dirty="0">
                <a:solidFill>
                  <a:srgbClr val="0070C0"/>
                </a:solidFill>
              </a:rPr>
              <a:t>Hint – Identify two clear, separate effects; ECONOMIC &amp; PSYCHOLOGICAL IMPACT.</a:t>
            </a:r>
          </a:p>
        </p:txBody>
      </p:sp>
    </p:spTree>
    <p:extLst>
      <p:ext uri="{BB962C8B-B14F-4D97-AF65-F5344CB8AC3E}">
        <p14:creationId xmlns:p14="http://schemas.microsoft.com/office/powerpoint/2010/main" val="3131517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82217" y="18255"/>
            <a:ext cx="11827565" cy="1325563"/>
          </a:xfrm>
        </p:spPr>
        <p:txBody>
          <a:bodyPr>
            <a:normAutofit/>
          </a:bodyPr>
          <a:lstStyle/>
          <a:p>
            <a:r>
              <a:rPr lang="en-US" dirty="0">
                <a:solidFill>
                  <a:srgbClr val="00B050"/>
                </a:solidFill>
              </a:rPr>
              <a:t>(d) </a:t>
            </a:r>
            <a:r>
              <a:rPr lang="en-US" u="sng" dirty="0">
                <a:solidFill>
                  <a:srgbClr val="00B050"/>
                </a:solidFill>
              </a:rPr>
              <a:t>Challenges from Left &amp; Right – Spartacist &amp; Kapp</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82217" y="1173983"/>
            <a:ext cx="8120956" cy="5552637"/>
          </a:xfrm>
        </p:spPr>
        <p:txBody>
          <a:bodyPr>
            <a:normAutofit/>
          </a:bodyPr>
          <a:lstStyle/>
          <a:p>
            <a:pPr marL="0" indent="0">
              <a:buNone/>
            </a:pPr>
            <a:r>
              <a:rPr lang="en-US" dirty="0"/>
              <a:t>After the </a:t>
            </a:r>
            <a:r>
              <a:rPr lang="en-US" dirty="0" err="1"/>
              <a:t>Boshevik</a:t>
            </a:r>
            <a:r>
              <a:rPr lang="en-US" dirty="0"/>
              <a:t> Revolution, October 1917, established Communism in Russia, many German socialists hoped that Germany would have a similar Revolution. Ebert’s  SDP was not Left-wing enough for the Communists, so fear of Revolution grew. Ebert even made a deal with the new </a:t>
            </a:r>
            <a:r>
              <a:rPr lang="en-US" dirty="0" err="1"/>
              <a:t>Wermacht</a:t>
            </a:r>
            <a:r>
              <a:rPr lang="en-US" dirty="0"/>
              <a:t> leader, </a:t>
            </a:r>
            <a:r>
              <a:rPr lang="en-US" b="1" dirty="0"/>
              <a:t>Wilhelm Groener</a:t>
            </a:r>
            <a:r>
              <a:rPr lang="en-US" dirty="0"/>
              <a:t>, that the Weimar Government would be protected by the Army against attempted coups. Even though the Army had criticized the new Weimar Constitution and its democracy, the “November Criminals” were better than Bolsheviks in military eyes. So, during demonstrations in December 1918, the Communist Spartacist League clashed with the Army and a total of 16 Spartacists died.</a:t>
            </a:r>
          </a:p>
        </p:txBody>
      </p:sp>
      <p:pic>
        <p:nvPicPr>
          <p:cNvPr id="4" name="Picture 3">
            <a:extLst>
              <a:ext uri="{FF2B5EF4-FFF2-40B4-BE49-F238E27FC236}">
                <a16:creationId xmlns:a16="http://schemas.microsoft.com/office/drawing/2014/main" id="{0AEE31C2-F71F-E24D-B806-E731014F6092}"/>
              </a:ext>
            </a:extLst>
          </p:cNvPr>
          <p:cNvPicPr>
            <a:picLocks noChangeAspect="1"/>
          </p:cNvPicPr>
          <p:nvPr/>
        </p:nvPicPr>
        <p:blipFill rotWithShape="1">
          <a:blip r:embed="rId2"/>
          <a:srcRect l="5362" r="7775"/>
          <a:stretch/>
        </p:blipFill>
        <p:spPr>
          <a:xfrm>
            <a:off x="8303173" y="1173983"/>
            <a:ext cx="3706609" cy="5482224"/>
          </a:xfrm>
          <a:prstGeom prst="rect">
            <a:avLst/>
          </a:prstGeom>
        </p:spPr>
      </p:pic>
    </p:spTree>
    <p:extLst>
      <p:ext uri="{BB962C8B-B14F-4D97-AF65-F5344CB8AC3E}">
        <p14:creationId xmlns:p14="http://schemas.microsoft.com/office/powerpoint/2010/main" val="3634306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82217" y="18255"/>
            <a:ext cx="11827565" cy="1325563"/>
          </a:xfrm>
        </p:spPr>
        <p:txBody>
          <a:bodyPr>
            <a:normAutofit/>
          </a:bodyPr>
          <a:lstStyle/>
          <a:p>
            <a:r>
              <a:rPr lang="en-US" dirty="0">
                <a:solidFill>
                  <a:srgbClr val="00B050"/>
                </a:solidFill>
              </a:rPr>
              <a:t>(d) </a:t>
            </a:r>
            <a:r>
              <a:rPr lang="en-US" u="sng" dirty="0">
                <a:solidFill>
                  <a:srgbClr val="00B050"/>
                </a:solidFill>
              </a:rPr>
              <a:t>Challenges from Left &amp; Right – Spartacist &amp; Kapp</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6589987" y="1110920"/>
            <a:ext cx="5419796" cy="5552637"/>
          </a:xfrm>
        </p:spPr>
        <p:txBody>
          <a:bodyPr>
            <a:normAutofit/>
          </a:bodyPr>
          <a:lstStyle/>
          <a:p>
            <a:pPr marL="0" indent="0">
              <a:buNone/>
            </a:pPr>
            <a:r>
              <a:rPr lang="en-US" dirty="0"/>
              <a:t>On 6</a:t>
            </a:r>
            <a:r>
              <a:rPr lang="en-US" baseline="30000" dirty="0"/>
              <a:t>th</a:t>
            </a:r>
            <a:r>
              <a:rPr lang="en-US" dirty="0"/>
              <a:t> Jan 1919, the Spartacists attempted to overthrow Ebert. Karl Liebknecht &amp; Rosa Luxemburg led the Spartacist Uprising to try to create a Communist state. Ebert used the Reichswehr (regular army) &amp; Berlin Freikorps (WW1 veterans) to put down the Uprising. Within days, the Communists had been crushed – Liebknecht &amp; Luxemburg were captured, killed and dumped in a canal. Ebert did not condemn the violent killings in public, giving the impression that he approved.</a:t>
            </a:r>
          </a:p>
        </p:txBody>
      </p:sp>
      <p:pic>
        <p:nvPicPr>
          <p:cNvPr id="5" name="Picture 4">
            <a:extLst>
              <a:ext uri="{FF2B5EF4-FFF2-40B4-BE49-F238E27FC236}">
                <a16:creationId xmlns:a16="http://schemas.microsoft.com/office/drawing/2014/main" id="{12164899-ABD2-A045-8676-EF58132EB145}"/>
              </a:ext>
            </a:extLst>
          </p:cNvPr>
          <p:cNvPicPr>
            <a:picLocks noChangeAspect="1"/>
          </p:cNvPicPr>
          <p:nvPr/>
        </p:nvPicPr>
        <p:blipFill rotWithShape="1">
          <a:blip r:embed="rId2"/>
          <a:srcRect b="4921"/>
          <a:stretch/>
        </p:blipFill>
        <p:spPr>
          <a:xfrm>
            <a:off x="182218" y="1110920"/>
            <a:ext cx="6302665" cy="5552637"/>
          </a:xfrm>
          <a:prstGeom prst="rect">
            <a:avLst/>
          </a:prstGeom>
        </p:spPr>
      </p:pic>
    </p:spTree>
    <p:extLst>
      <p:ext uri="{BB962C8B-B14F-4D97-AF65-F5344CB8AC3E}">
        <p14:creationId xmlns:p14="http://schemas.microsoft.com/office/powerpoint/2010/main" val="2117129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82217" y="18255"/>
            <a:ext cx="11827565" cy="1325563"/>
          </a:xfrm>
        </p:spPr>
        <p:txBody>
          <a:bodyPr>
            <a:normAutofit/>
          </a:bodyPr>
          <a:lstStyle/>
          <a:p>
            <a:r>
              <a:rPr lang="en-US" dirty="0">
                <a:solidFill>
                  <a:srgbClr val="00B050"/>
                </a:solidFill>
              </a:rPr>
              <a:t>(d) </a:t>
            </a:r>
            <a:r>
              <a:rPr lang="en-US" u="sng" dirty="0">
                <a:solidFill>
                  <a:srgbClr val="00B050"/>
                </a:solidFill>
              </a:rPr>
              <a:t>Challenges from Left &amp; Right – Spartacist &amp; Kapp</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05103" y="1152962"/>
            <a:ext cx="8436266" cy="5686783"/>
          </a:xfrm>
        </p:spPr>
        <p:txBody>
          <a:bodyPr>
            <a:normAutofit/>
          </a:bodyPr>
          <a:lstStyle/>
          <a:p>
            <a:pPr marL="0" indent="0">
              <a:buNone/>
            </a:pPr>
            <a:r>
              <a:rPr lang="en-US" dirty="0"/>
              <a:t>At the start of March 1920, Ebert announced at that the regular army was to be reduced in size and the Freikorps disbanded. Despite their role in stopping the Spartacist Uprising, Ebert wished to comply with the Treaty of Versailles. The leader of the Berlin Freikorps, Hermann Ehrhardt, refused to comply &amp; planned a Freikorps attempt to overthrow Ebert. Planned with the Berlin politician, </a:t>
            </a:r>
            <a:r>
              <a:rPr lang="en-US" b="1" dirty="0"/>
              <a:t>Wolfgang Kapp</a:t>
            </a:r>
            <a:r>
              <a:rPr lang="en-US" dirty="0"/>
              <a:t>, the Kapp Putsch was intended to seize Berlin and form a Monarchist Government with Kapp as the Chancellor. Berlin Reichswehr commander, </a:t>
            </a:r>
            <a:r>
              <a:rPr lang="en-US" b="1" dirty="0"/>
              <a:t>General Walther von </a:t>
            </a:r>
            <a:r>
              <a:rPr lang="en-US" b="1" dirty="0" err="1"/>
              <a:t>Luttwitz</a:t>
            </a:r>
            <a:r>
              <a:rPr lang="en-US" dirty="0"/>
              <a:t>, also supported this    Right-wing coup. Hans von </a:t>
            </a:r>
            <a:r>
              <a:rPr lang="en-US" dirty="0" err="1"/>
              <a:t>Seeckt</a:t>
            </a:r>
            <a:r>
              <a:rPr lang="en-US" dirty="0"/>
              <a:t>, Commander-in-Chief of the Reichswehr, assured success when he said “The Reichswehr does not fire on the Reichswehr”. </a:t>
            </a:r>
          </a:p>
        </p:txBody>
      </p:sp>
      <p:pic>
        <p:nvPicPr>
          <p:cNvPr id="4" name="Picture 3">
            <a:extLst>
              <a:ext uri="{FF2B5EF4-FFF2-40B4-BE49-F238E27FC236}">
                <a16:creationId xmlns:a16="http://schemas.microsoft.com/office/drawing/2014/main" id="{8A280D6D-DC7D-2E4C-8B39-F5CC06346AC3}"/>
              </a:ext>
            </a:extLst>
          </p:cNvPr>
          <p:cNvPicPr>
            <a:picLocks noChangeAspect="1"/>
          </p:cNvPicPr>
          <p:nvPr/>
        </p:nvPicPr>
        <p:blipFill>
          <a:blip r:embed="rId2"/>
          <a:stretch>
            <a:fillRect/>
          </a:stretch>
        </p:blipFill>
        <p:spPr>
          <a:xfrm>
            <a:off x="8618483" y="1152962"/>
            <a:ext cx="3468413" cy="5517558"/>
          </a:xfrm>
          <a:prstGeom prst="rect">
            <a:avLst/>
          </a:prstGeom>
        </p:spPr>
      </p:pic>
    </p:spTree>
    <p:extLst>
      <p:ext uri="{BB962C8B-B14F-4D97-AF65-F5344CB8AC3E}">
        <p14:creationId xmlns:p14="http://schemas.microsoft.com/office/powerpoint/2010/main" val="1530972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18255"/>
            <a:ext cx="12191999" cy="1325563"/>
          </a:xfrm>
        </p:spPr>
        <p:txBody>
          <a:bodyPr>
            <a:normAutofit/>
          </a:bodyPr>
          <a:lstStyle/>
          <a:p>
            <a:r>
              <a:rPr lang="en-US" dirty="0">
                <a:solidFill>
                  <a:srgbClr val="00B050"/>
                </a:solidFill>
              </a:rPr>
              <a:t>(d) </a:t>
            </a:r>
            <a:r>
              <a:rPr lang="en-US" u="sng" dirty="0">
                <a:solidFill>
                  <a:srgbClr val="00B050"/>
                </a:solidFill>
              </a:rPr>
              <a:t>Challenges from Left &amp; Right – Spartacists &amp; Kapp</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6190595" y="1173981"/>
            <a:ext cx="5906812" cy="5584169"/>
          </a:xfrm>
        </p:spPr>
        <p:txBody>
          <a:bodyPr>
            <a:normAutofit/>
          </a:bodyPr>
          <a:lstStyle/>
          <a:p>
            <a:pPr marL="0" indent="0">
              <a:buNone/>
            </a:pPr>
            <a:r>
              <a:rPr lang="en-US" dirty="0"/>
              <a:t>On 13</a:t>
            </a:r>
            <a:r>
              <a:rPr lang="en-US" baseline="30000" dirty="0"/>
              <a:t>th</a:t>
            </a:r>
            <a:r>
              <a:rPr lang="en-US" dirty="0"/>
              <a:t> March 1920, Kapp seized Berlin and the Weimar Government fled to Dresden. Ebert called on the people of Berlin not to support the Kapp Putsch &amp; urged workers to go on strike. Natural enemies of Right-wingers, Trade Unionists &amp; Civil Servants supported the Weimar Government and the general strike saw the Kapp Putsch collapse. Despite more than 400 Reichswehr officers being involved in the Putsch, nobody was punished. Ebert clearly seemed to be treating the Left &amp; Right rebels very differently.   </a:t>
            </a:r>
          </a:p>
        </p:txBody>
      </p:sp>
      <p:pic>
        <p:nvPicPr>
          <p:cNvPr id="9" name="Picture 8">
            <a:extLst>
              <a:ext uri="{FF2B5EF4-FFF2-40B4-BE49-F238E27FC236}">
                <a16:creationId xmlns:a16="http://schemas.microsoft.com/office/drawing/2014/main" id="{E3D99B1C-7797-2943-B7C8-1328471127ED}"/>
              </a:ext>
            </a:extLst>
          </p:cNvPr>
          <p:cNvPicPr>
            <a:picLocks noChangeAspect="1"/>
          </p:cNvPicPr>
          <p:nvPr/>
        </p:nvPicPr>
        <p:blipFill>
          <a:blip r:embed="rId2"/>
          <a:stretch>
            <a:fillRect/>
          </a:stretch>
        </p:blipFill>
        <p:spPr>
          <a:xfrm>
            <a:off x="94593" y="1216022"/>
            <a:ext cx="6001406" cy="5500086"/>
          </a:xfrm>
          <a:prstGeom prst="rect">
            <a:avLst/>
          </a:prstGeom>
        </p:spPr>
      </p:pic>
    </p:spTree>
    <p:extLst>
      <p:ext uri="{BB962C8B-B14F-4D97-AF65-F5344CB8AC3E}">
        <p14:creationId xmlns:p14="http://schemas.microsoft.com/office/powerpoint/2010/main" val="3833454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18255"/>
            <a:ext cx="12191999" cy="1325563"/>
          </a:xfrm>
        </p:spPr>
        <p:txBody>
          <a:bodyPr>
            <a:normAutofit/>
          </a:bodyPr>
          <a:lstStyle/>
          <a:p>
            <a:r>
              <a:rPr lang="en-US" dirty="0">
                <a:solidFill>
                  <a:srgbClr val="00B050"/>
                </a:solidFill>
              </a:rPr>
              <a:t>(d) </a:t>
            </a:r>
            <a:r>
              <a:rPr lang="en-US" u="sng" dirty="0">
                <a:solidFill>
                  <a:srgbClr val="00B050"/>
                </a:solidFill>
              </a:rPr>
              <a:t>Challenges from Left &amp; Right – Spartacists &amp; Kapp</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73361" y="1215252"/>
            <a:ext cx="6127742" cy="5552637"/>
          </a:xfrm>
        </p:spPr>
        <p:txBody>
          <a:bodyPr>
            <a:normAutofit/>
          </a:bodyPr>
          <a:lstStyle/>
          <a:p>
            <a:pPr marL="0" indent="0">
              <a:buNone/>
            </a:pPr>
            <a:r>
              <a:rPr lang="en-US" dirty="0"/>
              <a:t>While Ebert survived all the violence,      2 Weimar Ministers were assassinated: Matthias </a:t>
            </a:r>
            <a:r>
              <a:rPr lang="en-US" dirty="0" err="1"/>
              <a:t>Erzberger</a:t>
            </a:r>
            <a:r>
              <a:rPr lang="en-US" dirty="0"/>
              <a:t>, leader of the Centre Party &amp; signatory to Versailles, in 1921; Walther Rathenau, Ebert’s SDP Foreign Minister, in 1922. </a:t>
            </a:r>
          </a:p>
          <a:p>
            <a:pPr marL="0" indent="0">
              <a:buNone/>
            </a:pPr>
            <a:r>
              <a:rPr lang="en-US" dirty="0"/>
              <a:t>The period 1919-1922 saw a total of 376 political murders in Weimar Germany. 354 political murders were committed by the Right-wingers and 0 were punished. </a:t>
            </a:r>
          </a:p>
          <a:p>
            <a:pPr marL="0" indent="0">
              <a:buNone/>
            </a:pPr>
            <a:r>
              <a:rPr lang="en-US" dirty="0"/>
              <a:t>By contrast, 22 political murders committed by Left-wingers saw 10 people sentenced to death.</a:t>
            </a:r>
          </a:p>
        </p:txBody>
      </p:sp>
      <p:pic>
        <p:nvPicPr>
          <p:cNvPr id="4" name="Picture 3">
            <a:extLst>
              <a:ext uri="{FF2B5EF4-FFF2-40B4-BE49-F238E27FC236}">
                <a16:creationId xmlns:a16="http://schemas.microsoft.com/office/drawing/2014/main" id="{D3693299-0064-5540-91FA-A24EB2F18FBE}"/>
              </a:ext>
            </a:extLst>
          </p:cNvPr>
          <p:cNvPicPr>
            <a:picLocks noChangeAspect="1"/>
          </p:cNvPicPr>
          <p:nvPr/>
        </p:nvPicPr>
        <p:blipFill>
          <a:blip r:embed="rId2"/>
          <a:stretch>
            <a:fillRect/>
          </a:stretch>
        </p:blipFill>
        <p:spPr>
          <a:xfrm>
            <a:off x="6307503" y="1219235"/>
            <a:ext cx="5688231" cy="5548654"/>
          </a:xfrm>
          <a:prstGeom prst="rect">
            <a:avLst/>
          </a:prstGeom>
        </p:spPr>
      </p:pic>
    </p:spTree>
    <p:extLst>
      <p:ext uri="{BB962C8B-B14F-4D97-AF65-F5344CB8AC3E}">
        <p14:creationId xmlns:p14="http://schemas.microsoft.com/office/powerpoint/2010/main" val="474169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82217" y="18255"/>
            <a:ext cx="11827565" cy="1325563"/>
          </a:xfrm>
        </p:spPr>
        <p:txBody>
          <a:bodyPr>
            <a:normAutofit/>
          </a:bodyPr>
          <a:lstStyle/>
          <a:p>
            <a:r>
              <a:rPr lang="en-US" dirty="0">
                <a:solidFill>
                  <a:srgbClr val="7030A0"/>
                </a:solidFill>
              </a:rPr>
              <a:t>(e) </a:t>
            </a:r>
            <a:r>
              <a:rPr lang="en-US" u="sng" dirty="0">
                <a:solidFill>
                  <a:srgbClr val="7030A0"/>
                </a:solidFill>
              </a:rPr>
              <a:t>French Occupation of the Ruhr</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381913" y="1253329"/>
            <a:ext cx="7027880" cy="5504821"/>
          </a:xfrm>
        </p:spPr>
        <p:txBody>
          <a:bodyPr>
            <a:normAutofit/>
          </a:bodyPr>
          <a:lstStyle/>
          <a:p>
            <a:pPr marL="0" indent="0">
              <a:buNone/>
            </a:pPr>
            <a:r>
              <a:rPr lang="en-US" dirty="0"/>
              <a:t>Germany experienced inflation during WW1 and had borrowed heavily to finance the war effort. When the reparations figure was finalized in 1921 (£6.6 billion at £100 million per year) Ebert argued Germany couldn’t pay. The loss of wealth-generating industrial areas &amp; the loss of taxable population made it worse. Inflation got worse and, after Ebert began to print more &amp; more money to pay France &amp; Belgium reparations, the value of German currency began to plummet. After paying no reparations at all to the Allies in 1922, French troops legitimately entered the Ruhr to seize resources to the value of reparations owed. </a:t>
            </a:r>
          </a:p>
        </p:txBody>
      </p:sp>
      <p:pic>
        <p:nvPicPr>
          <p:cNvPr id="4" name="Picture 3">
            <a:extLst>
              <a:ext uri="{FF2B5EF4-FFF2-40B4-BE49-F238E27FC236}">
                <a16:creationId xmlns:a16="http://schemas.microsoft.com/office/drawing/2014/main" id="{F24C1584-E65E-B941-A0A4-E996759B5D9B}"/>
              </a:ext>
            </a:extLst>
          </p:cNvPr>
          <p:cNvPicPr>
            <a:picLocks noChangeAspect="1"/>
          </p:cNvPicPr>
          <p:nvPr/>
        </p:nvPicPr>
        <p:blipFill>
          <a:blip r:embed="rId2"/>
          <a:stretch>
            <a:fillRect/>
          </a:stretch>
        </p:blipFill>
        <p:spPr>
          <a:xfrm>
            <a:off x="7500846" y="1342010"/>
            <a:ext cx="4309241" cy="5327458"/>
          </a:xfrm>
          <a:prstGeom prst="rect">
            <a:avLst/>
          </a:prstGeom>
        </p:spPr>
      </p:pic>
    </p:spTree>
    <p:extLst>
      <p:ext uri="{BB962C8B-B14F-4D97-AF65-F5344CB8AC3E}">
        <p14:creationId xmlns:p14="http://schemas.microsoft.com/office/powerpoint/2010/main" val="870941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82217" y="18255"/>
            <a:ext cx="11827565" cy="1325563"/>
          </a:xfrm>
        </p:spPr>
        <p:txBody>
          <a:bodyPr>
            <a:normAutofit/>
          </a:bodyPr>
          <a:lstStyle/>
          <a:p>
            <a:r>
              <a:rPr lang="en-US" dirty="0">
                <a:solidFill>
                  <a:srgbClr val="7030A0"/>
                </a:solidFill>
              </a:rPr>
              <a:t>(e) </a:t>
            </a:r>
            <a:r>
              <a:rPr lang="en-US" u="sng" dirty="0">
                <a:solidFill>
                  <a:srgbClr val="7030A0"/>
                </a:solidFill>
              </a:rPr>
              <a:t>French Occupation of the Ruhr</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193627" y="1284612"/>
            <a:ext cx="7914289" cy="5504821"/>
          </a:xfrm>
        </p:spPr>
        <p:txBody>
          <a:bodyPr>
            <a:normAutofit/>
          </a:bodyPr>
          <a:lstStyle/>
          <a:p>
            <a:pPr marL="0" indent="0">
              <a:buNone/>
            </a:pPr>
            <a:r>
              <a:rPr lang="en-US" dirty="0"/>
              <a:t>After the invasion on 9</a:t>
            </a:r>
            <a:r>
              <a:rPr lang="en-US" baseline="30000" dirty="0"/>
              <a:t>th</a:t>
            </a:r>
            <a:r>
              <a:rPr lang="en-US" dirty="0"/>
              <a:t> January 1923, rather than respond to demands for reparations with payment, Ebert ordered a policy of ‘passive resistance’. This meant that workers in the Ruhr industries were not mining coal &amp; ore, nor felling trees, for the French troops to seize in lieu of payment. ‘Passive resistance’ also meant there was less income from the Ruhr, so Germany’s inflation problems doubled. Worse still, striking German workers in the Ruhr carried out industrial sabotage and the situation spiraled into violence. 130 German civilians were shot dead by French troops and, as the occupation of the Ruhr continued into 1924, it proved to be a complete disaster for Ebert’s Government.</a:t>
            </a:r>
          </a:p>
        </p:txBody>
      </p:sp>
      <p:pic>
        <p:nvPicPr>
          <p:cNvPr id="5" name="Picture 4">
            <a:extLst>
              <a:ext uri="{FF2B5EF4-FFF2-40B4-BE49-F238E27FC236}">
                <a16:creationId xmlns:a16="http://schemas.microsoft.com/office/drawing/2014/main" id="{FCCF19DD-42E0-E544-AE1F-6A675C87CFF2}"/>
              </a:ext>
            </a:extLst>
          </p:cNvPr>
          <p:cNvPicPr>
            <a:picLocks noChangeAspect="1"/>
          </p:cNvPicPr>
          <p:nvPr/>
        </p:nvPicPr>
        <p:blipFill>
          <a:blip r:embed="rId2"/>
          <a:stretch>
            <a:fillRect/>
          </a:stretch>
        </p:blipFill>
        <p:spPr>
          <a:xfrm>
            <a:off x="182217" y="1284612"/>
            <a:ext cx="3849414" cy="5393045"/>
          </a:xfrm>
          <a:prstGeom prst="rect">
            <a:avLst/>
          </a:prstGeom>
        </p:spPr>
      </p:pic>
    </p:spTree>
    <p:extLst>
      <p:ext uri="{BB962C8B-B14F-4D97-AF65-F5344CB8AC3E}">
        <p14:creationId xmlns:p14="http://schemas.microsoft.com/office/powerpoint/2010/main" val="4212789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9BBA144F-63FE-95F5-FD49-80E8A9806A1C}"/>
              </a:ext>
            </a:extLst>
          </p:cNvPr>
          <p:cNvGraphicFramePr>
            <a:graphicFrameLocks noGrp="1"/>
          </p:cNvGraphicFramePr>
          <p:nvPr>
            <p:extLst>
              <p:ext uri="{D42A27DB-BD31-4B8C-83A1-F6EECF244321}">
                <p14:modId xmlns:p14="http://schemas.microsoft.com/office/powerpoint/2010/main" val="468109511"/>
              </p:ext>
            </p:extLst>
          </p:nvPr>
        </p:nvGraphicFramePr>
        <p:xfrm>
          <a:off x="188026" y="173400"/>
          <a:ext cx="11815947" cy="6614160"/>
        </p:xfrm>
        <a:graphic>
          <a:graphicData uri="http://schemas.openxmlformats.org/drawingml/2006/table">
            <a:tbl>
              <a:tblPr firstRow="1" bandRow="1">
                <a:tableStyleId>{5C22544A-7EE6-4342-B048-85BDC9FD1C3A}</a:tableStyleId>
              </a:tblPr>
              <a:tblGrid>
                <a:gridCol w="2127662">
                  <a:extLst>
                    <a:ext uri="{9D8B030D-6E8A-4147-A177-3AD203B41FA5}">
                      <a16:colId xmlns:a16="http://schemas.microsoft.com/office/drawing/2014/main" val="4206379157"/>
                    </a:ext>
                  </a:extLst>
                </a:gridCol>
                <a:gridCol w="4488873">
                  <a:extLst>
                    <a:ext uri="{9D8B030D-6E8A-4147-A177-3AD203B41FA5}">
                      <a16:colId xmlns:a16="http://schemas.microsoft.com/office/drawing/2014/main" val="1081944926"/>
                    </a:ext>
                  </a:extLst>
                </a:gridCol>
                <a:gridCol w="5199412">
                  <a:extLst>
                    <a:ext uri="{9D8B030D-6E8A-4147-A177-3AD203B41FA5}">
                      <a16:colId xmlns:a16="http://schemas.microsoft.com/office/drawing/2014/main" val="666646150"/>
                    </a:ext>
                  </a:extLst>
                </a:gridCol>
              </a:tblGrid>
              <a:tr h="370840">
                <a:tc>
                  <a:txBody>
                    <a:bodyPr/>
                    <a:lstStyle/>
                    <a:p>
                      <a:pPr algn="ctr"/>
                      <a:r>
                        <a:rPr lang="en-US" sz="2800" dirty="0"/>
                        <a:t>DATE</a:t>
                      </a:r>
                    </a:p>
                  </a:txBody>
                  <a:tcPr/>
                </a:tc>
                <a:tc>
                  <a:txBody>
                    <a:bodyPr/>
                    <a:lstStyle/>
                    <a:p>
                      <a:pPr algn="ctr"/>
                      <a:r>
                        <a:rPr lang="en-US" sz="2800" dirty="0"/>
                        <a:t>EVENT</a:t>
                      </a:r>
                    </a:p>
                  </a:txBody>
                  <a:tcPr/>
                </a:tc>
                <a:tc>
                  <a:txBody>
                    <a:bodyPr/>
                    <a:lstStyle/>
                    <a:p>
                      <a:pPr algn="ctr"/>
                      <a:r>
                        <a:rPr lang="en-US" sz="2800" dirty="0"/>
                        <a:t>GERMAN MARKS = US DOLLARS</a:t>
                      </a:r>
                    </a:p>
                  </a:txBody>
                  <a:tcPr/>
                </a:tc>
                <a:extLst>
                  <a:ext uri="{0D108BD9-81ED-4DB2-BD59-A6C34878D82A}">
                    <a16:rowId xmlns:a16="http://schemas.microsoft.com/office/drawing/2014/main" val="2897287113"/>
                  </a:ext>
                </a:extLst>
              </a:tr>
              <a:tr h="370840">
                <a:tc>
                  <a:txBody>
                    <a:bodyPr/>
                    <a:lstStyle/>
                    <a:p>
                      <a:pPr algn="ctr"/>
                      <a:r>
                        <a:rPr lang="en-US" sz="2800" b="1" dirty="0"/>
                        <a:t>1914</a:t>
                      </a:r>
                    </a:p>
                  </a:txBody>
                  <a:tcPr/>
                </a:tc>
                <a:tc>
                  <a:txBody>
                    <a:bodyPr/>
                    <a:lstStyle/>
                    <a:p>
                      <a:pPr algn="ctr"/>
                      <a:r>
                        <a:rPr lang="en-US" sz="2800" dirty="0"/>
                        <a:t>Outbreak of WW1</a:t>
                      </a:r>
                    </a:p>
                  </a:txBody>
                  <a:tcPr/>
                </a:tc>
                <a:tc>
                  <a:txBody>
                    <a:bodyPr/>
                    <a:lstStyle/>
                    <a:p>
                      <a:pPr algn="ctr"/>
                      <a:r>
                        <a:rPr lang="en-US" sz="2800" b="1" dirty="0"/>
                        <a:t>4</a:t>
                      </a:r>
                    </a:p>
                  </a:txBody>
                  <a:tcPr/>
                </a:tc>
                <a:extLst>
                  <a:ext uri="{0D108BD9-81ED-4DB2-BD59-A6C34878D82A}">
                    <a16:rowId xmlns:a16="http://schemas.microsoft.com/office/drawing/2014/main" val="2354242886"/>
                  </a:ext>
                </a:extLst>
              </a:tr>
              <a:tr h="370840">
                <a:tc>
                  <a:txBody>
                    <a:bodyPr/>
                    <a:lstStyle/>
                    <a:p>
                      <a:pPr algn="ctr"/>
                      <a:endParaRPr lang="en-US" sz="2800" b="1" dirty="0"/>
                    </a:p>
                    <a:p>
                      <a:pPr algn="ctr"/>
                      <a:r>
                        <a:rPr lang="en-US" sz="2800" b="1" dirty="0"/>
                        <a:t>1919</a:t>
                      </a:r>
                    </a:p>
                  </a:txBody>
                  <a:tcPr/>
                </a:tc>
                <a:tc>
                  <a:txBody>
                    <a:bodyPr/>
                    <a:lstStyle/>
                    <a:p>
                      <a:pPr algn="ctr"/>
                      <a:r>
                        <a:rPr lang="en-US" sz="2800" dirty="0"/>
                        <a:t>German Government prints money to pay Treaty of Versailles reparations</a:t>
                      </a:r>
                    </a:p>
                  </a:txBody>
                  <a:tcPr/>
                </a:tc>
                <a:tc>
                  <a:txBody>
                    <a:bodyPr/>
                    <a:lstStyle/>
                    <a:p>
                      <a:pPr algn="ctr"/>
                      <a:endParaRPr lang="en-US" sz="2800" b="1" dirty="0"/>
                    </a:p>
                    <a:p>
                      <a:pPr algn="ctr"/>
                      <a:r>
                        <a:rPr lang="en-US" sz="2800" b="1" dirty="0"/>
                        <a:t>19</a:t>
                      </a:r>
                    </a:p>
                  </a:txBody>
                  <a:tcPr/>
                </a:tc>
                <a:extLst>
                  <a:ext uri="{0D108BD9-81ED-4DB2-BD59-A6C34878D82A}">
                    <a16:rowId xmlns:a16="http://schemas.microsoft.com/office/drawing/2014/main" val="4179414796"/>
                  </a:ext>
                </a:extLst>
              </a:tr>
              <a:tr h="370840">
                <a:tc>
                  <a:txBody>
                    <a:bodyPr/>
                    <a:lstStyle/>
                    <a:p>
                      <a:pPr algn="ctr"/>
                      <a:endParaRPr lang="en-US" sz="2800" b="1" dirty="0"/>
                    </a:p>
                    <a:p>
                      <a:pPr algn="ctr"/>
                      <a:r>
                        <a:rPr lang="en-US" sz="2800" b="1" dirty="0"/>
                        <a:t>1921</a:t>
                      </a:r>
                    </a:p>
                  </a:txBody>
                  <a:tcPr/>
                </a:tc>
                <a:tc>
                  <a:txBody>
                    <a:bodyPr/>
                    <a:lstStyle/>
                    <a:p>
                      <a:pPr algn="ctr"/>
                      <a:r>
                        <a:rPr lang="en-US" sz="2800" dirty="0"/>
                        <a:t>German Economy suffers – more money printed </a:t>
                      </a:r>
                    </a:p>
                    <a:p>
                      <a:pPr algn="ctr"/>
                      <a:r>
                        <a:rPr lang="en-US" sz="2800" dirty="0"/>
                        <a:t>by Government</a:t>
                      </a:r>
                    </a:p>
                  </a:txBody>
                  <a:tcPr/>
                </a:tc>
                <a:tc>
                  <a:txBody>
                    <a:bodyPr/>
                    <a:lstStyle/>
                    <a:p>
                      <a:pPr algn="ctr"/>
                      <a:endParaRPr lang="en-US" sz="2800" b="1" dirty="0"/>
                    </a:p>
                    <a:p>
                      <a:pPr algn="ctr"/>
                      <a:r>
                        <a:rPr lang="en-US" sz="2800" b="1" dirty="0"/>
                        <a:t>65</a:t>
                      </a:r>
                    </a:p>
                  </a:txBody>
                  <a:tcPr/>
                </a:tc>
                <a:extLst>
                  <a:ext uri="{0D108BD9-81ED-4DB2-BD59-A6C34878D82A}">
                    <a16:rowId xmlns:a16="http://schemas.microsoft.com/office/drawing/2014/main" val="2520365305"/>
                  </a:ext>
                </a:extLst>
              </a:tr>
              <a:tr h="370840">
                <a:tc>
                  <a:txBody>
                    <a:bodyPr/>
                    <a:lstStyle/>
                    <a:p>
                      <a:pPr algn="ctr"/>
                      <a:r>
                        <a:rPr lang="en-US" sz="2800" b="1" dirty="0"/>
                        <a:t>1922</a:t>
                      </a:r>
                    </a:p>
                  </a:txBody>
                  <a:tcPr anchor="ctr"/>
                </a:tc>
                <a:tc>
                  <a:txBody>
                    <a:bodyPr/>
                    <a:lstStyle/>
                    <a:p>
                      <a:pPr algn="ctr"/>
                      <a:r>
                        <a:rPr lang="en-US" sz="2800" dirty="0"/>
                        <a:t>German Government </a:t>
                      </a:r>
                    </a:p>
                    <a:p>
                      <a:pPr algn="ctr"/>
                      <a:r>
                        <a:rPr lang="en-US" sz="2800" dirty="0"/>
                        <a:t>printed more money</a:t>
                      </a:r>
                    </a:p>
                  </a:txBody>
                  <a:tcPr/>
                </a:tc>
                <a:tc>
                  <a:txBody>
                    <a:bodyPr/>
                    <a:lstStyle/>
                    <a:p>
                      <a:pPr algn="ctr"/>
                      <a:r>
                        <a:rPr lang="en-US" sz="2800" b="1" dirty="0"/>
                        <a:t>493</a:t>
                      </a:r>
                    </a:p>
                  </a:txBody>
                  <a:tcPr anchor="ctr"/>
                </a:tc>
                <a:extLst>
                  <a:ext uri="{0D108BD9-81ED-4DB2-BD59-A6C34878D82A}">
                    <a16:rowId xmlns:a16="http://schemas.microsoft.com/office/drawing/2014/main" val="204371095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rPr>
                        <a:t>Jan. 1923</a:t>
                      </a:r>
                    </a:p>
                  </a:txBody>
                  <a:tcPr anchor="ctr"/>
                </a:tc>
                <a:tc>
                  <a:txBody>
                    <a:bodyPr/>
                    <a:lstStyle/>
                    <a:p>
                      <a:pPr algn="ctr"/>
                      <a:r>
                        <a:rPr lang="en-US" sz="2800" dirty="0"/>
                        <a:t>Ruhr Invasion – money </a:t>
                      </a:r>
                    </a:p>
                    <a:p>
                      <a:pPr algn="ctr"/>
                      <a:r>
                        <a:rPr lang="en-US" sz="2800" dirty="0"/>
                        <a:t>printed to pay strikers</a:t>
                      </a:r>
                    </a:p>
                  </a:txBody>
                  <a:tcPr/>
                </a:tc>
                <a:tc>
                  <a:txBody>
                    <a:bodyPr/>
                    <a:lstStyle/>
                    <a:p>
                      <a:pPr algn="ctr"/>
                      <a:r>
                        <a:rPr lang="en-US" sz="2800" b="1" dirty="0">
                          <a:solidFill>
                            <a:srgbClr val="FF0000"/>
                          </a:solidFill>
                        </a:rPr>
                        <a:t>17,972</a:t>
                      </a:r>
                    </a:p>
                  </a:txBody>
                  <a:tcPr anchor="ctr"/>
                </a:tc>
                <a:extLst>
                  <a:ext uri="{0D108BD9-81ED-4DB2-BD59-A6C34878D82A}">
                    <a16:rowId xmlns:a16="http://schemas.microsoft.com/office/drawing/2014/main" val="1467820483"/>
                  </a:ext>
                </a:extLst>
              </a:tr>
              <a:tr h="370840">
                <a:tc>
                  <a:txBody>
                    <a:bodyPr/>
                    <a:lstStyle/>
                    <a:p>
                      <a:pPr algn="ctr"/>
                      <a:r>
                        <a:rPr lang="en-US" sz="2800" b="1" dirty="0">
                          <a:solidFill>
                            <a:srgbClr val="FF0000"/>
                          </a:solidFill>
                        </a:rPr>
                        <a:t>Nov. 1923</a:t>
                      </a:r>
                    </a:p>
                  </a:txBody>
                  <a:tcPr anchor="ctr"/>
                </a:tc>
                <a:tc>
                  <a:txBody>
                    <a:bodyPr/>
                    <a:lstStyle/>
                    <a:p>
                      <a:pPr algn="ctr"/>
                      <a:r>
                        <a:rPr lang="en-US" sz="2800" dirty="0"/>
                        <a:t>German income lost – so </a:t>
                      </a:r>
                    </a:p>
                    <a:p>
                      <a:pPr algn="ctr"/>
                      <a:r>
                        <a:rPr lang="en-US" sz="2800" dirty="0"/>
                        <a:t>even more money printed</a:t>
                      </a:r>
                    </a:p>
                  </a:txBody>
                  <a:tcPr/>
                </a:tc>
                <a:tc>
                  <a:txBody>
                    <a:bodyPr/>
                    <a:lstStyle/>
                    <a:p>
                      <a:pPr algn="ctr"/>
                      <a:r>
                        <a:rPr lang="en-US" sz="2800" b="1" dirty="0">
                          <a:solidFill>
                            <a:srgbClr val="FF0000"/>
                          </a:solidFill>
                        </a:rPr>
                        <a:t>4.2 billion</a:t>
                      </a:r>
                    </a:p>
                  </a:txBody>
                  <a:tcPr anchor="ctr"/>
                </a:tc>
                <a:extLst>
                  <a:ext uri="{0D108BD9-81ED-4DB2-BD59-A6C34878D82A}">
                    <a16:rowId xmlns:a16="http://schemas.microsoft.com/office/drawing/2014/main" val="1747048479"/>
                  </a:ext>
                </a:extLst>
              </a:tr>
            </a:tbl>
          </a:graphicData>
        </a:graphic>
      </p:graphicFrame>
    </p:spTree>
    <p:extLst>
      <p:ext uri="{BB962C8B-B14F-4D97-AF65-F5344CB8AC3E}">
        <p14:creationId xmlns:p14="http://schemas.microsoft.com/office/powerpoint/2010/main" val="1463703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a:xfrm>
            <a:off x="1524000" y="532525"/>
            <a:ext cx="9144000" cy="2387600"/>
          </a:xfrm>
        </p:spPr>
        <p:txBody>
          <a:bodyPr>
            <a:normAutofit/>
          </a:bodyPr>
          <a:lstStyle/>
          <a:p>
            <a:r>
              <a:rPr lang="en-US" sz="8000" b="1" dirty="0"/>
              <a:t>Edexcel IGCSE History</a:t>
            </a:r>
            <a:br>
              <a:rPr lang="en-US" sz="8000" b="1" dirty="0"/>
            </a:br>
            <a:r>
              <a:rPr lang="en-US" sz="8000" b="1" dirty="0"/>
              <a:t>P1: Depth Study 3</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a:xfrm>
            <a:off x="258417" y="3150093"/>
            <a:ext cx="11767931" cy="2977438"/>
          </a:xfrm>
        </p:spPr>
        <p:txBody>
          <a:bodyPr>
            <a:noAutofit/>
          </a:bodyPr>
          <a:lstStyle/>
          <a:p>
            <a:r>
              <a:rPr lang="en-US" sz="6000" dirty="0">
                <a:solidFill>
                  <a:srgbClr val="FF0000"/>
                </a:solidFill>
              </a:rPr>
              <a:t>Germany: Development of Dictatorship, 1918-1945</a:t>
            </a:r>
          </a:p>
          <a:p>
            <a:endParaRPr lang="en-US" sz="1000" dirty="0">
              <a:solidFill>
                <a:srgbClr val="FF0000"/>
              </a:solidFill>
            </a:endParaRPr>
          </a:p>
          <a:p>
            <a:r>
              <a:rPr lang="en-US" sz="4000" b="1" dirty="0">
                <a:solidFill>
                  <a:srgbClr val="0070C0"/>
                </a:solidFill>
              </a:rPr>
              <a:t>1. Establishment of Weimar Republic &amp; Early Problems</a:t>
            </a:r>
          </a:p>
        </p:txBody>
      </p:sp>
    </p:spTree>
    <p:extLst>
      <p:ext uri="{BB962C8B-B14F-4D97-AF65-F5344CB8AC3E}">
        <p14:creationId xmlns:p14="http://schemas.microsoft.com/office/powerpoint/2010/main" val="3092689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82217" y="18255"/>
            <a:ext cx="11827565" cy="1325563"/>
          </a:xfrm>
        </p:spPr>
        <p:txBody>
          <a:bodyPr>
            <a:normAutofit/>
          </a:bodyPr>
          <a:lstStyle/>
          <a:p>
            <a:r>
              <a:rPr lang="en-US" dirty="0">
                <a:solidFill>
                  <a:srgbClr val="00B050"/>
                </a:solidFill>
              </a:rPr>
              <a:t>(f) </a:t>
            </a:r>
            <a:r>
              <a:rPr lang="en-US" u="sng" dirty="0">
                <a:solidFill>
                  <a:srgbClr val="00B050"/>
                </a:solidFill>
              </a:rPr>
              <a:t>Causes &amp; Effects of Hyperinflation</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92677" y="1253330"/>
            <a:ext cx="7454162" cy="5514811"/>
          </a:xfrm>
        </p:spPr>
        <p:txBody>
          <a:bodyPr>
            <a:normAutofit/>
          </a:bodyPr>
          <a:lstStyle/>
          <a:p>
            <a:pPr marL="0" indent="0">
              <a:buNone/>
            </a:pPr>
            <a:r>
              <a:rPr lang="en-US" dirty="0"/>
              <a:t>In January 1923, after Ebert printed more &amp; more money, German inflation became hyperinflation. Hyperinflation meant that the value of the German currency dropped while prices shot up. Peoples’ savings in banks were worthless and a monthly pension payment couldn’t buy a coffee. An egg that had once cost </a:t>
            </a:r>
            <a:r>
              <a:rPr lang="en-US" b="1" dirty="0"/>
              <a:t>¼ mark </a:t>
            </a:r>
            <a:r>
              <a:rPr lang="en-US" dirty="0"/>
              <a:t>in 1918 cost </a:t>
            </a:r>
            <a:r>
              <a:rPr lang="en-US" b="1" dirty="0"/>
              <a:t>500 marks </a:t>
            </a:r>
            <a:r>
              <a:rPr lang="en-US" dirty="0"/>
              <a:t>in Jan. 1923; </a:t>
            </a:r>
            <a:r>
              <a:rPr lang="en-US" b="1" dirty="0"/>
              <a:t>30 million marks </a:t>
            </a:r>
            <a:r>
              <a:rPr lang="en-US" dirty="0"/>
              <a:t>by Sept. 1923; and </a:t>
            </a:r>
            <a:r>
              <a:rPr lang="en-US" b="1" dirty="0"/>
              <a:t>4 billion marks </a:t>
            </a:r>
            <a:r>
              <a:rPr lang="en-US" dirty="0"/>
              <a:t>by Oct. 1923. A loaf of bread also cost </a:t>
            </a:r>
            <a:r>
              <a:rPr lang="en-US" b="1" dirty="0"/>
              <a:t>200 billion marks </a:t>
            </a:r>
            <a:r>
              <a:rPr lang="en-US" dirty="0"/>
              <a:t>in Nov. 1923. Ebert’s mismanagement of the Ruhr invasion, in an attempt to preserve the German economy, ironically resulted in hyperinflation &amp; humiliation. Ebert was ultimately saved by his new Chancellor.</a:t>
            </a:r>
          </a:p>
        </p:txBody>
      </p:sp>
      <p:pic>
        <p:nvPicPr>
          <p:cNvPr id="5" name="Picture 4">
            <a:extLst>
              <a:ext uri="{FF2B5EF4-FFF2-40B4-BE49-F238E27FC236}">
                <a16:creationId xmlns:a16="http://schemas.microsoft.com/office/drawing/2014/main" id="{4981B22B-92B5-884A-BDBC-37A7D99F1646}"/>
              </a:ext>
            </a:extLst>
          </p:cNvPr>
          <p:cNvPicPr>
            <a:picLocks noChangeAspect="1"/>
          </p:cNvPicPr>
          <p:nvPr/>
        </p:nvPicPr>
        <p:blipFill rotWithShape="1">
          <a:blip r:embed="rId2"/>
          <a:srcRect l="5366" t="6743" r="5366" b="9931"/>
          <a:stretch/>
        </p:blipFill>
        <p:spPr>
          <a:xfrm>
            <a:off x="7546839" y="1253331"/>
            <a:ext cx="4462943" cy="5514811"/>
          </a:xfrm>
          <a:prstGeom prst="rect">
            <a:avLst/>
          </a:prstGeom>
        </p:spPr>
      </p:pic>
    </p:spTree>
    <p:extLst>
      <p:ext uri="{BB962C8B-B14F-4D97-AF65-F5344CB8AC3E}">
        <p14:creationId xmlns:p14="http://schemas.microsoft.com/office/powerpoint/2010/main" val="3691471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3653345-397B-95FA-57A2-6F6D18680E51}"/>
              </a:ext>
            </a:extLst>
          </p:cNvPr>
          <p:cNvGraphicFramePr>
            <a:graphicFrameLocks noGrp="1"/>
          </p:cNvGraphicFramePr>
          <p:nvPr>
            <p:extLst>
              <p:ext uri="{D42A27DB-BD31-4B8C-83A1-F6EECF244321}">
                <p14:modId xmlns:p14="http://schemas.microsoft.com/office/powerpoint/2010/main" val="334544920"/>
              </p:ext>
            </p:extLst>
          </p:nvPr>
        </p:nvGraphicFramePr>
        <p:xfrm>
          <a:off x="378691" y="320040"/>
          <a:ext cx="11434618" cy="6217920"/>
        </p:xfrm>
        <a:graphic>
          <a:graphicData uri="http://schemas.openxmlformats.org/drawingml/2006/table">
            <a:tbl>
              <a:tblPr firstRow="1" bandRow="1">
                <a:tableStyleId>{5C22544A-7EE6-4342-B048-85BDC9FD1C3A}</a:tableStyleId>
              </a:tblPr>
              <a:tblGrid>
                <a:gridCol w="5717309">
                  <a:extLst>
                    <a:ext uri="{9D8B030D-6E8A-4147-A177-3AD203B41FA5}">
                      <a16:colId xmlns:a16="http://schemas.microsoft.com/office/drawing/2014/main" val="2770546625"/>
                    </a:ext>
                  </a:extLst>
                </a:gridCol>
                <a:gridCol w="5717309">
                  <a:extLst>
                    <a:ext uri="{9D8B030D-6E8A-4147-A177-3AD203B41FA5}">
                      <a16:colId xmlns:a16="http://schemas.microsoft.com/office/drawing/2014/main" val="1469551720"/>
                    </a:ext>
                  </a:extLst>
                </a:gridCol>
              </a:tblGrid>
              <a:tr h="370840">
                <a:tc>
                  <a:txBody>
                    <a:bodyPr/>
                    <a:lstStyle/>
                    <a:p>
                      <a:pPr algn="ctr"/>
                      <a:r>
                        <a:rPr lang="en-US" sz="2800" dirty="0"/>
                        <a:t>DATE</a:t>
                      </a:r>
                    </a:p>
                  </a:txBody>
                  <a:tcPr/>
                </a:tc>
                <a:tc>
                  <a:txBody>
                    <a:bodyPr/>
                    <a:lstStyle/>
                    <a:p>
                      <a:pPr algn="ctr"/>
                      <a:r>
                        <a:rPr lang="en-US" sz="2800" dirty="0"/>
                        <a:t>COST OF A LOAF OF BREAD</a:t>
                      </a:r>
                    </a:p>
                  </a:txBody>
                  <a:tcPr/>
                </a:tc>
                <a:extLst>
                  <a:ext uri="{0D108BD9-81ED-4DB2-BD59-A6C34878D82A}">
                    <a16:rowId xmlns:a16="http://schemas.microsoft.com/office/drawing/2014/main" val="1066188048"/>
                  </a:ext>
                </a:extLst>
              </a:tr>
              <a:tr h="370840">
                <a:tc>
                  <a:txBody>
                    <a:bodyPr/>
                    <a:lstStyle/>
                    <a:p>
                      <a:pPr algn="ctr"/>
                      <a:r>
                        <a:rPr lang="en-US" sz="2800" b="1" dirty="0"/>
                        <a:t>December 1918</a:t>
                      </a:r>
                    </a:p>
                  </a:txBody>
                  <a:tcPr/>
                </a:tc>
                <a:tc>
                  <a:txBody>
                    <a:bodyPr/>
                    <a:lstStyle/>
                    <a:p>
                      <a:pPr algn="ctr"/>
                      <a:r>
                        <a:rPr lang="en-US" sz="2800" b="1" dirty="0"/>
                        <a:t>0.54</a:t>
                      </a:r>
                    </a:p>
                  </a:txBody>
                  <a:tcPr/>
                </a:tc>
                <a:extLst>
                  <a:ext uri="{0D108BD9-81ED-4DB2-BD59-A6C34878D82A}">
                    <a16:rowId xmlns:a16="http://schemas.microsoft.com/office/drawing/2014/main" val="3283839397"/>
                  </a:ext>
                </a:extLst>
              </a:tr>
              <a:tr h="370840">
                <a:tc>
                  <a:txBody>
                    <a:bodyPr/>
                    <a:lstStyle/>
                    <a:p>
                      <a:pPr algn="ctr"/>
                      <a:r>
                        <a:rPr lang="en-US" sz="2800" b="1" dirty="0"/>
                        <a:t>December 1921</a:t>
                      </a:r>
                    </a:p>
                  </a:txBody>
                  <a:tcPr/>
                </a:tc>
                <a:tc>
                  <a:txBody>
                    <a:bodyPr/>
                    <a:lstStyle/>
                    <a:p>
                      <a:pPr algn="ctr"/>
                      <a:r>
                        <a:rPr lang="en-US" sz="2800" b="1" dirty="0"/>
                        <a:t>0.39</a:t>
                      </a:r>
                    </a:p>
                  </a:txBody>
                  <a:tcPr/>
                </a:tc>
                <a:extLst>
                  <a:ext uri="{0D108BD9-81ED-4DB2-BD59-A6C34878D82A}">
                    <a16:rowId xmlns:a16="http://schemas.microsoft.com/office/drawing/2014/main" val="2353854409"/>
                  </a:ext>
                </a:extLst>
              </a:tr>
              <a:tr h="370840">
                <a:tc>
                  <a:txBody>
                    <a:bodyPr/>
                    <a:lstStyle/>
                    <a:p>
                      <a:pPr algn="ctr"/>
                      <a:r>
                        <a:rPr lang="en-US" sz="2800" b="1" dirty="0"/>
                        <a:t>December 1922</a:t>
                      </a:r>
                    </a:p>
                  </a:txBody>
                  <a:tcPr/>
                </a:tc>
                <a:tc>
                  <a:txBody>
                    <a:bodyPr/>
                    <a:lstStyle/>
                    <a:p>
                      <a:pPr algn="ctr"/>
                      <a:r>
                        <a:rPr lang="en-US" sz="2800" b="1" dirty="0"/>
                        <a:t>163.5</a:t>
                      </a:r>
                    </a:p>
                  </a:txBody>
                  <a:tcPr/>
                </a:tc>
                <a:extLst>
                  <a:ext uri="{0D108BD9-81ED-4DB2-BD59-A6C34878D82A}">
                    <a16:rowId xmlns:a16="http://schemas.microsoft.com/office/drawing/2014/main" val="2547740144"/>
                  </a:ext>
                </a:extLst>
              </a:tr>
              <a:tr h="370840">
                <a:tc>
                  <a:txBody>
                    <a:bodyPr/>
                    <a:lstStyle/>
                    <a:p>
                      <a:pPr algn="ctr"/>
                      <a:r>
                        <a:rPr lang="en-US" sz="2800" b="1" dirty="0"/>
                        <a:t>January 1923</a:t>
                      </a:r>
                    </a:p>
                  </a:txBody>
                  <a:tcPr/>
                </a:tc>
                <a:tc>
                  <a:txBody>
                    <a:bodyPr/>
                    <a:lstStyle/>
                    <a:p>
                      <a:pPr algn="ctr"/>
                      <a:r>
                        <a:rPr lang="en-US" sz="2800" b="1" dirty="0"/>
                        <a:t>250</a:t>
                      </a:r>
                    </a:p>
                  </a:txBody>
                  <a:tcPr/>
                </a:tc>
                <a:extLst>
                  <a:ext uri="{0D108BD9-81ED-4DB2-BD59-A6C34878D82A}">
                    <a16:rowId xmlns:a16="http://schemas.microsoft.com/office/drawing/2014/main" val="2518775655"/>
                  </a:ext>
                </a:extLst>
              </a:tr>
              <a:tr h="370840">
                <a:tc>
                  <a:txBody>
                    <a:bodyPr/>
                    <a:lstStyle/>
                    <a:p>
                      <a:pPr algn="ctr"/>
                      <a:r>
                        <a:rPr lang="en-US" sz="2800" b="1" dirty="0"/>
                        <a:t>March 1923</a:t>
                      </a:r>
                    </a:p>
                  </a:txBody>
                  <a:tcPr/>
                </a:tc>
                <a:tc>
                  <a:txBody>
                    <a:bodyPr/>
                    <a:lstStyle/>
                    <a:p>
                      <a:pPr algn="ctr"/>
                      <a:r>
                        <a:rPr lang="en-US" sz="2800" b="1" dirty="0"/>
                        <a:t>463</a:t>
                      </a:r>
                    </a:p>
                  </a:txBody>
                  <a:tcPr/>
                </a:tc>
                <a:extLst>
                  <a:ext uri="{0D108BD9-81ED-4DB2-BD59-A6C34878D82A}">
                    <a16:rowId xmlns:a16="http://schemas.microsoft.com/office/drawing/2014/main" val="728203421"/>
                  </a:ext>
                </a:extLst>
              </a:tr>
              <a:tr h="370840">
                <a:tc>
                  <a:txBody>
                    <a:bodyPr/>
                    <a:lstStyle/>
                    <a:p>
                      <a:pPr algn="ctr"/>
                      <a:r>
                        <a:rPr lang="en-US" sz="2800" b="1" dirty="0"/>
                        <a:t>June 1923</a:t>
                      </a:r>
                    </a:p>
                  </a:txBody>
                  <a:tcPr/>
                </a:tc>
                <a:tc>
                  <a:txBody>
                    <a:bodyPr/>
                    <a:lstStyle/>
                    <a:p>
                      <a:pPr algn="ctr"/>
                      <a:r>
                        <a:rPr lang="en-US" sz="2800" b="1" dirty="0"/>
                        <a:t>1,465</a:t>
                      </a:r>
                    </a:p>
                  </a:txBody>
                  <a:tcPr/>
                </a:tc>
                <a:extLst>
                  <a:ext uri="{0D108BD9-81ED-4DB2-BD59-A6C34878D82A}">
                    <a16:rowId xmlns:a16="http://schemas.microsoft.com/office/drawing/2014/main" val="547623436"/>
                  </a:ext>
                </a:extLst>
              </a:tr>
              <a:tr h="370840">
                <a:tc>
                  <a:txBody>
                    <a:bodyPr/>
                    <a:lstStyle/>
                    <a:p>
                      <a:pPr algn="ctr"/>
                      <a:r>
                        <a:rPr lang="en-US" sz="2800" b="1" dirty="0"/>
                        <a:t>July 1923</a:t>
                      </a:r>
                    </a:p>
                  </a:txBody>
                  <a:tcPr/>
                </a:tc>
                <a:tc>
                  <a:txBody>
                    <a:bodyPr/>
                    <a:lstStyle/>
                    <a:p>
                      <a:pPr algn="ctr"/>
                      <a:r>
                        <a:rPr lang="en-US" sz="2800" b="1" dirty="0"/>
                        <a:t>3,465</a:t>
                      </a:r>
                    </a:p>
                  </a:txBody>
                  <a:tcPr/>
                </a:tc>
                <a:extLst>
                  <a:ext uri="{0D108BD9-81ED-4DB2-BD59-A6C34878D82A}">
                    <a16:rowId xmlns:a16="http://schemas.microsoft.com/office/drawing/2014/main" val="3744845659"/>
                  </a:ext>
                </a:extLst>
              </a:tr>
              <a:tr h="370840">
                <a:tc>
                  <a:txBody>
                    <a:bodyPr/>
                    <a:lstStyle/>
                    <a:p>
                      <a:pPr algn="ctr"/>
                      <a:r>
                        <a:rPr lang="en-US" sz="2800" b="1" dirty="0"/>
                        <a:t>August 1923</a:t>
                      </a:r>
                    </a:p>
                  </a:txBody>
                  <a:tcPr/>
                </a:tc>
                <a:tc>
                  <a:txBody>
                    <a:bodyPr/>
                    <a:lstStyle/>
                    <a:p>
                      <a:pPr algn="ctr"/>
                      <a:r>
                        <a:rPr lang="en-US" sz="2800" b="1" dirty="0"/>
                        <a:t>69,000</a:t>
                      </a:r>
                    </a:p>
                  </a:txBody>
                  <a:tcPr/>
                </a:tc>
                <a:extLst>
                  <a:ext uri="{0D108BD9-81ED-4DB2-BD59-A6C34878D82A}">
                    <a16:rowId xmlns:a16="http://schemas.microsoft.com/office/drawing/2014/main" val="395476456"/>
                  </a:ext>
                </a:extLst>
              </a:tr>
              <a:tr h="370840">
                <a:tc>
                  <a:txBody>
                    <a:bodyPr/>
                    <a:lstStyle/>
                    <a:p>
                      <a:pPr algn="ctr"/>
                      <a:r>
                        <a:rPr lang="en-US" sz="2800" b="1" dirty="0"/>
                        <a:t>September 1923</a:t>
                      </a:r>
                    </a:p>
                  </a:txBody>
                  <a:tcPr/>
                </a:tc>
                <a:tc>
                  <a:txBody>
                    <a:bodyPr/>
                    <a:lstStyle/>
                    <a:p>
                      <a:pPr algn="ctr"/>
                      <a:r>
                        <a:rPr lang="en-US" sz="2800" b="1" dirty="0"/>
                        <a:t>1,512,000</a:t>
                      </a:r>
                    </a:p>
                  </a:txBody>
                  <a:tcPr/>
                </a:tc>
                <a:extLst>
                  <a:ext uri="{0D108BD9-81ED-4DB2-BD59-A6C34878D82A}">
                    <a16:rowId xmlns:a16="http://schemas.microsoft.com/office/drawing/2014/main" val="3719898915"/>
                  </a:ext>
                </a:extLst>
              </a:tr>
              <a:tr h="370840">
                <a:tc>
                  <a:txBody>
                    <a:bodyPr/>
                    <a:lstStyle/>
                    <a:p>
                      <a:pPr algn="ctr"/>
                      <a:r>
                        <a:rPr lang="en-US" sz="2800" b="1" dirty="0"/>
                        <a:t>October 1923</a:t>
                      </a:r>
                    </a:p>
                  </a:txBody>
                  <a:tcPr/>
                </a:tc>
                <a:tc>
                  <a:txBody>
                    <a:bodyPr/>
                    <a:lstStyle/>
                    <a:p>
                      <a:pPr algn="ctr"/>
                      <a:r>
                        <a:rPr lang="en-US" sz="2800" b="1" dirty="0"/>
                        <a:t>1,743,000,000</a:t>
                      </a:r>
                    </a:p>
                  </a:txBody>
                  <a:tcPr/>
                </a:tc>
                <a:extLst>
                  <a:ext uri="{0D108BD9-81ED-4DB2-BD59-A6C34878D82A}">
                    <a16:rowId xmlns:a16="http://schemas.microsoft.com/office/drawing/2014/main" val="3015622763"/>
                  </a:ext>
                </a:extLst>
              </a:tr>
              <a:tr h="370840">
                <a:tc>
                  <a:txBody>
                    <a:bodyPr/>
                    <a:lstStyle/>
                    <a:p>
                      <a:pPr algn="ctr"/>
                      <a:r>
                        <a:rPr lang="en-US" sz="2800" b="1" dirty="0"/>
                        <a:t>November 1923</a:t>
                      </a:r>
                    </a:p>
                  </a:txBody>
                  <a:tcPr/>
                </a:tc>
                <a:tc>
                  <a:txBody>
                    <a:bodyPr/>
                    <a:lstStyle/>
                    <a:p>
                      <a:pPr algn="ctr"/>
                      <a:r>
                        <a:rPr lang="en-US" sz="2800" b="1" dirty="0"/>
                        <a:t>201,000,000,000</a:t>
                      </a:r>
                    </a:p>
                  </a:txBody>
                  <a:tcPr/>
                </a:tc>
                <a:extLst>
                  <a:ext uri="{0D108BD9-81ED-4DB2-BD59-A6C34878D82A}">
                    <a16:rowId xmlns:a16="http://schemas.microsoft.com/office/drawing/2014/main" val="2479139777"/>
                  </a:ext>
                </a:extLst>
              </a:tr>
            </a:tbl>
          </a:graphicData>
        </a:graphic>
      </p:graphicFrame>
    </p:spTree>
    <p:extLst>
      <p:ext uri="{BB962C8B-B14F-4D97-AF65-F5344CB8AC3E}">
        <p14:creationId xmlns:p14="http://schemas.microsoft.com/office/powerpoint/2010/main" val="537174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B164C-559E-504E-2698-109C9484AAF3}"/>
              </a:ext>
            </a:extLst>
          </p:cNvPr>
          <p:cNvSpPr>
            <a:spLocks noGrp="1"/>
          </p:cNvSpPr>
          <p:nvPr>
            <p:ph type="title"/>
          </p:nvPr>
        </p:nvSpPr>
        <p:spPr>
          <a:xfrm>
            <a:off x="247402" y="233516"/>
            <a:ext cx="11697195" cy="895041"/>
          </a:xfrm>
          <a:solidFill>
            <a:srgbClr val="FFFF00"/>
          </a:solidFill>
        </p:spPr>
        <p:txBody>
          <a:bodyPr>
            <a:normAutofit/>
          </a:bodyPr>
          <a:lstStyle/>
          <a:p>
            <a:pPr algn="ctr"/>
            <a:r>
              <a:rPr lang="en-US" sz="5400" b="1" dirty="0"/>
              <a:t>Effects of Hyperinflation on Germany</a:t>
            </a:r>
          </a:p>
        </p:txBody>
      </p:sp>
      <p:graphicFrame>
        <p:nvGraphicFramePr>
          <p:cNvPr id="4" name="Table 4">
            <a:extLst>
              <a:ext uri="{FF2B5EF4-FFF2-40B4-BE49-F238E27FC236}">
                <a16:creationId xmlns:a16="http://schemas.microsoft.com/office/drawing/2014/main" id="{7150E916-AEB0-4927-CE9A-407D61BC75B5}"/>
              </a:ext>
            </a:extLst>
          </p:cNvPr>
          <p:cNvGraphicFramePr>
            <a:graphicFrameLocks noGrp="1"/>
          </p:cNvGraphicFramePr>
          <p:nvPr>
            <p:extLst>
              <p:ext uri="{D42A27DB-BD31-4B8C-83A1-F6EECF244321}">
                <p14:modId xmlns:p14="http://schemas.microsoft.com/office/powerpoint/2010/main" val="1235061669"/>
              </p:ext>
            </p:extLst>
          </p:nvPr>
        </p:nvGraphicFramePr>
        <p:xfrm>
          <a:off x="290613" y="1370859"/>
          <a:ext cx="11610775" cy="5253625"/>
        </p:xfrm>
        <a:graphic>
          <a:graphicData uri="http://schemas.openxmlformats.org/drawingml/2006/table">
            <a:tbl>
              <a:tblPr firstRow="1" bandRow="1">
                <a:tableStyleId>{5C22544A-7EE6-4342-B048-85BDC9FD1C3A}</a:tableStyleId>
              </a:tblPr>
              <a:tblGrid>
                <a:gridCol w="2902693">
                  <a:extLst>
                    <a:ext uri="{9D8B030D-6E8A-4147-A177-3AD203B41FA5}">
                      <a16:colId xmlns:a16="http://schemas.microsoft.com/office/drawing/2014/main" val="864899757"/>
                    </a:ext>
                  </a:extLst>
                </a:gridCol>
                <a:gridCol w="1451347">
                  <a:extLst>
                    <a:ext uri="{9D8B030D-6E8A-4147-A177-3AD203B41FA5}">
                      <a16:colId xmlns:a16="http://schemas.microsoft.com/office/drawing/2014/main" val="2385255414"/>
                    </a:ext>
                  </a:extLst>
                </a:gridCol>
                <a:gridCol w="1451347">
                  <a:extLst>
                    <a:ext uri="{9D8B030D-6E8A-4147-A177-3AD203B41FA5}">
                      <a16:colId xmlns:a16="http://schemas.microsoft.com/office/drawing/2014/main" val="483680892"/>
                    </a:ext>
                  </a:extLst>
                </a:gridCol>
                <a:gridCol w="1451347">
                  <a:extLst>
                    <a:ext uri="{9D8B030D-6E8A-4147-A177-3AD203B41FA5}">
                      <a16:colId xmlns:a16="http://schemas.microsoft.com/office/drawing/2014/main" val="3955991946"/>
                    </a:ext>
                  </a:extLst>
                </a:gridCol>
                <a:gridCol w="1451347">
                  <a:extLst>
                    <a:ext uri="{9D8B030D-6E8A-4147-A177-3AD203B41FA5}">
                      <a16:colId xmlns:a16="http://schemas.microsoft.com/office/drawing/2014/main" val="2853998978"/>
                    </a:ext>
                  </a:extLst>
                </a:gridCol>
                <a:gridCol w="1451347">
                  <a:extLst>
                    <a:ext uri="{9D8B030D-6E8A-4147-A177-3AD203B41FA5}">
                      <a16:colId xmlns:a16="http://schemas.microsoft.com/office/drawing/2014/main" val="1642644908"/>
                    </a:ext>
                  </a:extLst>
                </a:gridCol>
                <a:gridCol w="1451347">
                  <a:extLst>
                    <a:ext uri="{9D8B030D-6E8A-4147-A177-3AD203B41FA5}">
                      <a16:colId xmlns:a16="http://schemas.microsoft.com/office/drawing/2014/main" val="50587610"/>
                    </a:ext>
                  </a:extLst>
                </a:gridCol>
              </a:tblGrid>
              <a:tr h="632952">
                <a:tc>
                  <a:txBody>
                    <a:bodyPr/>
                    <a:lstStyle/>
                    <a:p>
                      <a:pPr algn="ctr"/>
                      <a:r>
                        <a:rPr lang="en-US" sz="2400" dirty="0"/>
                        <a:t>SHOP</a:t>
                      </a:r>
                    </a:p>
                  </a:txBody>
                  <a:tcPr anchor="ctr"/>
                </a:tc>
                <a:tc gridSpan="2">
                  <a:txBody>
                    <a:bodyPr/>
                    <a:lstStyle/>
                    <a:p>
                      <a:pPr algn="ctr"/>
                      <a:r>
                        <a:rPr lang="en-US" sz="2400" dirty="0"/>
                        <a:t>Nov. 1922</a:t>
                      </a:r>
                    </a:p>
                  </a:txBody>
                  <a:tcPr anchor="ctr"/>
                </a:tc>
                <a:tc hMerge="1">
                  <a:txBody>
                    <a:bodyPr/>
                    <a:lstStyle/>
                    <a:p>
                      <a:endParaRPr lang="en-US"/>
                    </a:p>
                  </a:txBody>
                  <a:tcPr/>
                </a:tc>
                <a:tc gridSpan="2">
                  <a:txBody>
                    <a:bodyPr/>
                    <a:lstStyle/>
                    <a:p>
                      <a:pPr algn="ctr"/>
                      <a:r>
                        <a:rPr lang="en-US" sz="2400" dirty="0"/>
                        <a:t>Jan. 1923</a:t>
                      </a:r>
                    </a:p>
                  </a:txBody>
                  <a:tcPr anchor="ctr"/>
                </a:tc>
                <a:tc hMerge="1">
                  <a:txBody>
                    <a:bodyPr/>
                    <a:lstStyle/>
                    <a:p>
                      <a:endParaRPr lang="en-US"/>
                    </a:p>
                  </a:txBody>
                  <a:tcPr/>
                </a:tc>
                <a:tc gridSpan="2">
                  <a:txBody>
                    <a:bodyPr/>
                    <a:lstStyle/>
                    <a:p>
                      <a:pPr algn="ctr"/>
                      <a:r>
                        <a:rPr lang="en-US" sz="2400" dirty="0"/>
                        <a:t>Nov. 1923</a:t>
                      </a:r>
                    </a:p>
                  </a:txBody>
                  <a:tcPr anchor="ctr"/>
                </a:tc>
                <a:tc hMerge="1">
                  <a:txBody>
                    <a:bodyPr/>
                    <a:lstStyle/>
                    <a:p>
                      <a:endParaRPr lang="en-US"/>
                    </a:p>
                  </a:txBody>
                  <a:tcPr/>
                </a:tc>
                <a:extLst>
                  <a:ext uri="{0D108BD9-81ED-4DB2-BD59-A6C34878D82A}">
                    <a16:rowId xmlns:a16="http://schemas.microsoft.com/office/drawing/2014/main" val="2175331084"/>
                  </a:ext>
                </a:extLst>
              </a:tr>
              <a:tr h="416808">
                <a:tc>
                  <a:txBody>
                    <a:bodyPr/>
                    <a:lstStyle/>
                    <a:p>
                      <a:pPr algn="ctr"/>
                      <a:r>
                        <a:rPr lang="en-US" sz="2400" b="1" dirty="0"/>
                        <a:t>String</a:t>
                      </a:r>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2765264968"/>
                  </a:ext>
                </a:extLst>
              </a:tr>
              <a:tr h="470247">
                <a:tc>
                  <a:txBody>
                    <a:bodyPr/>
                    <a:lstStyle/>
                    <a:p>
                      <a:pPr algn="ctr"/>
                      <a:r>
                        <a:rPr lang="en-US" sz="2400" b="1" dirty="0"/>
                        <a:t>Rulers</a:t>
                      </a:r>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809591517"/>
                  </a:ext>
                </a:extLst>
              </a:tr>
              <a:tr h="463137">
                <a:tc>
                  <a:txBody>
                    <a:bodyPr/>
                    <a:lstStyle/>
                    <a:p>
                      <a:pPr algn="ctr"/>
                      <a:r>
                        <a:rPr lang="en-US" sz="2400" b="1" dirty="0"/>
                        <a:t>Paper</a:t>
                      </a:r>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1117530950"/>
                  </a:ext>
                </a:extLst>
              </a:tr>
              <a:tr h="486889">
                <a:tc>
                  <a:txBody>
                    <a:bodyPr/>
                    <a:lstStyle/>
                    <a:p>
                      <a:pPr algn="ctr"/>
                      <a:r>
                        <a:rPr lang="en-US" sz="2400" b="1" dirty="0"/>
                        <a:t>Highlighters</a:t>
                      </a:r>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1978234517"/>
                  </a:ext>
                </a:extLst>
              </a:tr>
              <a:tr h="451262">
                <a:tc>
                  <a:txBody>
                    <a:bodyPr/>
                    <a:lstStyle/>
                    <a:p>
                      <a:pPr algn="ctr"/>
                      <a:r>
                        <a:rPr lang="en-US" sz="2400" b="1" dirty="0"/>
                        <a:t>Pencils</a:t>
                      </a:r>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4182030446"/>
                  </a:ext>
                </a:extLst>
              </a:tr>
              <a:tr h="451262">
                <a:tc>
                  <a:txBody>
                    <a:bodyPr/>
                    <a:lstStyle/>
                    <a:p>
                      <a:pPr algn="ctr"/>
                      <a:r>
                        <a:rPr lang="en-US" sz="2400" b="1" dirty="0"/>
                        <a:t>Mini Whiteboards</a:t>
                      </a:r>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2048623705"/>
                  </a:ext>
                </a:extLst>
              </a:tr>
              <a:tr h="451262">
                <a:tc>
                  <a:txBody>
                    <a:bodyPr/>
                    <a:lstStyle/>
                    <a:p>
                      <a:pPr algn="ctr"/>
                      <a:r>
                        <a:rPr lang="en-US" sz="2400" b="1" dirty="0"/>
                        <a:t>Red Pens</a:t>
                      </a:r>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2754473329"/>
                  </a:ext>
                </a:extLst>
              </a:tr>
              <a:tr h="451262">
                <a:tc>
                  <a:txBody>
                    <a:bodyPr/>
                    <a:lstStyle/>
                    <a:p>
                      <a:pPr algn="ctr"/>
                      <a:r>
                        <a:rPr lang="en-US" sz="2400" b="1" dirty="0"/>
                        <a:t>Board Pens</a:t>
                      </a:r>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547344875"/>
                  </a:ext>
                </a:extLst>
              </a:tr>
              <a:tr h="451262">
                <a:tc>
                  <a:txBody>
                    <a:bodyPr/>
                    <a:lstStyle/>
                    <a:p>
                      <a:pPr algn="ctr"/>
                      <a:r>
                        <a:rPr lang="en-US" sz="2400" b="1" dirty="0"/>
                        <a:t>Key Tags</a:t>
                      </a:r>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3113161149"/>
                  </a:ext>
                </a:extLst>
              </a:tr>
              <a:tr h="451262">
                <a:tc>
                  <a:txBody>
                    <a:bodyPr/>
                    <a:lstStyle/>
                    <a:p>
                      <a:pPr algn="ctr"/>
                      <a:r>
                        <a:rPr lang="en-US" sz="2400" b="1" dirty="0"/>
                        <a:t>Felt Pens</a:t>
                      </a:r>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2844272048"/>
                  </a:ext>
                </a:extLst>
              </a:tr>
            </a:tbl>
          </a:graphicData>
        </a:graphic>
      </p:graphicFrame>
    </p:spTree>
    <p:extLst>
      <p:ext uri="{BB962C8B-B14F-4D97-AF65-F5344CB8AC3E}">
        <p14:creationId xmlns:p14="http://schemas.microsoft.com/office/powerpoint/2010/main" val="65760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838200" y="148442"/>
            <a:ext cx="10515600" cy="1325563"/>
          </a:xfrm>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451945" y="1690688"/>
            <a:ext cx="11288110" cy="5018870"/>
          </a:xfrm>
        </p:spPr>
        <p:txBody>
          <a:bodyPr>
            <a:normAutofit fontScale="85000" lnSpcReduction="20000"/>
          </a:bodyPr>
          <a:lstStyle/>
          <a:p>
            <a:pPr marL="0" indent="0" algn="ctr">
              <a:buNone/>
            </a:pPr>
            <a:r>
              <a:rPr lang="en-US" sz="6400" b="1" dirty="0"/>
              <a:t>‘The most important cause of </a:t>
            </a:r>
          </a:p>
          <a:p>
            <a:pPr marL="0" indent="0" algn="ctr">
              <a:buNone/>
            </a:pPr>
            <a:r>
              <a:rPr lang="en-US" sz="6400" b="1" dirty="0"/>
              <a:t>the hyperinflation crisis was the </a:t>
            </a:r>
          </a:p>
          <a:p>
            <a:pPr marL="0" indent="0" algn="ctr">
              <a:buNone/>
            </a:pPr>
            <a:r>
              <a:rPr lang="en-US" sz="6400" b="1" dirty="0"/>
              <a:t>French occupation of the Ruhr.’</a:t>
            </a:r>
          </a:p>
          <a:p>
            <a:pPr marL="0" indent="0" algn="ctr">
              <a:buNone/>
            </a:pPr>
            <a:r>
              <a:rPr lang="en-US" sz="6400" dirty="0"/>
              <a:t>How far do you agree?</a:t>
            </a:r>
            <a:endParaRPr lang="en-US" sz="1000" b="1" dirty="0">
              <a:solidFill>
                <a:srgbClr val="FF0000"/>
              </a:solidFill>
            </a:endParaRPr>
          </a:p>
          <a:p>
            <a:pPr marL="0" indent="0">
              <a:buNone/>
            </a:pPr>
            <a:r>
              <a:rPr lang="en-US" sz="4200" b="1" dirty="0">
                <a:solidFill>
                  <a:srgbClr val="0070C0"/>
                </a:solidFill>
              </a:rPr>
              <a:t>You may include in your answer:</a:t>
            </a:r>
          </a:p>
          <a:p>
            <a:r>
              <a:rPr lang="en-US" sz="4200" b="1" dirty="0">
                <a:solidFill>
                  <a:srgbClr val="0070C0"/>
                </a:solidFill>
              </a:rPr>
              <a:t> the French occupation of the Ruhr</a:t>
            </a:r>
          </a:p>
          <a:p>
            <a:r>
              <a:rPr lang="en-US" sz="4200" b="1" dirty="0">
                <a:solidFill>
                  <a:srgbClr val="0070C0"/>
                </a:solidFill>
              </a:rPr>
              <a:t> reparations</a:t>
            </a:r>
          </a:p>
          <a:p>
            <a:pPr marL="0" indent="0">
              <a:buNone/>
            </a:pPr>
            <a:r>
              <a:rPr lang="en-US" sz="4200" b="1" dirty="0">
                <a:solidFill>
                  <a:srgbClr val="0070C0"/>
                </a:solidFill>
              </a:rPr>
              <a:t>You must also include information of your own </a:t>
            </a:r>
            <a:r>
              <a:rPr lang="en-US" sz="4400" b="1" dirty="0">
                <a:solidFill>
                  <a:srgbClr val="FF0000"/>
                </a:solidFill>
              </a:rPr>
              <a:t>(16 marks)</a:t>
            </a:r>
          </a:p>
          <a:p>
            <a:pPr marL="0" indent="0">
              <a:buNone/>
            </a:pPr>
            <a:endParaRPr lang="en-US" sz="4200" b="1" dirty="0">
              <a:solidFill>
                <a:srgbClr val="0070C0"/>
              </a:solidFill>
            </a:endParaRPr>
          </a:p>
        </p:txBody>
      </p:sp>
    </p:spTree>
    <p:extLst>
      <p:ext uri="{BB962C8B-B14F-4D97-AF65-F5344CB8AC3E}">
        <p14:creationId xmlns:p14="http://schemas.microsoft.com/office/powerpoint/2010/main" val="2664393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3 – Recall Quiz</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568035" y="2003755"/>
            <a:ext cx="10404765" cy="4112038"/>
          </a:xfrm>
        </p:spPr>
        <p:txBody>
          <a:bodyPr>
            <a:normAutofit/>
          </a:bodyPr>
          <a:lstStyle/>
          <a:p>
            <a:pPr marL="742950" indent="-742950">
              <a:buAutoNum type="arabicPeriod"/>
            </a:pPr>
            <a:r>
              <a:rPr lang="en-US" sz="4000" dirty="0"/>
              <a:t>Which countries were the Allies in WW1?</a:t>
            </a:r>
          </a:p>
          <a:p>
            <a:pPr marL="742950" indent="-742950">
              <a:buAutoNum type="arabicPeriod"/>
            </a:pPr>
            <a:r>
              <a:rPr lang="en-US" sz="4000" dirty="0"/>
              <a:t>On what date did Kaiser Wilhelm II abdicate?</a:t>
            </a:r>
          </a:p>
          <a:p>
            <a:pPr marL="742950" indent="-742950">
              <a:buAutoNum type="arabicPeriod"/>
            </a:pPr>
            <a:r>
              <a:rPr lang="en-US" sz="4000" dirty="0"/>
              <a:t>Who was elected as the first President of the new Weimar Republic?</a:t>
            </a:r>
          </a:p>
          <a:p>
            <a:pPr marL="742950" indent="-742950">
              <a:buAutoNum type="arabicPeriod"/>
            </a:pPr>
            <a:r>
              <a:rPr lang="en-US" sz="4000" dirty="0"/>
              <a:t>When was the Treaty of Versailles signed?</a:t>
            </a:r>
          </a:p>
          <a:p>
            <a:pPr marL="742950" indent="-742950">
              <a:buAutoNum type="arabicPeriod"/>
            </a:pPr>
            <a:r>
              <a:rPr lang="en-US" sz="4000" dirty="0"/>
              <a:t>Who were the leaders of the Spartacists? </a:t>
            </a:r>
          </a:p>
          <a:p>
            <a:pPr marL="742950" indent="-742950">
              <a:buAutoNum type="arabicPeriod"/>
            </a:pPr>
            <a:endParaRPr lang="en-US" sz="4000" dirty="0"/>
          </a:p>
        </p:txBody>
      </p:sp>
    </p:spTree>
    <p:extLst>
      <p:ext uri="{BB962C8B-B14F-4D97-AF65-F5344CB8AC3E}">
        <p14:creationId xmlns:p14="http://schemas.microsoft.com/office/powerpoint/2010/main" val="9625434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974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3 – Recall Quiz</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300841" y="1953021"/>
            <a:ext cx="11590317" cy="4563300"/>
          </a:xfrm>
        </p:spPr>
        <p:txBody>
          <a:bodyPr>
            <a:normAutofit lnSpcReduction="10000"/>
          </a:bodyPr>
          <a:lstStyle/>
          <a:p>
            <a:pPr marL="742950" indent="-742950">
              <a:buFont typeface="+mj-lt"/>
              <a:buAutoNum type="arabicPeriod" startAt="6"/>
            </a:pPr>
            <a:r>
              <a:rPr lang="en-US" sz="4000" dirty="0"/>
              <a:t>Which industrial region was invaded by the French &amp; the Belgians in January 1923?</a:t>
            </a:r>
          </a:p>
          <a:p>
            <a:pPr marL="742950" indent="-742950">
              <a:buFont typeface="+mj-lt"/>
              <a:buAutoNum type="arabicPeriod" startAt="6"/>
            </a:pPr>
            <a:r>
              <a:rPr lang="en-US" sz="4000" dirty="0"/>
              <a:t>What name is given to the peaceful opposition that was the German response to the French invasion?</a:t>
            </a:r>
          </a:p>
          <a:p>
            <a:pPr marL="742950" indent="-742950">
              <a:buFont typeface="+mj-lt"/>
              <a:buAutoNum type="arabicPeriod" startAt="6"/>
            </a:pPr>
            <a:r>
              <a:rPr lang="en-US" sz="4000" dirty="0"/>
              <a:t>Who paid the strike pay for German workers?</a:t>
            </a:r>
          </a:p>
          <a:p>
            <a:pPr marL="742950" indent="-742950">
              <a:buFont typeface="+mj-lt"/>
              <a:buAutoNum type="arabicPeriod" startAt="6"/>
            </a:pPr>
            <a:r>
              <a:rPr lang="en-US" sz="4000" dirty="0"/>
              <a:t>What is Hyperinflation?</a:t>
            </a:r>
          </a:p>
          <a:p>
            <a:pPr marL="742950" indent="-742950">
              <a:buFont typeface="+mj-lt"/>
              <a:buAutoNum type="arabicPeriod" startAt="6"/>
            </a:pPr>
            <a:r>
              <a:rPr lang="en-US" sz="4000" dirty="0"/>
              <a:t>Identify </a:t>
            </a:r>
            <a:r>
              <a:rPr lang="en-US" sz="4000" b="1" dirty="0"/>
              <a:t>one</a:t>
            </a:r>
            <a:r>
              <a:rPr lang="en-US" sz="4000" dirty="0"/>
              <a:t> benefit &amp; </a:t>
            </a:r>
            <a:r>
              <a:rPr lang="en-US" sz="4000" b="1" dirty="0"/>
              <a:t>one</a:t>
            </a:r>
            <a:r>
              <a:rPr lang="en-US" sz="4000" dirty="0"/>
              <a:t> problem of hyperinflation.</a:t>
            </a:r>
          </a:p>
        </p:txBody>
      </p:sp>
    </p:spTree>
    <p:extLst>
      <p:ext uri="{BB962C8B-B14F-4D97-AF65-F5344CB8AC3E}">
        <p14:creationId xmlns:p14="http://schemas.microsoft.com/office/powerpoint/2010/main" val="29042335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997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4 – Explaining</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686790" y="1917395"/>
            <a:ext cx="10547268" cy="4598926"/>
          </a:xfrm>
        </p:spPr>
        <p:txBody>
          <a:bodyPr>
            <a:normAutofit lnSpcReduction="10000"/>
          </a:bodyPr>
          <a:lstStyle/>
          <a:p>
            <a:pPr marL="742950" indent="-742950">
              <a:buAutoNum type="arabicPeriod"/>
            </a:pPr>
            <a:r>
              <a:rPr lang="en-US" sz="4800" dirty="0"/>
              <a:t>How did the ‘stab in the back’ myth develop in Germany?</a:t>
            </a:r>
          </a:p>
          <a:p>
            <a:pPr marL="742950" indent="-742950">
              <a:buAutoNum type="arabicPeriod"/>
            </a:pPr>
            <a:r>
              <a:rPr lang="en-US" sz="4800" dirty="0"/>
              <a:t>The German Government caused hyperinflation by printing money. Why didn’t they stop printing extra money?</a:t>
            </a:r>
          </a:p>
          <a:p>
            <a:pPr marL="742950" indent="-742950">
              <a:buAutoNum type="arabicPeriod"/>
            </a:pPr>
            <a:r>
              <a:rPr lang="en-US" sz="4800" dirty="0"/>
              <a:t>Identify </a:t>
            </a:r>
            <a:r>
              <a:rPr lang="en-US" sz="4800" b="1" dirty="0"/>
              <a:t>three</a:t>
            </a:r>
            <a:r>
              <a:rPr lang="en-US" sz="4800" dirty="0"/>
              <a:t> effects of the hyperinflation crisis in January, 1923.</a:t>
            </a:r>
          </a:p>
        </p:txBody>
      </p:sp>
    </p:spTree>
    <p:extLst>
      <p:ext uri="{BB962C8B-B14F-4D97-AF65-F5344CB8AC3E}">
        <p14:creationId xmlns:p14="http://schemas.microsoft.com/office/powerpoint/2010/main" val="20006479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325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 y="0"/>
            <a:ext cx="12191999" cy="1325563"/>
          </a:xfrm>
        </p:spPr>
        <p:txBody>
          <a:bodyPr>
            <a:normAutofit/>
          </a:bodyPr>
          <a:lstStyle/>
          <a:p>
            <a:r>
              <a:rPr lang="en-US" sz="4100" dirty="0">
                <a:solidFill>
                  <a:srgbClr val="7030A0"/>
                </a:solidFill>
              </a:rPr>
              <a:t>(a) </a:t>
            </a:r>
            <a:r>
              <a:rPr lang="en-US" sz="4100" u="sng" dirty="0">
                <a:solidFill>
                  <a:srgbClr val="7030A0"/>
                </a:solidFill>
              </a:rPr>
              <a:t>Abdication of Kaiser &amp; German Revolution, 1918-1945</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68165" y="1124607"/>
            <a:ext cx="7800519" cy="5528441"/>
          </a:xfrm>
        </p:spPr>
        <p:txBody>
          <a:bodyPr>
            <a:normAutofit/>
          </a:bodyPr>
          <a:lstStyle/>
          <a:p>
            <a:pPr marL="0" indent="0">
              <a:buNone/>
            </a:pPr>
            <a:r>
              <a:rPr lang="en-US" dirty="0"/>
              <a:t>On 9</a:t>
            </a:r>
            <a:r>
              <a:rPr lang="en-US" baseline="30000" dirty="0"/>
              <a:t>th</a:t>
            </a:r>
            <a:r>
              <a:rPr lang="en-US" dirty="0"/>
              <a:t> November 1918, </a:t>
            </a:r>
            <a:r>
              <a:rPr lang="en-US" b="1" dirty="0"/>
              <a:t>Kaiser Wilhelm II </a:t>
            </a:r>
            <a:r>
              <a:rPr lang="en-US" dirty="0"/>
              <a:t>abdicated the German throne &amp; fled to Holland. Germany instantly became a Republic and, 2 days later, the Armistice was signed to officially end WW1. This should have meant peace for Germany, but a period of chaos &amp; violence began. The 5 years up to 1923 saw a failed Communist Revolution, brutal political assassinations, two Putsches (armed uprisings) and an economic inflation crisis. Above all, Germany had to accept the Treaty of Versailles and many citizens blamed their post-war problems on the very bad decisions taken by the “November Criminals” – the politicians of the new Weimar Republic, led by Chancellor Friedrich Ebert.</a:t>
            </a:r>
          </a:p>
        </p:txBody>
      </p:sp>
      <p:pic>
        <p:nvPicPr>
          <p:cNvPr id="4" name="Picture 3">
            <a:extLst>
              <a:ext uri="{FF2B5EF4-FFF2-40B4-BE49-F238E27FC236}">
                <a16:creationId xmlns:a16="http://schemas.microsoft.com/office/drawing/2014/main" id="{0B5970A4-F4BD-7A46-A105-5126C7F9D11E}"/>
              </a:ext>
            </a:extLst>
          </p:cNvPr>
          <p:cNvPicPr>
            <a:picLocks noChangeAspect="1"/>
          </p:cNvPicPr>
          <p:nvPr/>
        </p:nvPicPr>
        <p:blipFill rotWithShape="1">
          <a:blip r:embed="rId2"/>
          <a:srcRect l="6551"/>
          <a:stretch/>
        </p:blipFill>
        <p:spPr>
          <a:xfrm>
            <a:off x="8060788" y="1124606"/>
            <a:ext cx="4039108" cy="5528441"/>
          </a:xfrm>
          <a:prstGeom prst="rect">
            <a:avLst/>
          </a:prstGeom>
        </p:spPr>
      </p:pic>
    </p:spTree>
    <p:extLst>
      <p:ext uri="{BB962C8B-B14F-4D97-AF65-F5344CB8AC3E}">
        <p14:creationId xmlns:p14="http://schemas.microsoft.com/office/powerpoint/2010/main" val="3360965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5 – Challenge</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769917" y="1953020"/>
            <a:ext cx="10392888" cy="4563301"/>
          </a:xfrm>
        </p:spPr>
        <p:txBody>
          <a:bodyPr>
            <a:noAutofit/>
          </a:bodyPr>
          <a:lstStyle/>
          <a:p>
            <a:pPr marL="742950" indent="-742950">
              <a:buAutoNum type="arabicPeriod"/>
            </a:pPr>
            <a:r>
              <a:rPr lang="en-US" sz="4200" dirty="0"/>
              <a:t>How far was proportional representation a problem for the new Weimar Republic?</a:t>
            </a:r>
          </a:p>
          <a:p>
            <a:pPr marL="742950" indent="-742950">
              <a:buAutoNum type="arabicPeriod"/>
            </a:pPr>
            <a:r>
              <a:rPr lang="en-US" sz="4200" dirty="0"/>
              <a:t>Why were the German people hopeful that the peace settlement of 1919 would be reasonable?</a:t>
            </a:r>
          </a:p>
          <a:p>
            <a:pPr marL="742950" indent="-742950">
              <a:buAutoNum type="arabicPeriod"/>
            </a:pPr>
            <a:r>
              <a:rPr lang="en-US" sz="4200" dirty="0"/>
              <a:t>Why were groups like the Freikorps so opposed to the Treaty of Versailles?</a:t>
            </a:r>
          </a:p>
        </p:txBody>
      </p:sp>
    </p:spTree>
    <p:extLst>
      <p:ext uri="{BB962C8B-B14F-4D97-AF65-F5344CB8AC3E}">
        <p14:creationId xmlns:p14="http://schemas.microsoft.com/office/powerpoint/2010/main" val="10982110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E9A64-0A7D-976A-1DE9-F77306E8F10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DC58B1-2F99-CF85-78C9-3756609E133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49070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 y="0"/>
            <a:ext cx="12191999" cy="1325563"/>
          </a:xfrm>
        </p:spPr>
        <p:txBody>
          <a:bodyPr>
            <a:normAutofit/>
          </a:bodyPr>
          <a:lstStyle/>
          <a:p>
            <a:r>
              <a:rPr lang="en-US" sz="4100" dirty="0">
                <a:solidFill>
                  <a:srgbClr val="7030A0"/>
                </a:solidFill>
              </a:rPr>
              <a:t>(a) </a:t>
            </a:r>
            <a:r>
              <a:rPr lang="en-US" sz="4100" u="sng" dirty="0">
                <a:solidFill>
                  <a:srgbClr val="7030A0"/>
                </a:solidFill>
              </a:rPr>
              <a:t>Abdication of Kaiser &amp; German Revolution, 1918-1945</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386109" y="1121088"/>
            <a:ext cx="7680787" cy="5532929"/>
          </a:xfrm>
        </p:spPr>
        <p:txBody>
          <a:bodyPr>
            <a:normAutofit/>
          </a:bodyPr>
          <a:lstStyle/>
          <a:p>
            <a:pPr marL="0" indent="0">
              <a:buNone/>
            </a:pPr>
            <a:r>
              <a:rPr lang="en-US" dirty="0"/>
              <a:t>On 11</a:t>
            </a:r>
            <a:r>
              <a:rPr lang="en-US" baseline="30000" dirty="0"/>
              <a:t>th</a:t>
            </a:r>
            <a:r>
              <a:rPr lang="en-US" dirty="0"/>
              <a:t> November 1918, </a:t>
            </a:r>
            <a:r>
              <a:rPr lang="en-US" b="1" dirty="0"/>
              <a:t>Friedrich Ebert </a:t>
            </a:r>
            <a:r>
              <a:rPr lang="en-US" dirty="0"/>
              <a:t>was declared Chancellor of the Weimar Republic. Ebert was the leader of the Social Democratic Party (SDP) and his first act as Chancellor was controversial; he accepted the Armistice, based upon US President Wilson’s 14 Points for Peace. Ebert then announced Germany would hold democratic elections on 19</a:t>
            </a:r>
            <a:r>
              <a:rPr lang="en-US" baseline="30000" dirty="0"/>
              <a:t>th</a:t>
            </a:r>
            <a:r>
              <a:rPr lang="en-US" dirty="0"/>
              <a:t> Jan. 1919. Many Germans thought that the end of WW1 was a betrayal of the German </a:t>
            </a:r>
            <a:r>
              <a:rPr lang="en-US" dirty="0" err="1"/>
              <a:t>Wermacht</a:t>
            </a:r>
            <a:r>
              <a:rPr lang="en-US" dirty="0"/>
              <a:t> – who were not defeated by the Allies, but forced to surrender by the new Weimar Government. Chancellor Ebert and the “November Criminals” had caused Germany suffer a ‘</a:t>
            </a:r>
            <a:r>
              <a:rPr lang="en-US" dirty="0" err="1"/>
              <a:t>Dolchstoss</a:t>
            </a:r>
            <a:r>
              <a:rPr lang="en-US" dirty="0"/>
              <a:t>’ – the German people had been ‘stabbed in the back’. </a:t>
            </a:r>
          </a:p>
        </p:txBody>
      </p:sp>
      <p:pic>
        <p:nvPicPr>
          <p:cNvPr id="5" name="Picture 4">
            <a:extLst>
              <a:ext uri="{FF2B5EF4-FFF2-40B4-BE49-F238E27FC236}">
                <a16:creationId xmlns:a16="http://schemas.microsoft.com/office/drawing/2014/main" id="{8B1FD5F8-67CF-2C42-A711-C73DDF56F83B}"/>
              </a:ext>
            </a:extLst>
          </p:cNvPr>
          <p:cNvPicPr>
            <a:picLocks noChangeAspect="1"/>
          </p:cNvPicPr>
          <p:nvPr/>
        </p:nvPicPr>
        <p:blipFill rotWithShape="1">
          <a:blip r:embed="rId2"/>
          <a:srcRect l="13021" r="12227"/>
          <a:stretch/>
        </p:blipFill>
        <p:spPr>
          <a:xfrm>
            <a:off x="125104" y="1121088"/>
            <a:ext cx="4135902" cy="5532929"/>
          </a:xfrm>
          <a:prstGeom prst="rect">
            <a:avLst/>
          </a:prstGeom>
        </p:spPr>
      </p:pic>
    </p:spTree>
    <p:extLst>
      <p:ext uri="{BB962C8B-B14F-4D97-AF65-F5344CB8AC3E}">
        <p14:creationId xmlns:p14="http://schemas.microsoft.com/office/powerpoint/2010/main" val="4125481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1</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483476" y="1825624"/>
            <a:ext cx="11288110" cy="4883933"/>
          </a:xfrm>
        </p:spPr>
        <p:txBody>
          <a:bodyPr>
            <a:normAutofit fontScale="70000" lnSpcReduction="20000"/>
          </a:bodyPr>
          <a:lstStyle/>
          <a:p>
            <a:pPr marL="0" indent="0" algn="ctr">
              <a:buNone/>
            </a:pPr>
            <a:r>
              <a:rPr lang="en-US" sz="6900" b="1" u="sng" dirty="0">
                <a:solidFill>
                  <a:srgbClr val="FF0000"/>
                </a:solidFill>
              </a:rPr>
              <a:t>THE GERMAN WHO SIGNED AT VERSAILLES</a:t>
            </a:r>
          </a:p>
          <a:p>
            <a:pPr marL="0" indent="0" algn="ctr">
              <a:buNone/>
            </a:pPr>
            <a:endParaRPr lang="en-US" sz="900" b="1" u="sng" dirty="0">
              <a:solidFill>
                <a:srgbClr val="FF0000"/>
              </a:solidFill>
            </a:endParaRPr>
          </a:p>
          <a:p>
            <a:pPr marL="0" indent="0" algn="ctr">
              <a:buNone/>
            </a:pPr>
            <a:r>
              <a:rPr lang="en-US" sz="7700" dirty="0"/>
              <a:t>Find out what happened to </a:t>
            </a:r>
            <a:r>
              <a:rPr lang="en-US" sz="7700" b="1" dirty="0">
                <a:solidFill>
                  <a:srgbClr val="0070C0"/>
                </a:solidFill>
              </a:rPr>
              <a:t>Matthias </a:t>
            </a:r>
            <a:r>
              <a:rPr lang="en-US" sz="7700" b="1" dirty="0" err="1">
                <a:solidFill>
                  <a:srgbClr val="0070C0"/>
                </a:solidFill>
              </a:rPr>
              <a:t>Erzberger</a:t>
            </a:r>
            <a:r>
              <a:rPr lang="en-US" sz="7700" b="1" dirty="0">
                <a:solidFill>
                  <a:srgbClr val="0070C0"/>
                </a:solidFill>
              </a:rPr>
              <a:t> </a:t>
            </a:r>
            <a:r>
              <a:rPr lang="en-US" sz="7700" b="1" dirty="0"/>
              <a:t>(Ebert’s representative in Paris) </a:t>
            </a:r>
            <a:r>
              <a:rPr lang="en-US" sz="7700" dirty="0"/>
              <a:t>whilst out walking on a holiday </a:t>
            </a:r>
          </a:p>
          <a:p>
            <a:pPr marL="0" indent="0" algn="ctr">
              <a:buNone/>
            </a:pPr>
            <a:r>
              <a:rPr lang="en-US" sz="7700" dirty="0"/>
              <a:t>in the Black Forest, Germany, in 1921.</a:t>
            </a:r>
          </a:p>
          <a:p>
            <a:pPr marL="0" indent="0" algn="ctr">
              <a:buNone/>
            </a:pPr>
            <a:endParaRPr lang="en-US" sz="1100" dirty="0"/>
          </a:p>
          <a:p>
            <a:pPr marL="0" indent="0" algn="ctr">
              <a:buNone/>
            </a:pPr>
            <a:r>
              <a:rPr lang="en-US" sz="7700" dirty="0"/>
              <a:t>Find out what happened next.</a:t>
            </a:r>
          </a:p>
        </p:txBody>
      </p:sp>
    </p:spTree>
    <p:extLst>
      <p:ext uri="{BB962C8B-B14F-4D97-AF65-F5344CB8AC3E}">
        <p14:creationId xmlns:p14="http://schemas.microsoft.com/office/powerpoint/2010/main" val="763966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A7C41B-8EC9-D750-432A-CED356F57615}"/>
              </a:ext>
            </a:extLst>
          </p:cNvPr>
          <p:cNvPicPr>
            <a:picLocks noChangeAspect="1"/>
          </p:cNvPicPr>
          <p:nvPr/>
        </p:nvPicPr>
        <p:blipFill rotWithShape="1">
          <a:blip r:embed="rId2"/>
          <a:srcRect l="13021" r="12227"/>
          <a:stretch/>
        </p:blipFill>
        <p:spPr>
          <a:xfrm>
            <a:off x="4028049" y="662535"/>
            <a:ext cx="4135902" cy="5532929"/>
          </a:xfrm>
          <a:prstGeom prst="rect">
            <a:avLst/>
          </a:prstGeom>
        </p:spPr>
      </p:pic>
      <p:sp>
        <p:nvSpPr>
          <p:cNvPr id="5" name="TextBox 4">
            <a:extLst>
              <a:ext uri="{FF2B5EF4-FFF2-40B4-BE49-F238E27FC236}">
                <a16:creationId xmlns:a16="http://schemas.microsoft.com/office/drawing/2014/main" id="{F3A39925-AB31-47AA-4DAB-D93B021E179F}"/>
              </a:ext>
            </a:extLst>
          </p:cNvPr>
          <p:cNvSpPr txBox="1"/>
          <p:nvPr/>
        </p:nvSpPr>
        <p:spPr>
          <a:xfrm>
            <a:off x="201882" y="2942113"/>
            <a:ext cx="3705100" cy="3539430"/>
          </a:xfrm>
          <a:prstGeom prst="rect">
            <a:avLst/>
          </a:prstGeom>
          <a:solidFill>
            <a:schemeClr val="accent2"/>
          </a:solidFill>
        </p:spPr>
        <p:txBody>
          <a:bodyPr wrap="square" rtlCol="0">
            <a:spAutoFit/>
          </a:bodyPr>
          <a:lstStyle/>
          <a:p>
            <a:pPr algn="ctr"/>
            <a:r>
              <a:rPr lang="en-US" sz="2800" b="1" dirty="0"/>
              <a:t>Ebert kept the state running, by keeping civil servants from the previous Government and by telling them to work with the new workers’ councils and soldiers’ councils</a:t>
            </a:r>
          </a:p>
        </p:txBody>
      </p:sp>
      <p:sp>
        <p:nvSpPr>
          <p:cNvPr id="6" name="TextBox 5">
            <a:extLst>
              <a:ext uri="{FF2B5EF4-FFF2-40B4-BE49-F238E27FC236}">
                <a16:creationId xmlns:a16="http://schemas.microsoft.com/office/drawing/2014/main" id="{2968C76F-1236-EE2D-0FF6-07630F9BC4E8}"/>
              </a:ext>
            </a:extLst>
          </p:cNvPr>
          <p:cNvSpPr txBox="1"/>
          <p:nvPr/>
        </p:nvSpPr>
        <p:spPr>
          <a:xfrm>
            <a:off x="8285018" y="376457"/>
            <a:ext cx="3705100" cy="3539430"/>
          </a:xfrm>
          <a:prstGeom prst="rect">
            <a:avLst/>
          </a:prstGeom>
          <a:solidFill>
            <a:schemeClr val="accent2"/>
          </a:solidFill>
        </p:spPr>
        <p:txBody>
          <a:bodyPr wrap="square" rtlCol="0">
            <a:spAutoFit/>
          </a:bodyPr>
          <a:lstStyle/>
          <a:p>
            <a:pPr algn="ctr"/>
            <a:r>
              <a:rPr lang="en-US" sz="2800" b="1" dirty="0"/>
              <a:t>Ebert reassured industrial leaders that the new Government would not oversee nationalization (he did want to take state control over any private industries)</a:t>
            </a:r>
          </a:p>
        </p:txBody>
      </p:sp>
      <p:sp>
        <p:nvSpPr>
          <p:cNvPr id="7" name="TextBox 6">
            <a:extLst>
              <a:ext uri="{FF2B5EF4-FFF2-40B4-BE49-F238E27FC236}">
                <a16:creationId xmlns:a16="http://schemas.microsoft.com/office/drawing/2014/main" id="{38329123-8566-7DEF-F03F-8E2A06DC07DC}"/>
              </a:ext>
            </a:extLst>
          </p:cNvPr>
          <p:cNvSpPr txBox="1"/>
          <p:nvPr/>
        </p:nvSpPr>
        <p:spPr>
          <a:xfrm>
            <a:off x="8285018" y="4234774"/>
            <a:ext cx="3705100" cy="2246769"/>
          </a:xfrm>
          <a:prstGeom prst="rect">
            <a:avLst/>
          </a:prstGeom>
          <a:solidFill>
            <a:schemeClr val="accent2"/>
          </a:solidFill>
        </p:spPr>
        <p:txBody>
          <a:bodyPr wrap="square" rtlCol="0">
            <a:spAutoFit/>
          </a:bodyPr>
          <a:lstStyle/>
          <a:p>
            <a:pPr algn="ctr"/>
            <a:r>
              <a:rPr lang="en-US" sz="2800" b="1" dirty="0"/>
              <a:t>Ebert promised trade unions that his new Government would reduce working hours to 8 hours per day</a:t>
            </a:r>
          </a:p>
        </p:txBody>
      </p:sp>
      <p:sp>
        <p:nvSpPr>
          <p:cNvPr id="8" name="TextBox 7">
            <a:extLst>
              <a:ext uri="{FF2B5EF4-FFF2-40B4-BE49-F238E27FC236}">
                <a16:creationId xmlns:a16="http://schemas.microsoft.com/office/drawing/2014/main" id="{B10F3A95-03EF-29B6-0415-5DACCDC77770}"/>
              </a:ext>
            </a:extLst>
          </p:cNvPr>
          <p:cNvSpPr txBox="1"/>
          <p:nvPr/>
        </p:nvSpPr>
        <p:spPr>
          <a:xfrm>
            <a:off x="201882" y="376457"/>
            <a:ext cx="3705099" cy="2308324"/>
          </a:xfrm>
          <a:prstGeom prst="rect">
            <a:avLst/>
          </a:prstGeom>
          <a:solidFill>
            <a:srgbClr val="FFFF00"/>
          </a:solidFill>
        </p:spPr>
        <p:txBody>
          <a:bodyPr wrap="square" rtlCol="0">
            <a:spAutoFit/>
          </a:bodyPr>
          <a:lstStyle/>
          <a:p>
            <a:pPr algn="ctr"/>
            <a:r>
              <a:rPr lang="en-US" sz="3600" b="1" dirty="0"/>
              <a:t>FRIEDRICH EBERT’S APPROACH TO GOVERNMENT</a:t>
            </a:r>
          </a:p>
        </p:txBody>
      </p:sp>
    </p:spTree>
    <p:extLst>
      <p:ext uri="{BB962C8B-B14F-4D97-AF65-F5344CB8AC3E}">
        <p14:creationId xmlns:p14="http://schemas.microsoft.com/office/powerpoint/2010/main" val="2108792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2</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190005" y="1825624"/>
            <a:ext cx="11851574" cy="4883933"/>
          </a:xfrm>
        </p:spPr>
        <p:txBody>
          <a:bodyPr>
            <a:normAutofit lnSpcReduction="10000"/>
          </a:bodyPr>
          <a:lstStyle/>
          <a:p>
            <a:pPr marL="0" indent="0" algn="ctr">
              <a:buNone/>
            </a:pPr>
            <a:r>
              <a:rPr lang="en-US" sz="4800" b="1" u="sng" dirty="0">
                <a:solidFill>
                  <a:srgbClr val="FF0000"/>
                </a:solidFill>
              </a:rPr>
              <a:t>THE GERMANS WHO WERE UNHAPPY </a:t>
            </a:r>
          </a:p>
          <a:p>
            <a:pPr marL="0" indent="0" algn="ctr">
              <a:buNone/>
            </a:pPr>
            <a:endParaRPr lang="en-US" sz="900" b="1" u="sng" dirty="0">
              <a:solidFill>
                <a:srgbClr val="FF0000"/>
              </a:solidFill>
            </a:endParaRPr>
          </a:p>
          <a:p>
            <a:pPr marL="0" indent="0" algn="ctr">
              <a:buNone/>
            </a:pPr>
            <a:r>
              <a:rPr lang="en-US" sz="4800" dirty="0"/>
              <a:t>Why did the following groups </a:t>
            </a:r>
          </a:p>
          <a:p>
            <a:pPr marL="0" indent="0" algn="ctr">
              <a:buNone/>
            </a:pPr>
            <a:r>
              <a:rPr lang="en-US" sz="4800" dirty="0"/>
              <a:t>oppose the Weimar Republic:</a:t>
            </a:r>
          </a:p>
          <a:p>
            <a:pPr marL="0" indent="0" algn="ctr">
              <a:buNone/>
            </a:pPr>
            <a:r>
              <a:rPr lang="en-US" sz="4800" b="1" dirty="0">
                <a:solidFill>
                  <a:srgbClr val="0070C0"/>
                </a:solidFill>
              </a:rPr>
              <a:t>(a) Senior Army figures &amp; Judges?</a:t>
            </a:r>
          </a:p>
          <a:p>
            <a:pPr marL="0" indent="0" algn="ctr">
              <a:buNone/>
            </a:pPr>
            <a:r>
              <a:rPr lang="en-US" sz="4800" b="1" dirty="0">
                <a:solidFill>
                  <a:srgbClr val="0070C0"/>
                </a:solidFill>
              </a:rPr>
              <a:t>(b) Supporters of the Kaiser?</a:t>
            </a:r>
          </a:p>
          <a:p>
            <a:pPr marL="0" indent="0" algn="ctr">
              <a:buNone/>
            </a:pPr>
            <a:r>
              <a:rPr lang="en-US" sz="4800" b="1" dirty="0">
                <a:solidFill>
                  <a:srgbClr val="0070C0"/>
                </a:solidFill>
              </a:rPr>
              <a:t>(c) Communists &amp; Russian </a:t>
            </a:r>
            <a:r>
              <a:rPr lang="en-US" sz="4800" b="1" dirty="0" err="1">
                <a:solidFill>
                  <a:srgbClr val="0070C0"/>
                </a:solidFill>
              </a:rPr>
              <a:t>sympathisers</a:t>
            </a:r>
            <a:r>
              <a:rPr lang="en-US" sz="4800" b="1" dirty="0">
                <a:solidFill>
                  <a:srgbClr val="0070C0"/>
                </a:solidFill>
              </a:rPr>
              <a:t> </a:t>
            </a:r>
          </a:p>
        </p:txBody>
      </p:sp>
    </p:spTree>
    <p:extLst>
      <p:ext uri="{BB962C8B-B14F-4D97-AF65-F5344CB8AC3E}">
        <p14:creationId xmlns:p14="http://schemas.microsoft.com/office/powerpoint/2010/main" val="785209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18255"/>
            <a:ext cx="12191999" cy="1325563"/>
          </a:xfrm>
        </p:spPr>
        <p:txBody>
          <a:bodyPr>
            <a:normAutofit/>
          </a:bodyPr>
          <a:lstStyle/>
          <a:p>
            <a:r>
              <a:rPr lang="en-US" sz="3800" dirty="0">
                <a:solidFill>
                  <a:srgbClr val="00B050"/>
                </a:solidFill>
              </a:rPr>
              <a:t>(b) </a:t>
            </a:r>
            <a:r>
              <a:rPr lang="en-US" sz="3800" u="sng" dirty="0">
                <a:solidFill>
                  <a:srgbClr val="00B050"/>
                </a:solidFill>
              </a:rPr>
              <a:t>Strengths &amp; Weaknesses of the Republic &amp; its Constitution</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54111" y="1167890"/>
            <a:ext cx="7871751" cy="5594515"/>
          </a:xfrm>
        </p:spPr>
        <p:txBody>
          <a:bodyPr>
            <a:normAutofit/>
          </a:bodyPr>
          <a:lstStyle/>
          <a:p>
            <a:pPr marL="0" indent="0">
              <a:buNone/>
            </a:pPr>
            <a:r>
              <a:rPr lang="en-US" dirty="0"/>
              <a:t>After elections for the Constituent Assembly, Berlin was declared far too dangerous for members to meet. The more peaceful surroundings of the town of Weimar was chosen as the meeting place, hence the name Weimar was given to the new Republic. The Assembly members had 2 key tasks:</a:t>
            </a:r>
          </a:p>
          <a:p>
            <a:pPr marL="514350" indent="-514350">
              <a:buAutoNum type="arabicPeriod"/>
            </a:pPr>
            <a:r>
              <a:rPr lang="en-US" dirty="0"/>
              <a:t>Draw up a new Constitution for Germany</a:t>
            </a:r>
          </a:p>
          <a:p>
            <a:pPr marL="514350" indent="-514350">
              <a:buAutoNum type="arabicPeriod"/>
            </a:pPr>
            <a:r>
              <a:rPr lang="en-US" dirty="0"/>
              <a:t>Formulate a Peace Treaty with the Allies</a:t>
            </a:r>
          </a:p>
          <a:p>
            <a:pPr marL="0" indent="0">
              <a:buNone/>
            </a:pPr>
            <a:r>
              <a:rPr lang="en-US" dirty="0"/>
              <a:t>Ebert was chosen as the new President and Philipp </a:t>
            </a:r>
            <a:r>
              <a:rPr lang="en-US" dirty="0" err="1"/>
              <a:t>Scheidemann</a:t>
            </a:r>
            <a:r>
              <a:rPr lang="en-US" dirty="0"/>
              <a:t> was made Chancellor. These SDP leaders had to form a coalition with the </a:t>
            </a:r>
            <a:r>
              <a:rPr lang="en-US" dirty="0" err="1"/>
              <a:t>Zentrum</a:t>
            </a:r>
            <a:r>
              <a:rPr lang="en-US" dirty="0"/>
              <a:t> Catholics &amp; the DDP. Proportional representation &amp; lots of parties made weak coalitions a Weimar issue.</a:t>
            </a:r>
          </a:p>
        </p:txBody>
      </p:sp>
      <p:pic>
        <p:nvPicPr>
          <p:cNvPr id="4" name="Picture 3">
            <a:extLst>
              <a:ext uri="{FF2B5EF4-FFF2-40B4-BE49-F238E27FC236}">
                <a16:creationId xmlns:a16="http://schemas.microsoft.com/office/drawing/2014/main" id="{5D99E95C-398A-354C-9D40-547F0A4EFC6C}"/>
              </a:ext>
            </a:extLst>
          </p:cNvPr>
          <p:cNvPicPr>
            <a:picLocks noChangeAspect="1"/>
          </p:cNvPicPr>
          <p:nvPr/>
        </p:nvPicPr>
        <p:blipFill rotWithShape="1">
          <a:blip r:embed="rId2"/>
          <a:srcRect l="11129" t="7436" r="3333" b="8461"/>
          <a:stretch/>
        </p:blipFill>
        <p:spPr>
          <a:xfrm>
            <a:off x="7903780" y="1167891"/>
            <a:ext cx="4134110" cy="5594514"/>
          </a:xfrm>
          <a:prstGeom prst="rect">
            <a:avLst/>
          </a:prstGeom>
        </p:spPr>
      </p:pic>
    </p:spTree>
    <p:extLst>
      <p:ext uri="{BB962C8B-B14F-4D97-AF65-F5344CB8AC3E}">
        <p14:creationId xmlns:p14="http://schemas.microsoft.com/office/powerpoint/2010/main" val="35667778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3336</TotalTime>
  <Words>2912</Words>
  <Application>Microsoft Macintosh PowerPoint</Application>
  <PresentationFormat>Widescreen</PresentationFormat>
  <Paragraphs>217</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Calibri Light</vt:lpstr>
      <vt:lpstr>Office Theme</vt:lpstr>
      <vt:lpstr>Edexcel IGCSE History P1: Depth Study 3</vt:lpstr>
      <vt:lpstr>PowerPoint Presentation</vt:lpstr>
      <vt:lpstr>Edexcel IGCSE History P1: Depth Study 3</vt:lpstr>
      <vt:lpstr>(a) Abdication of Kaiser &amp; German Revolution, 1918-1945</vt:lpstr>
      <vt:lpstr>(a) Abdication of Kaiser &amp; German Revolution, 1918-1945</vt:lpstr>
      <vt:lpstr>Activity 1</vt:lpstr>
      <vt:lpstr>PowerPoint Presentation</vt:lpstr>
      <vt:lpstr>Activity 2</vt:lpstr>
      <vt:lpstr>(b) Strengths &amp; Weaknesses of the Republic &amp; its Constitution</vt:lpstr>
      <vt:lpstr>PowerPoint Presentation</vt:lpstr>
      <vt:lpstr>(b) Strengths &amp; Weaknesses of the Republic &amp; its Constitution</vt:lpstr>
      <vt:lpstr>PowerPoint Presentation</vt:lpstr>
      <vt:lpstr>(b) Strengths &amp; Weaknesses of the Republic &amp; its Constitution</vt:lpstr>
      <vt:lpstr>PowerPoint Presentation</vt:lpstr>
      <vt:lpstr>‘The new constitution had several built-in weaknesses. Between 1919 and 1933, there was not even a single election when one party won more than half the votes cast in elections for the Reichstag. As a result, the system of proportional representation meant that no party won more than half the seats. Consequently, whichever party formed the government was forced to rely on other, less successful, parties to form squabbling and weak coalitions. When faced with having to deal with any serious political problems, the coalitions fell apart because the different parties had different views.’ </vt:lpstr>
      <vt:lpstr>(c) Reactions to the Treaty of Versailles</vt:lpstr>
      <vt:lpstr>(c) Reactions to the Treaty of Versailles</vt:lpstr>
      <vt:lpstr>PowerPoint Presentation</vt:lpstr>
      <vt:lpstr>(c) Reactions to the Treaty of Versailles</vt:lpstr>
      <vt:lpstr>‘Much more important than the fairness or unfairness of the treaty was its impact on the new German Republic. How far is it true that the Versailles Treaty wrecked German democracy? Much more serious was the political demoralization which the treaty caused within Germany itself. The real damage was the disillusionment of more moderate men who might otherwise have supported the new republic.’ </vt:lpstr>
      <vt:lpstr>Exam-Style Question</vt:lpstr>
      <vt:lpstr>(d) Challenges from Left &amp; Right – Spartacist &amp; Kapp</vt:lpstr>
      <vt:lpstr>(d) Challenges from Left &amp; Right – Spartacist &amp; Kapp</vt:lpstr>
      <vt:lpstr>(d) Challenges from Left &amp; Right – Spartacist &amp; Kapp</vt:lpstr>
      <vt:lpstr>(d) Challenges from Left &amp; Right – Spartacists &amp; Kapp</vt:lpstr>
      <vt:lpstr>(d) Challenges from Left &amp; Right – Spartacists &amp; Kapp</vt:lpstr>
      <vt:lpstr>(e) French Occupation of the Ruhr</vt:lpstr>
      <vt:lpstr>(e) French Occupation of the Ruhr</vt:lpstr>
      <vt:lpstr>PowerPoint Presentation</vt:lpstr>
      <vt:lpstr>(f) Causes &amp; Effects of Hyperinflation</vt:lpstr>
      <vt:lpstr>PowerPoint Presentation</vt:lpstr>
      <vt:lpstr>Effects of Hyperinflation on Germany</vt:lpstr>
      <vt:lpstr>Exam-Style Question</vt:lpstr>
      <vt:lpstr>Activity 3 – Recall Quiz</vt:lpstr>
      <vt:lpstr>PowerPoint Presentation</vt:lpstr>
      <vt:lpstr>Activity 3 – Recall Quiz</vt:lpstr>
      <vt:lpstr>PowerPoint Presentation</vt:lpstr>
      <vt:lpstr>Activity 4 – Explaining</vt:lpstr>
      <vt:lpstr>PowerPoint Presentation</vt:lpstr>
      <vt:lpstr>Activity 5 – Challenge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Edexcel IGCSE History Investigation A1</dc:title>
  <dc:creator>Chris Skerry</dc:creator>
  <cp:lastModifiedBy>Chris Skerry</cp:lastModifiedBy>
  <cp:revision>189</cp:revision>
  <dcterms:created xsi:type="dcterms:W3CDTF">2021-05-05T18:42:06Z</dcterms:created>
  <dcterms:modified xsi:type="dcterms:W3CDTF">2022-09-15T17:57:18Z</dcterms:modified>
</cp:coreProperties>
</file>