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8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3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6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5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378B-3B3E-43FE-BDEA-2BE10E6AD4D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B6F2-A6E7-4066-9E7D-C66CD4F8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ail.co.uk/home/moslive/article-1234465/When-Lego-lost-head--toy-story-got-happy-end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942919"/>
            <a:ext cx="9144000" cy="2387600"/>
          </a:xfrm>
        </p:spPr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Economies of Scale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123" y="189936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Source Sans Pro" panose="020B0503030403020204" pitchFamily="34" charset="77"/>
              </a:rPr>
              <a:t>To understand how Economies of Scale are achieved and why Diseconomies of Scale set 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DE1FF-9835-1547-823D-86AC9858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65" y="3031293"/>
            <a:ext cx="5613721" cy="35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8" y="184666"/>
            <a:ext cx="11130457" cy="6991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2B5C0B-4AEF-3D48-8617-BDEB1DEE9652}"/>
              </a:ext>
            </a:extLst>
          </p:cNvPr>
          <p:cNvSpPr txBox="1"/>
          <p:nvPr/>
        </p:nvSpPr>
        <p:spPr>
          <a:xfrm>
            <a:off x="0" y="0"/>
            <a:ext cx="503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earJoe 5 CASUAL PRO" panose="02000000000000000000" pitchFamily="2" charset="0"/>
              </a:rPr>
              <a:t>Why do these firms enjoy economies of scale?</a:t>
            </a:r>
          </a:p>
        </p:txBody>
      </p:sp>
    </p:spTree>
    <p:extLst>
      <p:ext uri="{BB962C8B-B14F-4D97-AF65-F5344CB8AC3E}">
        <p14:creationId xmlns:p14="http://schemas.microsoft.com/office/powerpoint/2010/main" val="662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3" y="888554"/>
            <a:ext cx="1173672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Choose one of the following firms (or your own)and explain how it benefits from the 6 forms of internal Economies of Scale. Does it benefit from any of the 4 External Economies of Scale? Write up your findings in a brief presentation with evidence and data to support your answer.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084" y="2426375"/>
            <a:ext cx="246697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4813"/>
            <a:ext cx="1826515" cy="1542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6316"/>
            <a:ext cx="4678245" cy="879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795" y="5306612"/>
            <a:ext cx="3682817" cy="1244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653" y="2912585"/>
            <a:ext cx="1582064" cy="1947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0017" y="2966102"/>
            <a:ext cx="2429676" cy="1822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7919" y="5123528"/>
            <a:ext cx="3238500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5005" y="3493751"/>
            <a:ext cx="3236521" cy="1294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8084" y="4483750"/>
            <a:ext cx="2153913" cy="1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7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5" y="1939093"/>
            <a:ext cx="10904095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LEGO</a:t>
            </a:r>
            <a:br>
              <a:rPr lang="en-US" b="1">
                <a:latin typeface="Source Sans Pro" charset="0"/>
                <a:ea typeface="Source Sans Pro" charset="0"/>
                <a:cs typeface="Source Sans Pro" charset="0"/>
              </a:rPr>
            </a:br>
            <a:br>
              <a:rPr lang="en-US" b="1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en-US" b="1">
                <a:latin typeface="Source Sans Pro" charset="0"/>
                <a:ea typeface="Source Sans Pro" charset="0"/>
                <a:cs typeface="Source Sans Pro" charset="0"/>
              </a:rPr>
              <a:t>“Most companies die of indigestion not starvation?”</a:t>
            </a:r>
            <a:r>
              <a:rPr lang="en-US"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err="1">
                <a:latin typeface="Source Sans Pro" charset="0"/>
                <a:ea typeface="Source Sans Pro" charset="0"/>
                <a:cs typeface="Source Sans Pro" charset="0"/>
              </a:rPr>
              <a:t>Jørgen</a:t>
            </a:r>
            <a:r>
              <a:rPr lang="en-US"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err="1">
                <a:latin typeface="Source Sans Pro" charset="0"/>
                <a:ea typeface="Source Sans Pro" charset="0"/>
                <a:cs typeface="Source Sans Pro" charset="0"/>
              </a:rPr>
              <a:t>Vig</a:t>
            </a:r>
            <a:r>
              <a:rPr lang="en-US">
                <a:latin typeface="Source Sans Pro" charset="0"/>
                <a:ea typeface="Source Sans Pro" charset="0"/>
                <a:cs typeface="Source Sans Pro" charset="0"/>
              </a:rPr>
              <a:t> Knudstorp</a:t>
            </a:r>
            <a:br>
              <a:rPr lang="en-US" b="1">
                <a:latin typeface="Source Sans Pro" charset="0"/>
                <a:ea typeface="Source Sans Pro" charset="0"/>
                <a:cs typeface="Source Sans Pro" charset="0"/>
              </a:rPr>
            </a:br>
            <a:br>
              <a:rPr lang="en-US" b="1">
                <a:latin typeface="Source Sans Pro" charset="0"/>
                <a:ea typeface="Source Sans Pro" charset="0"/>
                <a:cs typeface="Source Sans Pro" charset="0"/>
              </a:rPr>
            </a:br>
            <a:br>
              <a:rPr lang="en-US" b="1">
                <a:latin typeface="Source Sans Pro" charset="0"/>
                <a:ea typeface="Source Sans Pro" charset="0"/>
                <a:cs typeface="Source Sans Pro" charset="0"/>
              </a:rPr>
            </a:br>
            <a:br>
              <a:rPr lang="en-US" b="1">
                <a:latin typeface="Source Sans Pro" charset="0"/>
                <a:ea typeface="Source Sans Pro" charset="0"/>
                <a:cs typeface="Source Sans Pro" charset="0"/>
              </a:rPr>
            </a:br>
            <a:endParaRPr lang="en-US" b="1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242" y="2967334"/>
            <a:ext cx="11019020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>
                <a:hlinkClick r:id="rId2"/>
              </a:rPr>
              <a:t>http://www.dailymail.co.uk/home/moslive/article-1234465/When-Lego-lost-head--toy-story-got-happy-ending.html</a:t>
            </a:r>
            <a:endParaRPr lang="EN-US" sz="2800"/>
          </a:p>
          <a:p>
            <a:endParaRPr lang="en-US" sz="2800"/>
          </a:p>
          <a:p>
            <a:r>
              <a:rPr lang="EN-US" sz="2800">
                <a:latin typeface="Source Sans Pro" charset="0"/>
                <a:ea typeface="Source Sans Pro" charset="0"/>
                <a:cs typeface="Source Sans Pro" charset="0"/>
              </a:rPr>
              <a:t>Read the following article and identify some of the  Economies of Scale enjoyed by Lego and the Diseconomies it suffered during the early 2000’s </a:t>
            </a:r>
          </a:p>
        </p:txBody>
      </p:sp>
    </p:spTree>
    <p:extLst>
      <p:ext uri="{BB962C8B-B14F-4D97-AF65-F5344CB8AC3E}">
        <p14:creationId xmlns:p14="http://schemas.microsoft.com/office/powerpoint/2010/main" val="45214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148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dearJoe 5 CASUAL PRO</vt:lpstr>
      <vt:lpstr>Source Sans Pro</vt:lpstr>
      <vt:lpstr>Office Theme</vt:lpstr>
      <vt:lpstr>Economies of Scale</vt:lpstr>
      <vt:lpstr>PowerPoint Presentation</vt:lpstr>
      <vt:lpstr>PowerPoint Presentation</vt:lpstr>
      <vt:lpstr>Choose one of the following firms (or your own)and explain how it benefits from the 6 forms of internal Economies of Scale. Does it benefit from any of the 4 External Economies of Scale? Write up your findings in a brief presentation with evidence and data to support your answer.</vt:lpstr>
      <vt:lpstr>LEGO  “Most companies die of indigestion not starvation?” Jørgen Vig Knudstorp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Economies of Scale</dc:title>
  <cp:lastModifiedBy>Dan Bish</cp:lastModifiedBy>
  <cp:revision>3</cp:revision>
  <dcterms:modified xsi:type="dcterms:W3CDTF">2020-04-05T23:53:07Z</dcterms:modified>
</cp:coreProperties>
</file>