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60" r:id="rId3"/>
    <p:sldId id="261" r:id="rId4"/>
    <p:sldId id="262" r:id="rId5"/>
    <p:sldId id="263" r:id="rId6"/>
    <p:sldId id="257" r:id="rId7"/>
    <p:sldId id="264" r:id="rId8"/>
    <p:sldId id="265" r:id="rId9"/>
    <p:sldId id="266" r:id="rId10"/>
    <p:sldId id="267" r:id="rId11"/>
    <p:sldId id="268" r:id="rId12"/>
    <p:sldId id="269" r:id="rId13"/>
    <p:sldId id="258" r:id="rId14"/>
    <p:sldId id="275" r:id="rId15"/>
    <p:sldId id="276" r:id="rId16"/>
    <p:sldId id="280" r:id="rId17"/>
    <p:sldId id="281" r:id="rId18"/>
    <p:sldId id="277" r:id="rId19"/>
    <p:sldId id="278" r:id="rId20"/>
    <p:sldId id="279" r:id="rId21"/>
    <p:sldId id="259" r:id="rId22"/>
    <p:sldId id="270" r:id="rId23"/>
    <p:sldId id="271" r:id="rId24"/>
    <p:sldId id="282" r:id="rId25"/>
    <p:sldId id="283" r:id="rId26"/>
    <p:sldId id="272" r:id="rId27"/>
    <p:sldId id="273" r:id="rId28"/>
    <p:sldId id="274" r:id="rId29"/>
    <p:sldId id="284" r:id="rId30"/>
    <p:sldId id="287" r:id="rId31"/>
    <p:sldId id="292" r:id="rId32"/>
    <p:sldId id="293" r:id="rId33"/>
    <p:sldId id="294" r:id="rId34"/>
    <p:sldId id="295" r:id="rId35"/>
    <p:sldId id="296" r:id="rId36"/>
    <p:sldId id="297" r:id="rId37"/>
    <p:sldId id="298" r:id="rId38"/>
    <p:sldId id="299" r:id="rId39"/>
    <p:sldId id="300" r:id="rId40"/>
    <p:sldId id="289" r:id="rId41"/>
    <p:sldId id="301" r:id="rId42"/>
    <p:sldId id="302" r:id="rId43"/>
    <p:sldId id="303" r:id="rId44"/>
    <p:sldId id="288" r:id="rId45"/>
    <p:sldId id="290" r:id="rId46"/>
    <p:sldId id="291" r:id="rId47"/>
    <p:sldId id="285" r:id="rId48"/>
    <p:sldId id="304" r:id="rId49"/>
    <p:sldId id="305" r:id="rId50"/>
    <p:sldId id="286" r:id="rId51"/>
    <p:sldId id="306" r:id="rId52"/>
    <p:sldId id="337" r:id="rId53"/>
    <p:sldId id="338" r:id="rId54"/>
    <p:sldId id="339" r:id="rId55"/>
    <p:sldId id="315" r:id="rId56"/>
    <p:sldId id="316" r:id="rId57"/>
    <p:sldId id="307" r:id="rId58"/>
    <p:sldId id="317" r:id="rId59"/>
    <p:sldId id="308" r:id="rId60"/>
    <p:sldId id="309" r:id="rId61"/>
    <p:sldId id="310" r:id="rId62"/>
    <p:sldId id="311" r:id="rId63"/>
    <p:sldId id="312" r:id="rId64"/>
    <p:sldId id="313" r:id="rId65"/>
    <p:sldId id="314" r:id="rId66"/>
    <p:sldId id="318" r:id="rId67"/>
    <p:sldId id="319" r:id="rId68"/>
    <p:sldId id="320" r:id="rId69"/>
    <p:sldId id="322" r:id="rId70"/>
    <p:sldId id="321" r:id="rId71"/>
    <p:sldId id="323" r:id="rId72"/>
    <p:sldId id="324" r:id="rId73"/>
    <p:sldId id="325" r:id="rId74"/>
    <p:sldId id="328" r:id="rId75"/>
    <p:sldId id="326" r:id="rId76"/>
    <p:sldId id="327" r:id="rId77"/>
    <p:sldId id="329" r:id="rId78"/>
    <p:sldId id="330" r:id="rId79"/>
    <p:sldId id="331" r:id="rId80"/>
    <p:sldId id="332" r:id="rId81"/>
    <p:sldId id="333" r:id="rId82"/>
    <p:sldId id="334" r:id="rId83"/>
    <p:sldId id="335" r:id="rId84"/>
    <p:sldId id="336"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autoAdjust="0"/>
    <p:restoredTop sz="94578" autoAdjust="0"/>
  </p:normalViewPr>
  <p:slideViewPr>
    <p:cSldViewPr>
      <p:cViewPr varScale="1">
        <p:scale>
          <a:sx n="108" d="100"/>
          <a:sy n="108" d="100"/>
        </p:scale>
        <p:origin x="1720" y="200"/>
      </p:cViewPr>
      <p:guideLst>
        <p:guide orient="horz" pos="2160"/>
        <p:guide pos="2880"/>
      </p:guideLst>
    </p:cSldViewPr>
  </p:slideViewPr>
  <p:outlineViewPr>
    <p:cViewPr>
      <p:scale>
        <a:sx n="33" d="100"/>
        <a:sy n="33" d="100"/>
      </p:scale>
      <p:origin x="0" y="228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E5B212-7129-4EA0-9F04-695E35A446D1}" type="datetimeFigureOut">
              <a:rPr lang="en-US" smtClean="0"/>
              <a:pPr/>
              <a:t>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AC1F8-4AAF-426B-95AF-C7274ED643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0AC1F8-4AAF-426B-95AF-C7274ED64327}"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0AC1F8-4AAF-426B-95AF-C7274ED64327}" type="slidenum">
              <a:rPr lang="en-US" smtClean="0"/>
              <a:pPr/>
              <a:t>43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B1F98D-7D86-4DAA-BEEE-9839B3818FD2}" type="datetimeFigureOut">
              <a:rPr lang="en-US" smtClean="0"/>
              <a:pPr/>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1F98D-7D86-4DAA-BEEE-9839B3818FD2}" type="datetimeFigureOut">
              <a:rPr lang="en-US" smtClean="0"/>
              <a:pPr/>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1F98D-7D86-4DAA-BEEE-9839B3818FD2}" type="datetimeFigureOut">
              <a:rPr lang="en-US" smtClean="0"/>
              <a:pPr/>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B1F98D-7D86-4DAA-BEEE-9839B3818FD2}" type="datetimeFigureOut">
              <a:rPr lang="en-US" smtClean="0"/>
              <a:pPr/>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B1F98D-7D86-4DAA-BEEE-9839B3818FD2}" type="datetimeFigureOut">
              <a:rPr lang="en-US" smtClean="0"/>
              <a:pPr/>
              <a:t>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B1F98D-7D86-4DAA-BEEE-9839B3818FD2}" type="datetimeFigureOut">
              <a:rPr lang="en-US" smtClean="0"/>
              <a:pPr/>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B1F98D-7D86-4DAA-BEEE-9839B3818FD2}" type="datetimeFigureOut">
              <a:rPr lang="en-US" smtClean="0"/>
              <a:pPr/>
              <a:t>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B1F98D-7D86-4DAA-BEEE-9839B3818FD2}" type="datetimeFigureOut">
              <a:rPr lang="en-US" smtClean="0"/>
              <a:pPr/>
              <a:t>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1F98D-7D86-4DAA-BEEE-9839B3818FD2}" type="datetimeFigureOut">
              <a:rPr lang="en-US" smtClean="0"/>
              <a:pPr/>
              <a:t>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1F98D-7D86-4DAA-BEEE-9839B3818FD2}" type="datetimeFigureOut">
              <a:rPr lang="en-US" smtClean="0"/>
              <a:pPr/>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B1F98D-7D86-4DAA-BEEE-9839B3818FD2}" type="datetimeFigureOut">
              <a:rPr lang="en-US" smtClean="0"/>
              <a:pPr/>
              <a:t>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6FE8-BB10-4578-93F1-E8CB7E280D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1F98D-7D86-4DAA-BEEE-9839B3818FD2}" type="datetimeFigureOut">
              <a:rPr lang="en-US" smtClean="0"/>
              <a:pPr/>
              <a:t>2/6/18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46FE8-BB10-4578-93F1-E8CB7E280D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jpeg"/><Relationship Id="rId1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slide" Target="slide6.xml"/><Relationship Id="rId3" Type="http://schemas.openxmlformats.org/officeDocument/2006/relationships/slide" Target="slide13.xml"/><Relationship Id="rId4" Type="http://schemas.openxmlformats.org/officeDocument/2006/relationships/hyperlink" Target="http://www.imdb.com/rg/mediaindex/thumbnail/media/rm1416206336/nm0000069" TargetMode="External"/><Relationship Id="rId5" Type="http://schemas.openxmlformats.org/officeDocument/2006/relationships/image" Target="../media/image8.jpeg"/><Relationship Id="rId6" Type="http://schemas.openxmlformats.org/officeDocument/2006/relationships/hyperlink" Target="http://www.imdb.com/rg/mediaindex/thumbnail/media/rm1503631360/nm0000054" TargetMode="External"/><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hyperlink" Target="http://z.about.com/d/womenshistory/1/0/z/I/jackie_kennedy.jpg" TargetMode="External"/><Relationship Id="rId10" Type="http://schemas.openxmlformats.org/officeDocument/2006/relationships/image" Target="../media/image11.jpeg"/></Relationships>
</file>

<file path=ppt/slides/_rels/slide21.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6.jpeg"/><Relationship Id="rId13" Type="http://schemas.openxmlformats.org/officeDocument/2006/relationships/image" Target="../media/image17.jpeg"/><Relationship Id="rId14" Type="http://schemas.openxmlformats.org/officeDocument/2006/relationships/image" Target="../media/image18.jpeg"/><Relationship Id="rId15" Type="http://schemas.openxmlformats.org/officeDocument/2006/relationships/image" Target="../media/image19.jpeg"/><Relationship Id="rId1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slide" Target="slide6.xml"/><Relationship Id="rId3" Type="http://schemas.openxmlformats.org/officeDocument/2006/relationships/slide" Target="slide13.xml"/><Relationship Id="rId4" Type="http://schemas.openxmlformats.org/officeDocument/2006/relationships/hyperlink" Target="http://www.imdb.com/rg/mediaindex/thumbnail/media/rm1416206336/nm0000069" TargetMode="External"/><Relationship Id="rId5" Type="http://schemas.openxmlformats.org/officeDocument/2006/relationships/image" Target="../media/image8.jpeg"/><Relationship Id="rId6" Type="http://schemas.openxmlformats.org/officeDocument/2006/relationships/hyperlink" Target="http://www.imdb.com/rg/mediaindex/thumbnail/media/rm1503631360/nm0000054" TargetMode="External"/><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hyperlink" Target="http://z.about.com/d/womenshistory/1/0/z/I/jackie_kennedy.jpg" TargetMode="External"/><Relationship Id="rId10"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rQLBitV69Cc" TargetMode="Externa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 Id="rId3"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upload.wikimedia.org/wikipedia/commons/3/3a/Bishopsgate2.jpg" TargetMode="External"/><Relationship Id="rId3" Type="http://schemas.openxmlformats.org/officeDocument/2006/relationships/image" Target="../media/image3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 Id="rId3" Type="http://schemas.openxmlformats.org/officeDocument/2006/relationships/image" Target="../media/image42.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2.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www.open.edu/openlearn/society/politics-policy-people/economics/60-second-adventures-economics-the-paradox-thrift" TargetMode="External"/><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hyperlink" Target="https://www.youtube.com/watch?v=d0nERTFo-S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pen.edu/openlearn/society/politics-policy-people/economics/60-second-adventures-economics-the-paradox-thrift" TargetMode="External"/><Relationship Id="rId3"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d0nERTFo-Sk" TargetMode="Externa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tif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CNvKmlvacNk&amp;feature=related"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tacatalog.worldbank.or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bls.gov/web/empsit/cpseea10.htm" TargetMode="External"/><Relationship Id="rId4" Type="http://schemas.openxmlformats.org/officeDocument/2006/relationships/hyperlink" Target="http://www.bls.gov/opub/ted/2011/ted_20111005.htm" TargetMode="External"/><Relationship Id="rId5" Type="http://schemas.openxmlformats.org/officeDocument/2006/relationships/hyperlink" Target="http://www.dol.gov/_sec/media/reports/blacklaborforce/images/3.jpg" TargetMode="External"/><Relationship Id="rId1" Type="http://schemas.openxmlformats.org/officeDocument/2006/relationships/slideLayout" Target="../slideLayouts/slideLayout2.xml"/><Relationship Id="rId2" Type="http://schemas.openxmlformats.org/officeDocument/2006/relationships/hyperlink" Target="http://www.bls.gov/web/laus/laumstrk.htm"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1" Type="http://schemas.openxmlformats.org/officeDocument/2006/relationships/slideLayout" Target="../slideLayouts/slideLayout2.xml"/><Relationship Id="rId2" Type="http://schemas.openxmlformats.org/officeDocument/2006/relationships/slide" Target="slide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772400" cy="1470025"/>
          </a:xfrm>
        </p:spPr>
        <p:txBody>
          <a:bodyPr/>
          <a:lstStyle/>
          <a:p>
            <a:r>
              <a:rPr lang="en-US" u="sng" dirty="0" smtClean="0"/>
              <a:t>Aggregate Demand and Aggregate Supply</a:t>
            </a:r>
            <a:endParaRPr lang="en-US" u="sng" dirty="0"/>
          </a:p>
        </p:txBody>
      </p:sp>
      <p:pic>
        <p:nvPicPr>
          <p:cNvPr id="4" name="Picture 2"/>
          <p:cNvPicPr>
            <a:picLocks noChangeAspect="1" noChangeArrowheads="1"/>
          </p:cNvPicPr>
          <p:nvPr/>
        </p:nvPicPr>
        <p:blipFill>
          <a:blip r:embed="rId2" cstate="print"/>
          <a:srcRect l="21875" t="36458" r="12500" b="17708"/>
          <a:stretch>
            <a:fillRect/>
          </a:stretch>
        </p:blipFill>
        <p:spPr bwMode="auto">
          <a:xfrm>
            <a:off x="914400" y="2438399"/>
            <a:ext cx="7162800" cy="37519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a:t>
            </a:r>
            <a:endParaRPr lang="en-US" dirty="0"/>
          </a:p>
        </p:txBody>
      </p:sp>
      <p:sp>
        <p:nvSpPr>
          <p:cNvPr id="5" name="Content Placeholder 2"/>
          <p:cNvSpPr>
            <a:spLocks noGrp="1"/>
          </p:cNvSpPr>
          <p:nvPr>
            <p:ph idx="1"/>
          </p:nvPr>
        </p:nvSpPr>
        <p:spPr>
          <a:xfrm>
            <a:off x="457200" y="1600200"/>
            <a:ext cx="8229600" cy="4953000"/>
          </a:xfrm>
        </p:spPr>
        <p:txBody>
          <a:bodyPr>
            <a:normAutofit lnSpcReduction="10000"/>
          </a:bodyPr>
          <a:lstStyle/>
          <a:p>
            <a:r>
              <a:rPr lang="en-US" dirty="0" smtClean="0"/>
              <a:t>Prices are rising at a rate of 5% on all your </a:t>
            </a:r>
            <a:r>
              <a:rPr lang="en-US" b="1" dirty="0" smtClean="0"/>
              <a:t>wealth</a:t>
            </a:r>
            <a:r>
              <a:rPr lang="en-US" dirty="0" smtClean="0"/>
              <a:t>, depreciate your wealth by 5%</a:t>
            </a:r>
          </a:p>
          <a:p>
            <a:r>
              <a:rPr lang="en-US" dirty="0" smtClean="0"/>
              <a:t>The rate of </a:t>
            </a:r>
            <a:r>
              <a:rPr lang="en-US" b="1" dirty="0" smtClean="0"/>
              <a:t>interest continues to </a:t>
            </a:r>
            <a:r>
              <a:rPr lang="en-US" dirty="0" smtClean="0"/>
              <a:t>increases from </a:t>
            </a:r>
            <a:r>
              <a:rPr lang="en-US" b="1" dirty="0" smtClean="0"/>
              <a:t>10% to 15% </a:t>
            </a:r>
            <a:r>
              <a:rPr lang="en-US" dirty="0" smtClean="0"/>
              <a:t>as more money is demanded (from financial institutions) for both consumers and firms to carry out the same amount of purchases and transactions</a:t>
            </a:r>
          </a:p>
          <a:p>
            <a:r>
              <a:rPr lang="en-US" dirty="0" smtClean="0"/>
              <a:t>As prices become more expensive in our economy Exports drop by a further 20% and imports rise by 20%</a:t>
            </a:r>
          </a:p>
          <a:p>
            <a:endParaRPr lang="en-US" dirty="0" smtClean="0"/>
          </a:p>
          <a:p>
            <a:endParaRPr lang="en-US" dirty="0"/>
          </a:p>
        </p:txBody>
      </p:sp>
      <p:sp>
        <p:nvSpPr>
          <p:cNvPr id="6" name="Action Button: Home 5">
            <a:hlinkClick r:id="rId2" action="ppaction://hlinksldjump" highlightClick="1"/>
          </p:cNvPr>
          <p:cNvSpPr/>
          <p:nvPr/>
        </p:nvSpPr>
        <p:spPr>
          <a:xfrm>
            <a:off x="7239000" y="5791200"/>
            <a:ext cx="914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Contraction</a:t>
            </a:r>
            <a:endParaRPr lang="en-US" dirty="0"/>
          </a:p>
        </p:txBody>
      </p:sp>
      <p:sp>
        <p:nvSpPr>
          <p:cNvPr id="5" name="Content Placeholder 2"/>
          <p:cNvSpPr>
            <a:spLocks noGrp="1"/>
          </p:cNvSpPr>
          <p:nvPr>
            <p:ph idx="1"/>
          </p:nvPr>
        </p:nvSpPr>
        <p:spPr>
          <a:xfrm>
            <a:off x="457200" y="1600200"/>
            <a:ext cx="8229600" cy="4953000"/>
          </a:xfrm>
        </p:spPr>
        <p:txBody>
          <a:bodyPr>
            <a:normAutofit lnSpcReduction="10000"/>
          </a:bodyPr>
          <a:lstStyle/>
          <a:p>
            <a:r>
              <a:rPr lang="en-US" dirty="0" smtClean="0"/>
              <a:t>Prices are rising at a rate of 1% on all your </a:t>
            </a:r>
            <a:r>
              <a:rPr lang="en-US" b="1" dirty="0" smtClean="0"/>
              <a:t>wealth</a:t>
            </a:r>
            <a:r>
              <a:rPr lang="en-US" dirty="0" smtClean="0"/>
              <a:t>, depreciate your wealth by 1%</a:t>
            </a:r>
          </a:p>
          <a:p>
            <a:r>
              <a:rPr lang="en-US" dirty="0" smtClean="0"/>
              <a:t>The rate of </a:t>
            </a:r>
            <a:r>
              <a:rPr lang="en-US" b="1" dirty="0" smtClean="0"/>
              <a:t>interest </a:t>
            </a:r>
            <a:r>
              <a:rPr lang="en-US" dirty="0" smtClean="0"/>
              <a:t>decreases from </a:t>
            </a:r>
            <a:r>
              <a:rPr lang="en-US" b="1" dirty="0" smtClean="0"/>
              <a:t>7% to 3% </a:t>
            </a:r>
            <a:r>
              <a:rPr lang="en-US" dirty="0" smtClean="0"/>
              <a:t>as less money is demanded (from financial institutions) by both consumers and firms to carry out the same amount of purchases and transactions</a:t>
            </a:r>
          </a:p>
          <a:p>
            <a:r>
              <a:rPr lang="en-US" dirty="0" smtClean="0"/>
              <a:t>As prices become more expensive in our economy Exports drop by 30% and imports rise by 30%</a:t>
            </a:r>
          </a:p>
          <a:p>
            <a:endParaRPr lang="en-US" dirty="0" smtClean="0"/>
          </a:p>
          <a:p>
            <a:endParaRPr lang="en-US" dirty="0"/>
          </a:p>
        </p:txBody>
      </p:sp>
      <p:sp>
        <p:nvSpPr>
          <p:cNvPr id="4" name="Action Button: Home 3">
            <a:hlinkClick r:id="rId2" action="ppaction://hlinksldjump" highlightClick="1"/>
          </p:cNvPr>
          <p:cNvSpPr/>
          <p:nvPr/>
        </p:nvSpPr>
        <p:spPr>
          <a:xfrm>
            <a:off x="7239000" y="5791200"/>
            <a:ext cx="914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Trough</a:t>
            </a:r>
            <a:endParaRPr lang="en-US" dirty="0"/>
          </a:p>
        </p:txBody>
      </p:sp>
      <p:sp>
        <p:nvSpPr>
          <p:cNvPr id="5" name="Content Placeholder 2"/>
          <p:cNvSpPr>
            <a:spLocks noGrp="1"/>
          </p:cNvSpPr>
          <p:nvPr>
            <p:ph idx="1"/>
          </p:nvPr>
        </p:nvSpPr>
        <p:spPr>
          <a:xfrm>
            <a:off x="457200" y="1600200"/>
            <a:ext cx="8229600" cy="4953000"/>
          </a:xfrm>
        </p:spPr>
        <p:txBody>
          <a:bodyPr>
            <a:normAutofit/>
          </a:bodyPr>
          <a:lstStyle/>
          <a:p>
            <a:r>
              <a:rPr lang="en-US" dirty="0" smtClean="0"/>
              <a:t>Prices are deflating at a rate of 2% on all your </a:t>
            </a:r>
            <a:r>
              <a:rPr lang="en-US" b="1" dirty="0" smtClean="0"/>
              <a:t>wealth</a:t>
            </a:r>
            <a:r>
              <a:rPr lang="en-US" dirty="0" smtClean="0"/>
              <a:t>, appreciate your wealth by 2%</a:t>
            </a:r>
          </a:p>
          <a:p>
            <a:r>
              <a:rPr lang="en-US" dirty="0" smtClean="0"/>
              <a:t>The rate of </a:t>
            </a:r>
            <a:r>
              <a:rPr lang="en-US" b="1" dirty="0" smtClean="0"/>
              <a:t>interest </a:t>
            </a:r>
            <a:r>
              <a:rPr lang="en-US" dirty="0" smtClean="0"/>
              <a:t>decreases from </a:t>
            </a:r>
            <a:r>
              <a:rPr lang="en-US" b="1" dirty="0" smtClean="0"/>
              <a:t>3% to 1% </a:t>
            </a:r>
            <a:r>
              <a:rPr lang="en-US" dirty="0" smtClean="0"/>
              <a:t>as less money is demanded (from financial institutions) by both consumers and firms to carry out the same amount of purchases and transactions</a:t>
            </a:r>
          </a:p>
          <a:p>
            <a:r>
              <a:rPr lang="en-US" dirty="0" smtClean="0"/>
              <a:t>As prices become cheaper in our economy Exports rise by 30% and imports drop by 30%</a:t>
            </a:r>
          </a:p>
          <a:p>
            <a:endParaRPr lang="en-US" dirty="0" smtClean="0"/>
          </a:p>
          <a:p>
            <a:endParaRPr lang="en-US" dirty="0"/>
          </a:p>
        </p:txBody>
      </p:sp>
      <p:sp>
        <p:nvSpPr>
          <p:cNvPr id="4" name="Action Button: Home 3">
            <a:hlinkClick r:id="rId2" action="ppaction://hlinksldjump" highlightClick="1"/>
          </p:cNvPr>
          <p:cNvSpPr/>
          <p:nvPr/>
        </p:nvSpPr>
        <p:spPr>
          <a:xfrm>
            <a:off x="7239000" y="5791200"/>
            <a:ext cx="914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 in Aggregate Demand</a:t>
            </a:r>
            <a:endParaRPr lang="en-US" dirty="0"/>
          </a:p>
        </p:txBody>
      </p:sp>
      <p:sp>
        <p:nvSpPr>
          <p:cNvPr id="3" name="Content Placeholder 2"/>
          <p:cNvSpPr>
            <a:spLocks noGrp="1"/>
          </p:cNvSpPr>
          <p:nvPr>
            <p:ph idx="1"/>
          </p:nvPr>
        </p:nvSpPr>
        <p:spPr>
          <a:xfrm>
            <a:off x="457200" y="1600201"/>
            <a:ext cx="8229600" cy="2286000"/>
          </a:xfrm>
        </p:spPr>
        <p:txBody>
          <a:bodyPr/>
          <a:lstStyle/>
          <a:p>
            <a:r>
              <a:rPr lang="en-US" dirty="0" smtClean="0"/>
              <a:t>A rightward shift means that aggregate demand increases</a:t>
            </a:r>
          </a:p>
          <a:p>
            <a:r>
              <a:rPr lang="en-US" dirty="0" smtClean="0"/>
              <a:t>A leftward shift means that aggregate demand decreases</a:t>
            </a:r>
          </a:p>
          <a:p>
            <a:pPr>
              <a:buNone/>
            </a:pPr>
            <a:endParaRPr lang="en-US" dirty="0"/>
          </a:p>
        </p:txBody>
      </p:sp>
      <p:pic>
        <p:nvPicPr>
          <p:cNvPr id="2050" name="Picture 2"/>
          <p:cNvPicPr>
            <a:picLocks noChangeAspect="1" noChangeArrowheads="1"/>
          </p:cNvPicPr>
          <p:nvPr/>
        </p:nvPicPr>
        <p:blipFill>
          <a:blip r:embed="rId2" cstate="print"/>
          <a:srcRect l="28125" t="32292" r="11719" b="15625"/>
          <a:stretch>
            <a:fillRect/>
          </a:stretch>
        </p:blipFill>
        <p:spPr bwMode="auto">
          <a:xfrm>
            <a:off x="2971800" y="3352800"/>
            <a:ext cx="4953000" cy="3216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a:t>
            </a:r>
            <a:endParaRPr lang="en-US" dirty="0"/>
          </a:p>
        </p:txBody>
      </p:sp>
      <p:sp>
        <p:nvSpPr>
          <p:cNvPr id="3" name="Content Placeholder 2"/>
          <p:cNvSpPr>
            <a:spLocks noGrp="1"/>
          </p:cNvSpPr>
          <p:nvPr>
            <p:ph idx="1"/>
          </p:nvPr>
        </p:nvSpPr>
        <p:spPr/>
        <p:txBody>
          <a:bodyPr/>
          <a:lstStyle/>
          <a:p>
            <a:r>
              <a:rPr lang="en-US" dirty="0" smtClean="0"/>
              <a:t>Whereas the AD curve is accepted by all economists the…</a:t>
            </a:r>
          </a:p>
          <a:p>
            <a:r>
              <a:rPr lang="en-US" dirty="0" smtClean="0"/>
              <a:t>Aggregate Supply is a hotly debated topic among economists:</a:t>
            </a:r>
          </a:p>
          <a:p>
            <a:r>
              <a:rPr lang="en-US" dirty="0" smtClean="0"/>
              <a:t>Most of the disagreements focus on the shape of the aggregate supply curve</a:t>
            </a:r>
          </a:p>
          <a:p>
            <a:r>
              <a:rPr lang="en-US" dirty="0" smtClean="0"/>
              <a:t>We will study 3 Aggregate Supply curves in this topic</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 in the Short Term</a:t>
            </a:r>
            <a:endParaRPr lang="en-US" dirty="0"/>
          </a:p>
        </p:txBody>
      </p:sp>
      <p:pic>
        <p:nvPicPr>
          <p:cNvPr id="1026" name="Picture 2"/>
          <p:cNvPicPr>
            <a:picLocks noChangeAspect="1" noChangeArrowheads="1"/>
          </p:cNvPicPr>
          <p:nvPr/>
        </p:nvPicPr>
        <p:blipFill>
          <a:blip r:embed="rId2" cstate="print"/>
          <a:srcRect l="23438" t="21875" r="6250" b="12500"/>
          <a:stretch>
            <a:fillRect/>
          </a:stretch>
        </p:blipFill>
        <p:spPr bwMode="auto">
          <a:xfrm>
            <a:off x="914400" y="1295400"/>
            <a:ext cx="7772400" cy="544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Neo-Classical long-run Aggregate Supply</a:t>
            </a:r>
            <a:endParaRPr lang="en-US" dirty="0"/>
          </a:p>
        </p:txBody>
      </p:sp>
      <p:pic>
        <p:nvPicPr>
          <p:cNvPr id="3074" name="Picture 2"/>
          <p:cNvPicPr>
            <a:picLocks noChangeAspect="1" noChangeArrowheads="1"/>
          </p:cNvPicPr>
          <p:nvPr/>
        </p:nvPicPr>
        <p:blipFill>
          <a:blip r:embed="rId2" cstate="print"/>
          <a:srcRect l="23437" t="27083" r="7813" b="9375"/>
          <a:stretch>
            <a:fillRect/>
          </a:stretch>
        </p:blipFill>
        <p:spPr bwMode="auto">
          <a:xfrm>
            <a:off x="685800" y="1575955"/>
            <a:ext cx="7620000" cy="5282045"/>
          </a:xfrm>
          <a:prstGeom prst="rect">
            <a:avLst/>
          </a:prstGeom>
          <a:noFill/>
          <a:ln w="9525">
            <a:noFill/>
            <a:miter lim="800000"/>
            <a:headEnd/>
            <a:tailEnd/>
          </a:ln>
        </p:spPr>
      </p:pic>
      <p:grpSp>
        <p:nvGrpSpPr>
          <p:cNvPr id="29" name="Group 28"/>
          <p:cNvGrpSpPr/>
          <p:nvPr/>
        </p:nvGrpSpPr>
        <p:grpSpPr>
          <a:xfrm>
            <a:off x="3388224" y="3125390"/>
            <a:ext cx="4978373" cy="3098602"/>
            <a:chOff x="3388224" y="3125390"/>
            <a:chExt cx="4978373" cy="3098602"/>
          </a:xfrm>
        </p:grpSpPr>
        <p:sp>
          <p:nvSpPr>
            <p:cNvPr id="5" name="SMARTInkAnnotation5"/>
            <p:cNvSpPr/>
            <p:nvPr/>
          </p:nvSpPr>
          <p:spPr>
            <a:xfrm>
              <a:off x="4446984" y="3902283"/>
              <a:ext cx="321470" cy="17850"/>
            </a:xfrm>
            <a:custGeom>
              <a:avLst/>
              <a:gdLst/>
              <a:ahLst/>
              <a:cxnLst/>
              <a:rect l="0" t="0" r="0" b="0"/>
              <a:pathLst>
                <a:path w="321470" h="17850">
                  <a:moveTo>
                    <a:pt x="0" y="17849"/>
                  </a:moveTo>
                  <a:lnTo>
                    <a:pt x="4740" y="17849"/>
                  </a:lnTo>
                  <a:lnTo>
                    <a:pt x="6136" y="16857"/>
                  </a:lnTo>
                  <a:lnTo>
                    <a:pt x="7068" y="15203"/>
                  </a:lnTo>
                  <a:lnTo>
                    <a:pt x="7688" y="13109"/>
                  </a:lnTo>
                  <a:lnTo>
                    <a:pt x="10086" y="11712"/>
                  </a:lnTo>
                  <a:lnTo>
                    <a:pt x="13669" y="10781"/>
                  </a:lnTo>
                  <a:lnTo>
                    <a:pt x="18043" y="10161"/>
                  </a:lnTo>
                  <a:lnTo>
                    <a:pt x="21950" y="9747"/>
                  </a:lnTo>
                  <a:lnTo>
                    <a:pt x="28938" y="9287"/>
                  </a:lnTo>
                  <a:lnTo>
                    <a:pt x="37997" y="9083"/>
                  </a:lnTo>
                  <a:lnTo>
                    <a:pt x="43190" y="9028"/>
                  </a:lnTo>
                  <a:lnTo>
                    <a:pt x="49629" y="8000"/>
                  </a:lnTo>
                  <a:lnTo>
                    <a:pt x="56899" y="6322"/>
                  </a:lnTo>
                  <a:lnTo>
                    <a:pt x="64722" y="4211"/>
                  </a:lnTo>
                  <a:lnTo>
                    <a:pt x="72913" y="2804"/>
                  </a:lnTo>
                  <a:lnTo>
                    <a:pt x="81351" y="1866"/>
                  </a:lnTo>
                  <a:lnTo>
                    <a:pt x="89953" y="1241"/>
                  </a:lnTo>
                  <a:lnTo>
                    <a:pt x="98664" y="823"/>
                  </a:lnTo>
                  <a:lnTo>
                    <a:pt x="116280" y="360"/>
                  </a:lnTo>
                  <a:lnTo>
                    <a:pt x="205020" y="0"/>
                  </a:lnTo>
                  <a:lnTo>
                    <a:pt x="214071" y="988"/>
                  </a:lnTo>
                  <a:lnTo>
                    <a:pt x="223080" y="2640"/>
                  </a:lnTo>
                  <a:lnTo>
                    <a:pt x="232064" y="4733"/>
                  </a:lnTo>
                  <a:lnTo>
                    <a:pt x="241030" y="6129"/>
                  </a:lnTo>
                  <a:lnTo>
                    <a:pt x="249983" y="7059"/>
                  </a:lnTo>
                  <a:lnTo>
                    <a:pt x="258928" y="7679"/>
                  </a:lnTo>
                  <a:lnTo>
                    <a:pt x="266877" y="8093"/>
                  </a:lnTo>
                  <a:lnTo>
                    <a:pt x="281000" y="8552"/>
                  </a:lnTo>
                  <a:lnTo>
                    <a:pt x="299107" y="8847"/>
                  </a:lnTo>
                  <a:lnTo>
                    <a:pt x="321469" y="8920"/>
                  </a:lnTo>
                  <a:lnTo>
                    <a:pt x="321469" y="1784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6"/>
            <p:cNvSpPr/>
            <p:nvPr/>
          </p:nvSpPr>
          <p:spPr>
            <a:xfrm>
              <a:off x="4741664" y="3821906"/>
              <a:ext cx="239147" cy="187524"/>
            </a:xfrm>
            <a:custGeom>
              <a:avLst/>
              <a:gdLst/>
              <a:ahLst/>
              <a:cxnLst/>
              <a:rect l="0" t="0" r="0" b="0"/>
              <a:pathLst>
                <a:path w="239147" h="187524">
                  <a:moveTo>
                    <a:pt x="17859" y="8929"/>
                  </a:moveTo>
                  <a:lnTo>
                    <a:pt x="17859" y="1241"/>
                  </a:lnTo>
                  <a:lnTo>
                    <a:pt x="16867" y="827"/>
                  </a:lnTo>
                  <a:lnTo>
                    <a:pt x="9481" y="48"/>
                  </a:lnTo>
                  <a:lnTo>
                    <a:pt x="9038" y="9"/>
                  </a:lnTo>
                  <a:lnTo>
                    <a:pt x="16628" y="0"/>
                  </a:lnTo>
                  <a:lnTo>
                    <a:pt x="22603" y="2646"/>
                  </a:lnTo>
                  <a:lnTo>
                    <a:pt x="26975" y="4740"/>
                  </a:lnTo>
                  <a:lnTo>
                    <a:pt x="30881" y="6137"/>
                  </a:lnTo>
                  <a:lnTo>
                    <a:pt x="37867" y="7688"/>
                  </a:lnTo>
                  <a:lnTo>
                    <a:pt x="42112" y="8102"/>
                  </a:lnTo>
                  <a:lnTo>
                    <a:pt x="46926" y="8378"/>
                  </a:lnTo>
                  <a:lnTo>
                    <a:pt x="52120" y="8562"/>
                  </a:lnTo>
                  <a:lnTo>
                    <a:pt x="57567" y="9676"/>
                  </a:lnTo>
                  <a:lnTo>
                    <a:pt x="63182" y="11412"/>
                  </a:lnTo>
                  <a:lnTo>
                    <a:pt x="68911" y="13561"/>
                  </a:lnTo>
                  <a:lnTo>
                    <a:pt x="91194" y="21326"/>
                  </a:lnTo>
                  <a:lnTo>
                    <a:pt x="143041" y="38738"/>
                  </a:lnTo>
                  <a:lnTo>
                    <a:pt x="150923" y="41700"/>
                  </a:lnTo>
                  <a:lnTo>
                    <a:pt x="158162" y="44667"/>
                  </a:lnTo>
                  <a:lnTo>
                    <a:pt x="164972" y="47638"/>
                  </a:lnTo>
                  <a:lnTo>
                    <a:pt x="172489" y="50610"/>
                  </a:lnTo>
                  <a:lnTo>
                    <a:pt x="188779" y="56558"/>
                  </a:lnTo>
                  <a:lnTo>
                    <a:pt x="196298" y="59533"/>
                  </a:lnTo>
                  <a:lnTo>
                    <a:pt x="203295" y="62509"/>
                  </a:lnTo>
                  <a:lnTo>
                    <a:pt x="209943" y="65485"/>
                  </a:lnTo>
                  <a:lnTo>
                    <a:pt x="215369" y="68461"/>
                  </a:lnTo>
                  <a:lnTo>
                    <a:pt x="219977" y="71438"/>
                  </a:lnTo>
                  <a:lnTo>
                    <a:pt x="224042" y="74414"/>
                  </a:lnTo>
                  <a:lnTo>
                    <a:pt x="227744" y="77390"/>
                  </a:lnTo>
                  <a:lnTo>
                    <a:pt x="231204" y="80367"/>
                  </a:lnTo>
                  <a:lnTo>
                    <a:pt x="234503" y="83344"/>
                  </a:lnTo>
                  <a:lnTo>
                    <a:pt x="236702" y="86320"/>
                  </a:lnTo>
                  <a:lnTo>
                    <a:pt x="238168" y="89297"/>
                  </a:lnTo>
                  <a:lnTo>
                    <a:pt x="239146" y="92273"/>
                  </a:lnTo>
                  <a:lnTo>
                    <a:pt x="238805" y="95250"/>
                  </a:lnTo>
                  <a:lnTo>
                    <a:pt x="237586" y="98226"/>
                  </a:lnTo>
                  <a:lnTo>
                    <a:pt x="235781" y="101203"/>
                  </a:lnTo>
                  <a:lnTo>
                    <a:pt x="233585" y="103187"/>
                  </a:lnTo>
                  <a:lnTo>
                    <a:pt x="231130" y="104510"/>
                  </a:lnTo>
                  <a:lnTo>
                    <a:pt x="224763" y="106972"/>
                  </a:lnTo>
                  <a:lnTo>
                    <a:pt x="220287" y="109018"/>
                  </a:lnTo>
                  <a:lnTo>
                    <a:pt x="215319" y="111374"/>
                  </a:lnTo>
                  <a:lnTo>
                    <a:pt x="210022" y="112944"/>
                  </a:lnTo>
                  <a:lnTo>
                    <a:pt x="204507" y="113991"/>
                  </a:lnTo>
                  <a:lnTo>
                    <a:pt x="198846" y="114690"/>
                  </a:lnTo>
                  <a:lnTo>
                    <a:pt x="192094" y="115155"/>
                  </a:lnTo>
                  <a:lnTo>
                    <a:pt x="184618" y="115465"/>
                  </a:lnTo>
                  <a:lnTo>
                    <a:pt x="176656" y="115672"/>
                  </a:lnTo>
                  <a:lnTo>
                    <a:pt x="168372" y="116802"/>
                  </a:lnTo>
                  <a:lnTo>
                    <a:pt x="159873" y="118548"/>
                  </a:lnTo>
                  <a:lnTo>
                    <a:pt x="151230" y="120704"/>
                  </a:lnTo>
                  <a:lnTo>
                    <a:pt x="142492" y="123133"/>
                  </a:lnTo>
                  <a:lnTo>
                    <a:pt x="124845" y="128478"/>
                  </a:lnTo>
                  <a:lnTo>
                    <a:pt x="115972" y="130300"/>
                  </a:lnTo>
                  <a:lnTo>
                    <a:pt x="107081" y="131515"/>
                  </a:lnTo>
                  <a:lnTo>
                    <a:pt x="98176" y="132325"/>
                  </a:lnTo>
                  <a:lnTo>
                    <a:pt x="90255" y="133857"/>
                  </a:lnTo>
                  <a:lnTo>
                    <a:pt x="82990" y="135871"/>
                  </a:lnTo>
                  <a:lnTo>
                    <a:pt x="76162" y="138206"/>
                  </a:lnTo>
                  <a:lnTo>
                    <a:pt x="69626" y="140754"/>
                  </a:lnTo>
                  <a:lnTo>
                    <a:pt x="63284" y="143445"/>
                  </a:lnTo>
                  <a:lnTo>
                    <a:pt x="57073" y="146232"/>
                  </a:lnTo>
                  <a:lnTo>
                    <a:pt x="51939" y="149081"/>
                  </a:lnTo>
                  <a:lnTo>
                    <a:pt x="47524" y="151973"/>
                  </a:lnTo>
                  <a:lnTo>
                    <a:pt x="43589" y="154893"/>
                  </a:lnTo>
                  <a:lnTo>
                    <a:pt x="38981" y="157832"/>
                  </a:lnTo>
                  <a:lnTo>
                    <a:pt x="33924" y="160784"/>
                  </a:lnTo>
                  <a:lnTo>
                    <a:pt x="28570" y="163744"/>
                  </a:lnTo>
                  <a:lnTo>
                    <a:pt x="24007" y="165717"/>
                  </a:lnTo>
                  <a:lnTo>
                    <a:pt x="19974" y="167033"/>
                  </a:lnTo>
                  <a:lnTo>
                    <a:pt x="16292" y="167910"/>
                  </a:lnTo>
                  <a:lnTo>
                    <a:pt x="13837" y="169487"/>
                  </a:lnTo>
                  <a:lnTo>
                    <a:pt x="12202" y="171530"/>
                  </a:lnTo>
                  <a:lnTo>
                    <a:pt x="11111" y="173884"/>
                  </a:lnTo>
                  <a:lnTo>
                    <a:pt x="7253" y="179147"/>
                  </a:lnTo>
                  <a:lnTo>
                    <a:pt x="0" y="18752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7"/>
            <p:cNvSpPr/>
            <p:nvPr/>
          </p:nvSpPr>
          <p:spPr>
            <a:xfrm>
              <a:off x="4536282" y="4991695"/>
              <a:ext cx="366117" cy="89298"/>
            </a:xfrm>
            <a:custGeom>
              <a:avLst/>
              <a:gdLst/>
              <a:ahLst/>
              <a:cxnLst/>
              <a:rect l="0" t="0" r="0" b="0"/>
              <a:pathLst>
                <a:path w="366117" h="89298">
                  <a:moveTo>
                    <a:pt x="8928" y="0"/>
                  </a:moveTo>
                  <a:lnTo>
                    <a:pt x="1240" y="0"/>
                  </a:lnTo>
                  <a:lnTo>
                    <a:pt x="826" y="992"/>
                  </a:lnTo>
                  <a:lnTo>
                    <a:pt x="550" y="2646"/>
                  </a:lnTo>
                  <a:lnTo>
                    <a:pt x="366" y="4740"/>
                  </a:lnTo>
                  <a:lnTo>
                    <a:pt x="244" y="7129"/>
                  </a:lnTo>
                  <a:lnTo>
                    <a:pt x="31" y="16250"/>
                  </a:lnTo>
                  <a:lnTo>
                    <a:pt x="0" y="26380"/>
                  </a:lnTo>
                  <a:lnTo>
                    <a:pt x="991" y="27508"/>
                  </a:lnTo>
                  <a:lnTo>
                    <a:pt x="8561" y="35340"/>
                  </a:lnTo>
                  <a:lnTo>
                    <a:pt x="16977" y="35644"/>
                  </a:lnTo>
                  <a:lnTo>
                    <a:pt x="26065" y="35685"/>
                  </a:lnTo>
                  <a:lnTo>
                    <a:pt x="36719" y="38350"/>
                  </a:lnTo>
                  <a:lnTo>
                    <a:pt x="42338" y="40449"/>
                  </a:lnTo>
                  <a:lnTo>
                    <a:pt x="49061" y="41849"/>
                  </a:lnTo>
                  <a:lnTo>
                    <a:pt x="56519" y="42782"/>
                  </a:lnTo>
                  <a:lnTo>
                    <a:pt x="64468" y="43404"/>
                  </a:lnTo>
                  <a:lnTo>
                    <a:pt x="72744" y="43818"/>
                  </a:lnTo>
                  <a:lnTo>
                    <a:pt x="89877" y="44280"/>
                  </a:lnTo>
                  <a:lnTo>
                    <a:pt x="182107" y="44639"/>
                  </a:lnTo>
                  <a:lnTo>
                    <a:pt x="193834" y="45634"/>
                  </a:lnTo>
                  <a:lnTo>
                    <a:pt x="205621" y="47290"/>
                  </a:lnTo>
                  <a:lnTo>
                    <a:pt x="217447" y="49386"/>
                  </a:lnTo>
                  <a:lnTo>
                    <a:pt x="228308" y="50783"/>
                  </a:lnTo>
                  <a:lnTo>
                    <a:pt x="238525" y="51715"/>
                  </a:lnTo>
                  <a:lnTo>
                    <a:pt x="248313" y="52336"/>
                  </a:lnTo>
                  <a:lnTo>
                    <a:pt x="257815" y="53742"/>
                  </a:lnTo>
                  <a:lnTo>
                    <a:pt x="267126" y="55672"/>
                  </a:lnTo>
                  <a:lnTo>
                    <a:pt x="276311" y="57951"/>
                  </a:lnTo>
                  <a:lnTo>
                    <a:pt x="284417" y="59469"/>
                  </a:lnTo>
                  <a:lnTo>
                    <a:pt x="291807" y="60482"/>
                  </a:lnTo>
                  <a:lnTo>
                    <a:pt x="298717" y="61157"/>
                  </a:lnTo>
                  <a:lnTo>
                    <a:pt x="306301" y="62599"/>
                  </a:lnTo>
                  <a:lnTo>
                    <a:pt x="314333" y="64553"/>
                  </a:lnTo>
                  <a:lnTo>
                    <a:pt x="322664" y="66848"/>
                  </a:lnTo>
                  <a:lnTo>
                    <a:pt x="329210" y="68378"/>
                  </a:lnTo>
                  <a:lnTo>
                    <a:pt x="339130" y="70077"/>
                  </a:lnTo>
                  <a:lnTo>
                    <a:pt x="349492" y="70833"/>
                  </a:lnTo>
                  <a:lnTo>
                    <a:pt x="355033" y="71034"/>
                  </a:lnTo>
                  <a:lnTo>
                    <a:pt x="358727" y="72161"/>
                  </a:lnTo>
                  <a:lnTo>
                    <a:pt x="361191" y="73904"/>
                  </a:lnTo>
                  <a:lnTo>
                    <a:pt x="365828" y="79989"/>
                  </a:lnTo>
                  <a:lnTo>
                    <a:pt x="365924" y="81107"/>
                  </a:lnTo>
                  <a:lnTo>
                    <a:pt x="365988" y="82845"/>
                  </a:lnTo>
                  <a:lnTo>
                    <a:pt x="366116" y="8929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8"/>
            <p:cNvSpPr/>
            <p:nvPr/>
          </p:nvSpPr>
          <p:spPr>
            <a:xfrm>
              <a:off x="4822031" y="4973835"/>
              <a:ext cx="244693" cy="205384"/>
            </a:xfrm>
            <a:custGeom>
              <a:avLst/>
              <a:gdLst/>
              <a:ahLst/>
              <a:cxnLst/>
              <a:rect l="0" t="0" r="0" b="0"/>
              <a:pathLst>
                <a:path w="244693" h="205384">
                  <a:moveTo>
                    <a:pt x="71437" y="0"/>
                  </a:moveTo>
                  <a:lnTo>
                    <a:pt x="76178" y="0"/>
                  </a:lnTo>
                  <a:lnTo>
                    <a:pt x="78566" y="993"/>
                  </a:lnTo>
                  <a:lnTo>
                    <a:pt x="83866" y="4741"/>
                  </a:lnTo>
                  <a:lnTo>
                    <a:pt x="86668" y="6137"/>
                  </a:lnTo>
                  <a:lnTo>
                    <a:pt x="92427" y="7689"/>
                  </a:lnTo>
                  <a:lnTo>
                    <a:pt x="96345" y="9094"/>
                  </a:lnTo>
                  <a:lnTo>
                    <a:pt x="100941" y="11025"/>
                  </a:lnTo>
                  <a:lnTo>
                    <a:pt x="105989" y="13303"/>
                  </a:lnTo>
                  <a:lnTo>
                    <a:pt x="112331" y="15814"/>
                  </a:lnTo>
                  <a:lnTo>
                    <a:pt x="127316" y="21250"/>
                  </a:lnTo>
                  <a:lnTo>
                    <a:pt x="135479" y="25081"/>
                  </a:lnTo>
                  <a:lnTo>
                    <a:pt x="143897" y="29619"/>
                  </a:lnTo>
                  <a:lnTo>
                    <a:pt x="152485" y="34629"/>
                  </a:lnTo>
                  <a:lnTo>
                    <a:pt x="169967" y="45488"/>
                  </a:lnTo>
                  <a:lnTo>
                    <a:pt x="178795" y="51161"/>
                  </a:lnTo>
                  <a:lnTo>
                    <a:pt x="186666" y="56928"/>
                  </a:lnTo>
                  <a:lnTo>
                    <a:pt x="193896" y="62757"/>
                  </a:lnTo>
                  <a:lnTo>
                    <a:pt x="200702" y="68627"/>
                  </a:lnTo>
                  <a:lnTo>
                    <a:pt x="207223" y="74525"/>
                  </a:lnTo>
                  <a:lnTo>
                    <a:pt x="219761" y="86370"/>
                  </a:lnTo>
                  <a:lnTo>
                    <a:pt x="224889" y="92306"/>
                  </a:lnTo>
                  <a:lnTo>
                    <a:pt x="229302" y="98249"/>
                  </a:lnTo>
                  <a:lnTo>
                    <a:pt x="233235" y="104194"/>
                  </a:lnTo>
                  <a:lnTo>
                    <a:pt x="236849" y="110143"/>
                  </a:lnTo>
                  <a:lnTo>
                    <a:pt x="240251" y="116093"/>
                  </a:lnTo>
                  <a:lnTo>
                    <a:pt x="243510" y="122043"/>
                  </a:lnTo>
                  <a:lnTo>
                    <a:pt x="244692" y="127003"/>
                  </a:lnTo>
                  <a:lnTo>
                    <a:pt x="244487" y="131302"/>
                  </a:lnTo>
                  <a:lnTo>
                    <a:pt x="243359" y="135160"/>
                  </a:lnTo>
                  <a:lnTo>
                    <a:pt x="241614" y="138724"/>
                  </a:lnTo>
                  <a:lnTo>
                    <a:pt x="239458" y="142092"/>
                  </a:lnTo>
                  <a:lnTo>
                    <a:pt x="237030" y="145330"/>
                  </a:lnTo>
                  <a:lnTo>
                    <a:pt x="233426" y="147488"/>
                  </a:lnTo>
                  <a:lnTo>
                    <a:pt x="229039" y="148927"/>
                  </a:lnTo>
                  <a:lnTo>
                    <a:pt x="224130" y="149887"/>
                  </a:lnTo>
                  <a:lnTo>
                    <a:pt x="217881" y="151518"/>
                  </a:lnTo>
                  <a:lnTo>
                    <a:pt x="210738" y="153598"/>
                  </a:lnTo>
                  <a:lnTo>
                    <a:pt x="203000" y="155977"/>
                  </a:lnTo>
                  <a:lnTo>
                    <a:pt x="193872" y="157563"/>
                  </a:lnTo>
                  <a:lnTo>
                    <a:pt x="183818" y="158620"/>
                  </a:lnTo>
                  <a:lnTo>
                    <a:pt x="173147" y="159325"/>
                  </a:lnTo>
                  <a:lnTo>
                    <a:pt x="163056" y="159795"/>
                  </a:lnTo>
                  <a:lnTo>
                    <a:pt x="143907" y="160317"/>
                  </a:lnTo>
                  <a:lnTo>
                    <a:pt x="133641" y="161449"/>
                  </a:lnTo>
                  <a:lnTo>
                    <a:pt x="122828" y="163195"/>
                  </a:lnTo>
                  <a:lnTo>
                    <a:pt x="111651" y="165352"/>
                  </a:lnTo>
                  <a:lnTo>
                    <a:pt x="101223" y="167781"/>
                  </a:lnTo>
                  <a:lnTo>
                    <a:pt x="91295" y="170394"/>
                  </a:lnTo>
                  <a:lnTo>
                    <a:pt x="81699" y="173127"/>
                  </a:lnTo>
                  <a:lnTo>
                    <a:pt x="63099" y="178810"/>
                  </a:lnTo>
                  <a:lnTo>
                    <a:pt x="53972" y="181715"/>
                  </a:lnTo>
                  <a:lnTo>
                    <a:pt x="45903" y="184643"/>
                  </a:lnTo>
                  <a:lnTo>
                    <a:pt x="38539" y="187588"/>
                  </a:lnTo>
                  <a:lnTo>
                    <a:pt x="31646" y="190543"/>
                  </a:lnTo>
                  <a:lnTo>
                    <a:pt x="18695" y="196472"/>
                  </a:lnTo>
                  <a:lnTo>
                    <a:pt x="0" y="205383"/>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Annotation9"/>
            <p:cNvSpPr/>
            <p:nvPr/>
          </p:nvSpPr>
          <p:spPr>
            <a:xfrm>
              <a:off x="5206007" y="3125390"/>
              <a:ext cx="125003" cy="3098602"/>
            </a:xfrm>
            <a:custGeom>
              <a:avLst/>
              <a:gdLst/>
              <a:ahLst/>
              <a:cxnLst/>
              <a:rect l="0" t="0" r="0" b="0"/>
              <a:pathLst>
                <a:path w="125003" h="3098602">
                  <a:moveTo>
                    <a:pt x="98226" y="3089672"/>
                  </a:moveTo>
                  <a:lnTo>
                    <a:pt x="105915" y="3089672"/>
                  </a:lnTo>
                  <a:lnTo>
                    <a:pt x="106329" y="3090664"/>
                  </a:lnTo>
                  <a:lnTo>
                    <a:pt x="107155" y="3098587"/>
                  </a:lnTo>
                  <a:lnTo>
                    <a:pt x="107155" y="3098592"/>
                  </a:lnTo>
                  <a:lnTo>
                    <a:pt x="107156" y="3098595"/>
                  </a:lnTo>
                  <a:lnTo>
                    <a:pt x="107156" y="3098599"/>
                  </a:lnTo>
                  <a:lnTo>
                    <a:pt x="107156" y="3098601"/>
                  </a:lnTo>
                  <a:lnTo>
                    <a:pt x="107156" y="3059892"/>
                  </a:lnTo>
                  <a:lnTo>
                    <a:pt x="108149" y="3056921"/>
                  </a:lnTo>
                  <a:lnTo>
                    <a:pt x="111897" y="3050973"/>
                  </a:lnTo>
                  <a:lnTo>
                    <a:pt x="114224" y="3045022"/>
                  </a:lnTo>
                  <a:lnTo>
                    <a:pt x="115534" y="3033448"/>
                  </a:lnTo>
                  <a:lnTo>
                    <a:pt x="116085" y="2937817"/>
                  </a:lnTo>
                  <a:lnTo>
                    <a:pt x="116086" y="2878335"/>
                  </a:lnTo>
                  <a:lnTo>
                    <a:pt x="118732" y="2866429"/>
                  </a:lnTo>
                  <a:lnTo>
                    <a:pt x="122223" y="2853531"/>
                  </a:lnTo>
                  <a:lnTo>
                    <a:pt x="125002" y="2757228"/>
                  </a:lnTo>
                  <a:lnTo>
                    <a:pt x="124021" y="2714356"/>
                  </a:lnTo>
                  <a:lnTo>
                    <a:pt x="120274" y="2696646"/>
                  </a:lnTo>
                  <a:lnTo>
                    <a:pt x="116453" y="2643177"/>
                  </a:lnTo>
                  <a:lnTo>
                    <a:pt x="116086" y="2416849"/>
                  </a:lnTo>
                  <a:lnTo>
                    <a:pt x="113440" y="2393103"/>
                  </a:lnTo>
                  <a:lnTo>
                    <a:pt x="109949" y="2369320"/>
                  </a:lnTo>
                  <a:lnTo>
                    <a:pt x="107265" y="2274093"/>
                  </a:lnTo>
                  <a:lnTo>
                    <a:pt x="107166" y="2190228"/>
                  </a:lnTo>
                  <a:lnTo>
                    <a:pt x="104515" y="2163398"/>
                  </a:lnTo>
                  <a:lnTo>
                    <a:pt x="101022" y="2137252"/>
                  </a:lnTo>
                  <a:lnTo>
                    <a:pt x="98472" y="2050597"/>
                  </a:lnTo>
                  <a:lnTo>
                    <a:pt x="98236" y="1936520"/>
                  </a:lnTo>
                  <a:lnTo>
                    <a:pt x="95585" y="1906441"/>
                  </a:lnTo>
                  <a:lnTo>
                    <a:pt x="92092" y="1874221"/>
                  </a:lnTo>
                  <a:lnTo>
                    <a:pt x="89542" y="1783133"/>
                  </a:lnTo>
                  <a:lnTo>
                    <a:pt x="89306" y="1659165"/>
                  </a:lnTo>
                  <a:lnTo>
                    <a:pt x="86655" y="1627068"/>
                  </a:lnTo>
                  <a:lnTo>
                    <a:pt x="83162" y="1596266"/>
                  </a:lnTo>
                  <a:lnTo>
                    <a:pt x="80612" y="1506213"/>
                  </a:lnTo>
                  <a:lnTo>
                    <a:pt x="77770" y="1443978"/>
                  </a:lnTo>
                  <a:lnTo>
                    <a:pt x="74252" y="1410713"/>
                  </a:lnTo>
                  <a:lnTo>
                    <a:pt x="71808" y="1329128"/>
                  </a:lnTo>
                  <a:lnTo>
                    <a:pt x="68841" y="1248111"/>
                  </a:lnTo>
                  <a:lnTo>
                    <a:pt x="65322" y="1213528"/>
                  </a:lnTo>
                  <a:lnTo>
                    <a:pt x="62350" y="1160590"/>
                  </a:lnTo>
                  <a:lnTo>
                    <a:pt x="60418" y="1142820"/>
                  </a:lnTo>
                  <a:lnTo>
                    <a:pt x="56619" y="1108193"/>
                  </a:lnTo>
                  <a:lnTo>
                    <a:pt x="52853" y="1008220"/>
                  </a:lnTo>
                  <a:lnTo>
                    <a:pt x="47520" y="956222"/>
                  </a:lnTo>
                  <a:lnTo>
                    <a:pt x="43908" y="856401"/>
                  </a:lnTo>
                  <a:lnTo>
                    <a:pt x="38587" y="804413"/>
                  </a:lnTo>
                  <a:lnTo>
                    <a:pt x="35576" y="756156"/>
                  </a:lnTo>
                  <a:lnTo>
                    <a:pt x="33640" y="739253"/>
                  </a:lnTo>
                  <a:lnTo>
                    <a:pt x="29834" y="704596"/>
                  </a:lnTo>
                  <a:lnTo>
                    <a:pt x="27190" y="620777"/>
                  </a:lnTo>
                  <a:lnTo>
                    <a:pt x="24197" y="535215"/>
                  </a:lnTo>
                  <a:lnTo>
                    <a:pt x="20676" y="500803"/>
                  </a:lnTo>
                  <a:lnTo>
                    <a:pt x="17115" y="408116"/>
                  </a:lnTo>
                  <a:lnTo>
                    <a:pt x="13229" y="378169"/>
                  </a:lnTo>
                  <a:lnTo>
                    <a:pt x="9496" y="303629"/>
                  </a:lnTo>
                  <a:lnTo>
                    <a:pt x="6452" y="261613"/>
                  </a:lnTo>
                  <a:lnTo>
                    <a:pt x="2868" y="235335"/>
                  </a:lnTo>
                  <a:lnTo>
                    <a:pt x="168" y="146142"/>
                  </a:lnTo>
                  <a:lnTo>
                    <a:pt x="0" y="0"/>
                  </a:lnTo>
                  <a:lnTo>
                    <a:pt x="0" y="17859"/>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Annotation10"/>
            <p:cNvSpPr/>
            <p:nvPr/>
          </p:nvSpPr>
          <p:spPr>
            <a:xfrm>
              <a:off x="3388224" y="3223616"/>
              <a:ext cx="352938" cy="2893188"/>
            </a:xfrm>
            <a:custGeom>
              <a:avLst/>
              <a:gdLst/>
              <a:ahLst/>
              <a:cxnLst/>
              <a:rect l="0" t="0" r="0" b="0"/>
              <a:pathLst>
                <a:path w="352938" h="2893188">
                  <a:moveTo>
                    <a:pt x="326526" y="2884289"/>
                  </a:moveTo>
                  <a:lnTo>
                    <a:pt x="326526" y="2893187"/>
                  </a:lnTo>
                  <a:lnTo>
                    <a:pt x="327518" y="2808778"/>
                  </a:lnTo>
                  <a:lnTo>
                    <a:pt x="334214" y="2767667"/>
                  </a:lnTo>
                  <a:lnTo>
                    <a:pt x="338052" y="2687032"/>
                  </a:lnTo>
                  <a:lnTo>
                    <a:pt x="343551" y="2628199"/>
                  </a:lnTo>
                  <a:lnTo>
                    <a:pt x="350448" y="2548737"/>
                  </a:lnTo>
                  <a:lnTo>
                    <a:pt x="352937" y="2463915"/>
                  </a:lnTo>
                  <a:lnTo>
                    <a:pt x="350619" y="2375208"/>
                  </a:lnTo>
                  <a:lnTo>
                    <a:pt x="345206" y="2284996"/>
                  </a:lnTo>
                  <a:lnTo>
                    <a:pt x="344417" y="2109706"/>
                  </a:lnTo>
                  <a:lnTo>
                    <a:pt x="337321" y="1988586"/>
                  </a:lnTo>
                  <a:lnTo>
                    <a:pt x="333362" y="1910143"/>
                  </a:lnTo>
                  <a:lnTo>
                    <a:pt x="328551" y="1830347"/>
                  </a:lnTo>
                  <a:lnTo>
                    <a:pt x="324480" y="1752794"/>
                  </a:lnTo>
                  <a:lnTo>
                    <a:pt x="314215" y="1650738"/>
                  </a:lnTo>
                  <a:lnTo>
                    <a:pt x="305841" y="1600503"/>
                  </a:lnTo>
                  <a:lnTo>
                    <a:pt x="296496" y="1550725"/>
                  </a:lnTo>
                  <a:lnTo>
                    <a:pt x="289036" y="1498837"/>
                  </a:lnTo>
                  <a:lnTo>
                    <a:pt x="279767" y="1446009"/>
                  </a:lnTo>
                  <a:lnTo>
                    <a:pt x="270025" y="1392765"/>
                  </a:lnTo>
                  <a:lnTo>
                    <a:pt x="262388" y="1339335"/>
                  </a:lnTo>
                  <a:lnTo>
                    <a:pt x="253041" y="1285823"/>
                  </a:lnTo>
                  <a:lnTo>
                    <a:pt x="236622" y="1205493"/>
                  </a:lnTo>
                  <a:lnTo>
                    <a:pt x="226045" y="1150931"/>
                  </a:lnTo>
                  <a:lnTo>
                    <a:pt x="213520" y="1065424"/>
                  </a:lnTo>
                  <a:lnTo>
                    <a:pt x="203210" y="1010296"/>
                  </a:lnTo>
                  <a:lnTo>
                    <a:pt x="192013" y="958674"/>
                  </a:lnTo>
                  <a:lnTo>
                    <a:pt x="181414" y="908281"/>
                  </a:lnTo>
                  <a:lnTo>
                    <a:pt x="173396" y="856118"/>
                  </a:lnTo>
                  <a:lnTo>
                    <a:pt x="163880" y="805815"/>
                  </a:lnTo>
                  <a:lnTo>
                    <a:pt x="153035" y="757992"/>
                  </a:lnTo>
                  <a:lnTo>
                    <a:pt x="124007" y="644799"/>
                  </a:lnTo>
                  <a:lnTo>
                    <a:pt x="114809" y="600439"/>
                  </a:lnTo>
                  <a:lnTo>
                    <a:pt x="106421" y="557573"/>
                  </a:lnTo>
                  <a:lnTo>
                    <a:pt x="96079" y="515370"/>
                  </a:lnTo>
                  <a:lnTo>
                    <a:pt x="79100" y="452564"/>
                  </a:lnTo>
                  <a:lnTo>
                    <a:pt x="70045" y="413468"/>
                  </a:lnTo>
                  <a:lnTo>
                    <a:pt x="53008" y="327962"/>
                  </a:lnTo>
                  <a:lnTo>
                    <a:pt x="43849" y="278083"/>
                  </a:lnTo>
                  <a:lnTo>
                    <a:pt x="33859" y="236295"/>
                  </a:lnTo>
                  <a:lnTo>
                    <a:pt x="24141" y="207547"/>
                  </a:lnTo>
                  <a:lnTo>
                    <a:pt x="15000" y="156789"/>
                  </a:lnTo>
                  <a:lnTo>
                    <a:pt x="6562" y="107813"/>
                  </a:lnTo>
                  <a:lnTo>
                    <a:pt x="4361" y="78697"/>
                  </a:lnTo>
                  <a:lnTo>
                    <a:pt x="449" y="66065"/>
                  </a:lnTo>
                  <a:lnTo>
                    <a:pt x="0" y="59919"/>
                  </a:lnTo>
                  <a:lnTo>
                    <a:pt x="5057" y="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Annotation11"/>
            <p:cNvSpPr/>
            <p:nvPr/>
          </p:nvSpPr>
          <p:spPr>
            <a:xfrm>
              <a:off x="3661171" y="3741539"/>
              <a:ext cx="473275" cy="62508"/>
            </a:xfrm>
            <a:custGeom>
              <a:avLst/>
              <a:gdLst/>
              <a:ahLst/>
              <a:cxnLst/>
              <a:rect l="0" t="0" r="0" b="0"/>
              <a:pathLst>
                <a:path w="473275" h="62508">
                  <a:moveTo>
                    <a:pt x="473274" y="0"/>
                  </a:moveTo>
                  <a:lnTo>
                    <a:pt x="473274" y="7688"/>
                  </a:lnTo>
                  <a:lnTo>
                    <a:pt x="472282" y="8102"/>
                  </a:lnTo>
                  <a:lnTo>
                    <a:pt x="460914" y="8766"/>
                  </a:lnTo>
                  <a:lnTo>
                    <a:pt x="456104" y="8820"/>
                  </a:lnTo>
                  <a:lnTo>
                    <a:pt x="449921" y="9849"/>
                  </a:lnTo>
                  <a:lnTo>
                    <a:pt x="442823" y="11526"/>
                  </a:lnTo>
                  <a:lnTo>
                    <a:pt x="435114" y="13637"/>
                  </a:lnTo>
                  <a:lnTo>
                    <a:pt x="426006" y="15045"/>
                  </a:lnTo>
                  <a:lnTo>
                    <a:pt x="415965" y="15983"/>
                  </a:lnTo>
                  <a:lnTo>
                    <a:pt x="405302" y="16608"/>
                  </a:lnTo>
                  <a:lnTo>
                    <a:pt x="382871" y="17303"/>
                  </a:lnTo>
                  <a:lnTo>
                    <a:pt x="371334" y="17488"/>
                  </a:lnTo>
                  <a:lnTo>
                    <a:pt x="358681" y="18604"/>
                  </a:lnTo>
                  <a:lnTo>
                    <a:pt x="345285" y="20340"/>
                  </a:lnTo>
                  <a:lnTo>
                    <a:pt x="331393" y="22490"/>
                  </a:lnTo>
                  <a:lnTo>
                    <a:pt x="317171" y="23923"/>
                  </a:lnTo>
                  <a:lnTo>
                    <a:pt x="302728" y="24878"/>
                  </a:lnTo>
                  <a:lnTo>
                    <a:pt x="288140" y="25515"/>
                  </a:lnTo>
                  <a:lnTo>
                    <a:pt x="273453" y="26932"/>
                  </a:lnTo>
                  <a:lnTo>
                    <a:pt x="258700" y="28868"/>
                  </a:lnTo>
                  <a:lnTo>
                    <a:pt x="243904" y="31152"/>
                  </a:lnTo>
                  <a:lnTo>
                    <a:pt x="229080" y="32674"/>
                  </a:lnTo>
                  <a:lnTo>
                    <a:pt x="214235" y="33689"/>
                  </a:lnTo>
                  <a:lnTo>
                    <a:pt x="199379" y="34365"/>
                  </a:lnTo>
                  <a:lnTo>
                    <a:pt x="185505" y="35808"/>
                  </a:lnTo>
                  <a:lnTo>
                    <a:pt x="172288" y="37762"/>
                  </a:lnTo>
                  <a:lnTo>
                    <a:pt x="132077" y="45253"/>
                  </a:lnTo>
                  <a:lnTo>
                    <a:pt x="117817" y="48028"/>
                  </a:lnTo>
                  <a:lnTo>
                    <a:pt x="105334" y="49878"/>
                  </a:lnTo>
                  <a:lnTo>
                    <a:pt x="94035" y="51111"/>
                  </a:lnTo>
                  <a:lnTo>
                    <a:pt x="83526" y="51933"/>
                  </a:lnTo>
                  <a:lnTo>
                    <a:pt x="73544" y="53473"/>
                  </a:lnTo>
                  <a:lnTo>
                    <a:pt x="63912" y="55493"/>
                  </a:lnTo>
                  <a:lnTo>
                    <a:pt x="54514" y="57831"/>
                  </a:lnTo>
                  <a:lnTo>
                    <a:pt x="46265" y="59390"/>
                  </a:lnTo>
                  <a:lnTo>
                    <a:pt x="31807" y="61122"/>
                  </a:lnTo>
                  <a:lnTo>
                    <a:pt x="17252" y="62097"/>
                  </a:lnTo>
                  <a:lnTo>
                    <a:pt x="9983" y="62325"/>
                  </a:lnTo>
                  <a:lnTo>
                    <a:pt x="0" y="6250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Annotation12"/>
            <p:cNvSpPr/>
            <p:nvPr/>
          </p:nvSpPr>
          <p:spPr>
            <a:xfrm>
              <a:off x="3625903" y="3643312"/>
              <a:ext cx="276371" cy="267892"/>
            </a:xfrm>
            <a:custGeom>
              <a:avLst/>
              <a:gdLst/>
              <a:ahLst/>
              <a:cxnLst/>
              <a:rect l="0" t="0" r="0" b="0"/>
              <a:pathLst>
                <a:path w="276371" h="267892">
                  <a:moveTo>
                    <a:pt x="187073" y="0"/>
                  </a:moveTo>
                  <a:lnTo>
                    <a:pt x="182333" y="4740"/>
                  </a:lnTo>
                  <a:lnTo>
                    <a:pt x="179944" y="6137"/>
                  </a:lnTo>
                  <a:lnTo>
                    <a:pt x="171842" y="9094"/>
                  </a:lnTo>
                  <a:lnTo>
                    <a:pt x="166082" y="13302"/>
                  </a:lnTo>
                  <a:lnTo>
                    <a:pt x="157569" y="21125"/>
                  </a:lnTo>
                  <a:lnTo>
                    <a:pt x="152521" y="25990"/>
                  </a:lnTo>
                  <a:lnTo>
                    <a:pt x="147171" y="30225"/>
                  </a:lnTo>
                  <a:lnTo>
                    <a:pt x="141620" y="34041"/>
                  </a:lnTo>
                  <a:lnTo>
                    <a:pt x="129169" y="41918"/>
                  </a:lnTo>
                  <a:lnTo>
                    <a:pt x="88276" y="68885"/>
                  </a:lnTo>
                  <a:lnTo>
                    <a:pt x="80529" y="74697"/>
                  </a:lnTo>
                  <a:lnTo>
                    <a:pt x="73380" y="80556"/>
                  </a:lnTo>
                  <a:lnTo>
                    <a:pt x="66629" y="86446"/>
                  </a:lnTo>
                  <a:lnTo>
                    <a:pt x="60144" y="92358"/>
                  </a:lnTo>
                  <a:lnTo>
                    <a:pt x="47647" y="104217"/>
                  </a:lnTo>
                  <a:lnTo>
                    <a:pt x="42529" y="110158"/>
                  </a:lnTo>
                  <a:lnTo>
                    <a:pt x="38124" y="116102"/>
                  </a:lnTo>
                  <a:lnTo>
                    <a:pt x="34196" y="122050"/>
                  </a:lnTo>
                  <a:lnTo>
                    <a:pt x="29592" y="128000"/>
                  </a:lnTo>
                  <a:lnTo>
                    <a:pt x="24539" y="133950"/>
                  </a:lnTo>
                  <a:lnTo>
                    <a:pt x="19186" y="139902"/>
                  </a:lnTo>
                  <a:lnTo>
                    <a:pt x="15617" y="144861"/>
                  </a:lnTo>
                  <a:lnTo>
                    <a:pt x="11652" y="153019"/>
                  </a:lnTo>
                  <a:lnTo>
                    <a:pt x="9602" y="157575"/>
                  </a:lnTo>
                  <a:lnTo>
                    <a:pt x="4679" y="167929"/>
                  </a:lnTo>
                  <a:lnTo>
                    <a:pt x="2969" y="172476"/>
                  </a:lnTo>
                  <a:lnTo>
                    <a:pt x="1069" y="180174"/>
                  </a:lnTo>
                  <a:lnTo>
                    <a:pt x="225" y="186903"/>
                  </a:lnTo>
                  <a:lnTo>
                    <a:pt x="0" y="190086"/>
                  </a:lnTo>
                  <a:lnTo>
                    <a:pt x="842" y="193201"/>
                  </a:lnTo>
                  <a:lnTo>
                    <a:pt x="4423" y="199307"/>
                  </a:lnTo>
                  <a:lnTo>
                    <a:pt x="9322" y="205328"/>
                  </a:lnTo>
                  <a:lnTo>
                    <a:pt x="12018" y="208323"/>
                  </a:lnTo>
                  <a:lnTo>
                    <a:pt x="14807" y="210319"/>
                  </a:lnTo>
                  <a:lnTo>
                    <a:pt x="20552" y="212538"/>
                  </a:lnTo>
                  <a:lnTo>
                    <a:pt x="29059" y="216169"/>
                  </a:lnTo>
                  <a:lnTo>
                    <a:pt x="34105" y="218527"/>
                  </a:lnTo>
                  <a:lnTo>
                    <a:pt x="39454" y="220099"/>
                  </a:lnTo>
                  <a:lnTo>
                    <a:pt x="45004" y="221146"/>
                  </a:lnTo>
                  <a:lnTo>
                    <a:pt x="50688" y="221845"/>
                  </a:lnTo>
                  <a:lnTo>
                    <a:pt x="57454" y="223303"/>
                  </a:lnTo>
                  <a:lnTo>
                    <a:pt x="64942" y="225267"/>
                  </a:lnTo>
                  <a:lnTo>
                    <a:pt x="72910" y="227569"/>
                  </a:lnTo>
                  <a:lnTo>
                    <a:pt x="81199" y="229103"/>
                  </a:lnTo>
                  <a:lnTo>
                    <a:pt x="89701" y="230126"/>
                  </a:lnTo>
                  <a:lnTo>
                    <a:pt x="98346" y="230808"/>
                  </a:lnTo>
                  <a:lnTo>
                    <a:pt x="108078" y="232255"/>
                  </a:lnTo>
                  <a:lnTo>
                    <a:pt x="118535" y="234211"/>
                  </a:lnTo>
                  <a:lnTo>
                    <a:pt x="129474" y="236508"/>
                  </a:lnTo>
                  <a:lnTo>
                    <a:pt x="140737" y="238039"/>
                  </a:lnTo>
                  <a:lnTo>
                    <a:pt x="152213" y="239060"/>
                  </a:lnTo>
                  <a:lnTo>
                    <a:pt x="163833" y="239740"/>
                  </a:lnTo>
                  <a:lnTo>
                    <a:pt x="174556" y="241186"/>
                  </a:lnTo>
                  <a:lnTo>
                    <a:pt x="184682" y="243143"/>
                  </a:lnTo>
                  <a:lnTo>
                    <a:pt x="194408" y="245439"/>
                  </a:lnTo>
                  <a:lnTo>
                    <a:pt x="203869" y="247962"/>
                  </a:lnTo>
                  <a:lnTo>
                    <a:pt x="222319" y="253411"/>
                  </a:lnTo>
                  <a:lnTo>
                    <a:pt x="230415" y="256253"/>
                  </a:lnTo>
                  <a:lnTo>
                    <a:pt x="237796" y="259140"/>
                  </a:lnTo>
                  <a:lnTo>
                    <a:pt x="244700" y="262057"/>
                  </a:lnTo>
                  <a:lnTo>
                    <a:pt x="251288" y="264002"/>
                  </a:lnTo>
                  <a:lnTo>
                    <a:pt x="257664" y="265298"/>
                  </a:lnTo>
                  <a:lnTo>
                    <a:pt x="276370" y="267891"/>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Annotation13"/>
            <p:cNvSpPr/>
            <p:nvPr/>
          </p:nvSpPr>
          <p:spPr>
            <a:xfrm>
              <a:off x="3875484" y="4902398"/>
              <a:ext cx="428626" cy="80368"/>
            </a:xfrm>
            <a:custGeom>
              <a:avLst/>
              <a:gdLst/>
              <a:ahLst/>
              <a:cxnLst/>
              <a:rect l="0" t="0" r="0" b="0"/>
              <a:pathLst>
                <a:path w="428626" h="80368">
                  <a:moveTo>
                    <a:pt x="428625" y="0"/>
                  </a:moveTo>
                  <a:lnTo>
                    <a:pt x="428625" y="17459"/>
                  </a:lnTo>
                  <a:lnTo>
                    <a:pt x="427633" y="18585"/>
                  </a:lnTo>
                  <a:lnTo>
                    <a:pt x="423884" y="22482"/>
                  </a:lnTo>
                  <a:lnTo>
                    <a:pt x="421495" y="23917"/>
                  </a:lnTo>
                  <a:lnTo>
                    <a:pt x="412401" y="26930"/>
                  </a:lnTo>
                  <a:lnTo>
                    <a:pt x="407887" y="28868"/>
                  </a:lnTo>
                  <a:lnTo>
                    <a:pt x="402893" y="31152"/>
                  </a:lnTo>
                  <a:lnTo>
                    <a:pt x="397580" y="32674"/>
                  </a:lnTo>
                  <a:lnTo>
                    <a:pt x="386384" y="34365"/>
                  </a:lnTo>
                  <a:lnTo>
                    <a:pt x="379629" y="34816"/>
                  </a:lnTo>
                  <a:lnTo>
                    <a:pt x="372148" y="35118"/>
                  </a:lnTo>
                  <a:lnTo>
                    <a:pt x="364185" y="35318"/>
                  </a:lnTo>
                  <a:lnTo>
                    <a:pt x="355899" y="36443"/>
                  </a:lnTo>
                  <a:lnTo>
                    <a:pt x="347399" y="38186"/>
                  </a:lnTo>
                  <a:lnTo>
                    <a:pt x="338756" y="40340"/>
                  </a:lnTo>
                  <a:lnTo>
                    <a:pt x="329024" y="41776"/>
                  </a:lnTo>
                  <a:lnTo>
                    <a:pt x="318568" y="42733"/>
                  </a:lnTo>
                  <a:lnTo>
                    <a:pt x="307628" y="43372"/>
                  </a:lnTo>
                  <a:lnTo>
                    <a:pt x="284890" y="44081"/>
                  </a:lnTo>
                  <a:lnTo>
                    <a:pt x="273271" y="44270"/>
                  </a:lnTo>
                  <a:lnTo>
                    <a:pt x="261555" y="45388"/>
                  </a:lnTo>
                  <a:lnTo>
                    <a:pt x="249776" y="47126"/>
                  </a:lnTo>
                  <a:lnTo>
                    <a:pt x="237955" y="49276"/>
                  </a:lnTo>
                  <a:lnTo>
                    <a:pt x="226105" y="50710"/>
                  </a:lnTo>
                  <a:lnTo>
                    <a:pt x="214237" y="51667"/>
                  </a:lnTo>
                  <a:lnTo>
                    <a:pt x="202356" y="52304"/>
                  </a:lnTo>
                  <a:lnTo>
                    <a:pt x="190467" y="53721"/>
                  </a:lnTo>
                  <a:lnTo>
                    <a:pt x="178571" y="55657"/>
                  </a:lnTo>
                  <a:lnTo>
                    <a:pt x="166673" y="57941"/>
                  </a:lnTo>
                  <a:lnTo>
                    <a:pt x="155763" y="59463"/>
                  </a:lnTo>
                  <a:lnTo>
                    <a:pt x="145514" y="60478"/>
                  </a:lnTo>
                  <a:lnTo>
                    <a:pt x="135704" y="61154"/>
                  </a:lnTo>
                  <a:lnTo>
                    <a:pt x="125196" y="62597"/>
                  </a:lnTo>
                  <a:lnTo>
                    <a:pt x="114222" y="64552"/>
                  </a:lnTo>
                  <a:lnTo>
                    <a:pt x="102937" y="66847"/>
                  </a:lnTo>
                  <a:lnTo>
                    <a:pt x="92437" y="68377"/>
                  </a:lnTo>
                  <a:lnTo>
                    <a:pt x="82460" y="69397"/>
                  </a:lnTo>
                  <a:lnTo>
                    <a:pt x="72833" y="70077"/>
                  </a:lnTo>
                  <a:lnTo>
                    <a:pt x="64430" y="71523"/>
                  </a:lnTo>
                  <a:lnTo>
                    <a:pt x="56844" y="73479"/>
                  </a:lnTo>
                  <a:lnTo>
                    <a:pt x="49802" y="75775"/>
                  </a:lnTo>
                  <a:lnTo>
                    <a:pt x="43123" y="77306"/>
                  </a:lnTo>
                  <a:lnTo>
                    <a:pt x="30410" y="79006"/>
                  </a:lnTo>
                  <a:lnTo>
                    <a:pt x="20792" y="79763"/>
                  </a:lnTo>
                  <a:lnTo>
                    <a:pt x="9799" y="80188"/>
                  </a:lnTo>
                  <a:lnTo>
                    <a:pt x="0" y="803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14"/>
            <p:cNvSpPr/>
            <p:nvPr/>
          </p:nvSpPr>
          <p:spPr>
            <a:xfrm>
              <a:off x="3805970" y="4741664"/>
              <a:ext cx="301687" cy="348258"/>
            </a:xfrm>
            <a:custGeom>
              <a:avLst/>
              <a:gdLst/>
              <a:ahLst/>
              <a:cxnLst/>
              <a:rect l="0" t="0" r="0" b="0"/>
              <a:pathLst>
                <a:path w="301687" h="348258">
                  <a:moveTo>
                    <a:pt x="292756" y="0"/>
                  </a:moveTo>
                  <a:lnTo>
                    <a:pt x="288016" y="4740"/>
                  </a:lnTo>
                  <a:lnTo>
                    <a:pt x="283042" y="12359"/>
                  </a:lnTo>
                  <a:lnTo>
                    <a:pt x="280327" y="17169"/>
                  </a:lnTo>
                  <a:lnTo>
                    <a:pt x="272018" y="25159"/>
                  </a:lnTo>
                  <a:lnTo>
                    <a:pt x="267025" y="28678"/>
                  </a:lnTo>
                  <a:lnTo>
                    <a:pt x="261711" y="33010"/>
                  </a:lnTo>
                  <a:lnTo>
                    <a:pt x="256185" y="37881"/>
                  </a:lnTo>
                  <a:lnTo>
                    <a:pt x="250516" y="43114"/>
                  </a:lnTo>
                  <a:lnTo>
                    <a:pt x="243760" y="48586"/>
                  </a:lnTo>
                  <a:lnTo>
                    <a:pt x="236279" y="54219"/>
                  </a:lnTo>
                  <a:lnTo>
                    <a:pt x="220030" y="65768"/>
                  </a:lnTo>
                  <a:lnTo>
                    <a:pt x="158736" y="107172"/>
                  </a:lnTo>
                  <a:lnTo>
                    <a:pt x="149831" y="113120"/>
                  </a:lnTo>
                  <a:lnTo>
                    <a:pt x="139925" y="119069"/>
                  </a:lnTo>
                  <a:lnTo>
                    <a:pt x="129353" y="125020"/>
                  </a:lnTo>
                  <a:lnTo>
                    <a:pt x="118336" y="130972"/>
                  </a:lnTo>
                  <a:lnTo>
                    <a:pt x="108015" y="136923"/>
                  </a:lnTo>
                  <a:lnTo>
                    <a:pt x="98158" y="142876"/>
                  </a:lnTo>
                  <a:lnTo>
                    <a:pt x="88610" y="148829"/>
                  </a:lnTo>
                  <a:lnTo>
                    <a:pt x="80260" y="155773"/>
                  </a:lnTo>
                  <a:lnTo>
                    <a:pt x="72709" y="163380"/>
                  </a:lnTo>
                  <a:lnTo>
                    <a:pt x="65691" y="171427"/>
                  </a:lnTo>
                  <a:lnTo>
                    <a:pt x="59028" y="178777"/>
                  </a:lnTo>
                  <a:lnTo>
                    <a:pt x="46332" y="192234"/>
                  </a:lnTo>
                  <a:lnTo>
                    <a:pt x="28029" y="210968"/>
                  </a:lnTo>
                  <a:lnTo>
                    <a:pt x="23005" y="217043"/>
                  </a:lnTo>
                  <a:lnTo>
                    <a:pt x="18665" y="223078"/>
                  </a:lnTo>
                  <a:lnTo>
                    <a:pt x="14778" y="229086"/>
                  </a:lnTo>
                  <a:lnTo>
                    <a:pt x="11196" y="235075"/>
                  </a:lnTo>
                  <a:lnTo>
                    <a:pt x="7815" y="241052"/>
                  </a:lnTo>
                  <a:lnTo>
                    <a:pt x="4569" y="247022"/>
                  </a:lnTo>
                  <a:lnTo>
                    <a:pt x="961" y="256300"/>
                  </a:lnTo>
                  <a:lnTo>
                    <a:pt x="0" y="260163"/>
                  </a:lnTo>
                  <a:lnTo>
                    <a:pt x="351" y="263731"/>
                  </a:lnTo>
                  <a:lnTo>
                    <a:pt x="1577" y="267102"/>
                  </a:lnTo>
                  <a:lnTo>
                    <a:pt x="4593" y="273493"/>
                  </a:lnTo>
                  <a:lnTo>
                    <a:pt x="5934" y="279641"/>
                  </a:lnTo>
                  <a:lnTo>
                    <a:pt x="8276" y="282669"/>
                  </a:lnTo>
                  <a:lnTo>
                    <a:pt x="16169" y="288680"/>
                  </a:lnTo>
                  <a:lnTo>
                    <a:pt x="21052" y="291672"/>
                  </a:lnTo>
                  <a:lnTo>
                    <a:pt x="26292" y="294658"/>
                  </a:lnTo>
                  <a:lnTo>
                    <a:pt x="31770" y="297642"/>
                  </a:lnTo>
                  <a:lnTo>
                    <a:pt x="38398" y="300623"/>
                  </a:lnTo>
                  <a:lnTo>
                    <a:pt x="45794" y="303603"/>
                  </a:lnTo>
                  <a:lnTo>
                    <a:pt x="53700" y="306581"/>
                  </a:lnTo>
                  <a:lnTo>
                    <a:pt x="62940" y="308567"/>
                  </a:lnTo>
                  <a:lnTo>
                    <a:pt x="73069" y="309891"/>
                  </a:lnTo>
                  <a:lnTo>
                    <a:pt x="83790" y="310774"/>
                  </a:lnTo>
                  <a:lnTo>
                    <a:pt x="93914" y="312354"/>
                  </a:lnTo>
                  <a:lnTo>
                    <a:pt x="103640" y="314400"/>
                  </a:lnTo>
                  <a:lnTo>
                    <a:pt x="113100" y="316756"/>
                  </a:lnTo>
                  <a:lnTo>
                    <a:pt x="123376" y="318327"/>
                  </a:lnTo>
                  <a:lnTo>
                    <a:pt x="134196" y="319374"/>
                  </a:lnTo>
                  <a:lnTo>
                    <a:pt x="145377" y="320072"/>
                  </a:lnTo>
                  <a:lnTo>
                    <a:pt x="156800" y="321530"/>
                  </a:lnTo>
                  <a:lnTo>
                    <a:pt x="168385" y="323493"/>
                  </a:lnTo>
                  <a:lnTo>
                    <a:pt x="180076" y="325795"/>
                  </a:lnTo>
                  <a:lnTo>
                    <a:pt x="190847" y="328321"/>
                  </a:lnTo>
                  <a:lnTo>
                    <a:pt x="201004" y="330998"/>
                  </a:lnTo>
                  <a:lnTo>
                    <a:pt x="210752" y="333775"/>
                  </a:lnTo>
                  <a:lnTo>
                    <a:pt x="220227" y="335626"/>
                  </a:lnTo>
                  <a:lnTo>
                    <a:pt x="229521" y="336860"/>
                  </a:lnTo>
                  <a:lnTo>
                    <a:pt x="238693" y="337682"/>
                  </a:lnTo>
                  <a:lnTo>
                    <a:pt x="246792" y="339223"/>
                  </a:lnTo>
                  <a:lnTo>
                    <a:pt x="254176" y="341242"/>
                  </a:lnTo>
                  <a:lnTo>
                    <a:pt x="261083" y="343580"/>
                  </a:lnTo>
                  <a:lnTo>
                    <a:pt x="267672" y="345140"/>
                  </a:lnTo>
                  <a:lnTo>
                    <a:pt x="274049" y="346178"/>
                  </a:lnTo>
                  <a:lnTo>
                    <a:pt x="280284" y="346871"/>
                  </a:lnTo>
                  <a:lnTo>
                    <a:pt x="285434" y="347333"/>
                  </a:lnTo>
                  <a:lnTo>
                    <a:pt x="289859" y="347642"/>
                  </a:lnTo>
                  <a:lnTo>
                    <a:pt x="301686" y="34825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Annotation15"/>
            <p:cNvSpPr/>
            <p:nvPr/>
          </p:nvSpPr>
          <p:spPr>
            <a:xfrm>
              <a:off x="5080992" y="3947646"/>
              <a:ext cx="301492" cy="552867"/>
            </a:xfrm>
            <a:custGeom>
              <a:avLst/>
              <a:gdLst/>
              <a:ahLst/>
              <a:cxnLst/>
              <a:rect l="0" t="0" r="0" b="0"/>
              <a:pathLst>
                <a:path w="301492" h="552867">
                  <a:moveTo>
                    <a:pt x="0" y="231447"/>
                  </a:moveTo>
                  <a:lnTo>
                    <a:pt x="8562" y="231447"/>
                  </a:lnTo>
                  <a:lnTo>
                    <a:pt x="13561" y="236187"/>
                  </a:lnTo>
                  <a:lnTo>
                    <a:pt x="15986" y="237584"/>
                  </a:lnTo>
                  <a:lnTo>
                    <a:pt x="21326" y="239136"/>
                  </a:lnTo>
                  <a:lnTo>
                    <a:pt x="24139" y="241533"/>
                  </a:lnTo>
                  <a:lnTo>
                    <a:pt x="35783" y="256995"/>
                  </a:lnTo>
                  <a:lnTo>
                    <a:pt x="41700" y="264630"/>
                  </a:lnTo>
                  <a:lnTo>
                    <a:pt x="50609" y="281077"/>
                  </a:lnTo>
                  <a:lnTo>
                    <a:pt x="56559" y="296169"/>
                  </a:lnTo>
                  <a:lnTo>
                    <a:pt x="62509" y="312798"/>
                  </a:lnTo>
                  <a:lnTo>
                    <a:pt x="74414" y="347728"/>
                  </a:lnTo>
                  <a:lnTo>
                    <a:pt x="76399" y="356593"/>
                  </a:lnTo>
                  <a:lnTo>
                    <a:pt x="77721" y="365479"/>
                  </a:lnTo>
                  <a:lnTo>
                    <a:pt x="78603" y="374380"/>
                  </a:lnTo>
                  <a:lnTo>
                    <a:pt x="79191" y="383290"/>
                  </a:lnTo>
                  <a:lnTo>
                    <a:pt x="79583" y="392207"/>
                  </a:lnTo>
                  <a:lnTo>
                    <a:pt x="79844" y="401128"/>
                  </a:lnTo>
                  <a:lnTo>
                    <a:pt x="81010" y="410052"/>
                  </a:lnTo>
                  <a:lnTo>
                    <a:pt x="82781" y="418978"/>
                  </a:lnTo>
                  <a:lnTo>
                    <a:pt x="86400" y="435841"/>
                  </a:lnTo>
                  <a:lnTo>
                    <a:pt x="88009" y="449951"/>
                  </a:lnTo>
                  <a:lnTo>
                    <a:pt x="88725" y="462836"/>
                  </a:lnTo>
                  <a:lnTo>
                    <a:pt x="89042" y="475177"/>
                  </a:lnTo>
                  <a:lnTo>
                    <a:pt x="89184" y="487277"/>
                  </a:lnTo>
                  <a:lnTo>
                    <a:pt x="88229" y="492289"/>
                  </a:lnTo>
                  <a:lnTo>
                    <a:pt x="80732" y="507586"/>
                  </a:lnTo>
                  <a:lnTo>
                    <a:pt x="75735" y="503325"/>
                  </a:lnTo>
                  <a:lnTo>
                    <a:pt x="74302" y="501004"/>
                  </a:lnTo>
                  <a:lnTo>
                    <a:pt x="72711" y="495779"/>
                  </a:lnTo>
                  <a:lnTo>
                    <a:pt x="71814" y="482519"/>
                  </a:lnTo>
                  <a:lnTo>
                    <a:pt x="68959" y="469042"/>
                  </a:lnTo>
                  <a:lnTo>
                    <a:pt x="65375" y="453131"/>
                  </a:lnTo>
                  <a:lnTo>
                    <a:pt x="63782" y="436137"/>
                  </a:lnTo>
                  <a:lnTo>
                    <a:pt x="64349" y="426446"/>
                  </a:lnTo>
                  <a:lnTo>
                    <a:pt x="65720" y="416017"/>
                  </a:lnTo>
                  <a:lnTo>
                    <a:pt x="67626" y="405095"/>
                  </a:lnTo>
                  <a:lnTo>
                    <a:pt x="68896" y="393845"/>
                  </a:lnTo>
                  <a:lnTo>
                    <a:pt x="69743" y="382377"/>
                  </a:lnTo>
                  <a:lnTo>
                    <a:pt x="70307" y="370762"/>
                  </a:lnTo>
                  <a:lnTo>
                    <a:pt x="70935" y="347274"/>
                  </a:lnTo>
                  <a:lnTo>
                    <a:pt x="71102" y="335454"/>
                  </a:lnTo>
                  <a:lnTo>
                    <a:pt x="72206" y="322613"/>
                  </a:lnTo>
                  <a:lnTo>
                    <a:pt x="73934" y="309092"/>
                  </a:lnTo>
                  <a:lnTo>
                    <a:pt x="76079" y="295116"/>
                  </a:lnTo>
                  <a:lnTo>
                    <a:pt x="77507" y="280839"/>
                  </a:lnTo>
                  <a:lnTo>
                    <a:pt x="78461" y="266359"/>
                  </a:lnTo>
                  <a:lnTo>
                    <a:pt x="79520" y="238034"/>
                  </a:lnTo>
                  <a:lnTo>
                    <a:pt x="79990" y="212216"/>
                  </a:lnTo>
                  <a:lnTo>
                    <a:pt x="81108" y="198783"/>
                  </a:lnTo>
                  <a:lnTo>
                    <a:pt x="82846" y="184866"/>
                  </a:lnTo>
                  <a:lnTo>
                    <a:pt x="84996" y="170628"/>
                  </a:lnTo>
                  <a:lnTo>
                    <a:pt x="87421" y="157167"/>
                  </a:lnTo>
                  <a:lnTo>
                    <a:pt x="90031" y="144224"/>
                  </a:lnTo>
                  <a:lnTo>
                    <a:pt x="92763" y="131626"/>
                  </a:lnTo>
                  <a:lnTo>
                    <a:pt x="94584" y="120251"/>
                  </a:lnTo>
                  <a:lnTo>
                    <a:pt x="95798" y="109692"/>
                  </a:lnTo>
                  <a:lnTo>
                    <a:pt x="96607" y="99675"/>
                  </a:lnTo>
                  <a:lnTo>
                    <a:pt x="98139" y="90021"/>
                  </a:lnTo>
                  <a:lnTo>
                    <a:pt x="100152" y="80608"/>
                  </a:lnTo>
                  <a:lnTo>
                    <a:pt x="102487" y="71357"/>
                  </a:lnTo>
                  <a:lnTo>
                    <a:pt x="105036" y="62212"/>
                  </a:lnTo>
                  <a:lnTo>
                    <a:pt x="110513" y="44115"/>
                  </a:lnTo>
                  <a:lnTo>
                    <a:pt x="118901" y="28795"/>
                  </a:lnTo>
                  <a:lnTo>
                    <a:pt x="128250" y="16364"/>
                  </a:lnTo>
                  <a:lnTo>
                    <a:pt x="135713" y="7531"/>
                  </a:lnTo>
                  <a:lnTo>
                    <a:pt x="139093" y="4779"/>
                  </a:lnTo>
                  <a:lnTo>
                    <a:pt x="145493" y="1722"/>
                  </a:lnTo>
                  <a:lnTo>
                    <a:pt x="154291" y="363"/>
                  </a:lnTo>
                  <a:lnTo>
                    <a:pt x="159416" y="0"/>
                  </a:lnTo>
                  <a:lnTo>
                    <a:pt x="163823" y="750"/>
                  </a:lnTo>
                  <a:lnTo>
                    <a:pt x="171368" y="4230"/>
                  </a:lnTo>
                  <a:lnTo>
                    <a:pt x="185933" y="11768"/>
                  </a:lnTo>
                  <a:lnTo>
                    <a:pt x="191424" y="15541"/>
                  </a:lnTo>
                  <a:lnTo>
                    <a:pt x="197069" y="20041"/>
                  </a:lnTo>
                  <a:lnTo>
                    <a:pt x="202817" y="25025"/>
                  </a:lnTo>
                  <a:lnTo>
                    <a:pt x="211849" y="38501"/>
                  </a:lnTo>
                  <a:lnTo>
                    <a:pt x="220163" y="53420"/>
                  </a:lnTo>
                  <a:lnTo>
                    <a:pt x="225158" y="60176"/>
                  </a:lnTo>
                  <a:lnTo>
                    <a:pt x="230472" y="66665"/>
                  </a:lnTo>
                  <a:lnTo>
                    <a:pt x="239023" y="81812"/>
                  </a:lnTo>
                  <a:lnTo>
                    <a:pt x="245139" y="98466"/>
                  </a:lnTo>
                  <a:lnTo>
                    <a:pt x="246770" y="107074"/>
                  </a:lnTo>
                  <a:lnTo>
                    <a:pt x="248581" y="123584"/>
                  </a:lnTo>
                  <a:lnTo>
                    <a:pt x="249386" y="137537"/>
                  </a:lnTo>
                  <a:lnTo>
                    <a:pt x="247099" y="150353"/>
                  </a:lnTo>
                  <a:lnTo>
                    <a:pt x="242774" y="162663"/>
                  </a:lnTo>
                  <a:lnTo>
                    <a:pt x="237545" y="174749"/>
                  </a:lnTo>
                  <a:lnTo>
                    <a:pt x="232777" y="179758"/>
                  </a:lnTo>
                  <a:lnTo>
                    <a:pt x="226623" y="184089"/>
                  </a:lnTo>
                  <a:lnTo>
                    <a:pt x="219542" y="187969"/>
                  </a:lnTo>
                  <a:lnTo>
                    <a:pt x="211846" y="191548"/>
                  </a:lnTo>
                  <a:lnTo>
                    <a:pt x="203738" y="194925"/>
                  </a:lnTo>
                  <a:lnTo>
                    <a:pt x="195356" y="198170"/>
                  </a:lnTo>
                  <a:lnTo>
                    <a:pt x="178106" y="204420"/>
                  </a:lnTo>
                  <a:lnTo>
                    <a:pt x="169339" y="207476"/>
                  </a:lnTo>
                  <a:lnTo>
                    <a:pt x="160517" y="209513"/>
                  </a:lnTo>
                  <a:lnTo>
                    <a:pt x="151660" y="210872"/>
                  </a:lnTo>
                  <a:lnTo>
                    <a:pt x="142778" y="211777"/>
                  </a:lnTo>
                  <a:lnTo>
                    <a:pt x="134873" y="213373"/>
                  </a:lnTo>
                  <a:lnTo>
                    <a:pt x="127618" y="215429"/>
                  </a:lnTo>
                  <a:lnTo>
                    <a:pt x="120797" y="217791"/>
                  </a:lnTo>
                  <a:lnTo>
                    <a:pt x="113274" y="219367"/>
                  </a:lnTo>
                  <a:lnTo>
                    <a:pt x="105282" y="220417"/>
                  </a:lnTo>
                  <a:lnTo>
                    <a:pt x="85288" y="222103"/>
                  </a:lnTo>
                  <a:lnTo>
                    <a:pt x="83648" y="223233"/>
                  </a:lnTo>
                  <a:lnTo>
                    <a:pt x="82554" y="224979"/>
                  </a:lnTo>
                  <a:lnTo>
                    <a:pt x="81339" y="229564"/>
                  </a:lnTo>
                  <a:lnTo>
                    <a:pt x="80799" y="234910"/>
                  </a:lnTo>
                  <a:lnTo>
                    <a:pt x="82640" y="237724"/>
                  </a:lnTo>
                  <a:lnTo>
                    <a:pt x="89976" y="243497"/>
                  </a:lnTo>
                  <a:lnTo>
                    <a:pt x="110003" y="257066"/>
                  </a:lnTo>
                  <a:lnTo>
                    <a:pt x="117984" y="263409"/>
                  </a:lnTo>
                  <a:lnTo>
                    <a:pt x="126280" y="270615"/>
                  </a:lnTo>
                  <a:lnTo>
                    <a:pt x="134788" y="278395"/>
                  </a:lnTo>
                  <a:lnTo>
                    <a:pt x="144429" y="286558"/>
                  </a:lnTo>
                  <a:lnTo>
                    <a:pt x="165724" y="303566"/>
                  </a:lnTo>
                  <a:lnTo>
                    <a:pt x="200026" y="329875"/>
                  </a:lnTo>
                  <a:lnTo>
                    <a:pt x="211733" y="339730"/>
                  </a:lnTo>
                  <a:lnTo>
                    <a:pt x="223507" y="350268"/>
                  </a:lnTo>
                  <a:lnTo>
                    <a:pt x="235325" y="361263"/>
                  </a:lnTo>
                  <a:lnTo>
                    <a:pt x="246180" y="372562"/>
                  </a:lnTo>
                  <a:lnTo>
                    <a:pt x="256393" y="384062"/>
                  </a:lnTo>
                  <a:lnTo>
                    <a:pt x="266178" y="395698"/>
                  </a:lnTo>
                  <a:lnTo>
                    <a:pt x="273695" y="406432"/>
                  </a:lnTo>
                  <a:lnTo>
                    <a:pt x="279697" y="416565"/>
                  </a:lnTo>
                  <a:lnTo>
                    <a:pt x="284691" y="426296"/>
                  </a:lnTo>
                  <a:lnTo>
                    <a:pt x="289013" y="435761"/>
                  </a:lnTo>
                  <a:lnTo>
                    <a:pt x="292886" y="445047"/>
                  </a:lnTo>
                  <a:lnTo>
                    <a:pt x="296460" y="454214"/>
                  </a:lnTo>
                  <a:lnTo>
                    <a:pt x="298843" y="463302"/>
                  </a:lnTo>
                  <a:lnTo>
                    <a:pt x="300432" y="472338"/>
                  </a:lnTo>
                  <a:lnTo>
                    <a:pt x="301491" y="481337"/>
                  </a:lnTo>
                  <a:lnTo>
                    <a:pt x="300212" y="489322"/>
                  </a:lnTo>
                  <a:lnTo>
                    <a:pt x="293500" y="503485"/>
                  </a:lnTo>
                  <a:lnTo>
                    <a:pt x="288932" y="510040"/>
                  </a:lnTo>
                  <a:lnTo>
                    <a:pt x="283903" y="516395"/>
                  </a:lnTo>
                  <a:lnTo>
                    <a:pt x="278565" y="522616"/>
                  </a:lnTo>
                  <a:lnTo>
                    <a:pt x="272030" y="527755"/>
                  </a:lnTo>
                  <a:lnTo>
                    <a:pt x="264697" y="532173"/>
                  </a:lnTo>
                  <a:lnTo>
                    <a:pt x="256832" y="536111"/>
                  </a:lnTo>
                  <a:lnTo>
                    <a:pt x="248612" y="539728"/>
                  </a:lnTo>
                  <a:lnTo>
                    <a:pt x="240155" y="543132"/>
                  </a:lnTo>
                  <a:lnTo>
                    <a:pt x="231541" y="546393"/>
                  </a:lnTo>
                  <a:lnTo>
                    <a:pt x="221829" y="548567"/>
                  </a:lnTo>
                  <a:lnTo>
                    <a:pt x="211386" y="550017"/>
                  </a:lnTo>
                  <a:lnTo>
                    <a:pt x="200455" y="550983"/>
                  </a:lnTo>
                  <a:lnTo>
                    <a:pt x="189199" y="551628"/>
                  </a:lnTo>
                  <a:lnTo>
                    <a:pt x="166109" y="552344"/>
                  </a:lnTo>
                  <a:lnTo>
                    <a:pt x="119439" y="552841"/>
                  </a:lnTo>
                  <a:lnTo>
                    <a:pt x="112368" y="552866"/>
                  </a:lnTo>
                  <a:lnTo>
                    <a:pt x="104677" y="551890"/>
                  </a:lnTo>
                  <a:lnTo>
                    <a:pt x="96574" y="550248"/>
                  </a:lnTo>
                  <a:lnTo>
                    <a:pt x="88195" y="548161"/>
                  </a:lnTo>
                  <a:lnTo>
                    <a:pt x="81617" y="545777"/>
                  </a:lnTo>
                  <a:lnTo>
                    <a:pt x="76239" y="543196"/>
                  </a:lnTo>
                  <a:lnTo>
                    <a:pt x="71662" y="540483"/>
                  </a:lnTo>
                  <a:lnTo>
                    <a:pt x="66626" y="537682"/>
                  </a:lnTo>
                  <a:lnTo>
                    <a:pt x="55739" y="531924"/>
                  </a:lnTo>
                  <a:lnTo>
                    <a:pt x="52042" y="528007"/>
                  </a:lnTo>
                  <a:lnTo>
                    <a:pt x="49577" y="523412"/>
                  </a:lnTo>
                  <a:lnTo>
                    <a:pt x="43463" y="507463"/>
                  </a:lnTo>
                  <a:lnTo>
                    <a:pt x="35718" y="49040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Annotation16"/>
            <p:cNvSpPr/>
            <p:nvPr/>
          </p:nvSpPr>
          <p:spPr>
            <a:xfrm>
              <a:off x="5438211" y="4385135"/>
              <a:ext cx="250000" cy="258303"/>
            </a:xfrm>
            <a:custGeom>
              <a:avLst/>
              <a:gdLst/>
              <a:ahLst/>
              <a:cxnLst/>
              <a:rect l="0" t="0" r="0" b="0"/>
              <a:pathLst>
                <a:path w="250000" h="258303">
                  <a:moveTo>
                    <a:pt x="8897" y="8271"/>
                  </a:moveTo>
                  <a:lnTo>
                    <a:pt x="8897" y="13011"/>
                  </a:lnTo>
                  <a:lnTo>
                    <a:pt x="6252" y="20630"/>
                  </a:lnTo>
                  <a:lnTo>
                    <a:pt x="4158" y="25439"/>
                  </a:lnTo>
                  <a:lnTo>
                    <a:pt x="1830" y="33430"/>
                  </a:lnTo>
                  <a:lnTo>
                    <a:pt x="1209" y="36950"/>
                  </a:lnTo>
                  <a:lnTo>
                    <a:pt x="796" y="43265"/>
                  </a:lnTo>
                  <a:lnTo>
                    <a:pt x="520" y="51444"/>
                  </a:lnTo>
                  <a:lnTo>
                    <a:pt x="77" y="88346"/>
                  </a:lnTo>
                  <a:lnTo>
                    <a:pt x="0" y="115341"/>
                  </a:lnTo>
                  <a:lnTo>
                    <a:pt x="982" y="123307"/>
                  </a:lnTo>
                  <a:lnTo>
                    <a:pt x="2628" y="130602"/>
                  </a:lnTo>
                  <a:lnTo>
                    <a:pt x="4718" y="137450"/>
                  </a:lnTo>
                  <a:lnTo>
                    <a:pt x="7103" y="144000"/>
                  </a:lnTo>
                  <a:lnTo>
                    <a:pt x="9686" y="150350"/>
                  </a:lnTo>
                  <a:lnTo>
                    <a:pt x="12400" y="156569"/>
                  </a:lnTo>
                  <a:lnTo>
                    <a:pt x="18061" y="168769"/>
                  </a:lnTo>
                  <a:lnTo>
                    <a:pt x="20960" y="174801"/>
                  </a:lnTo>
                  <a:lnTo>
                    <a:pt x="23884" y="179814"/>
                  </a:lnTo>
                  <a:lnTo>
                    <a:pt x="26827" y="184148"/>
                  </a:lnTo>
                  <a:lnTo>
                    <a:pt x="29780" y="188031"/>
                  </a:lnTo>
                  <a:lnTo>
                    <a:pt x="33733" y="190618"/>
                  </a:lnTo>
                  <a:lnTo>
                    <a:pt x="38353" y="192343"/>
                  </a:lnTo>
                  <a:lnTo>
                    <a:pt x="43417" y="193494"/>
                  </a:lnTo>
                  <a:lnTo>
                    <a:pt x="47786" y="193268"/>
                  </a:lnTo>
                  <a:lnTo>
                    <a:pt x="51690" y="192126"/>
                  </a:lnTo>
                  <a:lnTo>
                    <a:pt x="58675" y="188211"/>
                  </a:lnTo>
                  <a:lnTo>
                    <a:pt x="65086" y="183163"/>
                  </a:lnTo>
                  <a:lnTo>
                    <a:pt x="69177" y="179436"/>
                  </a:lnTo>
                  <a:lnTo>
                    <a:pt x="79014" y="170003"/>
                  </a:lnTo>
                  <a:lnTo>
                    <a:pt x="83423" y="163717"/>
                  </a:lnTo>
                  <a:lnTo>
                    <a:pt x="87354" y="156550"/>
                  </a:lnTo>
                  <a:lnTo>
                    <a:pt x="97629" y="134888"/>
                  </a:lnTo>
                  <a:lnTo>
                    <a:pt x="100794" y="128401"/>
                  </a:lnTo>
                  <a:lnTo>
                    <a:pt x="103896" y="121100"/>
                  </a:lnTo>
                  <a:lnTo>
                    <a:pt x="106957" y="113255"/>
                  </a:lnTo>
                  <a:lnTo>
                    <a:pt x="113003" y="96603"/>
                  </a:lnTo>
                  <a:lnTo>
                    <a:pt x="127951" y="52792"/>
                  </a:lnTo>
                  <a:lnTo>
                    <a:pt x="130930" y="45889"/>
                  </a:lnTo>
                  <a:lnTo>
                    <a:pt x="133909" y="40295"/>
                  </a:lnTo>
                  <a:lnTo>
                    <a:pt x="136887" y="35573"/>
                  </a:lnTo>
                  <a:lnTo>
                    <a:pt x="138872" y="30441"/>
                  </a:lnTo>
                  <a:lnTo>
                    <a:pt x="140196" y="25035"/>
                  </a:lnTo>
                  <a:lnTo>
                    <a:pt x="141078" y="19447"/>
                  </a:lnTo>
                  <a:lnTo>
                    <a:pt x="141666" y="14729"/>
                  </a:lnTo>
                  <a:lnTo>
                    <a:pt x="142320" y="6842"/>
                  </a:lnTo>
                  <a:lnTo>
                    <a:pt x="143487" y="4341"/>
                  </a:lnTo>
                  <a:lnTo>
                    <a:pt x="145257" y="2675"/>
                  </a:lnTo>
                  <a:lnTo>
                    <a:pt x="150486" y="0"/>
                  </a:lnTo>
                  <a:lnTo>
                    <a:pt x="150915" y="772"/>
                  </a:lnTo>
                  <a:lnTo>
                    <a:pt x="151519" y="6600"/>
                  </a:lnTo>
                  <a:lnTo>
                    <a:pt x="151660" y="11828"/>
                  </a:lnTo>
                  <a:lnTo>
                    <a:pt x="151763" y="46327"/>
                  </a:lnTo>
                  <a:lnTo>
                    <a:pt x="152758" y="54477"/>
                  </a:lnTo>
                  <a:lnTo>
                    <a:pt x="154414" y="62888"/>
                  </a:lnTo>
                  <a:lnTo>
                    <a:pt x="156510" y="71471"/>
                  </a:lnTo>
                  <a:lnTo>
                    <a:pt x="158900" y="80169"/>
                  </a:lnTo>
                  <a:lnTo>
                    <a:pt x="167003" y="107626"/>
                  </a:lnTo>
                  <a:lnTo>
                    <a:pt x="175688" y="139464"/>
                  </a:lnTo>
                  <a:lnTo>
                    <a:pt x="181585" y="158852"/>
                  </a:lnTo>
                  <a:lnTo>
                    <a:pt x="185538" y="168190"/>
                  </a:lnTo>
                  <a:lnTo>
                    <a:pt x="190158" y="177391"/>
                  </a:lnTo>
                  <a:lnTo>
                    <a:pt x="195222" y="186502"/>
                  </a:lnTo>
                  <a:lnTo>
                    <a:pt x="200582" y="194560"/>
                  </a:lnTo>
                  <a:lnTo>
                    <a:pt x="206141" y="201917"/>
                  </a:lnTo>
                  <a:lnTo>
                    <a:pt x="211830" y="208805"/>
                  </a:lnTo>
                  <a:lnTo>
                    <a:pt x="216616" y="216375"/>
                  </a:lnTo>
                  <a:lnTo>
                    <a:pt x="220798" y="224397"/>
                  </a:lnTo>
                  <a:lnTo>
                    <a:pt x="224579" y="232722"/>
                  </a:lnTo>
                  <a:lnTo>
                    <a:pt x="229084" y="239265"/>
                  </a:lnTo>
                  <a:lnTo>
                    <a:pt x="234072" y="244618"/>
                  </a:lnTo>
                  <a:lnTo>
                    <a:pt x="249999" y="258302"/>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Annotation17"/>
            <p:cNvSpPr/>
            <p:nvPr/>
          </p:nvSpPr>
          <p:spPr>
            <a:xfrm>
              <a:off x="5795366" y="4500562"/>
              <a:ext cx="17861" cy="169665"/>
            </a:xfrm>
            <a:custGeom>
              <a:avLst/>
              <a:gdLst/>
              <a:ahLst/>
              <a:cxnLst/>
              <a:rect l="0" t="0" r="0" b="0"/>
              <a:pathLst>
                <a:path w="17861" h="169665">
                  <a:moveTo>
                    <a:pt x="0" y="0"/>
                  </a:moveTo>
                  <a:lnTo>
                    <a:pt x="0" y="65237"/>
                  </a:lnTo>
                  <a:lnTo>
                    <a:pt x="993" y="74249"/>
                  </a:lnTo>
                  <a:lnTo>
                    <a:pt x="2647" y="84226"/>
                  </a:lnTo>
                  <a:lnTo>
                    <a:pt x="7129" y="107879"/>
                  </a:lnTo>
                  <a:lnTo>
                    <a:pt x="17860" y="1696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Annotation18"/>
            <p:cNvSpPr/>
            <p:nvPr/>
          </p:nvSpPr>
          <p:spPr>
            <a:xfrm>
              <a:off x="5732858" y="4232671"/>
              <a:ext cx="1" cy="8931"/>
            </a:xfrm>
            <a:custGeom>
              <a:avLst/>
              <a:gdLst/>
              <a:ahLst/>
              <a:cxnLst/>
              <a:rect l="0" t="0" r="0" b="0"/>
              <a:pathLst>
                <a:path w="1" h="8931">
                  <a:moveTo>
                    <a:pt x="0" y="0"/>
                  </a:moveTo>
                  <a:lnTo>
                    <a:pt x="0" y="89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Annotation19"/>
            <p:cNvSpPr/>
            <p:nvPr/>
          </p:nvSpPr>
          <p:spPr>
            <a:xfrm>
              <a:off x="5982890" y="4018359"/>
              <a:ext cx="8930" cy="616149"/>
            </a:xfrm>
            <a:custGeom>
              <a:avLst/>
              <a:gdLst/>
              <a:ahLst/>
              <a:cxnLst/>
              <a:rect l="0" t="0" r="0" b="0"/>
              <a:pathLst>
                <a:path w="8930" h="616149">
                  <a:moveTo>
                    <a:pt x="8929" y="0"/>
                  </a:moveTo>
                  <a:lnTo>
                    <a:pt x="8929" y="109987"/>
                  </a:lnTo>
                  <a:lnTo>
                    <a:pt x="7938" y="122933"/>
                  </a:lnTo>
                  <a:lnTo>
                    <a:pt x="6284" y="136526"/>
                  </a:lnTo>
                  <a:lnTo>
                    <a:pt x="4189" y="150548"/>
                  </a:lnTo>
                  <a:lnTo>
                    <a:pt x="2793" y="165850"/>
                  </a:lnTo>
                  <a:lnTo>
                    <a:pt x="1862" y="182004"/>
                  </a:lnTo>
                  <a:lnTo>
                    <a:pt x="827" y="215828"/>
                  </a:lnTo>
                  <a:lnTo>
                    <a:pt x="73" y="321602"/>
                  </a:lnTo>
                  <a:lnTo>
                    <a:pt x="0" y="616148"/>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Annotation20"/>
            <p:cNvSpPr/>
            <p:nvPr/>
          </p:nvSpPr>
          <p:spPr>
            <a:xfrm>
              <a:off x="6065259" y="4023538"/>
              <a:ext cx="506992" cy="700267"/>
            </a:xfrm>
            <a:custGeom>
              <a:avLst/>
              <a:gdLst/>
              <a:ahLst/>
              <a:cxnLst/>
              <a:rect l="0" t="0" r="0" b="0"/>
              <a:pathLst>
                <a:path w="506992" h="700267">
                  <a:moveTo>
                    <a:pt x="87295" y="459165"/>
                  </a:moveTo>
                  <a:lnTo>
                    <a:pt x="87295" y="451476"/>
                  </a:lnTo>
                  <a:lnTo>
                    <a:pt x="86303" y="451062"/>
                  </a:lnTo>
                  <a:lnTo>
                    <a:pt x="82555" y="450602"/>
                  </a:lnTo>
                  <a:lnTo>
                    <a:pt x="81158" y="449488"/>
                  </a:lnTo>
                  <a:lnTo>
                    <a:pt x="80227" y="447752"/>
                  </a:lnTo>
                  <a:lnTo>
                    <a:pt x="79607" y="445603"/>
                  </a:lnTo>
                  <a:lnTo>
                    <a:pt x="78201" y="445163"/>
                  </a:lnTo>
                  <a:lnTo>
                    <a:pt x="76272" y="445861"/>
                  </a:lnTo>
                  <a:lnTo>
                    <a:pt x="73993" y="447319"/>
                  </a:lnTo>
                  <a:lnTo>
                    <a:pt x="68815" y="448939"/>
                  </a:lnTo>
                  <a:lnTo>
                    <a:pt x="66045" y="449371"/>
                  </a:lnTo>
                  <a:lnTo>
                    <a:pt x="63206" y="451643"/>
                  </a:lnTo>
                  <a:lnTo>
                    <a:pt x="48877" y="469548"/>
                  </a:lnTo>
                  <a:lnTo>
                    <a:pt x="43823" y="475017"/>
                  </a:lnTo>
                  <a:lnTo>
                    <a:pt x="35563" y="489030"/>
                  </a:lnTo>
                  <a:lnTo>
                    <a:pt x="27592" y="505180"/>
                  </a:lnTo>
                  <a:lnTo>
                    <a:pt x="17435" y="522280"/>
                  </a:lnTo>
                  <a:lnTo>
                    <a:pt x="11598" y="539802"/>
                  </a:lnTo>
                  <a:lnTo>
                    <a:pt x="8011" y="557512"/>
                  </a:lnTo>
                  <a:lnTo>
                    <a:pt x="3110" y="575304"/>
                  </a:lnTo>
                  <a:lnTo>
                    <a:pt x="271" y="593134"/>
                  </a:lnTo>
                  <a:lnTo>
                    <a:pt x="0" y="609988"/>
                  </a:lnTo>
                  <a:lnTo>
                    <a:pt x="3188" y="624093"/>
                  </a:lnTo>
                  <a:lnTo>
                    <a:pt x="7912" y="634331"/>
                  </a:lnTo>
                  <a:lnTo>
                    <a:pt x="10560" y="638450"/>
                  </a:lnTo>
                  <a:lnTo>
                    <a:pt x="13318" y="641195"/>
                  </a:lnTo>
                  <a:lnTo>
                    <a:pt x="16150" y="643027"/>
                  </a:lnTo>
                  <a:lnTo>
                    <a:pt x="19029" y="644247"/>
                  </a:lnTo>
                  <a:lnTo>
                    <a:pt x="32562" y="645964"/>
                  </a:lnTo>
                  <a:lnTo>
                    <a:pt x="37908" y="644222"/>
                  </a:lnTo>
                  <a:lnTo>
                    <a:pt x="49140" y="636993"/>
                  </a:lnTo>
                  <a:lnTo>
                    <a:pt x="58100" y="624520"/>
                  </a:lnTo>
                  <a:lnTo>
                    <a:pt x="67374" y="609054"/>
                  </a:lnTo>
                  <a:lnTo>
                    <a:pt x="81418" y="592259"/>
                  </a:lnTo>
                  <a:lnTo>
                    <a:pt x="94936" y="572227"/>
                  </a:lnTo>
                  <a:lnTo>
                    <a:pt x="101318" y="561328"/>
                  </a:lnTo>
                  <a:lnTo>
                    <a:pt x="107558" y="549102"/>
                  </a:lnTo>
                  <a:lnTo>
                    <a:pt x="113702" y="535990"/>
                  </a:lnTo>
                  <a:lnTo>
                    <a:pt x="119783" y="522288"/>
                  </a:lnTo>
                  <a:lnTo>
                    <a:pt x="124829" y="508192"/>
                  </a:lnTo>
                  <a:lnTo>
                    <a:pt x="129184" y="493834"/>
                  </a:lnTo>
                  <a:lnTo>
                    <a:pt x="133081" y="479301"/>
                  </a:lnTo>
                  <a:lnTo>
                    <a:pt x="137663" y="464651"/>
                  </a:lnTo>
                  <a:lnTo>
                    <a:pt x="142702" y="449924"/>
                  </a:lnTo>
                  <a:lnTo>
                    <a:pt x="148045" y="435145"/>
                  </a:lnTo>
                  <a:lnTo>
                    <a:pt x="152600" y="419339"/>
                  </a:lnTo>
                  <a:lnTo>
                    <a:pt x="156629" y="402848"/>
                  </a:lnTo>
                  <a:lnTo>
                    <a:pt x="160307" y="385902"/>
                  </a:lnTo>
                  <a:lnTo>
                    <a:pt x="164743" y="368651"/>
                  </a:lnTo>
                  <a:lnTo>
                    <a:pt x="169685" y="351197"/>
                  </a:lnTo>
                  <a:lnTo>
                    <a:pt x="174964" y="333608"/>
                  </a:lnTo>
                  <a:lnTo>
                    <a:pt x="179475" y="315929"/>
                  </a:lnTo>
                  <a:lnTo>
                    <a:pt x="183475" y="298190"/>
                  </a:lnTo>
                  <a:lnTo>
                    <a:pt x="215251" y="140823"/>
                  </a:lnTo>
                  <a:lnTo>
                    <a:pt x="217248" y="126882"/>
                  </a:lnTo>
                  <a:lnTo>
                    <a:pt x="218579" y="113619"/>
                  </a:lnTo>
                  <a:lnTo>
                    <a:pt x="219466" y="100809"/>
                  </a:lnTo>
                  <a:lnTo>
                    <a:pt x="220058" y="89292"/>
                  </a:lnTo>
                  <a:lnTo>
                    <a:pt x="220714" y="68558"/>
                  </a:lnTo>
                  <a:lnTo>
                    <a:pt x="221194" y="22363"/>
                  </a:lnTo>
                  <a:lnTo>
                    <a:pt x="221237" y="0"/>
                  </a:lnTo>
                  <a:lnTo>
                    <a:pt x="221240" y="1422"/>
                  </a:lnTo>
                  <a:lnTo>
                    <a:pt x="215103" y="17549"/>
                  </a:lnTo>
                  <a:lnTo>
                    <a:pt x="212146" y="36061"/>
                  </a:lnTo>
                  <a:lnTo>
                    <a:pt x="207938" y="55152"/>
                  </a:lnTo>
                  <a:lnTo>
                    <a:pt x="205407" y="76867"/>
                  </a:lnTo>
                  <a:lnTo>
                    <a:pt x="204732" y="88213"/>
                  </a:lnTo>
                  <a:lnTo>
                    <a:pt x="203288" y="100739"/>
                  </a:lnTo>
                  <a:lnTo>
                    <a:pt x="201335" y="114050"/>
                  </a:lnTo>
                  <a:lnTo>
                    <a:pt x="199041" y="127885"/>
                  </a:lnTo>
                  <a:lnTo>
                    <a:pt x="197511" y="142069"/>
                  </a:lnTo>
                  <a:lnTo>
                    <a:pt x="196491" y="156486"/>
                  </a:lnTo>
                  <a:lnTo>
                    <a:pt x="195811" y="171059"/>
                  </a:lnTo>
                  <a:lnTo>
                    <a:pt x="196350" y="186727"/>
                  </a:lnTo>
                  <a:lnTo>
                    <a:pt x="197701" y="203125"/>
                  </a:lnTo>
                  <a:lnTo>
                    <a:pt x="199595" y="220011"/>
                  </a:lnTo>
                  <a:lnTo>
                    <a:pt x="200857" y="236229"/>
                  </a:lnTo>
                  <a:lnTo>
                    <a:pt x="201699" y="252001"/>
                  </a:lnTo>
                  <a:lnTo>
                    <a:pt x="202259" y="267478"/>
                  </a:lnTo>
                  <a:lnTo>
                    <a:pt x="203625" y="283748"/>
                  </a:lnTo>
                  <a:lnTo>
                    <a:pt x="205528" y="300548"/>
                  </a:lnTo>
                  <a:lnTo>
                    <a:pt x="207789" y="317702"/>
                  </a:lnTo>
                  <a:lnTo>
                    <a:pt x="211280" y="335090"/>
                  </a:lnTo>
                  <a:lnTo>
                    <a:pt x="215593" y="352636"/>
                  </a:lnTo>
                  <a:lnTo>
                    <a:pt x="220453" y="370286"/>
                  </a:lnTo>
                  <a:lnTo>
                    <a:pt x="231143" y="405773"/>
                  </a:lnTo>
                  <a:lnTo>
                    <a:pt x="236772" y="423570"/>
                  </a:lnTo>
                  <a:lnTo>
                    <a:pt x="242509" y="440396"/>
                  </a:lnTo>
                  <a:lnTo>
                    <a:pt x="254174" y="472320"/>
                  </a:lnTo>
                  <a:lnTo>
                    <a:pt x="260064" y="486787"/>
                  </a:lnTo>
                  <a:lnTo>
                    <a:pt x="265975" y="500399"/>
                  </a:lnTo>
                  <a:lnTo>
                    <a:pt x="271899" y="513443"/>
                  </a:lnTo>
                  <a:lnTo>
                    <a:pt x="276841" y="525116"/>
                  </a:lnTo>
                  <a:lnTo>
                    <a:pt x="284978" y="546023"/>
                  </a:lnTo>
                  <a:lnTo>
                    <a:pt x="294547" y="562591"/>
                  </a:lnTo>
                  <a:lnTo>
                    <a:pt x="308446" y="580429"/>
                  </a:lnTo>
                  <a:lnTo>
                    <a:pt x="316553" y="588466"/>
                  </a:lnTo>
                  <a:lnTo>
                    <a:pt x="326771" y="595345"/>
                  </a:lnTo>
                  <a:lnTo>
                    <a:pt x="335280" y="599064"/>
                  </a:lnTo>
                  <a:lnTo>
                    <a:pt x="338939" y="600056"/>
                  </a:lnTo>
                  <a:lnTo>
                    <a:pt x="342371" y="599725"/>
                  </a:lnTo>
                  <a:lnTo>
                    <a:pt x="345650" y="598512"/>
                  </a:lnTo>
                  <a:lnTo>
                    <a:pt x="348828" y="596711"/>
                  </a:lnTo>
                  <a:lnTo>
                    <a:pt x="355006" y="589419"/>
                  </a:lnTo>
                  <a:lnTo>
                    <a:pt x="361059" y="578571"/>
                  </a:lnTo>
                  <a:lnTo>
                    <a:pt x="367056" y="563828"/>
                  </a:lnTo>
                  <a:lnTo>
                    <a:pt x="373029" y="547353"/>
                  </a:lnTo>
                  <a:lnTo>
                    <a:pt x="402810" y="459146"/>
                  </a:lnTo>
                  <a:lnTo>
                    <a:pt x="408764" y="443943"/>
                  </a:lnTo>
                  <a:lnTo>
                    <a:pt x="414717" y="431563"/>
                  </a:lnTo>
                  <a:lnTo>
                    <a:pt x="426623" y="415531"/>
                  </a:lnTo>
                  <a:lnTo>
                    <a:pt x="429599" y="412217"/>
                  </a:lnTo>
                  <a:lnTo>
                    <a:pt x="431584" y="409015"/>
                  </a:lnTo>
                  <a:lnTo>
                    <a:pt x="433789" y="402810"/>
                  </a:lnTo>
                  <a:lnTo>
                    <a:pt x="435369" y="400759"/>
                  </a:lnTo>
                  <a:lnTo>
                    <a:pt x="437415" y="399392"/>
                  </a:lnTo>
                  <a:lnTo>
                    <a:pt x="443086" y="397197"/>
                  </a:lnTo>
                  <a:lnTo>
                    <a:pt x="443552" y="398009"/>
                  </a:lnTo>
                  <a:lnTo>
                    <a:pt x="444069" y="401557"/>
                  </a:lnTo>
                  <a:lnTo>
                    <a:pt x="444360" y="413874"/>
                  </a:lnTo>
                  <a:lnTo>
                    <a:pt x="439705" y="434831"/>
                  </a:lnTo>
                  <a:lnTo>
                    <a:pt x="437399" y="451326"/>
                  </a:lnTo>
                  <a:lnTo>
                    <a:pt x="436373" y="468579"/>
                  </a:lnTo>
                  <a:lnTo>
                    <a:pt x="435918" y="486169"/>
                  </a:lnTo>
                  <a:lnTo>
                    <a:pt x="435662" y="517547"/>
                  </a:lnTo>
                  <a:lnTo>
                    <a:pt x="436617" y="528844"/>
                  </a:lnTo>
                  <a:lnTo>
                    <a:pt x="438247" y="540344"/>
                  </a:lnTo>
                  <a:lnTo>
                    <a:pt x="440326" y="551980"/>
                  </a:lnTo>
                  <a:lnTo>
                    <a:pt x="445281" y="572845"/>
                  </a:lnTo>
                  <a:lnTo>
                    <a:pt x="450791" y="593033"/>
                  </a:lnTo>
                  <a:lnTo>
                    <a:pt x="456547" y="615234"/>
                  </a:lnTo>
                  <a:lnTo>
                    <a:pt x="465058" y="635685"/>
                  </a:lnTo>
                  <a:lnTo>
                    <a:pt x="481951" y="668327"/>
                  </a:lnTo>
                  <a:lnTo>
                    <a:pt x="496484" y="687716"/>
                  </a:lnTo>
                  <a:lnTo>
                    <a:pt x="506991" y="70026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Annotation21"/>
            <p:cNvSpPr/>
            <p:nvPr/>
          </p:nvSpPr>
          <p:spPr>
            <a:xfrm>
              <a:off x="6509742" y="4241601"/>
              <a:ext cx="1" cy="8931"/>
            </a:xfrm>
            <a:custGeom>
              <a:avLst/>
              <a:gdLst/>
              <a:ahLst/>
              <a:cxnLst/>
              <a:rect l="0" t="0" r="0" b="0"/>
              <a:pathLst>
                <a:path w="1" h="8931">
                  <a:moveTo>
                    <a:pt x="0" y="0"/>
                  </a:moveTo>
                  <a:lnTo>
                    <a:pt x="0" y="8930"/>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Annotation22"/>
            <p:cNvSpPr/>
            <p:nvPr/>
          </p:nvSpPr>
          <p:spPr>
            <a:xfrm>
              <a:off x="6661578" y="4431169"/>
              <a:ext cx="142844" cy="247988"/>
            </a:xfrm>
            <a:custGeom>
              <a:avLst/>
              <a:gdLst/>
              <a:ahLst/>
              <a:cxnLst/>
              <a:rect l="0" t="0" r="0" b="0"/>
              <a:pathLst>
                <a:path w="142844" h="247988">
                  <a:moveTo>
                    <a:pt x="8898" y="167620"/>
                  </a:moveTo>
                  <a:lnTo>
                    <a:pt x="8898" y="172360"/>
                  </a:lnTo>
                  <a:lnTo>
                    <a:pt x="6252" y="179979"/>
                  </a:lnTo>
                  <a:lnTo>
                    <a:pt x="4157" y="184789"/>
                  </a:lnTo>
                  <a:lnTo>
                    <a:pt x="3753" y="187995"/>
                  </a:lnTo>
                  <a:lnTo>
                    <a:pt x="4476" y="190133"/>
                  </a:lnTo>
                  <a:lnTo>
                    <a:pt x="5950" y="191558"/>
                  </a:lnTo>
                  <a:lnTo>
                    <a:pt x="6932" y="194493"/>
                  </a:lnTo>
                  <a:lnTo>
                    <a:pt x="7588" y="198434"/>
                  </a:lnTo>
                  <a:lnTo>
                    <a:pt x="8025" y="203045"/>
                  </a:lnTo>
                  <a:lnTo>
                    <a:pt x="8316" y="207111"/>
                  </a:lnTo>
                  <a:lnTo>
                    <a:pt x="8639" y="214276"/>
                  </a:lnTo>
                  <a:lnTo>
                    <a:pt x="8821" y="223887"/>
                  </a:lnTo>
                  <a:lnTo>
                    <a:pt x="8897" y="229965"/>
                  </a:lnTo>
                  <a:lnTo>
                    <a:pt x="6251" y="230055"/>
                  </a:lnTo>
                  <a:lnTo>
                    <a:pt x="4156" y="230079"/>
                  </a:lnTo>
                  <a:lnTo>
                    <a:pt x="2760" y="228110"/>
                  </a:lnTo>
                  <a:lnTo>
                    <a:pt x="1209" y="220632"/>
                  </a:lnTo>
                  <a:lnTo>
                    <a:pt x="795" y="215859"/>
                  </a:lnTo>
                  <a:lnTo>
                    <a:pt x="520" y="210694"/>
                  </a:lnTo>
                  <a:lnTo>
                    <a:pt x="213" y="199662"/>
                  </a:lnTo>
                  <a:lnTo>
                    <a:pt x="0" y="165763"/>
                  </a:lnTo>
                  <a:lnTo>
                    <a:pt x="982" y="157453"/>
                  </a:lnTo>
                  <a:lnTo>
                    <a:pt x="2629" y="148935"/>
                  </a:lnTo>
                  <a:lnTo>
                    <a:pt x="4718" y="140281"/>
                  </a:lnTo>
                  <a:lnTo>
                    <a:pt x="6111" y="130542"/>
                  </a:lnTo>
                  <a:lnTo>
                    <a:pt x="7040" y="120081"/>
                  </a:lnTo>
                  <a:lnTo>
                    <a:pt x="7659" y="109138"/>
                  </a:lnTo>
                  <a:lnTo>
                    <a:pt x="9065" y="98866"/>
                  </a:lnTo>
                  <a:lnTo>
                    <a:pt x="10993" y="89042"/>
                  </a:lnTo>
                  <a:lnTo>
                    <a:pt x="13271" y="79516"/>
                  </a:lnTo>
                  <a:lnTo>
                    <a:pt x="15782" y="71180"/>
                  </a:lnTo>
                  <a:lnTo>
                    <a:pt x="18449" y="63639"/>
                  </a:lnTo>
                  <a:lnTo>
                    <a:pt x="21218" y="56628"/>
                  </a:lnTo>
                  <a:lnTo>
                    <a:pt x="23065" y="48976"/>
                  </a:lnTo>
                  <a:lnTo>
                    <a:pt x="24295" y="40899"/>
                  </a:lnTo>
                  <a:lnTo>
                    <a:pt x="25116" y="32537"/>
                  </a:lnTo>
                  <a:lnTo>
                    <a:pt x="27648" y="25971"/>
                  </a:lnTo>
                  <a:lnTo>
                    <a:pt x="31319" y="20601"/>
                  </a:lnTo>
                  <a:lnTo>
                    <a:pt x="35752" y="16029"/>
                  </a:lnTo>
                  <a:lnTo>
                    <a:pt x="38707" y="11989"/>
                  </a:lnTo>
                  <a:lnTo>
                    <a:pt x="41990" y="4854"/>
                  </a:lnTo>
                  <a:lnTo>
                    <a:pt x="43858" y="2554"/>
                  </a:lnTo>
                  <a:lnTo>
                    <a:pt x="46096" y="1021"/>
                  </a:lnTo>
                  <a:lnTo>
                    <a:pt x="48579" y="0"/>
                  </a:lnTo>
                  <a:lnTo>
                    <a:pt x="51226" y="310"/>
                  </a:lnTo>
                  <a:lnTo>
                    <a:pt x="53984" y="1510"/>
                  </a:lnTo>
                  <a:lnTo>
                    <a:pt x="56815" y="3302"/>
                  </a:lnTo>
                  <a:lnTo>
                    <a:pt x="59694" y="5489"/>
                  </a:lnTo>
                  <a:lnTo>
                    <a:pt x="62606" y="7938"/>
                  </a:lnTo>
                  <a:lnTo>
                    <a:pt x="65539" y="10564"/>
                  </a:lnTo>
                  <a:lnTo>
                    <a:pt x="74089" y="18773"/>
                  </a:lnTo>
                  <a:lnTo>
                    <a:pt x="79148" y="23740"/>
                  </a:lnTo>
                  <a:lnTo>
                    <a:pt x="83513" y="30028"/>
                  </a:lnTo>
                  <a:lnTo>
                    <a:pt x="87415" y="37197"/>
                  </a:lnTo>
                  <a:lnTo>
                    <a:pt x="91008" y="44953"/>
                  </a:lnTo>
                  <a:lnTo>
                    <a:pt x="94396" y="53099"/>
                  </a:lnTo>
                  <a:lnTo>
                    <a:pt x="97647" y="61507"/>
                  </a:lnTo>
                  <a:lnTo>
                    <a:pt x="100806" y="70089"/>
                  </a:lnTo>
                  <a:lnTo>
                    <a:pt x="102912" y="79778"/>
                  </a:lnTo>
                  <a:lnTo>
                    <a:pt x="104317" y="90207"/>
                  </a:lnTo>
                  <a:lnTo>
                    <a:pt x="105253" y="101129"/>
                  </a:lnTo>
                  <a:lnTo>
                    <a:pt x="106869" y="111386"/>
                  </a:lnTo>
                  <a:lnTo>
                    <a:pt x="108938" y="121201"/>
                  </a:lnTo>
                  <a:lnTo>
                    <a:pt x="119389" y="163080"/>
                  </a:lnTo>
                  <a:lnTo>
                    <a:pt x="122246" y="173523"/>
                  </a:lnTo>
                  <a:lnTo>
                    <a:pt x="128066" y="193064"/>
                  </a:lnTo>
                  <a:lnTo>
                    <a:pt x="136922" y="220799"/>
                  </a:lnTo>
                  <a:lnTo>
                    <a:pt x="138896" y="227877"/>
                  </a:lnTo>
                  <a:lnTo>
                    <a:pt x="140212" y="233588"/>
                  </a:lnTo>
                  <a:lnTo>
                    <a:pt x="142843" y="24798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Annotation23"/>
            <p:cNvSpPr/>
            <p:nvPr/>
          </p:nvSpPr>
          <p:spPr>
            <a:xfrm>
              <a:off x="6831401" y="4492321"/>
              <a:ext cx="196141" cy="623618"/>
            </a:xfrm>
            <a:custGeom>
              <a:avLst/>
              <a:gdLst/>
              <a:ahLst/>
              <a:cxnLst/>
              <a:rect l="0" t="0" r="0" b="0"/>
              <a:pathLst>
                <a:path w="196141" h="623618">
                  <a:moveTo>
                    <a:pt x="98036" y="26100"/>
                  </a:moveTo>
                  <a:lnTo>
                    <a:pt x="76786" y="26100"/>
                  </a:lnTo>
                  <a:lnTo>
                    <a:pt x="72955" y="27092"/>
                  </a:lnTo>
                  <a:lnTo>
                    <a:pt x="68417" y="28746"/>
                  </a:lnTo>
                  <a:lnTo>
                    <a:pt x="63407" y="30840"/>
                  </a:lnTo>
                  <a:lnTo>
                    <a:pt x="58083" y="34221"/>
                  </a:lnTo>
                  <a:lnTo>
                    <a:pt x="52550" y="38460"/>
                  </a:lnTo>
                  <a:lnTo>
                    <a:pt x="46876" y="43269"/>
                  </a:lnTo>
                  <a:lnTo>
                    <a:pt x="42101" y="48460"/>
                  </a:lnTo>
                  <a:lnTo>
                    <a:pt x="37926" y="53905"/>
                  </a:lnTo>
                  <a:lnTo>
                    <a:pt x="34151" y="59520"/>
                  </a:lnTo>
                  <a:lnTo>
                    <a:pt x="29649" y="65247"/>
                  </a:lnTo>
                  <a:lnTo>
                    <a:pt x="24663" y="71050"/>
                  </a:lnTo>
                  <a:lnTo>
                    <a:pt x="19355" y="76903"/>
                  </a:lnTo>
                  <a:lnTo>
                    <a:pt x="14824" y="83781"/>
                  </a:lnTo>
                  <a:lnTo>
                    <a:pt x="10812" y="91343"/>
                  </a:lnTo>
                  <a:lnTo>
                    <a:pt x="4700" y="106691"/>
                  </a:lnTo>
                  <a:lnTo>
                    <a:pt x="1983" y="120127"/>
                  </a:lnTo>
                  <a:lnTo>
                    <a:pt x="454" y="138847"/>
                  </a:lnTo>
                  <a:lnTo>
                    <a:pt x="0" y="156962"/>
                  </a:lnTo>
                  <a:lnTo>
                    <a:pt x="929" y="161958"/>
                  </a:lnTo>
                  <a:lnTo>
                    <a:pt x="4607" y="170156"/>
                  </a:lnTo>
                  <a:lnTo>
                    <a:pt x="7969" y="173731"/>
                  </a:lnTo>
                  <a:lnTo>
                    <a:pt x="12194" y="177107"/>
                  </a:lnTo>
                  <a:lnTo>
                    <a:pt x="16996" y="180349"/>
                  </a:lnTo>
                  <a:lnTo>
                    <a:pt x="21189" y="182511"/>
                  </a:lnTo>
                  <a:lnTo>
                    <a:pt x="24976" y="183952"/>
                  </a:lnTo>
                  <a:lnTo>
                    <a:pt x="28494" y="184914"/>
                  </a:lnTo>
                  <a:lnTo>
                    <a:pt x="32823" y="184561"/>
                  </a:lnTo>
                  <a:lnTo>
                    <a:pt x="37694" y="183335"/>
                  </a:lnTo>
                  <a:lnTo>
                    <a:pt x="42925" y="181525"/>
                  </a:lnTo>
                  <a:lnTo>
                    <a:pt x="47405" y="179326"/>
                  </a:lnTo>
                  <a:lnTo>
                    <a:pt x="51383" y="176868"/>
                  </a:lnTo>
                  <a:lnTo>
                    <a:pt x="55028" y="174237"/>
                  </a:lnTo>
                  <a:lnTo>
                    <a:pt x="59442" y="171491"/>
                  </a:lnTo>
                  <a:lnTo>
                    <a:pt x="64369" y="168668"/>
                  </a:lnTo>
                  <a:lnTo>
                    <a:pt x="69639" y="165794"/>
                  </a:lnTo>
                  <a:lnTo>
                    <a:pt x="74143" y="161893"/>
                  </a:lnTo>
                  <a:lnTo>
                    <a:pt x="78139" y="157309"/>
                  </a:lnTo>
                  <a:lnTo>
                    <a:pt x="81795" y="152268"/>
                  </a:lnTo>
                  <a:lnTo>
                    <a:pt x="85224" y="145931"/>
                  </a:lnTo>
                  <a:lnTo>
                    <a:pt x="88502" y="138730"/>
                  </a:lnTo>
                  <a:lnTo>
                    <a:pt x="91681" y="130952"/>
                  </a:lnTo>
                  <a:lnTo>
                    <a:pt x="94791" y="122790"/>
                  </a:lnTo>
                  <a:lnTo>
                    <a:pt x="100893" y="105784"/>
                  </a:lnTo>
                  <a:lnTo>
                    <a:pt x="106912" y="90951"/>
                  </a:lnTo>
                  <a:lnTo>
                    <a:pt x="112895" y="76751"/>
                  </a:lnTo>
                  <a:lnTo>
                    <a:pt x="118861" y="60518"/>
                  </a:lnTo>
                  <a:lnTo>
                    <a:pt x="122175" y="46027"/>
                  </a:lnTo>
                  <a:lnTo>
                    <a:pt x="124639" y="32972"/>
                  </a:lnTo>
                  <a:lnTo>
                    <a:pt x="130612" y="15459"/>
                  </a:lnTo>
                  <a:lnTo>
                    <a:pt x="133341" y="1634"/>
                  </a:lnTo>
                  <a:lnTo>
                    <a:pt x="134471" y="860"/>
                  </a:lnTo>
                  <a:lnTo>
                    <a:pt x="138372" y="0"/>
                  </a:lnTo>
                  <a:lnTo>
                    <a:pt x="139810" y="762"/>
                  </a:lnTo>
                  <a:lnTo>
                    <a:pt x="140768" y="2263"/>
                  </a:lnTo>
                  <a:lnTo>
                    <a:pt x="141406" y="4256"/>
                  </a:lnTo>
                  <a:lnTo>
                    <a:pt x="143424" y="22704"/>
                  </a:lnTo>
                  <a:lnTo>
                    <a:pt x="147312" y="37489"/>
                  </a:lnTo>
                  <a:lnTo>
                    <a:pt x="152348" y="53982"/>
                  </a:lnTo>
                  <a:lnTo>
                    <a:pt x="156901" y="73218"/>
                  </a:lnTo>
                  <a:lnTo>
                    <a:pt x="158115" y="85294"/>
                  </a:lnTo>
                  <a:lnTo>
                    <a:pt x="158925" y="98304"/>
                  </a:lnTo>
                  <a:lnTo>
                    <a:pt x="160456" y="111940"/>
                  </a:lnTo>
                  <a:lnTo>
                    <a:pt x="162470" y="125991"/>
                  </a:lnTo>
                  <a:lnTo>
                    <a:pt x="181492" y="241033"/>
                  </a:lnTo>
                  <a:lnTo>
                    <a:pt x="183439" y="258686"/>
                  </a:lnTo>
                  <a:lnTo>
                    <a:pt x="184737" y="276407"/>
                  </a:lnTo>
                  <a:lnTo>
                    <a:pt x="185602" y="294174"/>
                  </a:lnTo>
                  <a:lnTo>
                    <a:pt x="187171" y="311973"/>
                  </a:lnTo>
                  <a:lnTo>
                    <a:pt x="189210" y="329792"/>
                  </a:lnTo>
                  <a:lnTo>
                    <a:pt x="191560" y="347623"/>
                  </a:lnTo>
                  <a:lnTo>
                    <a:pt x="193128" y="365465"/>
                  </a:lnTo>
                  <a:lnTo>
                    <a:pt x="194172" y="383312"/>
                  </a:lnTo>
                  <a:lnTo>
                    <a:pt x="195334" y="419017"/>
                  </a:lnTo>
                  <a:lnTo>
                    <a:pt x="196140" y="498824"/>
                  </a:lnTo>
                  <a:lnTo>
                    <a:pt x="195188" y="511906"/>
                  </a:lnTo>
                  <a:lnTo>
                    <a:pt x="193562" y="524596"/>
                  </a:lnTo>
                  <a:lnTo>
                    <a:pt x="191485" y="537024"/>
                  </a:lnTo>
                  <a:lnTo>
                    <a:pt x="189109" y="549279"/>
                  </a:lnTo>
                  <a:lnTo>
                    <a:pt x="183822" y="573479"/>
                  </a:lnTo>
                  <a:lnTo>
                    <a:pt x="178165" y="592171"/>
                  </a:lnTo>
                  <a:lnTo>
                    <a:pt x="175268" y="599934"/>
                  </a:lnTo>
                  <a:lnTo>
                    <a:pt x="171352" y="606102"/>
                  </a:lnTo>
                  <a:lnTo>
                    <a:pt x="166757" y="611205"/>
                  </a:lnTo>
                  <a:lnTo>
                    <a:pt x="161709" y="615600"/>
                  </a:lnTo>
                  <a:lnTo>
                    <a:pt x="156360" y="618530"/>
                  </a:lnTo>
                  <a:lnTo>
                    <a:pt x="150810" y="620483"/>
                  </a:lnTo>
                  <a:lnTo>
                    <a:pt x="145124" y="621785"/>
                  </a:lnTo>
                  <a:lnTo>
                    <a:pt x="139350" y="622653"/>
                  </a:lnTo>
                  <a:lnTo>
                    <a:pt x="133516" y="623232"/>
                  </a:lnTo>
                  <a:lnTo>
                    <a:pt x="127643" y="623617"/>
                  </a:lnTo>
                  <a:lnTo>
                    <a:pt x="121742" y="622883"/>
                  </a:lnTo>
                  <a:lnTo>
                    <a:pt x="115825" y="621400"/>
                  </a:lnTo>
                  <a:lnTo>
                    <a:pt x="109895" y="619420"/>
                  </a:lnTo>
                  <a:lnTo>
                    <a:pt x="103957" y="616116"/>
                  </a:lnTo>
                  <a:lnTo>
                    <a:pt x="98015" y="611929"/>
                  </a:lnTo>
                  <a:lnTo>
                    <a:pt x="92069" y="607153"/>
                  </a:lnTo>
                  <a:lnTo>
                    <a:pt x="85127" y="601984"/>
                  </a:lnTo>
                  <a:lnTo>
                    <a:pt x="69479" y="590950"/>
                  </a:lnTo>
                  <a:lnTo>
                    <a:pt x="62131" y="585229"/>
                  </a:lnTo>
                  <a:lnTo>
                    <a:pt x="55248" y="579431"/>
                  </a:lnTo>
                  <a:lnTo>
                    <a:pt x="48675" y="573581"/>
                  </a:lnTo>
                  <a:lnTo>
                    <a:pt x="43300" y="565712"/>
                  </a:lnTo>
                  <a:lnTo>
                    <a:pt x="38725" y="556498"/>
                  </a:lnTo>
                  <a:lnTo>
                    <a:pt x="34683" y="546386"/>
                  </a:lnTo>
                  <a:lnTo>
                    <a:pt x="30004" y="537661"/>
                  </a:lnTo>
                  <a:lnTo>
                    <a:pt x="24900" y="529860"/>
                  </a:lnTo>
                  <a:lnTo>
                    <a:pt x="19513" y="522674"/>
                  </a:lnTo>
                  <a:lnTo>
                    <a:pt x="13528" y="509399"/>
                  </a:lnTo>
                  <a:lnTo>
                    <a:pt x="8739" y="49044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Annotation24"/>
            <p:cNvSpPr/>
            <p:nvPr/>
          </p:nvSpPr>
          <p:spPr>
            <a:xfrm>
              <a:off x="7241978" y="4020329"/>
              <a:ext cx="253430" cy="685617"/>
            </a:xfrm>
            <a:custGeom>
              <a:avLst/>
              <a:gdLst/>
              <a:ahLst/>
              <a:cxnLst/>
              <a:rect l="0" t="0" r="0" b="0"/>
              <a:pathLst>
                <a:path w="253430" h="685617">
                  <a:moveTo>
                    <a:pt x="26787" y="221272"/>
                  </a:moveTo>
                  <a:lnTo>
                    <a:pt x="26787" y="249951"/>
                  </a:lnTo>
                  <a:lnTo>
                    <a:pt x="31528" y="269126"/>
                  </a:lnTo>
                  <a:lnTo>
                    <a:pt x="39216" y="298400"/>
                  </a:lnTo>
                  <a:lnTo>
                    <a:pt x="41027" y="309402"/>
                  </a:lnTo>
                  <a:lnTo>
                    <a:pt x="42233" y="320704"/>
                  </a:lnTo>
                  <a:lnTo>
                    <a:pt x="43038" y="332209"/>
                  </a:lnTo>
                  <a:lnTo>
                    <a:pt x="43574" y="344839"/>
                  </a:lnTo>
                  <a:lnTo>
                    <a:pt x="44170" y="372102"/>
                  </a:lnTo>
                  <a:lnTo>
                    <a:pt x="44635" y="490795"/>
                  </a:lnTo>
                  <a:lnTo>
                    <a:pt x="43647" y="504142"/>
                  </a:lnTo>
                  <a:lnTo>
                    <a:pt x="41995" y="518000"/>
                  </a:lnTo>
                  <a:lnTo>
                    <a:pt x="39903" y="532200"/>
                  </a:lnTo>
                  <a:lnTo>
                    <a:pt x="38507" y="545636"/>
                  </a:lnTo>
                  <a:lnTo>
                    <a:pt x="37578" y="558561"/>
                  </a:lnTo>
                  <a:lnTo>
                    <a:pt x="36544" y="582514"/>
                  </a:lnTo>
                  <a:lnTo>
                    <a:pt x="36084" y="603082"/>
                  </a:lnTo>
                  <a:lnTo>
                    <a:pt x="33235" y="622145"/>
                  </a:lnTo>
                  <a:lnTo>
                    <a:pt x="29654" y="639547"/>
                  </a:lnTo>
                  <a:lnTo>
                    <a:pt x="26644" y="659508"/>
                  </a:lnTo>
                  <a:lnTo>
                    <a:pt x="19210" y="674228"/>
                  </a:lnTo>
                  <a:lnTo>
                    <a:pt x="18760" y="674055"/>
                  </a:lnTo>
                  <a:lnTo>
                    <a:pt x="18459" y="672948"/>
                  </a:lnTo>
                  <a:lnTo>
                    <a:pt x="17910" y="655853"/>
                  </a:lnTo>
                  <a:lnTo>
                    <a:pt x="17893" y="650890"/>
                  </a:lnTo>
                  <a:lnTo>
                    <a:pt x="11728" y="621541"/>
                  </a:lnTo>
                  <a:lnTo>
                    <a:pt x="10172" y="604552"/>
                  </a:lnTo>
                  <a:lnTo>
                    <a:pt x="9481" y="584434"/>
                  </a:lnTo>
                  <a:lnTo>
                    <a:pt x="9297" y="573513"/>
                  </a:lnTo>
                  <a:lnTo>
                    <a:pt x="8182" y="561271"/>
                  </a:lnTo>
                  <a:lnTo>
                    <a:pt x="6446" y="548149"/>
                  </a:lnTo>
                  <a:lnTo>
                    <a:pt x="4297" y="534440"/>
                  </a:lnTo>
                  <a:lnTo>
                    <a:pt x="2865" y="520339"/>
                  </a:lnTo>
                  <a:lnTo>
                    <a:pt x="1908" y="505978"/>
                  </a:lnTo>
                  <a:lnTo>
                    <a:pt x="1272" y="491443"/>
                  </a:lnTo>
                  <a:lnTo>
                    <a:pt x="565" y="459419"/>
                  </a:lnTo>
                  <a:lnTo>
                    <a:pt x="0" y="197945"/>
                  </a:lnTo>
                  <a:lnTo>
                    <a:pt x="991" y="182900"/>
                  </a:lnTo>
                  <a:lnTo>
                    <a:pt x="2644" y="167909"/>
                  </a:lnTo>
                  <a:lnTo>
                    <a:pt x="4739" y="152955"/>
                  </a:lnTo>
                  <a:lnTo>
                    <a:pt x="7128" y="139017"/>
                  </a:lnTo>
                  <a:lnTo>
                    <a:pt x="9712" y="125755"/>
                  </a:lnTo>
                  <a:lnTo>
                    <a:pt x="12427" y="112946"/>
                  </a:lnTo>
                  <a:lnTo>
                    <a:pt x="14238" y="101429"/>
                  </a:lnTo>
                  <a:lnTo>
                    <a:pt x="16249" y="80696"/>
                  </a:lnTo>
                  <a:lnTo>
                    <a:pt x="19788" y="61559"/>
                  </a:lnTo>
                  <a:lnTo>
                    <a:pt x="22121" y="52289"/>
                  </a:lnTo>
                  <a:lnTo>
                    <a:pt x="30006" y="36697"/>
                  </a:lnTo>
                  <a:lnTo>
                    <a:pt x="34886" y="29761"/>
                  </a:lnTo>
                  <a:lnTo>
                    <a:pt x="39132" y="24145"/>
                  </a:lnTo>
                  <a:lnTo>
                    <a:pt x="46495" y="15259"/>
                  </a:lnTo>
                  <a:lnTo>
                    <a:pt x="50840" y="11500"/>
                  </a:lnTo>
                  <a:lnTo>
                    <a:pt x="55721" y="8002"/>
                  </a:lnTo>
                  <a:lnTo>
                    <a:pt x="60959" y="4678"/>
                  </a:lnTo>
                  <a:lnTo>
                    <a:pt x="66435" y="2462"/>
                  </a:lnTo>
                  <a:lnTo>
                    <a:pt x="72071" y="984"/>
                  </a:lnTo>
                  <a:lnTo>
                    <a:pt x="77812" y="0"/>
                  </a:lnTo>
                  <a:lnTo>
                    <a:pt x="84617" y="335"/>
                  </a:lnTo>
                  <a:lnTo>
                    <a:pt x="92129" y="1551"/>
                  </a:lnTo>
                  <a:lnTo>
                    <a:pt x="100114" y="3354"/>
                  </a:lnTo>
                  <a:lnTo>
                    <a:pt x="107422" y="6540"/>
                  </a:lnTo>
                  <a:lnTo>
                    <a:pt x="114278" y="10648"/>
                  </a:lnTo>
                  <a:lnTo>
                    <a:pt x="120833" y="15372"/>
                  </a:lnTo>
                  <a:lnTo>
                    <a:pt x="128179" y="21497"/>
                  </a:lnTo>
                  <a:lnTo>
                    <a:pt x="136054" y="28557"/>
                  </a:lnTo>
                  <a:lnTo>
                    <a:pt x="152741" y="44340"/>
                  </a:lnTo>
                  <a:lnTo>
                    <a:pt x="170079" y="61276"/>
                  </a:lnTo>
                  <a:lnTo>
                    <a:pt x="177877" y="69960"/>
                  </a:lnTo>
                  <a:lnTo>
                    <a:pt x="185061" y="78725"/>
                  </a:lnTo>
                  <a:lnTo>
                    <a:pt x="191834" y="87546"/>
                  </a:lnTo>
                  <a:lnTo>
                    <a:pt x="198334" y="97394"/>
                  </a:lnTo>
                  <a:lnTo>
                    <a:pt x="204652" y="107929"/>
                  </a:lnTo>
                  <a:lnTo>
                    <a:pt x="210848" y="118921"/>
                  </a:lnTo>
                  <a:lnTo>
                    <a:pt x="216962" y="129225"/>
                  </a:lnTo>
                  <a:lnTo>
                    <a:pt x="229049" y="148612"/>
                  </a:lnTo>
                  <a:lnTo>
                    <a:pt x="234058" y="158941"/>
                  </a:lnTo>
                  <a:lnTo>
                    <a:pt x="238390" y="169797"/>
                  </a:lnTo>
                  <a:lnTo>
                    <a:pt x="242270" y="181001"/>
                  </a:lnTo>
                  <a:lnTo>
                    <a:pt x="245848" y="192441"/>
                  </a:lnTo>
                  <a:lnTo>
                    <a:pt x="252471" y="215734"/>
                  </a:lnTo>
                  <a:lnTo>
                    <a:pt x="253429" y="236670"/>
                  </a:lnTo>
                  <a:lnTo>
                    <a:pt x="251540" y="254905"/>
                  </a:lnTo>
                  <a:lnTo>
                    <a:pt x="250701" y="269623"/>
                  </a:lnTo>
                  <a:lnTo>
                    <a:pt x="248493" y="276326"/>
                  </a:lnTo>
                  <a:lnTo>
                    <a:pt x="240747" y="289066"/>
                  </a:lnTo>
                  <a:lnTo>
                    <a:pt x="235904" y="294249"/>
                  </a:lnTo>
                  <a:lnTo>
                    <a:pt x="230691" y="298697"/>
                  </a:lnTo>
                  <a:lnTo>
                    <a:pt x="225231" y="302654"/>
                  </a:lnTo>
                  <a:lnTo>
                    <a:pt x="219606" y="306285"/>
                  </a:lnTo>
                  <a:lnTo>
                    <a:pt x="213873" y="309697"/>
                  </a:lnTo>
                  <a:lnTo>
                    <a:pt x="208065" y="312965"/>
                  </a:lnTo>
                  <a:lnTo>
                    <a:pt x="201217" y="316134"/>
                  </a:lnTo>
                  <a:lnTo>
                    <a:pt x="193675" y="319240"/>
                  </a:lnTo>
                  <a:lnTo>
                    <a:pt x="185671" y="322303"/>
                  </a:lnTo>
                  <a:lnTo>
                    <a:pt x="177358" y="324344"/>
                  </a:lnTo>
                  <a:lnTo>
                    <a:pt x="168840" y="325706"/>
                  </a:lnTo>
                  <a:lnTo>
                    <a:pt x="160184" y="326613"/>
                  </a:lnTo>
                  <a:lnTo>
                    <a:pt x="151438" y="327218"/>
                  </a:lnTo>
                  <a:lnTo>
                    <a:pt x="142630" y="327621"/>
                  </a:lnTo>
                  <a:lnTo>
                    <a:pt x="133781" y="327890"/>
                  </a:lnTo>
                  <a:lnTo>
                    <a:pt x="125898" y="327078"/>
                  </a:lnTo>
                  <a:lnTo>
                    <a:pt x="118657" y="325543"/>
                  </a:lnTo>
                  <a:lnTo>
                    <a:pt x="111846" y="323528"/>
                  </a:lnTo>
                  <a:lnTo>
                    <a:pt x="104329" y="322185"/>
                  </a:lnTo>
                  <a:lnTo>
                    <a:pt x="96342" y="321290"/>
                  </a:lnTo>
                  <a:lnTo>
                    <a:pt x="88040" y="320693"/>
                  </a:lnTo>
                  <a:lnTo>
                    <a:pt x="80520" y="320294"/>
                  </a:lnTo>
                  <a:lnTo>
                    <a:pt x="66875" y="319852"/>
                  </a:lnTo>
                  <a:lnTo>
                    <a:pt x="48035" y="319603"/>
                  </a:lnTo>
                  <a:lnTo>
                    <a:pt x="42937" y="320561"/>
                  </a:lnTo>
                  <a:lnTo>
                    <a:pt x="38546" y="322191"/>
                  </a:lnTo>
                  <a:lnTo>
                    <a:pt x="31021" y="325656"/>
                  </a:lnTo>
                  <a:lnTo>
                    <a:pt x="24369" y="327196"/>
                  </a:lnTo>
                  <a:lnTo>
                    <a:pt x="22199" y="329591"/>
                  </a:lnTo>
                  <a:lnTo>
                    <a:pt x="20752" y="333173"/>
                  </a:lnTo>
                  <a:lnTo>
                    <a:pt x="18429" y="348437"/>
                  </a:lnTo>
                  <a:lnTo>
                    <a:pt x="20758" y="357496"/>
                  </a:lnTo>
                  <a:lnTo>
                    <a:pt x="27647" y="376398"/>
                  </a:lnTo>
                  <a:lnTo>
                    <a:pt x="34115" y="392412"/>
                  </a:lnTo>
                  <a:lnTo>
                    <a:pt x="38617" y="400849"/>
                  </a:lnTo>
                  <a:lnTo>
                    <a:pt x="43604" y="409451"/>
                  </a:lnTo>
                  <a:lnTo>
                    <a:pt x="49904" y="418162"/>
                  </a:lnTo>
                  <a:lnTo>
                    <a:pt x="57082" y="426946"/>
                  </a:lnTo>
                  <a:lnTo>
                    <a:pt x="64843" y="435779"/>
                  </a:lnTo>
                  <a:lnTo>
                    <a:pt x="72993" y="445636"/>
                  </a:lnTo>
                  <a:lnTo>
                    <a:pt x="89987" y="467171"/>
                  </a:lnTo>
                  <a:lnTo>
                    <a:pt x="98687" y="479463"/>
                  </a:lnTo>
                  <a:lnTo>
                    <a:pt x="107462" y="492618"/>
                  </a:lnTo>
                  <a:lnTo>
                    <a:pt x="116289" y="506349"/>
                  </a:lnTo>
                  <a:lnTo>
                    <a:pt x="125150" y="519472"/>
                  </a:lnTo>
                  <a:lnTo>
                    <a:pt x="142934" y="544636"/>
                  </a:lnTo>
                  <a:lnTo>
                    <a:pt x="179596" y="595113"/>
                  </a:lnTo>
                  <a:lnTo>
                    <a:pt x="201197" y="626541"/>
                  </a:lnTo>
                  <a:lnTo>
                    <a:pt x="209537" y="639287"/>
                  </a:lnTo>
                  <a:lnTo>
                    <a:pt x="216089" y="649769"/>
                  </a:lnTo>
                  <a:lnTo>
                    <a:pt x="221449" y="658741"/>
                  </a:lnTo>
                  <a:lnTo>
                    <a:pt x="226014" y="665715"/>
                  </a:lnTo>
                  <a:lnTo>
                    <a:pt x="230051" y="671357"/>
                  </a:lnTo>
                  <a:lnTo>
                    <a:pt x="241100" y="685616"/>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SMARTInkAnnotation25"/>
            <p:cNvSpPr/>
            <p:nvPr/>
          </p:nvSpPr>
          <p:spPr>
            <a:xfrm>
              <a:off x="7572375" y="4511306"/>
              <a:ext cx="155676" cy="225047"/>
            </a:xfrm>
            <a:custGeom>
              <a:avLst/>
              <a:gdLst/>
              <a:ahLst/>
              <a:cxnLst/>
              <a:rect l="0" t="0" r="0" b="0"/>
              <a:pathLst>
                <a:path w="155676" h="225047">
                  <a:moveTo>
                    <a:pt x="0" y="60694"/>
                  </a:moveTo>
                  <a:lnTo>
                    <a:pt x="0" y="125156"/>
                  </a:lnTo>
                  <a:lnTo>
                    <a:pt x="992" y="132442"/>
                  </a:lnTo>
                  <a:lnTo>
                    <a:pt x="2645" y="139284"/>
                  </a:lnTo>
                  <a:lnTo>
                    <a:pt x="4740" y="145829"/>
                  </a:lnTo>
                  <a:lnTo>
                    <a:pt x="7128" y="152177"/>
                  </a:lnTo>
                  <a:lnTo>
                    <a:pt x="9712" y="158393"/>
                  </a:lnTo>
                  <a:lnTo>
                    <a:pt x="12427" y="164522"/>
                  </a:lnTo>
                  <a:lnTo>
                    <a:pt x="16223" y="170592"/>
                  </a:lnTo>
                  <a:lnTo>
                    <a:pt x="20737" y="176623"/>
                  </a:lnTo>
                  <a:lnTo>
                    <a:pt x="25730" y="182628"/>
                  </a:lnTo>
                  <a:lnTo>
                    <a:pt x="31043" y="188616"/>
                  </a:lnTo>
                  <a:lnTo>
                    <a:pt x="42240" y="200561"/>
                  </a:lnTo>
                  <a:lnTo>
                    <a:pt x="48004" y="205532"/>
                  </a:lnTo>
                  <a:lnTo>
                    <a:pt x="53830" y="209839"/>
                  </a:lnTo>
                  <a:lnTo>
                    <a:pt x="59699" y="213702"/>
                  </a:lnTo>
                  <a:lnTo>
                    <a:pt x="65596" y="217269"/>
                  </a:lnTo>
                  <a:lnTo>
                    <a:pt x="71512" y="220640"/>
                  </a:lnTo>
                  <a:lnTo>
                    <a:pt x="77440" y="223879"/>
                  </a:lnTo>
                  <a:lnTo>
                    <a:pt x="82384" y="225046"/>
                  </a:lnTo>
                  <a:lnTo>
                    <a:pt x="86673" y="224832"/>
                  </a:lnTo>
                  <a:lnTo>
                    <a:pt x="90524" y="223698"/>
                  </a:lnTo>
                  <a:lnTo>
                    <a:pt x="95075" y="221949"/>
                  </a:lnTo>
                  <a:lnTo>
                    <a:pt x="100095" y="219791"/>
                  </a:lnTo>
                  <a:lnTo>
                    <a:pt x="110962" y="214747"/>
                  </a:lnTo>
                  <a:lnTo>
                    <a:pt x="122408" y="209198"/>
                  </a:lnTo>
                  <a:lnTo>
                    <a:pt x="127246" y="205337"/>
                  </a:lnTo>
                  <a:lnTo>
                    <a:pt x="131463" y="200779"/>
                  </a:lnTo>
                  <a:lnTo>
                    <a:pt x="135266" y="195755"/>
                  </a:lnTo>
                  <a:lnTo>
                    <a:pt x="138794" y="189430"/>
                  </a:lnTo>
                  <a:lnTo>
                    <a:pt x="142139" y="182236"/>
                  </a:lnTo>
                  <a:lnTo>
                    <a:pt x="145360" y="174464"/>
                  </a:lnTo>
                  <a:lnTo>
                    <a:pt x="148501" y="167299"/>
                  </a:lnTo>
                  <a:lnTo>
                    <a:pt x="154635" y="154045"/>
                  </a:lnTo>
                  <a:lnTo>
                    <a:pt x="155675" y="146740"/>
                  </a:lnTo>
                  <a:lnTo>
                    <a:pt x="155377" y="138894"/>
                  </a:lnTo>
                  <a:lnTo>
                    <a:pt x="154186" y="130687"/>
                  </a:lnTo>
                  <a:lnTo>
                    <a:pt x="153392" y="122238"/>
                  </a:lnTo>
                  <a:lnTo>
                    <a:pt x="152863" y="113629"/>
                  </a:lnTo>
                  <a:lnTo>
                    <a:pt x="152510" y="104914"/>
                  </a:lnTo>
                  <a:lnTo>
                    <a:pt x="151283" y="96127"/>
                  </a:lnTo>
                  <a:lnTo>
                    <a:pt x="149471" y="87292"/>
                  </a:lnTo>
                  <a:lnTo>
                    <a:pt x="147273" y="78426"/>
                  </a:lnTo>
                  <a:lnTo>
                    <a:pt x="144814" y="70530"/>
                  </a:lnTo>
                  <a:lnTo>
                    <a:pt x="142183" y="63283"/>
                  </a:lnTo>
                  <a:lnTo>
                    <a:pt x="139437" y="56467"/>
                  </a:lnTo>
                  <a:lnTo>
                    <a:pt x="135621" y="49938"/>
                  </a:lnTo>
                  <a:lnTo>
                    <a:pt x="131094" y="43602"/>
                  </a:lnTo>
                  <a:lnTo>
                    <a:pt x="126091" y="37393"/>
                  </a:lnTo>
                  <a:lnTo>
                    <a:pt x="121763" y="32261"/>
                  </a:lnTo>
                  <a:lnTo>
                    <a:pt x="117886" y="27848"/>
                  </a:lnTo>
                  <a:lnTo>
                    <a:pt x="114310" y="23914"/>
                  </a:lnTo>
                  <a:lnTo>
                    <a:pt x="109940" y="20299"/>
                  </a:lnTo>
                  <a:lnTo>
                    <a:pt x="105043" y="16896"/>
                  </a:lnTo>
                  <a:lnTo>
                    <a:pt x="99794" y="13636"/>
                  </a:lnTo>
                  <a:lnTo>
                    <a:pt x="95303" y="10470"/>
                  </a:lnTo>
                  <a:lnTo>
                    <a:pt x="91316" y="7367"/>
                  </a:lnTo>
                  <a:lnTo>
                    <a:pt x="87666" y="4307"/>
                  </a:lnTo>
                  <a:lnTo>
                    <a:pt x="83249" y="2266"/>
                  </a:lnTo>
                  <a:lnTo>
                    <a:pt x="78320" y="906"/>
                  </a:lnTo>
                  <a:lnTo>
                    <a:pt x="73048" y="0"/>
                  </a:lnTo>
                  <a:lnTo>
                    <a:pt x="68543" y="387"/>
                  </a:lnTo>
                  <a:lnTo>
                    <a:pt x="64546" y="1637"/>
                  </a:lnTo>
                  <a:lnTo>
                    <a:pt x="60890" y="3463"/>
                  </a:lnTo>
                  <a:lnTo>
                    <a:pt x="57460" y="4681"/>
                  </a:lnTo>
                  <a:lnTo>
                    <a:pt x="54182" y="5492"/>
                  </a:lnTo>
                  <a:lnTo>
                    <a:pt x="51003" y="6033"/>
                  </a:lnTo>
                  <a:lnTo>
                    <a:pt x="48885" y="7386"/>
                  </a:lnTo>
                  <a:lnTo>
                    <a:pt x="47473" y="9280"/>
                  </a:lnTo>
                  <a:lnTo>
                    <a:pt x="44648" y="16045"/>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Annotation26"/>
            <p:cNvSpPr/>
            <p:nvPr/>
          </p:nvSpPr>
          <p:spPr>
            <a:xfrm>
              <a:off x="7768883" y="4572000"/>
              <a:ext cx="160680" cy="169665"/>
            </a:xfrm>
            <a:custGeom>
              <a:avLst/>
              <a:gdLst/>
              <a:ahLst/>
              <a:cxnLst/>
              <a:rect l="0" t="0" r="0" b="0"/>
              <a:pathLst>
                <a:path w="160680" h="169665">
                  <a:moveTo>
                    <a:pt x="53523" y="0"/>
                  </a:moveTo>
                  <a:lnTo>
                    <a:pt x="48782" y="0"/>
                  </a:lnTo>
                  <a:lnTo>
                    <a:pt x="47385" y="992"/>
                  </a:lnTo>
                  <a:lnTo>
                    <a:pt x="46454" y="2645"/>
                  </a:lnTo>
                  <a:lnTo>
                    <a:pt x="44960" y="7688"/>
                  </a:lnTo>
                  <a:lnTo>
                    <a:pt x="42110" y="11023"/>
                  </a:lnTo>
                  <a:lnTo>
                    <a:pt x="37536" y="15813"/>
                  </a:lnTo>
                  <a:lnTo>
                    <a:pt x="18871" y="34628"/>
                  </a:lnTo>
                  <a:lnTo>
                    <a:pt x="14547" y="39952"/>
                  </a:lnTo>
                  <a:lnTo>
                    <a:pt x="10671" y="45486"/>
                  </a:lnTo>
                  <a:lnTo>
                    <a:pt x="7096" y="51160"/>
                  </a:lnTo>
                  <a:lnTo>
                    <a:pt x="4713" y="56927"/>
                  </a:lnTo>
                  <a:lnTo>
                    <a:pt x="3123" y="62756"/>
                  </a:lnTo>
                  <a:lnTo>
                    <a:pt x="2064" y="68626"/>
                  </a:lnTo>
                  <a:lnTo>
                    <a:pt x="1357" y="73532"/>
                  </a:lnTo>
                  <a:lnTo>
                    <a:pt x="886" y="77795"/>
                  </a:lnTo>
                  <a:lnTo>
                    <a:pt x="572" y="81628"/>
                  </a:lnTo>
                  <a:lnTo>
                    <a:pt x="363" y="86169"/>
                  </a:lnTo>
                  <a:lnTo>
                    <a:pt x="131" y="96505"/>
                  </a:lnTo>
                  <a:lnTo>
                    <a:pt x="0" y="108741"/>
                  </a:lnTo>
                  <a:lnTo>
                    <a:pt x="973" y="111188"/>
                  </a:lnTo>
                  <a:lnTo>
                    <a:pt x="2615" y="112821"/>
                  </a:lnTo>
                  <a:lnTo>
                    <a:pt x="4701" y="113909"/>
                  </a:lnTo>
                  <a:lnTo>
                    <a:pt x="8077" y="114634"/>
                  </a:lnTo>
                  <a:lnTo>
                    <a:pt x="12311" y="115118"/>
                  </a:lnTo>
                  <a:lnTo>
                    <a:pt x="17119" y="115441"/>
                  </a:lnTo>
                  <a:lnTo>
                    <a:pt x="22308" y="115656"/>
                  </a:lnTo>
                  <a:lnTo>
                    <a:pt x="33366" y="115895"/>
                  </a:lnTo>
                  <a:lnTo>
                    <a:pt x="38100" y="114966"/>
                  </a:lnTo>
                  <a:lnTo>
                    <a:pt x="42249" y="113355"/>
                  </a:lnTo>
                  <a:lnTo>
                    <a:pt x="46007" y="111288"/>
                  </a:lnTo>
                  <a:lnTo>
                    <a:pt x="51488" y="108918"/>
                  </a:lnTo>
                  <a:lnTo>
                    <a:pt x="58119" y="106346"/>
                  </a:lnTo>
                  <a:lnTo>
                    <a:pt x="65517" y="103640"/>
                  </a:lnTo>
                  <a:lnTo>
                    <a:pt x="71440" y="99850"/>
                  </a:lnTo>
                  <a:lnTo>
                    <a:pt x="76382" y="95341"/>
                  </a:lnTo>
                  <a:lnTo>
                    <a:pt x="80668" y="90349"/>
                  </a:lnTo>
                  <a:lnTo>
                    <a:pt x="85511" y="85037"/>
                  </a:lnTo>
                  <a:lnTo>
                    <a:pt x="96182" y="73843"/>
                  </a:lnTo>
                  <a:lnTo>
                    <a:pt x="99821" y="68080"/>
                  </a:lnTo>
                  <a:lnTo>
                    <a:pt x="102248" y="62254"/>
                  </a:lnTo>
                  <a:lnTo>
                    <a:pt x="103865" y="56385"/>
                  </a:lnTo>
                  <a:lnTo>
                    <a:pt x="105937" y="50488"/>
                  </a:lnTo>
                  <a:lnTo>
                    <a:pt x="108309" y="44573"/>
                  </a:lnTo>
                  <a:lnTo>
                    <a:pt x="110883" y="38645"/>
                  </a:lnTo>
                  <a:lnTo>
                    <a:pt x="112599" y="33700"/>
                  </a:lnTo>
                  <a:lnTo>
                    <a:pt x="113743" y="29412"/>
                  </a:lnTo>
                  <a:lnTo>
                    <a:pt x="114506" y="25561"/>
                  </a:lnTo>
                  <a:lnTo>
                    <a:pt x="115014" y="22002"/>
                  </a:lnTo>
                  <a:lnTo>
                    <a:pt x="115352" y="18636"/>
                  </a:lnTo>
                  <a:lnTo>
                    <a:pt x="115579" y="15400"/>
                  </a:lnTo>
                  <a:lnTo>
                    <a:pt x="115729" y="12251"/>
                  </a:lnTo>
                  <a:lnTo>
                    <a:pt x="116019" y="536"/>
                  </a:lnTo>
                  <a:lnTo>
                    <a:pt x="116029" y="17216"/>
                  </a:lnTo>
                  <a:lnTo>
                    <a:pt x="117022" y="23383"/>
                  </a:lnTo>
                  <a:lnTo>
                    <a:pt x="118675" y="30472"/>
                  </a:lnTo>
                  <a:lnTo>
                    <a:pt x="120771" y="38174"/>
                  </a:lnTo>
                  <a:lnTo>
                    <a:pt x="122167" y="46285"/>
                  </a:lnTo>
                  <a:lnTo>
                    <a:pt x="123098" y="54669"/>
                  </a:lnTo>
                  <a:lnTo>
                    <a:pt x="123719" y="63235"/>
                  </a:lnTo>
                  <a:lnTo>
                    <a:pt x="125125" y="71922"/>
                  </a:lnTo>
                  <a:lnTo>
                    <a:pt x="127054" y="80690"/>
                  </a:lnTo>
                  <a:lnTo>
                    <a:pt x="137280" y="120890"/>
                  </a:lnTo>
                  <a:lnTo>
                    <a:pt x="140119" y="130202"/>
                  </a:lnTo>
                  <a:lnTo>
                    <a:pt x="143003" y="138395"/>
                  </a:lnTo>
                  <a:lnTo>
                    <a:pt x="145919" y="145842"/>
                  </a:lnTo>
                  <a:lnTo>
                    <a:pt x="148855" y="151798"/>
                  </a:lnTo>
                  <a:lnTo>
                    <a:pt x="151804" y="156760"/>
                  </a:lnTo>
                  <a:lnTo>
                    <a:pt x="160679" y="16966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Annotation27"/>
            <p:cNvSpPr/>
            <p:nvPr/>
          </p:nvSpPr>
          <p:spPr>
            <a:xfrm>
              <a:off x="7949227" y="4270468"/>
              <a:ext cx="257156" cy="524775"/>
            </a:xfrm>
            <a:custGeom>
              <a:avLst/>
              <a:gdLst/>
              <a:ahLst/>
              <a:cxnLst/>
              <a:rect l="0" t="0" r="0" b="0"/>
              <a:pathLst>
                <a:path w="257156" h="524775">
                  <a:moveTo>
                    <a:pt x="87491" y="346180"/>
                  </a:moveTo>
                  <a:lnTo>
                    <a:pt x="82751" y="346180"/>
                  </a:lnTo>
                  <a:lnTo>
                    <a:pt x="80362" y="347172"/>
                  </a:lnTo>
                  <a:lnTo>
                    <a:pt x="75063" y="350920"/>
                  </a:lnTo>
                  <a:lnTo>
                    <a:pt x="69400" y="355893"/>
                  </a:lnTo>
                  <a:lnTo>
                    <a:pt x="62583" y="362403"/>
                  </a:lnTo>
                  <a:lnTo>
                    <a:pt x="36353" y="388420"/>
                  </a:lnTo>
                  <a:lnTo>
                    <a:pt x="31571" y="395176"/>
                  </a:lnTo>
                  <a:lnTo>
                    <a:pt x="23612" y="410620"/>
                  </a:lnTo>
                  <a:lnTo>
                    <a:pt x="13553" y="431309"/>
                  </a:lnTo>
                  <a:lnTo>
                    <a:pt x="7336" y="446523"/>
                  </a:lnTo>
                  <a:lnTo>
                    <a:pt x="2258" y="461222"/>
                  </a:lnTo>
                  <a:lnTo>
                    <a:pt x="0" y="471062"/>
                  </a:lnTo>
                  <a:lnTo>
                    <a:pt x="390" y="476068"/>
                  </a:lnTo>
                  <a:lnTo>
                    <a:pt x="4688" y="490608"/>
                  </a:lnTo>
                  <a:lnTo>
                    <a:pt x="6042" y="494706"/>
                  </a:lnTo>
                  <a:lnTo>
                    <a:pt x="8387" y="495799"/>
                  </a:lnTo>
                  <a:lnTo>
                    <a:pt x="16285" y="497013"/>
                  </a:lnTo>
                  <a:lnTo>
                    <a:pt x="23763" y="497552"/>
                  </a:lnTo>
                  <a:lnTo>
                    <a:pt x="27147" y="497697"/>
                  </a:lnTo>
                  <a:lnTo>
                    <a:pt x="31386" y="495808"/>
                  </a:lnTo>
                  <a:lnTo>
                    <a:pt x="36197" y="492565"/>
                  </a:lnTo>
                  <a:lnTo>
                    <a:pt x="41389" y="488418"/>
                  </a:lnTo>
                  <a:lnTo>
                    <a:pt x="46834" y="483669"/>
                  </a:lnTo>
                  <a:lnTo>
                    <a:pt x="52449" y="478520"/>
                  </a:lnTo>
                  <a:lnTo>
                    <a:pt x="58177" y="473101"/>
                  </a:lnTo>
                  <a:lnTo>
                    <a:pt x="63980" y="466513"/>
                  </a:lnTo>
                  <a:lnTo>
                    <a:pt x="69833" y="459144"/>
                  </a:lnTo>
                  <a:lnTo>
                    <a:pt x="75718" y="451255"/>
                  </a:lnTo>
                  <a:lnTo>
                    <a:pt x="87550" y="434552"/>
                  </a:lnTo>
                  <a:lnTo>
                    <a:pt x="93484" y="425930"/>
                  </a:lnTo>
                  <a:lnTo>
                    <a:pt x="98432" y="416214"/>
                  </a:lnTo>
                  <a:lnTo>
                    <a:pt x="102722" y="405768"/>
                  </a:lnTo>
                  <a:lnTo>
                    <a:pt x="106575" y="394835"/>
                  </a:lnTo>
                  <a:lnTo>
                    <a:pt x="111128" y="383577"/>
                  </a:lnTo>
                  <a:lnTo>
                    <a:pt x="116148" y="372104"/>
                  </a:lnTo>
                  <a:lnTo>
                    <a:pt x="121478" y="360486"/>
                  </a:lnTo>
                  <a:lnTo>
                    <a:pt x="126025" y="347779"/>
                  </a:lnTo>
                  <a:lnTo>
                    <a:pt x="130048" y="334348"/>
                  </a:lnTo>
                  <a:lnTo>
                    <a:pt x="143633" y="281886"/>
                  </a:lnTo>
                  <a:lnTo>
                    <a:pt x="145755" y="268591"/>
                  </a:lnTo>
                  <a:lnTo>
                    <a:pt x="147170" y="254767"/>
                  </a:lnTo>
                  <a:lnTo>
                    <a:pt x="148112" y="240589"/>
                  </a:lnTo>
                  <a:lnTo>
                    <a:pt x="149733" y="226176"/>
                  </a:lnTo>
                  <a:lnTo>
                    <a:pt x="151807" y="211607"/>
                  </a:lnTo>
                  <a:lnTo>
                    <a:pt x="154180" y="196934"/>
                  </a:lnTo>
                  <a:lnTo>
                    <a:pt x="155763" y="183183"/>
                  </a:lnTo>
                  <a:lnTo>
                    <a:pt x="156818" y="170047"/>
                  </a:lnTo>
                  <a:lnTo>
                    <a:pt x="157522" y="157320"/>
                  </a:lnTo>
                  <a:lnTo>
                    <a:pt x="158303" y="132596"/>
                  </a:lnTo>
                  <a:lnTo>
                    <a:pt x="158511" y="120447"/>
                  </a:lnTo>
                  <a:lnTo>
                    <a:pt x="157658" y="109371"/>
                  </a:lnTo>
                  <a:lnTo>
                    <a:pt x="156098" y="99011"/>
                  </a:lnTo>
                  <a:lnTo>
                    <a:pt x="154065" y="89127"/>
                  </a:lnTo>
                  <a:lnTo>
                    <a:pt x="152709" y="79561"/>
                  </a:lnTo>
                  <a:lnTo>
                    <a:pt x="151806" y="70208"/>
                  </a:lnTo>
                  <a:lnTo>
                    <a:pt x="151204" y="60995"/>
                  </a:lnTo>
                  <a:lnTo>
                    <a:pt x="149810" y="51877"/>
                  </a:lnTo>
                  <a:lnTo>
                    <a:pt x="147888" y="42822"/>
                  </a:lnTo>
                  <a:lnTo>
                    <a:pt x="143108" y="26807"/>
                  </a:lnTo>
                  <a:lnTo>
                    <a:pt x="135831" y="12214"/>
                  </a:lnTo>
                  <a:lnTo>
                    <a:pt x="133780" y="4935"/>
                  </a:lnTo>
                  <a:lnTo>
                    <a:pt x="132241" y="2597"/>
                  </a:lnTo>
                  <a:lnTo>
                    <a:pt x="130223" y="1039"/>
                  </a:lnTo>
                  <a:lnTo>
                    <a:pt x="127885" y="0"/>
                  </a:lnTo>
                  <a:lnTo>
                    <a:pt x="125335" y="299"/>
                  </a:lnTo>
                  <a:lnTo>
                    <a:pt x="122643" y="1491"/>
                  </a:lnTo>
                  <a:lnTo>
                    <a:pt x="119854" y="3278"/>
                  </a:lnTo>
                  <a:lnTo>
                    <a:pt x="117996" y="6454"/>
                  </a:lnTo>
                  <a:lnTo>
                    <a:pt x="115932" y="15274"/>
                  </a:lnTo>
                  <a:lnTo>
                    <a:pt x="115014" y="28454"/>
                  </a:lnTo>
                  <a:lnTo>
                    <a:pt x="114607" y="44234"/>
                  </a:lnTo>
                  <a:lnTo>
                    <a:pt x="114425" y="61169"/>
                  </a:lnTo>
                  <a:lnTo>
                    <a:pt x="115369" y="71837"/>
                  </a:lnTo>
                  <a:lnTo>
                    <a:pt x="116990" y="83910"/>
                  </a:lnTo>
                  <a:lnTo>
                    <a:pt x="119063" y="96919"/>
                  </a:lnTo>
                  <a:lnTo>
                    <a:pt x="120446" y="109561"/>
                  </a:lnTo>
                  <a:lnTo>
                    <a:pt x="121367" y="121957"/>
                  </a:lnTo>
                  <a:lnTo>
                    <a:pt x="121981" y="134190"/>
                  </a:lnTo>
                  <a:lnTo>
                    <a:pt x="124375" y="148299"/>
                  </a:lnTo>
                  <a:lnTo>
                    <a:pt x="127955" y="163657"/>
                  </a:lnTo>
                  <a:lnTo>
                    <a:pt x="132326" y="179850"/>
                  </a:lnTo>
                  <a:lnTo>
                    <a:pt x="137225" y="195606"/>
                  </a:lnTo>
                  <a:lnTo>
                    <a:pt x="142475" y="211071"/>
                  </a:lnTo>
                  <a:lnTo>
                    <a:pt x="159346" y="259184"/>
                  </a:lnTo>
                  <a:lnTo>
                    <a:pt x="165159" y="276276"/>
                  </a:lnTo>
                  <a:lnTo>
                    <a:pt x="170028" y="293624"/>
                  </a:lnTo>
                  <a:lnTo>
                    <a:pt x="174266" y="311143"/>
                  </a:lnTo>
                  <a:lnTo>
                    <a:pt x="178083" y="328775"/>
                  </a:lnTo>
                  <a:lnTo>
                    <a:pt x="182613" y="345490"/>
                  </a:lnTo>
                  <a:lnTo>
                    <a:pt x="187616" y="361595"/>
                  </a:lnTo>
                  <a:lnTo>
                    <a:pt x="192937" y="377293"/>
                  </a:lnTo>
                  <a:lnTo>
                    <a:pt x="204139" y="407964"/>
                  </a:lnTo>
                  <a:lnTo>
                    <a:pt x="214741" y="436147"/>
                  </a:lnTo>
                  <a:lnTo>
                    <a:pt x="222761" y="458595"/>
                  </a:lnTo>
                  <a:lnTo>
                    <a:pt x="227280" y="468748"/>
                  </a:lnTo>
                  <a:lnTo>
                    <a:pt x="232277" y="478494"/>
                  </a:lnTo>
                  <a:lnTo>
                    <a:pt x="242130" y="496267"/>
                  </a:lnTo>
                  <a:lnTo>
                    <a:pt x="257155" y="524774"/>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Annotation28"/>
            <p:cNvSpPr/>
            <p:nvPr/>
          </p:nvSpPr>
          <p:spPr>
            <a:xfrm>
              <a:off x="8259960" y="4411786"/>
              <a:ext cx="106637" cy="407590"/>
            </a:xfrm>
            <a:custGeom>
              <a:avLst/>
              <a:gdLst/>
              <a:ahLst/>
              <a:cxnLst/>
              <a:rect l="0" t="0" r="0" b="0"/>
              <a:pathLst>
                <a:path w="106637" h="407590">
                  <a:moveTo>
                    <a:pt x="71438" y="44128"/>
                  </a:moveTo>
                  <a:lnTo>
                    <a:pt x="71438" y="0"/>
                  </a:lnTo>
                  <a:lnTo>
                    <a:pt x="68792" y="2357"/>
                  </a:lnTo>
                  <a:lnTo>
                    <a:pt x="66697" y="4374"/>
                  </a:lnTo>
                  <a:lnTo>
                    <a:pt x="65300" y="8696"/>
                  </a:lnTo>
                  <a:lnTo>
                    <a:pt x="64369" y="14553"/>
                  </a:lnTo>
                  <a:lnTo>
                    <a:pt x="63749" y="21435"/>
                  </a:lnTo>
                  <a:lnTo>
                    <a:pt x="63336" y="28999"/>
                  </a:lnTo>
                  <a:lnTo>
                    <a:pt x="62876" y="45341"/>
                  </a:lnTo>
                  <a:lnTo>
                    <a:pt x="63746" y="54858"/>
                  </a:lnTo>
                  <a:lnTo>
                    <a:pt x="65318" y="65172"/>
                  </a:lnTo>
                  <a:lnTo>
                    <a:pt x="83509" y="162687"/>
                  </a:lnTo>
                  <a:lnTo>
                    <a:pt x="101218" y="267586"/>
                  </a:lnTo>
                  <a:lnTo>
                    <a:pt x="103198" y="284382"/>
                  </a:lnTo>
                  <a:lnTo>
                    <a:pt x="104517" y="300539"/>
                  </a:lnTo>
                  <a:lnTo>
                    <a:pt x="105397" y="316272"/>
                  </a:lnTo>
                  <a:lnTo>
                    <a:pt x="106375" y="344336"/>
                  </a:lnTo>
                  <a:lnTo>
                    <a:pt x="106636" y="357375"/>
                  </a:lnTo>
                  <a:lnTo>
                    <a:pt x="105817" y="368054"/>
                  </a:lnTo>
                  <a:lnTo>
                    <a:pt x="104279" y="377156"/>
                  </a:lnTo>
                  <a:lnTo>
                    <a:pt x="102262" y="385209"/>
                  </a:lnTo>
                  <a:lnTo>
                    <a:pt x="99925" y="391570"/>
                  </a:lnTo>
                  <a:lnTo>
                    <a:pt x="97374" y="396803"/>
                  </a:lnTo>
                  <a:lnTo>
                    <a:pt x="94682" y="401283"/>
                  </a:lnTo>
                  <a:lnTo>
                    <a:pt x="89910" y="404271"/>
                  </a:lnTo>
                  <a:lnTo>
                    <a:pt x="83753" y="406262"/>
                  </a:lnTo>
                  <a:lnTo>
                    <a:pt x="76671" y="407589"/>
                  </a:lnTo>
                  <a:lnTo>
                    <a:pt x="68974" y="405498"/>
                  </a:lnTo>
                  <a:lnTo>
                    <a:pt x="60865" y="401127"/>
                  </a:lnTo>
                  <a:lnTo>
                    <a:pt x="42926" y="388333"/>
                  </a:lnTo>
                  <a:lnTo>
                    <a:pt x="0" y="356667"/>
                  </a:lnTo>
                </a:path>
              </a:pathLst>
            </a:custGeom>
            <a:ln w="38100"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Keynesian long-run aggregate supply</a:t>
            </a:r>
            <a:endParaRPr lang="en-US" dirty="0"/>
          </a:p>
        </p:txBody>
      </p:sp>
      <p:pic>
        <p:nvPicPr>
          <p:cNvPr id="4098" name="Picture 2"/>
          <p:cNvPicPr>
            <a:picLocks noChangeAspect="1" noChangeArrowheads="1"/>
          </p:cNvPicPr>
          <p:nvPr/>
        </p:nvPicPr>
        <p:blipFill>
          <a:blip r:embed="rId2" cstate="print"/>
          <a:srcRect l="23437" t="22917" r="7813" b="15625"/>
          <a:stretch>
            <a:fillRect/>
          </a:stretch>
        </p:blipFill>
        <p:spPr bwMode="auto">
          <a:xfrm>
            <a:off x="457200" y="1523999"/>
            <a:ext cx="7543800" cy="5057775"/>
          </a:xfrm>
          <a:prstGeom prst="rect">
            <a:avLst/>
          </a:prstGeom>
          <a:noFill/>
          <a:ln w="9525">
            <a:noFill/>
            <a:miter lim="800000"/>
            <a:headEnd/>
            <a:tailEnd/>
          </a:ln>
        </p:spPr>
      </p:pic>
      <p:grpSp>
        <p:nvGrpSpPr>
          <p:cNvPr id="8" name="Group 7"/>
          <p:cNvGrpSpPr/>
          <p:nvPr/>
        </p:nvGrpSpPr>
        <p:grpSpPr>
          <a:xfrm>
            <a:off x="4420195" y="2009179"/>
            <a:ext cx="2213297" cy="3125392"/>
            <a:chOff x="4420195" y="2009179"/>
            <a:chExt cx="2213297" cy="3125392"/>
          </a:xfrm>
        </p:grpSpPr>
        <p:sp>
          <p:nvSpPr>
            <p:cNvPr id="5" name="SMARTInkAnnotation2"/>
            <p:cNvSpPr/>
            <p:nvPr/>
          </p:nvSpPr>
          <p:spPr>
            <a:xfrm>
              <a:off x="4420195" y="2009179"/>
              <a:ext cx="2213297" cy="3062884"/>
            </a:xfrm>
            <a:custGeom>
              <a:avLst/>
              <a:gdLst/>
              <a:ahLst/>
              <a:cxnLst/>
              <a:rect l="0" t="0" r="0" b="0"/>
              <a:pathLst>
                <a:path w="2213297" h="3062884">
                  <a:moveTo>
                    <a:pt x="0" y="3062883"/>
                  </a:moveTo>
                  <a:lnTo>
                    <a:pt x="0" y="3055194"/>
                  </a:lnTo>
                  <a:lnTo>
                    <a:pt x="992" y="3054781"/>
                  </a:lnTo>
                  <a:lnTo>
                    <a:pt x="8821" y="3053963"/>
                  </a:lnTo>
                  <a:lnTo>
                    <a:pt x="57831" y="3053953"/>
                  </a:lnTo>
                  <a:lnTo>
                    <a:pt x="60382" y="3052961"/>
                  </a:lnTo>
                  <a:lnTo>
                    <a:pt x="68713" y="3047816"/>
                  </a:lnTo>
                  <a:lnTo>
                    <a:pt x="74525" y="3046265"/>
                  </a:lnTo>
                  <a:lnTo>
                    <a:pt x="128176" y="3044033"/>
                  </a:lnTo>
                  <a:lnTo>
                    <a:pt x="142323" y="3037956"/>
                  </a:lnTo>
                  <a:lnTo>
                    <a:pt x="154287" y="3036646"/>
                  </a:lnTo>
                  <a:lnTo>
                    <a:pt x="220646" y="3036097"/>
                  </a:lnTo>
                  <a:lnTo>
                    <a:pt x="256018" y="3036094"/>
                  </a:lnTo>
                  <a:lnTo>
                    <a:pt x="267905" y="3033448"/>
                  </a:lnTo>
                  <a:lnTo>
                    <a:pt x="279803" y="3029957"/>
                  </a:lnTo>
                  <a:lnTo>
                    <a:pt x="324115" y="3027327"/>
                  </a:lnTo>
                  <a:lnTo>
                    <a:pt x="339512" y="3026245"/>
                  </a:lnTo>
                  <a:lnTo>
                    <a:pt x="401947" y="3011352"/>
                  </a:lnTo>
                  <a:lnTo>
                    <a:pt x="421823" y="3004068"/>
                  </a:lnTo>
                  <a:lnTo>
                    <a:pt x="464452" y="2993571"/>
                  </a:lnTo>
                  <a:lnTo>
                    <a:pt x="508924" y="2977480"/>
                  </a:lnTo>
                  <a:lnTo>
                    <a:pt x="553557" y="2966799"/>
                  </a:lnTo>
                  <a:lnTo>
                    <a:pt x="616552" y="2943788"/>
                  </a:lnTo>
                  <a:lnTo>
                    <a:pt x="750094" y="2899172"/>
                  </a:lnTo>
                  <a:lnTo>
                    <a:pt x="814463" y="2866981"/>
                  </a:lnTo>
                  <a:lnTo>
                    <a:pt x="839942" y="2855018"/>
                  </a:lnTo>
                  <a:lnTo>
                    <a:pt x="858487" y="2845483"/>
                  </a:lnTo>
                  <a:lnTo>
                    <a:pt x="918951" y="2824017"/>
                  </a:lnTo>
                  <a:lnTo>
                    <a:pt x="982218" y="2792913"/>
                  </a:lnTo>
                  <a:lnTo>
                    <a:pt x="1044771" y="2760887"/>
                  </a:lnTo>
                  <a:lnTo>
                    <a:pt x="1107281" y="2720499"/>
                  </a:lnTo>
                  <a:lnTo>
                    <a:pt x="1178718" y="2672949"/>
                  </a:lnTo>
                  <a:lnTo>
                    <a:pt x="1223367" y="2647610"/>
                  </a:lnTo>
                  <a:lnTo>
                    <a:pt x="1285874" y="2601774"/>
                  </a:lnTo>
                  <a:lnTo>
                    <a:pt x="1366242" y="2547944"/>
                  </a:lnTo>
                  <a:lnTo>
                    <a:pt x="1427509" y="2504531"/>
                  </a:lnTo>
                  <a:lnTo>
                    <a:pt x="1463231" y="2472593"/>
                  </a:lnTo>
                  <a:lnTo>
                    <a:pt x="1509923" y="2420856"/>
                  </a:lnTo>
                  <a:lnTo>
                    <a:pt x="1542349" y="2391278"/>
                  </a:lnTo>
                  <a:lnTo>
                    <a:pt x="1606603" y="2320653"/>
                  </a:lnTo>
                  <a:lnTo>
                    <a:pt x="1684323" y="2214670"/>
                  </a:lnTo>
                  <a:lnTo>
                    <a:pt x="1787981" y="2069642"/>
                  </a:lnTo>
                  <a:lnTo>
                    <a:pt x="1843216" y="1984460"/>
                  </a:lnTo>
                  <a:lnTo>
                    <a:pt x="1898669" y="1890082"/>
                  </a:lnTo>
                  <a:lnTo>
                    <a:pt x="1952615" y="1782960"/>
                  </a:lnTo>
                  <a:lnTo>
                    <a:pt x="1986811" y="1723430"/>
                  </a:lnTo>
                  <a:lnTo>
                    <a:pt x="2024321" y="1632397"/>
                  </a:lnTo>
                  <a:lnTo>
                    <a:pt x="2064757" y="1546893"/>
                  </a:lnTo>
                  <a:lnTo>
                    <a:pt x="2091961" y="1456095"/>
                  </a:lnTo>
                  <a:lnTo>
                    <a:pt x="2126619" y="1367488"/>
                  </a:lnTo>
                  <a:lnTo>
                    <a:pt x="2159059" y="1258467"/>
                  </a:lnTo>
                  <a:lnTo>
                    <a:pt x="2178675" y="1176803"/>
                  </a:lnTo>
                  <a:lnTo>
                    <a:pt x="2185077" y="1133503"/>
                  </a:lnTo>
                  <a:lnTo>
                    <a:pt x="2197250" y="1047369"/>
                  </a:lnTo>
                  <a:lnTo>
                    <a:pt x="2203149" y="1007178"/>
                  </a:lnTo>
                  <a:lnTo>
                    <a:pt x="2213176" y="904765"/>
                  </a:lnTo>
                  <a:lnTo>
                    <a:pt x="2213296" y="846314"/>
                  </a:lnTo>
                  <a:lnTo>
                    <a:pt x="2206436" y="764147"/>
                  </a:lnTo>
                  <a:lnTo>
                    <a:pt x="2204711" y="681744"/>
                  </a:lnTo>
                  <a:lnTo>
                    <a:pt x="2197259" y="587330"/>
                  </a:lnTo>
                  <a:lnTo>
                    <a:pt x="2194222" y="546755"/>
                  </a:lnTo>
                  <a:lnTo>
                    <a:pt x="2183411" y="461487"/>
                  </a:lnTo>
                  <a:lnTo>
                    <a:pt x="2169308" y="366122"/>
                  </a:lnTo>
                  <a:lnTo>
                    <a:pt x="2163451" y="330400"/>
                  </a:lnTo>
                  <a:lnTo>
                    <a:pt x="2159070" y="297326"/>
                  </a:lnTo>
                  <a:lnTo>
                    <a:pt x="2154133" y="266029"/>
                  </a:lnTo>
                  <a:lnTo>
                    <a:pt x="2150025" y="234266"/>
                  </a:lnTo>
                  <a:lnTo>
                    <a:pt x="2145170" y="206004"/>
                  </a:lnTo>
                  <a:lnTo>
                    <a:pt x="2140659" y="158927"/>
                  </a:lnTo>
                  <a:lnTo>
                    <a:pt x="2136111" y="136056"/>
                  </a:lnTo>
                  <a:lnTo>
                    <a:pt x="2134054" y="122977"/>
                  </a:lnTo>
                  <a:lnTo>
                    <a:pt x="2127296" y="98412"/>
                  </a:lnTo>
                  <a:lnTo>
                    <a:pt x="2124541" y="69478"/>
                  </a:lnTo>
                  <a:lnTo>
                    <a:pt x="2119208" y="56746"/>
                  </a:lnTo>
                  <a:lnTo>
                    <a:pt x="2116448" y="28967"/>
                  </a:lnTo>
                  <a:lnTo>
                    <a:pt x="2116369" y="22694"/>
                  </a:lnTo>
                  <a:lnTo>
                    <a:pt x="2115365" y="20090"/>
                  </a:lnTo>
                  <a:lnTo>
                    <a:pt x="2108650" y="10595"/>
                  </a:lnTo>
                  <a:lnTo>
                    <a:pt x="2107959" y="7024"/>
                  </a:lnTo>
                  <a:lnTo>
                    <a:pt x="2107407" y="3"/>
                  </a:lnTo>
                  <a:lnTo>
                    <a:pt x="2107406" y="0"/>
                  </a:lnTo>
                  <a:lnTo>
                    <a:pt x="2107406" y="893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3"/>
            <p:cNvSpPr/>
            <p:nvPr/>
          </p:nvSpPr>
          <p:spPr>
            <a:xfrm>
              <a:off x="5447108" y="4866679"/>
              <a:ext cx="26791" cy="267892"/>
            </a:xfrm>
            <a:custGeom>
              <a:avLst/>
              <a:gdLst/>
              <a:ahLst/>
              <a:cxnLst/>
              <a:rect l="0" t="0" r="0" b="0"/>
              <a:pathLst>
                <a:path w="26791" h="267892">
                  <a:moveTo>
                    <a:pt x="17860" y="267891"/>
                  </a:moveTo>
                  <a:lnTo>
                    <a:pt x="17860" y="259329"/>
                  </a:lnTo>
                  <a:lnTo>
                    <a:pt x="18852" y="258214"/>
                  </a:lnTo>
                  <a:lnTo>
                    <a:pt x="22601" y="254329"/>
                  </a:lnTo>
                  <a:lnTo>
                    <a:pt x="23997" y="251905"/>
                  </a:lnTo>
                  <a:lnTo>
                    <a:pt x="24928" y="249296"/>
                  </a:lnTo>
                  <a:lnTo>
                    <a:pt x="25549" y="246564"/>
                  </a:lnTo>
                  <a:lnTo>
                    <a:pt x="26238" y="240884"/>
                  </a:lnTo>
                  <a:lnTo>
                    <a:pt x="26544" y="235052"/>
                  </a:lnTo>
                  <a:lnTo>
                    <a:pt x="26757" y="224993"/>
                  </a:lnTo>
                  <a:lnTo>
                    <a:pt x="26790" y="150444"/>
                  </a:lnTo>
                  <a:lnTo>
                    <a:pt x="25798" y="145936"/>
                  </a:lnTo>
                  <a:lnTo>
                    <a:pt x="24144" y="140947"/>
                  </a:lnTo>
                  <a:lnTo>
                    <a:pt x="22050" y="135636"/>
                  </a:lnTo>
                  <a:lnTo>
                    <a:pt x="20653" y="130112"/>
                  </a:lnTo>
                  <a:lnTo>
                    <a:pt x="19722" y="124444"/>
                  </a:lnTo>
                  <a:lnTo>
                    <a:pt x="19101" y="118682"/>
                  </a:lnTo>
                  <a:lnTo>
                    <a:pt x="18688" y="112856"/>
                  </a:lnTo>
                  <a:lnTo>
                    <a:pt x="18412" y="106987"/>
                  </a:lnTo>
                  <a:lnTo>
                    <a:pt x="18228" y="101091"/>
                  </a:lnTo>
                  <a:lnTo>
                    <a:pt x="17113" y="95175"/>
                  </a:lnTo>
                  <a:lnTo>
                    <a:pt x="15378" y="89247"/>
                  </a:lnTo>
                  <a:lnTo>
                    <a:pt x="13228" y="83311"/>
                  </a:lnTo>
                  <a:lnTo>
                    <a:pt x="11796" y="77368"/>
                  </a:lnTo>
                  <a:lnTo>
                    <a:pt x="10841" y="71423"/>
                  </a:lnTo>
                  <a:lnTo>
                    <a:pt x="10204" y="65475"/>
                  </a:lnTo>
                  <a:lnTo>
                    <a:pt x="9780" y="60517"/>
                  </a:lnTo>
                  <a:lnTo>
                    <a:pt x="9307" y="52363"/>
                  </a:lnTo>
                  <a:lnTo>
                    <a:pt x="8190" y="47807"/>
                  </a:lnTo>
                  <a:lnTo>
                    <a:pt x="6452" y="42786"/>
                  </a:lnTo>
                  <a:lnTo>
                    <a:pt x="4302" y="37453"/>
                  </a:lnTo>
                  <a:lnTo>
                    <a:pt x="2868" y="32906"/>
                  </a:lnTo>
                  <a:lnTo>
                    <a:pt x="1912" y="28883"/>
                  </a:lnTo>
                  <a:lnTo>
                    <a:pt x="1275" y="25208"/>
                  </a:lnTo>
                  <a:lnTo>
                    <a:pt x="567" y="18480"/>
                  </a:lnTo>
                  <a:lnTo>
                    <a:pt x="252" y="12182"/>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Annotation4"/>
            <p:cNvSpPr/>
            <p:nvPr/>
          </p:nvSpPr>
          <p:spPr>
            <a:xfrm>
              <a:off x="5482827" y="4777382"/>
              <a:ext cx="8931" cy="125017"/>
            </a:xfrm>
            <a:custGeom>
              <a:avLst/>
              <a:gdLst/>
              <a:ahLst/>
              <a:cxnLst/>
              <a:rect l="0" t="0" r="0" b="0"/>
              <a:pathLst>
                <a:path w="8931" h="125017">
                  <a:moveTo>
                    <a:pt x="8930" y="125016"/>
                  </a:moveTo>
                  <a:lnTo>
                    <a:pt x="4190" y="120276"/>
                  </a:lnTo>
                  <a:lnTo>
                    <a:pt x="2793" y="117887"/>
                  </a:lnTo>
                  <a:lnTo>
                    <a:pt x="1862" y="115302"/>
                  </a:lnTo>
                  <a:lnTo>
                    <a:pt x="368" y="108765"/>
                  </a:lnTo>
                  <a:lnTo>
                    <a:pt x="246" y="106245"/>
                  </a:lnTo>
                  <a:lnTo>
                    <a:pt x="110" y="98152"/>
                  </a:lnTo>
                  <a:lnTo>
                    <a:pt x="0" y="0"/>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and shifts in the SRAS</a:t>
            </a:r>
            <a:endParaRPr lang="en-US" dirty="0"/>
          </a:p>
        </p:txBody>
      </p:sp>
      <p:pic>
        <p:nvPicPr>
          <p:cNvPr id="2050" name="Picture 2"/>
          <p:cNvPicPr>
            <a:picLocks noChangeAspect="1" noChangeArrowheads="1"/>
          </p:cNvPicPr>
          <p:nvPr/>
        </p:nvPicPr>
        <p:blipFill>
          <a:blip r:embed="rId2" cstate="print"/>
          <a:srcRect l="23437" t="22917" r="7813" b="13542"/>
          <a:stretch>
            <a:fillRect/>
          </a:stretch>
        </p:blipFill>
        <p:spPr bwMode="auto">
          <a:xfrm>
            <a:off x="304800" y="1295400"/>
            <a:ext cx="8001000" cy="5546148"/>
          </a:xfrm>
          <a:prstGeom prst="rect">
            <a:avLst/>
          </a:prstGeom>
          <a:noFill/>
          <a:ln w="9525">
            <a:noFill/>
            <a:miter lim="800000"/>
            <a:headEnd/>
            <a:tailEnd/>
          </a:ln>
        </p:spPr>
      </p:pic>
      <p:grpSp>
        <p:nvGrpSpPr>
          <p:cNvPr id="7" name="Group 6"/>
          <p:cNvGrpSpPr/>
          <p:nvPr/>
        </p:nvGrpSpPr>
        <p:grpSpPr>
          <a:xfrm>
            <a:off x="4527365" y="4027289"/>
            <a:ext cx="642815" cy="205383"/>
            <a:chOff x="4527365" y="4027289"/>
            <a:chExt cx="642815" cy="205383"/>
          </a:xfrm>
        </p:grpSpPr>
        <p:sp>
          <p:nvSpPr>
            <p:cNvPr id="5" name="SMARTInkAnnotation0"/>
            <p:cNvSpPr/>
            <p:nvPr/>
          </p:nvSpPr>
          <p:spPr>
            <a:xfrm>
              <a:off x="4634507" y="4107656"/>
              <a:ext cx="535673" cy="44649"/>
            </a:xfrm>
            <a:custGeom>
              <a:avLst/>
              <a:gdLst/>
              <a:ahLst/>
              <a:cxnLst/>
              <a:rect l="0" t="0" r="0" b="0"/>
              <a:pathLst>
                <a:path w="535673" h="44649">
                  <a:moveTo>
                    <a:pt x="526852" y="8929"/>
                  </a:moveTo>
                  <a:lnTo>
                    <a:pt x="526852" y="368"/>
                  </a:lnTo>
                  <a:lnTo>
                    <a:pt x="535672" y="2"/>
                  </a:lnTo>
                  <a:lnTo>
                    <a:pt x="493464" y="0"/>
                  </a:lnTo>
                  <a:lnTo>
                    <a:pt x="487726" y="992"/>
                  </a:lnTo>
                  <a:lnTo>
                    <a:pt x="481917" y="2646"/>
                  </a:lnTo>
                  <a:lnTo>
                    <a:pt x="476059" y="4740"/>
                  </a:lnTo>
                  <a:lnTo>
                    <a:pt x="470170" y="6136"/>
                  </a:lnTo>
                  <a:lnTo>
                    <a:pt x="464259" y="7068"/>
                  </a:lnTo>
                  <a:lnTo>
                    <a:pt x="451408" y="8102"/>
                  </a:lnTo>
                  <a:lnTo>
                    <a:pt x="435774" y="8562"/>
                  </a:lnTo>
                  <a:lnTo>
                    <a:pt x="410238" y="8821"/>
                  </a:lnTo>
                  <a:lnTo>
                    <a:pt x="401484" y="9849"/>
                  </a:lnTo>
                  <a:lnTo>
                    <a:pt x="392672" y="11527"/>
                  </a:lnTo>
                  <a:lnTo>
                    <a:pt x="383820" y="13638"/>
                  </a:lnTo>
                  <a:lnTo>
                    <a:pt x="373950" y="15045"/>
                  </a:lnTo>
                  <a:lnTo>
                    <a:pt x="363402" y="15983"/>
                  </a:lnTo>
                  <a:lnTo>
                    <a:pt x="352401" y="16608"/>
                  </a:lnTo>
                  <a:lnTo>
                    <a:pt x="332240" y="17303"/>
                  </a:lnTo>
                  <a:lnTo>
                    <a:pt x="301509" y="17694"/>
                  </a:lnTo>
                  <a:lnTo>
                    <a:pt x="260310" y="17827"/>
                  </a:lnTo>
                  <a:lnTo>
                    <a:pt x="249939" y="18829"/>
                  </a:lnTo>
                  <a:lnTo>
                    <a:pt x="239055" y="20490"/>
                  </a:lnTo>
                  <a:lnTo>
                    <a:pt x="227831" y="22589"/>
                  </a:lnTo>
                  <a:lnTo>
                    <a:pt x="217372" y="23989"/>
                  </a:lnTo>
                  <a:lnTo>
                    <a:pt x="207423" y="24923"/>
                  </a:lnTo>
                  <a:lnTo>
                    <a:pt x="197813" y="25545"/>
                  </a:lnTo>
                  <a:lnTo>
                    <a:pt x="187438" y="25959"/>
                  </a:lnTo>
                  <a:lnTo>
                    <a:pt x="165327" y="26420"/>
                  </a:lnTo>
                  <a:lnTo>
                    <a:pt x="154866" y="27535"/>
                  </a:lnTo>
                  <a:lnTo>
                    <a:pt x="144916" y="29271"/>
                  </a:lnTo>
                  <a:lnTo>
                    <a:pt x="135306" y="31420"/>
                  </a:lnTo>
                  <a:lnTo>
                    <a:pt x="125923" y="32853"/>
                  </a:lnTo>
                  <a:lnTo>
                    <a:pt x="116691" y="33808"/>
                  </a:lnTo>
                  <a:lnTo>
                    <a:pt x="107560" y="34445"/>
                  </a:lnTo>
                  <a:lnTo>
                    <a:pt x="92122" y="35152"/>
                  </a:lnTo>
                  <a:lnTo>
                    <a:pt x="78646" y="35467"/>
                  </a:lnTo>
                  <a:lnTo>
                    <a:pt x="34555" y="35709"/>
                  </a:lnTo>
                  <a:lnTo>
                    <a:pt x="29982" y="36704"/>
                  </a:lnTo>
                  <a:lnTo>
                    <a:pt x="24949" y="38360"/>
                  </a:lnTo>
                  <a:lnTo>
                    <a:pt x="12094" y="43406"/>
                  </a:lnTo>
                  <a:lnTo>
                    <a:pt x="5" y="44648"/>
                  </a:lnTo>
                  <a:lnTo>
                    <a:pt x="1" y="44648"/>
                  </a:lnTo>
                  <a:lnTo>
                    <a:pt x="0" y="36086"/>
                  </a:lnTo>
                  <a:lnTo>
                    <a:pt x="8930" y="35719"/>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1"/>
            <p:cNvSpPr/>
            <p:nvPr/>
          </p:nvSpPr>
          <p:spPr>
            <a:xfrm>
              <a:off x="4527365" y="4027289"/>
              <a:ext cx="276807" cy="205383"/>
            </a:xfrm>
            <a:custGeom>
              <a:avLst/>
              <a:gdLst/>
              <a:ahLst/>
              <a:cxnLst/>
              <a:rect l="0" t="0" r="0" b="0"/>
              <a:pathLst>
                <a:path w="276807" h="205383">
                  <a:moveTo>
                    <a:pt x="187510" y="0"/>
                  </a:moveTo>
                  <a:lnTo>
                    <a:pt x="179821" y="0"/>
                  </a:lnTo>
                  <a:lnTo>
                    <a:pt x="179407" y="991"/>
                  </a:lnTo>
                  <a:lnTo>
                    <a:pt x="178947" y="4740"/>
                  </a:lnTo>
                  <a:lnTo>
                    <a:pt x="176840" y="6136"/>
                  </a:lnTo>
                  <a:lnTo>
                    <a:pt x="169208" y="7688"/>
                  </a:lnTo>
                  <a:lnTo>
                    <a:pt x="161847" y="11023"/>
                  </a:lnTo>
                  <a:lnTo>
                    <a:pt x="155268" y="15813"/>
                  </a:lnTo>
                  <a:lnTo>
                    <a:pt x="149037" y="21249"/>
                  </a:lnTo>
                  <a:lnTo>
                    <a:pt x="144993" y="24088"/>
                  </a:lnTo>
                  <a:lnTo>
                    <a:pt x="140314" y="26972"/>
                  </a:lnTo>
                  <a:lnTo>
                    <a:pt x="135210" y="29888"/>
                  </a:lnTo>
                  <a:lnTo>
                    <a:pt x="124247" y="35773"/>
                  </a:lnTo>
                  <a:lnTo>
                    <a:pt x="118545" y="38731"/>
                  </a:lnTo>
                  <a:lnTo>
                    <a:pt x="111768" y="41695"/>
                  </a:lnTo>
                  <a:lnTo>
                    <a:pt x="104273" y="44664"/>
                  </a:lnTo>
                  <a:lnTo>
                    <a:pt x="96299" y="47635"/>
                  </a:lnTo>
                  <a:lnTo>
                    <a:pt x="89000" y="50608"/>
                  </a:lnTo>
                  <a:lnTo>
                    <a:pt x="82148" y="53583"/>
                  </a:lnTo>
                  <a:lnTo>
                    <a:pt x="69245" y="59533"/>
                  </a:lnTo>
                  <a:lnTo>
                    <a:pt x="56895" y="65485"/>
                  </a:lnTo>
                  <a:lnTo>
                    <a:pt x="51816" y="68461"/>
                  </a:lnTo>
                  <a:lnTo>
                    <a:pt x="43527" y="74414"/>
                  </a:lnTo>
                  <a:lnTo>
                    <a:pt x="38935" y="77391"/>
                  </a:lnTo>
                  <a:lnTo>
                    <a:pt x="33890" y="80367"/>
                  </a:lnTo>
                  <a:lnTo>
                    <a:pt x="28541" y="83343"/>
                  </a:lnTo>
                  <a:lnTo>
                    <a:pt x="19953" y="89296"/>
                  </a:lnTo>
                  <a:lnTo>
                    <a:pt x="16274" y="92273"/>
                  </a:lnTo>
                  <a:lnTo>
                    <a:pt x="9540" y="95580"/>
                  </a:lnTo>
                  <a:lnTo>
                    <a:pt x="6355" y="96462"/>
                  </a:lnTo>
                  <a:lnTo>
                    <a:pt x="4232" y="98042"/>
                  </a:lnTo>
                  <a:lnTo>
                    <a:pt x="2817" y="100088"/>
                  </a:lnTo>
                  <a:lnTo>
                    <a:pt x="35" y="107033"/>
                  </a:lnTo>
                  <a:lnTo>
                    <a:pt x="0" y="111860"/>
                  </a:lnTo>
                  <a:lnTo>
                    <a:pt x="1980" y="113268"/>
                  </a:lnTo>
                  <a:lnTo>
                    <a:pt x="14247" y="116243"/>
                  </a:lnTo>
                  <a:lnTo>
                    <a:pt x="19415" y="118175"/>
                  </a:lnTo>
                  <a:lnTo>
                    <a:pt x="24845" y="120455"/>
                  </a:lnTo>
                  <a:lnTo>
                    <a:pt x="30449" y="121975"/>
                  </a:lnTo>
                  <a:lnTo>
                    <a:pt x="36170" y="122988"/>
                  </a:lnTo>
                  <a:lnTo>
                    <a:pt x="41968" y="123664"/>
                  </a:lnTo>
                  <a:lnTo>
                    <a:pt x="49802" y="125107"/>
                  </a:lnTo>
                  <a:lnTo>
                    <a:pt x="69090" y="129355"/>
                  </a:lnTo>
                  <a:lnTo>
                    <a:pt x="78798" y="132869"/>
                  </a:lnTo>
                  <a:lnTo>
                    <a:pt x="88246" y="137197"/>
                  </a:lnTo>
                  <a:lnTo>
                    <a:pt x="97521" y="142066"/>
                  </a:lnTo>
                  <a:lnTo>
                    <a:pt x="107673" y="146304"/>
                  </a:lnTo>
                  <a:lnTo>
                    <a:pt x="118411" y="150122"/>
                  </a:lnTo>
                  <a:lnTo>
                    <a:pt x="129537" y="153659"/>
                  </a:lnTo>
                  <a:lnTo>
                    <a:pt x="141916" y="157009"/>
                  </a:lnTo>
                  <a:lnTo>
                    <a:pt x="155129" y="160236"/>
                  </a:lnTo>
                  <a:lnTo>
                    <a:pt x="168899" y="163378"/>
                  </a:lnTo>
                  <a:lnTo>
                    <a:pt x="181056" y="167458"/>
                  </a:lnTo>
                  <a:lnTo>
                    <a:pt x="192137" y="172162"/>
                  </a:lnTo>
                  <a:lnTo>
                    <a:pt x="202500" y="177282"/>
                  </a:lnTo>
                  <a:lnTo>
                    <a:pt x="212387" y="181688"/>
                  </a:lnTo>
                  <a:lnTo>
                    <a:pt x="221954" y="185617"/>
                  </a:lnTo>
                  <a:lnTo>
                    <a:pt x="231308" y="189229"/>
                  </a:lnTo>
                  <a:lnTo>
                    <a:pt x="239529" y="191637"/>
                  </a:lnTo>
                  <a:lnTo>
                    <a:pt x="246994" y="193242"/>
                  </a:lnTo>
                  <a:lnTo>
                    <a:pt x="253954" y="194312"/>
                  </a:lnTo>
                  <a:lnTo>
                    <a:pt x="259587" y="196018"/>
                  </a:lnTo>
                  <a:lnTo>
                    <a:pt x="264335" y="198147"/>
                  </a:lnTo>
                  <a:lnTo>
                    <a:pt x="276806" y="205382"/>
                  </a:lnTo>
                </a:path>
              </a:pathLst>
            </a:custGeom>
            <a:ln w="38100" cap="flat" cmpd="sng" algn="ctr">
              <a:solidFill>
                <a:srgbClr val="0000F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The Long Run Aggregate Supply Curves LRAS</a:t>
            </a:r>
            <a:endParaRPr lang="en-US" u="sng" dirty="0"/>
          </a:p>
        </p:txBody>
      </p:sp>
      <p:pic>
        <p:nvPicPr>
          <p:cNvPr id="3" name="Picture 2"/>
          <p:cNvPicPr>
            <a:picLocks noChangeAspect="1" noChangeArrowheads="1"/>
          </p:cNvPicPr>
          <p:nvPr/>
        </p:nvPicPr>
        <p:blipFill>
          <a:blip r:embed="rId2" cstate="print"/>
          <a:srcRect l="23437" t="27083" r="7813" b="9375"/>
          <a:stretch>
            <a:fillRect/>
          </a:stretch>
        </p:blipFill>
        <p:spPr bwMode="auto">
          <a:xfrm>
            <a:off x="6019800" y="838200"/>
            <a:ext cx="2528341" cy="1752600"/>
          </a:xfrm>
          <a:prstGeom prst="rect">
            <a:avLst/>
          </a:prstGeom>
          <a:noFill/>
          <a:ln w="9525">
            <a:noFill/>
            <a:miter lim="800000"/>
            <a:headEnd/>
            <a:tailEnd/>
          </a:ln>
        </p:spPr>
      </p:pic>
      <p:sp>
        <p:nvSpPr>
          <p:cNvPr id="4" name="TextBox 3"/>
          <p:cNvSpPr txBox="1"/>
          <p:nvPr/>
        </p:nvSpPr>
        <p:spPr>
          <a:xfrm>
            <a:off x="0" y="1066800"/>
            <a:ext cx="4724400" cy="6740307"/>
          </a:xfrm>
          <a:prstGeom prst="rect">
            <a:avLst/>
          </a:prstGeom>
          <a:noFill/>
        </p:spPr>
        <p:txBody>
          <a:bodyPr wrap="square" rtlCol="0">
            <a:spAutoFit/>
          </a:bodyPr>
          <a:lstStyle/>
          <a:p>
            <a:r>
              <a:rPr lang="en-US" sz="2400" dirty="0" smtClean="0"/>
              <a:t>Intro:</a:t>
            </a:r>
          </a:p>
          <a:p>
            <a:endParaRPr lang="en-US" sz="2400" dirty="0" smtClean="0"/>
          </a:p>
          <a:p>
            <a:pPr>
              <a:buFont typeface="Arial" pitchFamily="34" charset="0"/>
              <a:buChar char="•"/>
            </a:pPr>
            <a:r>
              <a:rPr lang="en-US" sz="2400" dirty="0" smtClean="0"/>
              <a:t>Today we will analyze the ‘Neo-classical’ Long Run Aggregate Supply Curve  (LRAS).</a:t>
            </a:r>
          </a:p>
          <a:p>
            <a:endParaRPr lang="en-US" sz="2400" dirty="0" smtClean="0"/>
          </a:p>
          <a:p>
            <a:pPr>
              <a:buFont typeface="Arial" pitchFamily="34" charset="0"/>
              <a:buChar char="•"/>
            </a:pPr>
            <a:r>
              <a:rPr lang="en-US" sz="2400" dirty="0" smtClean="0"/>
              <a:t>Remember the definition of the short run and the long run in macroeconomics?</a:t>
            </a:r>
          </a:p>
          <a:p>
            <a:endParaRPr lang="en-US" sz="2400" dirty="0" smtClean="0"/>
          </a:p>
          <a:p>
            <a:pPr>
              <a:buFont typeface="Arial" pitchFamily="34" charset="0"/>
              <a:buChar char="•"/>
            </a:pPr>
            <a:r>
              <a:rPr lang="en-US" sz="2400" dirty="0" smtClean="0"/>
              <a:t>We will look at the monetarist/neo-classical view of the LRAS curve.</a:t>
            </a:r>
          </a:p>
          <a:p>
            <a:endParaRPr lang="en-US" sz="2400" dirty="0" smtClean="0"/>
          </a:p>
          <a:p>
            <a:pPr>
              <a:buFont typeface="Arial" pitchFamily="34" charset="0"/>
              <a:buChar char="•"/>
            </a:pPr>
            <a:r>
              <a:rPr lang="en-US" sz="2400" dirty="0" smtClean="0"/>
              <a:t>We will consider why they believe it works like it does.</a:t>
            </a:r>
          </a:p>
          <a:p>
            <a:endParaRPr lang="en-US" sz="2400" dirty="0" smtClean="0"/>
          </a:p>
          <a:p>
            <a:endParaRPr lang="en-US" sz="2400" dirty="0" smtClean="0"/>
          </a:p>
          <a:p>
            <a:endParaRPr lang="en-US" sz="2400" dirty="0"/>
          </a:p>
        </p:txBody>
      </p:sp>
      <p:sp>
        <p:nvSpPr>
          <p:cNvPr id="5" name="TextBox 4"/>
          <p:cNvSpPr txBox="1"/>
          <p:nvPr/>
        </p:nvSpPr>
        <p:spPr>
          <a:xfrm>
            <a:off x="4648200" y="2590800"/>
            <a:ext cx="4495800" cy="4154984"/>
          </a:xfrm>
          <a:prstGeom prst="rect">
            <a:avLst/>
          </a:prstGeom>
          <a:solidFill>
            <a:srgbClr val="FFFF00"/>
          </a:solidFill>
        </p:spPr>
        <p:txBody>
          <a:bodyPr wrap="square" rtlCol="0">
            <a:spAutoFit/>
          </a:bodyPr>
          <a:lstStyle/>
          <a:p>
            <a:r>
              <a:rPr lang="en-US" sz="2400" dirty="0" smtClean="0"/>
              <a:t>Why does it Matter or WALT?</a:t>
            </a:r>
          </a:p>
          <a:p>
            <a:endParaRPr lang="en-US" sz="2400" dirty="0" smtClean="0"/>
          </a:p>
          <a:p>
            <a:pPr>
              <a:buFont typeface="Arial" pitchFamily="34" charset="0"/>
              <a:buChar char="•"/>
            </a:pPr>
            <a:r>
              <a:rPr lang="en-US" sz="2400" dirty="0" smtClean="0"/>
              <a:t>Firstly the shape of the LRAS curve is a source of massive controversy between different schools of economics</a:t>
            </a:r>
          </a:p>
          <a:p>
            <a:pPr>
              <a:buFont typeface="Arial" pitchFamily="34" charset="0"/>
              <a:buChar char="•"/>
            </a:pPr>
            <a:r>
              <a:rPr lang="en-US" sz="2400" dirty="0" smtClean="0"/>
              <a:t> Governments and Politicians place huge importance on these schools of economics in their handling of the economy and the 5 Macro-economic objectives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blinds(horizontal)">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blinds(horizontal)">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
                                            <p:txEl>
                                              <p:pRg st="3" end="3"/>
                                            </p:txEl>
                                          </p:spTgt>
                                        </p:tgtEl>
                                        <p:attrNameLst>
                                          <p:attrName>style.visibility</p:attrName>
                                        </p:attrNameLst>
                                      </p:cBhvr>
                                      <p:to>
                                        <p:strVal val="visible"/>
                                      </p:to>
                                    </p:set>
                                    <p:animEffect transition="in" filter="blinds(horizontal)">
                                      <p:cBhvr>
                                        <p:cTn id="4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this section we consider the following topics in detail:</a:t>
            </a:r>
          </a:p>
          <a:p>
            <a:r>
              <a:rPr lang="en-US" dirty="0" smtClean="0"/>
              <a:t>Aggregate demand</a:t>
            </a:r>
          </a:p>
          <a:p>
            <a:r>
              <a:rPr lang="en-US" dirty="0" smtClean="0"/>
              <a:t>Aggregate supply</a:t>
            </a:r>
          </a:p>
          <a:p>
            <a:r>
              <a:rPr lang="en-US" dirty="0" smtClean="0"/>
              <a:t>Equilibrium </a:t>
            </a:r>
          </a:p>
          <a:p>
            <a:r>
              <a:rPr lang="en-US" dirty="0" smtClean="0"/>
              <a:t>The Keynesian multiplier</a:t>
            </a:r>
          </a:p>
          <a:p>
            <a:pPr>
              <a:buNone/>
            </a:pPr>
            <a:r>
              <a:rPr lang="en-US" dirty="0" smtClean="0"/>
              <a:t> As economists we want to be able to model what is happening in an economy - particularly in the </a:t>
            </a:r>
            <a:r>
              <a:rPr lang="en-US" dirty="0" err="1" smtClean="0"/>
              <a:t>macroeconomy</a:t>
            </a:r>
            <a:r>
              <a:rPr lang="en-US" dirty="0" smtClean="0"/>
              <a:t>. This enables us to </a:t>
            </a:r>
            <a:r>
              <a:rPr lang="en-US" dirty="0" err="1" smtClean="0"/>
              <a:t>analyse</a:t>
            </a:r>
            <a:r>
              <a:rPr lang="en-US" dirty="0" smtClean="0"/>
              <a:t> what causes changes in the economy at the macro level and to develop appropriate policies to achieve our macro goals. </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endParaRPr lang="en-US"/>
          </a:p>
        </p:txBody>
      </p:sp>
      <p:sp>
        <p:nvSpPr>
          <p:cNvPr id="5" name="Rectangle 2"/>
          <p:cNvSpPr txBox="1">
            <a:spLocks noChangeArrowheads="1"/>
          </p:cNvSpPr>
          <p:nvPr/>
        </p:nvSpPr>
        <p:spPr>
          <a:xfrm>
            <a:off x="0" y="0"/>
            <a:ext cx="1295400" cy="381000"/>
          </a:xfrm>
          <a:prstGeom prst="rect">
            <a:avLst/>
          </a:prstGeom>
          <a:solidFill>
            <a:srgbClr val="666699"/>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smtClean="0">
                <a:ln>
                  <a:noFill/>
                </a:ln>
                <a:solidFill>
                  <a:schemeClr val="bg1"/>
                </a:solidFill>
                <a:effectLst/>
                <a:uLnTx/>
                <a:uFillTx/>
                <a:latin typeface="+mj-lt"/>
                <a:ea typeface="+mj-ea"/>
                <a:cs typeface="+mj-cs"/>
              </a:rPr>
              <a:t>facebook</a:t>
            </a:r>
          </a:p>
        </p:txBody>
      </p:sp>
      <p:sp>
        <p:nvSpPr>
          <p:cNvPr id="6" name="Rectangle 3"/>
          <p:cNvSpPr txBox="1">
            <a:spLocks noChangeArrowheads="1"/>
          </p:cNvSpPr>
          <p:nvPr/>
        </p:nvSpPr>
        <p:spPr>
          <a:xfrm>
            <a:off x="1828800" y="685800"/>
            <a:ext cx="6400800" cy="457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Milton Friedman  </a:t>
            </a:r>
            <a:r>
              <a:rPr kumimoji="0" lang="en-US" sz="1000" b="0" i="0" u="none" strike="noStrike" kern="1200" cap="none" spc="0" normalizeH="0" baseline="0" noProof="0" smtClean="0">
                <a:ln>
                  <a:noFill/>
                </a:ln>
                <a:solidFill>
                  <a:schemeClr val="tx1"/>
                </a:solidFill>
                <a:effectLst/>
                <a:uLnTx/>
                <a:uFillTx/>
                <a:latin typeface="+mn-lt"/>
                <a:ea typeface="+mn-ea"/>
                <a:cs typeface="+mn-cs"/>
              </a:rPr>
              <a:t>staring as myself in the movie ‘Free to Choose’, no autographs pls x x x</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8"/>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r>
              <a:rPr lang="en-US" sz="1200" dirty="0">
                <a:solidFill>
                  <a:schemeClr val="bg1"/>
                </a:solidFill>
              </a:rPr>
              <a:t>Wall</a:t>
            </a:r>
          </a:p>
        </p:txBody>
      </p:sp>
      <p:sp>
        <p:nvSpPr>
          <p:cNvPr id="8" name="Rectangle 9">
            <a:hlinkClick r:id="rId2" action="ppaction://hlinksldjump"/>
          </p:cNvPr>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Photos</a:t>
            </a:r>
          </a:p>
        </p:txBody>
      </p:sp>
      <p:sp>
        <p:nvSpPr>
          <p:cNvPr id="9" name="Rectangle 10"/>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Flair</a:t>
            </a:r>
          </a:p>
        </p:txBody>
      </p:sp>
      <p:sp>
        <p:nvSpPr>
          <p:cNvPr id="10" name="Rectangle 11"/>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Boxes</a:t>
            </a:r>
          </a:p>
        </p:txBody>
      </p:sp>
      <p:sp>
        <p:nvSpPr>
          <p:cNvPr id="11" name="Rectangle 12"/>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endParaRPr lang="en-US" sz="1000">
              <a:solidFill>
                <a:schemeClr val="bg1"/>
              </a:solidFill>
            </a:endParaRPr>
          </a:p>
        </p:txBody>
      </p:sp>
      <p:sp>
        <p:nvSpPr>
          <p:cNvPr id="12" name="Rectangle 13"/>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John F. Kennedy</a:t>
            </a:r>
          </a:p>
        </p:txBody>
      </p:sp>
      <p:sp>
        <p:nvSpPr>
          <p:cNvPr id="13" name="Rectangle 14"/>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Logout</a:t>
            </a:r>
          </a:p>
        </p:txBody>
      </p:sp>
      <p:sp>
        <p:nvSpPr>
          <p:cNvPr id="14" name="Text Box 15"/>
          <p:cNvSpPr txBox="1">
            <a:spLocks noChangeArrowheads="1"/>
          </p:cNvSpPr>
          <p:nvPr/>
        </p:nvSpPr>
        <p:spPr bwMode="auto">
          <a:xfrm>
            <a:off x="152400" y="2438400"/>
            <a:ext cx="1600200" cy="198438"/>
          </a:xfrm>
          <a:prstGeom prst="rect">
            <a:avLst/>
          </a:prstGeom>
          <a:noFill/>
          <a:ln w="9525">
            <a:noFill/>
            <a:miter lim="800000"/>
            <a:headEnd/>
            <a:tailEnd/>
          </a:ln>
        </p:spPr>
        <p:txBody>
          <a:bodyPr>
            <a:spAutoFit/>
          </a:bodyPr>
          <a:lstStyle/>
          <a:p>
            <a:pPr>
              <a:spcBef>
                <a:spcPct val="50000"/>
              </a:spcBef>
            </a:pPr>
            <a:r>
              <a:rPr lang="en-US" sz="700" dirty="0"/>
              <a:t>View photos of </a:t>
            </a:r>
            <a:r>
              <a:rPr lang="en-US" sz="700" dirty="0" smtClean="0"/>
              <a:t>Milton (8654)</a:t>
            </a:r>
            <a:endParaRPr lang="en-US" sz="700" dirty="0"/>
          </a:p>
        </p:txBody>
      </p:sp>
      <p:sp>
        <p:nvSpPr>
          <p:cNvPr id="15" name="Line 16"/>
          <p:cNvSpPr>
            <a:spLocks noChangeShapeType="1"/>
          </p:cNvSpPr>
          <p:nvPr/>
        </p:nvSpPr>
        <p:spPr bwMode="auto">
          <a:xfrm>
            <a:off x="152400" y="2667000"/>
            <a:ext cx="1600200" cy="0"/>
          </a:xfrm>
          <a:prstGeom prst="line">
            <a:avLst/>
          </a:prstGeom>
          <a:noFill/>
          <a:ln w="9525">
            <a:solidFill>
              <a:srgbClr val="C0C0C0"/>
            </a:solidFill>
            <a:round/>
            <a:headEnd/>
            <a:tailEnd/>
          </a:ln>
        </p:spPr>
        <p:txBody>
          <a:bodyPr/>
          <a:lstStyle/>
          <a:p>
            <a:endParaRPr lang="en-US"/>
          </a:p>
        </p:txBody>
      </p:sp>
      <p:sp>
        <p:nvSpPr>
          <p:cNvPr id="16" name="Text Box 17"/>
          <p:cNvSpPr txBox="1">
            <a:spLocks noChangeArrowheads="1"/>
          </p:cNvSpPr>
          <p:nvPr/>
        </p:nvSpPr>
        <p:spPr bwMode="auto">
          <a:xfrm>
            <a:off x="152400" y="2667000"/>
            <a:ext cx="1600200" cy="198438"/>
          </a:xfrm>
          <a:prstGeom prst="rect">
            <a:avLst/>
          </a:prstGeom>
          <a:noFill/>
          <a:ln w="9525">
            <a:noFill/>
            <a:miter lim="800000"/>
            <a:headEnd/>
            <a:tailEnd/>
          </a:ln>
        </p:spPr>
        <p:txBody>
          <a:bodyPr>
            <a:spAutoFit/>
          </a:bodyPr>
          <a:lstStyle/>
          <a:p>
            <a:pPr>
              <a:spcBef>
                <a:spcPct val="50000"/>
              </a:spcBef>
            </a:pPr>
            <a:r>
              <a:rPr lang="en-US" sz="700" dirty="0"/>
              <a:t>Send </a:t>
            </a:r>
            <a:r>
              <a:rPr lang="en-US" sz="700" dirty="0" smtClean="0"/>
              <a:t>Milton </a:t>
            </a:r>
            <a:r>
              <a:rPr lang="en-US" sz="700" dirty="0"/>
              <a:t>a message</a:t>
            </a:r>
          </a:p>
        </p:txBody>
      </p:sp>
      <p:sp>
        <p:nvSpPr>
          <p:cNvPr id="17" name="Text Box 18"/>
          <p:cNvSpPr txBox="1">
            <a:spLocks noChangeArrowheads="1"/>
          </p:cNvSpPr>
          <p:nvPr/>
        </p:nvSpPr>
        <p:spPr bwMode="auto">
          <a:xfrm>
            <a:off x="152400" y="2895600"/>
            <a:ext cx="1600200" cy="198438"/>
          </a:xfrm>
          <a:prstGeom prst="rect">
            <a:avLst/>
          </a:prstGeom>
          <a:noFill/>
          <a:ln w="9525">
            <a:noFill/>
            <a:miter lim="800000"/>
            <a:headEnd/>
            <a:tailEnd/>
          </a:ln>
        </p:spPr>
        <p:txBody>
          <a:bodyPr>
            <a:spAutoFit/>
          </a:bodyPr>
          <a:lstStyle/>
          <a:p>
            <a:pPr>
              <a:spcBef>
                <a:spcPct val="50000"/>
              </a:spcBef>
            </a:pPr>
            <a:r>
              <a:rPr lang="en-US" sz="700"/>
              <a:t>Poke message</a:t>
            </a:r>
          </a:p>
        </p:txBody>
      </p:sp>
      <p:sp>
        <p:nvSpPr>
          <p:cNvPr id="18" name="Line 19"/>
          <p:cNvSpPr>
            <a:spLocks noChangeShapeType="1"/>
          </p:cNvSpPr>
          <p:nvPr/>
        </p:nvSpPr>
        <p:spPr bwMode="auto">
          <a:xfrm>
            <a:off x="152400" y="2895600"/>
            <a:ext cx="1600200" cy="0"/>
          </a:xfrm>
          <a:prstGeom prst="line">
            <a:avLst/>
          </a:prstGeom>
          <a:noFill/>
          <a:ln w="9525">
            <a:solidFill>
              <a:srgbClr val="C0C0C0"/>
            </a:solidFill>
            <a:round/>
            <a:headEnd/>
            <a:tailEnd/>
          </a:ln>
        </p:spPr>
        <p:txBody>
          <a:bodyPr/>
          <a:lstStyle/>
          <a:p>
            <a:endParaRPr lang="en-US"/>
          </a:p>
        </p:txBody>
      </p:sp>
      <p:sp>
        <p:nvSpPr>
          <p:cNvPr id="19" name="Line 20"/>
          <p:cNvSpPr>
            <a:spLocks noChangeShapeType="1"/>
          </p:cNvSpPr>
          <p:nvPr/>
        </p:nvSpPr>
        <p:spPr bwMode="auto">
          <a:xfrm>
            <a:off x="152400" y="3124200"/>
            <a:ext cx="1600200" cy="0"/>
          </a:xfrm>
          <a:prstGeom prst="line">
            <a:avLst/>
          </a:prstGeom>
          <a:noFill/>
          <a:ln w="9525">
            <a:solidFill>
              <a:srgbClr val="C0C0C0"/>
            </a:solidFill>
            <a:round/>
            <a:headEnd/>
            <a:tailEnd/>
          </a:ln>
        </p:spPr>
        <p:txBody>
          <a:bodyPr/>
          <a:lstStyle/>
          <a:p>
            <a:endParaRPr lang="en-US"/>
          </a:p>
        </p:txBody>
      </p:sp>
      <p:sp>
        <p:nvSpPr>
          <p:cNvPr id="20" name="Text Box 22"/>
          <p:cNvSpPr txBox="1">
            <a:spLocks noChangeArrowheads="1"/>
          </p:cNvSpPr>
          <p:nvPr/>
        </p:nvSpPr>
        <p:spPr bwMode="auto">
          <a:xfrm>
            <a:off x="2057400" y="1143000"/>
            <a:ext cx="8382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dirty="0"/>
              <a:t>Wall</a:t>
            </a:r>
          </a:p>
        </p:txBody>
      </p:sp>
      <p:sp>
        <p:nvSpPr>
          <p:cNvPr id="21" name="Text Box 23">
            <a:hlinkClick r:id="rId3" action="ppaction://hlinksldjump"/>
          </p:cNvPr>
          <p:cNvSpPr txBox="1">
            <a:spLocks noChangeArrowheads="1"/>
          </p:cNvSpPr>
          <p:nvPr/>
        </p:nvSpPr>
        <p:spPr bwMode="auto">
          <a:xfrm>
            <a:off x="2895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dirty="0"/>
              <a:t>Info</a:t>
            </a:r>
          </a:p>
        </p:txBody>
      </p:sp>
      <p:sp>
        <p:nvSpPr>
          <p:cNvPr id="22" name="Text Box 24">
            <a:hlinkClick r:id="rId2"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a:t>Photos</a:t>
            </a:r>
          </a:p>
        </p:txBody>
      </p:sp>
      <p:sp>
        <p:nvSpPr>
          <p:cNvPr id="23" name="Text Box 25"/>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a:solidFill>
                  <a:srgbClr val="3333CC"/>
                </a:solidFill>
              </a:rPr>
              <a:t>Boxes</a:t>
            </a:r>
          </a:p>
        </p:txBody>
      </p:sp>
      <p:sp>
        <p:nvSpPr>
          <p:cNvPr id="24" name="Rectangle 27"/>
          <p:cNvSpPr>
            <a:spLocks noChangeArrowheads="1"/>
          </p:cNvSpPr>
          <p:nvPr/>
        </p:nvSpPr>
        <p:spPr bwMode="auto">
          <a:xfrm>
            <a:off x="2057400" y="1676400"/>
            <a:ext cx="6019800" cy="838200"/>
          </a:xfrm>
          <a:prstGeom prst="rect">
            <a:avLst/>
          </a:prstGeom>
          <a:solidFill>
            <a:srgbClr val="D9DCE7"/>
          </a:solidFill>
          <a:ln w="9525">
            <a:solidFill>
              <a:srgbClr val="D9DCE7"/>
            </a:solidFill>
            <a:miter lim="800000"/>
            <a:headEnd/>
            <a:tailEnd/>
          </a:ln>
        </p:spPr>
        <p:txBody>
          <a:bodyPr wrap="none" anchor="ctr"/>
          <a:lstStyle/>
          <a:p>
            <a:endParaRPr lang="en-US"/>
          </a:p>
        </p:txBody>
      </p:sp>
      <p:sp>
        <p:nvSpPr>
          <p:cNvPr id="25" name="Text Box 28"/>
          <p:cNvSpPr txBox="1">
            <a:spLocks noChangeArrowheads="1"/>
          </p:cNvSpPr>
          <p:nvPr/>
        </p:nvSpPr>
        <p:spPr bwMode="auto">
          <a:xfrm>
            <a:off x="2133600" y="1752600"/>
            <a:ext cx="1676400" cy="304800"/>
          </a:xfrm>
          <a:prstGeom prst="rect">
            <a:avLst/>
          </a:prstGeom>
          <a:noFill/>
          <a:ln w="9525">
            <a:noFill/>
            <a:miter lim="800000"/>
            <a:headEnd/>
            <a:tailEnd/>
          </a:ln>
        </p:spPr>
        <p:txBody>
          <a:bodyPr>
            <a:spAutoFit/>
          </a:bodyPr>
          <a:lstStyle/>
          <a:p>
            <a:pPr>
              <a:spcBef>
                <a:spcPct val="50000"/>
              </a:spcBef>
            </a:pPr>
            <a:endParaRPr lang="en-US" sz="1400"/>
          </a:p>
        </p:txBody>
      </p:sp>
      <p:sp>
        <p:nvSpPr>
          <p:cNvPr id="26" name="Text Box 29"/>
          <p:cNvSpPr txBox="1">
            <a:spLocks noChangeArrowheads="1"/>
          </p:cNvSpPr>
          <p:nvPr/>
        </p:nvSpPr>
        <p:spPr bwMode="auto">
          <a:xfrm>
            <a:off x="2133600" y="1905000"/>
            <a:ext cx="4953000" cy="274638"/>
          </a:xfrm>
          <a:prstGeom prst="rect">
            <a:avLst/>
          </a:prstGeom>
          <a:solidFill>
            <a:schemeClr val="bg1"/>
          </a:solidFill>
          <a:ln w="9525">
            <a:noFill/>
            <a:miter lim="800000"/>
            <a:headEnd/>
            <a:tailEnd/>
          </a:ln>
        </p:spPr>
        <p:txBody>
          <a:bodyPr>
            <a:spAutoFit/>
          </a:bodyPr>
          <a:lstStyle/>
          <a:p>
            <a:pPr>
              <a:spcBef>
                <a:spcPct val="50000"/>
              </a:spcBef>
            </a:pPr>
            <a:endParaRPr lang="en-US" sz="1200" dirty="0"/>
          </a:p>
        </p:txBody>
      </p:sp>
      <p:sp>
        <p:nvSpPr>
          <p:cNvPr id="27" name="Text Box 30"/>
          <p:cNvSpPr txBox="1">
            <a:spLocks noChangeArrowheads="1"/>
          </p:cNvSpPr>
          <p:nvPr/>
        </p:nvSpPr>
        <p:spPr bwMode="auto">
          <a:xfrm>
            <a:off x="2133600" y="1447800"/>
            <a:ext cx="2362200" cy="244475"/>
          </a:xfrm>
          <a:prstGeom prst="rect">
            <a:avLst/>
          </a:prstGeom>
          <a:noFill/>
          <a:ln w="9525">
            <a:noFill/>
            <a:miter lim="800000"/>
            <a:headEnd/>
            <a:tailEnd/>
          </a:ln>
        </p:spPr>
        <p:txBody>
          <a:bodyPr>
            <a:spAutoFit/>
          </a:bodyPr>
          <a:lstStyle/>
          <a:p>
            <a:pPr>
              <a:spcBef>
                <a:spcPct val="50000"/>
              </a:spcBef>
            </a:pPr>
            <a:r>
              <a:rPr lang="en-US" sz="1000" dirty="0">
                <a:solidFill>
                  <a:srgbClr val="343434"/>
                </a:solidFill>
              </a:rPr>
              <a:t>Write something…</a:t>
            </a:r>
          </a:p>
        </p:txBody>
      </p:sp>
      <p:sp>
        <p:nvSpPr>
          <p:cNvPr id="28" name="Text Box 31"/>
          <p:cNvSpPr txBox="1">
            <a:spLocks noChangeArrowheads="1"/>
          </p:cNvSpPr>
          <p:nvPr/>
        </p:nvSpPr>
        <p:spPr bwMode="auto">
          <a:xfrm>
            <a:off x="7162800" y="1905000"/>
            <a:ext cx="685800" cy="244475"/>
          </a:xfrm>
          <a:prstGeom prst="rect">
            <a:avLst/>
          </a:prstGeom>
          <a:solidFill>
            <a:srgbClr val="666699"/>
          </a:solidFill>
          <a:ln w="9525">
            <a:noFill/>
            <a:miter lim="800000"/>
            <a:headEnd/>
            <a:tailEnd/>
          </a:ln>
        </p:spPr>
        <p:txBody>
          <a:bodyPr>
            <a:spAutoFit/>
          </a:bodyPr>
          <a:lstStyle/>
          <a:p>
            <a:pPr>
              <a:spcBef>
                <a:spcPct val="50000"/>
              </a:spcBef>
            </a:pPr>
            <a:r>
              <a:rPr lang="en-US" sz="1000"/>
              <a:t>Share</a:t>
            </a:r>
          </a:p>
        </p:txBody>
      </p:sp>
      <p:sp>
        <p:nvSpPr>
          <p:cNvPr id="29" name="Text Box 33"/>
          <p:cNvSpPr txBox="1">
            <a:spLocks noChangeArrowheads="1"/>
          </p:cNvSpPr>
          <p:nvPr/>
        </p:nvSpPr>
        <p:spPr bwMode="auto">
          <a:xfrm>
            <a:off x="152400" y="3352800"/>
            <a:ext cx="1600200" cy="228600"/>
          </a:xfrm>
          <a:prstGeom prst="rect">
            <a:avLst/>
          </a:prstGeom>
          <a:solidFill>
            <a:srgbClr val="EAECF2"/>
          </a:solidFill>
          <a:ln w="9525">
            <a:noFill/>
            <a:miter lim="800000"/>
            <a:headEnd/>
            <a:tailEnd/>
          </a:ln>
        </p:spPr>
        <p:txBody>
          <a:bodyPr>
            <a:spAutoFit/>
          </a:bodyPr>
          <a:lstStyle/>
          <a:p>
            <a:pPr>
              <a:spcBef>
                <a:spcPct val="50000"/>
              </a:spcBef>
            </a:pPr>
            <a:r>
              <a:rPr lang="en-US" sz="900"/>
              <a:t>Information</a:t>
            </a:r>
          </a:p>
        </p:txBody>
      </p:sp>
      <p:sp>
        <p:nvSpPr>
          <p:cNvPr id="30" name="Line 32"/>
          <p:cNvSpPr>
            <a:spLocks noChangeShapeType="1"/>
          </p:cNvSpPr>
          <p:nvPr/>
        </p:nvSpPr>
        <p:spPr bwMode="auto">
          <a:xfrm>
            <a:off x="152400" y="3352800"/>
            <a:ext cx="1600200" cy="0"/>
          </a:xfrm>
          <a:prstGeom prst="line">
            <a:avLst/>
          </a:prstGeom>
          <a:noFill/>
          <a:ln w="9525">
            <a:solidFill>
              <a:srgbClr val="C0C0C0"/>
            </a:solidFill>
            <a:round/>
            <a:headEnd/>
            <a:tailEnd/>
          </a:ln>
        </p:spPr>
        <p:txBody>
          <a:bodyPr/>
          <a:lstStyle/>
          <a:p>
            <a:endParaRPr lang="en-US"/>
          </a:p>
        </p:txBody>
      </p:sp>
      <p:sp>
        <p:nvSpPr>
          <p:cNvPr id="31" name="Text Box 34"/>
          <p:cNvSpPr txBox="1">
            <a:spLocks noChangeArrowheads="1"/>
          </p:cNvSpPr>
          <p:nvPr/>
        </p:nvSpPr>
        <p:spPr bwMode="auto">
          <a:xfrm>
            <a:off x="152400" y="3581400"/>
            <a:ext cx="1600200" cy="1138773"/>
          </a:xfrm>
          <a:prstGeom prst="rect">
            <a:avLst/>
          </a:prstGeom>
          <a:noFill/>
          <a:ln w="9525">
            <a:noFill/>
            <a:miter lim="800000"/>
            <a:headEnd/>
            <a:tailEnd/>
          </a:ln>
        </p:spPr>
        <p:txBody>
          <a:bodyPr wrap="square">
            <a:spAutoFit/>
          </a:bodyPr>
          <a:lstStyle/>
          <a:p>
            <a:pPr>
              <a:lnSpc>
                <a:spcPct val="50000"/>
              </a:lnSpc>
              <a:spcBef>
                <a:spcPct val="50000"/>
              </a:spcBef>
            </a:pPr>
            <a:r>
              <a:rPr lang="en-US" sz="800" dirty="0" smtClean="0">
                <a:solidFill>
                  <a:srgbClr val="959EBD"/>
                </a:solidFill>
              </a:rPr>
              <a:t>Education</a:t>
            </a:r>
            <a:r>
              <a:rPr lang="en-US" sz="800" dirty="0" smtClean="0">
                <a:solidFill>
                  <a:srgbClr val="D9DCE7"/>
                </a:solidFill>
              </a:rPr>
              <a:t>:</a:t>
            </a:r>
          </a:p>
          <a:p>
            <a:pPr>
              <a:lnSpc>
                <a:spcPct val="50000"/>
              </a:lnSpc>
              <a:spcBef>
                <a:spcPct val="50000"/>
              </a:spcBef>
            </a:pPr>
            <a:r>
              <a:rPr lang="en-US" sz="800" dirty="0" smtClean="0"/>
              <a:t>Rutgers University </a:t>
            </a:r>
          </a:p>
          <a:p>
            <a:pPr>
              <a:lnSpc>
                <a:spcPct val="50000"/>
              </a:lnSpc>
              <a:spcBef>
                <a:spcPct val="50000"/>
              </a:spcBef>
            </a:pPr>
            <a:r>
              <a:rPr lang="en-US" sz="800" dirty="0" smtClean="0"/>
              <a:t>University of Chicago</a:t>
            </a:r>
            <a:endParaRPr lang="en-US" sz="800" dirty="0">
              <a:solidFill>
                <a:srgbClr val="D9DCE7"/>
              </a:solidFill>
            </a:endParaRPr>
          </a:p>
          <a:p>
            <a:pPr>
              <a:lnSpc>
                <a:spcPct val="50000"/>
              </a:lnSpc>
              <a:spcBef>
                <a:spcPct val="50000"/>
              </a:spcBef>
            </a:pPr>
            <a:r>
              <a:rPr lang="en-US" sz="800" dirty="0" smtClean="0">
                <a:solidFill>
                  <a:srgbClr val="959EBD"/>
                </a:solidFill>
              </a:rPr>
              <a:t>Birthday</a:t>
            </a:r>
            <a:r>
              <a:rPr lang="en-US" sz="800" dirty="0">
                <a:solidFill>
                  <a:srgbClr val="959EBD"/>
                </a:solidFill>
              </a:rPr>
              <a:t>:</a:t>
            </a:r>
          </a:p>
          <a:p>
            <a:pPr>
              <a:lnSpc>
                <a:spcPct val="50000"/>
              </a:lnSpc>
              <a:spcBef>
                <a:spcPct val="50000"/>
              </a:spcBef>
            </a:pPr>
            <a:r>
              <a:rPr lang="en-US" sz="800" dirty="0" smtClean="0"/>
              <a:t>July 31, 1912</a:t>
            </a:r>
            <a:endParaRPr lang="en-US" sz="800" dirty="0"/>
          </a:p>
          <a:p>
            <a:pPr>
              <a:lnSpc>
                <a:spcPct val="50000"/>
              </a:lnSpc>
              <a:spcBef>
                <a:spcPct val="50000"/>
              </a:spcBef>
            </a:pPr>
            <a:r>
              <a:rPr lang="en-US" sz="800" dirty="0">
                <a:solidFill>
                  <a:srgbClr val="959EBD"/>
                </a:solidFill>
              </a:rPr>
              <a:t>Political:</a:t>
            </a:r>
          </a:p>
          <a:p>
            <a:pPr>
              <a:lnSpc>
                <a:spcPct val="50000"/>
              </a:lnSpc>
              <a:spcBef>
                <a:spcPct val="50000"/>
              </a:spcBef>
            </a:pPr>
            <a:r>
              <a:rPr lang="en-US" sz="800" dirty="0"/>
              <a:t>Democrat</a:t>
            </a:r>
          </a:p>
          <a:p>
            <a:pPr>
              <a:lnSpc>
                <a:spcPct val="50000"/>
              </a:lnSpc>
              <a:spcBef>
                <a:spcPct val="50000"/>
              </a:spcBef>
            </a:pPr>
            <a:r>
              <a:rPr lang="en-US" sz="800" dirty="0" smtClean="0">
                <a:solidFill>
                  <a:srgbClr val="959EBD"/>
                </a:solidFill>
              </a:rPr>
              <a:t>Hometown</a:t>
            </a:r>
            <a:r>
              <a:rPr lang="en-US" sz="800" dirty="0">
                <a:solidFill>
                  <a:srgbClr val="959EBD"/>
                </a:solidFill>
              </a:rPr>
              <a:t>:</a:t>
            </a:r>
          </a:p>
          <a:p>
            <a:pPr>
              <a:lnSpc>
                <a:spcPct val="50000"/>
              </a:lnSpc>
              <a:spcBef>
                <a:spcPct val="50000"/>
              </a:spcBef>
            </a:pPr>
            <a:r>
              <a:rPr lang="en-US" sz="800" dirty="0" smtClean="0"/>
              <a:t>Brooklyn NY.</a:t>
            </a:r>
            <a:endParaRPr lang="en-US" sz="800" dirty="0"/>
          </a:p>
        </p:txBody>
      </p:sp>
      <p:sp>
        <p:nvSpPr>
          <p:cNvPr id="32" name="Line 35"/>
          <p:cNvSpPr>
            <a:spLocks noChangeShapeType="1"/>
          </p:cNvSpPr>
          <p:nvPr/>
        </p:nvSpPr>
        <p:spPr bwMode="auto">
          <a:xfrm>
            <a:off x="152400" y="4876800"/>
            <a:ext cx="1600200" cy="0"/>
          </a:xfrm>
          <a:prstGeom prst="line">
            <a:avLst/>
          </a:prstGeom>
          <a:noFill/>
          <a:ln w="9525">
            <a:solidFill>
              <a:srgbClr val="C0C0C0"/>
            </a:solidFill>
            <a:round/>
            <a:headEnd/>
            <a:tailEnd/>
          </a:ln>
        </p:spPr>
        <p:txBody>
          <a:bodyPr/>
          <a:lstStyle/>
          <a:p>
            <a:endParaRPr lang="en-US"/>
          </a:p>
        </p:txBody>
      </p:sp>
      <p:sp>
        <p:nvSpPr>
          <p:cNvPr id="33" name="Text Box 36"/>
          <p:cNvSpPr txBox="1">
            <a:spLocks noChangeArrowheads="1"/>
          </p:cNvSpPr>
          <p:nvPr/>
        </p:nvSpPr>
        <p:spPr bwMode="auto">
          <a:xfrm>
            <a:off x="152400" y="4648200"/>
            <a:ext cx="1600200" cy="228600"/>
          </a:xfrm>
          <a:prstGeom prst="rect">
            <a:avLst/>
          </a:prstGeom>
          <a:solidFill>
            <a:srgbClr val="EAECF2"/>
          </a:solidFill>
          <a:ln w="9525">
            <a:noFill/>
            <a:miter lim="800000"/>
            <a:headEnd/>
            <a:tailEnd/>
          </a:ln>
        </p:spPr>
        <p:txBody>
          <a:bodyPr>
            <a:spAutoFit/>
          </a:bodyPr>
          <a:lstStyle/>
          <a:p>
            <a:pPr>
              <a:spcBef>
                <a:spcPct val="50000"/>
              </a:spcBef>
            </a:pPr>
            <a:r>
              <a:rPr lang="en-US" sz="900"/>
              <a:t>Friends</a:t>
            </a:r>
          </a:p>
        </p:txBody>
      </p:sp>
      <p:sp>
        <p:nvSpPr>
          <p:cNvPr id="34" name="Text Box 39"/>
          <p:cNvSpPr txBox="1">
            <a:spLocks noChangeArrowheads="1"/>
          </p:cNvSpPr>
          <p:nvPr/>
        </p:nvSpPr>
        <p:spPr bwMode="auto">
          <a:xfrm>
            <a:off x="152400" y="5486400"/>
            <a:ext cx="533400" cy="215444"/>
          </a:xfrm>
          <a:prstGeom prst="rect">
            <a:avLst/>
          </a:prstGeom>
          <a:noFill/>
          <a:ln w="9525">
            <a:noFill/>
            <a:miter lim="800000"/>
            <a:headEnd/>
            <a:tailEnd/>
          </a:ln>
        </p:spPr>
        <p:txBody>
          <a:bodyPr wrap="square">
            <a:spAutoFit/>
          </a:bodyPr>
          <a:lstStyle/>
          <a:p>
            <a:pPr>
              <a:spcBef>
                <a:spcPct val="50000"/>
              </a:spcBef>
            </a:pPr>
            <a:r>
              <a:rPr lang="en-US" sz="800" dirty="0" smtClean="0"/>
              <a:t>Adam</a:t>
            </a:r>
            <a:endParaRPr lang="en-US" sz="800" dirty="0"/>
          </a:p>
        </p:txBody>
      </p:sp>
      <p:pic>
        <p:nvPicPr>
          <p:cNvPr id="35" name="Picture 41" descr="Frank Sinatra, portrait for Kings Go Forth, 1958.&#10;Vintage silver gelatin, 7x13.5, signed. $900&#10;Â© 1978 Bill Avery&#10;MPTV">
            <a:hlinkClick r:id="rId4" tooltip="Frank Sinatra, portrait for Kings Go Forth, 1958.&#10;Vintage silver gelatin, 7x13.5, signed. $900&#10;Â© 1978 Bill Avery&#10;MPTV"/>
          </p:cNvPr>
          <p:cNvPicPr>
            <a:picLocks noChangeAspect="1" noChangeArrowheads="1"/>
          </p:cNvPicPr>
          <p:nvPr/>
        </p:nvPicPr>
        <p:blipFill>
          <a:blip r:embed="rId5" cstate="print"/>
          <a:srcRect/>
          <a:stretch>
            <a:fillRect/>
          </a:stretch>
        </p:blipFill>
        <p:spPr bwMode="auto">
          <a:xfrm>
            <a:off x="609600" y="4953000"/>
            <a:ext cx="531813" cy="530225"/>
          </a:xfrm>
          <a:prstGeom prst="rect">
            <a:avLst/>
          </a:prstGeom>
          <a:noFill/>
          <a:ln w="9525">
            <a:noFill/>
            <a:miter lim="800000"/>
            <a:headEnd/>
            <a:tailEnd/>
          </a:ln>
        </p:spPr>
      </p:pic>
      <p:sp>
        <p:nvSpPr>
          <p:cNvPr id="36" name="Text Box 42"/>
          <p:cNvSpPr txBox="1">
            <a:spLocks noChangeArrowheads="1"/>
          </p:cNvSpPr>
          <p:nvPr/>
        </p:nvSpPr>
        <p:spPr bwMode="auto">
          <a:xfrm>
            <a:off x="685800" y="5486400"/>
            <a:ext cx="457200" cy="214313"/>
          </a:xfrm>
          <a:prstGeom prst="rect">
            <a:avLst/>
          </a:prstGeom>
          <a:noFill/>
          <a:ln w="9525">
            <a:noFill/>
            <a:miter lim="800000"/>
            <a:headEnd/>
            <a:tailEnd/>
          </a:ln>
        </p:spPr>
        <p:txBody>
          <a:bodyPr>
            <a:spAutoFit/>
          </a:bodyPr>
          <a:lstStyle/>
          <a:p>
            <a:pPr>
              <a:spcBef>
                <a:spcPct val="50000"/>
              </a:spcBef>
            </a:pPr>
            <a:r>
              <a:rPr lang="en-US" sz="800"/>
              <a:t>Frank</a:t>
            </a:r>
          </a:p>
        </p:txBody>
      </p:sp>
      <p:pic>
        <p:nvPicPr>
          <p:cNvPr id="37" name="Picture 44" descr="c. 1953&#10;Photo by Frank Powolny">
            <a:hlinkClick r:id="rId6" tooltip="c. 1953&#10;Photo by Frank Powolny"/>
          </p:cNvPr>
          <p:cNvPicPr>
            <a:picLocks noChangeAspect="1" noChangeArrowheads="1"/>
          </p:cNvPicPr>
          <p:nvPr/>
        </p:nvPicPr>
        <p:blipFill>
          <a:blip r:embed="rId7" cstate="print"/>
          <a:srcRect/>
          <a:stretch>
            <a:fillRect/>
          </a:stretch>
        </p:blipFill>
        <p:spPr bwMode="auto">
          <a:xfrm>
            <a:off x="1219200" y="4953000"/>
            <a:ext cx="533400" cy="533400"/>
          </a:xfrm>
          <a:prstGeom prst="rect">
            <a:avLst/>
          </a:prstGeom>
          <a:noFill/>
          <a:ln w="9525">
            <a:noFill/>
            <a:miter lim="800000"/>
            <a:headEnd/>
            <a:tailEnd/>
          </a:ln>
        </p:spPr>
      </p:pic>
      <p:sp>
        <p:nvSpPr>
          <p:cNvPr id="38" name="Text Box 45"/>
          <p:cNvSpPr txBox="1">
            <a:spLocks noChangeArrowheads="1"/>
          </p:cNvSpPr>
          <p:nvPr/>
        </p:nvSpPr>
        <p:spPr bwMode="auto">
          <a:xfrm>
            <a:off x="1219200" y="5486400"/>
            <a:ext cx="533400" cy="214313"/>
          </a:xfrm>
          <a:prstGeom prst="rect">
            <a:avLst/>
          </a:prstGeom>
          <a:noFill/>
          <a:ln w="9525">
            <a:noFill/>
            <a:miter lim="800000"/>
            <a:headEnd/>
            <a:tailEnd/>
          </a:ln>
        </p:spPr>
        <p:txBody>
          <a:bodyPr>
            <a:spAutoFit/>
          </a:bodyPr>
          <a:lstStyle/>
          <a:p>
            <a:pPr>
              <a:spcBef>
                <a:spcPct val="50000"/>
              </a:spcBef>
            </a:pPr>
            <a:r>
              <a:rPr lang="en-US" sz="800"/>
              <a:t>Marilyn</a:t>
            </a:r>
          </a:p>
        </p:txBody>
      </p:sp>
      <p:pic>
        <p:nvPicPr>
          <p:cNvPr id="39" name="Picture 49" descr="Robert F. Kennedy - Photo"/>
          <p:cNvPicPr>
            <a:picLocks noChangeAspect="1" noChangeArrowheads="1"/>
          </p:cNvPicPr>
          <p:nvPr/>
        </p:nvPicPr>
        <p:blipFill>
          <a:blip r:embed="rId8" cstate="print"/>
          <a:srcRect/>
          <a:stretch>
            <a:fillRect/>
          </a:stretch>
        </p:blipFill>
        <p:spPr bwMode="auto">
          <a:xfrm>
            <a:off x="152400" y="5715000"/>
            <a:ext cx="393700" cy="536575"/>
          </a:xfrm>
          <a:prstGeom prst="rect">
            <a:avLst/>
          </a:prstGeom>
          <a:noFill/>
          <a:ln w="9525">
            <a:noFill/>
            <a:miter lim="800000"/>
            <a:headEnd/>
            <a:tailEnd/>
          </a:ln>
        </p:spPr>
      </p:pic>
      <p:sp>
        <p:nvSpPr>
          <p:cNvPr id="40" name="Text Box 50"/>
          <p:cNvSpPr txBox="1">
            <a:spLocks noChangeArrowheads="1"/>
          </p:cNvSpPr>
          <p:nvPr/>
        </p:nvSpPr>
        <p:spPr bwMode="auto">
          <a:xfrm>
            <a:off x="0" y="6248400"/>
            <a:ext cx="609600" cy="214312"/>
          </a:xfrm>
          <a:prstGeom prst="rect">
            <a:avLst/>
          </a:prstGeom>
          <a:noFill/>
          <a:ln w="9525">
            <a:noFill/>
            <a:miter lim="800000"/>
            <a:headEnd/>
            <a:tailEnd/>
          </a:ln>
        </p:spPr>
        <p:txBody>
          <a:bodyPr>
            <a:spAutoFit/>
          </a:bodyPr>
          <a:lstStyle/>
          <a:p>
            <a:pPr algn="r">
              <a:spcBef>
                <a:spcPct val="50000"/>
              </a:spcBef>
            </a:pPr>
            <a:r>
              <a:rPr lang="en-US" sz="800" dirty="0"/>
              <a:t>Bobby</a:t>
            </a:r>
          </a:p>
        </p:txBody>
      </p:sp>
      <p:pic>
        <p:nvPicPr>
          <p:cNvPr id="41" name="Picture 52" descr="A picture of First Lady Jacqueline Kennedy, wife of President John F. Kennedy">
            <a:hlinkClick r:id="rId9" tooltip="View Full-Size"/>
          </p:cNvPr>
          <p:cNvPicPr>
            <a:picLocks noChangeAspect="1" noChangeArrowheads="1"/>
          </p:cNvPicPr>
          <p:nvPr/>
        </p:nvPicPr>
        <p:blipFill>
          <a:blip r:embed="rId10" cstate="print"/>
          <a:srcRect/>
          <a:stretch>
            <a:fillRect/>
          </a:stretch>
        </p:blipFill>
        <p:spPr bwMode="auto">
          <a:xfrm>
            <a:off x="685800" y="5715000"/>
            <a:ext cx="423863" cy="533400"/>
          </a:xfrm>
          <a:prstGeom prst="rect">
            <a:avLst/>
          </a:prstGeom>
          <a:noFill/>
          <a:ln w="9525">
            <a:noFill/>
            <a:miter lim="800000"/>
            <a:headEnd/>
            <a:tailEnd/>
          </a:ln>
        </p:spPr>
      </p:pic>
      <p:sp>
        <p:nvSpPr>
          <p:cNvPr id="42" name="Text Box 53"/>
          <p:cNvSpPr txBox="1">
            <a:spLocks noChangeArrowheads="1"/>
          </p:cNvSpPr>
          <p:nvPr/>
        </p:nvSpPr>
        <p:spPr bwMode="auto">
          <a:xfrm>
            <a:off x="685800" y="6248400"/>
            <a:ext cx="533400" cy="214312"/>
          </a:xfrm>
          <a:prstGeom prst="rect">
            <a:avLst/>
          </a:prstGeom>
          <a:noFill/>
          <a:ln w="9525">
            <a:noFill/>
            <a:miter lim="800000"/>
            <a:headEnd/>
            <a:tailEnd/>
          </a:ln>
        </p:spPr>
        <p:txBody>
          <a:bodyPr>
            <a:spAutoFit/>
          </a:bodyPr>
          <a:lstStyle/>
          <a:p>
            <a:pPr>
              <a:spcBef>
                <a:spcPct val="50000"/>
              </a:spcBef>
            </a:pPr>
            <a:r>
              <a:rPr lang="en-US" sz="800" dirty="0"/>
              <a:t>Jackie</a:t>
            </a:r>
          </a:p>
        </p:txBody>
      </p:sp>
      <p:sp>
        <p:nvSpPr>
          <p:cNvPr id="43" name="Rectangle 54"/>
          <p:cNvSpPr>
            <a:spLocks noChangeArrowheads="1"/>
          </p:cNvSpPr>
          <p:nvPr/>
        </p:nvSpPr>
        <p:spPr bwMode="auto">
          <a:xfrm>
            <a:off x="2590800" y="2590800"/>
            <a:ext cx="4495800" cy="381000"/>
          </a:xfrm>
          <a:prstGeom prst="rect">
            <a:avLst/>
          </a:prstGeom>
          <a:noFill/>
          <a:ln w="9525">
            <a:noFill/>
            <a:miter lim="800000"/>
            <a:headEnd/>
            <a:tailEnd/>
          </a:ln>
        </p:spPr>
        <p:txBody>
          <a:bodyPr/>
          <a:lstStyle/>
          <a:p>
            <a:pPr>
              <a:lnSpc>
                <a:spcPct val="90000"/>
              </a:lnSpc>
              <a:spcBef>
                <a:spcPct val="20000"/>
              </a:spcBef>
            </a:pPr>
            <a:r>
              <a:rPr lang="en-US" sz="1400" b="1" dirty="0" smtClean="0"/>
              <a:t>Milton Friedman </a:t>
            </a:r>
            <a:r>
              <a:rPr lang="en-US" sz="1050" dirty="0" smtClean="0"/>
              <a:t>just got awarded the Nobel Prize award in Economic Science </a:t>
            </a:r>
            <a:r>
              <a:rPr lang="en-US" sz="1050" dirty="0" err="1" smtClean="0"/>
              <a:t>lmao</a:t>
            </a:r>
            <a:r>
              <a:rPr lang="en-US" sz="1050" dirty="0" smtClean="0"/>
              <a:t> xo</a:t>
            </a:r>
          </a:p>
          <a:p>
            <a:pPr>
              <a:lnSpc>
                <a:spcPct val="90000"/>
              </a:lnSpc>
              <a:spcBef>
                <a:spcPct val="20000"/>
              </a:spcBef>
            </a:pPr>
            <a:r>
              <a:rPr lang="en-US" sz="800" dirty="0" smtClean="0"/>
              <a:t>October 14, 1976 </a:t>
            </a:r>
            <a:endParaRPr lang="en-US" sz="800" dirty="0"/>
          </a:p>
        </p:txBody>
      </p:sp>
      <p:sp>
        <p:nvSpPr>
          <p:cNvPr id="44" name="Text Box 60"/>
          <p:cNvSpPr txBox="1">
            <a:spLocks noChangeArrowheads="1"/>
          </p:cNvSpPr>
          <p:nvPr/>
        </p:nvSpPr>
        <p:spPr bwMode="auto">
          <a:xfrm>
            <a:off x="2743200" y="5486400"/>
            <a:ext cx="4648200" cy="366713"/>
          </a:xfrm>
          <a:prstGeom prst="rect">
            <a:avLst/>
          </a:prstGeom>
          <a:noFill/>
          <a:ln w="9525">
            <a:noFill/>
            <a:miter lim="800000"/>
            <a:headEnd/>
            <a:tailEnd/>
          </a:ln>
        </p:spPr>
        <p:txBody>
          <a:bodyPr>
            <a:spAutoFit/>
          </a:bodyPr>
          <a:lstStyle/>
          <a:p>
            <a:pPr>
              <a:spcBef>
                <a:spcPct val="50000"/>
              </a:spcBef>
            </a:pPr>
            <a:endParaRPr lang="en-US"/>
          </a:p>
        </p:txBody>
      </p:sp>
      <p:pic>
        <p:nvPicPr>
          <p:cNvPr id="45" name="Picture 63" descr="Robert Frost"/>
          <p:cNvPicPr>
            <a:picLocks noChangeAspect="1" noChangeArrowheads="1"/>
          </p:cNvPicPr>
          <p:nvPr/>
        </p:nvPicPr>
        <p:blipFill>
          <a:blip r:embed="rId11" cstate="print"/>
          <a:srcRect/>
          <a:stretch>
            <a:fillRect/>
          </a:stretch>
        </p:blipFill>
        <p:spPr bwMode="auto">
          <a:xfrm>
            <a:off x="1219200" y="5715000"/>
            <a:ext cx="420688" cy="549275"/>
          </a:xfrm>
          <a:prstGeom prst="rect">
            <a:avLst/>
          </a:prstGeom>
          <a:noFill/>
          <a:ln w="9525">
            <a:noFill/>
            <a:miter lim="800000"/>
            <a:headEnd/>
            <a:tailEnd/>
          </a:ln>
        </p:spPr>
      </p:pic>
      <p:sp>
        <p:nvSpPr>
          <p:cNvPr id="46" name="Text Box 64"/>
          <p:cNvSpPr txBox="1">
            <a:spLocks noChangeArrowheads="1"/>
          </p:cNvSpPr>
          <p:nvPr/>
        </p:nvSpPr>
        <p:spPr bwMode="auto">
          <a:xfrm>
            <a:off x="1219200" y="6248400"/>
            <a:ext cx="533400" cy="214312"/>
          </a:xfrm>
          <a:prstGeom prst="rect">
            <a:avLst/>
          </a:prstGeom>
          <a:noFill/>
          <a:ln w="9525">
            <a:noFill/>
            <a:miter lim="800000"/>
            <a:headEnd/>
            <a:tailEnd/>
          </a:ln>
        </p:spPr>
        <p:txBody>
          <a:bodyPr>
            <a:spAutoFit/>
          </a:bodyPr>
          <a:lstStyle/>
          <a:p>
            <a:pPr>
              <a:spcBef>
                <a:spcPct val="50000"/>
              </a:spcBef>
            </a:pPr>
            <a:r>
              <a:rPr lang="en-US" sz="800" dirty="0"/>
              <a:t>Robert</a:t>
            </a:r>
          </a:p>
        </p:txBody>
      </p:sp>
      <p:sp>
        <p:nvSpPr>
          <p:cNvPr id="47" name="Rectangle 67"/>
          <p:cNvSpPr>
            <a:spLocks noChangeArrowheads="1"/>
          </p:cNvSpPr>
          <p:nvPr/>
        </p:nvSpPr>
        <p:spPr bwMode="auto">
          <a:xfrm>
            <a:off x="2590800" y="3200400"/>
            <a:ext cx="4495800" cy="381000"/>
          </a:xfrm>
          <a:prstGeom prst="rect">
            <a:avLst/>
          </a:prstGeom>
          <a:noFill/>
          <a:ln w="9525">
            <a:noFill/>
            <a:miter lim="800000"/>
            <a:headEnd/>
            <a:tailEnd/>
          </a:ln>
        </p:spPr>
        <p:txBody>
          <a:bodyPr/>
          <a:lstStyle/>
          <a:p>
            <a:pPr>
              <a:lnSpc>
                <a:spcPct val="90000"/>
              </a:lnSpc>
              <a:spcBef>
                <a:spcPct val="20000"/>
              </a:spcBef>
            </a:pPr>
            <a:r>
              <a:rPr lang="en-US" sz="1400" b="1" dirty="0" smtClean="0"/>
              <a:t>Milton Friedman </a:t>
            </a:r>
            <a:r>
              <a:rPr lang="en-US" sz="1200" dirty="0" smtClean="0"/>
              <a:t>just blocked John Maynard Keynes :@</a:t>
            </a:r>
            <a:endParaRPr lang="en-US" sz="900" dirty="0" smtClean="0"/>
          </a:p>
          <a:p>
            <a:pPr>
              <a:lnSpc>
                <a:spcPct val="90000"/>
              </a:lnSpc>
              <a:spcBef>
                <a:spcPct val="20000"/>
              </a:spcBef>
            </a:pPr>
            <a:r>
              <a:rPr lang="en-US" sz="800" dirty="0" smtClean="0"/>
              <a:t>October </a:t>
            </a:r>
            <a:r>
              <a:rPr lang="en-US" sz="800" dirty="0"/>
              <a:t>1, </a:t>
            </a:r>
            <a:r>
              <a:rPr lang="en-US" sz="800" dirty="0" smtClean="0"/>
              <a:t>1963 </a:t>
            </a:r>
          </a:p>
          <a:p>
            <a:pPr>
              <a:lnSpc>
                <a:spcPct val="90000"/>
              </a:lnSpc>
              <a:spcBef>
                <a:spcPct val="20000"/>
              </a:spcBef>
            </a:pPr>
            <a:r>
              <a:rPr lang="en-US" sz="1000" b="1" dirty="0" smtClean="0"/>
              <a:t>Friedrich Hayek likes this</a:t>
            </a:r>
            <a:endParaRPr lang="en-US" sz="1000" b="1" dirty="0"/>
          </a:p>
        </p:txBody>
      </p:sp>
      <p:sp>
        <p:nvSpPr>
          <p:cNvPr id="48" name="Rectangle 77"/>
          <p:cNvSpPr>
            <a:spLocks noChangeArrowheads="1"/>
          </p:cNvSpPr>
          <p:nvPr/>
        </p:nvSpPr>
        <p:spPr bwMode="auto">
          <a:xfrm>
            <a:off x="2590800" y="5867400"/>
            <a:ext cx="4495800" cy="381000"/>
          </a:xfrm>
          <a:prstGeom prst="rect">
            <a:avLst/>
          </a:prstGeom>
          <a:noFill/>
          <a:ln w="9525">
            <a:noFill/>
            <a:miter lim="800000"/>
            <a:headEnd/>
            <a:tailEnd/>
          </a:ln>
        </p:spPr>
        <p:txBody>
          <a:bodyPr/>
          <a:lstStyle/>
          <a:p>
            <a:pPr>
              <a:lnSpc>
                <a:spcPct val="90000"/>
              </a:lnSpc>
              <a:spcBef>
                <a:spcPct val="20000"/>
              </a:spcBef>
            </a:pPr>
            <a:endParaRPr lang="en-US" sz="800" dirty="0"/>
          </a:p>
        </p:txBody>
      </p:sp>
      <p:sp>
        <p:nvSpPr>
          <p:cNvPr id="49" name="Line 2"/>
          <p:cNvSpPr>
            <a:spLocks noChangeShapeType="1"/>
          </p:cNvSpPr>
          <p:nvPr/>
        </p:nvSpPr>
        <p:spPr bwMode="auto">
          <a:xfrm>
            <a:off x="2514600" y="3581400"/>
            <a:ext cx="3886200" cy="0"/>
          </a:xfrm>
          <a:prstGeom prst="line">
            <a:avLst/>
          </a:prstGeom>
          <a:noFill/>
          <a:ln w="9525">
            <a:solidFill>
              <a:srgbClr val="C0C0C0"/>
            </a:solidFill>
            <a:round/>
            <a:headEnd/>
            <a:tailEnd/>
          </a:ln>
        </p:spPr>
        <p:txBody>
          <a:bodyPr/>
          <a:lstStyle/>
          <a:p>
            <a:endParaRPr lang="en-US"/>
          </a:p>
        </p:txBody>
      </p:sp>
      <p:pic>
        <p:nvPicPr>
          <p:cNvPr id="50" name="Picture 49" descr="milton-friedman-sized.jpg"/>
          <p:cNvPicPr>
            <a:picLocks noChangeAspect="1"/>
          </p:cNvPicPr>
          <p:nvPr/>
        </p:nvPicPr>
        <p:blipFill>
          <a:blip r:embed="rId12" cstate="print"/>
          <a:stretch>
            <a:fillRect/>
          </a:stretch>
        </p:blipFill>
        <p:spPr>
          <a:xfrm>
            <a:off x="228600" y="685800"/>
            <a:ext cx="1458018" cy="1676400"/>
          </a:xfrm>
          <a:prstGeom prst="rect">
            <a:avLst/>
          </a:prstGeom>
        </p:spPr>
      </p:pic>
      <p:pic>
        <p:nvPicPr>
          <p:cNvPr id="51" name="Picture 50" descr="milton-friedman-sized.jpg"/>
          <p:cNvPicPr>
            <a:picLocks noChangeAspect="1"/>
          </p:cNvPicPr>
          <p:nvPr/>
        </p:nvPicPr>
        <p:blipFill>
          <a:blip r:embed="rId13" cstate="print"/>
          <a:stretch>
            <a:fillRect/>
          </a:stretch>
        </p:blipFill>
        <p:spPr>
          <a:xfrm>
            <a:off x="2133600" y="2590800"/>
            <a:ext cx="367862" cy="457200"/>
          </a:xfrm>
          <a:prstGeom prst="rect">
            <a:avLst/>
          </a:prstGeom>
        </p:spPr>
      </p:pic>
      <p:pic>
        <p:nvPicPr>
          <p:cNvPr id="52" name="Picture 2" descr="http://www.oregonrepublicanparty.org/sites/default/files/quotepics/AdamSmith.jpg"/>
          <p:cNvPicPr>
            <a:picLocks noChangeAspect="1" noChangeArrowheads="1"/>
          </p:cNvPicPr>
          <p:nvPr/>
        </p:nvPicPr>
        <p:blipFill>
          <a:blip r:embed="rId14" cstate="print"/>
          <a:srcRect/>
          <a:stretch>
            <a:fillRect/>
          </a:stretch>
        </p:blipFill>
        <p:spPr bwMode="auto">
          <a:xfrm>
            <a:off x="152400" y="4953000"/>
            <a:ext cx="437388" cy="533400"/>
          </a:xfrm>
          <a:prstGeom prst="rect">
            <a:avLst/>
          </a:prstGeom>
          <a:noFill/>
        </p:spPr>
      </p:pic>
      <p:pic>
        <p:nvPicPr>
          <p:cNvPr id="53" name="Picture 52" descr="milton-friedman-sized.jpg"/>
          <p:cNvPicPr>
            <a:picLocks noChangeAspect="1"/>
          </p:cNvPicPr>
          <p:nvPr/>
        </p:nvPicPr>
        <p:blipFill>
          <a:blip r:embed="rId13" cstate="print"/>
          <a:stretch>
            <a:fillRect/>
          </a:stretch>
        </p:blipFill>
        <p:spPr>
          <a:xfrm>
            <a:off x="2133600" y="3124200"/>
            <a:ext cx="367862" cy="457200"/>
          </a:xfrm>
          <a:prstGeom prst="rect">
            <a:avLst/>
          </a:prstGeom>
        </p:spPr>
      </p:pic>
      <p:sp>
        <p:nvSpPr>
          <p:cNvPr id="54" name="AutoShape 4" descr="data:image/jpeg;base64,/9j/4AAQSkZJRgABAQAAAQABAAD/2wCEAAkGBxIREBQUEBQQEBUVEhcRFRASEBAQFhARFRQWFhQSFhUYHyggGBolHRYUIT0hJSkrLi8wFyE1ODMwQygtLisBCgoKDg0OGhAQGiwlHSQyLDUsNDQ3KywsLCwsLCwsLywsLCwsLCwsLCwsLCwsLCwsLCwsLCwsLSwsLCwsLCwsLP/AABEIANAA8wMBIgACEQEDEQH/xAAcAAEAAgIDAQAAAAAAAAAAAAAABgcEBQIDCAH/xABLEAABAwEBCQkLCgYCAwAAAAABAAIDEQQFBhIhMUFRYXEHEyJTgZGTwdEUFRYXIzJSVJKh0jM0QmNyc4KxwuE1YoOis/CjsiRDZP/EABkBAQADAQEAAAAAAAAAAAAAAAABAwQCBf/EACkRAQACAQMDBAIBBQAAAAAAAAABAgMRMVEEEhMUITJBImHBIzNCcYH/2gAMAwEAAhEDEQA/ALxREQEREBERAREQEREBERAREQFCr87+m2Vxhs4bJMPOc7GyHUQPOdqzZ9Cmch4JpoK834ZdjcSSeESTUknGSTnNVo6fHF5mZ+leS0xs2Vvu/apyTLPM6v0Q8sbyMbRvuWFHaXtNWve06Q9wPOFP7yLzrPNZ2WifClLy6kdS1jA17mY6Y3Hg1y0x5FJLXexYqU7nhAI+izBPtDGtFs9Kz26KopM+6t7lX522zkUmdK3OyYmUH8R4Q5CravWu+y3Qb40YDgcB8da4Dxjy5wQQQf3VXX6XstsuDJDhGNzi0tccLe3UqADnBAOXRrXXeBdvuW2NwjSOakUmgEngP5CeZzlzkx1yU7q7praazpK7URFhaBERAREQEREBERAREQEREBERAREQEREBERAREQEREHx4xHYvNkeQbAvSi82MyDYtnSff/P5U5vpc+59/DYP6n+aRby0jFyrR7n38Ng/qf5pFv5BUHYqMnzn/AG6rtDSXbueLTZ5IjSrm8EnM8Y2HnAVLPYRUOFCKgg5jkIKvdVRf3c/ebY8gUbKBMNpqHj2gT+JX9Nb3mqvJH2tK8a6/dVije41ezyUhzl7KcI6yC134lv1VG5LdLAtMkBOKVmG3H/7I8w2tLvYCtdUZqdt5hbSdYERFU7EREBERAREQEREBERAREQEREBERAREQEREBERAXm2i9CXcum2y2eSZ+RjagZMJxxNbykgcq89k5ztW3pI3lRm+lzbn38Ng/qf5pFIVpby7K6KwQMkFHYJcRoD3ueAddHBbpZsnyl3GzCeKE7VC902yYUEUoGNkhYfsvHa1vOppI6pJUev7ANz5q5t7I276xdYp0vCLbK5vZte822zyZKTNB+y44D/7XFX+vNocRjGUYxtXpJW9XHvEow/YiIsi4REQEREBERAREQEREBERAREQEREBERAREQERaq+e7LbHZnyuoSOCxp+nKfNbsznUCpiJmdIJnRAN1a7mHK2ysPBj4clM8pHBbyNNfxalorx7id12pocKxx0kk0Gh4LPxEcwctDNK57y5xL3vcXOOUue41J2klXRebcTuOyta4eUf5SU/zkYmbGig21Odb7zGLHpG7NH5W1bxdNpfm/wBou1xoKrCc6pqsK58Uc3QZKWB49J8bf7w79Kkahu6dNSCFnpSl+0MYR+sKzFGt4c22QCwRYcsbPSkYz2nAda9FqibyLLvt0LO3RJvh1b2DIPe0K9lb1U+8QjDsIiLIuEREBERAREQEREBERAREQEREBERAREQEREBUtug3w912nBjNYYasZTI9/wBOTWMVBqFc6mm6VfJ3PDvERpLK3hEHHFCcROouxgcpzBVZcu577RMyKIVc80Ghoylx1AVPItnT49PzlTlt9QlG5tcHfpu6JB5OE8GuR82UeziO0t1q1ViXKueyzQsij81gpXO45XOOsmp5VkyOoKqnLfvtqmsaQ6bS/NzroQlFW6FXG6baK2iJnoRF3K9x6mBWOqgvxtO+W6Y5Q129jVvYDSOcOWjp41vqryT7JHuRWLCtM0pyRxBg+1I6teZh9pWsqqvDvpslis7mS75vj5S84MeEAKNa0VrqJ5VJfGRYfr+i/dRmpe15mIdUmIrumCKH+Miw/X9F+6eMiw/X9F+6q8V+HffXlMEUP8ZFh+v6L908ZFh+v6L908V+DvrymCKH+Miw/X9F+6eMiw/X9F+6eK/B315TBFHbm37WGdwa2XAccjZWujqdAceDXVVSJcTWa7wmJidhERQkRRy+S/OzWJ2A7ClkymOOhLAcYLySANmXGMS0XjSh4ib2o+1WRivMaxDmb1hYCKv/ABpQ8RN7UfavvjSg4if2o+1T4MnCO+vKfooB40oOIn9qPtTxpQcRPzx9qeDJwd9eU/RQDxpQcRPzx9q++NKDiJ+ePtTwZODvrynyKA+NKz8RPzxdqeNKz8RaOeL4k8GTg768p8tXfJdyOxQOlkxnzWR1oZJDkaPzJzAFRuzbp1lcSHxzxjBJBIY6pAqG0acpyaNNFXd8t3pLdMZJOC0cGOIGojZo1k4qnPyADvH09pt+WyLZIiPZg3Rtz55XyynCe84Tjm1AaABQAaArR3Pb3O5ot+lFJpRkIxxRZQzUTiJ5BmUZ3PL2t/k7omHko3cBpGKWUfm1vvOLMVais6jJ/hCulfuRcZWVFFyRZVrE3h3+kJvLtH5LLRBhOY4AnBJoK0GU0zBU/Le3b3uLnWaarnFx4GdxqfzV2orMeWabObV1Uf4L231af2E8F7b6tP7CvBFb6q3Dnxwo/wAF7b6tP7CeC9t9Wn9hXgieqtweOFHG9i257PMNraJ4NWz1eX2QrttDat2LET1NuDxwpzwatnq83sp4N2z1eb2VcaJ6m3B44UVPC5ji2RrmOGVr2lpG0FTvc5vtcyRtltDi6N5wYnuNTG/6MdfROQaDQZDikd89xmWqBzSBvjWl0b87XAVDa+ichHYFTzXHEQSDlBGIg5iFdWYzVmJc+9JekkWFcW2b/ZoZTlkiY8jQ5zQSOeqLz5jRpefrTM6R7nvJc5zi5xOdxNSVybZXkVDTQ48y5XRjwZpW+jK9vM8hbOxnybdi9aNmNq+5JPRPuTuST0T7lukROjS9ySeifcncknon3LdIho0vcknon3J3JJ6J9y3SIaNL3JJ6J9y6XtINDiOhSBaW2/KO29SlEw6FKb17y5bXR8lYYcuERw5B/IDm/mOLRVbK8K96GSPuiUb47DLWsdTAbg04VPpHbi1Z1ZUXmjYsuXPp7VWVp9y4WWzsiY1kbQxjQGtaMgAXaiLGtEREBERAREQEREBEQlB12g8H3LEXZNJU6l1oCIsO6d04rMzDneGAmgxFxcaVoAMZUxGuw7bfa2wxPkdiDGF55BiG0mg5VRoxBSW+u+p1r8nGDHCDWh86QjIXUyAaOXRTleHe8bZaQXDyMRD5CcjiMbYtdc+qukLbir46zNlNp7p0hbV7dmMVjs7HYnNgjDhodgjCHPVFskWCZ1nVpef75Y8G22kf/TKeQyOI9xXdc8+THL+ZXdf3Hg3StI/nDvajY7rWPcw+T/EeperX3rDJO8u7fTqTfTqXB2VfF0l2b6dSb6dS60Qdm+nUm+nUutEHex1Vp7b8o7b1LbQ5OVam2/KO29QRErL3O/mI+9f1KZxeaNihm538xH3r+pTOLzRsXm5fnK6uzkiIq3QiIgIiICIiAiIgL45tRRfUQYJC+Lk84ztXFAWovnuKLXAWZHtq6N1aUfTIdRye/MtugUxMxOsImNVDuByHEclDmKvi84wmwwGzsEbHMrgg1o/JJU/SOECK6lSV13h1omLfNM0hbT0S9xHuVubmAPe2OuTDkps3x3XVa+p96RKvFulaIiwtClt0uLBulKfSZG7+wN/StTco8E/a6gpDusspb2nTZmHlD5B1BRy5J87k616mL4Qy2+Usl+UriuUmVcVYCIiAiIg7YcnKtTbvlHbeoLbQ5OVam3fKO29QRErL3O/mI+9f1KZxeaNihm538xH3r+pTOLzRsXm5fnK6uzkiIq3QiIgIiICIiAiIgLrnfQayuxYcoNTVBwREQFEL777WRsdDZ3B8rgWue01EIyHHnfsyZ9C3d89hknsskcLsF5ApjwcMAgllc1Ri/NU49haSCCCCQQRQgjEQRpWnBji3vKu9ph2WSzOle2OMYT3uDGtGcnENg1r0BcW54s1nihbjEbA2uTCd9J3KanlUN3K7hxCHuonDlcXRgEYoQCQQP5iKGug001n656nJ3T2x9OsddI1ERFmWqs3YI6T2d2mJ7fZcD+pQ65J4TtnWp5uxxYrK7QZW8+9kf9SoDcs8M/ZP5helg/twzX+TPlyrguyZdauQIiICIiDthycq1Nu+Udt6gttDk5Vqbd8o7b1BESsvc7+Yj71/UpnF5o2KGbnfzEfev6lM4vNGxebl+crq7OSIirdCIiAiIgIiICIiAse1ZRsWQsOZ9Sg4IiICqO/ZrRb58HS0n7RjYXe8lWbdu60dlhMkmxjK45H5mjtzBU3arQ6R7nvNXPcXuOsmppqWrpqzrNlWSfpaW5C49yzDMLQSOWOOv5BTtRbc2ucYLAwuFHSuM5GpwAZzta08qlKz5Z1vK6nxgREVbpA919n/AIsLtFoweeN5/SqyucfKDYfyVsbqsVbBX0ZmO58Jv6lUtiPlG7epeh03wZ8nybabMupds2RdS0ORERARco2FxAaC4nI1oJJ2ALlNA9ho9r2HLR7XNNNNCg+w5OVam3fKO29QW2hycq1Nu+Udt6giJWXud/MR96/qUzi80bFDNzv5iPvX9SmcXmjYvNy/OV1dnJERVuhERAREQEREBERB0WlxyZljrLtA4KxEBYd2JZGWeV0AwpAwljaYVXahnOemdZiKYFIW+3yzvw5nukdkq7MNAAxNGoKQ3hXr92yl8lN5icMNtccrsojpmbpPINI6d0CxNithLAAJI2ykDM8uc1x5cGu0lSHcdkOHam5sGJ3KDIOv3Lfe/wDS7qqax+WkrMApkX1EXmtIiIgjO6RHW5k+oxu5pmV91VS9mPDb9ofmrzv1jwrn2kaIXO9kYXUqKYaEbQt/Sz+Ms+XdvJci6V3yDEV00Wly+IvtEogsK9VrLLc11qbvO+ODnF88u8MAbIWBrpaHAbirkOMrZXVDLZZbWJN4Jgkkax0U2/GN0bA4GTgje348bMeIjHjUNvYvpfZGmN7N9iJrg1oWE5aVxEHR/py74r83TxOihjMTX+e5xBc4Z20GIV01NVitivOTVbFo7dEWhyLU275R23qC28WRai3fKO2j8gtqmU+vFutZ4rIGyzRRu3x5wXva00NKGhU0ubdWCbFDLFKWgEtY9riBpIGZUMucMzmODmOcxzTUOaS0tOkEZFnv08WmZ1dRfR6ERVte/uiubRlsaXjJv8YAcPtsyHaKbCpGL/bBxrx/Qm+FZbYbxOyyLRKTIo34d3P453QT/Cnh3c/jj0Fo+BR478Sd0cpIijnh1c/jj0Fo+BPDq5/HHoLR8CeO/Ep7o5SNFHPDq5/HnoLR8CeHVz+PPQWj4E8d+JO6OUjRRzw6ufxx6C0fAvhv7ufxx6C0fAnjvxJ3Ry39pdippWKtE6/Wwk1M3/DaPgXHwzsPHf8ADaPgTx34k7o5b9cZZA1pc4hrWguLiaBoGMklaCW/WwgEiVzz6LYZanUMJoHOVCL5r6pLXwGjeoq13utS8jIXnPsyDXlXdMNrT7xo5m8Qw75rq91Wl8grg4mMBxHe25CdpqeVT3cgsRbFPMfpvbG3WIwSSOV9PwqvLi3KktczYoRVzsZdmjZne7UPfiGdXzcm57LNBHDH5rG4I0k5XOOskk8qu6i0Vr2QjHGs6stERYV4iIgwLvxYdktDfSglbzxuC8+BeklVF8253O2VzrE0SxuNRFhMY6Kv0eEQC0Zsdc1MVTq6bJFdYlVlrM+8Iz3xZodzDtTvizQ7mHaszwHuj6s7pbP8aeA90fVndLZ/jWvvpzCrS3DD74s0O5h2p3xZodzDtWZ4D3R9Wd0tn+NPAe6Pqzuls/xp305g0tww++LNDuYdqd8WaHcw7VmeA90fVndLZ/jTwHuj6s7pbP8AGnfTmDS3DD74s0O5h2rX2mQOeSMh07FvPAe6Pqzuls/xp4D3R9Wd0tn+NPJTmEaW4R5WHcO86O3XLhe0iKYGXBkpUPAleAx4zjFlyjXkWlsW5/b5Hhr42wtzyPkjcANjHEk6veFblxrmsssEcMdS1jaVOVxJJc46ySTyqjPmiIjtn3WY6cqSunexbLO6kkEhHpxtdKw68JoxbDQ6lg97Z+Jn6GTsXohFxHVTwnww8797Z+Jn6GTsTvbPxM/Qydi9EInq54PD+3nfvbPxM/Qydid7Z+Jn6GTsXohE9XPB4f28797Z+Jn6GTsTvbPxM/Qydi9EInq54PD+3nfvbPxM/Qydid7Z+Jn6GTsXohE9XPB4f28797Z+Jn6GTsTvbPxM/Qydi9EInq54PD+3nllyrQTRsFocdAglJ9wUiuLufWucgygWZmcvo55GqMH/ALEK5EUW6q07QmMUNXcC4MFijwIG5cbpHUL5CM7j1DEKraIizTMzOsrdhERQCIiD/9k="/>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 name="AutoShape 6" descr="data:image/jpeg;base64,/9j/4AAQSkZJRgABAQAAAQABAAD/2wCEAAkGBwgHBgkIBwgKCgkLDRYPDQwMDRsUFRAWIB0iIiAdHx8kKDQsJCYxJx8fLT0tMTU3Ojo6Iys/RD84QzQ5OjcBCgoKDQwNGg8PGjclHyU3Nzc3Nzc3Nzc3Nzc3Nzc3Nzc3Nzc3Nzc3Nzc3Nzc3Nzc3Nzc3Nzc3Nzc3Nzc3Nzc3N//AABEIAJsApwMBIgACEQEDEQH/xAAcAAEAAwEBAQEBAAAAAAAAAAAAAQUHBgQDCAL/xABLEAABAwICAwkJDQYHAQAAAAABAAIDBAUGEQcSIRcxQVFxgZGxshQyNlVhc3TR0hMVMzRSU2JykpOUocEiI0JUgsIlNUVjovDxFv/EABkBAQADAQEAAAAAAAAAAAAAAAACAwQBBf/EACYRAQACAQIFBAMBAAAAAAAAAAABAgMREgQhMTJRFDNBUhMioUL/2gAMAwEAAhEDEQA/ANxREQEREBERAREQEREBERAREQEREBERAREQEREBERAREQEREBERAREQfy45BZBetLlbDcqqK2UlI6jjkLI5ZS4l4GzW3xsPB5F2GlC/GyYXmbA/Vq6w+4Qkb7Qe+dzNz58lyWhnDcVQ2qvVbTskjB9wpmyNDh9JwB5h0rTirWKTkvHJXaZmdIVe7Fevmbb0H2lZ4d0q3WvvdDR1dJSGCpmbCTFrBzdY5Ajac9pGxajJb7fGwvdQ0uz/AGW+pYbWta3SxG1jQ1ou8OTWjID9tu8rKTiyROldHJ3V+W/t3tqlQFKxLRERAREQEREBERAREQEREBERAUKVzOkK+/8Az+GamoicBVS/uaf67uHmGZ5l2sTadIcmdI1ZTpBucuK8atoaA67IH9x0w4C/Wyc7kz4eJq22x2yGz2mlt1N8HTxhmfC48JPlJ2rKNC9h7puU98qG5spAYoCeGRw/aPM05f1FbKtHETEaY4+EaR8q+unGsQ45Rx5lxP5rDsIh+J9I1PV7QHVRrHcYaw6w/tC1bGL3Nw7eHtOR7ml3uRcLoMiY69XaVzc5I6aNrXcQc459kdC7h/XHazl+cxDZQpQIsqwREQEREBERARQmaCUUIglFCIJRQFKCCclhelW8yX7FUdroiZWUbu52Madj5nEa355N5itYxpfG4fw5WV4IMzWakDSe+kOxv57eZZZogsjrpiGW71eb46E6wc4d/M7P8xtPOFq4eNsTln4V358msYVszLDYaO3MyLoo/wB64DLXedrjznNW6nJfy85MPIsszMzrKxyWLznhe7HjpH9S4rQT/mt59Hh7T12mLvBa7eiP6lm+inENsw7X3Ka7TmFk8UbYyI3PzLS7PeB4wteKJnDaIV25WhvARcfumYT8Yv8Aw0nspumYU8Yv/DSeyqPxX8J7odgirLJf7VfYXS2qtiqA3vmjY5vK07QrJVzExyl1KIiAiIgqcVXV1jw/XXKONsj6ePWaxxyBO8M1kG61iMfwW/7l3tLTdJngPdfNDtBYxhYB0dQS0HJw3x5Ft4alJpM2hTeZiV1ut4i+Tbvuj7SbreIvk277o+0p1GfIb0JqM+Q3oV+zF9Ud0o3W8RfJt33R9pBpbxH83bz5Pcne0p1GfIb0LncUgCog1QBnGc8tnCuxixz/AJN0v0RZq73xtNHXFmp3RCyXUzz1cxnlmvlfb7bbDROqrpUthj/hbvueeJo3yViEOkjELKKmtVBJSwNiibEwQwl0rgBkDtJ28y9FswPinFFWKu6e7Qsf39TXOOuR9Fm/zbAsvpts63nSFm/Xo8+JcQXXHt6go6KneIQ8impWnmL3ne594A8q2bB1gjw5YYLexwfIM3TSAZa7zvnk4B5AvnhPCdswxTGOiYXzvH72pkAMknON4eQK/AyVeXLFo216O1rpzlKghSioTeO4WyluFHPSVMecU7Cx4acjkRks+doathJ1bxcAM9mbYz/atNRTpkvTtlyaxPVmO41bfHNf9iP2U3GraP8AWK/nZH6lpyFT9Rl8o7K+GBYhwRf8IzG40E0ktNFm7uyldqPjH0gDmByZjjXfaLMW3DEcdZS3QMfNShhE7RkXgk743s9m+F0OOvA29ehy9krPdBXx67+ai63K6bfkwza3WHIjbbSGwIoUrGsEREHL6TPAa7eaHaCxCwTPjZPq5bXDg5Vt+kzwGu3mh2gsMsneTco/Vb+F9uVGTuXPdUvGOhO6peMdC+KLRog+3dUvyh0KlxBI6SWEuyz1D1q0VTe/hYvqHrUq9R+gMF08MWGLU+GGNjn0sZcWtAzJaNpV8FTYOOeFLQR/JxdkK5XkW6y0x0ERFF0REQEREBERBRY68Db36FL2Ss80FfHrv5qLrctDx14G3v0KXslZ5oK+PXfzUXW5acfsWQnvhr6lQpWZMREQcvpM8Brt5odoLDLJ3k3KP1W56TPAa7eaHaCwyyd5Nyj9V6HCe3KjJ3LNERaEBVN7+Fi+oetWyqb38LF9Q9a7HUfoPBXglZ/RI+pXapMFeCVn9Ej6ldrx7dZaY6CIi46IiICIiAiIgosdeBt79Cl7JWeaCvj1381F1uWg48cG4MvWscs6OTsrPtBXx68eai63LTj9iyE98NfUqFKzJiIiDl9JngNdvNDtBYZZO8m5R+q3PSZ4DXbzQ7QWGWTvJuUfqvQ4T25UZO5ZoiLQgKpvfwsX1D1q2VTe/hYvqnrUq9RvGDqwtwpaW6m9SR8PkVx3cfmx0rO8N42w9Q4ft1JVV5bPDTsY9oheciBvZgKwdpCwwB8fcfIKaT1Ly7Yr7p5NG6NHad3H5sdK9EM7ZRs2HiK4OLSFhmSRrBXPbrHLN8DwBynJdRHI17GSxPa5jgHMe05hwPEVC1LV6w7ExK6RVwrJAACATxqe7ZOJvQoOrBFX92ycTehO7JOJvQgsF85ZGxs1nHkC8XdkvEzoXykkdK7Nx5BxIKbHMrpcJ3ku/k5NnMuO0FfHrx5qLrculx9X0tHha4R1E7GSVUD4oWE7XuI2ABc1oK+O3c8HuUXW5aqRpw9lc98NfUqFKyrBERBy+kzwGu3mh2gsGtdTFA2QSuyLjxL9KXm2093tlRb6wOMFQzUdqnIjyhZ/uOWsnMXavH9MfsrXw+alKzFlV6zM6wzn3xpfnD9kqffGl+cP2CtF3G7Z43r/ALEfspuN2zxvX/Yj9lX+ow+Udlmde+NL84fsFV10qI6iSMxEkBpBOWXCtW3G7Z43r/sR+ypboctYcC+617m57RlGM/8Aiu+oxR8myzw2PRVb7lZ6Kululax9RCyUta1mTcxnkNi9w0O2vPbda8ji1WepaJQ0sVFRw0lO3VhhjEbG555ADIL0LFPEZNeqyKV8MpvGiCFlC99nuMz6pu1rKnV1X+TMDYfKuSw9ia7YMr32+4QSmnY7KWjl2Oj+kwn/AMP5r9BFc/izCdtxPTe51cfudQwEQ1MY/bj9Y8hU6cRM/rk5w5NNO14qDEllr6VlTBcqUMdvtlmaxzTwhwJ2Fej34tXjSg/FR+tZ07Q7d9Y/4jQOHA4teM+bbkm47ePGFB0O9S7OPD9zW3hovvxa/GlB+Kj9ae/Fr8aUH4qP1rOtx28eMKDod6k3Hbx4woOh3qXPx4fv/DW3hovvxavGlB+Kj9aqsR4xtVloTLHUQVlQ/MQwQStcXHy5bw8vWuP3Hbx4woOh3qX2pNDtwNRGKy5UrKfMe6GFri8jhAzGWflK7FMMTrNnNbeHO2+333SFfXyPeSBsknc393TMO0NaOob54eNbfhvDtvw7bxSW6PVBOtJK7a+V3ynH/uS9NmtVFZqCOht8DYYIxsA33HhJPCTxr3BV5c035RyhKtdOaURFSmIiICIiAiIgIiICIiAiIgIiICIiAiIgIiICIiAiIg//2Q=="/>
          <p:cNvSpPr>
            <a:spLocks noChangeAspect="1" noChangeArrowheads="1"/>
          </p:cNvSpPr>
          <p:nvPr/>
        </p:nvSpPr>
        <p:spPr bwMode="auto">
          <a:xfrm>
            <a:off x="0" y="-384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 name="Text Box 35"/>
          <p:cNvSpPr txBox="1">
            <a:spLocks noChangeArrowheads="1"/>
          </p:cNvSpPr>
          <p:nvPr/>
        </p:nvSpPr>
        <p:spPr bwMode="auto">
          <a:xfrm>
            <a:off x="2057400" y="3810000"/>
            <a:ext cx="5791200" cy="5355312"/>
          </a:xfrm>
          <a:prstGeom prst="rect">
            <a:avLst/>
          </a:prstGeom>
          <a:noFill/>
          <a:ln w="9525">
            <a:noFill/>
            <a:miter lim="800000"/>
            <a:headEnd/>
            <a:tailEnd/>
          </a:ln>
        </p:spPr>
        <p:txBody>
          <a:bodyPr wrap="square">
            <a:spAutoFit/>
          </a:bodyPr>
          <a:lstStyle/>
          <a:p>
            <a:pPr>
              <a:spcBef>
                <a:spcPct val="50000"/>
              </a:spcBef>
            </a:pPr>
            <a:endParaRPr lang="en-US" sz="1100" dirty="0" smtClean="0">
              <a:solidFill>
                <a:srgbClr val="959EBD"/>
              </a:solidFill>
            </a:endParaRPr>
          </a:p>
          <a:p>
            <a:pPr>
              <a:spcBef>
                <a:spcPct val="50000"/>
              </a:spcBef>
            </a:pPr>
            <a:endParaRPr lang="en-US" sz="1100" dirty="0" smtClean="0">
              <a:solidFill>
                <a:srgbClr val="959EBD"/>
              </a:solidFill>
            </a:endParaRPr>
          </a:p>
          <a:p>
            <a:pPr>
              <a:spcBef>
                <a:spcPct val="50000"/>
              </a:spcBef>
            </a:pPr>
            <a:r>
              <a:rPr lang="en-US" sz="1100" dirty="0" smtClean="0">
                <a:solidFill>
                  <a:srgbClr val="959EBD"/>
                </a:solidFill>
              </a:rPr>
              <a:t>Interests and views: </a:t>
            </a:r>
          </a:p>
          <a:p>
            <a:pPr>
              <a:spcBef>
                <a:spcPct val="50000"/>
              </a:spcBef>
            </a:pPr>
            <a:r>
              <a:rPr lang="en-US" sz="1000" dirty="0" smtClean="0"/>
              <a:t>Explaining the principles of the Free Market</a:t>
            </a:r>
          </a:p>
          <a:p>
            <a:pPr>
              <a:spcBef>
                <a:spcPct val="50000"/>
              </a:spcBef>
            </a:pPr>
            <a:r>
              <a:rPr lang="en-US" sz="1000" dirty="0" smtClean="0"/>
              <a:t>There is a close and stable link between inflation and the money supply</a:t>
            </a:r>
          </a:p>
          <a:p>
            <a:pPr>
              <a:spcBef>
                <a:spcPct val="50000"/>
              </a:spcBef>
            </a:pPr>
            <a:r>
              <a:rPr lang="en-US" sz="1000" dirty="0" smtClean="0"/>
              <a:t>Rejects the use of fiscal policy as a took of demand management</a:t>
            </a:r>
          </a:p>
          <a:p>
            <a:pPr>
              <a:spcBef>
                <a:spcPct val="50000"/>
              </a:spcBef>
            </a:pPr>
            <a:r>
              <a:rPr lang="en-US" sz="1000" dirty="0" smtClean="0"/>
              <a:t>Decimalization of drugs and prostitution </a:t>
            </a:r>
          </a:p>
          <a:p>
            <a:pPr>
              <a:spcBef>
                <a:spcPct val="50000"/>
              </a:spcBef>
            </a:pPr>
            <a:r>
              <a:rPr lang="en-US" sz="1100" dirty="0" smtClean="0">
                <a:solidFill>
                  <a:srgbClr val="959EBD"/>
                </a:solidFill>
              </a:rPr>
              <a:t>Favorite books</a:t>
            </a:r>
          </a:p>
          <a:p>
            <a:pPr>
              <a:spcBef>
                <a:spcPct val="50000"/>
              </a:spcBef>
            </a:pPr>
            <a:r>
              <a:rPr lang="en-US" sz="1000" dirty="0" smtClean="0"/>
              <a:t>Capitalism and Freedom, A Monetary History of the United States, Free to Choose, Bright Promises, Dismal Performance, Tyranny of the Status Quo, Two Lucky People</a:t>
            </a:r>
          </a:p>
          <a:p>
            <a:pPr>
              <a:spcBef>
                <a:spcPct val="50000"/>
              </a:spcBef>
            </a:pPr>
            <a:r>
              <a:rPr lang="en-US" sz="1100" dirty="0" smtClean="0">
                <a:solidFill>
                  <a:schemeClr val="bg1">
                    <a:lumMod val="50000"/>
                  </a:schemeClr>
                </a:solidFill>
              </a:rPr>
              <a:t>Dislikes </a:t>
            </a:r>
          </a:p>
          <a:p>
            <a:pPr>
              <a:spcBef>
                <a:spcPct val="50000"/>
              </a:spcBef>
            </a:pPr>
            <a:r>
              <a:rPr lang="en-US" sz="1000" dirty="0" smtClean="0"/>
              <a:t>Government spending</a:t>
            </a:r>
            <a:endParaRPr lang="en-US" sz="1000" dirty="0"/>
          </a:p>
          <a:p>
            <a:pPr>
              <a:spcBef>
                <a:spcPct val="50000"/>
              </a:spcBef>
            </a:pPr>
            <a:endParaRPr lang="en-US" sz="1100" dirty="0" smtClean="0"/>
          </a:p>
          <a:p>
            <a:pPr>
              <a:spcBef>
                <a:spcPct val="50000"/>
              </a:spcBef>
            </a:pPr>
            <a:endParaRPr lang="en-US" sz="1100" dirty="0" smtClean="0">
              <a:solidFill>
                <a:srgbClr val="959EBD"/>
              </a:solidFill>
            </a:endParaRPr>
          </a:p>
          <a:p>
            <a:pPr>
              <a:spcBef>
                <a:spcPct val="50000"/>
              </a:spcBef>
            </a:pPr>
            <a:endParaRPr lang="en-US" sz="800" dirty="0">
              <a:solidFill>
                <a:srgbClr val="959EBD"/>
              </a:solidFill>
            </a:endParaRPr>
          </a:p>
          <a:p>
            <a:pPr>
              <a:spcBef>
                <a:spcPct val="50000"/>
              </a:spcBef>
            </a:pPr>
            <a:endParaRPr lang="en-US" sz="800" dirty="0" smtClean="0">
              <a:solidFill>
                <a:srgbClr val="959EBD"/>
              </a:solidFill>
            </a:endParaRPr>
          </a:p>
          <a:p>
            <a:pPr>
              <a:spcBef>
                <a:spcPct val="50000"/>
              </a:spcBef>
            </a:pPr>
            <a:endParaRPr lang="en-US" sz="800" dirty="0">
              <a:solidFill>
                <a:srgbClr val="959EBD"/>
              </a:solidFill>
            </a:endParaRPr>
          </a:p>
          <a:p>
            <a:pPr>
              <a:spcBef>
                <a:spcPct val="50000"/>
              </a:spcBef>
            </a:pPr>
            <a:endParaRPr lang="en-US" sz="800" dirty="0" smtClean="0">
              <a:solidFill>
                <a:srgbClr val="959EBD"/>
              </a:solidFill>
            </a:endParaRPr>
          </a:p>
          <a:p>
            <a:pPr>
              <a:spcBef>
                <a:spcPct val="50000"/>
              </a:spcBef>
            </a:pPr>
            <a:endParaRPr lang="en-US" sz="800" dirty="0">
              <a:solidFill>
                <a:srgbClr val="959EBD"/>
              </a:solidFill>
            </a:endParaRPr>
          </a:p>
          <a:p>
            <a:pPr>
              <a:spcBef>
                <a:spcPct val="50000"/>
              </a:spcBef>
            </a:pPr>
            <a:endParaRPr lang="en-US" sz="800" dirty="0" smtClean="0">
              <a:solidFill>
                <a:srgbClr val="959EBD"/>
              </a:solidFill>
            </a:endParaRPr>
          </a:p>
          <a:p>
            <a:pPr>
              <a:spcBef>
                <a:spcPct val="50000"/>
              </a:spcBef>
            </a:pPr>
            <a:endParaRPr lang="en-US" sz="800" dirty="0">
              <a:solidFill>
                <a:srgbClr val="959EBD"/>
              </a:solidFill>
            </a:endParaRPr>
          </a:p>
          <a:p>
            <a:pPr>
              <a:spcBef>
                <a:spcPct val="50000"/>
              </a:spcBef>
            </a:pPr>
            <a:endParaRPr lang="en-US" sz="800" dirty="0" smtClean="0">
              <a:solidFill>
                <a:srgbClr val="959EBD"/>
              </a:solidFill>
            </a:endParaRPr>
          </a:p>
          <a:p>
            <a:pPr>
              <a:spcBef>
                <a:spcPct val="50000"/>
              </a:spcBef>
            </a:pPr>
            <a:endParaRPr lang="en-US" sz="800" dirty="0">
              <a:solidFill>
                <a:srgbClr val="959EBD"/>
              </a:solidFill>
            </a:endParaRPr>
          </a:p>
          <a:p>
            <a:pPr>
              <a:spcBef>
                <a:spcPct val="50000"/>
              </a:spcBef>
            </a:pPr>
            <a:endParaRPr lang="en-US" sz="800" dirty="0" smtClean="0">
              <a:solidFill>
                <a:srgbClr val="959EBD"/>
              </a:solidFill>
            </a:endParaRPr>
          </a:p>
          <a:p>
            <a:pPr>
              <a:spcBef>
                <a:spcPct val="50000"/>
              </a:spcBef>
            </a:pPr>
            <a:r>
              <a:rPr lang="en-US" sz="800" dirty="0" smtClean="0"/>
              <a:t>                           </a:t>
            </a:r>
            <a:endParaRPr lang="en-US" sz="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a:spLocks noChangeArrowheads="1"/>
          </p:cNvSpPr>
          <p:nvPr/>
        </p:nvSpPr>
        <p:spPr bwMode="auto">
          <a:xfrm>
            <a:off x="0" y="381000"/>
            <a:ext cx="9144000" cy="990600"/>
          </a:xfrm>
          <a:prstGeom prst="rect">
            <a:avLst/>
          </a:prstGeom>
          <a:solidFill>
            <a:srgbClr val="EAECF2"/>
          </a:solidFill>
          <a:ln w="9525">
            <a:noFill/>
            <a:miter lim="800000"/>
            <a:headEnd/>
            <a:tailEnd/>
          </a:ln>
        </p:spPr>
        <p:txBody>
          <a:bodyPr wrap="none" anchor="ctr"/>
          <a:lstStyle/>
          <a:p>
            <a:endParaRPr lang="en-US"/>
          </a:p>
        </p:txBody>
      </p:sp>
      <p:sp>
        <p:nvSpPr>
          <p:cNvPr id="3" name="Rectangle 2"/>
          <p:cNvSpPr txBox="1">
            <a:spLocks noChangeArrowheads="1"/>
          </p:cNvSpPr>
          <p:nvPr/>
        </p:nvSpPr>
        <p:spPr>
          <a:xfrm>
            <a:off x="0" y="0"/>
            <a:ext cx="1295400" cy="381000"/>
          </a:xfrm>
          <a:prstGeom prst="rect">
            <a:avLst/>
          </a:prstGeom>
          <a:solidFill>
            <a:srgbClr val="666699"/>
          </a:solid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smtClean="0">
                <a:ln>
                  <a:noFill/>
                </a:ln>
                <a:solidFill>
                  <a:schemeClr val="bg1"/>
                </a:solidFill>
                <a:effectLst/>
                <a:uLnTx/>
                <a:uFillTx/>
                <a:latin typeface="+mj-lt"/>
                <a:ea typeface="+mj-ea"/>
                <a:cs typeface="+mj-cs"/>
              </a:rPr>
              <a:t>facebook</a:t>
            </a:r>
          </a:p>
        </p:txBody>
      </p:sp>
      <p:sp>
        <p:nvSpPr>
          <p:cNvPr id="4" name="Rectangle 3"/>
          <p:cNvSpPr txBox="1">
            <a:spLocks noChangeArrowheads="1"/>
          </p:cNvSpPr>
          <p:nvPr/>
        </p:nvSpPr>
        <p:spPr>
          <a:xfrm>
            <a:off x="1828800" y="685800"/>
            <a:ext cx="6400800" cy="457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John Maynard Keynes </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Rectangle 8"/>
          <p:cNvSpPr>
            <a:spLocks noChangeArrowheads="1"/>
          </p:cNvSpPr>
          <p:nvPr/>
        </p:nvSpPr>
        <p:spPr bwMode="auto">
          <a:xfrm>
            <a:off x="1295400" y="0"/>
            <a:ext cx="762000" cy="381000"/>
          </a:xfrm>
          <a:prstGeom prst="rect">
            <a:avLst/>
          </a:prstGeom>
          <a:solidFill>
            <a:srgbClr val="666699"/>
          </a:solidFill>
          <a:ln w="9525">
            <a:noFill/>
            <a:miter lim="800000"/>
            <a:headEnd/>
            <a:tailEnd/>
          </a:ln>
        </p:spPr>
        <p:txBody>
          <a:bodyPr anchor="ctr"/>
          <a:lstStyle/>
          <a:p>
            <a:pPr algn="ctr"/>
            <a:r>
              <a:rPr lang="en-US" sz="1200" dirty="0">
                <a:solidFill>
                  <a:schemeClr val="bg1"/>
                </a:solidFill>
              </a:rPr>
              <a:t>Wall</a:t>
            </a:r>
          </a:p>
        </p:txBody>
      </p:sp>
      <p:sp>
        <p:nvSpPr>
          <p:cNvPr id="6" name="Rectangle 9">
            <a:hlinkClick r:id="rId2" action="ppaction://hlinksldjump"/>
          </p:cNvPr>
          <p:cNvSpPr>
            <a:spLocks noChangeArrowheads="1"/>
          </p:cNvSpPr>
          <p:nvPr/>
        </p:nvSpPr>
        <p:spPr bwMode="auto">
          <a:xfrm>
            <a:off x="2057400" y="0"/>
            <a:ext cx="8382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Photos</a:t>
            </a:r>
          </a:p>
        </p:txBody>
      </p:sp>
      <p:sp>
        <p:nvSpPr>
          <p:cNvPr id="7" name="Rectangle 10"/>
          <p:cNvSpPr>
            <a:spLocks noChangeArrowheads="1"/>
          </p:cNvSpPr>
          <p:nvPr/>
        </p:nvSpPr>
        <p:spPr bwMode="auto">
          <a:xfrm>
            <a:off x="2895600" y="0"/>
            <a:ext cx="7620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Flair</a:t>
            </a:r>
          </a:p>
        </p:txBody>
      </p:sp>
      <p:sp>
        <p:nvSpPr>
          <p:cNvPr id="8" name="Rectangle 11"/>
          <p:cNvSpPr>
            <a:spLocks noChangeArrowheads="1"/>
          </p:cNvSpPr>
          <p:nvPr/>
        </p:nvSpPr>
        <p:spPr bwMode="auto">
          <a:xfrm>
            <a:off x="3657600" y="0"/>
            <a:ext cx="8382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Boxes</a:t>
            </a:r>
          </a:p>
        </p:txBody>
      </p:sp>
      <p:sp>
        <p:nvSpPr>
          <p:cNvPr id="9" name="Rectangle 12"/>
          <p:cNvSpPr>
            <a:spLocks noChangeArrowheads="1"/>
          </p:cNvSpPr>
          <p:nvPr/>
        </p:nvSpPr>
        <p:spPr bwMode="auto">
          <a:xfrm>
            <a:off x="4495800" y="0"/>
            <a:ext cx="1905000" cy="381000"/>
          </a:xfrm>
          <a:prstGeom prst="rect">
            <a:avLst/>
          </a:prstGeom>
          <a:solidFill>
            <a:srgbClr val="666699"/>
          </a:solidFill>
          <a:ln w="9525">
            <a:noFill/>
            <a:miter lim="800000"/>
            <a:headEnd/>
            <a:tailEnd/>
          </a:ln>
        </p:spPr>
        <p:txBody>
          <a:bodyPr anchor="ctr"/>
          <a:lstStyle/>
          <a:p>
            <a:pPr algn="ctr"/>
            <a:endParaRPr lang="en-US" sz="1000">
              <a:solidFill>
                <a:schemeClr val="bg1"/>
              </a:solidFill>
            </a:endParaRPr>
          </a:p>
        </p:txBody>
      </p:sp>
      <p:sp>
        <p:nvSpPr>
          <p:cNvPr id="10" name="Rectangle 13"/>
          <p:cNvSpPr>
            <a:spLocks noChangeArrowheads="1"/>
          </p:cNvSpPr>
          <p:nvPr/>
        </p:nvSpPr>
        <p:spPr bwMode="auto">
          <a:xfrm>
            <a:off x="6400800" y="0"/>
            <a:ext cx="17526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John F. Kennedy</a:t>
            </a:r>
          </a:p>
        </p:txBody>
      </p:sp>
      <p:sp>
        <p:nvSpPr>
          <p:cNvPr id="11" name="Rectangle 14"/>
          <p:cNvSpPr>
            <a:spLocks noChangeArrowheads="1"/>
          </p:cNvSpPr>
          <p:nvPr/>
        </p:nvSpPr>
        <p:spPr bwMode="auto">
          <a:xfrm>
            <a:off x="8153400" y="0"/>
            <a:ext cx="990600" cy="381000"/>
          </a:xfrm>
          <a:prstGeom prst="rect">
            <a:avLst/>
          </a:prstGeom>
          <a:solidFill>
            <a:srgbClr val="666699"/>
          </a:solidFill>
          <a:ln w="9525">
            <a:noFill/>
            <a:miter lim="800000"/>
            <a:headEnd/>
            <a:tailEnd/>
          </a:ln>
        </p:spPr>
        <p:txBody>
          <a:bodyPr anchor="ctr"/>
          <a:lstStyle/>
          <a:p>
            <a:pPr algn="ctr"/>
            <a:r>
              <a:rPr lang="en-US" sz="1200">
                <a:solidFill>
                  <a:schemeClr val="bg1"/>
                </a:solidFill>
              </a:rPr>
              <a:t>Logout</a:t>
            </a:r>
          </a:p>
        </p:txBody>
      </p:sp>
      <p:sp>
        <p:nvSpPr>
          <p:cNvPr id="12" name="Text Box 15"/>
          <p:cNvSpPr txBox="1">
            <a:spLocks noChangeArrowheads="1"/>
          </p:cNvSpPr>
          <p:nvPr/>
        </p:nvSpPr>
        <p:spPr bwMode="auto">
          <a:xfrm>
            <a:off x="152400" y="2438400"/>
            <a:ext cx="1600200" cy="198438"/>
          </a:xfrm>
          <a:prstGeom prst="rect">
            <a:avLst/>
          </a:prstGeom>
          <a:noFill/>
          <a:ln w="9525">
            <a:noFill/>
            <a:miter lim="800000"/>
            <a:headEnd/>
            <a:tailEnd/>
          </a:ln>
        </p:spPr>
        <p:txBody>
          <a:bodyPr>
            <a:spAutoFit/>
          </a:bodyPr>
          <a:lstStyle/>
          <a:p>
            <a:pPr>
              <a:spcBef>
                <a:spcPct val="50000"/>
              </a:spcBef>
            </a:pPr>
            <a:r>
              <a:rPr lang="en-US" sz="700" dirty="0"/>
              <a:t>View photos of </a:t>
            </a:r>
            <a:r>
              <a:rPr lang="en-US" sz="700" dirty="0" smtClean="0"/>
              <a:t>JMK (905</a:t>
            </a:r>
            <a:r>
              <a:rPr lang="en-US" sz="700" dirty="0"/>
              <a:t>)</a:t>
            </a:r>
          </a:p>
        </p:txBody>
      </p:sp>
      <p:sp>
        <p:nvSpPr>
          <p:cNvPr id="13" name="Line 16"/>
          <p:cNvSpPr>
            <a:spLocks noChangeShapeType="1"/>
          </p:cNvSpPr>
          <p:nvPr/>
        </p:nvSpPr>
        <p:spPr bwMode="auto">
          <a:xfrm>
            <a:off x="152400" y="2667000"/>
            <a:ext cx="1600200" cy="0"/>
          </a:xfrm>
          <a:prstGeom prst="line">
            <a:avLst/>
          </a:prstGeom>
          <a:noFill/>
          <a:ln w="9525">
            <a:solidFill>
              <a:srgbClr val="C0C0C0"/>
            </a:solidFill>
            <a:round/>
            <a:headEnd/>
            <a:tailEnd/>
          </a:ln>
        </p:spPr>
        <p:txBody>
          <a:bodyPr/>
          <a:lstStyle/>
          <a:p>
            <a:endParaRPr lang="en-US"/>
          </a:p>
        </p:txBody>
      </p:sp>
      <p:sp>
        <p:nvSpPr>
          <p:cNvPr id="14" name="Text Box 17"/>
          <p:cNvSpPr txBox="1">
            <a:spLocks noChangeArrowheads="1"/>
          </p:cNvSpPr>
          <p:nvPr/>
        </p:nvSpPr>
        <p:spPr bwMode="auto">
          <a:xfrm>
            <a:off x="152400" y="2667000"/>
            <a:ext cx="1600200" cy="198438"/>
          </a:xfrm>
          <a:prstGeom prst="rect">
            <a:avLst/>
          </a:prstGeom>
          <a:noFill/>
          <a:ln w="9525">
            <a:noFill/>
            <a:miter lim="800000"/>
            <a:headEnd/>
            <a:tailEnd/>
          </a:ln>
        </p:spPr>
        <p:txBody>
          <a:bodyPr>
            <a:spAutoFit/>
          </a:bodyPr>
          <a:lstStyle/>
          <a:p>
            <a:pPr>
              <a:spcBef>
                <a:spcPct val="50000"/>
              </a:spcBef>
            </a:pPr>
            <a:r>
              <a:rPr lang="en-US" sz="700" dirty="0"/>
              <a:t>Send </a:t>
            </a:r>
            <a:r>
              <a:rPr lang="en-US" sz="700" dirty="0" smtClean="0"/>
              <a:t>JMK </a:t>
            </a:r>
            <a:r>
              <a:rPr lang="en-US" sz="700" dirty="0"/>
              <a:t>a message</a:t>
            </a:r>
          </a:p>
        </p:txBody>
      </p:sp>
      <p:sp>
        <p:nvSpPr>
          <p:cNvPr id="15" name="Text Box 18"/>
          <p:cNvSpPr txBox="1">
            <a:spLocks noChangeArrowheads="1"/>
          </p:cNvSpPr>
          <p:nvPr/>
        </p:nvSpPr>
        <p:spPr bwMode="auto">
          <a:xfrm>
            <a:off x="152400" y="2895600"/>
            <a:ext cx="1600200" cy="198438"/>
          </a:xfrm>
          <a:prstGeom prst="rect">
            <a:avLst/>
          </a:prstGeom>
          <a:noFill/>
          <a:ln w="9525">
            <a:noFill/>
            <a:miter lim="800000"/>
            <a:headEnd/>
            <a:tailEnd/>
          </a:ln>
        </p:spPr>
        <p:txBody>
          <a:bodyPr>
            <a:spAutoFit/>
          </a:bodyPr>
          <a:lstStyle/>
          <a:p>
            <a:pPr>
              <a:spcBef>
                <a:spcPct val="50000"/>
              </a:spcBef>
            </a:pPr>
            <a:r>
              <a:rPr lang="en-US" sz="700"/>
              <a:t>Poke message</a:t>
            </a:r>
          </a:p>
        </p:txBody>
      </p:sp>
      <p:sp>
        <p:nvSpPr>
          <p:cNvPr id="16" name="Line 19"/>
          <p:cNvSpPr>
            <a:spLocks noChangeShapeType="1"/>
          </p:cNvSpPr>
          <p:nvPr/>
        </p:nvSpPr>
        <p:spPr bwMode="auto">
          <a:xfrm>
            <a:off x="152400" y="2895600"/>
            <a:ext cx="1600200" cy="0"/>
          </a:xfrm>
          <a:prstGeom prst="line">
            <a:avLst/>
          </a:prstGeom>
          <a:noFill/>
          <a:ln w="9525">
            <a:solidFill>
              <a:srgbClr val="C0C0C0"/>
            </a:solidFill>
            <a:round/>
            <a:headEnd/>
            <a:tailEnd/>
          </a:ln>
        </p:spPr>
        <p:txBody>
          <a:bodyPr/>
          <a:lstStyle/>
          <a:p>
            <a:endParaRPr lang="en-US"/>
          </a:p>
        </p:txBody>
      </p:sp>
      <p:sp>
        <p:nvSpPr>
          <p:cNvPr id="17" name="Line 20"/>
          <p:cNvSpPr>
            <a:spLocks noChangeShapeType="1"/>
          </p:cNvSpPr>
          <p:nvPr/>
        </p:nvSpPr>
        <p:spPr bwMode="auto">
          <a:xfrm>
            <a:off x="152400" y="3124200"/>
            <a:ext cx="1600200" cy="0"/>
          </a:xfrm>
          <a:prstGeom prst="line">
            <a:avLst/>
          </a:prstGeom>
          <a:noFill/>
          <a:ln w="9525">
            <a:solidFill>
              <a:srgbClr val="C0C0C0"/>
            </a:solidFill>
            <a:round/>
            <a:headEnd/>
            <a:tailEnd/>
          </a:ln>
        </p:spPr>
        <p:txBody>
          <a:bodyPr/>
          <a:lstStyle/>
          <a:p>
            <a:endParaRPr lang="en-US"/>
          </a:p>
        </p:txBody>
      </p:sp>
      <p:sp>
        <p:nvSpPr>
          <p:cNvPr id="18" name="Text Box 22"/>
          <p:cNvSpPr txBox="1">
            <a:spLocks noChangeArrowheads="1"/>
          </p:cNvSpPr>
          <p:nvPr/>
        </p:nvSpPr>
        <p:spPr bwMode="auto">
          <a:xfrm>
            <a:off x="2057400" y="1143000"/>
            <a:ext cx="838200" cy="244475"/>
          </a:xfrm>
          <a:prstGeom prst="rect">
            <a:avLst/>
          </a:prstGeom>
          <a:solidFill>
            <a:schemeClr val="bg1"/>
          </a:solidFill>
          <a:ln w="9525">
            <a:noFill/>
            <a:miter lim="800000"/>
            <a:headEnd/>
            <a:tailEnd/>
          </a:ln>
        </p:spPr>
        <p:txBody>
          <a:bodyPr>
            <a:spAutoFit/>
          </a:bodyPr>
          <a:lstStyle/>
          <a:p>
            <a:pPr algn="ctr">
              <a:spcBef>
                <a:spcPct val="50000"/>
              </a:spcBef>
            </a:pPr>
            <a:r>
              <a:rPr lang="en-US" sz="1000"/>
              <a:t>Wall</a:t>
            </a:r>
          </a:p>
        </p:txBody>
      </p:sp>
      <p:sp>
        <p:nvSpPr>
          <p:cNvPr id="19" name="Text Box 23">
            <a:hlinkClick r:id="rId3" action="ppaction://hlinksldjump"/>
          </p:cNvPr>
          <p:cNvSpPr txBox="1">
            <a:spLocks noChangeArrowheads="1"/>
          </p:cNvSpPr>
          <p:nvPr/>
        </p:nvSpPr>
        <p:spPr bwMode="auto">
          <a:xfrm>
            <a:off x="2895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dirty="0"/>
              <a:t>Info</a:t>
            </a:r>
          </a:p>
        </p:txBody>
      </p:sp>
      <p:sp>
        <p:nvSpPr>
          <p:cNvPr id="20" name="Text Box 24">
            <a:hlinkClick r:id="rId2" action="ppaction://hlinksldjump"/>
          </p:cNvPr>
          <p:cNvSpPr txBox="1">
            <a:spLocks noChangeArrowheads="1"/>
          </p:cNvSpPr>
          <p:nvPr/>
        </p:nvSpPr>
        <p:spPr bwMode="auto">
          <a:xfrm>
            <a:off x="3657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a:t>Photos</a:t>
            </a:r>
          </a:p>
        </p:txBody>
      </p:sp>
      <p:sp>
        <p:nvSpPr>
          <p:cNvPr id="21" name="Text Box 25"/>
          <p:cNvSpPr txBox="1">
            <a:spLocks noChangeArrowheads="1"/>
          </p:cNvSpPr>
          <p:nvPr/>
        </p:nvSpPr>
        <p:spPr bwMode="auto">
          <a:xfrm>
            <a:off x="4419600" y="1143000"/>
            <a:ext cx="762000" cy="254000"/>
          </a:xfrm>
          <a:prstGeom prst="rect">
            <a:avLst/>
          </a:prstGeom>
          <a:solidFill>
            <a:srgbClr val="D9DCE7"/>
          </a:solidFill>
          <a:ln w="9525">
            <a:solidFill>
              <a:schemeClr val="bg1"/>
            </a:solidFill>
            <a:miter lim="800000"/>
            <a:headEnd/>
            <a:tailEnd/>
          </a:ln>
        </p:spPr>
        <p:txBody>
          <a:bodyPr>
            <a:spAutoFit/>
          </a:bodyPr>
          <a:lstStyle/>
          <a:p>
            <a:pPr algn="ctr">
              <a:spcBef>
                <a:spcPct val="50000"/>
              </a:spcBef>
            </a:pPr>
            <a:r>
              <a:rPr lang="en-US" sz="1000">
                <a:solidFill>
                  <a:srgbClr val="3333CC"/>
                </a:solidFill>
              </a:rPr>
              <a:t>Boxes</a:t>
            </a:r>
          </a:p>
        </p:txBody>
      </p:sp>
      <p:sp>
        <p:nvSpPr>
          <p:cNvPr id="22" name="Rectangle 27"/>
          <p:cNvSpPr>
            <a:spLocks noChangeArrowheads="1"/>
          </p:cNvSpPr>
          <p:nvPr/>
        </p:nvSpPr>
        <p:spPr bwMode="auto">
          <a:xfrm>
            <a:off x="2057400" y="1524000"/>
            <a:ext cx="6019800" cy="838200"/>
          </a:xfrm>
          <a:prstGeom prst="rect">
            <a:avLst/>
          </a:prstGeom>
          <a:solidFill>
            <a:srgbClr val="D9DCE7"/>
          </a:solidFill>
          <a:ln w="9525">
            <a:solidFill>
              <a:srgbClr val="D9DCE7"/>
            </a:solidFill>
            <a:miter lim="800000"/>
            <a:headEnd/>
            <a:tailEnd/>
          </a:ln>
        </p:spPr>
        <p:txBody>
          <a:bodyPr wrap="none" anchor="ctr"/>
          <a:lstStyle/>
          <a:p>
            <a:endParaRPr lang="en-US"/>
          </a:p>
        </p:txBody>
      </p:sp>
      <p:sp>
        <p:nvSpPr>
          <p:cNvPr id="23" name="Text Box 28"/>
          <p:cNvSpPr txBox="1">
            <a:spLocks noChangeArrowheads="1"/>
          </p:cNvSpPr>
          <p:nvPr/>
        </p:nvSpPr>
        <p:spPr bwMode="auto">
          <a:xfrm>
            <a:off x="2133600" y="1600200"/>
            <a:ext cx="1676400" cy="304800"/>
          </a:xfrm>
          <a:prstGeom prst="rect">
            <a:avLst/>
          </a:prstGeom>
          <a:noFill/>
          <a:ln w="9525">
            <a:noFill/>
            <a:miter lim="800000"/>
            <a:headEnd/>
            <a:tailEnd/>
          </a:ln>
        </p:spPr>
        <p:txBody>
          <a:bodyPr>
            <a:spAutoFit/>
          </a:bodyPr>
          <a:lstStyle/>
          <a:p>
            <a:pPr>
              <a:spcBef>
                <a:spcPct val="50000"/>
              </a:spcBef>
            </a:pPr>
            <a:endParaRPr lang="en-US" sz="1400"/>
          </a:p>
        </p:txBody>
      </p:sp>
      <p:sp>
        <p:nvSpPr>
          <p:cNvPr id="24" name="Text Box 29"/>
          <p:cNvSpPr txBox="1">
            <a:spLocks noChangeArrowheads="1"/>
          </p:cNvSpPr>
          <p:nvPr/>
        </p:nvSpPr>
        <p:spPr bwMode="auto">
          <a:xfrm>
            <a:off x="2133600" y="1905000"/>
            <a:ext cx="4953000" cy="274638"/>
          </a:xfrm>
          <a:prstGeom prst="rect">
            <a:avLst/>
          </a:prstGeom>
          <a:solidFill>
            <a:schemeClr val="bg1"/>
          </a:solidFill>
          <a:ln w="9525">
            <a:noFill/>
            <a:miter lim="800000"/>
            <a:headEnd/>
            <a:tailEnd/>
          </a:ln>
        </p:spPr>
        <p:txBody>
          <a:bodyPr>
            <a:spAutoFit/>
          </a:bodyPr>
          <a:lstStyle/>
          <a:p>
            <a:pPr>
              <a:spcBef>
                <a:spcPct val="50000"/>
              </a:spcBef>
            </a:pPr>
            <a:r>
              <a:rPr lang="en-US" sz="1200" dirty="0" smtClean="0"/>
              <a:t> Beginning to dislike; M.F and F.H. Like if you know who I’m talking about ;)</a:t>
            </a:r>
            <a:endParaRPr lang="en-US" sz="1200" dirty="0"/>
          </a:p>
        </p:txBody>
      </p:sp>
      <p:sp>
        <p:nvSpPr>
          <p:cNvPr id="25" name="Text Box 30"/>
          <p:cNvSpPr txBox="1">
            <a:spLocks noChangeArrowheads="1"/>
          </p:cNvSpPr>
          <p:nvPr/>
        </p:nvSpPr>
        <p:spPr bwMode="auto">
          <a:xfrm>
            <a:off x="2133600" y="1600200"/>
            <a:ext cx="2362200" cy="244475"/>
          </a:xfrm>
          <a:prstGeom prst="rect">
            <a:avLst/>
          </a:prstGeom>
          <a:noFill/>
          <a:ln w="9525">
            <a:noFill/>
            <a:miter lim="800000"/>
            <a:headEnd/>
            <a:tailEnd/>
          </a:ln>
        </p:spPr>
        <p:txBody>
          <a:bodyPr>
            <a:spAutoFit/>
          </a:bodyPr>
          <a:lstStyle/>
          <a:p>
            <a:pPr>
              <a:spcBef>
                <a:spcPct val="50000"/>
              </a:spcBef>
            </a:pPr>
            <a:r>
              <a:rPr lang="en-US" sz="1000">
                <a:solidFill>
                  <a:srgbClr val="343434"/>
                </a:solidFill>
              </a:rPr>
              <a:t>Write something…</a:t>
            </a:r>
          </a:p>
        </p:txBody>
      </p:sp>
      <p:sp>
        <p:nvSpPr>
          <p:cNvPr id="26" name="Text Box 31"/>
          <p:cNvSpPr txBox="1">
            <a:spLocks noChangeArrowheads="1"/>
          </p:cNvSpPr>
          <p:nvPr/>
        </p:nvSpPr>
        <p:spPr bwMode="auto">
          <a:xfrm>
            <a:off x="7162800" y="1905000"/>
            <a:ext cx="685800" cy="244475"/>
          </a:xfrm>
          <a:prstGeom prst="rect">
            <a:avLst/>
          </a:prstGeom>
          <a:solidFill>
            <a:srgbClr val="666699"/>
          </a:solidFill>
          <a:ln w="9525">
            <a:noFill/>
            <a:miter lim="800000"/>
            <a:headEnd/>
            <a:tailEnd/>
          </a:ln>
        </p:spPr>
        <p:txBody>
          <a:bodyPr>
            <a:spAutoFit/>
          </a:bodyPr>
          <a:lstStyle/>
          <a:p>
            <a:pPr>
              <a:spcBef>
                <a:spcPct val="50000"/>
              </a:spcBef>
            </a:pPr>
            <a:r>
              <a:rPr lang="en-US" sz="1000"/>
              <a:t>Share</a:t>
            </a:r>
          </a:p>
        </p:txBody>
      </p:sp>
      <p:sp>
        <p:nvSpPr>
          <p:cNvPr id="27" name="Text Box 33"/>
          <p:cNvSpPr txBox="1">
            <a:spLocks noChangeArrowheads="1"/>
          </p:cNvSpPr>
          <p:nvPr/>
        </p:nvSpPr>
        <p:spPr bwMode="auto">
          <a:xfrm>
            <a:off x="152400" y="3352800"/>
            <a:ext cx="1600200" cy="228600"/>
          </a:xfrm>
          <a:prstGeom prst="rect">
            <a:avLst/>
          </a:prstGeom>
          <a:solidFill>
            <a:srgbClr val="EAECF2"/>
          </a:solidFill>
          <a:ln w="9525">
            <a:noFill/>
            <a:miter lim="800000"/>
            <a:headEnd/>
            <a:tailEnd/>
          </a:ln>
        </p:spPr>
        <p:txBody>
          <a:bodyPr>
            <a:spAutoFit/>
          </a:bodyPr>
          <a:lstStyle/>
          <a:p>
            <a:pPr>
              <a:spcBef>
                <a:spcPct val="50000"/>
              </a:spcBef>
            </a:pPr>
            <a:r>
              <a:rPr lang="en-US" sz="900"/>
              <a:t>Information</a:t>
            </a:r>
          </a:p>
        </p:txBody>
      </p:sp>
      <p:sp>
        <p:nvSpPr>
          <p:cNvPr id="28" name="Line 32"/>
          <p:cNvSpPr>
            <a:spLocks noChangeShapeType="1"/>
          </p:cNvSpPr>
          <p:nvPr/>
        </p:nvSpPr>
        <p:spPr bwMode="auto">
          <a:xfrm>
            <a:off x="152400" y="3352800"/>
            <a:ext cx="1600200" cy="0"/>
          </a:xfrm>
          <a:prstGeom prst="line">
            <a:avLst/>
          </a:prstGeom>
          <a:noFill/>
          <a:ln w="9525">
            <a:solidFill>
              <a:srgbClr val="C0C0C0"/>
            </a:solidFill>
            <a:round/>
            <a:headEnd/>
            <a:tailEnd/>
          </a:ln>
        </p:spPr>
        <p:txBody>
          <a:bodyPr/>
          <a:lstStyle/>
          <a:p>
            <a:endParaRPr lang="en-US"/>
          </a:p>
        </p:txBody>
      </p:sp>
      <p:sp>
        <p:nvSpPr>
          <p:cNvPr id="29" name="Text Box 34"/>
          <p:cNvSpPr txBox="1">
            <a:spLocks noChangeArrowheads="1"/>
          </p:cNvSpPr>
          <p:nvPr/>
        </p:nvSpPr>
        <p:spPr bwMode="auto">
          <a:xfrm>
            <a:off x="152400" y="3657600"/>
            <a:ext cx="1600200" cy="1261884"/>
          </a:xfrm>
          <a:prstGeom prst="rect">
            <a:avLst/>
          </a:prstGeom>
          <a:noFill/>
          <a:ln w="9525">
            <a:noFill/>
            <a:miter lim="800000"/>
            <a:headEnd/>
            <a:tailEnd/>
          </a:ln>
        </p:spPr>
        <p:txBody>
          <a:bodyPr>
            <a:spAutoFit/>
          </a:bodyPr>
          <a:lstStyle/>
          <a:p>
            <a:pPr>
              <a:lnSpc>
                <a:spcPct val="50000"/>
              </a:lnSpc>
              <a:spcBef>
                <a:spcPct val="50000"/>
              </a:spcBef>
            </a:pPr>
            <a:r>
              <a:rPr lang="en-US" sz="800" dirty="0">
                <a:solidFill>
                  <a:srgbClr val="959EBD"/>
                </a:solidFill>
              </a:rPr>
              <a:t>Networks</a:t>
            </a:r>
            <a:r>
              <a:rPr lang="en-US" sz="800" dirty="0">
                <a:solidFill>
                  <a:srgbClr val="D9DCE7"/>
                </a:solidFill>
              </a:rPr>
              <a:t>:</a:t>
            </a:r>
          </a:p>
          <a:p>
            <a:pPr>
              <a:lnSpc>
                <a:spcPct val="50000"/>
              </a:lnSpc>
              <a:spcBef>
                <a:spcPct val="50000"/>
              </a:spcBef>
            </a:pPr>
            <a:r>
              <a:rPr lang="en-US" sz="800" dirty="0" smtClean="0"/>
              <a:t>Kings College </a:t>
            </a:r>
          </a:p>
          <a:p>
            <a:pPr>
              <a:lnSpc>
                <a:spcPct val="50000"/>
              </a:lnSpc>
              <a:spcBef>
                <a:spcPct val="50000"/>
              </a:spcBef>
            </a:pPr>
            <a:r>
              <a:rPr lang="en-US" sz="800" dirty="0" smtClean="0"/>
              <a:t>University of  Cambridge</a:t>
            </a:r>
          </a:p>
          <a:p>
            <a:pPr>
              <a:lnSpc>
                <a:spcPct val="50000"/>
              </a:lnSpc>
              <a:spcBef>
                <a:spcPct val="50000"/>
              </a:spcBef>
            </a:pPr>
            <a:r>
              <a:rPr lang="en-US" sz="800" dirty="0" smtClean="0"/>
              <a:t>Eton College</a:t>
            </a:r>
          </a:p>
          <a:p>
            <a:pPr>
              <a:lnSpc>
                <a:spcPct val="50000"/>
              </a:lnSpc>
              <a:spcBef>
                <a:spcPct val="50000"/>
              </a:spcBef>
            </a:pPr>
            <a:r>
              <a:rPr lang="en-US" sz="800" dirty="0" smtClean="0">
                <a:solidFill>
                  <a:srgbClr val="959EBD"/>
                </a:solidFill>
              </a:rPr>
              <a:t>Birthday:</a:t>
            </a:r>
          </a:p>
          <a:p>
            <a:pPr>
              <a:lnSpc>
                <a:spcPct val="50000"/>
              </a:lnSpc>
              <a:spcBef>
                <a:spcPct val="50000"/>
              </a:spcBef>
            </a:pPr>
            <a:r>
              <a:rPr lang="en-US" sz="800" dirty="0" smtClean="0"/>
              <a:t>June 5, 1883</a:t>
            </a:r>
            <a:endParaRPr lang="en-US" sz="800" dirty="0"/>
          </a:p>
          <a:p>
            <a:pPr>
              <a:lnSpc>
                <a:spcPct val="50000"/>
              </a:lnSpc>
              <a:spcBef>
                <a:spcPct val="50000"/>
              </a:spcBef>
            </a:pPr>
            <a:r>
              <a:rPr lang="en-US" sz="800" dirty="0" smtClean="0">
                <a:solidFill>
                  <a:srgbClr val="959EBD"/>
                </a:solidFill>
              </a:rPr>
              <a:t>Political</a:t>
            </a:r>
            <a:r>
              <a:rPr lang="en-US" sz="800" dirty="0">
                <a:solidFill>
                  <a:srgbClr val="959EBD"/>
                </a:solidFill>
              </a:rPr>
              <a:t>:</a:t>
            </a:r>
          </a:p>
          <a:p>
            <a:pPr>
              <a:lnSpc>
                <a:spcPct val="50000"/>
              </a:lnSpc>
              <a:spcBef>
                <a:spcPct val="50000"/>
              </a:spcBef>
            </a:pPr>
            <a:r>
              <a:rPr lang="en-US" sz="800" dirty="0" smtClean="0"/>
              <a:t>Liberal</a:t>
            </a:r>
            <a:endParaRPr lang="en-US" sz="800" dirty="0"/>
          </a:p>
          <a:p>
            <a:pPr>
              <a:lnSpc>
                <a:spcPct val="50000"/>
              </a:lnSpc>
              <a:spcBef>
                <a:spcPct val="50000"/>
              </a:spcBef>
            </a:pPr>
            <a:r>
              <a:rPr lang="en-US" sz="800" dirty="0" smtClean="0">
                <a:solidFill>
                  <a:srgbClr val="959EBD"/>
                </a:solidFill>
              </a:rPr>
              <a:t>Hometown:</a:t>
            </a:r>
          </a:p>
          <a:p>
            <a:pPr>
              <a:lnSpc>
                <a:spcPct val="50000"/>
              </a:lnSpc>
              <a:spcBef>
                <a:spcPct val="50000"/>
              </a:spcBef>
            </a:pPr>
            <a:r>
              <a:rPr lang="en-US" sz="800" dirty="0" smtClean="0"/>
              <a:t>Cambridge, United Kingdom.</a:t>
            </a:r>
            <a:endParaRPr lang="en-US" sz="800" dirty="0"/>
          </a:p>
        </p:txBody>
      </p:sp>
      <p:sp>
        <p:nvSpPr>
          <p:cNvPr id="30" name="Line 35"/>
          <p:cNvSpPr>
            <a:spLocks noChangeShapeType="1"/>
          </p:cNvSpPr>
          <p:nvPr/>
        </p:nvSpPr>
        <p:spPr bwMode="auto">
          <a:xfrm>
            <a:off x="152400" y="4876800"/>
            <a:ext cx="1600200" cy="0"/>
          </a:xfrm>
          <a:prstGeom prst="line">
            <a:avLst/>
          </a:prstGeom>
          <a:noFill/>
          <a:ln w="9525">
            <a:solidFill>
              <a:srgbClr val="C0C0C0"/>
            </a:solidFill>
            <a:round/>
            <a:headEnd/>
            <a:tailEnd/>
          </a:ln>
        </p:spPr>
        <p:txBody>
          <a:bodyPr/>
          <a:lstStyle/>
          <a:p>
            <a:endParaRPr lang="en-US"/>
          </a:p>
        </p:txBody>
      </p:sp>
      <p:sp>
        <p:nvSpPr>
          <p:cNvPr id="31" name="Text Box 36"/>
          <p:cNvSpPr txBox="1">
            <a:spLocks noChangeArrowheads="1"/>
          </p:cNvSpPr>
          <p:nvPr/>
        </p:nvSpPr>
        <p:spPr bwMode="auto">
          <a:xfrm>
            <a:off x="152400" y="4648200"/>
            <a:ext cx="1600200" cy="228600"/>
          </a:xfrm>
          <a:prstGeom prst="rect">
            <a:avLst/>
          </a:prstGeom>
          <a:solidFill>
            <a:srgbClr val="EAECF2"/>
          </a:solidFill>
          <a:ln w="9525">
            <a:noFill/>
            <a:miter lim="800000"/>
            <a:headEnd/>
            <a:tailEnd/>
          </a:ln>
        </p:spPr>
        <p:txBody>
          <a:bodyPr>
            <a:spAutoFit/>
          </a:bodyPr>
          <a:lstStyle/>
          <a:p>
            <a:pPr>
              <a:spcBef>
                <a:spcPct val="50000"/>
              </a:spcBef>
            </a:pPr>
            <a:r>
              <a:rPr lang="en-US" sz="900"/>
              <a:t>Friends</a:t>
            </a:r>
          </a:p>
        </p:txBody>
      </p:sp>
      <p:pic>
        <p:nvPicPr>
          <p:cNvPr id="32" name="Picture 41" descr="Frank Sinatra, portrait for Kings Go Forth, 1958.&#10;Vintage silver gelatin, 7x13.5, signed. $900&#10;Â© 1978 Bill Avery&#10;MPTV">
            <a:hlinkClick r:id="rId4" tooltip="Frank Sinatra, portrait for Kings Go Forth, 1958.&#10;Vintage silver gelatin, 7x13.5, signed. $900&#10;Â© 1978 Bill Avery&#10;MPTV"/>
          </p:cNvPr>
          <p:cNvPicPr>
            <a:picLocks noChangeAspect="1" noChangeArrowheads="1"/>
          </p:cNvPicPr>
          <p:nvPr/>
        </p:nvPicPr>
        <p:blipFill>
          <a:blip r:embed="rId5" cstate="print"/>
          <a:srcRect/>
          <a:stretch>
            <a:fillRect/>
          </a:stretch>
        </p:blipFill>
        <p:spPr bwMode="auto">
          <a:xfrm>
            <a:off x="609600" y="4953000"/>
            <a:ext cx="531813" cy="530225"/>
          </a:xfrm>
          <a:prstGeom prst="rect">
            <a:avLst/>
          </a:prstGeom>
          <a:noFill/>
          <a:ln w="9525">
            <a:noFill/>
            <a:miter lim="800000"/>
            <a:headEnd/>
            <a:tailEnd/>
          </a:ln>
        </p:spPr>
      </p:pic>
      <p:sp>
        <p:nvSpPr>
          <p:cNvPr id="33" name="Text Box 42"/>
          <p:cNvSpPr txBox="1">
            <a:spLocks noChangeArrowheads="1"/>
          </p:cNvSpPr>
          <p:nvPr/>
        </p:nvSpPr>
        <p:spPr bwMode="auto">
          <a:xfrm>
            <a:off x="685800" y="5486400"/>
            <a:ext cx="457200" cy="214313"/>
          </a:xfrm>
          <a:prstGeom prst="rect">
            <a:avLst/>
          </a:prstGeom>
          <a:noFill/>
          <a:ln w="9525">
            <a:noFill/>
            <a:miter lim="800000"/>
            <a:headEnd/>
            <a:tailEnd/>
          </a:ln>
        </p:spPr>
        <p:txBody>
          <a:bodyPr>
            <a:spAutoFit/>
          </a:bodyPr>
          <a:lstStyle/>
          <a:p>
            <a:pPr>
              <a:spcBef>
                <a:spcPct val="50000"/>
              </a:spcBef>
            </a:pPr>
            <a:r>
              <a:rPr lang="en-US" sz="800"/>
              <a:t>Frank</a:t>
            </a:r>
          </a:p>
        </p:txBody>
      </p:sp>
      <p:pic>
        <p:nvPicPr>
          <p:cNvPr id="34" name="Picture 44" descr="c. 1953&#10;Photo by Frank Powolny">
            <a:hlinkClick r:id="rId6" tooltip="c. 1953&#10;Photo by Frank Powolny"/>
          </p:cNvPr>
          <p:cNvPicPr>
            <a:picLocks noChangeAspect="1" noChangeArrowheads="1"/>
          </p:cNvPicPr>
          <p:nvPr/>
        </p:nvPicPr>
        <p:blipFill>
          <a:blip r:embed="rId7" cstate="print"/>
          <a:srcRect/>
          <a:stretch>
            <a:fillRect/>
          </a:stretch>
        </p:blipFill>
        <p:spPr bwMode="auto">
          <a:xfrm>
            <a:off x="1219200" y="4953000"/>
            <a:ext cx="533400" cy="533400"/>
          </a:xfrm>
          <a:prstGeom prst="rect">
            <a:avLst/>
          </a:prstGeom>
          <a:noFill/>
          <a:ln w="9525">
            <a:noFill/>
            <a:miter lim="800000"/>
            <a:headEnd/>
            <a:tailEnd/>
          </a:ln>
        </p:spPr>
      </p:pic>
      <p:sp>
        <p:nvSpPr>
          <p:cNvPr id="35" name="Text Box 45"/>
          <p:cNvSpPr txBox="1">
            <a:spLocks noChangeArrowheads="1"/>
          </p:cNvSpPr>
          <p:nvPr/>
        </p:nvSpPr>
        <p:spPr bwMode="auto">
          <a:xfrm>
            <a:off x="1219200" y="5486400"/>
            <a:ext cx="533400" cy="214313"/>
          </a:xfrm>
          <a:prstGeom prst="rect">
            <a:avLst/>
          </a:prstGeom>
          <a:noFill/>
          <a:ln w="9525">
            <a:noFill/>
            <a:miter lim="800000"/>
            <a:headEnd/>
            <a:tailEnd/>
          </a:ln>
        </p:spPr>
        <p:txBody>
          <a:bodyPr>
            <a:spAutoFit/>
          </a:bodyPr>
          <a:lstStyle/>
          <a:p>
            <a:pPr>
              <a:spcBef>
                <a:spcPct val="50000"/>
              </a:spcBef>
            </a:pPr>
            <a:r>
              <a:rPr lang="en-US" sz="800" dirty="0"/>
              <a:t>Marilyn</a:t>
            </a:r>
          </a:p>
        </p:txBody>
      </p:sp>
      <p:pic>
        <p:nvPicPr>
          <p:cNvPr id="36" name="Picture 49" descr="Robert F. Kennedy - Photo"/>
          <p:cNvPicPr>
            <a:picLocks noChangeAspect="1" noChangeArrowheads="1"/>
          </p:cNvPicPr>
          <p:nvPr/>
        </p:nvPicPr>
        <p:blipFill>
          <a:blip r:embed="rId8" cstate="print"/>
          <a:srcRect/>
          <a:stretch>
            <a:fillRect/>
          </a:stretch>
        </p:blipFill>
        <p:spPr bwMode="auto">
          <a:xfrm>
            <a:off x="152400" y="5715000"/>
            <a:ext cx="393700" cy="536575"/>
          </a:xfrm>
          <a:prstGeom prst="rect">
            <a:avLst/>
          </a:prstGeom>
          <a:noFill/>
          <a:ln w="9525">
            <a:noFill/>
            <a:miter lim="800000"/>
            <a:headEnd/>
            <a:tailEnd/>
          </a:ln>
        </p:spPr>
      </p:pic>
      <p:sp>
        <p:nvSpPr>
          <p:cNvPr id="37" name="Text Box 50"/>
          <p:cNvSpPr txBox="1">
            <a:spLocks noChangeArrowheads="1"/>
          </p:cNvSpPr>
          <p:nvPr/>
        </p:nvSpPr>
        <p:spPr bwMode="auto">
          <a:xfrm>
            <a:off x="0" y="6248400"/>
            <a:ext cx="609600" cy="214312"/>
          </a:xfrm>
          <a:prstGeom prst="rect">
            <a:avLst/>
          </a:prstGeom>
          <a:noFill/>
          <a:ln w="9525">
            <a:noFill/>
            <a:miter lim="800000"/>
            <a:headEnd/>
            <a:tailEnd/>
          </a:ln>
        </p:spPr>
        <p:txBody>
          <a:bodyPr>
            <a:spAutoFit/>
          </a:bodyPr>
          <a:lstStyle/>
          <a:p>
            <a:pPr algn="r">
              <a:spcBef>
                <a:spcPct val="50000"/>
              </a:spcBef>
            </a:pPr>
            <a:r>
              <a:rPr lang="en-US" sz="800" dirty="0"/>
              <a:t>Bobby</a:t>
            </a:r>
          </a:p>
        </p:txBody>
      </p:sp>
      <p:pic>
        <p:nvPicPr>
          <p:cNvPr id="38" name="Picture 52" descr="A picture of First Lady Jacqueline Kennedy, wife of President John F. Kennedy">
            <a:hlinkClick r:id="rId9" tooltip="View Full-Size"/>
          </p:cNvPr>
          <p:cNvPicPr>
            <a:picLocks noChangeAspect="1" noChangeArrowheads="1"/>
          </p:cNvPicPr>
          <p:nvPr/>
        </p:nvPicPr>
        <p:blipFill>
          <a:blip r:embed="rId10" cstate="print"/>
          <a:srcRect/>
          <a:stretch>
            <a:fillRect/>
          </a:stretch>
        </p:blipFill>
        <p:spPr bwMode="auto">
          <a:xfrm>
            <a:off x="685800" y="5715000"/>
            <a:ext cx="423863" cy="533400"/>
          </a:xfrm>
          <a:prstGeom prst="rect">
            <a:avLst/>
          </a:prstGeom>
          <a:noFill/>
          <a:ln w="9525">
            <a:noFill/>
            <a:miter lim="800000"/>
            <a:headEnd/>
            <a:tailEnd/>
          </a:ln>
        </p:spPr>
      </p:pic>
      <p:sp>
        <p:nvSpPr>
          <p:cNvPr id="39" name="Text Box 53"/>
          <p:cNvSpPr txBox="1">
            <a:spLocks noChangeArrowheads="1"/>
          </p:cNvSpPr>
          <p:nvPr/>
        </p:nvSpPr>
        <p:spPr bwMode="auto">
          <a:xfrm>
            <a:off x="685800" y="6248400"/>
            <a:ext cx="533400" cy="214312"/>
          </a:xfrm>
          <a:prstGeom prst="rect">
            <a:avLst/>
          </a:prstGeom>
          <a:noFill/>
          <a:ln w="9525">
            <a:noFill/>
            <a:miter lim="800000"/>
            <a:headEnd/>
            <a:tailEnd/>
          </a:ln>
        </p:spPr>
        <p:txBody>
          <a:bodyPr>
            <a:spAutoFit/>
          </a:bodyPr>
          <a:lstStyle/>
          <a:p>
            <a:pPr>
              <a:spcBef>
                <a:spcPct val="50000"/>
              </a:spcBef>
            </a:pPr>
            <a:r>
              <a:rPr lang="en-US" sz="800" dirty="0"/>
              <a:t>Jackie</a:t>
            </a:r>
          </a:p>
        </p:txBody>
      </p:sp>
      <p:sp>
        <p:nvSpPr>
          <p:cNvPr id="40" name="Rectangle 54"/>
          <p:cNvSpPr>
            <a:spLocks noChangeArrowheads="1"/>
          </p:cNvSpPr>
          <p:nvPr/>
        </p:nvSpPr>
        <p:spPr bwMode="auto">
          <a:xfrm>
            <a:off x="2590800" y="2590800"/>
            <a:ext cx="4495800" cy="381000"/>
          </a:xfrm>
          <a:prstGeom prst="rect">
            <a:avLst/>
          </a:prstGeom>
          <a:noFill/>
          <a:ln w="9525">
            <a:noFill/>
            <a:miter lim="800000"/>
            <a:headEnd/>
            <a:tailEnd/>
          </a:ln>
        </p:spPr>
        <p:txBody>
          <a:bodyPr/>
          <a:lstStyle/>
          <a:p>
            <a:pPr>
              <a:lnSpc>
                <a:spcPct val="90000"/>
              </a:lnSpc>
              <a:spcBef>
                <a:spcPct val="20000"/>
              </a:spcBef>
            </a:pPr>
            <a:r>
              <a:rPr lang="en-US" sz="800" dirty="0" smtClean="0"/>
              <a:t>John Maynard  Keynes  just published a book  ‘The General Theory of Employment</a:t>
            </a:r>
          </a:p>
          <a:p>
            <a:pPr>
              <a:lnSpc>
                <a:spcPct val="90000"/>
              </a:lnSpc>
              <a:spcBef>
                <a:spcPct val="20000"/>
              </a:spcBef>
            </a:pPr>
            <a:r>
              <a:rPr lang="en-US" sz="800" dirty="0" smtClean="0"/>
              <a:t>July 7, 1936</a:t>
            </a:r>
            <a:endParaRPr lang="en-US" sz="800" dirty="0"/>
          </a:p>
        </p:txBody>
      </p:sp>
      <p:sp>
        <p:nvSpPr>
          <p:cNvPr id="41" name="Text Box 60"/>
          <p:cNvSpPr txBox="1">
            <a:spLocks noChangeArrowheads="1"/>
          </p:cNvSpPr>
          <p:nvPr/>
        </p:nvSpPr>
        <p:spPr bwMode="auto">
          <a:xfrm>
            <a:off x="2743200" y="5486400"/>
            <a:ext cx="4648200" cy="366713"/>
          </a:xfrm>
          <a:prstGeom prst="rect">
            <a:avLst/>
          </a:prstGeom>
          <a:noFill/>
          <a:ln w="9525">
            <a:noFill/>
            <a:miter lim="800000"/>
            <a:headEnd/>
            <a:tailEnd/>
          </a:ln>
        </p:spPr>
        <p:txBody>
          <a:bodyPr>
            <a:spAutoFit/>
          </a:bodyPr>
          <a:lstStyle/>
          <a:p>
            <a:pPr>
              <a:spcBef>
                <a:spcPct val="50000"/>
              </a:spcBef>
            </a:pPr>
            <a:endParaRPr lang="en-US"/>
          </a:p>
        </p:txBody>
      </p:sp>
      <p:pic>
        <p:nvPicPr>
          <p:cNvPr id="42" name="Picture 63" descr="Robert Frost"/>
          <p:cNvPicPr>
            <a:picLocks noChangeAspect="1" noChangeArrowheads="1"/>
          </p:cNvPicPr>
          <p:nvPr/>
        </p:nvPicPr>
        <p:blipFill>
          <a:blip r:embed="rId11" cstate="print"/>
          <a:srcRect/>
          <a:stretch>
            <a:fillRect/>
          </a:stretch>
        </p:blipFill>
        <p:spPr bwMode="auto">
          <a:xfrm>
            <a:off x="1219200" y="5715000"/>
            <a:ext cx="420688" cy="549275"/>
          </a:xfrm>
          <a:prstGeom prst="rect">
            <a:avLst/>
          </a:prstGeom>
          <a:noFill/>
          <a:ln w="9525">
            <a:noFill/>
            <a:miter lim="800000"/>
            <a:headEnd/>
            <a:tailEnd/>
          </a:ln>
        </p:spPr>
      </p:pic>
      <p:sp>
        <p:nvSpPr>
          <p:cNvPr id="43" name="Text Box 64"/>
          <p:cNvSpPr txBox="1">
            <a:spLocks noChangeArrowheads="1"/>
          </p:cNvSpPr>
          <p:nvPr/>
        </p:nvSpPr>
        <p:spPr bwMode="auto">
          <a:xfrm>
            <a:off x="1219200" y="6248400"/>
            <a:ext cx="533400" cy="214312"/>
          </a:xfrm>
          <a:prstGeom prst="rect">
            <a:avLst/>
          </a:prstGeom>
          <a:noFill/>
          <a:ln w="9525">
            <a:noFill/>
            <a:miter lim="800000"/>
            <a:headEnd/>
            <a:tailEnd/>
          </a:ln>
        </p:spPr>
        <p:txBody>
          <a:bodyPr>
            <a:spAutoFit/>
          </a:bodyPr>
          <a:lstStyle/>
          <a:p>
            <a:pPr>
              <a:spcBef>
                <a:spcPct val="50000"/>
              </a:spcBef>
            </a:pPr>
            <a:r>
              <a:rPr lang="en-US" sz="800" dirty="0"/>
              <a:t>Robert</a:t>
            </a:r>
          </a:p>
        </p:txBody>
      </p:sp>
      <p:sp>
        <p:nvSpPr>
          <p:cNvPr id="44" name="Rectangle 67"/>
          <p:cNvSpPr>
            <a:spLocks noChangeArrowheads="1"/>
          </p:cNvSpPr>
          <p:nvPr/>
        </p:nvSpPr>
        <p:spPr bwMode="auto">
          <a:xfrm>
            <a:off x="2590800" y="3200400"/>
            <a:ext cx="4495800" cy="990600"/>
          </a:xfrm>
          <a:prstGeom prst="rect">
            <a:avLst/>
          </a:prstGeom>
          <a:noFill/>
          <a:ln w="9525">
            <a:noFill/>
            <a:miter lim="800000"/>
            <a:headEnd/>
            <a:tailEnd/>
          </a:ln>
        </p:spPr>
        <p:txBody>
          <a:bodyPr/>
          <a:lstStyle/>
          <a:p>
            <a:pPr>
              <a:lnSpc>
                <a:spcPct val="90000"/>
              </a:lnSpc>
              <a:spcBef>
                <a:spcPct val="20000"/>
              </a:spcBef>
            </a:pPr>
            <a:r>
              <a:rPr lang="en-US" sz="800" dirty="0" err="1" smtClean="0"/>
              <a:t>Fredriech</a:t>
            </a:r>
            <a:r>
              <a:rPr lang="en-US" sz="800" dirty="0" smtClean="0"/>
              <a:t> </a:t>
            </a:r>
            <a:r>
              <a:rPr lang="en-US" sz="800" dirty="0" err="1" smtClean="0"/>
              <a:t>Hayak</a:t>
            </a:r>
            <a:r>
              <a:rPr lang="en-US" sz="800" dirty="0" smtClean="0"/>
              <a:t> tagged  John in a photo </a:t>
            </a:r>
          </a:p>
          <a:p>
            <a:pPr>
              <a:lnSpc>
                <a:spcPct val="90000"/>
              </a:lnSpc>
              <a:spcBef>
                <a:spcPct val="20000"/>
              </a:spcBef>
            </a:pPr>
            <a:endParaRPr lang="en-US" sz="800" dirty="0" smtClean="0"/>
          </a:p>
          <a:p>
            <a:pPr>
              <a:lnSpc>
                <a:spcPct val="90000"/>
              </a:lnSpc>
              <a:spcBef>
                <a:spcPct val="20000"/>
              </a:spcBef>
            </a:pPr>
            <a:endParaRPr lang="en-US" sz="800" dirty="0" smtClean="0"/>
          </a:p>
          <a:p>
            <a:pPr>
              <a:lnSpc>
                <a:spcPct val="90000"/>
              </a:lnSpc>
              <a:spcBef>
                <a:spcPct val="20000"/>
              </a:spcBef>
            </a:pPr>
            <a:endParaRPr lang="en-US" sz="800" dirty="0" smtClean="0"/>
          </a:p>
          <a:p>
            <a:pPr>
              <a:lnSpc>
                <a:spcPct val="90000"/>
              </a:lnSpc>
              <a:spcBef>
                <a:spcPct val="20000"/>
              </a:spcBef>
            </a:pPr>
            <a:endParaRPr lang="en-US" sz="800" dirty="0" smtClean="0"/>
          </a:p>
          <a:p>
            <a:pPr>
              <a:lnSpc>
                <a:spcPct val="90000"/>
              </a:lnSpc>
              <a:spcBef>
                <a:spcPct val="20000"/>
              </a:spcBef>
            </a:pPr>
            <a:endParaRPr lang="en-US" sz="800" dirty="0" smtClean="0"/>
          </a:p>
          <a:p>
            <a:pPr>
              <a:lnSpc>
                <a:spcPct val="90000"/>
              </a:lnSpc>
              <a:spcBef>
                <a:spcPct val="20000"/>
              </a:spcBef>
            </a:pPr>
            <a:r>
              <a:rPr lang="en-US" sz="800" dirty="0" smtClean="0"/>
              <a:t>July 1</a:t>
            </a:r>
            <a:r>
              <a:rPr lang="en-US" sz="800" dirty="0"/>
              <a:t>, </a:t>
            </a:r>
            <a:r>
              <a:rPr lang="en-US" sz="800" dirty="0" smtClean="0"/>
              <a:t>1933</a:t>
            </a:r>
            <a:endParaRPr lang="en-US" sz="800" dirty="0"/>
          </a:p>
        </p:txBody>
      </p:sp>
      <p:sp>
        <p:nvSpPr>
          <p:cNvPr id="45" name="Rectangle 77"/>
          <p:cNvSpPr>
            <a:spLocks noChangeArrowheads="1"/>
          </p:cNvSpPr>
          <p:nvPr/>
        </p:nvSpPr>
        <p:spPr bwMode="auto">
          <a:xfrm>
            <a:off x="2590800" y="5867400"/>
            <a:ext cx="4495800" cy="381000"/>
          </a:xfrm>
          <a:prstGeom prst="rect">
            <a:avLst/>
          </a:prstGeom>
          <a:noFill/>
          <a:ln w="9525">
            <a:noFill/>
            <a:miter lim="800000"/>
            <a:headEnd/>
            <a:tailEnd/>
          </a:ln>
        </p:spPr>
        <p:txBody>
          <a:bodyPr/>
          <a:lstStyle/>
          <a:p>
            <a:pPr>
              <a:lnSpc>
                <a:spcPct val="90000"/>
              </a:lnSpc>
              <a:spcBef>
                <a:spcPct val="20000"/>
              </a:spcBef>
            </a:pPr>
            <a:endParaRPr lang="en-US" sz="800" dirty="0"/>
          </a:p>
        </p:txBody>
      </p:sp>
      <p:sp>
        <p:nvSpPr>
          <p:cNvPr id="46" name="Line 2"/>
          <p:cNvSpPr>
            <a:spLocks noChangeShapeType="1"/>
          </p:cNvSpPr>
          <p:nvPr/>
        </p:nvSpPr>
        <p:spPr bwMode="auto">
          <a:xfrm>
            <a:off x="2514600" y="4191000"/>
            <a:ext cx="3886200" cy="0"/>
          </a:xfrm>
          <a:prstGeom prst="line">
            <a:avLst/>
          </a:prstGeom>
          <a:noFill/>
          <a:ln w="9525">
            <a:solidFill>
              <a:srgbClr val="C0C0C0"/>
            </a:solidFill>
            <a:round/>
            <a:headEnd/>
            <a:tailEnd/>
          </a:ln>
        </p:spPr>
        <p:txBody>
          <a:bodyPr/>
          <a:lstStyle/>
          <a:p>
            <a:endParaRPr lang="en-US"/>
          </a:p>
        </p:txBody>
      </p:sp>
      <p:pic>
        <p:nvPicPr>
          <p:cNvPr id="47" name="Picture 2" descr="http://www.google.com/url?source=imglanding&amp;ct=img&amp;q=http://www.investmentu.com/wp-content/uploads/2012/04/john-maynard-keynes-contrarian-investor.jpg&amp;sa=X&amp;ei=gUdEUta2BqaI2gXgtoHgAQ&amp;ved=0CAkQ8wc&amp;usg=AFQjCNEM2l-mWLUEFGcZpkGU9LtJm3i9Wg"/>
          <p:cNvPicPr>
            <a:picLocks noChangeAspect="1" noChangeArrowheads="1"/>
          </p:cNvPicPr>
          <p:nvPr/>
        </p:nvPicPr>
        <p:blipFill>
          <a:blip r:embed="rId12" cstate="print"/>
          <a:srcRect/>
          <a:stretch>
            <a:fillRect/>
          </a:stretch>
        </p:blipFill>
        <p:spPr bwMode="auto">
          <a:xfrm>
            <a:off x="152400" y="457200"/>
            <a:ext cx="1638300" cy="1638301"/>
          </a:xfrm>
          <a:prstGeom prst="rect">
            <a:avLst/>
          </a:prstGeom>
          <a:noFill/>
        </p:spPr>
      </p:pic>
      <p:sp>
        <p:nvSpPr>
          <p:cNvPr id="48" name="Rectangle 47"/>
          <p:cNvSpPr/>
          <p:nvPr/>
        </p:nvSpPr>
        <p:spPr>
          <a:xfrm>
            <a:off x="2057400" y="4495800"/>
            <a:ext cx="4495800" cy="900246"/>
          </a:xfrm>
          <a:prstGeom prst="rect">
            <a:avLst/>
          </a:prstGeom>
        </p:spPr>
        <p:txBody>
          <a:bodyPr wrap="square">
            <a:spAutoFit/>
          </a:bodyPr>
          <a:lstStyle/>
          <a:p>
            <a:r>
              <a:rPr lang="en-US" sz="1050" dirty="0" smtClean="0"/>
              <a:t>Keynesian economics is a theory of total spending in the economy (called aggregate demand) and its effects on output and inflation. Although the term has been used to describe many things over the years, six principal tenets seem central to Keynesianism. Everybody should buy their way out of recession! </a:t>
            </a:r>
            <a:endParaRPr lang="en-US" sz="1050" b="1" dirty="0" smtClean="0"/>
          </a:p>
          <a:p>
            <a:endParaRPr lang="en-US" sz="1050" dirty="0"/>
          </a:p>
        </p:txBody>
      </p:sp>
      <p:pic>
        <p:nvPicPr>
          <p:cNvPr id="49" name="Picture 2" descr="http://www.google.com/url?source=imglanding&amp;ct=img&amp;q=http://www.investmentu.com/wp-content/uploads/2012/04/john-maynard-keynes-contrarian-investor.jpg&amp;sa=X&amp;ei=gUdEUta2BqaI2gXgtoHgAQ&amp;ved=0CAkQ8wc&amp;usg=AFQjCNEM2l-mWLUEFGcZpkGU9LtJm3i9Wg"/>
          <p:cNvPicPr>
            <a:picLocks noChangeAspect="1" noChangeArrowheads="1"/>
          </p:cNvPicPr>
          <p:nvPr/>
        </p:nvPicPr>
        <p:blipFill>
          <a:blip r:embed="rId13" cstate="print"/>
          <a:srcRect/>
          <a:stretch>
            <a:fillRect/>
          </a:stretch>
        </p:blipFill>
        <p:spPr bwMode="auto">
          <a:xfrm>
            <a:off x="2133600" y="2514600"/>
            <a:ext cx="457200" cy="457200"/>
          </a:xfrm>
          <a:prstGeom prst="rect">
            <a:avLst/>
          </a:prstGeom>
          <a:noFill/>
        </p:spPr>
      </p:pic>
      <p:pic>
        <p:nvPicPr>
          <p:cNvPr id="50" name="Picture 4" descr="http://www.econedlink.org/img/lesson-images/EconEdLink-593-Keynes-Hayek-Chicago-Economics.jpg"/>
          <p:cNvPicPr>
            <a:picLocks noChangeAspect="1" noChangeArrowheads="1"/>
          </p:cNvPicPr>
          <p:nvPr/>
        </p:nvPicPr>
        <p:blipFill>
          <a:blip r:embed="rId14" cstate="print"/>
          <a:srcRect/>
          <a:stretch>
            <a:fillRect/>
          </a:stretch>
        </p:blipFill>
        <p:spPr bwMode="auto">
          <a:xfrm>
            <a:off x="2971800" y="3429001"/>
            <a:ext cx="1804987" cy="582254"/>
          </a:xfrm>
          <a:prstGeom prst="rect">
            <a:avLst/>
          </a:prstGeom>
          <a:noFill/>
        </p:spPr>
      </p:pic>
      <p:pic>
        <p:nvPicPr>
          <p:cNvPr id="51" name="Picture 6" descr="http://www.google.com/url?source=imglanding&amp;ct=img&amp;q=http://images.mises.org/Hayek3.jpg&amp;sa=X&amp;ei=i05EUpXnAcP52AXn_ICQCQ&amp;ved=0CAkQ8wc&amp;usg=AFQjCNEV72gmaMQ9qiT0K70Odsn_pCl-Zg"/>
          <p:cNvPicPr>
            <a:picLocks noChangeAspect="1" noChangeArrowheads="1"/>
          </p:cNvPicPr>
          <p:nvPr/>
        </p:nvPicPr>
        <p:blipFill>
          <a:blip r:embed="rId15" cstate="print"/>
          <a:srcRect/>
          <a:stretch>
            <a:fillRect/>
          </a:stretch>
        </p:blipFill>
        <p:spPr bwMode="auto">
          <a:xfrm>
            <a:off x="2133600" y="3200400"/>
            <a:ext cx="471526" cy="580696"/>
          </a:xfrm>
          <a:prstGeom prst="rect">
            <a:avLst/>
          </a:prstGeom>
          <a:noFill/>
        </p:spPr>
      </p:pic>
      <p:pic>
        <p:nvPicPr>
          <p:cNvPr id="52" name="Picture 8" descr="http://www.google.com/url?source=imglanding&amp;ct=img&amp;q=http://www.wwnorton.com/college/english/nael/images/20thc/Bismark.jpg&amp;sa=X&amp;ei=glBEUsWwO8GG2wXRvIHQAw&amp;ved=0CAkQ8wc&amp;usg=AFQjCNHfWs5AIpZRPJF9J4tT4W2kyuTjHQ"/>
          <p:cNvPicPr>
            <a:picLocks noChangeAspect="1" noChangeArrowheads="1"/>
          </p:cNvPicPr>
          <p:nvPr/>
        </p:nvPicPr>
        <p:blipFill>
          <a:blip r:embed="rId16" cstate="print"/>
          <a:srcRect/>
          <a:stretch>
            <a:fillRect/>
          </a:stretch>
        </p:blipFill>
        <p:spPr bwMode="auto">
          <a:xfrm>
            <a:off x="152400" y="4953000"/>
            <a:ext cx="400050" cy="533400"/>
          </a:xfrm>
          <a:prstGeom prst="rect">
            <a:avLst/>
          </a:prstGeom>
          <a:noFill/>
        </p:spPr>
      </p:pic>
      <p:sp>
        <p:nvSpPr>
          <p:cNvPr id="53" name="TextBox 52"/>
          <p:cNvSpPr txBox="1"/>
          <p:nvPr/>
        </p:nvSpPr>
        <p:spPr>
          <a:xfrm>
            <a:off x="152400" y="5486400"/>
            <a:ext cx="381000" cy="215444"/>
          </a:xfrm>
          <a:prstGeom prst="rect">
            <a:avLst/>
          </a:prstGeom>
          <a:noFill/>
        </p:spPr>
        <p:txBody>
          <a:bodyPr wrap="square" rtlCol="0">
            <a:spAutoFit/>
          </a:bodyPr>
          <a:lstStyle/>
          <a:p>
            <a:r>
              <a:rPr lang="en-US" sz="800" dirty="0" smtClean="0"/>
              <a:t>Otto</a:t>
            </a:r>
            <a:endParaRPr lang="en-US" sz="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a:stretch>
            <a:fillRect/>
          </a:stretch>
        </p:blipFill>
        <p:spPr bwMode="auto">
          <a:xfrm>
            <a:off x="1371600" y="1981200"/>
            <a:ext cx="5892800" cy="4419600"/>
          </a:xfrm>
          <a:prstGeom prst="rect">
            <a:avLst/>
          </a:prstGeom>
          <a:noFill/>
          <a:ln w="9525">
            <a:noFill/>
            <a:miter lim="800000"/>
            <a:headEnd/>
            <a:tailEnd/>
          </a:ln>
        </p:spPr>
      </p:pic>
      <p:sp>
        <p:nvSpPr>
          <p:cNvPr id="2" name="Title 1"/>
          <p:cNvSpPr>
            <a:spLocks noGrp="1"/>
          </p:cNvSpPr>
          <p:nvPr>
            <p:ph type="title"/>
          </p:nvPr>
        </p:nvSpPr>
        <p:spPr>
          <a:xfrm>
            <a:off x="457200" y="685800"/>
            <a:ext cx="8229600" cy="1143000"/>
          </a:xfrm>
        </p:spPr>
        <p:txBody>
          <a:bodyPr>
            <a:normAutofit fontScale="90000"/>
          </a:bodyPr>
          <a:lstStyle/>
          <a:p>
            <a:r>
              <a:rPr lang="en-US" dirty="0" smtClean="0"/>
              <a:t>The Monetarist View - Government Spending, the reallocation of resources general levels of taxation and price levels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Keynesianism</a:t>
            </a:r>
            <a:endParaRPr lang="en-US" dirty="0"/>
          </a:p>
        </p:txBody>
      </p:sp>
      <p:sp>
        <p:nvSpPr>
          <p:cNvPr id="3" name="Content Placeholder 2"/>
          <p:cNvSpPr>
            <a:spLocks noGrp="1"/>
          </p:cNvSpPr>
          <p:nvPr>
            <p:ph idx="1"/>
          </p:nvPr>
        </p:nvSpPr>
        <p:spPr>
          <a:xfrm>
            <a:off x="609600" y="2057400"/>
            <a:ext cx="8229600" cy="4525963"/>
          </a:xfrm>
        </p:spPr>
        <p:txBody>
          <a:bodyPr>
            <a:normAutofit fontScale="77500" lnSpcReduction="20000"/>
          </a:bodyPr>
          <a:lstStyle/>
          <a:p>
            <a:pPr>
              <a:buNone/>
            </a:pPr>
            <a:r>
              <a:rPr lang="en-US" dirty="0" smtClean="0"/>
              <a:t>“In the long term we are all Dead “ A quote attributed to John Maynard Keynes</a:t>
            </a:r>
          </a:p>
          <a:p>
            <a:pPr>
              <a:buNone/>
            </a:pPr>
            <a:endParaRPr lang="en-US" dirty="0" smtClean="0"/>
          </a:p>
          <a:p>
            <a:r>
              <a:rPr lang="en-US" dirty="0" err="1" smtClean="0"/>
              <a:t>Labour</a:t>
            </a:r>
            <a:r>
              <a:rPr lang="en-US" dirty="0" smtClean="0"/>
              <a:t> prices are ‘sticky’, this means that the neo-classical/monetarist view is false..</a:t>
            </a:r>
          </a:p>
          <a:p>
            <a:pPr>
              <a:buNone/>
            </a:pPr>
            <a:endParaRPr lang="en-US" dirty="0" smtClean="0"/>
          </a:p>
          <a:p>
            <a:r>
              <a:rPr lang="en-US" dirty="0" smtClean="0"/>
              <a:t>Think about why </a:t>
            </a:r>
            <a:r>
              <a:rPr lang="en-US" dirty="0" err="1" smtClean="0"/>
              <a:t>labour</a:t>
            </a:r>
            <a:r>
              <a:rPr lang="en-US" dirty="0" smtClean="0"/>
              <a:t> prices are sticky? </a:t>
            </a:r>
          </a:p>
          <a:p>
            <a:pPr>
              <a:buNone/>
            </a:pPr>
            <a:endParaRPr lang="en-US" dirty="0" smtClean="0"/>
          </a:p>
          <a:p>
            <a:r>
              <a:rPr lang="en-US" dirty="0" smtClean="0"/>
              <a:t>Are goods and services in the product markets also sticky?</a:t>
            </a:r>
          </a:p>
          <a:p>
            <a:pPr>
              <a:buNone/>
            </a:pPr>
            <a:endParaRPr lang="en-US" dirty="0" smtClean="0"/>
          </a:p>
          <a:p>
            <a:r>
              <a:rPr lang="en-US" dirty="0" smtClean="0"/>
              <a:t>Government intervention can and should be used to stimulate and create Aggregate Demand in the economy</a:t>
            </a:r>
            <a:endParaRPr lang="en-US" dirty="0"/>
          </a:p>
        </p:txBody>
      </p:sp>
      <p:pic>
        <p:nvPicPr>
          <p:cNvPr id="4" name="Picture 2" descr="http://www.google.com/url?source=imglanding&amp;ct=img&amp;q=http://www.investmentu.com/wp-content/uploads/2012/04/john-maynard-keynes-contrarian-investor.jpg&amp;sa=X&amp;ei=gUdEUta2BqaI2gXgtoHgAQ&amp;ved=0CAkQ8wc&amp;usg=AFQjCNEM2l-mWLUEFGcZpkGU9LtJm3i9Wg"/>
          <p:cNvPicPr>
            <a:picLocks noChangeAspect="1" noChangeArrowheads="1"/>
          </p:cNvPicPr>
          <p:nvPr/>
        </p:nvPicPr>
        <p:blipFill>
          <a:blip r:embed="rId2" cstate="print"/>
          <a:srcRect/>
          <a:stretch>
            <a:fillRect/>
          </a:stretch>
        </p:blipFill>
        <p:spPr bwMode="auto">
          <a:xfrm>
            <a:off x="152400" y="457200"/>
            <a:ext cx="1638300" cy="16383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Keynesian Model</a:t>
            </a:r>
            <a:endParaRPr lang="en-US" dirty="0"/>
          </a:p>
        </p:txBody>
      </p:sp>
      <p:pic>
        <p:nvPicPr>
          <p:cNvPr id="2050" name="Picture 2"/>
          <p:cNvPicPr>
            <a:picLocks noChangeAspect="1" noChangeArrowheads="1"/>
          </p:cNvPicPr>
          <p:nvPr/>
        </p:nvPicPr>
        <p:blipFill>
          <a:blip r:embed="rId2" cstate="print"/>
          <a:srcRect l="27344" t="19792" r="6250" b="21875"/>
          <a:stretch>
            <a:fillRect/>
          </a:stretch>
        </p:blipFill>
        <p:spPr bwMode="auto">
          <a:xfrm>
            <a:off x="0" y="1285539"/>
            <a:ext cx="8686800" cy="57230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srcRect l="28125" t="19792" r="9375" b="22917"/>
          <a:stretch>
            <a:fillRect/>
          </a:stretch>
        </p:blipFill>
        <p:spPr bwMode="auto">
          <a:xfrm>
            <a:off x="304800" y="761999"/>
            <a:ext cx="8382000" cy="5762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a:t>
            </a:r>
            <a:endParaRPr lang="en-US" dirty="0"/>
          </a:p>
        </p:txBody>
      </p:sp>
      <p:sp>
        <p:nvSpPr>
          <p:cNvPr id="3" name="Content Placeholder 2"/>
          <p:cNvSpPr>
            <a:spLocks noGrp="1"/>
          </p:cNvSpPr>
          <p:nvPr>
            <p:ph idx="1"/>
          </p:nvPr>
        </p:nvSpPr>
        <p:spPr/>
        <p:txBody>
          <a:bodyPr/>
          <a:lstStyle/>
          <a:p>
            <a:r>
              <a:rPr lang="en-US" dirty="0" smtClean="0"/>
              <a:t>There is still spare capacity in all parts of the Resources markets</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a:t>
            </a:r>
            <a:endParaRPr lang="en-US" dirty="0"/>
          </a:p>
        </p:txBody>
      </p:sp>
      <p:sp>
        <p:nvSpPr>
          <p:cNvPr id="3" name="Content Placeholder 2"/>
          <p:cNvSpPr>
            <a:spLocks noGrp="1"/>
          </p:cNvSpPr>
          <p:nvPr>
            <p:ph idx="1"/>
          </p:nvPr>
        </p:nvSpPr>
        <p:spPr/>
        <p:txBody>
          <a:bodyPr/>
          <a:lstStyle/>
          <a:p>
            <a:r>
              <a:rPr lang="en-US" dirty="0" smtClean="0"/>
              <a:t>The capacity is being used in all parts of the Resources markets</a:t>
            </a:r>
          </a:p>
          <a:p>
            <a:pPr>
              <a:buNone/>
            </a:pP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a:t>
            </a:r>
            <a:endParaRPr lang="en-US" dirty="0"/>
          </a:p>
        </p:txBody>
      </p:sp>
      <p:sp>
        <p:nvSpPr>
          <p:cNvPr id="3" name="Content Placeholder 2"/>
          <p:cNvSpPr>
            <a:spLocks noGrp="1"/>
          </p:cNvSpPr>
          <p:nvPr>
            <p:ph idx="1"/>
          </p:nvPr>
        </p:nvSpPr>
        <p:spPr/>
        <p:txBody>
          <a:bodyPr/>
          <a:lstStyle/>
          <a:p>
            <a:r>
              <a:rPr lang="en-US" dirty="0" smtClean="0"/>
              <a:t>All FOP’s are employed and therefore any further increases in the components of AD or Injections into the circular flow will only increase the PL and cause inflation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Shifts in the Aggregate Supply Curve over the Long Term</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Aggregate supply changes</a:t>
            </a:r>
          </a:p>
          <a:p>
            <a:r>
              <a:rPr lang="en-US" dirty="0" smtClean="0"/>
              <a:t>Many economists argue that the LRAS curve is vertical, which means that any increase in AD will lead to an increase in prices. They feel that a time lag exists between the level of demand increasing and the supply sector of the economy being able to expand to meet this. They argue that only through increases in LRAS will such rises in AD be met without inflationary pressures. </a:t>
            </a:r>
          </a:p>
          <a:p>
            <a:r>
              <a:rPr lang="en-US" dirty="0" smtClean="0"/>
              <a:t>Supply-side policies may enable the economy to expand in a non-inflationary way, as shown in Figure 1 below.</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In managing a country's economy, governments are usually aiming to:</a:t>
            </a:r>
          </a:p>
          <a:p>
            <a:r>
              <a:rPr lang="en-US" dirty="0" smtClean="0"/>
              <a:t>Maintain high levels of </a:t>
            </a:r>
            <a:r>
              <a:rPr lang="en-US" b="1" dirty="0" smtClean="0"/>
              <a:t>employment</a:t>
            </a:r>
            <a:r>
              <a:rPr lang="en-US" dirty="0" smtClean="0"/>
              <a:t> or full employment</a:t>
            </a:r>
          </a:p>
          <a:p>
            <a:r>
              <a:rPr lang="en-US" dirty="0" smtClean="0"/>
              <a:t>Maintain </a:t>
            </a:r>
            <a:r>
              <a:rPr lang="en-US" b="1" dirty="0" smtClean="0"/>
              <a:t>price stability</a:t>
            </a:r>
            <a:r>
              <a:rPr lang="en-US" dirty="0" smtClean="0"/>
              <a:t> - low and consistent levels of inflation</a:t>
            </a:r>
          </a:p>
          <a:p>
            <a:r>
              <a:rPr lang="en-US" dirty="0" smtClean="0"/>
              <a:t>Maintain a satisfactory balance of payments</a:t>
            </a:r>
          </a:p>
          <a:p>
            <a:r>
              <a:rPr lang="en-US" dirty="0" smtClean="0"/>
              <a:t>Maintain high levels of </a:t>
            </a:r>
            <a:r>
              <a:rPr lang="en-US" b="1" dirty="0" smtClean="0"/>
              <a:t>economic growth</a:t>
            </a:r>
            <a:r>
              <a:rPr lang="en-US" dirty="0" smtClean="0"/>
              <a:t> </a:t>
            </a:r>
          </a:p>
          <a:p>
            <a:r>
              <a:rPr lang="en-US" dirty="0" smtClean="0"/>
              <a:t>There will always be trade-offs between these macroeconomic goals, because it can be difficult to maintain all of them at once; governments will, as a result, face decisions on acceptable levels for each target.</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3429000" cy="1143000"/>
          </a:xfrm>
        </p:spPr>
        <p:txBody>
          <a:bodyPr>
            <a:normAutofit fontScale="90000"/>
          </a:bodyPr>
          <a:lstStyle/>
          <a:p>
            <a:pPr>
              <a:buFont typeface="Arial" pitchFamily="34" charset="0"/>
              <a:buChar char="•"/>
            </a:pPr>
            <a:r>
              <a:rPr lang="en-US" dirty="0" smtClean="0"/>
              <a:t> So far we have considered the </a:t>
            </a:r>
            <a:r>
              <a:rPr lang="en-US" dirty="0" smtClean="0">
                <a:solidFill>
                  <a:srgbClr val="FF0000"/>
                </a:solidFill>
              </a:rPr>
              <a:t>LRAS</a:t>
            </a:r>
            <a:r>
              <a:rPr lang="en-US" dirty="0" smtClean="0"/>
              <a:t>  and </a:t>
            </a:r>
            <a:r>
              <a:rPr lang="en-US" dirty="0" smtClean="0">
                <a:solidFill>
                  <a:srgbClr val="FF0000"/>
                </a:solidFill>
              </a:rPr>
              <a:t>Keynesian AS curves </a:t>
            </a:r>
            <a:r>
              <a:rPr lang="en-US" dirty="0" smtClean="0"/>
              <a:t>as </a:t>
            </a:r>
            <a:r>
              <a:rPr lang="en-US" dirty="0" smtClean="0">
                <a:solidFill>
                  <a:srgbClr val="FF0000"/>
                </a:solidFill>
              </a:rPr>
              <a:t>fixed</a:t>
            </a:r>
            <a:r>
              <a:rPr lang="en-US" dirty="0" smtClean="0"/>
              <a:t>.</a:t>
            </a:r>
            <a:br>
              <a:rPr lang="en-US" dirty="0" smtClean="0"/>
            </a:br>
            <a:r>
              <a:rPr lang="en-US" dirty="0" smtClean="0"/>
              <a:t/>
            </a:r>
            <a:br>
              <a:rPr lang="en-US" dirty="0" smtClean="0"/>
            </a:br>
            <a:r>
              <a:rPr lang="en-US" dirty="0" smtClean="0"/>
              <a:t>Yet over time, these curves can shift to the </a:t>
            </a:r>
            <a:r>
              <a:rPr lang="en-US" dirty="0" smtClean="0">
                <a:solidFill>
                  <a:srgbClr val="FF0000"/>
                </a:solidFill>
              </a:rPr>
              <a:t>left</a:t>
            </a:r>
            <a:r>
              <a:rPr lang="en-US" dirty="0" smtClean="0"/>
              <a:t> or </a:t>
            </a:r>
            <a:r>
              <a:rPr lang="en-US" dirty="0" smtClean="0">
                <a:solidFill>
                  <a:srgbClr val="FF0000"/>
                </a:solidFill>
              </a:rPr>
              <a:t>right</a:t>
            </a:r>
            <a:r>
              <a:rPr lang="en-US" dirty="0" smtClean="0"/>
              <a:t>…</a:t>
            </a:r>
            <a:endParaRPr lang="en-US" dirty="0"/>
          </a:p>
        </p:txBody>
      </p:sp>
      <p:pic>
        <p:nvPicPr>
          <p:cNvPr id="1026" name="Picture 2" descr="C:\Users\DBish\AppData\Local\Microsoft\Windows\Temporary Internet Files\Content.IE5\PP1TQ2XV\photo%201[1].JPG"/>
          <p:cNvPicPr>
            <a:picLocks noChangeAspect="1" noChangeArrowheads="1"/>
          </p:cNvPicPr>
          <p:nvPr/>
        </p:nvPicPr>
        <p:blipFill>
          <a:blip r:embed="rId2" cstate="print"/>
          <a:srcRect l="15313" t="18750" r="1250" b="6250"/>
          <a:stretch>
            <a:fillRect/>
          </a:stretch>
        </p:blipFill>
        <p:spPr bwMode="auto">
          <a:xfrm>
            <a:off x="4724400" y="228600"/>
            <a:ext cx="4419600" cy="2979505"/>
          </a:xfrm>
          <a:prstGeom prst="rect">
            <a:avLst/>
          </a:prstGeom>
          <a:noFill/>
        </p:spPr>
      </p:pic>
      <p:pic>
        <p:nvPicPr>
          <p:cNvPr id="5" name="Picture 2" descr="C:\Users\DBish\AppData\Local\Microsoft\Windows\Temporary Internet Files\Content.IE5\F7RKN593\photo%202[1].JPG"/>
          <p:cNvPicPr>
            <a:picLocks noChangeAspect="1" noChangeArrowheads="1"/>
          </p:cNvPicPr>
          <p:nvPr/>
        </p:nvPicPr>
        <p:blipFill>
          <a:blip r:embed="rId3" cstate="print"/>
          <a:srcRect l="20000" t="16250" r="12500" b="7500"/>
          <a:stretch>
            <a:fillRect/>
          </a:stretch>
        </p:blipFill>
        <p:spPr bwMode="auto">
          <a:xfrm>
            <a:off x="4800600" y="3436408"/>
            <a:ext cx="4038600" cy="342159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19400"/>
            <a:ext cx="4267200" cy="1143000"/>
          </a:xfrm>
        </p:spPr>
        <p:txBody>
          <a:bodyPr>
            <a:noAutofit/>
          </a:bodyPr>
          <a:lstStyle/>
          <a:p>
            <a:pPr algn="l">
              <a:buFont typeface="Arial" pitchFamily="34" charset="0"/>
              <a:buChar char="•"/>
            </a:pPr>
            <a:r>
              <a:rPr lang="en-US" sz="3600" dirty="0" smtClean="0"/>
              <a:t> Each of the curves represent a particular level of </a:t>
            </a:r>
            <a:r>
              <a:rPr lang="en-US" sz="3600" dirty="0" smtClean="0">
                <a:solidFill>
                  <a:srgbClr val="FF0000"/>
                </a:solidFill>
              </a:rPr>
              <a:t>potential output</a:t>
            </a:r>
            <a:r>
              <a:rPr lang="en-US" sz="3600" dirty="0" smtClean="0"/>
              <a:t>, which is the total quantity of goods and services produced by an economy when there is ‘</a:t>
            </a:r>
            <a:r>
              <a:rPr lang="en-US" sz="3600" dirty="0" smtClean="0">
                <a:solidFill>
                  <a:srgbClr val="FF0000"/>
                </a:solidFill>
              </a:rPr>
              <a:t>full employment</a:t>
            </a:r>
            <a:r>
              <a:rPr lang="en-US" sz="3600" dirty="0" smtClean="0"/>
              <a:t>’ of resources </a:t>
            </a:r>
            <a:endParaRPr lang="en-US" sz="3600" dirty="0"/>
          </a:p>
        </p:txBody>
      </p:sp>
      <p:pic>
        <p:nvPicPr>
          <p:cNvPr id="1026" name="Picture 2" descr="C:\Users\DBish\AppData\Local\Microsoft\Windows\Temporary Internet Files\Content.IE5\PP1TQ2XV\photo%201[1].JPG"/>
          <p:cNvPicPr>
            <a:picLocks noChangeAspect="1" noChangeArrowheads="1"/>
          </p:cNvPicPr>
          <p:nvPr/>
        </p:nvPicPr>
        <p:blipFill>
          <a:blip r:embed="rId2" cstate="print"/>
          <a:srcRect l="15313" t="18750" r="1250" b="6250"/>
          <a:stretch>
            <a:fillRect/>
          </a:stretch>
        </p:blipFill>
        <p:spPr bwMode="auto">
          <a:xfrm>
            <a:off x="4724400" y="228600"/>
            <a:ext cx="4419600" cy="2979505"/>
          </a:xfrm>
          <a:prstGeom prst="rect">
            <a:avLst/>
          </a:prstGeom>
          <a:noFill/>
        </p:spPr>
      </p:pic>
      <p:pic>
        <p:nvPicPr>
          <p:cNvPr id="5" name="Picture 2" descr="C:\Users\DBish\AppData\Local\Microsoft\Windows\Temporary Internet Files\Content.IE5\F7RKN593\photo%202[1].JPG"/>
          <p:cNvPicPr>
            <a:picLocks noChangeAspect="1" noChangeArrowheads="1"/>
          </p:cNvPicPr>
          <p:nvPr/>
        </p:nvPicPr>
        <p:blipFill>
          <a:blip r:embed="rId3" cstate="print"/>
          <a:srcRect l="20000" t="16250" r="12500" b="7500"/>
          <a:stretch>
            <a:fillRect/>
          </a:stretch>
        </p:blipFill>
        <p:spPr bwMode="auto">
          <a:xfrm>
            <a:off x="4800600" y="3436408"/>
            <a:ext cx="4038600" cy="342159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4267200" cy="1143000"/>
          </a:xfrm>
        </p:spPr>
        <p:txBody>
          <a:bodyPr>
            <a:noAutofit/>
          </a:bodyPr>
          <a:lstStyle/>
          <a:p>
            <a:pPr algn="l">
              <a:buFont typeface="Arial" pitchFamily="34" charset="0"/>
              <a:buChar char="•"/>
            </a:pPr>
            <a:r>
              <a:rPr lang="en-US" sz="3600" dirty="0" smtClean="0"/>
              <a:t> An increase in potential output signifies economic growth over the long-term; a decrease signifies negative growth or fall in real output</a:t>
            </a:r>
            <a:endParaRPr lang="en-US" sz="3600" dirty="0"/>
          </a:p>
        </p:txBody>
      </p:sp>
      <p:pic>
        <p:nvPicPr>
          <p:cNvPr id="1026" name="Picture 2" descr="C:\Users\DBish\AppData\Local\Microsoft\Windows\Temporary Internet Files\Content.IE5\PP1TQ2XV\photo%201[1].JPG"/>
          <p:cNvPicPr>
            <a:picLocks noChangeAspect="1" noChangeArrowheads="1"/>
          </p:cNvPicPr>
          <p:nvPr/>
        </p:nvPicPr>
        <p:blipFill>
          <a:blip r:embed="rId2" cstate="print"/>
          <a:srcRect l="15313" t="18750" r="1250" b="6250"/>
          <a:stretch>
            <a:fillRect/>
          </a:stretch>
        </p:blipFill>
        <p:spPr bwMode="auto">
          <a:xfrm>
            <a:off x="4724400" y="228600"/>
            <a:ext cx="4419600" cy="2979505"/>
          </a:xfrm>
          <a:prstGeom prst="rect">
            <a:avLst/>
          </a:prstGeom>
          <a:noFill/>
        </p:spPr>
      </p:pic>
      <p:pic>
        <p:nvPicPr>
          <p:cNvPr id="5" name="Picture 2" descr="C:\Users\DBish\AppData\Local\Microsoft\Windows\Temporary Internet Files\Content.IE5\F7RKN593\photo%202[1].JPG"/>
          <p:cNvPicPr>
            <a:picLocks noChangeAspect="1" noChangeArrowheads="1"/>
          </p:cNvPicPr>
          <p:nvPr/>
        </p:nvPicPr>
        <p:blipFill>
          <a:blip r:embed="rId3" cstate="print"/>
          <a:srcRect l="20000" t="16250" r="12500" b="7500"/>
          <a:stretch>
            <a:fillRect/>
          </a:stretch>
        </p:blipFill>
        <p:spPr bwMode="auto">
          <a:xfrm>
            <a:off x="4800600" y="3436408"/>
            <a:ext cx="4038600" cy="3421592"/>
          </a:xfrm>
          <a:prstGeom prst="rect">
            <a:avLst/>
          </a:prstGeom>
          <a:noFill/>
        </p:spPr>
      </p:pic>
      <p:cxnSp>
        <p:nvCxnSpPr>
          <p:cNvPr id="7" name="Straight Arrow Connector 6"/>
          <p:cNvCxnSpPr/>
          <p:nvPr/>
        </p:nvCxnSpPr>
        <p:spPr>
          <a:xfrm>
            <a:off x="6248400" y="1905000"/>
            <a:ext cx="838200" cy="0"/>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477000" y="4724400"/>
            <a:ext cx="990600" cy="0"/>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descr="http://images5.fanpop.com/image/photos/25800000/Robin-Hood-disney-males-25833683-1280-720.jpg"/>
          <p:cNvPicPr>
            <a:picLocks noChangeAspect="1" noChangeArrowheads="1"/>
          </p:cNvPicPr>
          <p:nvPr/>
        </p:nvPicPr>
        <p:blipFill>
          <a:blip r:embed="rId4" cstate="print"/>
          <a:srcRect/>
          <a:stretch>
            <a:fillRect/>
          </a:stretch>
        </p:blipFill>
        <p:spPr bwMode="auto">
          <a:xfrm>
            <a:off x="228601" y="5044530"/>
            <a:ext cx="2819400" cy="15848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45469 0.54189 C -0.45191 0.51088 -0.44826 0.47986 -0.4434 0.4493 C -0.43993 0.38842 -0.44149 0.41342 -0.43871 0.37407 C -0.43802 0.31944 -0.44219 0.22245 -0.43212 0.15902 C -0.4316 0.15185 -0.4316 0.14467 -0.43055 0.1375 C -0.43003 0.1331 -0.42795 0.12916 -0.42743 0.12476 C -0.42257 0.08819 -0.4217 0.05092 -0.41441 0.01504 C -0.41267 -0.01436 -0.40851 -0.04445 -0.39826 -0.07107 C -0.39635 -0.08403 -0.39288 -0.09491 -0.38698 -0.10533 C -0.38472 -0.11505 -0.38108 -0.12408 -0.37569 -0.13125 C -0.3684 -0.12477 -0.36753 -0.1169 -0.36285 -0.10764 C -0.3592 -0.09329 -0.35382 -0.0794 -0.35156 -0.06459 C -0.34965 -0.05209 -0.34722 -0.03774 -0.3434 -0.02593 C -0.33785 -0.00903 -0.33264 0.00833 -0.32743 0.02569 C -0.32187 0.04444 -0.31667 0.06296 -0.30799 0.07939 C -0.30399 0.09513 -0.30712 0.08912 -0.3 0.09884 C -0.2941 0.128 -0.28142 0.14583 -0.26927 0.1699 C -0.26753 0.17338 -0.2658 0.17685 -0.26441 0.18055 C -0.26371 0.18263 -0.26371 0.18495 -0.26285 0.18703 C -0.25816 0.19791 -0.25278 0.20833 -0.24826 0.21921 C -0.24635 0.22384 -0.24184 0.23217 -0.24184 0.2324 C -0.24132 0.23425 -0.24149 0.23703 -0.24028 0.23865 C -0.2375 0.24236 -0.23055 0.24722 -0.23055 0.24745 C -0.22413 0.24513 -0.21996 0.24375 -0.21441 0.23865 C -0.20694 0.22361 -0.21128 0.22847 -0.20312 0.22152 C -0.20087 0.21226 -0.19687 0.20671 -0.19184 0.2 C -0.18785 0.18379 -0.19375 0.20324 -0.18542 0.18912 C -0.18437 0.18726 -0.18455 0.18472 -0.18385 0.18263 C -0.18299 0.18032 -0.1816 0.17847 -0.18055 0.17638 C -0.17864 0.16805 -0.17448 0.1662 -0.17083 0.15902 C -0.16771 0.14606 -0.17187 0.15763 -0.16441 0.15046 C -0.16198 0.14814 -0.16024 0.14467 -0.15799 0.14189 C -0.15399 0.13703 -0.14913 0.13379 -0.14514 0.12893 C -0.14323 0.12662 -0.125 0.10509 -0.12257 0.10092 C -0.12118 0.09838 -0.12083 0.0949 -0.11927 0.09236 C -0.11805 0.0905 -0.1158 0.08981 -0.11441 0.08819 C -0.1059 0.07824 -0.0993 0.06713 -0.09028 0.0581 C -0.08073 0.04861 -0.07448 0.03495 -0.06285 0.03009 C -0.04722 0.00925 -0.06719 0.03402 -0.05312 0.02152 C -0.05121 0.0199 -0.05017 0.01666 -0.04826 0.01504 C -0.04531 0.01273 -0.04184 0.01203 -0.03871 0.01064 C -0.03698 0.00972 -0.03559 0.0074 -0.03385 0.00648 C -0.02274 4.44444E-6 -0.01215 4.44444E-6 -8.33333E-7 4.44444E-6 " pathEditMode="relative" rAng="0" ptsTypes="ffffffffffffffffffffffffffffffffffffffffffA">
                                      <p:cBhvr>
                                        <p:cTn id="6" dur="2000" fill="hold"/>
                                        <p:tgtEl>
                                          <p:spTgt spid="7"/>
                                        </p:tgtEl>
                                        <p:attrNameLst>
                                          <p:attrName>ppt_x</p:attrName>
                                          <p:attrName>ppt_y</p:attrName>
                                        </p:attrNameLst>
                                      </p:cBhvr>
                                      <p:rCtr x="22700" y="-33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51198 0.13264 C -0.51145 0.12986 -0.51145 0.12662 -0.51041 0.12407 C -0.50868 0.11944 -0.50382 0.11111 -0.50382 0.11111 C -0.50243 0.10555 -0.50208 0.09954 -0.50069 0.09398 C -0.4967 0.07824 -0.49027 0.06134 -0.48455 0.04653 C -0.48211 0.0294 -0.47639 0.01412 -0.46996 -0.0007 C -0.4658 -0.01019 -0.46458 -0.01875 -0.45868 -0.02662 C -0.45764 -0.0294 -0.45746 -0.03333 -0.45555 -0.03519 C -0.45277 -0.03796 -0.44583 -0.03935 -0.44583 -0.03935 C -0.4427 -0.03658 -0.43802 -0.03333 -0.43611 -0.0287 C -0.43177 -0.01806 -0.43159 -0.00671 -0.42656 0.00347 C -0.42604 0.00717 -0.42569 0.01088 -0.42482 0.01435 C -0.42413 0.01736 -0.42222 0.01991 -0.4217 0.02292 C -0.41875 0.03866 -0.41823 0.05278 -0.41354 0.06805 C -0.41007 0.09745 -0.39531 0.12477 -0.37968 0.1456 C -0.37743 0.15509 -0.37309 0.15972 -0.3684 0.16713 C -0.36423 0.17361 -0.36024 0.18287 -0.35555 0.18842 C -0.3526 0.1919 -0.34913 0.19421 -0.34583 0.19722 C -0.34427 0.19861 -0.34097 0.20139 -0.34097 0.20139 C -0.31996 0.19977 -0.31545 0.19954 -0.29913 0.19491 C -0.29548 0.1919 -0.29114 0.19005 -0.28784 0.18634 C -0.28455 0.18264 -0.28264 0.17731 -0.27968 0.17338 C -0.27604 0.16342 -0.27361 0.15393 -0.2717 0.14329 C -0.27257 0.11782 -0.26979 0.0963 -0.27812 0.07454 C -0.28003 0.06157 -0.28385 0.05092 -0.28941 0.04005 C -0.29132 0.02917 -0.29583 0.02546 -0.30069 0.01643 C -0.30781 0.00301 -0.31979 -0.00972 -0.33125 -0.01574 C -0.33489 -0.02292 -0.33958 -0.02593 -0.34583 -0.0287 C -0.35 -0.03056 -0.35868 -0.03287 -0.35868 -0.03287 C -0.36198 -0.03588 -0.36458 -0.04051 -0.3684 -0.04167 C -0.3743 -0.04352 -0.38316 -0.04607 -0.38784 -0.05023 C -0.38941 -0.05162 -0.3908 -0.05347 -0.39253 -0.0544 C -0.39566 -0.05625 -0.39895 -0.05741 -0.40225 -0.0588 C -0.40382 -0.05949 -0.40711 -0.06088 -0.40711 -0.06088 C -0.41562 -0.06852 -0.42569 -0.07315 -0.43455 -0.08033 C -0.44514 -0.08889 -0.45625 -0.1 -0.4684 -0.10394 C -0.46961 -0.10509 -0.48246 -0.11597 -0.48455 -0.11898 C -0.48819 -0.12431 -0.49045 -0.13102 -0.49427 -0.13611 C -0.49635 -0.13912 -0.49861 -0.1419 -0.50069 -0.14491 C -0.5026 -0.15278 -0.51041 -0.1662 -0.51041 -0.1662 C -0.5118 -0.17732 -0.51371 -0.1875 -0.5151 -0.19861 C -0.51458 -0.21088 -0.51475 -0.22315 -0.51354 -0.23519 C -0.51215 -0.24884 -0.50382 -0.2581 -0.49739 -0.26736 C -0.48611 -0.2838 -0.47343 -0.29421 -0.45711 -0.29954 C -0.44965 -0.30625 -0.44201 -0.30648 -0.43298 -0.30833 C -0.41909 -0.30718 -0.39982 -0.3088 -0.38611 -0.29954 C -0.37361 -0.2912 -0.35798 -0.26296 -0.34913 -0.24792 C -0.34479 -0.24074 -0.3408 -0.23333 -0.33611 -0.22662 C -0.33194 -0.2206 -0.3276 -0.21505 -0.32326 -0.20926 C -0.3217 -0.20718 -0.3184 -0.20278 -0.3184 -0.20278 C -0.31493 -0.18866 -0.31805 -0.19838 -0.30382 -0.17917 C -0.29444 -0.16667 -0.28663 -0.15208 -0.27812 -0.13843 C -0.27517 -0.1338 -0.27257 -0.12847 -0.26996 -0.12338 C -0.2677 -0.11921 -0.26354 -0.11042 -0.26354 -0.11042 C -0.2625 -0.10602 -0.26232 -0.10116 -0.26041 -0.09745 C -0.25816 -0.09306 -0.25382 -0.08449 -0.25382 -0.08449 C -0.25017 -0.07014 -0.24427 -0.05023 -0.23611 -0.03935 C -0.23298 -0.03079 -0.2309 -0.0213 -0.22656 -0.01366 C -0.21614 0.00463 -0.20277 0.02199 -0.18941 0.03588 C -0.18281 0.04282 -0.17743 0.05023 -0.16996 0.05509 C -0.16475 0.06597 -0.15573 0.07037 -0.14739 0.07662 C -0.14566 0.07801 -0.14427 0.07986 -0.14253 0.08102 C -0.13941 0.08287 -0.13298 0.08542 -0.13298 0.08542 C -0.11649 0.08403 -0.10347 0.08241 -0.08784 0.07893 C -0.07691 0.07384 -0.0618 0.06991 -0.05225 0.06157 C -0.04496 0.05532 -0.03698 0.05301 -0.02968 0.04653 C -0.01857 0.0368 -0.02361 0.03958 -0.0151 0.03588 C -0.00711 0.0287 -3.33333E-6 0.01829 0.00903 0.01435 C 0.01754 -0.00324 0.03212 -0.01366 0.04775 -0.01366 " pathEditMode="relative" ptsTypes="ffffffffffffffffffffffffffffffffffffffffffffffffffffffffffffffffffff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Bish\AppData\Local\Microsoft\Windows\Temporary Internet Files\Content.IE5\PP1TQ2XV\photo%201[1].JPG"/>
          <p:cNvPicPr>
            <a:picLocks noChangeAspect="1" noChangeArrowheads="1"/>
          </p:cNvPicPr>
          <p:nvPr/>
        </p:nvPicPr>
        <p:blipFill>
          <a:blip r:embed="rId2" cstate="print"/>
          <a:srcRect l="15313" t="18750" r="1250" b="6250"/>
          <a:stretch>
            <a:fillRect/>
          </a:stretch>
        </p:blipFill>
        <p:spPr bwMode="auto">
          <a:xfrm>
            <a:off x="4724400" y="228600"/>
            <a:ext cx="4419600" cy="2979505"/>
          </a:xfrm>
          <a:prstGeom prst="rect">
            <a:avLst/>
          </a:prstGeom>
          <a:noFill/>
        </p:spPr>
      </p:pic>
      <p:pic>
        <p:nvPicPr>
          <p:cNvPr id="5" name="Picture 2" descr="C:\Users\DBish\AppData\Local\Microsoft\Windows\Temporary Internet Files\Content.IE5\F7RKN593\photo%202[1].JPG"/>
          <p:cNvPicPr>
            <a:picLocks noChangeAspect="1" noChangeArrowheads="1"/>
          </p:cNvPicPr>
          <p:nvPr/>
        </p:nvPicPr>
        <p:blipFill>
          <a:blip r:embed="rId3" cstate="print"/>
          <a:srcRect l="20000" t="16250" r="12500" b="7500"/>
          <a:stretch>
            <a:fillRect/>
          </a:stretch>
        </p:blipFill>
        <p:spPr bwMode="auto">
          <a:xfrm>
            <a:off x="4800600" y="3436408"/>
            <a:ext cx="4038600" cy="3421592"/>
          </a:xfrm>
          <a:prstGeom prst="rect">
            <a:avLst/>
          </a:prstGeom>
          <a:noFill/>
        </p:spPr>
      </p:pic>
      <p:cxnSp>
        <p:nvCxnSpPr>
          <p:cNvPr id="7" name="Straight Arrow Connector 6"/>
          <p:cNvCxnSpPr/>
          <p:nvPr/>
        </p:nvCxnSpPr>
        <p:spPr>
          <a:xfrm>
            <a:off x="6248400" y="1905000"/>
            <a:ext cx="838200" cy="0"/>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705600" y="4724400"/>
            <a:ext cx="990600" cy="0"/>
          </a:xfrm>
          <a:prstGeom prst="straightConnector1">
            <a:avLst/>
          </a:prstGeom>
          <a:ln w="825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533400"/>
            <a:ext cx="4343400" cy="4524315"/>
          </a:xfrm>
          <a:prstGeom prst="rect">
            <a:avLst/>
          </a:prstGeom>
          <a:noFill/>
        </p:spPr>
        <p:txBody>
          <a:bodyPr wrap="square" rtlCol="0">
            <a:spAutoFit/>
          </a:bodyPr>
          <a:lstStyle/>
          <a:p>
            <a:r>
              <a:rPr lang="en-US" sz="3200" dirty="0" smtClean="0"/>
              <a:t> So what are the factors that change aggregate supply over the long term…?</a:t>
            </a:r>
          </a:p>
          <a:p>
            <a:pPr>
              <a:buFont typeface="Arial" pitchFamily="34" charset="0"/>
              <a:buChar char="•"/>
            </a:pPr>
            <a:r>
              <a:rPr lang="en-US" sz="3200" dirty="0" smtClean="0"/>
              <a:t> Increase in the quantities of the factors of production</a:t>
            </a:r>
          </a:p>
          <a:p>
            <a:r>
              <a:rPr lang="en-US" sz="3200" dirty="0" smtClean="0"/>
              <a:t/>
            </a:r>
            <a:br>
              <a:rPr lang="en-US" sz="3200" dirty="0" smtClean="0"/>
            </a:br>
            <a:endParaRPr lang="en-US" sz="3200" dirty="0"/>
          </a:p>
        </p:txBody>
      </p:sp>
      <p:pic>
        <p:nvPicPr>
          <p:cNvPr id="10" name="il_fi" descr="http://www.aecom.com/deployedfiles/Internet/About/EBJ_Award_Mainimg3.jpg"/>
          <p:cNvPicPr/>
          <p:nvPr/>
        </p:nvPicPr>
        <p:blipFill>
          <a:blip r:embed="rId4" cstate="print"/>
          <a:srcRect l="40392" r="13333"/>
          <a:stretch>
            <a:fillRect/>
          </a:stretch>
        </p:blipFill>
        <p:spPr bwMode="auto">
          <a:xfrm>
            <a:off x="7848600" y="4800600"/>
            <a:ext cx="1447800" cy="1371600"/>
          </a:xfrm>
          <a:prstGeom prst="rect">
            <a:avLst/>
          </a:prstGeom>
          <a:noFill/>
          <a:ln w="9525">
            <a:noFill/>
            <a:miter lim="800000"/>
            <a:headEnd/>
            <a:tailEnd/>
          </a:ln>
        </p:spPr>
      </p:pic>
      <p:pic>
        <p:nvPicPr>
          <p:cNvPr id="11" name="il_fi" descr="http://www.linkeng.com/Libraries/Photos/Link_Lacing_Machine.sflb.ashx"/>
          <p:cNvPicPr/>
          <p:nvPr/>
        </p:nvPicPr>
        <p:blipFill>
          <a:blip r:embed="rId5" cstate="print"/>
          <a:srcRect/>
          <a:stretch>
            <a:fillRect/>
          </a:stretch>
        </p:blipFill>
        <p:spPr bwMode="auto">
          <a:xfrm>
            <a:off x="5334000" y="3962400"/>
            <a:ext cx="1295400" cy="1329047"/>
          </a:xfrm>
          <a:prstGeom prst="rect">
            <a:avLst/>
          </a:prstGeom>
          <a:noFill/>
          <a:ln w="9525">
            <a:noFill/>
            <a:miter lim="800000"/>
            <a:headEnd/>
            <a:tailEnd/>
          </a:ln>
        </p:spPr>
      </p:pic>
      <p:pic>
        <p:nvPicPr>
          <p:cNvPr id="12" name="Picture 11"/>
          <p:cNvPicPr/>
          <p:nvPr/>
        </p:nvPicPr>
        <p:blipFill>
          <a:blip r:embed="rId6" cstate="print"/>
          <a:srcRect/>
          <a:stretch>
            <a:fillRect/>
          </a:stretch>
        </p:blipFill>
        <p:spPr bwMode="auto">
          <a:xfrm>
            <a:off x="5181600" y="914400"/>
            <a:ext cx="990600" cy="123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4274" name="Picture 2" descr="http://static.subseaworldnews.com/wp-content/uploads/2013/01/Providence-New-Data-Confirm-Significant-Oil-Potential-in-Rathlin-Basin-Off-Ireland.jpg"/>
          <p:cNvPicPr>
            <a:picLocks noChangeAspect="1" noChangeArrowheads="1"/>
          </p:cNvPicPr>
          <p:nvPr/>
        </p:nvPicPr>
        <p:blipFill>
          <a:blip r:embed="rId2" cstate="print"/>
          <a:srcRect/>
          <a:stretch>
            <a:fillRect/>
          </a:stretch>
        </p:blipFill>
        <p:spPr bwMode="auto">
          <a:xfrm>
            <a:off x="228600" y="304800"/>
            <a:ext cx="3810000" cy="2872429"/>
          </a:xfrm>
          <a:prstGeom prst="rect">
            <a:avLst/>
          </a:prstGeom>
          <a:noFill/>
        </p:spPr>
      </p:pic>
      <p:sp>
        <p:nvSpPr>
          <p:cNvPr id="5" name="TextBox 4"/>
          <p:cNvSpPr txBox="1"/>
          <p:nvPr/>
        </p:nvSpPr>
        <p:spPr>
          <a:xfrm>
            <a:off x="152400" y="3276600"/>
            <a:ext cx="4267200" cy="523220"/>
          </a:xfrm>
          <a:prstGeom prst="rect">
            <a:avLst/>
          </a:prstGeom>
          <a:noFill/>
        </p:spPr>
        <p:txBody>
          <a:bodyPr wrap="square" rtlCol="0">
            <a:spAutoFit/>
          </a:bodyPr>
          <a:lstStyle/>
          <a:p>
            <a:r>
              <a:rPr lang="en-US" sz="2800" dirty="0" smtClean="0"/>
              <a:t>Current Irish Oil Exploration</a:t>
            </a:r>
            <a:endParaRPr lang="en-US" sz="2800" dirty="0"/>
          </a:p>
        </p:txBody>
      </p:sp>
      <p:pic>
        <p:nvPicPr>
          <p:cNvPr id="54275" name="Picture 3"/>
          <p:cNvPicPr>
            <a:picLocks noChangeAspect="1" noChangeArrowheads="1"/>
          </p:cNvPicPr>
          <p:nvPr/>
        </p:nvPicPr>
        <p:blipFill>
          <a:blip r:embed="rId3" cstate="print"/>
          <a:srcRect l="16406" t="21875" r="45313" b="11458"/>
          <a:stretch>
            <a:fillRect/>
          </a:stretch>
        </p:blipFill>
        <p:spPr bwMode="auto">
          <a:xfrm>
            <a:off x="4724400" y="838200"/>
            <a:ext cx="3733800" cy="4876800"/>
          </a:xfrm>
          <a:prstGeom prst="rect">
            <a:avLst/>
          </a:prstGeom>
          <a:noFill/>
          <a:ln w="9525">
            <a:noFill/>
            <a:miter lim="800000"/>
            <a:headEnd/>
            <a:tailEnd/>
          </a:ln>
        </p:spPr>
      </p:pic>
      <p:sp>
        <p:nvSpPr>
          <p:cNvPr id="7" name="Content Placeholder 6"/>
          <p:cNvSpPr txBox="1">
            <a:spLocks noGrp="1"/>
          </p:cNvSpPr>
          <p:nvPr>
            <p:ph idx="1"/>
          </p:nvPr>
        </p:nvSpPr>
        <p:spPr>
          <a:xfrm>
            <a:off x="457200" y="1600200"/>
            <a:ext cx="8229600" cy="4659737"/>
          </a:xfrm>
          <a:prstGeom prst="rect">
            <a:avLst/>
          </a:prstGeom>
          <a:noFill/>
        </p:spPr>
        <p:txBody>
          <a:bodyPr wrap="square" rtlCol="0">
            <a:spAutoFit/>
          </a:bodyPr>
          <a:lstStyle/>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Migration from Romania</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Improvements in the quality of the factors of production</a:t>
            </a:r>
            <a:endParaRPr lang="en-US" dirty="0"/>
          </a:p>
        </p:txBody>
      </p:sp>
      <p:sp>
        <p:nvSpPr>
          <p:cNvPr id="3" name="Content Placeholder 2"/>
          <p:cNvSpPr>
            <a:spLocks noGrp="1"/>
          </p:cNvSpPr>
          <p:nvPr>
            <p:ph idx="1"/>
          </p:nvPr>
        </p:nvSpPr>
        <p:spPr/>
        <p:txBody>
          <a:bodyPr/>
          <a:lstStyle/>
          <a:p>
            <a:r>
              <a:rPr lang="en-US" dirty="0" smtClean="0"/>
              <a:t>Education and training</a:t>
            </a:r>
          </a:p>
          <a:p>
            <a:r>
              <a:rPr lang="en-US" dirty="0" smtClean="0"/>
              <a:t>More efficient extraction methods for minerals</a:t>
            </a:r>
          </a:p>
          <a:p>
            <a:r>
              <a:rPr lang="en-US" dirty="0" smtClean="0"/>
              <a:t>Investment in more technology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technology</a:t>
            </a:r>
            <a:endParaRPr lang="en-US" dirty="0"/>
          </a:p>
        </p:txBody>
      </p:sp>
      <p:sp>
        <p:nvSpPr>
          <p:cNvPr id="3" name="Content Placeholder 2"/>
          <p:cNvSpPr>
            <a:spLocks noGrp="1"/>
          </p:cNvSpPr>
          <p:nvPr>
            <p:ph idx="1"/>
          </p:nvPr>
        </p:nvSpPr>
        <p:spPr/>
        <p:txBody>
          <a:bodyPr/>
          <a:lstStyle/>
          <a:p>
            <a:endParaRPr lang="en-US" dirty="0"/>
          </a:p>
        </p:txBody>
      </p:sp>
      <p:pic>
        <p:nvPicPr>
          <p:cNvPr id="59394" name="Picture 2" descr="http://news.nationalgeographic.com/news/2006/03/images/060328_fly_glasses_big.jpg"/>
          <p:cNvPicPr>
            <a:picLocks noChangeAspect="1" noChangeArrowheads="1"/>
          </p:cNvPicPr>
          <p:nvPr/>
        </p:nvPicPr>
        <p:blipFill>
          <a:blip r:embed="rId2" cstate="print"/>
          <a:srcRect/>
          <a:stretch>
            <a:fillRect/>
          </a:stretch>
        </p:blipFill>
        <p:spPr bwMode="auto">
          <a:xfrm>
            <a:off x="228600" y="1676400"/>
            <a:ext cx="4391025" cy="3038476"/>
          </a:xfrm>
          <a:prstGeom prst="rect">
            <a:avLst/>
          </a:prstGeom>
          <a:noFill/>
        </p:spPr>
      </p:pic>
      <p:pic>
        <p:nvPicPr>
          <p:cNvPr id="59398" name="Picture 6" descr="http://www.newscientist.com/blog/technology/uploaded_images/chatbot-725752.jpg"/>
          <p:cNvPicPr>
            <a:picLocks noChangeAspect="1" noChangeArrowheads="1"/>
          </p:cNvPicPr>
          <p:nvPr/>
        </p:nvPicPr>
        <p:blipFill>
          <a:blip r:embed="rId3" cstate="print"/>
          <a:srcRect/>
          <a:stretch>
            <a:fillRect/>
          </a:stretch>
        </p:blipFill>
        <p:spPr bwMode="auto">
          <a:xfrm>
            <a:off x="5181600" y="4038600"/>
            <a:ext cx="3048000" cy="2593287"/>
          </a:xfrm>
          <a:prstGeom prst="rect">
            <a:avLst/>
          </a:prstGeom>
          <a:noFill/>
        </p:spPr>
      </p:pic>
      <p:pic>
        <p:nvPicPr>
          <p:cNvPr id="59400" name="Picture 8" descr="http://lifenews.wpengine.netdna-cdn.com/wp-content/uploads/2013/11/robots.jpg"/>
          <p:cNvPicPr>
            <a:picLocks noChangeAspect="1" noChangeArrowheads="1"/>
          </p:cNvPicPr>
          <p:nvPr/>
        </p:nvPicPr>
        <p:blipFill>
          <a:blip r:embed="rId4" cstate="print"/>
          <a:srcRect/>
          <a:stretch>
            <a:fillRect/>
          </a:stretch>
        </p:blipFill>
        <p:spPr bwMode="auto">
          <a:xfrm>
            <a:off x="4800600" y="1828800"/>
            <a:ext cx="3448805" cy="19335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8"/>
                                        </p:tgtEl>
                                        <p:attrNameLst>
                                          <p:attrName>style.visibility</p:attrName>
                                        </p:attrNameLst>
                                      </p:cBhvr>
                                      <p:to>
                                        <p:strVal val="visible"/>
                                      </p:to>
                                    </p:set>
                                    <p:animEffect transition="in" filter="blinds(horizontal)">
                                      <p:cBhvr>
                                        <p:cTn id="7"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Increases in efficiency</a:t>
            </a:r>
            <a:endParaRPr lang="en-US" dirty="0"/>
          </a:p>
        </p:txBody>
      </p:sp>
      <p:sp>
        <p:nvSpPr>
          <p:cNvPr id="3" name="Content Placeholder 2"/>
          <p:cNvSpPr>
            <a:spLocks noGrp="1"/>
          </p:cNvSpPr>
          <p:nvPr>
            <p:ph idx="1"/>
          </p:nvPr>
        </p:nvSpPr>
        <p:spPr/>
        <p:txBody>
          <a:bodyPr/>
          <a:lstStyle/>
          <a:p>
            <a:endParaRPr lang="en-US"/>
          </a:p>
        </p:txBody>
      </p:sp>
      <p:pic>
        <p:nvPicPr>
          <p:cNvPr id="58370" name="Picture 2" descr="http://i.dailymail.co.uk/i/pix/2013/07/24/article-0-070AA627000005DC-921_634x400.jpg"/>
          <p:cNvPicPr>
            <a:picLocks noChangeAspect="1" noChangeArrowheads="1"/>
          </p:cNvPicPr>
          <p:nvPr/>
        </p:nvPicPr>
        <p:blipFill>
          <a:blip r:embed="rId2" cstate="print"/>
          <a:srcRect/>
          <a:stretch>
            <a:fillRect/>
          </a:stretch>
        </p:blipFill>
        <p:spPr bwMode="auto">
          <a:xfrm>
            <a:off x="228600" y="1600200"/>
            <a:ext cx="4876800" cy="307684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changes</a:t>
            </a:r>
            <a:endParaRPr lang="en-US" dirty="0"/>
          </a:p>
        </p:txBody>
      </p:sp>
      <p:sp>
        <p:nvSpPr>
          <p:cNvPr id="3" name="Content Placeholder 2"/>
          <p:cNvSpPr>
            <a:spLocks noGrp="1"/>
          </p:cNvSpPr>
          <p:nvPr>
            <p:ph idx="1"/>
          </p:nvPr>
        </p:nvSpPr>
        <p:spPr/>
        <p:txBody>
          <a:bodyPr/>
          <a:lstStyle/>
          <a:p>
            <a:r>
              <a:rPr lang="en-US" dirty="0" smtClean="0"/>
              <a:t>Government changes to the law</a:t>
            </a:r>
          </a:p>
          <a:p>
            <a:r>
              <a:rPr lang="en-US" dirty="0" smtClean="0"/>
              <a:t>De-regulation of financial markets</a:t>
            </a:r>
            <a:endParaRPr lang="en-US" dirty="0"/>
          </a:p>
        </p:txBody>
      </p:sp>
      <p:pic>
        <p:nvPicPr>
          <p:cNvPr id="57346" name="Picture 2" descr="File:Bishopsgate2.jpg">
            <a:hlinkClick r:id="rId2"/>
          </p:cNvPr>
          <p:cNvPicPr>
            <a:picLocks noChangeAspect="1" noChangeArrowheads="1"/>
          </p:cNvPicPr>
          <p:nvPr/>
        </p:nvPicPr>
        <p:blipFill>
          <a:blip r:embed="rId3" cstate="print"/>
          <a:srcRect/>
          <a:stretch>
            <a:fillRect/>
          </a:stretch>
        </p:blipFill>
        <p:spPr bwMode="auto">
          <a:xfrm>
            <a:off x="6705600" y="2438400"/>
            <a:ext cx="2244783" cy="3886200"/>
          </a:xfrm>
          <a:prstGeom prst="rect">
            <a:avLst/>
          </a:prstGeom>
          <a:noFill/>
        </p:spPr>
      </p:pic>
      <p:sp>
        <p:nvSpPr>
          <p:cNvPr id="5" name="TextBox 4"/>
          <p:cNvSpPr txBox="1"/>
          <p:nvPr/>
        </p:nvSpPr>
        <p:spPr>
          <a:xfrm>
            <a:off x="2514600" y="4038600"/>
            <a:ext cx="4038600" cy="2246769"/>
          </a:xfrm>
          <a:prstGeom prst="rect">
            <a:avLst/>
          </a:prstGeom>
          <a:noFill/>
        </p:spPr>
        <p:txBody>
          <a:bodyPr wrap="square" rtlCol="0">
            <a:spAutoFit/>
          </a:bodyPr>
          <a:lstStyle/>
          <a:p>
            <a:r>
              <a:rPr lang="en-US" sz="2800" dirty="0" err="1" smtClean="0"/>
              <a:t>Eg</a:t>
            </a:r>
            <a:r>
              <a:rPr lang="en-US" sz="2800" dirty="0" smtClean="0"/>
              <a:t>. The 1980’s ‘Big Bang’ or the deregulation of the financial services industry that occurred in the City of London.</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Reductions in the natural rate of unemployment</a:t>
            </a:r>
            <a:endParaRPr lang="en-US" dirty="0"/>
          </a:p>
        </p:txBody>
      </p:sp>
      <p:sp>
        <p:nvSpPr>
          <p:cNvPr id="3" name="Content Placeholder 2"/>
          <p:cNvSpPr>
            <a:spLocks noGrp="1"/>
          </p:cNvSpPr>
          <p:nvPr>
            <p:ph idx="1"/>
          </p:nvPr>
        </p:nvSpPr>
        <p:spPr/>
        <p:txBody>
          <a:bodyPr/>
          <a:lstStyle/>
          <a:p>
            <a:endParaRPr lang="en-US" dirty="0"/>
          </a:p>
        </p:txBody>
      </p:sp>
      <p:pic>
        <p:nvPicPr>
          <p:cNvPr id="61442" name="Picture 2" descr="http://www.sheilagilmore.co.uk/wp-content/uploads/2012/02/jobcentre-plus-.jpg"/>
          <p:cNvPicPr>
            <a:picLocks noChangeAspect="1" noChangeArrowheads="1"/>
          </p:cNvPicPr>
          <p:nvPr/>
        </p:nvPicPr>
        <p:blipFill>
          <a:blip r:embed="rId2" cstate="print"/>
          <a:srcRect/>
          <a:stretch>
            <a:fillRect/>
          </a:stretch>
        </p:blipFill>
        <p:spPr bwMode="auto">
          <a:xfrm>
            <a:off x="228600" y="1600200"/>
            <a:ext cx="4475469" cy="295275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In trying to understand the various macroeconomic problems a country might face, and the policies that its government may adopt in response, it is useful to look at one of the most common theoretical frameworks for </a:t>
            </a:r>
            <a:r>
              <a:rPr lang="en-US" dirty="0" err="1" smtClean="0"/>
              <a:t>analysing</a:t>
            </a:r>
            <a:r>
              <a:rPr lang="en-US" dirty="0" smtClean="0"/>
              <a:t> the </a:t>
            </a:r>
            <a:r>
              <a:rPr lang="en-US" dirty="0" err="1" smtClean="0"/>
              <a:t>macroeconomy</a:t>
            </a:r>
            <a:r>
              <a:rPr lang="en-US" dirty="0" smtClean="0"/>
              <a:t>; those of </a:t>
            </a:r>
            <a:r>
              <a:rPr lang="en-US" b="1" dirty="0" smtClean="0"/>
              <a:t>aggregate demand and supply</a:t>
            </a:r>
            <a:r>
              <a:rPr lang="en-US" dirty="0" smtClean="0"/>
              <a:t>. </a:t>
            </a:r>
          </a:p>
          <a:p>
            <a:r>
              <a:rPr lang="en-US" dirty="0" smtClean="0"/>
              <a:t>These are similar to the concepts of demand and supply </a:t>
            </a:r>
          </a:p>
          <a:p>
            <a:r>
              <a:rPr lang="en-US" dirty="0" err="1" smtClean="0"/>
              <a:t>Agregate</a:t>
            </a:r>
            <a:r>
              <a:rPr lang="en-US" dirty="0" smtClean="0"/>
              <a:t> means 'the sum of', so we are now looking at </a:t>
            </a:r>
            <a:r>
              <a:rPr lang="en-US" b="1" dirty="0" smtClean="0"/>
              <a:t>total</a:t>
            </a:r>
            <a:r>
              <a:rPr lang="en-US" dirty="0" smtClean="0"/>
              <a:t> demand and supply in the whole economy, instead of demand and supply of goods and services in individual markets.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Long term growth </a:t>
            </a:r>
            <a:r>
              <a:rPr lang="en-US" dirty="0" smtClean="0"/>
              <a:t>versus short term economic fluctuations</a:t>
            </a:r>
            <a:endParaRPr lang="en-US" dirty="0"/>
          </a:p>
        </p:txBody>
      </p:sp>
      <p:pic>
        <p:nvPicPr>
          <p:cNvPr id="3074" name="Picture 2" descr="C:\Users\DBish\AppData\Local\Microsoft\Windows\Temporary Internet Files\Content.IE5\JK5QVSY4\photo%203[1].JPG"/>
          <p:cNvPicPr>
            <a:picLocks noChangeAspect="1" noChangeArrowheads="1"/>
          </p:cNvPicPr>
          <p:nvPr/>
        </p:nvPicPr>
        <p:blipFill>
          <a:blip r:embed="rId2" cstate="print"/>
          <a:srcRect l="5937" t="13750" r="19063" b="10000"/>
          <a:stretch>
            <a:fillRect/>
          </a:stretch>
        </p:blipFill>
        <p:spPr bwMode="auto">
          <a:xfrm>
            <a:off x="2743200" y="1676400"/>
            <a:ext cx="6096000" cy="4648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Long term growth </a:t>
            </a:r>
            <a:r>
              <a:rPr lang="en-US" dirty="0" smtClean="0"/>
              <a:t>versus short term economic fluctuations</a:t>
            </a:r>
            <a:endParaRPr lang="en-US" dirty="0"/>
          </a:p>
        </p:txBody>
      </p:sp>
      <p:pic>
        <p:nvPicPr>
          <p:cNvPr id="3074" name="Picture 2" descr="C:\Users\DBish\AppData\Local\Microsoft\Windows\Temporary Internet Files\Content.IE5\JK5QVSY4\photo%203[1].JPG"/>
          <p:cNvPicPr>
            <a:picLocks noChangeAspect="1" noChangeArrowheads="1"/>
          </p:cNvPicPr>
          <p:nvPr/>
        </p:nvPicPr>
        <p:blipFill>
          <a:blip r:embed="rId2" cstate="print"/>
          <a:srcRect l="5937" t="13750" r="19063" b="10000"/>
          <a:stretch>
            <a:fillRect/>
          </a:stretch>
        </p:blipFill>
        <p:spPr bwMode="auto">
          <a:xfrm>
            <a:off x="5257800" y="2057400"/>
            <a:ext cx="3581400" cy="2819400"/>
          </a:xfrm>
          <a:prstGeom prst="rect">
            <a:avLst/>
          </a:prstGeom>
          <a:noFill/>
        </p:spPr>
      </p:pic>
      <p:sp>
        <p:nvSpPr>
          <p:cNvPr id="4" name="TextBox 3"/>
          <p:cNvSpPr txBox="1"/>
          <p:nvPr/>
        </p:nvSpPr>
        <p:spPr>
          <a:xfrm>
            <a:off x="0" y="1905000"/>
            <a:ext cx="5029200" cy="4524315"/>
          </a:xfrm>
          <a:prstGeom prst="rect">
            <a:avLst/>
          </a:prstGeom>
          <a:noFill/>
        </p:spPr>
        <p:txBody>
          <a:bodyPr wrap="square" rtlCol="0">
            <a:spAutoFit/>
          </a:bodyPr>
          <a:lstStyle/>
          <a:p>
            <a:r>
              <a:rPr lang="en-US" sz="3200" dirty="0" smtClean="0"/>
              <a:t>All the factors above, affecting the LRAS and Keynesian AS curve, usually need an extended period of time, I.e. the long term</a:t>
            </a:r>
          </a:p>
          <a:p>
            <a:endParaRPr lang="en-US" sz="3200" dirty="0" smtClean="0"/>
          </a:p>
          <a:p>
            <a:r>
              <a:rPr lang="en-US" sz="3200" dirty="0" smtClean="0"/>
              <a:t>Over long periods of time most economies experience positive growth</a:t>
            </a:r>
            <a:endParaRPr lang="en-US"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Long term growth </a:t>
            </a:r>
            <a:r>
              <a:rPr lang="en-US" dirty="0" smtClean="0"/>
              <a:t>versus short term economic fluctuations</a:t>
            </a:r>
            <a:endParaRPr lang="en-US" dirty="0"/>
          </a:p>
        </p:txBody>
      </p:sp>
      <p:pic>
        <p:nvPicPr>
          <p:cNvPr id="3074" name="Picture 2" descr="C:\Users\DBish\AppData\Local\Microsoft\Windows\Temporary Internet Files\Content.IE5\JK5QVSY4\photo%203[1].JPG"/>
          <p:cNvPicPr>
            <a:picLocks noChangeAspect="1" noChangeArrowheads="1"/>
          </p:cNvPicPr>
          <p:nvPr/>
        </p:nvPicPr>
        <p:blipFill>
          <a:blip r:embed="rId2" cstate="print"/>
          <a:srcRect l="5937" t="13750" r="19063" b="10000"/>
          <a:stretch>
            <a:fillRect/>
          </a:stretch>
        </p:blipFill>
        <p:spPr bwMode="auto">
          <a:xfrm>
            <a:off x="5257800" y="2057400"/>
            <a:ext cx="3581400" cy="2819400"/>
          </a:xfrm>
          <a:prstGeom prst="rect">
            <a:avLst/>
          </a:prstGeom>
          <a:noFill/>
        </p:spPr>
      </p:pic>
      <p:sp>
        <p:nvSpPr>
          <p:cNvPr id="4" name="TextBox 3"/>
          <p:cNvSpPr txBox="1"/>
          <p:nvPr/>
        </p:nvSpPr>
        <p:spPr>
          <a:xfrm>
            <a:off x="0" y="1905000"/>
            <a:ext cx="5029200" cy="1569660"/>
          </a:xfrm>
          <a:prstGeom prst="rect">
            <a:avLst/>
          </a:prstGeom>
          <a:noFill/>
        </p:spPr>
        <p:txBody>
          <a:bodyPr wrap="square" rtlCol="0">
            <a:spAutoFit/>
          </a:bodyPr>
          <a:lstStyle/>
          <a:p>
            <a:r>
              <a:rPr lang="en-US" sz="3200" dirty="0" smtClean="0"/>
              <a:t>Over long periods of time most economies experience positive growth</a:t>
            </a:r>
            <a:endParaRPr lang="en-US" sz="3200" dirty="0"/>
          </a:p>
        </p:txBody>
      </p:sp>
      <p:pic>
        <p:nvPicPr>
          <p:cNvPr id="62468" name="Picture 4" descr="http://www.uptontea.com/shopcart/images/newsletter/V17N3-Detail.gif"/>
          <p:cNvPicPr>
            <a:picLocks noChangeAspect="1" noChangeArrowheads="1"/>
          </p:cNvPicPr>
          <p:nvPr/>
        </p:nvPicPr>
        <p:blipFill>
          <a:blip r:embed="rId3" cstate="print"/>
          <a:srcRect/>
          <a:stretch>
            <a:fillRect/>
          </a:stretch>
        </p:blipFill>
        <p:spPr bwMode="auto">
          <a:xfrm>
            <a:off x="228600" y="3646714"/>
            <a:ext cx="4495800" cy="346819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uptontea.com/shopcart/images/newsletter/V17N3-Detail.gif"/>
          <p:cNvPicPr>
            <a:picLocks noChangeAspect="1" noChangeArrowheads="1"/>
          </p:cNvPicPr>
          <p:nvPr/>
        </p:nvPicPr>
        <p:blipFill>
          <a:blip r:embed="rId3" cstate="print"/>
          <a:srcRect/>
          <a:stretch>
            <a:fillRect/>
          </a:stretch>
        </p:blipFill>
        <p:spPr bwMode="auto">
          <a:xfrm>
            <a:off x="0" y="304800"/>
            <a:ext cx="8099774" cy="6248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DBish\AppData\Local\Microsoft\Windows\Temporary Internet Files\Content.IE5\F7RKN593\photo%202[1].JPG"/>
          <p:cNvPicPr>
            <a:picLocks noChangeAspect="1" noChangeArrowheads="1"/>
          </p:cNvPicPr>
          <p:nvPr/>
        </p:nvPicPr>
        <p:blipFill>
          <a:blip r:embed="rId2" cstate="print"/>
          <a:srcRect l="20000" t="16250" r="12500" b="7500"/>
          <a:stretch>
            <a:fillRect/>
          </a:stretch>
        </p:blipFill>
        <p:spPr bwMode="auto">
          <a:xfrm>
            <a:off x="3124200" y="1676400"/>
            <a:ext cx="5486400" cy="4648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DBish\AppData\Local\Microsoft\Windows\Temporary Internet Files\Content.IE5\85O4TEPB\photo%204[1].JPG"/>
          <p:cNvPicPr>
            <a:picLocks noChangeAspect="1" noChangeArrowheads="1"/>
          </p:cNvPicPr>
          <p:nvPr/>
        </p:nvPicPr>
        <p:blipFill>
          <a:blip r:embed="rId2" cstate="print"/>
          <a:srcRect l="15312" t="18750" r="14376" b="6250"/>
          <a:stretch>
            <a:fillRect/>
          </a:stretch>
        </p:blipFill>
        <p:spPr bwMode="auto">
          <a:xfrm>
            <a:off x="1295400" y="1828800"/>
            <a:ext cx="5715000" cy="4572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52800" cy="1143000"/>
          </a:xfrm>
        </p:spPr>
        <p:txBody>
          <a:bodyPr/>
          <a:lstStyle/>
          <a:p>
            <a:endParaRPr lang="en-US" dirty="0"/>
          </a:p>
        </p:txBody>
      </p:sp>
      <p:pic>
        <p:nvPicPr>
          <p:cNvPr id="5122" name="Picture 2" descr="C:\Users\DBish\AppData\Local\Microsoft\Windows\Temporary Internet Files\Content.IE5\F7RKN593\photo%205[1].JPG"/>
          <p:cNvPicPr>
            <a:picLocks noChangeAspect="1" noChangeArrowheads="1"/>
          </p:cNvPicPr>
          <p:nvPr/>
        </p:nvPicPr>
        <p:blipFill>
          <a:blip r:embed="rId2" cstate="print"/>
          <a:srcRect l="13437" t="12500" r="9688" b="10000"/>
          <a:stretch>
            <a:fillRect/>
          </a:stretch>
        </p:blipFill>
        <p:spPr bwMode="auto">
          <a:xfrm rot="5400000">
            <a:off x="3276600" y="1371600"/>
            <a:ext cx="6248400" cy="4724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1875" t="47917" r="48438" b="19792"/>
          <a:stretch>
            <a:fillRect/>
          </a:stretch>
        </p:blipFill>
        <p:spPr bwMode="auto">
          <a:xfrm>
            <a:off x="533400" y="579521"/>
            <a:ext cx="7696200" cy="627847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a:t>
            </a:r>
            <a:endParaRPr lang="en-US" dirty="0"/>
          </a:p>
        </p:txBody>
      </p:sp>
      <p:sp>
        <p:nvSpPr>
          <p:cNvPr id="3" name="Content Placeholder 2"/>
          <p:cNvSpPr>
            <a:spLocks noGrp="1"/>
          </p:cNvSpPr>
          <p:nvPr>
            <p:ph idx="1"/>
          </p:nvPr>
        </p:nvSpPr>
        <p:spPr/>
        <p:txBody>
          <a:bodyPr/>
          <a:lstStyle/>
          <a:p>
            <a:r>
              <a:rPr lang="en-US" dirty="0" smtClean="0"/>
              <a:t>Why are there different approaches to the cause of and solutions to ‘Boom and Bust’ Economics?</a:t>
            </a:r>
          </a:p>
          <a:p>
            <a:pPr>
              <a:buNone/>
            </a:pPr>
            <a:r>
              <a:rPr lang="en-US" dirty="0" smtClean="0"/>
              <a:t>Watch these two different clips and make a list of the </a:t>
            </a:r>
            <a:r>
              <a:rPr lang="en-US" b="1" i="1" dirty="0" smtClean="0"/>
              <a:t>Normative</a:t>
            </a:r>
            <a:r>
              <a:rPr lang="en-US" dirty="0" smtClean="0"/>
              <a:t> and </a:t>
            </a:r>
            <a:r>
              <a:rPr lang="en-US" b="1" i="1" dirty="0" smtClean="0"/>
              <a:t>Positive</a:t>
            </a:r>
            <a:r>
              <a:rPr lang="en-US" dirty="0" smtClean="0"/>
              <a:t> claims that are made by Neo-classical Economists (such as Hayek) and Keynesian Economists (E.G. those that follow the ideas of JM Keynes)</a:t>
            </a:r>
          </a:p>
        </p:txBody>
      </p:sp>
      <p:pic>
        <p:nvPicPr>
          <p:cNvPr id="4" name="Picture 2">
            <a:hlinkClick r:id="rId2"/>
          </p:cNvPr>
          <p:cNvPicPr>
            <a:picLocks noChangeAspect="1" noChangeArrowheads="1"/>
          </p:cNvPicPr>
          <p:nvPr/>
        </p:nvPicPr>
        <p:blipFill>
          <a:blip r:embed="rId3" cstate="print"/>
          <a:srcRect l="24219" t="23958" r="13281" b="29167"/>
          <a:stretch>
            <a:fillRect/>
          </a:stretch>
        </p:blipFill>
        <p:spPr bwMode="auto">
          <a:xfrm>
            <a:off x="5638800" y="5700712"/>
            <a:ext cx="2057400" cy="1157288"/>
          </a:xfrm>
          <a:prstGeom prst="rect">
            <a:avLst/>
          </a:prstGeom>
          <a:noFill/>
          <a:ln w="9525">
            <a:noFill/>
            <a:miter lim="800000"/>
            <a:headEnd/>
            <a:tailEnd/>
          </a:ln>
        </p:spPr>
      </p:pic>
      <p:pic>
        <p:nvPicPr>
          <p:cNvPr id="1026" name="Picture 2">
            <a:hlinkClick r:id="rId4"/>
          </p:cNvPr>
          <p:cNvPicPr>
            <a:picLocks noChangeAspect="1" noChangeArrowheads="1"/>
          </p:cNvPicPr>
          <p:nvPr/>
        </p:nvPicPr>
        <p:blipFill>
          <a:blip r:embed="rId5" cstate="print"/>
          <a:srcRect/>
          <a:stretch>
            <a:fillRect/>
          </a:stretch>
        </p:blipFill>
        <p:spPr bwMode="auto">
          <a:xfrm>
            <a:off x="1371600" y="5715000"/>
            <a:ext cx="1524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a:hlinkClick r:id="rId2"/>
          </p:cNvPr>
          <p:cNvPicPr>
            <a:picLocks noChangeAspect="1" noChangeArrowheads="1"/>
          </p:cNvPicPr>
          <p:nvPr/>
        </p:nvPicPr>
        <p:blipFill>
          <a:blip r:embed="rId3" cstate="print"/>
          <a:srcRect/>
          <a:stretch>
            <a:fillRect/>
          </a:stretch>
        </p:blipFill>
        <p:spPr bwMode="auto">
          <a:xfrm>
            <a:off x="533400" y="990600"/>
            <a:ext cx="7315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Micro and Macro</a:t>
            </a:r>
            <a:endParaRPr lang="en-US" dirty="0"/>
          </a:p>
        </p:txBody>
      </p:sp>
      <p:pic>
        <p:nvPicPr>
          <p:cNvPr id="17410" name="Picture 2"/>
          <p:cNvPicPr>
            <a:picLocks noChangeAspect="1" noChangeArrowheads="1"/>
          </p:cNvPicPr>
          <p:nvPr/>
        </p:nvPicPr>
        <p:blipFill>
          <a:blip r:embed="rId2" cstate="print"/>
          <a:srcRect l="21875" t="36458" r="12500" b="17708"/>
          <a:stretch>
            <a:fillRect/>
          </a:stretch>
        </p:blipFill>
        <p:spPr bwMode="auto">
          <a:xfrm>
            <a:off x="0" y="1600200"/>
            <a:ext cx="8873836"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Keynes V Hayek</a:t>
            </a:r>
            <a:endParaRPr lang="en-US" dirty="0"/>
          </a:p>
        </p:txBody>
      </p:sp>
      <p:pic>
        <p:nvPicPr>
          <p:cNvPr id="2050" name="Picture 2">
            <a:hlinkClick r:id="rId2"/>
          </p:cNvPr>
          <p:cNvPicPr>
            <a:picLocks noChangeAspect="1" noChangeArrowheads="1"/>
          </p:cNvPicPr>
          <p:nvPr/>
        </p:nvPicPr>
        <p:blipFill>
          <a:blip r:embed="rId3" cstate="print"/>
          <a:srcRect l="24219" t="23958" r="13281" b="29167"/>
          <a:stretch>
            <a:fillRect/>
          </a:stretch>
        </p:blipFill>
        <p:spPr bwMode="auto">
          <a:xfrm>
            <a:off x="609600" y="1676400"/>
            <a:ext cx="812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 Questions to Answer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1.) Do you agree with Solow that it is very likely that personal judgments influence economists choices between alternative theories (the choice of analytical framework) Give examples..</a:t>
            </a:r>
          </a:p>
          <a:p>
            <a:pPr>
              <a:buNone/>
            </a:pPr>
            <a:r>
              <a:rPr lang="en-US" dirty="0" smtClean="0"/>
              <a:t>2.) Is the effective use of the scientific method influenced by economists’ personal beliefs and ideologies?</a:t>
            </a:r>
          </a:p>
          <a:p>
            <a:pPr>
              <a:buNone/>
            </a:pPr>
            <a:r>
              <a:rPr lang="en-US" dirty="0" smtClean="0"/>
              <a:t>3.) Do the social sciences, and economics in particular, differ from the natural sciences by having political beliefs and ideologies influence thinking?</a:t>
            </a:r>
          </a:p>
          <a:p>
            <a:pPr>
              <a:buNone/>
            </a:pPr>
            <a:r>
              <a:rPr lang="en-US" dirty="0" smtClean="0"/>
              <a:t>4.) What kind of political beliefs and ideologies do you think are linked with (a) monetarist/neo-classical perspective, and (b) the Keynesian perspective?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Battle of the Century</a:t>
            </a:r>
            <a:endParaRPr lang="en-US" b="1" dirty="0"/>
          </a:p>
        </p:txBody>
      </p:sp>
      <p:sp>
        <p:nvSpPr>
          <p:cNvPr id="3" name="Content Placeholder 2"/>
          <p:cNvSpPr>
            <a:spLocks noGrp="1"/>
          </p:cNvSpPr>
          <p:nvPr>
            <p:ph idx="1"/>
          </p:nvPr>
        </p:nvSpPr>
        <p:spPr/>
        <p:txBody>
          <a:bodyPr/>
          <a:lstStyle/>
          <a:p>
            <a:r>
              <a:rPr lang="en-US" dirty="0" smtClean="0"/>
              <a:t>Now that you understand the radically different approaches to </a:t>
            </a:r>
            <a:r>
              <a:rPr lang="en-US" dirty="0" err="1" smtClean="0"/>
              <a:t>analysing</a:t>
            </a:r>
            <a:r>
              <a:rPr lang="en-US" dirty="0" smtClean="0"/>
              <a:t> the </a:t>
            </a:r>
            <a:r>
              <a:rPr lang="en-US" dirty="0" err="1" smtClean="0"/>
              <a:t>macroeconomy</a:t>
            </a:r>
            <a:r>
              <a:rPr lang="en-US" dirty="0" smtClean="0"/>
              <a:t>. It is time to create your own viral video!</a:t>
            </a:r>
          </a:p>
          <a:p>
            <a:r>
              <a:rPr lang="en-US" dirty="0" smtClean="0"/>
              <a:t>In groups of no more than 3 (one less than 4 and 1 more than 2)</a:t>
            </a:r>
          </a:p>
          <a:p>
            <a:r>
              <a:rPr lang="en-US" dirty="0" smtClean="0"/>
              <a:t>Create a video that </a:t>
            </a:r>
            <a:r>
              <a:rPr lang="en-US" b="1" dirty="0" smtClean="0"/>
              <a:t>explains in detail </a:t>
            </a:r>
            <a:r>
              <a:rPr lang="en-US" dirty="0" smtClean="0"/>
              <a:t>the underlying differences</a:t>
            </a:r>
          </a:p>
          <a:p>
            <a:endParaRPr lang="en-US" dirty="0" smtClean="0"/>
          </a:p>
        </p:txBody>
      </p:sp>
    </p:spTree>
    <p:extLst>
      <p:ext uri="{BB962C8B-B14F-4D97-AF65-F5344CB8AC3E}">
        <p14:creationId xmlns:p14="http://schemas.microsoft.com/office/powerpoint/2010/main" val="297200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are ideas that should be included</a:t>
            </a:r>
            <a:r>
              <a:rPr lang="is-IS" dirty="0" smtClean="0"/>
              <a:t>…</a:t>
            </a:r>
            <a:endParaRPr lang="en-US" dirty="0"/>
          </a:p>
        </p:txBody>
      </p:sp>
      <p:sp>
        <p:nvSpPr>
          <p:cNvPr id="3" name="Content Placeholder 2"/>
          <p:cNvSpPr>
            <a:spLocks noGrp="1"/>
          </p:cNvSpPr>
          <p:nvPr>
            <p:ph idx="1"/>
          </p:nvPr>
        </p:nvSpPr>
        <p:spPr/>
        <p:txBody>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t>Biographical information about Keynes and Hayek, use the money matters documentary information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err="1" smtClean="0"/>
              <a:t>Analyse</a:t>
            </a:r>
            <a:r>
              <a:rPr lang="en-US" dirty="0" smtClean="0"/>
              <a:t> the assumptions and implications of both economic models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smtClean="0"/>
              <a:t>Explain the consequences for policy makers of these two radically different approaches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p:txBody>
      </p:sp>
    </p:spTree>
    <p:extLst>
      <p:ext uri="{BB962C8B-B14F-4D97-AF65-F5344CB8AC3E}">
        <p14:creationId xmlns:p14="http://schemas.microsoft.com/office/powerpoint/2010/main" val="850218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a:r>
            <a:endParaRPr lang="en-US" dirty="0"/>
          </a:p>
        </p:txBody>
      </p:sp>
      <p:sp>
        <p:nvSpPr>
          <p:cNvPr id="3" name="Content Placeholder 2"/>
          <p:cNvSpPr>
            <a:spLocks noGrp="1"/>
          </p:cNvSpPr>
          <p:nvPr>
            <p:ph idx="1"/>
          </p:nvPr>
        </p:nvSpPr>
        <p:spPr/>
        <p:txBody>
          <a:bodyPr/>
          <a:lstStyle/>
          <a:p>
            <a:r>
              <a:rPr lang="en-US" dirty="0" smtClean="0"/>
              <a:t>Use of analogy</a:t>
            </a:r>
          </a:p>
          <a:p>
            <a:r>
              <a:rPr lang="en-US" dirty="0" smtClean="0"/>
              <a:t>Humor (YES THERE ARE SUCH THINGS AS ECONOMIC JOKES)</a:t>
            </a:r>
          </a:p>
          <a:p>
            <a:r>
              <a:rPr lang="en-US" dirty="0" smtClean="0"/>
              <a:t>We have LEGO, one group can complete a stop motion animation, you will need to know how to do this YOURSELVES and have the software</a:t>
            </a:r>
          </a:p>
          <a:p>
            <a:r>
              <a:rPr lang="en-US" dirty="0" smtClean="0"/>
              <a:t>Should be 3-4 minutes long</a:t>
            </a:r>
          </a:p>
          <a:p>
            <a:r>
              <a:rPr lang="en-US" smtClean="0"/>
              <a:t>Contain Economic Diagrams</a:t>
            </a:r>
            <a:endParaRPr lang="en-US" dirty="0" smtClean="0"/>
          </a:p>
          <a:p>
            <a:endParaRPr lang="en-US" dirty="0"/>
          </a:p>
        </p:txBody>
      </p:sp>
      <p:pic>
        <p:nvPicPr>
          <p:cNvPr id="4" name="Picture 3"/>
          <p:cNvPicPr>
            <a:picLocks noChangeAspect="1"/>
          </p:cNvPicPr>
          <p:nvPr/>
        </p:nvPicPr>
        <p:blipFill>
          <a:blip r:embed="rId2"/>
          <a:stretch>
            <a:fillRect/>
          </a:stretch>
        </p:blipFill>
        <p:spPr>
          <a:xfrm>
            <a:off x="6705600" y="152400"/>
            <a:ext cx="2124992" cy="2114550"/>
          </a:xfrm>
          <a:prstGeom prst="rect">
            <a:avLst/>
          </a:prstGeom>
        </p:spPr>
      </p:pic>
    </p:spTree>
    <p:extLst>
      <p:ext uri="{BB962C8B-B14F-4D97-AF65-F5344CB8AC3E}">
        <p14:creationId xmlns:p14="http://schemas.microsoft.com/office/powerpoint/2010/main" val="265839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228600" y="1113725"/>
            <a:ext cx="8534400" cy="44781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CC7E31"/>
                </a:solidFill>
                <a:effectLst/>
                <a:latin typeface="Arial" pitchFamily="34" charset="0"/>
                <a:cs typeface="Arial" pitchFamily="34" charset="0"/>
              </a:rPr>
              <a:t>Macroeconomic objectives - introduction</a:t>
            </a:r>
          </a:p>
          <a:p>
            <a:pPr marL="0" marR="0" lvl="0" indent="0" algn="l" defTabSz="914400" rtl="0" eaLnBrk="0" fontAlgn="ctr"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cs typeface="Arial" pitchFamily="34" charset="0"/>
              </a:rPr>
              <a:t> In this section, we consider the following sub-topics in detail:</a:t>
            </a: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Low unemployment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Low and stable rate of inflation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Economic growth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Equity in the distribution of income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Government macroeconomic policy aims to achieve a number of macroeconomic objectives.</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The major objectives usually targeted by all governments include maintaining or creating: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low levels of un</a:t>
            </a:r>
            <a:r>
              <a:rPr kumimoji="0" lang="en-US" sz="1600" b="1" i="0" u="none" strike="noStrike" cap="none" normalizeH="0" baseline="0" dirty="0" smtClean="0">
                <a:ln>
                  <a:noFill/>
                </a:ln>
                <a:solidFill>
                  <a:schemeClr val="tx1"/>
                </a:solidFill>
                <a:effectLst/>
                <a:latin typeface="Arial" pitchFamily="34" charset="0"/>
                <a:cs typeface="Arial" pitchFamily="34" charset="0"/>
              </a:rPr>
              <a:t>employment</a:t>
            </a:r>
            <a:r>
              <a:rPr kumimoji="0" lang="en-US" sz="1600" b="0" i="0" u="none" strike="noStrike" cap="none" normalizeH="0" baseline="0" dirty="0" smtClean="0">
                <a:ln>
                  <a:noFill/>
                </a:ln>
                <a:solidFill>
                  <a:schemeClr val="tx1"/>
                </a:solidFill>
                <a:effectLst/>
                <a:latin typeface="Arial" pitchFamily="34" charset="0"/>
                <a:cs typeface="Arial" pitchFamily="34" charset="0"/>
              </a:rPr>
              <a:t> or perhaps full employment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price stability</a:t>
            </a:r>
            <a:r>
              <a:rPr kumimoji="0" lang="en-US" sz="1600" b="0" i="0" u="none" strike="noStrike" cap="none" normalizeH="0" baseline="0" dirty="0" smtClean="0">
                <a:ln>
                  <a:noFill/>
                </a:ln>
                <a:solidFill>
                  <a:schemeClr val="tx1"/>
                </a:solidFill>
                <a:effectLst/>
                <a:latin typeface="Arial" pitchFamily="34" charset="0"/>
                <a:cs typeface="Arial" pitchFamily="34" charset="0"/>
              </a:rPr>
              <a:t> - low and stable rates of inflation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 satisfactory balance of payments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high levels of </a:t>
            </a:r>
            <a:r>
              <a:rPr kumimoji="0" lang="en-US" sz="1600" b="1" i="0" u="none" strike="noStrike" cap="none" normalizeH="0" baseline="0" dirty="0" smtClean="0">
                <a:ln>
                  <a:noFill/>
                </a:ln>
                <a:solidFill>
                  <a:schemeClr val="tx1"/>
                </a:solidFill>
                <a:effectLst/>
                <a:latin typeface="Arial" pitchFamily="34" charset="0"/>
                <a:cs typeface="Arial" pitchFamily="34" charset="0"/>
              </a:rPr>
              <a:t>economic growth</a:t>
            </a:r>
            <a:r>
              <a:rPr kumimoji="0" lang="en-US" sz="16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a satisfactory distribution of income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5778" name="Picture 2" descr="S:\triplea_resources\DP_topic_packs\business management\student_packs\articulate_interactions\images\recession.jpg"/>
          <p:cNvPicPr>
            <a:picLocks noChangeAspect="1" noChangeArrowheads="1"/>
          </p:cNvPicPr>
          <p:nvPr/>
        </p:nvPicPr>
        <p:blipFill>
          <a:blip r:embed="rId2" cstate="print"/>
          <a:srcRect/>
          <a:stretch>
            <a:fillRect/>
          </a:stretch>
        </p:blipFill>
        <p:spPr bwMode="auto">
          <a:xfrm>
            <a:off x="130175" y="1012099513"/>
            <a:ext cx="3952875" cy="2752725"/>
          </a:xfrm>
          <a:prstGeom prst="rect">
            <a:avLst/>
          </a:prstGeom>
          <a:noFill/>
        </p:spPr>
      </p:pic>
      <p:pic>
        <p:nvPicPr>
          <p:cNvPr id="75780" name="Picture 4" descr="S:\triplea_resources\DP_topic_packs\business management\student_packs\articulate_interactions\images\recession.jpg"/>
          <p:cNvPicPr>
            <a:picLocks noChangeAspect="1" noChangeArrowheads="1"/>
          </p:cNvPicPr>
          <p:nvPr/>
        </p:nvPicPr>
        <p:blipFill>
          <a:blip r:embed="rId2" cstate="print"/>
          <a:srcRect/>
          <a:stretch>
            <a:fillRect/>
          </a:stretch>
        </p:blipFill>
        <p:spPr bwMode="auto">
          <a:xfrm>
            <a:off x="5562600" y="4363965"/>
            <a:ext cx="3581400" cy="249403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286000" y="3105835"/>
            <a:ext cx="4572000" cy="646331"/>
          </a:xfrm>
          <a:prstGeom prst="rect">
            <a:avLst/>
          </a:prstGeom>
        </p:spPr>
        <p:txBody>
          <a:bodyPr>
            <a:spAutoFit/>
          </a:bodyPr>
          <a:lstStyle/>
          <a:p>
            <a:r>
              <a:rPr lang="en-US" dirty="0" smtClean="0">
                <a:hlinkClick r:id="rId2"/>
              </a:rPr>
              <a:t>http://www.youtube.com/watch?v=CNvKmlvacNk&amp;feature=related</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fontScale="90000"/>
          </a:bodyPr>
          <a:lstStyle/>
          <a:p>
            <a:r>
              <a:rPr lang="en-US" dirty="0" smtClean="0"/>
              <a:t>Macroeconomic Objectives 1: Low Unemployment, Low and Stable Rates of Inflation</a:t>
            </a:r>
            <a:endParaRPr lang="en-US" dirty="0"/>
          </a:p>
        </p:txBody>
      </p:sp>
      <p:sp>
        <p:nvSpPr>
          <p:cNvPr id="3" name="Content Placeholder 2"/>
          <p:cNvSpPr>
            <a:spLocks noGrp="1"/>
          </p:cNvSpPr>
          <p:nvPr>
            <p:ph idx="1"/>
          </p:nvPr>
        </p:nvSpPr>
        <p:spPr>
          <a:xfrm>
            <a:off x="304800" y="2895600"/>
            <a:ext cx="8229600" cy="3581400"/>
          </a:xfrm>
        </p:spPr>
        <p:txBody>
          <a:bodyPr>
            <a:normAutofit fontScale="62500" lnSpcReduction="20000"/>
          </a:bodyPr>
          <a:lstStyle/>
          <a:p>
            <a:pPr>
              <a:buNone/>
            </a:pPr>
            <a:r>
              <a:rPr lang="en-US" dirty="0" smtClean="0"/>
              <a:t>1.) Define the term ‘Unemployment’?</a:t>
            </a:r>
          </a:p>
          <a:p>
            <a:pPr>
              <a:buNone/>
            </a:pPr>
            <a:endParaRPr lang="en-US" dirty="0" smtClean="0"/>
          </a:p>
          <a:p>
            <a:pPr>
              <a:buNone/>
            </a:pPr>
            <a:r>
              <a:rPr lang="en-US" dirty="0" smtClean="0">
                <a:hlinkClick r:id="rId2"/>
              </a:rPr>
              <a:t>http://datacatalog.worldbank.org/</a:t>
            </a:r>
            <a:endParaRPr lang="en-US" dirty="0" smtClean="0"/>
          </a:p>
          <a:p>
            <a:r>
              <a:rPr lang="en-US" dirty="0" smtClean="0"/>
              <a:t>Describe the data you have plotted focusing on short term patterns, long term trends, and relationships between variables. </a:t>
            </a:r>
          </a:p>
          <a:p>
            <a:r>
              <a:rPr lang="en-US" dirty="0" smtClean="0"/>
              <a:t>Repeat the exercise for two other countries from different continents.</a:t>
            </a:r>
          </a:p>
          <a:p>
            <a:r>
              <a:rPr lang="en-US" dirty="0" smtClean="0"/>
              <a:t>Identify similarities and differences between the three sets of unemployment data.</a:t>
            </a:r>
          </a:p>
          <a:p>
            <a:r>
              <a:rPr lang="en-US" dirty="0" err="1" smtClean="0"/>
              <a:t>Analyse</a:t>
            </a:r>
            <a:r>
              <a:rPr lang="en-US" dirty="0" smtClean="0"/>
              <a:t> the factors that might account for the similarities and differences you have identified. (You may want to revisit this answer once you have completed this section). </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l="22656" t="23958" r="3906" b="30208"/>
          <a:stretch>
            <a:fillRect/>
          </a:stretch>
        </p:blipFill>
        <p:spPr bwMode="auto">
          <a:xfrm>
            <a:off x="228600" y="838200"/>
            <a:ext cx="862791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Depression Era USA</a:t>
            </a:r>
            <a:endParaRPr lang="en-US" dirty="0"/>
          </a:p>
        </p:txBody>
      </p:sp>
      <p:pic>
        <p:nvPicPr>
          <p:cNvPr id="5122" name="Picture 2" descr="http://www.doctorhousingbubble.com/wp-content/uploads/2008/05/gdunemployment.gif"/>
          <p:cNvPicPr>
            <a:picLocks noChangeAspect="1" noChangeArrowheads="1"/>
          </p:cNvPicPr>
          <p:nvPr/>
        </p:nvPicPr>
        <p:blipFill>
          <a:blip r:embed="rId2" cstate="print"/>
          <a:srcRect/>
          <a:stretch>
            <a:fillRect/>
          </a:stretch>
        </p:blipFill>
        <p:spPr bwMode="auto">
          <a:xfrm>
            <a:off x="304800" y="2286000"/>
            <a:ext cx="8197068" cy="4114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Aggregate Demand – Why is the curve downward sloping?</a:t>
            </a:r>
            <a:br>
              <a:rPr lang="en-US" dirty="0" smtClean="0"/>
            </a:br>
            <a:r>
              <a:rPr lang="en-US" dirty="0" smtClean="0"/>
              <a:t>What makes up </a:t>
            </a:r>
            <a:r>
              <a:rPr lang="en-US" dirty="0"/>
              <a:t>A</a:t>
            </a:r>
            <a:r>
              <a:rPr lang="en-US" dirty="0" smtClean="0"/>
              <a:t>ggregate Demand?</a:t>
            </a:r>
            <a:br>
              <a:rPr lang="en-US" dirty="0" smtClean="0"/>
            </a:br>
            <a:endParaRPr lang="en-US" dirty="0"/>
          </a:p>
        </p:txBody>
      </p:sp>
      <p:sp>
        <p:nvSpPr>
          <p:cNvPr id="3" name="Content Placeholder 2"/>
          <p:cNvSpPr>
            <a:spLocks noGrp="1"/>
          </p:cNvSpPr>
          <p:nvPr>
            <p:ph idx="1"/>
          </p:nvPr>
        </p:nvSpPr>
        <p:spPr>
          <a:xfrm>
            <a:off x="304800" y="3581400"/>
            <a:ext cx="8229600" cy="4525963"/>
          </a:xfrm>
        </p:spPr>
        <p:txBody>
          <a:bodyPr/>
          <a:lstStyle/>
          <a:p>
            <a:r>
              <a:rPr lang="en-US" dirty="0" smtClean="0"/>
              <a:t>The wealth effect</a:t>
            </a:r>
          </a:p>
          <a:p>
            <a:r>
              <a:rPr lang="en-US" dirty="0" smtClean="0"/>
              <a:t>The interest rate effect</a:t>
            </a:r>
          </a:p>
          <a:p>
            <a:r>
              <a:rPr lang="en-US" dirty="0" smtClean="0"/>
              <a:t>The international trade effect</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0" name="Picture 4" descr="http://l.yimg.com/bt/api/res/1.2/q.P4YErFdK0iwtEoNkQK.Q--/YXBwaWQ9eW5ld3M7Zmk9ZmlsbDtoPTU4ODtweW9mZj0wO3E9NzU7dz02MDA-/http:/media.zenfs.com/en_us/News/associatedcontent/1710785.gif"/>
          <p:cNvPicPr>
            <a:picLocks noChangeAspect="1" noChangeArrowheads="1"/>
          </p:cNvPicPr>
          <p:nvPr/>
        </p:nvPicPr>
        <p:blipFill>
          <a:blip r:embed="rId2" cstate="print"/>
          <a:srcRect/>
          <a:stretch>
            <a:fillRect/>
          </a:stretch>
        </p:blipFill>
        <p:spPr bwMode="auto">
          <a:xfrm>
            <a:off x="1447800" y="914400"/>
            <a:ext cx="5791200" cy="5675377"/>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4.bp.blogspot.com/-1ANMhq9fUVI/UC0M989f4vI/AAAAAAAAAW0/fgnHmYpEcXU/s1600/dorothea-lange-unemployment-line.jpg"/>
          <p:cNvPicPr>
            <a:picLocks noChangeAspect="1" noChangeArrowheads="1"/>
          </p:cNvPicPr>
          <p:nvPr/>
        </p:nvPicPr>
        <p:blipFill>
          <a:blip r:embed="rId2" cstate="print"/>
          <a:srcRect/>
          <a:stretch>
            <a:fillRect/>
          </a:stretch>
        </p:blipFill>
        <p:spPr bwMode="auto">
          <a:xfrm>
            <a:off x="914400" y="762000"/>
            <a:ext cx="6934200" cy="547437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iampetjack.files.wordpress.com/2011/04/migrant_mother3.jpg?w=640"/>
          <p:cNvPicPr>
            <a:picLocks noChangeAspect="1" noChangeArrowheads="1"/>
          </p:cNvPicPr>
          <p:nvPr/>
        </p:nvPicPr>
        <p:blipFill>
          <a:blip r:embed="rId2" cstate="print"/>
          <a:srcRect/>
          <a:stretch>
            <a:fillRect/>
          </a:stretch>
        </p:blipFill>
        <p:spPr bwMode="auto">
          <a:xfrm>
            <a:off x="1447800" y="618929"/>
            <a:ext cx="5181600" cy="6239071"/>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descr="http://southernperlo.files.wordpress.com/2010/10/lines.jpg?w=604"/>
          <p:cNvPicPr>
            <a:picLocks noChangeAspect="1" noChangeArrowheads="1"/>
          </p:cNvPicPr>
          <p:nvPr/>
        </p:nvPicPr>
        <p:blipFill>
          <a:blip r:embed="rId2" cstate="print"/>
          <a:srcRect/>
          <a:stretch>
            <a:fillRect/>
          </a:stretch>
        </p:blipFill>
        <p:spPr bwMode="auto">
          <a:xfrm>
            <a:off x="1828800" y="533400"/>
            <a:ext cx="4724400" cy="5823644"/>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doodlemeister.files.wordpress.com/2009/11/langebreadline.jpg"/>
          <p:cNvPicPr>
            <a:picLocks noChangeAspect="1" noChangeArrowheads="1"/>
          </p:cNvPicPr>
          <p:nvPr/>
        </p:nvPicPr>
        <p:blipFill>
          <a:blip r:embed="rId2" cstate="print"/>
          <a:srcRect/>
          <a:stretch>
            <a:fillRect/>
          </a:stretch>
        </p:blipFill>
        <p:spPr bwMode="auto">
          <a:xfrm>
            <a:off x="1295400" y="95249"/>
            <a:ext cx="5476875" cy="676275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Unemployment</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To understand and define the different types of unemployment</a:t>
            </a:r>
          </a:p>
          <a:p>
            <a:endParaRPr lang="en-US" dirty="0" smtClean="0"/>
          </a:p>
          <a:p>
            <a:r>
              <a:rPr lang="en-US" dirty="0" smtClean="0"/>
              <a:t>Discuss possible personal and social consequences of unemployment, including increased crime rates, increased stress levels, increased indebtedness, homelessness and family breakdown.</a:t>
            </a:r>
          </a:p>
          <a:p>
            <a:r>
              <a:rPr lang="en-US" dirty="0" smtClean="0"/>
              <a:t>Describe, using examples, the meaning of frictional, structural, seasonal and cyclical (demand-deficient) unemployment.</a:t>
            </a:r>
          </a:p>
          <a:p>
            <a:endParaRPr lang="en-US" dirty="0"/>
          </a:p>
        </p:txBody>
      </p:sp>
      <p:pic>
        <p:nvPicPr>
          <p:cNvPr id="4098" name="Picture 2" descr="http://mattersofopinion.net/wp-content/uploads/2011/03/unemployment.jpg"/>
          <p:cNvPicPr>
            <a:picLocks noChangeAspect="1" noChangeArrowheads="1"/>
          </p:cNvPicPr>
          <p:nvPr/>
        </p:nvPicPr>
        <p:blipFill>
          <a:blip r:embed="rId2" cstate="print"/>
          <a:srcRect/>
          <a:stretch>
            <a:fillRect/>
          </a:stretch>
        </p:blipFill>
        <p:spPr bwMode="auto">
          <a:xfrm>
            <a:off x="228600" y="0"/>
            <a:ext cx="1905000" cy="152400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Low Unemployment </a:t>
            </a:r>
            <a:br>
              <a:rPr lang="en-US" b="1" dirty="0" smtClean="0"/>
            </a:br>
            <a:endParaRPr lang="en-US" dirty="0"/>
          </a:p>
        </p:txBody>
      </p:sp>
      <p:sp>
        <p:nvSpPr>
          <p:cNvPr id="3" name="Content Placeholder 2"/>
          <p:cNvSpPr>
            <a:spLocks noGrp="1"/>
          </p:cNvSpPr>
          <p:nvPr>
            <p:ph idx="1"/>
          </p:nvPr>
        </p:nvSpPr>
        <p:spPr/>
        <p:txBody>
          <a:bodyPr/>
          <a:lstStyle/>
          <a:p>
            <a:r>
              <a:rPr lang="en-US" dirty="0" smtClean="0"/>
              <a:t>There will always be trade-offs between different macroeconomic objectives as it can be difficult to satisfy all of them at once.</a:t>
            </a:r>
          </a:p>
          <a:p>
            <a:r>
              <a:rPr lang="en-US" dirty="0" smtClean="0"/>
              <a:t> So governments will face decisions on acceptable levels for each target. </a:t>
            </a:r>
          </a:p>
          <a:p>
            <a:r>
              <a:rPr lang="en-US" dirty="0" smtClean="0"/>
              <a:t>The trade-off is particularly apparent, between reducing unemployment and achieving stable price levels.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Governments perceive high unemployment as a waste of resources; the economy is operating within its production possibility boundary and as a result could potentially produce a more goods and services.</a:t>
            </a:r>
          </a:p>
          <a:p>
            <a:r>
              <a:rPr lang="en-US" dirty="0" smtClean="0"/>
              <a:t>However, the government is aware that stimulating an economy to lower unemployment can cause inflation, which is undesirable because it makes a country less competitive and is </a:t>
            </a:r>
            <a:r>
              <a:rPr lang="en-US" dirty="0" err="1" smtClean="0"/>
              <a:t>destabilising</a:t>
            </a:r>
            <a:r>
              <a:rPr lang="en-US" dirty="0" smtClean="0"/>
              <a:t>.</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We often tend to look at unemployment and inflation together because if one target is hit, the other may be missed.</a:t>
            </a:r>
          </a:p>
          <a:p>
            <a:r>
              <a:rPr lang="en-US" dirty="0" smtClean="0"/>
              <a:t>If economic growth is healthy, this may help keep unemployment low, but it may also add to inflationary pressures.</a:t>
            </a:r>
          </a:p>
          <a:p>
            <a:r>
              <a:rPr lang="en-US" dirty="0" smtClean="0"/>
              <a:t>If the government 'cools' the economy to reduce inflation using fiscal and/or monetary policy, increased unemployment may be the result. </a:t>
            </a:r>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causes of Unemployment?</a:t>
            </a:r>
            <a:endParaRPr lang="en-US" dirty="0"/>
          </a:p>
        </p:txBody>
      </p:sp>
      <p:sp>
        <p:nvSpPr>
          <p:cNvPr id="3" name="Content Placeholder 2"/>
          <p:cNvSpPr>
            <a:spLocks noGrp="1"/>
          </p:cNvSpPr>
          <p:nvPr>
            <p:ph idx="1"/>
          </p:nvPr>
        </p:nvSpPr>
        <p:spPr/>
        <p:txBody>
          <a:bodyPr>
            <a:normAutofit lnSpcReduction="10000"/>
          </a:bodyPr>
          <a:lstStyle/>
          <a:p>
            <a:r>
              <a:rPr lang="en-US" dirty="0" smtClean="0"/>
              <a:t>The causes can be categorized as:</a:t>
            </a:r>
          </a:p>
          <a:p>
            <a:pPr>
              <a:buFont typeface="Wingdings" pitchFamily="2" charset="2"/>
              <a:buChar char="q"/>
            </a:pPr>
            <a:r>
              <a:rPr lang="en-US" dirty="0" smtClean="0"/>
              <a:t> Structural unemployment:</a:t>
            </a:r>
          </a:p>
          <a:p>
            <a:pPr>
              <a:buFont typeface="Courier New" pitchFamily="49" charset="0"/>
              <a:buChar char="o"/>
            </a:pPr>
            <a:r>
              <a:rPr lang="en-US" dirty="0" smtClean="0"/>
              <a:t> Changes in demand for particular </a:t>
            </a:r>
            <a:r>
              <a:rPr lang="en-US" dirty="0" err="1" smtClean="0"/>
              <a:t>labour</a:t>
            </a:r>
            <a:r>
              <a:rPr lang="en-US" dirty="0" smtClean="0"/>
              <a:t> skills</a:t>
            </a:r>
          </a:p>
          <a:p>
            <a:pPr>
              <a:buFont typeface="Courier New" pitchFamily="49" charset="0"/>
              <a:buChar char="o"/>
            </a:pPr>
            <a:r>
              <a:rPr lang="en-US" dirty="0" smtClean="0"/>
              <a:t>Changes in the Geographical location of jobs</a:t>
            </a:r>
          </a:p>
          <a:p>
            <a:pPr>
              <a:buFont typeface="Courier New" pitchFamily="49" charset="0"/>
              <a:buChar char="o"/>
            </a:pPr>
            <a:r>
              <a:rPr lang="en-US" dirty="0" err="1" smtClean="0"/>
              <a:t>Labour</a:t>
            </a:r>
            <a:r>
              <a:rPr lang="en-US" dirty="0" smtClean="0"/>
              <a:t> Market Rigidities</a:t>
            </a:r>
          </a:p>
          <a:p>
            <a:pPr>
              <a:buFont typeface="Wingdings" pitchFamily="2" charset="2"/>
              <a:buChar char="q"/>
            </a:pPr>
            <a:r>
              <a:rPr lang="en-US" dirty="0" smtClean="0"/>
              <a:t> Frictional Unemployment</a:t>
            </a:r>
          </a:p>
          <a:p>
            <a:pPr>
              <a:buFont typeface="Wingdings" pitchFamily="2" charset="2"/>
              <a:buChar char="q"/>
            </a:pPr>
            <a:r>
              <a:rPr lang="en-US" dirty="0" smtClean="0"/>
              <a:t>Seasonal Unemployment</a:t>
            </a:r>
          </a:p>
          <a:p>
            <a:pPr>
              <a:buFont typeface="Wingdings" pitchFamily="2" charset="2"/>
              <a:buChar char="q"/>
            </a:pPr>
            <a:r>
              <a:rPr lang="en-US" dirty="0" smtClean="0"/>
              <a:t> Cyclical (demand deficient Unemployment)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Aggregate Demand Curve</a:t>
            </a:r>
            <a:endParaRPr lang="en-US" dirty="0"/>
          </a:p>
        </p:txBody>
      </p:sp>
      <p:pic>
        <p:nvPicPr>
          <p:cNvPr id="18434" name="Picture 2"/>
          <p:cNvPicPr>
            <a:picLocks noChangeAspect="1" noChangeArrowheads="1"/>
          </p:cNvPicPr>
          <p:nvPr/>
        </p:nvPicPr>
        <p:blipFill>
          <a:blip r:embed="rId2" cstate="print"/>
          <a:srcRect l="25781" t="32292" r="11719" b="13542"/>
          <a:stretch>
            <a:fillRect/>
          </a:stretch>
        </p:blipFill>
        <p:spPr bwMode="auto">
          <a:xfrm>
            <a:off x="1447800" y="2057400"/>
            <a:ext cx="6096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Unemployment</a:t>
            </a:r>
            <a:endParaRPr lang="en-US" dirty="0"/>
          </a:p>
        </p:txBody>
      </p:sp>
      <p:sp>
        <p:nvSpPr>
          <p:cNvPr id="3" name="Content Placeholder 2"/>
          <p:cNvSpPr>
            <a:spLocks noGrp="1"/>
          </p:cNvSpPr>
          <p:nvPr>
            <p:ph idx="1"/>
          </p:nvPr>
        </p:nvSpPr>
        <p:spPr/>
        <p:txBody>
          <a:bodyPr/>
          <a:lstStyle/>
          <a:p>
            <a:r>
              <a:rPr lang="en-US" dirty="0" smtClean="0"/>
              <a:t> Changes in demand for particular </a:t>
            </a:r>
            <a:r>
              <a:rPr lang="en-US" dirty="0" err="1" smtClean="0"/>
              <a:t>labour</a:t>
            </a:r>
            <a:r>
              <a:rPr lang="en-US" dirty="0" smtClean="0"/>
              <a:t> skills, examples include:</a:t>
            </a:r>
          </a:p>
          <a:p>
            <a:pPr>
              <a:buFont typeface="Wingdings" pitchFamily="2" charset="2"/>
              <a:buChar char="v"/>
            </a:pPr>
            <a:r>
              <a:rPr lang="en-US" dirty="0" smtClean="0"/>
              <a:t> Welsh Valleys after the end of coal mining</a:t>
            </a:r>
          </a:p>
          <a:p>
            <a:pPr>
              <a:buFont typeface="Wingdings" pitchFamily="2" charset="2"/>
              <a:buChar char="v"/>
            </a:pPr>
            <a:r>
              <a:rPr lang="en-US" dirty="0" smtClean="0"/>
              <a:t> London Docklands following </a:t>
            </a:r>
            <a:r>
              <a:rPr lang="en-US" dirty="0" err="1" smtClean="0"/>
              <a:t>containerisation</a:t>
            </a:r>
            <a:endParaRPr lang="en-US" dirty="0" smtClean="0"/>
          </a:p>
          <a:p>
            <a:pPr>
              <a:buFont typeface="Wingdings" pitchFamily="2" charset="2"/>
              <a:buChar char="v"/>
            </a:pPr>
            <a:r>
              <a:rPr lang="en-US" dirty="0" smtClean="0"/>
              <a:t> Textile workers following closure of Textile Mills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in the Geographical location of jobs:</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83970" name="Picture 2" descr="http://www.geog.cam.ac.uk/research/projects/occupations/britain19c/population/populationdensity1851.png"/>
          <p:cNvPicPr>
            <a:picLocks noChangeAspect="1" noChangeArrowheads="1"/>
          </p:cNvPicPr>
          <p:nvPr/>
        </p:nvPicPr>
        <p:blipFill>
          <a:blip r:embed="rId2" cstate="print"/>
          <a:srcRect/>
          <a:stretch>
            <a:fillRect/>
          </a:stretch>
        </p:blipFill>
        <p:spPr bwMode="auto">
          <a:xfrm>
            <a:off x="533400" y="2209800"/>
            <a:ext cx="3016040" cy="4267200"/>
          </a:xfrm>
          <a:prstGeom prst="rect">
            <a:avLst/>
          </a:prstGeom>
          <a:noFill/>
        </p:spPr>
      </p:pic>
      <p:sp>
        <p:nvSpPr>
          <p:cNvPr id="5" name="TextBox 4"/>
          <p:cNvSpPr txBox="1"/>
          <p:nvPr/>
        </p:nvSpPr>
        <p:spPr>
          <a:xfrm>
            <a:off x="3886200" y="1752600"/>
            <a:ext cx="4724400" cy="2677656"/>
          </a:xfrm>
          <a:prstGeom prst="rect">
            <a:avLst/>
          </a:prstGeom>
          <a:noFill/>
        </p:spPr>
        <p:txBody>
          <a:bodyPr wrap="square" rtlCol="0">
            <a:spAutoFit/>
          </a:bodyPr>
          <a:lstStyle/>
          <a:p>
            <a:r>
              <a:rPr lang="en-US" sz="2400" dirty="0" smtClean="0"/>
              <a:t>Some regions may be particularly badly affected by unemployment when an industry relocates, for example to a foreign country:</a:t>
            </a:r>
          </a:p>
          <a:p>
            <a:pPr>
              <a:buFont typeface="Courier New" pitchFamily="49" charset="0"/>
              <a:buChar char="o"/>
            </a:pPr>
            <a:r>
              <a:rPr lang="en-US" sz="2400" dirty="0" smtClean="0"/>
              <a:t> Ship building on the Clyde in Scotland</a:t>
            </a:r>
          </a:p>
          <a:p>
            <a:pPr>
              <a:buFont typeface="Courier New" pitchFamily="49" charset="0"/>
              <a:buChar char="o"/>
            </a:pPr>
            <a:r>
              <a:rPr lang="en-US" sz="2400" dirty="0" smtClean="0"/>
              <a:t> Steel Production in Sheffield</a:t>
            </a:r>
            <a:endParaRPr lang="en-US"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Labour</a:t>
            </a:r>
            <a:r>
              <a:rPr lang="en-US" dirty="0" smtClean="0"/>
              <a:t> Market Rigidities Due to:</a:t>
            </a:r>
          </a:p>
          <a:p>
            <a:pPr>
              <a:buNone/>
            </a:pPr>
            <a:endParaRPr lang="en-US" dirty="0" smtClean="0"/>
          </a:p>
          <a:p>
            <a:pPr>
              <a:buFont typeface="Wingdings" pitchFamily="2" charset="2"/>
              <a:buChar char="v"/>
            </a:pPr>
            <a:r>
              <a:rPr lang="en-US" dirty="0" smtClean="0"/>
              <a:t> Minimum wage legislation</a:t>
            </a:r>
          </a:p>
          <a:p>
            <a:pPr>
              <a:buFont typeface="Wingdings" pitchFamily="2" charset="2"/>
              <a:buChar char="v"/>
            </a:pPr>
            <a:r>
              <a:rPr lang="en-US" dirty="0" err="1" smtClean="0"/>
              <a:t>Labour</a:t>
            </a:r>
            <a:r>
              <a:rPr lang="en-US" dirty="0" smtClean="0"/>
              <a:t> Union Activities</a:t>
            </a:r>
          </a:p>
          <a:p>
            <a:pPr>
              <a:buFont typeface="Wingdings" pitchFamily="2" charset="2"/>
              <a:buChar char="v"/>
            </a:pPr>
            <a:r>
              <a:rPr lang="en-US" dirty="0" smtClean="0"/>
              <a:t>Employment Protection Laws</a:t>
            </a:r>
          </a:p>
          <a:p>
            <a:pPr>
              <a:buFont typeface="Wingdings" pitchFamily="2" charset="2"/>
              <a:buChar char="v"/>
            </a:pPr>
            <a:r>
              <a:rPr lang="en-US" dirty="0" smtClean="0"/>
              <a:t>Generous Unemployment Benefits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u="sng" dirty="0" smtClean="0"/>
              <a:t>Calculating Unemployment</a:t>
            </a:r>
            <a:endParaRPr lang="en-US" u="sng" dirty="0"/>
          </a:p>
        </p:txBody>
      </p:sp>
      <p:sp>
        <p:nvSpPr>
          <p:cNvPr id="3" name="Content Placeholder 2"/>
          <p:cNvSpPr>
            <a:spLocks noGrp="1"/>
          </p:cNvSpPr>
          <p:nvPr>
            <p:ph idx="1"/>
          </p:nvPr>
        </p:nvSpPr>
        <p:spPr>
          <a:xfrm>
            <a:off x="533400" y="838200"/>
            <a:ext cx="8458200" cy="5791200"/>
          </a:xfrm>
        </p:spPr>
        <p:txBody>
          <a:bodyPr>
            <a:normAutofit fontScale="85000" lnSpcReduction="20000"/>
          </a:bodyPr>
          <a:lstStyle/>
          <a:p>
            <a:r>
              <a:rPr lang="en-US" dirty="0" smtClean="0">
                <a:solidFill>
                  <a:srgbClr val="FF0000"/>
                </a:solidFill>
              </a:rPr>
              <a:t>Lesson Objective: To understand some of the problems of calculating unemployment from the official statistics </a:t>
            </a:r>
          </a:p>
          <a:p>
            <a:r>
              <a:rPr lang="en-US" dirty="0" smtClean="0"/>
              <a:t>The </a:t>
            </a:r>
            <a:r>
              <a:rPr lang="en-US" dirty="0" err="1" smtClean="0"/>
              <a:t>labour</a:t>
            </a:r>
            <a:r>
              <a:rPr lang="en-US" dirty="0" smtClean="0"/>
              <a:t> force is defined as the number of people who are employed (working) plus the number of people of working age who are unemployed (not working but seeking work)</a:t>
            </a:r>
          </a:p>
          <a:p>
            <a:r>
              <a:rPr lang="en-US" dirty="0" smtClean="0"/>
              <a:t>The </a:t>
            </a:r>
            <a:r>
              <a:rPr lang="en-US" dirty="0" err="1" smtClean="0"/>
              <a:t>labour</a:t>
            </a:r>
            <a:r>
              <a:rPr lang="en-US" dirty="0" smtClean="0"/>
              <a:t> force is actually a fraction of the total population of a country, because it excludes children, retired persons, adult students, all people who cannot work because of illness or disability</a:t>
            </a:r>
          </a:p>
          <a:p>
            <a:r>
              <a:rPr lang="en-US" dirty="0" smtClean="0"/>
              <a:t>Unemployment is usually measured as a number or as a percentage</a:t>
            </a:r>
          </a:p>
          <a:p>
            <a:r>
              <a:rPr lang="en-US" dirty="0" smtClean="0"/>
              <a:t>Unemployment rate is expressed as a percentage</a:t>
            </a:r>
          </a:p>
          <a:p>
            <a:r>
              <a:rPr lang="en-US" dirty="0" smtClean="0"/>
              <a:t>Unemployment rate = </a:t>
            </a:r>
            <a:r>
              <a:rPr lang="en-US" u="sng" dirty="0" smtClean="0"/>
              <a:t>number of unemployed/ </a:t>
            </a:r>
            <a:r>
              <a:rPr lang="en-US" u="sng" dirty="0" err="1" smtClean="0"/>
              <a:t>Labour</a:t>
            </a:r>
            <a:r>
              <a:rPr lang="en-US" u="sng" dirty="0" smtClean="0"/>
              <a:t> Force</a:t>
            </a:r>
            <a:r>
              <a:rPr lang="en-US" dirty="0" smtClean="0"/>
              <a:t> X 100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HL</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labour</a:t>
            </a:r>
            <a:r>
              <a:rPr lang="en-US" dirty="0" smtClean="0"/>
              <a:t> force of the </a:t>
            </a:r>
            <a:r>
              <a:rPr lang="en-US" dirty="0" err="1" smtClean="0"/>
              <a:t>Armania</a:t>
            </a:r>
            <a:r>
              <a:rPr lang="en-US" dirty="0" smtClean="0"/>
              <a:t> Republic in 2011 was 2.95 Million</a:t>
            </a:r>
          </a:p>
          <a:p>
            <a:r>
              <a:rPr lang="en-US" dirty="0" smtClean="0"/>
              <a:t>Of which 182,900 individuals were without a job but actively seeking one.</a:t>
            </a:r>
          </a:p>
          <a:p>
            <a:r>
              <a:rPr lang="en-US" dirty="0" smtClean="0"/>
              <a:t>Calculate the unemployment rate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Difficulties in Measuring Unemployment</a:t>
            </a:r>
            <a:endParaRPr lang="en-US" dirty="0"/>
          </a:p>
        </p:txBody>
      </p:sp>
      <p:sp>
        <p:nvSpPr>
          <p:cNvPr id="3" name="Content Placeholder 2"/>
          <p:cNvSpPr>
            <a:spLocks noGrp="1"/>
          </p:cNvSpPr>
          <p:nvPr>
            <p:ph idx="1"/>
          </p:nvPr>
        </p:nvSpPr>
        <p:spPr/>
        <p:txBody>
          <a:bodyPr/>
          <a:lstStyle/>
          <a:p>
            <a:pPr>
              <a:buNone/>
            </a:pPr>
            <a:r>
              <a:rPr lang="en-US" dirty="0" smtClean="0"/>
              <a:t>The unemployment rate is one of the most widely reported measures of economic activity, used extensively as an indicator of </a:t>
            </a:r>
            <a:r>
              <a:rPr lang="en-US" b="1" dirty="0" smtClean="0"/>
              <a:t>economic performance</a:t>
            </a:r>
          </a:p>
          <a:p>
            <a:pPr>
              <a:buNone/>
            </a:pPr>
            <a:r>
              <a:rPr lang="en-US" dirty="0" smtClean="0"/>
              <a:t>Official Statistics often underestimate true unemployment because of </a:t>
            </a:r>
            <a:r>
              <a:rPr lang="en-US" b="1" dirty="0" smtClean="0"/>
              <a:t>hidden unemployment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Unemployment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Discouraged Workers, those that wanted employment but have given up</a:t>
            </a:r>
          </a:p>
          <a:p>
            <a:r>
              <a:rPr lang="en-US" dirty="0" smtClean="0"/>
              <a:t>Unemployment figures do not make a distinction between full time and part-time jobs</a:t>
            </a:r>
          </a:p>
          <a:p>
            <a:r>
              <a:rPr lang="en-US" dirty="0" smtClean="0"/>
              <a:t>Unemployment figures make no distinction between the type of work done</a:t>
            </a:r>
          </a:p>
          <a:p>
            <a:r>
              <a:rPr lang="en-US" dirty="0" smtClean="0"/>
              <a:t>Does not include people on retraining programs who previously lost their jobs</a:t>
            </a:r>
          </a:p>
          <a:p>
            <a:r>
              <a:rPr lang="en-US" dirty="0" smtClean="0"/>
              <a:t>Early retirement</a:t>
            </a:r>
          </a:p>
          <a:p>
            <a:pPr>
              <a:buNone/>
            </a:pPr>
            <a:r>
              <a:rPr lang="en-US" dirty="0" smtClean="0"/>
              <a:t>Further official statistics do not include people working in the underground economy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Disadvantages of the national unemployment rate</a:t>
            </a:r>
            <a:endParaRPr lang="en-US" dirty="0"/>
          </a:p>
        </p:txBody>
      </p:sp>
      <p:sp>
        <p:nvSpPr>
          <p:cNvPr id="3" name="Content Placeholder 2"/>
          <p:cNvSpPr>
            <a:spLocks noGrp="1"/>
          </p:cNvSpPr>
          <p:nvPr>
            <p:ph idx="1"/>
          </p:nvPr>
        </p:nvSpPr>
        <p:spPr/>
        <p:txBody>
          <a:bodyPr/>
          <a:lstStyle/>
          <a:p>
            <a:r>
              <a:rPr lang="en-US" dirty="0" smtClean="0">
                <a:hlinkClick r:id="rId2"/>
              </a:rPr>
              <a:t>Region</a:t>
            </a:r>
            <a:endParaRPr lang="en-US" dirty="0" smtClean="0"/>
          </a:p>
          <a:p>
            <a:r>
              <a:rPr lang="en-US" dirty="0" smtClean="0">
                <a:hlinkClick r:id="rId3"/>
              </a:rPr>
              <a:t>Gender</a:t>
            </a:r>
            <a:endParaRPr lang="en-US" dirty="0" smtClean="0"/>
          </a:p>
          <a:p>
            <a:r>
              <a:rPr lang="en-US" dirty="0" smtClean="0">
                <a:hlinkClick r:id="rId4"/>
              </a:rPr>
              <a:t>Ethnic group</a:t>
            </a:r>
            <a:endParaRPr lang="en-US" dirty="0" smtClean="0"/>
          </a:p>
          <a:p>
            <a:r>
              <a:rPr lang="en-US" dirty="0" smtClean="0">
                <a:hlinkClick r:id="rId3"/>
              </a:rPr>
              <a:t>Age</a:t>
            </a:r>
            <a:endParaRPr lang="en-US" dirty="0" smtClean="0"/>
          </a:p>
          <a:p>
            <a:r>
              <a:rPr lang="en-US" dirty="0" smtClean="0">
                <a:hlinkClick r:id="rId5"/>
              </a:rPr>
              <a:t>Occupation and educational attainment</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Questions</a:t>
            </a:r>
            <a:endParaRPr lang="en-US" dirty="0"/>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pPr>
              <a:buNone/>
            </a:pPr>
            <a:r>
              <a:rPr lang="en-US" dirty="0" smtClean="0"/>
              <a:t>1.) Explain why unemployment figures are not usually accurate.</a:t>
            </a:r>
          </a:p>
          <a:p>
            <a:pPr>
              <a:buNone/>
            </a:pPr>
            <a:r>
              <a:rPr lang="en-US" dirty="0" smtClean="0">
                <a:solidFill>
                  <a:srgbClr val="FF0000"/>
                </a:solidFill>
              </a:rPr>
              <a:t>Hidden Unemployment, including:</a:t>
            </a:r>
          </a:p>
          <a:p>
            <a:r>
              <a:rPr lang="en-US" dirty="0" smtClean="0">
                <a:solidFill>
                  <a:srgbClr val="FF0000"/>
                </a:solidFill>
              </a:rPr>
              <a:t>Discouraged workers</a:t>
            </a:r>
          </a:p>
          <a:p>
            <a:r>
              <a:rPr lang="en-US" dirty="0" smtClean="0">
                <a:solidFill>
                  <a:srgbClr val="FF0000"/>
                </a:solidFill>
              </a:rPr>
              <a:t>No distinction between full time and part time workers</a:t>
            </a:r>
          </a:p>
          <a:p>
            <a:r>
              <a:rPr lang="en-US" dirty="0" smtClean="0">
                <a:solidFill>
                  <a:srgbClr val="FF0000"/>
                </a:solidFill>
              </a:rPr>
              <a:t>Type of work done, in other words underemployment of a skill</a:t>
            </a:r>
          </a:p>
          <a:p>
            <a:r>
              <a:rPr lang="en-US" dirty="0" smtClean="0">
                <a:solidFill>
                  <a:srgbClr val="FF0000"/>
                </a:solidFill>
              </a:rPr>
              <a:t>Does not include people on retraining programs</a:t>
            </a:r>
          </a:p>
          <a:p>
            <a:r>
              <a:rPr lang="en-US" dirty="0" smtClean="0">
                <a:solidFill>
                  <a:srgbClr val="FF0000"/>
                </a:solidFill>
              </a:rPr>
              <a:t>The underground economy (if you like ‘hidden employment’)</a:t>
            </a:r>
          </a:p>
          <a:p>
            <a:pPr>
              <a:buNone/>
            </a:pPr>
            <a:r>
              <a:rPr lang="en-US" dirty="0" smtClean="0"/>
              <a:t>2.) Identify some of the economic and social consequences of unemployment.</a:t>
            </a:r>
          </a:p>
          <a:p>
            <a:pPr>
              <a:buNone/>
            </a:pPr>
            <a:r>
              <a:rPr lang="en-US" dirty="0" smtClean="0">
                <a:solidFill>
                  <a:srgbClr val="FF0000"/>
                </a:solidFill>
              </a:rPr>
              <a:t>Economic consequences:</a:t>
            </a:r>
          </a:p>
          <a:p>
            <a:r>
              <a:rPr lang="en-US" dirty="0" smtClean="0">
                <a:solidFill>
                  <a:srgbClr val="FF0000"/>
                </a:solidFill>
              </a:rPr>
              <a:t>A loss of real output (real GDP)</a:t>
            </a:r>
          </a:p>
          <a:p>
            <a:r>
              <a:rPr lang="en-US" dirty="0" smtClean="0">
                <a:solidFill>
                  <a:srgbClr val="FF0000"/>
                </a:solidFill>
              </a:rPr>
              <a:t>A loss of income for employed workers</a:t>
            </a:r>
          </a:p>
          <a:p>
            <a:r>
              <a:rPr lang="en-US" dirty="0" smtClean="0">
                <a:solidFill>
                  <a:srgbClr val="FF0000"/>
                </a:solidFill>
              </a:rPr>
              <a:t>A loss of tax revenue for the government</a:t>
            </a:r>
          </a:p>
          <a:p>
            <a:r>
              <a:rPr lang="en-US" dirty="0" smtClean="0">
                <a:solidFill>
                  <a:srgbClr val="FF0000"/>
                </a:solidFill>
              </a:rPr>
              <a:t>Costs to the government of lost tax revenue</a:t>
            </a:r>
          </a:p>
          <a:p>
            <a:r>
              <a:rPr lang="en-US" dirty="0" smtClean="0">
                <a:solidFill>
                  <a:srgbClr val="FF0000"/>
                </a:solidFill>
              </a:rPr>
              <a:t>Costs to the government of unemployment benefit</a:t>
            </a:r>
          </a:p>
          <a:p>
            <a:r>
              <a:rPr lang="en-US" dirty="0" smtClean="0">
                <a:solidFill>
                  <a:srgbClr val="FF0000"/>
                </a:solidFill>
              </a:rPr>
              <a:t>Costs of dealing with the social problems </a:t>
            </a:r>
          </a:p>
          <a:p>
            <a:r>
              <a:rPr lang="en-US" dirty="0" smtClean="0">
                <a:solidFill>
                  <a:srgbClr val="FF0000"/>
                </a:solidFill>
              </a:rPr>
              <a:t>More unethical distribution of wealth</a:t>
            </a:r>
          </a:p>
          <a:p>
            <a:r>
              <a:rPr lang="en-US" dirty="0" smtClean="0">
                <a:solidFill>
                  <a:srgbClr val="FF0000"/>
                </a:solidFill>
              </a:rPr>
              <a:t>Unemployed find it harder to find work in the future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and social consequences</a:t>
            </a:r>
            <a:endParaRPr lang="en-US" dirty="0"/>
          </a:p>
        </p:txBody>
      </p:sp>
      <p:sp>
        <p:nvSpPr>
          <p:cNvPr id="3" name="Content Placeholder 2"/>
          <p:cNvSpPr>
            <a:spLocks noGrp="1"/>
          </p:cNvSpPr>
          <p:nvPr>
            <p:ph idx="1"/>
          </p:nvPr>
        </p:nvSpPr>
        <p:spPr/>
        <p:txBody>
          <a:bodyPr/>
          <a:lstStyle/>
          <a:p>
            <a:r>
              <a:rPr lang="en-US" dirty="0" smtClean="0">
                <a:solidFill>
                  <a:srgbClr val="FF0000"/>
                </a:solidFill>
              </a:rPr>
              <a:t>Personal problems</a:t>
            </a:r>
          </a:p>
          <a:p>
            <a:r>
              <a:rPr lang="en-US" dirty="0" smtClean="0">
                <a:solidFill>
                  <a:srgbClr val="FF0000"/>
                </a:solidFill>
              </a:rPr>
              <a:t>Greater social problems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Price Level During the Business Cycle</a:t>
            </a:r>
            <a:endParaRPr lang="en-US" dirty="0"/>
          </a:p>
        </p:txBody>
      </p:sp>
      <p:sp>
        <p:nvSpPr>
          <p:cNvPr id="4" name="Freeform 3"/>
          <p:cNvSpPr/>
          <p:nvPr/>
        </p:nvSpPr>
        <p:spPr>
          <a:xfrm>
            <a:off x="0" y="2996952"/>
            <a:ext cx="8850573" cy="2881951"/>
          </a:xfrm>
          <a:custGeom>
            <a:avLst/>
            <a:gdLst>
              <a:gd name="connsiteX0" fmla="*/ 0 w 8850573"/>
              <a:gd name="connsiteY0" fmla="*/ 2881951 h 2881951"/>
              <a:gd name="connsiteX1" fmla="*/ 1501253 w 8850573"/>
              <a:gd name="connsiteY1" fmla="*/ 1776482 h 2881951"/>
              <a:gd name="connsiteX2" fmla="*/ 2470244 w 8850573"/>
              <a:gd name="connsiteY2" fmla="*/ 2772769 h 2881951"/>
              <a:gd name="connsiteX3" fmla="*/ 3875964 w 8850573"/>
              <a:gd name="connsiteY3" fmla="*/ 1599062 h 2881951"/>
              <a:gd name="connsiteX4" fmla="*/ 4926841 w 8850573"/>
              <a:gd name="connsiteY4" fmla="*/ 2445223 h 2881951"/>
              <a:gd name="connsiteX5" fmla="*/ 6782937 w 8850573"/>
              <a:gd name="connsiteY5" fmla="*/ 575479 h 2881951"/>
              <a:gd name="connsiteX6" fmla="*/ 7697337 w 8850573"/>
              <a:gd name="connsiteY6" fmla="*/ 1148685 h 2881951"/>
              <a:gd name="connsiteX7" fmla="*/ 8679976 w 8850573"/>
              <a:gd name="connsiteY7" fmla="*/ 166047 h 2881951"/>
              <a:gd name="connsiteX8" fmla="*/ 8720919 w 8850573"/>
              <a:gd name="connsiteY8" fmla="*/ 152399 h 288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0573" h="2881951">
                <a:moveTo>
                  <a:pt x="0" y="2881951"/>
                </a:moveTo>
                <a:cubicBezTo>
                  <a:pt x="544773" y="2338315"/>
                  <a:pt x="1089546" y="1794679"/>
                  <a:pt x="1501253" y="1776482"/>
                </a:cubicBezTo>
                <a:cubicBezTo>
                  <a:pt x="1912960" y="1758285"/>
                  <a:pt x="2074459" y="2802339"/>
                  <a:pt x="2470244" y="2772769"/>
                </a:cubicBezTo>
                <a:cubicBezTo>
                  <a:pt x="2866029" y="2743199"/>
                  <a:pt x="3466531" y="1653653"/>
                  <a:pt x="3875964" y="1599062"/>
                </a:cubicBezTo>
                <a:cubicBezTo>
                  <a:pt x="4285397" y="1544471"/>
                  <a:pt x="4442346" y="2615820"/>
                  <a:pt x="4926841" y="2445223"/>
                </a:cubicBezTo>
                <a:cubicBezTo>
                  <a:pt x="5411336" y="2274626"/>
                  <a:pt x="6321188" y="791569"/>
                  <a:pt x="6782937" y="575479"/>
                </a:cubicBezTo>
                <a:cubicBezTo>
                  <a:pt x="7244686" y="359389"/>
                  <a:pt x="7381164" y="1216924"/>
                  <a:pt x="7697337" y="1148685"/>
                </a:cubicBezTo>
                <a:cubicBezTo>
                  <a:pt x="8013510" y="1080446"/>
                  <a:pt x="8509379" y="332094"/>
                  <a:pt x="8679976" y="166047"/>
                </a:cubicBezTo>
                <a:cubicBezTo>
                  <a:pt x="8850573" y="0"/>
                  <a:pt x="8785746" y="76199"/>
                  <a:pt x="8720919" y="15239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0" y="3810000"/>
            <a:ext cx="1371600" cy="1411069"/>
            <a:chOff x="990600" y="3124200"/>
            <a:chExt cx="1371600" cy="1411069"/>
          </a:xfrm>
        </p:grpSpPr>
        <p:sp>
          <p:nvSpPr>
            <p:cNvPr id="6" name="TextBox 5">
              <a:hlinkClick r:id="rId2" action="ppaction://hlinksldjump"/>
            </p:cNvPr>
            <p:cNvSpPr txBox="1"/>
            <p:nvPr/>
          </p:nvSpPr>
          <p:spPr>
            <a:xfrm>
              <a:off x="9906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8" name="Straight Arrow Connector 7"/>
            <p:cNvCxnSpPr/>
            <p:nvPr/>
          </p:nvCxnSpPr>
          <p:spPr>
            <a:xfrm>
              <a:off x="1676400" y="3733800"/>
              <a:ext cx="0" cy="80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838200" y="1752600"/>
            <a:ext cx="1371600" cy="3048000"/>
            <a:chOff x="1295400" y="3124200"/>
            <a:chExt cx="1371600" cy="3048000"/>
          </a:xfrm>
        </p:grpSpPr>
        <p:sp>
          <p:nvSpPr>
            <p:cNvPr id="11" name="TextBox 10"/>
            <p:cNvSpPr txBox="1"/>
            <p:nvPr/>
          </p:nvSpPr>
          <p:spPr>
            <a:xfrm>
              <a:off x="12954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12" name="Straight Arrow Connector 11">
              <a:hlinkClick r:id="rId3" action="ppaction://hlinksldjump"/>
            </p:cNvPr>
            <p:cNvCxnSpPr/>
            <p:nvPr/>
          </p:nvCxnSpPr>
          <p:spPr>
            <a:xfrm>
              <a:off x="1981200" y="3733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219200" y="3733800"/>
            <a:ext cx="1371600" cy="1411069"/>
            <a:chOff x="990600" y="3124200"/>
            <a:chExt cx="1371600" cy="1411069"/>
          </a:xfrm>
        </p:grpSpPr>
        <p:sp>
          <p:nvSpPr>
            <p:cNvPr id="17" name="TextBox 16"/>
            <p:cNvSpPr txBox="1"/>
            <p:nvPr/>
          </p:nvSpPr>
          <p:spPr>
            <a:xfrm>
              <a:off x="9906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18" name="Straight Arrow Connector 17">
              <a:hlinkClick r:id="rId4" action="ppaction://hlinksldjump"/>
            </p:cNvPr>
            <p:cNvCxnSpPr/>
            <p:nvPr/>
          </p:nvCxnSpPr>
          <p:spPr>
            <a:xfrm>
              <a:off x="1676400" y="3733800"/>
              <a:ext cx="0" cy="80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28800" y="2743200"/>
            <a:ext cx="1371600" cy="3048000"/>
            <a:chOff x="1295400" y="3124200"/>
            <a:chExt cx="1371600" cy="3048000"/>
          </a:xfrm>
        </p:grpSpPr>
        <p:sp>
          <p:nvSpPr>
            <p:cNvPr id="20" name="TextBox 19">
              <a:hlinkClick r:id="rId5" action="ppaction://hlinksldjump"/>
            </p:cNvPr>
            <p:cNvSpPr txBox="1"/>
            <p:nvPr/>
          </p:nvSpPr>
          <p:spPr>
            <a:xfrm>
              <a:off x="12954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21" name="Straight Arrow Connector 20"/>
            <p:cNvCxnSpPr/>
            <p:nvPr/>
          </p:nvCxnSpPr>
          <p:spPr>
            <a:xfrm>
              <a:off x="1981200" y="3733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114800" y="2438400"/>
            <a:ext cx="1371600" cy="3048000"/>
            <a:chOff x="1295400" y="3124200"/>
            <a:chExt cx="1371600" cy="3048000"/>
          </a:xfrm>
        </p:grpSpPr>
        <p:sp>
          <p:nvSpPr>
            <p:cNvPr id="23" name="TextBox 22">
              <a:hlinkClick r:id="rId5" action="ppaction://hlinksldjump"/>
            </p:cNvPr>
            <p:cNvSpPr txBox="1"/>
            <p:nvPr/>
          </p:nvSpPr>
          <p:spPr>
            <a:xfrm>
              <a:off x="12954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24" name="Straight Arrow Connector 23"/>
            <p:cNvCxnSpPr/>
            <p:nvPr/>
          </p:nvCxnSpPr>
          <p:spPr>
            <a:xfrm>
              <a:off x="1981200" y="3733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14600" y="3733800"/>
            <a:ext cx="1371600" cy="1411069"/>
            <a:chOff x="990600" y="3124200"/>
            <a:chExt cx="1371600" cy="1411069"/>
          </a:xfrm>
        </p:grpSpPr>
        <p:sp>
          <p:nvSpPr>
            <p:cNvPr id="26" name="TextBox 25">
              <a:hlinkClick r:id="rId2" action="ppaction://hlinksldjump"/>
            </p:cNvPr>
            <p:cNvSpPr txBox="1"/>
            <p:nvPr/>
          </p:nvSpPr>
          <p:spPr>
            <a:xfrm>
              <a:off x="9906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27" name="Straight Arrow Connector 26"/>
            <p:cNvCxnSpPr/>
            <p:nvPr/>
          </p:nvCxnSpPr>
          <p:spPr>
            <a:xfrm>
              <a:off x="1676400" y="3733800"/>
              <a:ext cx="0" cy="80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00400" y="1600200"/>
            <a:ext cx="1371600" cy="3048000"/>
            <a:chOff x="1295400" y="3124200"/>
            <a:chExt cx="1371600" cy="3048000"/>
          </a:xfrm>
        </p:grpSpPr>
        <p:sp>
          <p:nvSpPr>
            <p:cNvPr id="29" name="TextBox 28">
              <a:hlinkClick r:id="rId3" action="ppaction://hlinksldjump"/>
            </p:cNvPr>
            <p:cNvSpPr txBox="1"/>
            <p:nvPr/>
          </p:nvSpPr>
          <p:spPr>
            <a:xfrm>
              <a:off x="12954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30" name="Straight Arrow Connector 29"/>
            <p:cNvCxnSpPr/>
            <p:nvPr/>
          </p:nvCxnSpPr>
          <p:spPr>
            <a:xfrm>
              <a:off x="1981200" y="3733800"/>
              <a:ext cx="0" cy="2438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581400" y="3505200"/>
            <a:ext cx="1371600" cy="1411069"/>
            <a:chOff x="990600" y="3124200"/>
            <a:chExt cx="1371600" cy="1411069"/>
          </a:xfrm>
        </p:grpSpPr>
        <p:sp>
          <p:nvSpPr>
            <p:cNvPr id="32" name="TextBox 31">
              <a:hlinkClick r:id="rId4" action="ppaction://hlinksldjump"/>
            </p:cNvPr>
            <p:cNvSpPr txBox="1"/>
            <p:nvPr/>
          </p:nvSpPr>
          <p:spPr>
            <a:xfrm>
              <a:off x="990600" y="3124200"/>
              <a:ext cx="1371600" cy="646331"/>
            </a:xfrm>
            <a:prstGeom prst="rect">
              <a:avLst/>
            </a:prstGeom>
            <a:noFill/>
            <a:ln>
              <a:solidFill>
                <a:schemeClr val="accent1">
                  <a:alpha val="23000"/>
                </a:schemeClr>
              </a:solidFill>
            </a:ln>
          </p:spPr>
          <p:txBody>
            <a:bodyPr wrap="square" rtlCol="0">
              <a:spAutoFit/>
            </a:bodyPr>
            <a:lstStyle/>
            <a:p>
              <a:r>
                <a:rPr lang="en-US" dirty="0" smtClean="0"/>
                <a:t>General Price Level?</a:t>
              </a:r>
              <a:endParaRPr lang="en-US" dirty="0"/>
            </a:p>
          </p:txBody>
        </p:sp>
        <p:cxnSp>
          <p:nvCxnSpPr>
            <p:cNvPr id="33" name="Straight Arrow Connector 32"/>
            <p:cNvCxnSpPr/>
            <p:nvPr/>
          </p:nvCxnSpPr>
          <p:spPr>
            <a:xfrm>
              <a:off x="1676400" y="3733800"/>
              <a:ext cx="0" cy="801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Cyclical (demand-deficient) unemployment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Occurs during the downturns of the business cycle</a:t>
            </a:r>
          </a:p>
          <a:p>
            <a:r>
              <a:rPr lang="en-US" dirty="0" smtClean="0"/>
              <a:t>Arises from low or declining aggregate demand (AD)</a:t>
            </a:r>
          </a:p>
          <a:p>
            <a:r>
              <a:rPr lang="en-US" dirty="0" smtClean="0"/>
              <a:t>As Real GDP falls due to a fall in AD, unemployment increases  because firms lay off workers.</a:t>
            </a:r>
          </a:p>
          <a:p>
            <a:r>
              <a:rPr lang="en-US" dirty="0" smtClean="0"/>
              <a:t>In the upturn of the business cycle, as Real GDP increases, the recessionary gap becomes smaller and cyclical unemployment falls </a:t>
            </a:r>
          </a:p>
          <a:p>
            <a:r>
              <a:rPr lang="en-US" dirty="0" smtClean="0"/>
              <a:t>When the economy produces real GDP at the level of potential output, there is no longer any cyclical unemployment </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Keynesian Model</a:t>
            </a:r>
            <a:endParaRPr lang="en-US" dirty="0"/>
          </a:p>
        </p:txBody>
      </p:sp>
      <p:pic>
        <p:nvPicPr>
          <p:cNvPr id="1026" name="Picture 2" descr="C:\Users\DBish\AppData\Local\Microsoft\Windows\Temporary Internet Files\Content.IE5\85O4TEPB\photo%201[1].JPG"/>
          <p:cNvPicPr>
            <a:picLocks noChangeAspect="1" noChangeArrowheads="1"/>
          </p:cNvPicPr>
          <p:nvPr/>
        </p:nvPicPr>
        <p:blipFill>
          <a:blip r:embed="rId2" cstate="print"/>
          <a:srcRect l="9890" t="4762" r="18681" b="17582"/>
          <a:stretch>
            <a:fillRect/>
          </a:stretch>
        </p:blipFill>
        <p:spPr bwMode="auto">
          <a:xfrm rot="10800000">
            <a:off x="304800" y="1371600"/>
            <a:ext cx="6172200" cy="5032717"/>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Neo-classical/Monetarist</a:t>
            </a:r>
            <a:endParaRPr lang="en-US" dirty="0"/>
          </a:p>
        </p:txBody>
      </p:sp>
      <p:pic>
        <p:nvPicPr>
          <p:cNvPr id="3074" name="Picture 2"/>
          <p:cNvPicPr>
            <a:picLocks noChangeAspect="1" noChangeArrowheads="1"/>
          </p:cNvPicPr>
          <p:nvPr/>
        </p:nvPicPr>
        <p:blipFill>
          <a:blip r:embed="rId2" cstate="print"/>
          <a:srcRect l="16406" t="15625" r="12500" b="15625"/>
          <a:stretch>
            <a:fillRect/>
          </a:stretch>
        </p:blipFill>
        <p:spPr bwMode="auto">
          <a:xfrm>
            <a:off x="457200" y="1295400"/>
            <a:ext cx="69342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Four Types of unemployment in relation to the AD-AS model</a:t>
            </a:r>
            <a:endParaRPr lang="en-US" dirty="0"/>
          </a:p>
        </p:txBody>
      </p:sp>
      <p:pic>
        <p:nvPicPr>
          <p:cNvPr id="2050" name="Picture 2"/>
          <p:cNvPicPr>
            <a:picLocks noChangeAspect="1" noChangeArrowheads="1"/>
          </p:cNvPicPr>
          <p:nvPr/>
        </p:nvPicPr>
        <p:blipFill>
          <a:blip r:embed="rId2" cstate="print"/>
          <a:srcRect l="11719" t="17708" r="10156" b="31250"/>
          <a:stretch>
            <a:fillRect/>
          </a:stretch>
        </p:blipFill>
        <p:spPr bwMode="auto">
          <a:xfrm>
            <a:off x="304800" y="1447800"/>
            <a:ext cx="8610600" cy="4219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Solutions to unemployment…</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Barely touched upon up to now…</a:t>
            </a:r>
          </a:p>
          <a:p>
            <a:r>
              <a:rPr lang="en-US" dirty="0" smtClean="0"/>
              <a:t>Something for a later date</a:t>
            </a:r>
          </a:p>
          <a:p>
            <a:r>
              <a:rPr lang="en-US" dirty="0" smtClean="0"/>
              <a:t>However we can make this quick point now:</a:t>
            </a:r>
          </a:p>
          <a:p>
            <a:r>
              <a:rPr lang="en-US" dirty="0" smtClean="0"/>
              <a:t>Frictional, seasonal and structural unemployment are essentially problems of the supply of </a:t>
            </a:r>
            <a:r>
              <a:rPr lang="en-US" dirty="0" err="1" smtClean="0"/>
              <a:t>labour</a:t>
            </a:r>
            <a:r>
              <a:rPr lang="en-US" dirty="0" smtClean="0"/>
              <a:t> (inadequate skills within the </a:t>
            </a:r>
            <a:r>
              <a:rPr lang="en-US" dirty="0" err="1" smtClean="0"/>
              <a:t>labour</a:t>
            </a:r>
            <a:r>
              <a:rPr lang="en-US" dirty="0" smtClean="0"/>
              <a:t> force, skills mismatches, </a:t>
            </a:r>
          </a:p>
          <a:p>
            <a:r>
              <a:rPr lang="en-US" dirty="0" smtClean="0"/>
              <a:t>Cyclical unemployment is a problem of demand (that means to say a lack of demand in the economy).</a:t>
            </a:r>
          </a:p>
          <a:p>
            <a:r>
              <a:rPr lang="en-US" dirty="0" smtClean="0"/>
              <a:t>Needless to say two very different sets of solutions are required to deal with the two types </a:t>
            </a:r>
            <a:r>
              <a:rPr lang="en-US" smtClean="0"/>
              <a:t>of unemployment.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Prices are rising at a rate of 2% on all your </a:t>
            </a:r>
            <a:r>
              <a:rPr lang="en-US" b="1" dirty="0" smtClean="0"/>
              <a:t>wealth</a:t>
            </a:r>
            <a:r>
              <a:rPr lang="en-US" dirty="0" smtClean="0"/>
              <a:t>, depreciate your wealth by 2%</a:t>
            </a:r>
          </a:p>
          <a:p>
            <a:r>
              <a:rPr lang="en-US" dirty="0" smtClean="0"/>
              <a:t>The rate of </a:t>
            </a:r>
            <a:r>
              <a:rPr lang="en-US" b="1" dirty="0" smtClean="0"/>
              <a:t>interest  </a:t>
            </a:r>
            <a:r>
              <a:rPr lang="en-US" dirty="0" smtClean="0"/>
              <a:t>increases from </a:t>
            </a:r>
            <a:r>
              <a:rPr lang="en-US" b="1" dirty="0" smtClean="0"/>
              <a:t>5% to 10% </a:t>
            </a:r>
            <a:r>
              <a:rPr lang="en-US" dirty="0" smtClean="0"/>
              <a:t>as more money is demanded (from financial institutions) for both consumers and firms to carry out the same amount of purchases and transactions</a:t>
            </a:r>
          </a:p>
          <a:p>
            <a:r>
              <a:rPr lang="en-US" dirty="0" smtClean="0"/>
              <a:t>As prices continue being more expensive in our economy Exports drop by 30% and imports rise by 30%</a:t>
            </a:r>
          </a:p>
          <a:p>
            <a:endParaRPr lang="en-US" dirty="0" smtClean="0"/>
          </a:p>
          <a:p>
            <a:endParaRPr lang="en-US" dirty="0"/>
          </a:p>
        </p:txBody>
      </p:sp>
      <p:sp>
        <p:nvSpPr>
          <p:cNvPr id="4" name="Action Button: Home 3">
            <a:hlinkClick r:id="rId2" action="ppaction://hlinksldjump" highlightClick="1"/>
          </p:cNvPr>
          <p:cNvSpPr/>
          <p:nvPr/>
        </p:nvSpPr>
        <p:spPr>
          <a:xfrm>
            <a:off x="7239000" y="5791200"/>
            <a:ext cx="914400" cy="9144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6159</TotalTime>
  <Words>3174</Words>
  <Application>Microsoft Macintosh PowerPoint</Application>
  <PresentationFormat>On-screen Show (4:3)</PresentationFormat>
  <Paragraphs>392</Paragraphs>
  <Slides>84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Calibri</vt:lpstr>
      <vt:lpstr>Courier New</vt:lpstr>
      <vt:lpstr>Wingdings</vt:lpstr>
      <vt:lpstr>Arial</vt:lpstr>
      <vt:lpstr>Office Theme</vt:lpstr>
      <vt:lpstr>Aggregate Demand and Aggregate Supply</vt:lpstr>
      <vt:lpstr>PowerPoint Presentation</vt:lpstr>
      <vt:lpstr>PowerPoint Presentation</vt:lpstr>
      <vt:lpstr>PowerPoint Presentation</vt:lpstr>
      <vt:lpstr>Difference between Micro and Macro</vt:lpstr>
      <vt:lpstr>Aggregate Demand – Why is the curve downward sloping? What makes up Aggregate Demand? </vt:lpstr>
      <vt:lpstr>The Aggregate Demand Curve</vt:lpstr>
      <vt:lpstr>General Price Level During the Business Cycle</vt:lpstr>
      <vt:lpstr>Expansion</vt:lpstr>
      <vt:lpstr>Peak</vt:lpstr>
      <vt:lpstr>Contraction</vt:lpstr>
      <vt:lpstr>Trough</vt:lpstr>
      <vt:lpstr>Shifts in Aggregate Demand</vt:lpstr>
      <vt:lpstr>Aggregate Supply</vt:lpstr>
      <vt:lpstr>Aggregate Supply in the Short Term</vt:lpstr>
      <vt:lpstr>Neo-Classical long-run Aggregate Supply</vt:lpstr>
      <vt:lpstr>Keynesian long-run aggregate supply</vt:lpstr>
      <vt:lpstr>Movements and shifts in the SRAS</vt:lpstr>
      <vt:lpstr>The Long Run Aggregate Supply Curves LRAS</vt:lpstr>
      <vt:lpstr>PowerPoint Presentation</vt:lpstr>
      <vt:lpstr>PowerPoint Presentation</vt:lpstr>
      <vt:lpstr>The Monetarist View - Government Spending, the reallocation of resources general levels of taxation and price levels</vt:lpstr>
      <vt:lpstr>Keynesianism</vt:lpstr>
      <vt:lpstr>The Keynesian Model</vt:lpstr>
      <vt:lpstr>PowerPoint Presentation</vt:lpstr>
      <vt:lpstr>Section 1</vt:lpstr>
      <vt:lpstr>Section 2</vt:lpstr>
      <vt:lpstr>Section 3</vt:lpstr>
      <vt:lpstr>Shifts in the Aggregate Supply Curve over the Long Term</vt:lpstr>
      <vt:lpstr> So far we have considered the LRAS  and Keynesian AS curves as fixed.  Yet over time, these curves can shift to the left or right…</vt:lpstr>
      <vt:lpstr> Each of the curves represent a particular level of potential output, which is the total quantity of goods and services produced by an economy when there is ‘full employment’ of resources </vt:lpstr>
      <vt:lpstr> An increase in potential output signifies economic growth over the long-term; a decrease signifies negative growth or fall in real output</vt:lpstr>
      <vt:lpstr>PowerPoint Presentation</vt:lpstr>
      <vt:lpstr>PowerPoint Presentation</vt:lpstr>
      <vt:lpstr>Improvements in the quality of the factors of production</vt:lpstr>
      <vt:lpstr>Improvements in technology</vt:lpstr>
      <vt:lpstr>Increases in efficiency</vt:lpstr>
      <vt:lpstr>Institutional changes</vt:lpstr>
      <vt:lpstr>Reductions in the natural rate of unemployment</vt:lpstr>
      <vt:lpstr>Long term growth versus short term economic fluctuations</vt:lpstr>
      <vt:lpstr>Long term growth versus short term economic fluctuations</vt:lpstr>
      <vt:lpstr>Long term growth versus short term economic fluctuations</vt:lpstr>
      <vt:lpstr>PowerPoint Presentation</vt:lpstr>
      <vt:lpstr>PowerPoint Presentation</vt:lpstr>
      <vt:lpstr>PowerPoint Presentation</vt:lpstr>
      <vt:lpstr>PowerPoint Presentation</vt:lpstr>
      <vt:lpstr>PowerPoint Presentation</vt:lpstr>
      <vt:lpstr>TOK</vt:lpstr>
      <vt:lpstr>PowerPoint Presentation</vt:lpstr>
      <vt:lpstr>Keynes V Hayek</vt:lpstr>
      <vt:lpstr>TOK Questions to Answer</vt:lpstr>
      <vt:lpstr>Battle of the Century</vt:lpstr>
      <vt:lpstr>Here are ideas that should be included…</vt:lpstr>
      <vt:lpstr>Form</vt:lpstr>
      <vt:lpstr>PowerPoint Presentation</vt:lpstr>
      <vt:lpstr>PowerPoint Presentation</vt:lpstr>
      <vt:lpstr>Macroeconomic Objectives 1: Low Unemployment, Low and Stable Rates of Inflation</vt:lpstr>
      <vt:lpstr>PowerPoint Presentation</vt:lpstr>
      <vt:lpstr>The Depression Era USA</vt:lpstr>
      <vt:lpstr>PowerPoint Presentation</vt:lpstr>
      <vt:lpstr>PowerPoint Presentation</vt:lpstr>
      <vt:lpstr>PowerPoint Presentation</vt:lpstr>
      <vt:lpstr>PowerPoint Presentation</vt:lpstr>
      <vt:lpstr>PowerPoint Presentation</vt:lpstr>
      <vt:lpstr>Unemployment</vt:lpstr>
      <vt:lpstr>Low Unemployment  </vt:lpstr>
      <vt:lpstr>PowerPoint Presentation</vt:lpstr>
      <vt:lpstr>PowerPoint Presentation</vt:lpstr>
      <vt:lpstr>What are the causes of Unemployment?</vt:lpstr>
      <vt:lpstr>Structural Unemployment</vt:lpstr>
      <vt:lpstr>Changes in the Geographical location of jobs: </vt:lpstr>
      <vt:lpstr>PowerPoint Presentation</vt:lpstr>
      <vt:lpstr>Calculating Unemployment</vt:lpstr>
      <vt:lpstr>Example - HL</vt:lpstr>
      <vt:lpstr>Difficulties in Measuring Unemployment</vt:lpstr>
      <vt:lpstr>Hidden Unemployment</vt:lpstr>
      <vt:lpstr>Disadvantages of the national unemployment rate</vt:lpstr>
      <vt:lpstr>HW Questions</vt:lpstr>
      <vt:lpstr>Personal and social consequences</vt:lpstr>
      <vt:lpstr>Cyclical (demand-deficient) unemployment</vt:lpstr>
      <vt:lpstr>The Keynesian Model</vt:lpstr>
      <vt:lpstr>The Neo-classical/Monetarist</vt:lpstr>
      <vt:lpstr>The Four Types of unemployment in relation to the AD-AS model</vt:lpstr>
      <vt:lpstr>Solutions to unemployment… </vt:lpstr>
    </vt:vector>
  </TitlesOfParts>
  <Company>BSH</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Aggregate Demand and Aggregate Supply</dc:title>
  <dc:creator>DBish</dc:creator>
  <cp:lastModifiedBy>Dan Bish</cp:lastModifiedBy>
  <cp:revision>587</cp:revision>
  <dcterms:created xsi:type="dcterms:W3CDTF">2013-10-16T14:52:27Z</dcterms:created>
  <dcterms:modified xsi:type="dcterms:W3CDTF">2018-02-06T14:13:18Z</dcterms:modified>
</cp:coreProperties>
</file>