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8" r:id="rId3"/>
    <p:sldId id="284" r:id="rId4"/>
    <p:sldId id="285" r:id="rId5"/>
    <p:sldId id="262" r:id="rId6"/>
    <p:sldId id="263" r:id="rId7"/>
    <p:sldId id="265" r:id="rId8"/>
    <p:sldId id="339" r:id="rId9"/>
    <p:sldId id="340" r:id="rId10"/>
    <p:sldId id="342" r:id="rId11"/>
    <p:sldId id="330" r:id="rId12"/>
    <p:sldId id="341" r:id="rId13"/>
    <p:sldId id="34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98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FEB04-4270-6446-9535-B6ECB440328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18D13-A5F4-D745-AC7D-AD1273CC64FC}">
      <dgm:prSet phldrT="[Text]"/>
      <dgm:spPr>
        <a:solidFill>
          <a:srgbClr val="FFFF00"/>
        </a:solidFill>
      </dgm:spPr>
      <dgm:t>
        <a:bodyPr/>
        <a:lstStyle/>
        <a:p>
          <a:r>
            <a:rPr lang="en-US"/>
            <a:t>Population pressures</a:t>
          </a:r>
        </a:p>
      </dgm:t>
    </dgm:pt>
    <dgm:pt modelId="{D369E602-4D47-2949-870D-EB546C556095}" type="parTrans" cxnId="{9D935A27-7A7B-7E4C-A138-D5A54E6ADA2E}">
      <dgm:prSet/>
      <dgm:spPr/>
      <dgm:t>
        <a:bodyPr/>
        <a:lstStyle/>
        <a:p>
          <a:endParaRPr lang="en-US"/>
        </a:p>
      </dgm:t>
    </dgm:pt>
    <dgm:pt modelId="{AE0A2216-21A8-F94E-9DC9-9A3084B74DE8}" type="sibTrans" cxnId="{9D935A27-7A7B-7E4C-A138-D5A54E6ADA2E}">
      <dgm:prSet/>
      <dgm:spPr/>
      <dgm:t>
        <a:bodyPr/>
        <a:lstStyle/>
        <a:p>
          <a:endParaRPr lang="en-US"/>
        </a:p>
      </dgm:t>
    </dgm:pt>
    <dgm:pt modelId="{3C5D35A4-1012-724A-A561-BCEA140C4383}">
      <dgm:prSet phldrT="[Text]"/>
      <dgm:spPr/>
      <dgm:t>
        <a:bodyPr/>
        <a:lstStyle/>
        <a:p>
          <a:r>
            <a:rPr lang="en-US" dirty="0"/>
            <a:t>Road building</a:t>
          </a:r>
        </a:p>
      </dgm:t>
    </dgm:pt>
    <dgm:pt modelId="{CCDC026F-0F28-7E45-BB8C-E0B477848559}" type="parTrans" cxnId="{71DC09C4-3310-F04B-99CF-DCD08BE8CBF3}">
      <dgm:prSet/>
      <dgm:spPr/>
      <dgm:t>
        <a:bodyPr/>
        <a:lstStyle/>
        <a:p>
          <a:endParaRPr lang="en-US"/>
        </a:p>
      </dgm:t>
    </dgm:pt>
    <dgm:pt modelId="{DFA18271-BF5F-5344-B724-8A583B2277A3}" type="sibTrans" cxnId="{71DC09C4-3310-F04B-99CF-DCD08BE8CBF3}">
      <dgm:prSet/>
      <dgm:spPr/>
      <dgm:t>
        <a:bodyPr/>
        <a:lstStyle/>
        <a:p>
          <a:endParaRPr lang="en-US"/>
        </a:p>
      </dgm:t>
    </dgm:pt>
    <dgm:pt modelId="{81DD74E7-6D06-4946-B21D-DB14DF22309F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Mining</a:t>
          </a:r>
        </a:p>
      </dgm:t>
    </dgm:pt>
    <dgm:pt modelId="{F2D9DAC1-692F-614F-ACF8-0964DBCED53D}" type="parTrans" cxnId="{1DACA76A-86C5-D741-BD92-4A2B9978CA14}">
      <dgm:prSet/>
      <dgm:spPr/>
      <dgm:t>
        <a:bodyPr/>
        <a:lstStyle/>
        <a:p>
          <a:endParaRPr lang="en-US"/>
        </a:p>
      </dgm:t>
    </dgm:pt>
    <dgm:pt modelId="{7CB4FD09-57AD-F740-B042-BDC2B16EB46C}" type="sibTrans" cxnId="{1DACA76A-86C5-D741-BD92-4A2B9978CA14}">
      <dgm:prSet/>
      <dgm:spPr/>
      <dgm:t>
        <a:bodyPr/>
        <a:lstStyle/>
        <a:p>
          <a:endParaRPr lang="en-US"/>
        </a:p>
      </dgm:t>
    </dgm:pt>
    <dgm:pt modelId="{BACF94F8-9B56-4F48-AF5D-DF52FBB688AF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HEP</a:t>
          </a:r>
        </a:p>
      </dgm:t>
    </dgm:pt>
    <dgm:pt modelId="{1016C3D0-BE02-2740-85EF-BF25632FFF77}" type="parTrans" cxnId="{739557DE-89AC-B143-B192-53FEDFA242A9}">
      <dgm:prSet/>
      <dgm:spPr/>
      <dgm:t>
        <a:bodyPr/>
        <a:lstStyle/>
        <a:p>
          <a:endParaRPr lang="en-US"/>
        </a:p>
      </dgm:t>
    </dgm:pt>
    <dgm:pt modelId="{D5DD52F6-82F2-2B40-82D0-743EC1C50669}" type="sibTrans" cxnId="{739557DE-89AC-B143-B192-53FEDFA242A9}">
      <dgm:prSet/>
      <dgm:spPr/>
      <dgm:t>
        <a:bodyPr/>
        <a:lstStyle/>
        <a:p>
          <a:endParaRPr lang="en-US"/>
        </a:p>
      </dgm:t>
    </dgm:pt>
    <dgm:pt modelId="{8B810078-DD67-F749-8338-3B46C60A1D64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Logging</a:t>
          </a:r>
        </a:p>
      </dgm:t>
    </dgm:pt>
    <dgm:pt modelId="{64638C98-FC37-5C46-9849-84DBEA7712A6}" type="parTrans" cxnId="{DE8C35B6-5B9A-4F48-AA8A-204F34E1B9FB}">
      <dgm:prSet/>
      <dgm:spPr/>
      <dgm:t>
        <a:bodyPr/>
        <a:lstStyle/>
        <a:p>
          <a:endParaRPr lang="en-US"/>
        </a:p>
      </dgm:t>
    </dgm:pt>
    <dgm:pt modelId="{042D692A-FA63-F342-B778-88AFD4EC68FD}" type="sibTrans" cxnId="{DE8C35B6-5B9A-4F48-AA8A-204F34E1B9FB}">
      <dgm:prSet/>
      <dgm:spPr/>
      <dgm:t>
        <a:bodyPr/>
        <a:lstStyle/>
        <a:p>
          <a:endParaRPr lang="en-US"/>
        </a:p>
      </dgm:t>
    </dgm:pt>
    <dgm:pt modelId="{0B7A9DDF-ECBD-534E-9F49-75DA7C04014C}" type="pres">
      <dgm:prSet presAssocID="{E3CFEB04-4270-6446-9535-B6ECB4403288}" presName="outerComposite" presStyleCnt="0">
        <dgm:presLayoutVars>
          <dgm:chMax val="5"/>
          <dgm:dir/>
          <dgm:resizeHandles val="exact"/>
        </dgm:presLayoutVars>
      </dgm:prSet>
      <dgm:spPr/>
    </dgm:pt>
    <dgm:pt modelId="{F7992745-1016-C749-ADAE-134D22AD95EB}" type="pres">
      <dgm:prSet presAssocID="{E3CFEB04-4270-6446-9535-B6ECB4403288}" presName="dummyMaxCanvas" presStyleCnt="0">
        <dgm:presLayoutVars/>
      </dgm:prSet>
      <dgm:spPr/>
    </dgm:pt>
    <dgm:pt modelId="{E0D72BA9-7FBE-4E44-9AF2-C5E2EDD5572E}" type="pres">
      <dgm:prSet presAssocID="{E3CFEB04-4270-6446-9535-B6ECB4403288}" presName="FiveNodes_1" presStyleLbl="node1" presStyleIdx="0" presStyleCnt="5">
        <dgm:presLayoutVars>
          <dgm:bulletEnabled val="1"/>
        </dgm:presLayoutVars>
      </dgm:prSet>
      <dgm:spPr/>
    </dgm:pt>
    <dgm:pt modelId="{D5ED7416-1616-6341-970C-3A85892C88DB}" type="pres">
      <dgm:prSet presAssocID="{E3CFEB04-4270-6446-9535-B6ECB4403288}" presName="FiveNodes_2" presStyleLbl="node1" presStyleIdx="1" presStyleCnt="5">
        <dgm:presLayoutVars>
          <dgm:bulletEnabled val="1"/>
        </dgm:presLayoutVars>
      </dgm:prSet>
      <dgm:spPr/>
    </dgm:pt>
    <dgm:pt modelId="{EA9CFA4E-F56E-B34F-8648-37FD341775C0}" type="pres">
      <dgm:prSet presAssocID="{E3CFEB04-4270-6446-9535-B6ECB4403288}" presName="FiveNodes_3" presStyleLbl="node1" presStyleIdx="2" presStyleCnt="5">
        <dgm:presLayoutVars>
          <dgm:bulletEnabled val="1"/>
        </dgm:presLayoutVars>
      </dgm:prSet>
      <dgm:spPr/>
    </dgm:pt>
    <dgm:pt modelId="{6EF1712D-137C-004C-A7D5-03C8E561A00D}" type="pres">
      <dgm:prSet presAssocID="{E3CFEB04-4270-6446-9535-B6ECB4403288}" presName="FiveNodes_4" presStyleLbl="node1" presStyleIdx="3" presStyleCnt="5">
        <dgm:presLayoutVars>
          <dgm:bulletEnabled val="1"/>
        </dgm:presLayoutVars>
      </dgm:prSet>
      <dgm:spPr/>
    </dgm:pt>
    <dgm:pt modelId="{6DF17372-D6FD-BD47-BB3A-964416DEAE0F}" type="pres">
      <dgm:prSet presAssocID="{E3CFEB04-4270-6446-9535-B6ECB4403288}" presName="FiveNodes_5" presStyleLbl="node1" presStyleIdx="4" presStyleCnt="5">
        <dgm:presLayoutVars>
          <dgm:bulletEnabled val="1"/>
        </dgm:presLayoutVars>
      </dgm:prSet>
      <dgm:spPr/>
    </dgm:pt>
    <dgm:pt modelId="{496A517D-7C19-9C41-BC54-31CF9862584B}" type="pres">
      <dgm:prSet presAssocID="{E3CFEB04-4270-6446-9535-B6ECB4403288}" presName="FiveConn_1-2" presStyleLbl="fgAccFollowNode1" presStyleIdx="0" presStyleCnt="4">
        <dgm:presLayoutVars>
          <dgm:bulletEnabled val="1"/>
        </dgm:presLayoutVars>
      </dgm:prSet>
      <dgm:spPr/>
    </dgm:pt>
    <dgm:pt modelId="{9BF310A0-1A9E-5848-B7C3-BFBB160FCD95}" type="pres">
      <dgm:prSet presAssocID="{E3CFEB04-4270-6446-9535-B6ECB4403288}" presName="FiveConn_2-3" presStyleLbl="fgAccFollowNode1" presStyleIdx="1" presStyleCnt="4">
        <dgm:presLayoutVars>
          <dgm:bulletEnabled val="1"/>
        </dgm:presLayoutVars>
      </dgm:prSet>
      <dgm:spPr/>
    </dgm:pt>
    <dgm:pt modelId="{CEE7227C-D791-034A-B00C-B94B0F650C83}" type="pres">
      <dgm:prSet presAssocID="{E3CFEB04-4270-6446-9535-B6ECB4403288}" presName="FiveConn_3-4" presStyleLbl="fgAccFollowNode1" presStyleIdx="2" presStyleCnt="4">
        <dgm:presLayoutVars>
          <dgm:bulletEnabled val="1"/>
        </dgm:presLayoutVars>
      </dgm:prSet>
      <dgm:spPr/>
    </dgm:pt>
    <dgm:pt modelId="{7FA9647B-8798-904E-B041-D82CEB3CF466}" type="pres">
      <dgm:prSet presAssocID="{E3CFEB04-4270-6446-9535-B6ECB4403288}" presName="FiveConn_4-5" presStyleLbl="fgAccFollowNode1" presStyleIdx="3" presStyleCnt="4">
        <dgm:presLayoutVars>
          <dgm:bulletEnabled val="1"/>
        </dgm:presLayoutVars>
      </dgm:prSet>
      <dgm:spPr/>
    </dgm:pt>
    <dgm:pt modelId="{14B8EC71-A222-F246-A8E9-D138F5E458B6}" type="pres">
      <dgm:prSet presAssocID="{E3CFEB04-4270-6446-9535-B6ECB4403288}" presName="FiveNodes_1_text" presStyleLbl="node1" presStyleIdx="4" presStyleCnt="5">
        <dgm:presLayoutVars>
          <dgm:bulletEnabled val="1"/>
        </dgm:presLayoutVars>
      </dgm:prSet>
      <dgm:spPr/>
    </dgm:pt>
    <dgm:pt modelId="{7CE78038-0CDD-0649-BAC8-39A9F40881C7}" type="pres">
      <dgm:prSet presAssocID="{E3CFEB04-4270-6446-9535-B6ECB4403288}" presName="FiveNodes_2_text" presStyleLbl="node1" presStyleIdx="4" presStyleCnt="5">
        <dgm:presLayoutVars>
          <dgm:bulletEnabled val="1"/>
        </dgm:presLayoutVars>
      </dgm:prSet>
      <dgm:spPr/>
    </dgm:pt>
    <dgm:pt modelId="{342BB54F-82A6-3741-8FE9-3764B1FB2A6E}" type="pres">
      <dgm:prSet presAssocID="{E3CFEB04-4270-6446-9535-B6ECB4403288}" presName="FiveNodes_3_text" presStyleLbl="node1" presStyleIdx="4" presStyleCnt="5">
        <dgm:presLayoutVars>
          <dgm:bulletEnabled val="1"/>
        </dgm:presLayoutVars>
      </dgm:prSet>
      <dgm:spPr/>
    </dgm:pt>
    <dgm:pt modelId="{CB946C74-E689-154C-A284-B3E59CB19BA5}" type="pres">
      <dgm:prSet presAssocID="{E3CFEB04-4270-6446-9535-B6ECB4403288}" presName="FiveNodes_4_text" presStyleLbl="node1" presStyleIdx="4" presStyleCnt="5">
        <dgm:presLayoutVars>
          <dgm:bulletEnabled val="1"/>
        </dgm:presLayoutVars>
      </dgm:prSet>
      <dgm:spPr/>
    </dgm:pt>
    <dgm:pt modelId="{9C658618-65E2-DC45-BF02-4124D8AD1B03}" type="pres">
      <dgm:prSet presAssocID="{E3CFEB04-4270-6446-9535-B6ECB440328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D581604-6911-2848-8DDA-B8C0AE94EB29}" type="presOf" srcId="{7CB4FD09-57AD-F740-B042-BDC2B16EB46C}" destId="{CEE7227C-D791-034A-B00C-B94B0F650C83}" srcOrd="0" destOrd="0" presId="urn:microsoft.com/office/officeart/2005/8/layout/vProcess5"/>
    <dgm:cxn modelId="{B0102B17-4D1F-BE4E-8F74-41355EF2885D}" type="presOf" srcId="{8B810078-DD67-F749-8338-3B46C60A1D64}" destId="{6DF17372-D6FD-BD47-BB3A-964416DEAE0F}" srcOrd="0" destOrd="0" presId="urn:microsoft.com/office/officeart/2005/8/layout/vProcess5"/>
    <dgm:cxn modelId="{AE0C6319-66BA-174F-A0D7-DAD2DB5D674A}" type="presOf" srcId="{BACF94F8-9B56-4F48-AF5D-DF52FBB688AF}" destId="{6EF1712D-137C-004C-A7D5-03C8E561A00D}" srcOrd="0" destOrd="0" presId="urn:microsoft.com/office/officeart/2005/8/layout/vProcess5"/>
    <dgm:cxn modelId="{8C9BF61E-02D0-524F-9322-00D1CB903BB8}" type="presOf" srcId="{D0E18D13-A5F4-D745-AC7D-AD1273CC64FC}" destId="{E0D72BA9-7FBE-4E44-9AF2-C5E2EDD5572E}" srcOrd="0" destOrd="0" presId="urn:microsoft.com/office/officeart/2005/8/layout/vProcess5"/>
    <dgm:cxn modelId="{9D935A27-7A7B-7E4C-A138-D5A54E6ADA2E}" srcId="{E3CFEB04-4270-6446-9535-B6ECB4403288}" destId="{D0E18D13-A5F4-D745-AC7D-AD1273CC64FC}" srcOrd="0" destOrd="0" parTransId="{D369E602-4D47-2949-870D-EB546C556095}" sibTransId="{AE0A2216-21A8-F94E-9DC9-9A3084B74DE8}"/>
    <dgm:cxn modelId="{E7794A47-933C-A440-996A-554FF7E8A9F8}" type="presOf" srcId="{D5DD52F6-82F2-2B40-82D0-743EC1C50669}" destId="{7FA9647B-8798-904E-B041-D82CEB3CF466}" srcOrd="0" destOrd="0" presId="urn:microsoft.com/office/officeart/2005/8/layout/vProcess5"/>
    <dgm:cxn modelId="{1DACA76A-86C5-D741-BD92-4A2B9978CA14}" srcId="{E3CFEB04-4270-6446-9535-B6ECB4403288}" destId="{81DD74E7-6D06-4946-B21D-DB14DF22309F}" srcOrd="2" destOrd="0" parTransId="{F2D9DAC1-692F-614F-ACF8-0964DBCED53D}" sibTransId="{7CB4FD09-57AD-F740-B042-BDC2B16EB46C}"/>
    <dgm:cxn modelId="{F106A26E-41D1-B842-9FFD-F625E57A1357}" type="presOf" srcId="{81DD74E7-6D06-4946-B21D-DB14DF22309F}" destId="{342BB54F-82A6-3741-8FE9-3764B1FB2A6E}" srcOrd="1" destOrd="0" presId="urn:microsoft.com/office/officeart/2005/8/layout/vProcess5"/>
    <dgm:cxn modelId="{B6739382-C3DE-5542-A142-CDB43FA17AEB}" type="presOf" srcId="{3C5D35A4-1012-724A-A561-BCEA140C4383}" destId="{D5ED7416-1616-6341-970C-3A85892C88DB}" srcOrd="0" destOrd="0" presId="urn:microsoft.com/office/officeart/2005/8/layout/vProcess5"/>
    <dgm:cxn modelId="{14CC5694-8608-F642-B3F1-4C192B0FB893}" type="presOf" srcId="{3C5D35A4-1012-724A-A561-BCEA140C4383}" destId="{7CE78038-0CDD-0649-BAC8-39A9F40881C7}" srcOrd="1" destOrd="0" presId="urn:microsoft.com/office/officeart/2005/8/layout/vProcess5"/>
    <dgm:cxn modelId="{0D420E9C-3DB9-9349-AB3B-08676ECFF81E}" type="presOf" srcId="{8B810078-DD67-F749-8338-3B46C60A1D64}" destId="{9C658618-65E2-DC45-BF02-4124D8AD1B03}" srcOrd="1" destOrd="0" presId="urn:microsoft.com/office/officeart/2005/8/layout/vProcess5"/>
    <dgm:cxn modelId="{B8537DB0-F81C-DD47-A50F-84E29077A994}" type="presOf" srcId="{81DD74E7-6D06-4946-B21D-DB14DF22309F}" destId="{EA9CFA4E-F56E-B34F-8648-37FD341775C0}" srcOrd="0" destOrd="0" presId="urn:microsoft.com/office/officeart/2005/8/layout/vProcess5"/>
    <dgm:cxn modelId="{DE8C35B6-5B9A-4F48-AA8A-204F34E1B9FB}" srcId="{E3CFEB04-4270-6446-9535-B6ECB4403288}" destId="{8B810078-DD67-F749-8338-3B46C60A1D64}" srcOrd="4" destOrd="0" parTransId="{64638C98-FC37-5C46-9849-84DBEA7712A6}" sibTransId="{042D692A-FA63-F342-B778-88AFD4EC68FD}"/>
    <dgm:cxn modelId="{71DC09C4-3310-F04B-99CF-DCD08BE8CBF3}" srcId="{E3CFEB04-4270-6446-9535-B6ECB4403288}" destId="{3C5D35A4-1012-724A-A561-BCEA140C4383}" srcOrd="1" destOrd="0" parTransId="{CCDC026F-0F28-7E45-BB8C-E0B477848559}" sibTransId="{DFA18271-BF5F-5344-B724-8A583B2277A3}"/>
    <dgm:cxn modelId="{CEE19BCB-483B-1645-A679-2AE71AAA25EA}" type="presOf" srcId="{AE0A2216-21A8-F94E-9DC9-9A3084B74DE8}" destId="{496A517D-7C19-9C41-BC54-31CF9862584B}" srcOrd="0" destOrd="0" presId="urn:microsoft.com/office/officeart/2005/8/layout/vProcess5"/>
    <dgm:cxn modelId="{612D52CF-171C-5443-B539-0521F5D1AB18}" type="presOf" srcId="{DFA18271-BF5F-5344-B724-8A583B2277A3}" destId="{9BF310A0-1A9E-5848-B7C3-BFBB160FCD95}" srcOrd="0" destOrd="0" presId="urn:microsoft.com/office/officeart/2005/8/layout/vProcess5"/>
    <dgm:cxn modelId="{739557DE-89AC-B143-B192-53FEDFA242A9}" srcId="{E3CFEB04-4270-6446-9535-B6ECB4403288}" destId="{BACF94F8-9B56-4F48-AF5D-DF52FBB688AF}" srcOrd="3" destOrd="0" parTransId="{1016C3D0-BE02-2740-85EF-BF25632FFF77}" sibTransId="{D5DD52F6-82F2-2B40-82D0-743EC1C50669}"/>
    <dgm:cxn modelId="{CA4B4DE1-FE4C-374F-A948-07E5490EABEC}" type="presOf" srcId="{D0E18D13-A5F4-D745-AC7D-AD1273CC64FC}" destId="{14B8EC71-A222-F246-A8E9-D138F5E458B6}" srcOrd="1" destOrd="0" presId="urn:microsoft.com/office/officeart/2005/8/layout/vProcess5"/>
    <dgm:cxn modelId="{DB15E0EE-E04C-7A41-A85A-32C404D257F8}" type="presOf" srcId="{E3CFEB04-4270-6446-9535-B6ECB4403288}" destId="{0B7A9DDF-ECBD-534E-9F49-75DA7C04014C}" srcOrd="0" destOrd="0" presId="urn:microsoft.com/office/officeart/2005/8/layout/vProcess5"/>
    <dgm:cxn modelId="{FE1531FE-41C2-374B-B41A-48F0187F2DE6}" type="presOf" srcId="{BACF94F8-9B56-4F48-AF5D-DF52FBB688AF}" destId="{CB946C74-E689-154C-A284-B3E59CB19BA5}" srcOrd="1" destOrd="0" presId="urn:microsoft.com/office/officeart/2005/8/layout/vProcess5"/>
    <dgm:cxn modelId="{3A00A65E-DC0B-F44C-8152-CB12EC902201}" type="presParOf" srcId="{0B7A9DDF-ECBD-534E-9F49-75DA7C04014C}" destId="{F7992745-1016-C749-ADAE-134D22AD95EB}" srcOrd="0" destOrd="0" presId="urn:microsoft.com/office/officeart/2005/8/layout/vProcess5"/>
    <dgm:cxn modelId="{802F2D5C-E097-7841-9C61-0BCDF82B7A37}" type="presParOf" srcId="{0B7A9DDF-ECBD-534E-9F49-75DA7C04014C}" destId="{E0D72BA9-7FBE-4E44-9AF2-C5E2EDD5572E}" srcOrd="1" destOrd="0" presId="urn:microsoft.com/office/officeart/2005/8/layout/vProcess5"/>
    <dgm:cxn modelId="{004E3488-963B-9D4A-BC77-0BF61473CD16}" type="presParOf" srcId="{0B7A9DDF-ECBD-534E-9F49-75DA7C04014C}" destId="{D5ED7416-1616-6341-970C-3A85892C88DB}" srcOrd="2" destOrd="0" presId="urn:microsoft.com/office/officeart/2005/8/layout/vProcess5"/>
    <dgm:cxn modelId="{86D03BFF-58FB-9A4E-99B8-2EB57C15385C}" type="presParOf" srcId="{0B7A9DDF-ECBD-534E-9F49-75DA7C04014C}" destId="{EA9CFA4E-F56E-B34F-8648-37FD341775C0}" srcOrd="3" destOrd="0" presId="urn:microsoft.com/office/officeart/2005/8/layout/vProcess5"/>
    <dgm:cxn modelId="{2ECD22A7-7A1F-C04B-9F24-B34B1DFC4E7F}" type="presParOf" srcId="{0B7A9DDF-ECBD-534E-9F49-75DA7C04014C}" destId="{6EF1712D-137C-004C-A7D5-03C8E561A00D}" srcOrd="4" destOrd="0" presId="urn:microsoft.com/office/officeart/2005/8/layout/vProcess5"/>
    <dgm:cxn modelId="{B51478B7-01C1-3E45-B8F0-738832572478}" type="presParOf" srcId="{0B7A9DDF-ECBD-534E-9F49-75DA7C04014C}" destId="{6DF17372-D6FD-BD47-BB3A-964416DEAE0F}" srcOrd="5" destOrd="0" presId="urn:microsoft.com/office/officeart/2005/8/layout/vProcess5"/>
    <dgm:cxn modelId="{B075DC96-A634-C249-953D-BB078746EBA7}" type="presParOf" srcId="{0B7A9DDF-ECBD-534E-9F49-75DA7C04014C}" destId="{496A517D-7C19-9C41-BC54-31CF9862584B}" srcOrd="6" destOrd="0" presId="urn:microsoft.com/office/officeart/2005/8/layout/vProcess5"/>
    <dgm:cxn modelId="{B7D65139-05DA-144A-ABFA-DCF51E14A6C4}" type="presParOf" srcId="{0B7A9DDF-ECBD-534E-9F49-75DA7C04014C}" destId="{9BF310A0-1A9E-5848-B7C3-BFBB160FCD95}" srcOrd="7" destOrd="0" presId="urn:microsoft.com/office/officeart/2005/8/layout/vProcess5"/>
    <dgm:cxn modelId="{4668E0B4-0915-4642-91CB-BFA9605885E0}" type="presParOf" srcId="{0B7A9DDF-ECBD-534E-9F49-75DA7C04014C}" destId="{CEE7227C-D791-034A-B00C-B94B0F650C83}" srcOrd="8" destOrd="0" presId="urn:microsoft.com/office/officeart/2005/8/layout/vProcess5"/>
    <dgm:cxn modelId="{42C829C8-9067-BD4A-B301-DA360F12E817}" type="presParOf" srcId="{0B7A9DDF-ECBD-534E-9F49-75DA7C04014C}" destId="{7FA9647B-8798-904E-B041-D82CEB3CF466}" srcOrd="9" destOrd="0" presId="urn:microsoft.com/office/officeart/2005/8/layout/vProcess5"/>
    <dgm:cxn modelId="{6C30EEBF-347B-C242-86FE-C5D5C0A0134C}" type="presParOf" srcId="{0B7A9DDF-ECBD-534E-9F49-75DA7C04014C}" destId="{14B8EC71-A222-F246-A8E9-D138F5E458B6}" srcOrd="10" destOrd="0" presId="urn:microsoft.com/office/officeart/2005/8/layout/vProcess5"/>
    <dgm:cxn modelId="{0AA0D579-B22D-5E45-AF65-4A23A07C6935}" type="presParOf" srcId="{0B7A9DDF-ECBD-534E-9F49-75DA7C04014C}" destId="{7CE78038-0CDD-0649-BAC8-39A9F40881C7}" srcOrd="11" destOrd="0" presId="urn:microsoft.com/office/officeart/2005/8/layout/vProcess5"/>
    <dgm:cxn modelId="{7FD93F4F-9630-2945-A670-87F64A481CBA}" type="presParOf" srcId="{0B7A9DDF-ECBD-534E-9F49-75DA7C04014C}" destId="{342BB54F-82A6-3741-8FE9-3764B1FB2A6E}" srcOrd="12" destOrd="0" presId="urn:microsoft.com/office/officeart/2005/8/layout/vProcess5"/>
    <dgm:cxn modelId="{61050E51-CD0C-CA4E-89E3-F622B879708A}" type="presParOf" srcId="{0B7A9DDF-ECBD-534E-9F49-75DA7C04014C}" destId="{CB946C74-E689-154C-A284-B3E59CB19BA5}" srcOrd="13" destOrd="0" presId="urn:microsoft.com/office/officeart/2005/8/layout/vProcess5"/>
    <dgm:cxn modelId="{28691191-7697-A446-B0FB-29A6963C1234}" type="presParOf" srcId="{0B7A9DDF-ECBD-534E-9F49-75DA7C04014C}" destId="{9C658618-65E2-DC45-BF02-4124D8AD1B0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72BA9-7FBE-4E44-9AF2-C5E2EDD5572E}">
      <dsp:nvSpPr>
        <dsp:cNvPr id="0" name=""/>
        <dsp:cNvSpPr/>
      </dsp:nvSpPr>
      <dsp:spPr>
        <a:xfrm>
          <a:off x="0" y="0"/>
          <a:ext cx="3536626" cy="47157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Population pressures</a:t>
          </a:r>
        </a:p>
      </dsp:txBody>
      <dsp:txXfrm>
        <a:off x="13812" y="13812"/>
        <a:ext cx="2972590" cy="443947"/>
      </dsp:txXfrm>
    </dsp:sp>
    <dsp:sp modelId="{D5ED7416-1616-6341-970C-3A85892C88DB}">
      <dsp:nvSpPr>
        <dsp:cNvPr id="0" name=""/>
        <dsp:cNvSpPr/>
      </dsp:nvSpPr>
      <dsp:spPr>
        <a:xfrm>
          <a:off x="264098" y="537066"/>
          <a:ext cx="3536626" cy="471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Road building</a:t>
          </a:r>
        </a:p>
      </dsp:txBody>
      <dsp:txXfrm>
        <a:off x="277910" y="550878"/>
        <a:ext cx="2938382" cy="443947"/>
      </dsp:txXfrm>
    </dsp:sp>
    <dsp:sp modelId="{EA9CFA4E-F56E-B34F-8648-37FD341775C0}">
      <dsp:nvSpPr>
        <dsp:cNvPr id="0" name=""/>
        <dsp:cNvSpPr/>
      </dsp:nvSpPr>
      <dsp:spPr>
        <a:xfrm>
          <a:off x="528197" y="1074133"/>
          <a:ext cx="3536626" cy="4715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Mining</a:t>
          </a:r>
        </a:p>
      </dsp:txBody>
      <dsp:txXfrm>
        <a:off x="542009" y="1087945"/>
        <a:ext cx="2938382" cy="443947"/>
      </dsp:txXfrm>
    </dsp:sp>
    <dsp:sp modelId="{6EF1712D-137C-004C-A7D5-03C8E561A00D}">
      <dsp:nvSpPr>
        <dsp:cNvPr id="0" name=""/>
        <dsp:cNvSpPr/>
      </dsp:nvSpPr>
      <dsp:spPr>
        <a:xfrm>
          <a:off x="792296" y="1611200"/>
          <a:ext cx="3536626" cy="4715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HEP</a:t>
          </a:r>
        </a:p>
      </dsp:txBody>
      <dsp:txXfrm>
        <a:off x="806108" y="1625012"/>
        <a:ext cx="2938382" cy="443947"/>
      </dsp:txXfrm>
    </dsp:sp>
    <dsp:sp modelId="{6DF17372-D6FD-BD47-BB3A-964416DEAE0F}">
      <dsp:nvSpPr>
        <dsp:cNvPr id="0" name=""/>
        <dsp:cNvSpPr/>
      </dsp:nvSpPr>
      <dsp:spPr>
        <a:xfrm>
          <a:off x="1056394" y="2148267"/>
          <a:ext cx="3536626" cy="47157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Logging</a:t>
          </a:r>
        </a:p>
      </dsp:txBody>
      <dsp:txXfrm>
        <a:off x="1070206" y="2162079"/>
        <a:ext cx="2938382" cy="443947"/>
      </dsp:txXfrm>
    </dsp:sp>
    <dsp:sp modelId="{496A517D-7C19-9C41-BC54-31CF9862584B}">
      <dsp:nvSpPr>
        <dsp:cNvPr id="0" name=""/>
        <dsp:cNvSpPr/>
      </dsp:nvSpPr>
      <dsp:spPr>
        <a:xfrm>
          <a:off x="3230105" y="344508"/>
          <a:ext cx="306521" cy="3065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299072" y="344508"/>
        <a:ext cx="168587" cy="230657"/>
      </dsp:txXfrm>
    </dsp:sp>
    <dsp:sp modelId="{9BF310A0-1A9E-5848-B7C3-BFBB160FCD95}">
      <dsp:nvSpPr>
        <dsp:cNvPr id="0" name=""/>
        <dsp:cNvSpPr/>
      </dsp:nvSpPr>
      <dsp:spPr>
        <a:xfrm>
          <a:off x="3494203" y="881575"/>
          <a:ext cx="306521" cy="3065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63170" y="881575"/>
        <a:ext cx="168587" cy="230657"/>
      </dsp:txXfrm>
    </dsp:sp>
    <dsp:sp modelId="{CEE7227C-D791-034A-B00C-B94B0F650C83}">
      <dsp:nvSpPr>
        <dsp:cNvPr id="0" name=""/>
        <dsp:cNvSpPr/>
      </dsp:nvSpPr>
      <dsp:spPr>
        <a:xfrm>
          <a:off x="3758302" y="1410783"/>
          <a:ext cx="306521" cy="3065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827269" y="1410783"/>
        <a:ext cx="168587" cy="230657"/>
      </dsp:txXfrm>
    </dsp:sp>
    <dsp:sp modelId="{7FA9647B-8798-904E-B041-D82CEB3CF466}">
      <dsp:nvSpPr>
        <dsp:cNvPr id="0" name=""/>
        <dsp:cNvSpPr/>
      </dsp:nvSpPr>
      <dsp:spPr>
        <a:xfrm>
          <a:off x="4022401" y="1953089"/>
          <a:ext cx="306521" cy="3065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091368" y="1953089"/>
        <a:ext cx="168587" cy="23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08EF-E65F-9E47-ADC6-305694DFA73B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9A93-DCC8-4444-99ED-BA3351AB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85B22F4-2090-1C42-A141-322962ADCE34}" type="slidenum">
              <a:rPr lang="en-GB">
                <a:latin typeface="Arial" charset="0"/>
                <a:cs typeface="Arial" charset="0"/>
              </a:rPr>
              <a:pPr/>
              <a:t>2</a:t>
            </a:fld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D8EE-954C-D1F3-E2EC-1E0DF9E3F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5D917-D67C-91BC-A21B-677812078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D397C-5E66-B474-9C40-64DC9BF0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EE386-91B4-E263-78AB-AE0111E5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B599-B125-6178-D4B5-CF4E568D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5A50-DBAE-61D8-756F-3868B3B9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07091-C958-9110-BDDD-607C62CD4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F46F-297E-CAEC-B89A-5BC137BB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9570F-A901-17E0-F2EB-CC9ECC26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547A-BFDE-BEB9-D1BD-8D5000D9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50964-E291-0377-F654-4D4AF02D9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F3E3F-6BC4-1EEF-54E9-A4A950E7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08EF-5A15-5C13-9974-BF5E175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99B84-CE77-814C-035C-7EC108FD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B4AA-59F8-214C-E07E-F815A0DF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6608-C3F3-7116-4FFB-07F73855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CE13-DB81-64D4-5D58-0ED33997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95A98-CC0F-9A6F-54E7-EDCF9FFB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1B5A7-831D-A977-2C88-EBCA361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E942-093A-B291-6CA0-D543F5AB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2D37-92FC-FDDF-9E7D-96CE231F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1CB3-EAC1-148F-C3B5-CCEB56FD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6ED7-FB47-D1BE-D000-5CC436E9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E7A8A-AE8F-00B9-FD50-2DA99E20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A2C1A-AFAB-2794-C01E-DCDD2D7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6C5-AF82-4EC4-6D5A-09DE6732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89AB-799D-5775-8A52-239B5382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EE3C6-BFC1-A1BF-C982-A94553226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2B64-6CCC-A7C3-2512-F2400A08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95C7A-B69B-A12A-9B51-68D4ED79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F36B5-4A13-ABCE-2ECF-6DD2B03A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FEEC-78EE-F2CD-B254-E7D62D4B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A37C3-3A55-796B-1F22-00303FBB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B9F12-F526-3B1F-1FE7-53BD161F7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1A7C-8D58-9172-A905-D18092ACE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EA689-E4BA-3901-0049-C7C8096A8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6414E-6C44-9EC6-C77A-A53BACB6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C2708-51BA-7C66-0849-438481C1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C2039-1167-61CE-DE70-B7FF381F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965C-353B-6D43-FC14-2C505ABE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051E8-9C14-5D2C-4C2A-1E289BAC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C6EBB-CBE4-0196-F633-EC3DE620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B2A69-E075-4634-CF45-CBA142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ED92B-1DF9-3ABA-2D62-1AE27888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3D4A7-3C63-6880-F209-66BDFA89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709C7-3237-A7A7-6DD9-049EB651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8CE2-BB0D-6E0B-4F9B-B63BDF22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5328-2B18-9815-2F56-7E9F1BDE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283D2-6F8B-36FB-DF77-745FE582F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52B53-D913-3FE3-E606-44D27A8D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F689F-FF03-BC84-34B2-DBB80882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A13DD-CEB9-9E17-B6FF-12D537FC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5DE0-51CA-4AB7-5381-5227390B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C889D-FABF-3987-61EC-340399AD7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0E8A3-3ADD-462A-4FD1-CCC0FA5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C2EB6-C717-663B-4217-84609A75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4AE0F-9EDF-2B96-5E67-6D1C08E5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FB067-8EB4-125B-8262-5B4E3978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D2629-EC97-E1A0-AED6-5DB8E887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3D84-28E1-763E-9233-FEE1717E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A3FE7-76CF-9987-5924-F5D1EBB92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C9A9-7978-BF4B-8B06-4CC0AF35B9E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7588B-9938-0576-103B-DB802ECC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64C3-B659-84E1-2669-F0BF280A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0FDE-803C-9840-98E4-F0470F31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o6WHN4NDT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6A07-CDCC-AED8-C971-F9CA16FC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4638"/>
            <a:ext cx="9144000" cy="2387600"/>
          </a:xfrm>
        </p:spPr>
        <p:txBody>
          <a:bodyPr/>
          <a:lstStyle/>
          <a:p>
            <a:r>
              <a:rPr lang="en-US" dirty="0"/>
              <a:t>Economic Development and Climate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3947B-F826-D460-2FD1-A8F0A88E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284" y="52022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What:</a:t>
            </a:r>
            <a:r>
              <a:rPr lang="en-US" dirty="0"/>
              <a:t> The impact of global economic development on the Global Commons, including rainforest removal, biodiversity loss and ocean </a:t>
            </a:r>
            <a:r>
              <a:rPr lang="en-US" b="1" dirty="0"/>
              <a:t>pollution.</a:t>
            </a:r>
            <a:br>
              <a:rPr lang="en-US" b="1" dirty="0"/>
            </a:br>
            <a:r>
              <a:rPr lang="en-US" b="1" dirty="0"/>
              <a:t>Why: </a:t>
            </a:r>
            <a:r>
              <a:rPr lang="en-US" dirty="0"/>
              <a:t>To investigate the concept of the Global Commons.</a:t>
            </a:r>
            <a:br>
              <a:rPr lang="en-US" dirty="0"/>
            </a:br>
            <a:r>
              <a:rPr lang="en-US" dirty="0"/>
              <a:t> To </a:t>
            </a:r>
            <a:r>
              <a:rPr lang="en-US" dirty="0" err="1"/>
              <a:t>recognise</a:t>
            </a:r>
            <a:r>
              <a:rPr lang="en-US" dirty="0"/>
              <a:t> the main areas of concern. 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2C50C-6C8A-577F-F446-1263B4E6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36" y="0"/>
            <a:ext cx="6062479" cy="34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847AE-8779-854E-8294-E9831478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43" y="244816"/>
            <a:ext cx="10223811" cy="6368367"/>
          </a:xfrm>
        </p:spPr>
      </p:pic>
    </p:spTree>
    <p:extLst>
      <p:ext uri="{BB962C8B-B14F-4D97-AF65-F5344CB8AC3E}">
        <p14:creationId xmlns:p14="http://schemas.microsoft.com/office/powerpoint/2010/main" val="159853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C8DB73-99F9-8A44-8420-B7D6C9320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2" r="8037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7A64F-67AE-7243-AD2D-DD37AD51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00B0F0"/>
                </a:solidFill>
              </a:rPr>
              <a:t>Other reasons for deforestation in Borneo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EE5522-5874-D141-A513-F6BA64FE57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516" y="3417573"/>
          <a:ext cx="4593021" cy="261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6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1FA3-D2C9-1246-A66C-D338FBF0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869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deforestation on the Malaysian rainforest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22D88-645F-6545-B67A-7FEC41EBC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0780" y="198963"/>
            <a:ext cx="4923020" cy="6460073"/>
          </a:xfrm>
        </p:spPr>
      </p:pic>
    </p:spTree>
    <p:extLst>
      <p:ext uri="{BB962C8B-B14F-4D97-AF65-F5344CB8AC3E}">
        <p14:creationId xmlns:p14="http://schemas.microsoft.com/office/powerpoint/2010/main" val="52195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AED4-0F03-5C50-1573-947BB3C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41B5-8E3A-ABFB-2350-C05CE993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Pressure groups </a:t>
            </a:r>
            <a:r>
              <a:rPr lang="en-US" dirty="0"/>
              <a:t>People who come together with the aim of influencing others, or the government about a particular issue. 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26DA1-2CD5-4B65-6D9B-2800FCAA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11" y="3031313"/>
            <a:ext cx="2959100" cy="273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00F94-B096-C2DB-0904-2012EB4CCF94}"/>
              </a:ext>
            </a:extLst>
          </p:cNvPr>
          <p:cNvSpPr txBox="1"/>
          <p:nvPr/>
        </p:nvSpPr>
        <p:spPr>
          <a:xfrm>
            <a:off x="5050465" y="3264195"/>
            <a:ext cx="47952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what pressure groups, like Greenpeace are doing to try and protect the environment </a:t>
            </a:r>
          </a:p>
        </p:txBody>
      </p:sp>
    </p:spTree>
    <p:extLst>
      <p:ext uri="{BB962C8B-B14F-4D97-AF65-F5344CB8AC3E}">
        <p14:creationId xmlns:p14="http://schemas.microsoft.com/office/powerpoint/2010/main" val="92699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041C-1EC6-E9DC-0CF4-026C3985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69F86-F37F-A330-019B-F7C08587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33" y="138340"/>
            <a:ext cx="5058381" cy="65359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50D2B-EBBC-1E62-8B77-6B8A2498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4" y="4834597"/>
            <a:ext cx="5954486" cy="2066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E50CD-952B-72B4-7E33-E611BA8F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24" y="2207049"/>
            <a:ext cx="5954486" cy="2778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F4388-9DB2-0F3F-2AEC-2CA4F822B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314" y="-6734"/>
            <a:ext cx="6244924" cy="23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1524000" y="2205039"/>
            <a:ext cx="9144000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317" name="Group 28"/>
          <p:cNvGrpSpPr>
            <a:grpSpLocks/>
          </p:cNvGrpSpPr>
          <p:nvPr/>
        </p:nvGrpSpPr>
        <p:grpSpPr bwMode="auto">
          <a:xfrm>
            <a:off x="9177338" y="0"/>
            <a:ext cx="1511300" cy="2160588"/>
            <a:chOff x="3203848" y="2852936"/>
            <a:chExt cx="2207005" cy="4005064"/>
          </a:xfrm>
        </p:grpSpPr>
        <p:pic>
          <p:nvPicPr>
            <p:cNvPr id="1333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852936"/>
              <a:ext cx="2207005" cy="400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TextBox 8"/>
            <p:cNvSpPr txBox="1">
              <a:spLocks noChangeArrowheads="1"/>
            </p:cNvSpPr>
            <p:nvPr/>
          </p:nvSpPr>
          <p:spPr bwMode="auto">
            <a:xfrm>
              <a:off x="4172418" y="4270689"/>
              <a:ext cx="1080120" cy="51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B90000"/>
                  </a:solidFill>
                  <a:latin typeface="Arial" charset="0"/>
                </a:rPr>
                <a:t>No</a:t>
              </a:r>
            </a:p>
          </p:txBody>
        </p:sp>
        <p:sp>
          <p:nvSpPr>
            <p:cNvPr id="13333" name="TextBox 9"/>
            <p:cNvSpPr txBox="1">
              <a:spLocks noChangeArrowheads="1"/>
            </p:cNvSpPr>
            <p:nvPr/>
          </p:nvSpPr>
          <p:spPr bwMode="auto">
            <a:xfrm>
              <a:off x="3587674" y="2974303"/>
              <a:ext cx="1080120" cy="51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007434"/>
                  </a:solidFill>
                  <a:latin typeface="Arial" charset="0"/>
                </a:rPr>
                <a:t>Yes</a:t>
              </a:r>
            </a:p>
          </p:txBody>
        </p:sp>
        <p:sp>
          <p:nvSpPr>
            <p:cNvPr id="13334" name="TextBox 10"/>
            <p:cNvSpPr txBox="1">
              <a:spLocks noChangeArrowheads="1"/>
            </p:cNvSpPr>
            <p:nvPr/>
          </p:nvSpPr>
          <p:spPr bwMode="auto">
            <a:xfrm>
              <a:off x="3971501" y="3338397"/>
              <a:ext cx="1080120" cy="51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FF6600"/>
                  </a:solidFill>
                  <a:latin typeface="Arial" charset="0"/>
                </a:rPr>
                <a:t>Maybe</a:t>
              </a:r>
            </a:p>
          </p:txBody>
        </p:sp>
      </p:grpSp>
      <p:pic>
        <p:nvPicPr>
          <p:cNvPr id="13319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1700213"/>
            <a:ext cx="5699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867800" y="2276873"/>
            <a:ext cx="14401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B8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No!</a:t>
            </a:r>
          </a:p>
        </p:txBody>
      </p:sp>
      <p:pic>
        <p:nvPicPr>
          <p:cNvPr id="133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773239"/>
            <a:ext cx="5699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27848" y="2348881"/>
            <a:ext cx="21602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Maybe?</a:t>
            </a:r>
          </a:p>
        </p:txBody>
      </p:sp>
      <p:pic>
        <p:nvPicPr>
          <p:cNvPr id="133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773239"/>
            <a:ext cx="5683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51584" y="2276873"/>
            <a:ext cx="8640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743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Yes!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1703388" y="2852739"/>
            <a:ext cx="1871662" cy="2160587"/>
          </a:xfrm>
          <a:prstGeom prst="roundRect">
            <a:avLst>
              <a:gd name="adj" fmla="val 16667"/>
            </a:avLst>
          </a:prstGeom>
          <a:solidFill>
            <a:srgbClr val="007434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Why is it the best way?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are the most influential reasons?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should we worry most about?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8472488" y="2924175"/>
            <a:ext cx="1871662" cy="2160588"/>
          </a:xfrm>
          <a:prstGeom prst="roundRect">
            <a:avLst>
              <a:gd name="adj" fmla="val 16667"/>
            </a:avLst>
          </a:prstGeom>
          <a:solidFill>
            <a:srgbClr val="B9000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Why not?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is a better way?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Which negatives particularly outweigh the positives? 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872038" y="2924175"/>
            <a:ext cx="1871662" cy="216058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is making you unsure?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would it take for you to make a decision?</a:t>
            </a:r>
          </a:p>
          <a:p>
            <a:pPr marL="285750" indent="-285750" algn="ctr"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lt1"/>
                </a:solidFill>
                <a:latin typeface="Bell MT"/>
                <a:cs typeface="Bell MT"/>
              </a:rPr>
              <a:t>What are both sides of the argument?</a:t>
            </a:r>
          </a:p>
        </p:txBody>
      </p:sp>
      <p:sp>
        <p:nvSpPr>
          <p:cNvPr id="13328" name="Rectangle 29"/>
          <p:cNvSpPr>
            <a:spLocks noChangeArrowheads="1"/>
          </p:cNvSpPr>
          <p:nvPr/>
        </p:nvSpPr>
        <p:spPr bwMode="auto">
          <a:xfrm>
            <a:off x="4440238" y="5445126"/>
            <a:ext cx="4965700" cy="10156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200" dirty="0">
                <a:latin typeface="Bell MT" charset="0"/>
              </a:rPr>
              <a:t>What are the advantages of development in the tropical rainforest?</a:t>
            </a:r>
          </a:p>
          <a:p>
            <a:pPr marL="342900" indent="-342900">
              <a:buFontTx/>
              <a:buAutoNum type="arabicPeriod"/>
            </a:pPr>
            <a:r>
              <a:rPr lang="en-GB" sz="1200" dirty="0">
                <a:latin typeface="Bell MT" charset="0"/>
              </a:rPr>
              <a:t>What are the disadvantages of development in the tropical rainforest?</a:t>
            </a:r>
          </a:p>
          <a:p>
            <a:pPr marL="342900" indent="-342900">
              <a:buFontTx/>
              <a:buAutoNum type="arabicPeriod"/>
            </a:pPr>
            <a:r>
              <a:rPr lang="en-GB" sz="1200" dirty="0">
                <a:latin typeface="Bell MT" charset="0"/>
              </a:rPr>
              <a:t>What are the conditions like in the tropical rainforest?</a:t>
            </a:r>
          </a:p>
          <a:p>
            <a:pPr marL="342900" indent="-342900">
              <a:buFontTx/>
              <a:buAutoNum type="arabicPeriod"/>
            </a:pPr>
            <a:r>
              <a:rPr lang="en-GB" sz="1200" dirty="0">
                <a:latin typeface="Bell MT" charset="0"/>
              </a:rPr>
              <a:t>What examples can you use to illustrate the advantages and disadvantages?</a:t>
            </a:r>
          </a:p>
        </p:txBody>
      </p:sp>
      <p:pic>
        <p:nvPicPr>
          <p:cNvPr id="13329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5373689"/>
            <a:ext cx="981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631504" y="6381328"/>
            <a:ext cx="27363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How can you decide?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87910" y="808544"/>
            <a:ext cx="7463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“All development in the Rainforest should be stopped”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1" y="36387"/>
            <a:ext cx="19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Starter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81918" y="65473"/>
            <a:ext cx="5638271" cy="52322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ell MT"/>
                <a:cs typeface="Bell MT"/>
              </a:rPr>
              <a:t>Decide where you stand on the decision line in relation to the statement. Be prepared to justify!</a:t>
            </a:r>
          </a:p>
        </p:txBody>
      </p:sp>
    </p:spTree>
    <p:extLst>
      <p:ext uri="{BB962C8B-B14F-4D97-AF65-F5344CB8AC3E}">
        <p14:creationId xmlns:p14="http://schemas.microsoft.com/office/powerpoint/2010/main" val="77191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0552"/>
            <a:ext cx="91440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Organise the following into ‘</a:t>
            </a:r>
            <a:r>
              <a:rPr lang="en-GB" sz="2800" b="1" dirty="0">
                <a:solidFill>
                  <a:srgbClr val="00B0F0"/>
                </a:solidFill>
                <a:latin typeface="Arial Rounded MT Bold" pitchFamily="34" charset="0"/>
                <a:cs typeface="Arial" pitchFamily="34" charset="0"/>
              </a:rPr>
              <a:t>goods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 and ‘</a:t>
            </a:r>
            <a:r>
              <a:rPr lang="en-GB" sz="2800" b="1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services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 Rounded MT Bold" pitchFamily="34" charset="0"/>
              </a:rPr>
              <a:t>They give us a wide range of natural resources we can harvest, collect or capture to sell and to make money from.</a:t>
            </a:r>
          </a:p>
        </p:txBody>
      </p:sp>
      <p:sp>
        <p:nvSpPr>
          <p:cNvPr id="6" name="TextBox 5"/>
          <p:cNvSpPr txBox="1"/>
          <p:nvPr/>
        </p:nvSpPr>
        <p:spPr>
          <a:xfrm rot="20462370">
            <a:off x="1753755" y="1909537"/>
            <a:ext cx="201849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Medicines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7674" y="2289646"/>
            <a:ext cx="23762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Air purification (absorbing CO₂)</a:t>
            </a:r>
            <a:endParaRPr lang="en-US" dirty="0"/>
          </a:p>
          <a:p>
            <a:pPr algn="ctr"/>
            <a:endParaRPr lang="en-GB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51172">
            <a:off x="2241614" y="3565747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Energy from HEP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5900" y="1567170"/>
            <a:ext cx="19442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 and nutrient cycling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90092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and shellfish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544" y="4437113"/>
            <a:ext cx="28043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69784">
            <a:off x="7620570" y="166944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8008" y="2492896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Protection against soil erosion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225376">
            <a:off x="6756041" y="350469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Employment opportunities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50" y="4465657"/>
            <a:ext cx="18331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Wildlife habitats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958079">
            <a:off x="1687075" y="5764415"/>
            <a:ext cx="1588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Biodiversity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489165">
            <a:off x="6274790" y="5447542"/>
            <a:ext cx="21876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 meat and fish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99856" y="6093296"/>
            <a:ext cx="9804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20F18-F38E-C843-AB5E-FB91A879E8E0}"/>
              </a:ext>
            </a:extLst>
          </p:cNvPr>
          <p:cNvSpPr txBox="1"/>
          <p:nvPr/>
        </p:nvSpPr>
        <p:spPr>
          <a:xfrm>
            <a:off x="9001125" y="4834989"/>
            <a:ext cx="27363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Native food crops (fruit &amp; nuts)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0092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and shellfish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847528" y="332656"/>
            <a:ext cx="4040188" cy="6397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GOODS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>
          <a:xfrm>
            <a:off x="6312025" y="404664"/>
            <a:ext cx="4041775" cy="6397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SERVICES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2833328" y="3523320"/>
            <a:ext cx="666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73CDA8-8E78-0148-BE42-9FB228EB548B}"/>
              </a:ext>
            </a:extLst>
          </p:cNvPr>
          <p:cNvSpPr txBox="1"/>
          <p:nvPr/>
        </p:nvSpPr>
        <p:spPr>
          <a:xfrm rot="20462370">
            <a:off x="1753755" y="1909537"/>
            <a:ext cx="201849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Medicines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A68E0-0ECA-394E-A4BC-3B0B1A2AB993}"/>
              </a:ext>
            </a:extLst>
          </p:cNvPr>
          <p:cNvSpPr txBox="1"/>
          <p:nvPr/>
        </p:nvSpPr>
        <p:spPr>
          <a:xfrm rot="551172">
            <a:off x="3585516" y="1109175"/>
            <a:ext cx="21121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Energy from HEP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E142F-4AF2-6B4D-99DF-7EC8EEC63B1E}"/>
              </a:ext>
            </a:extLst>
          </p:cNvPr>
          <p:cNvSpPr txBox="1"/>
          <p:nvPr/>
        </p:nvSpPr>
        <p:spPr>
          <a:xfrm rot="20958079">
            <a:off x="7456125" y="1580656"/>
            <a:ext cx="1588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Biodiversity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31C6B-F9F7-6C44-AF1A-DFF35EAD58E3}"/>
              </a:ext>
            </a:extLst>
          </p:cNvPr>
          <p:cNvSpPr txBox="1"/>
          <p:nvPr/>
        </p:nvSpPr>
        <p:spPr>
          <a:xfrm rot="489165">
            <a:off x="3215904" y="2906418"/>
            <a:ext cx="21876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 meat and fish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D4C6A-3138-684F-B173-08E13F5CE0B3}"/>
              </a:ext>
            </a:extLst>
          </p:cNvPr>
          <p:cNvSpPr txBox="1"/>
          <p:nvPr/>
        </p:nvSpPr>
        <p:spPr>
          <a:xfrm>
            <a:off x="9391920" y="1183069"/>
            <a:ext cx="23762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Air purification (absorbing CO₂)</a:t>
            </a:r>
            <a:endParaRPr lang="en-US" dirty="0"/>
          </a:p>
          <a:p>
            <a:pPr algn="ctr"/>
            <a:endParaRPr lang="en-GB" dirty="0">
              <a:latin typeface="Arial Rounded MT Bol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548C2-19E2-0F46-96E9-72E9283FCDE9}"/>
              </a:ext>
            </a:extLst>
          </p:cNvPr>
          <p:cNvSpPr txBox="1"/>
          <p:nvPr/>
        </p:nvSpPr>
        <p:spPr>
          <a:xfrm>
            <a:off x="6655616" y="2486218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Protection against soil erosion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854B6-24D7-2F44-887F-1E1719F3CB22}"/>
              </a:ext>
            </a:extLst>
          </p:cNvPr>
          <p:cNvSpPr txBox="1"/>
          <p:nvPr/>
        </p:nvSpPr>
        <p:spPr>
          <a:xfrm rot="469784">
            <a:off x="1561012" y="3707237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2C0F1-3DCC-8E4B-A02A-2F52555F406A}"/>
              </a:ext>
            </a:extLst>
          </p:cNvPr>
          <p:cNvSpPr txBox="1"/>
          <p:nvPr/>
        </p:nvSpPr>
        <p:spPr>
          <a:xfrm>
            <a:off x="3661130" y="4897033"/>
            <a:ext cx="9804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A7193-5861-3A47-9CC3-725CCC8E84BB}"/>
              </a:ext>
            </a:extLst>
          </p:cNvPr>
          <p:cNvSpPr txBox="1"/>
          <p:nvPr/>
        </p:nvSpPr>
        <p:spPr>
          <a:xfrm rot="21225376">
            <a:off x="6756041" y="350469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Employment opportunities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6C58F1-7F63-E641-9D7E-83B7A8191E37}"/>
              </a:ext>
            </a:extLst>
          </p:cNvPr>
          <p:cNvSpPr txBox="1"/>
          <p:nvPr/>
        </p:nvSpPr>
        <p:spPr>
          <a:xfrm>
            <a:off x="6537950" y="4465657"/>
            <a:ext cx="18331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Wildlife habitats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0990BE-8B21-0343-9295-F9802C8AD12B}"/>
              </a:ext>
            </a:extLst>
          </p:cNvPr>
          <p:cNvSpPr txBox="1"/>
          <p:nvPr/>
        </p:nvSpPr>
        <p:spPr>
          <a:xfrm>
            <a:off x="464466" y="4725370"/>
            <a:ext cx="27363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Native food crops (fruit &amp; nuts)</a:t>
            </a:r>
            <a:endParaRPr lang="en-US" dirty="0"/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339E90-9650-1945-AB6D-E31C85F16300}"/>
              </a:ext>
            </a:extLst>
          </p:cNvPr>
          <p:cNvSpPr txBox="1"/>
          <p:nvPr/>
        </p:nvSpPr>
        <p:spPr>
          <a:xfrm>
            <a:off x="9036640" y="4201864"/>
            <a:ext cx="19442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 and nutrient 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8870DCC-0B48-3043-AE35-DE1867D3D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4800" dirty="0">
                <a:latin typeface="dearJoe 5 CASUAL PRO" panose="02000000000000000000" pitchFamily="2" charset="0"/>
                <a:ea typeface="ＭＳ Ｐゴシック" panose="020B0600070205080204" pitchFamily="34" charset="-128"/>
              </a:rPr>
              <a:t>How are all of these things linked? </a:t>
            </a:r>
          </a:p>
        </p:txBody>
      </p:sp>
      <p:sp>
        <p:nvSpPr>
          <p:cNvPr id="37890" name="Subtitle 2">
            <a:extLst>
              <a:ext uri="{FF2B5EF4-FFF2-40B4-BE49-F238E27FC236}">
                <a16:creationId xmlns:a16="http://schemas.microsoft.com/office/drawing/2014/main" id="{A701C679-1B3D-C84B-A5C1-3CFC8B2A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 eaLnBrk="1" hangingPunct="1"/>
            <a:endParaRPr lang="en-US" altLang="en-US" sz="2000" dirty="0">
              <a:solidFill>
                <a:srgbClr val="E7E6E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7893" name="Picture 7">
            <a:extLst>
              <a:ext uri="{FF2B5EF4-FFF2-40B4-BE49-F238E27FC236}">
                <a16:creationId xmlns:a16="http://schemas.microsoft.com/office/drawing/2014/main" id="{57247185-0570-744F-82BD-2D7CC622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5273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>
            <a:extLst>
              <a:ext uri="{FF2B5EF4-FFF2-40B4-BE49-F238E27FC236}">
                <a16:creationId xmlns:a16="http://schemas.microsoft.com/office/drawing/2014/main" id="{4D92D672-6931-5243-8B21-8AD43652F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r="15249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>
            <a:extLst>
              <a:ext uri="{FF2B5EF4-FFF2-40B4-BE49-F238E27FC236}">
                <a16:creationId xmlns:a16="http://schemas.microsoft.com/office/drawing/2014/main" id="{9E0BF5D1-E2B5-2A49-A8C2-8244B0EA2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2022" b="5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>
            <a:extLst>
              <a:ext uri="{FF2B5EF4-FFF2-40B4-BE49-F238E27FC236}">
                <a16:creationId xmlns:a16="http://schemas.microsoft.com/office/drawing/2014/main" id="{D28C7A01-C59A-DF40-8D1E-AE670C60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896778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5489CB2F-BA36-0C4E-A3D5-9A709D68645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06186" y="1707153"/>
            <a:ext cx="9144000" cy="23876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Palm Oil</a:t>
            </a:r>
          </a:p>
        </p:txBody>
      </p:sp>
    </p:spTree>
    <p:extLst>
      <p:ext uri="{BB962C8B-B14F-4D97-AF65-F5344CB8AC3E}">
        <p14:creationId xmlns:p14="http://schemas.microsoft.com/office/powerpoint/2010/main" val="357564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3">
            <a:extLst>
              <a:ext uri="{FF2B5EF4-FFF2-40B4-BE49-F238E27FC236}">
                <a16:creationId xmlns:a16="http://schemas.microsoft.com/office/drawing/2014/main" id="{FDF98F24-9CD0-3F44-A472-4E03A9C49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55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1" name="Title 1">
            <a:extLst>
              <a:ext uri="{FF2B5EF4-FFF2-40B4-BE49-F238E27FC236}">
                <a16:creationId xmlns:a16="http://schemas.microsoft.com/office/drawing/2014/main" id="{E551CAB4-B2B2-D448-86E4-457458E9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STUDY - PALM OIL IN Borneo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64" name="TextBox 1">
            <a:extLst>
              <a:ext uri="{FF2B5EF4-FFF2-40B4-BE49-F238E27FC236}">
                <a16:creationId xmlns:a16="http://schemas.microsoft.com/office/drawing/2014/main" id="{D074CA7A-64CC-5C44-980C-102A8700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4770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>
                <a:hlinkClick r:id="rId3"/>
              </a:rPr>
              <a:t>https://www.youtube.com/watch?v=0o6WHN4NDTk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0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CE5EC7-A0F9-A94F-8DB2-0AD60B9CA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" y="479645"/>
            <a:ext cx="9437244" cy="55195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09521-5FBC-3044-B3F8-D32CA55C9BA5}"/>
              </a:ext>
            </a:extLst>
          </p:cNvPr>
          <p:cNvSpPr txBox="1"/>
          <p:nvPr/>
        </p:nvSpPr>
        <p:spPr>
          <a:xfrm>
            <a:off x="9638676" y="884420"/>
            <a:ext cx="2248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 country in South East Asia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natural vegetation in Malaysia is tropical rainforest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67% of Malaysia's land is covered by rainforest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42763-341F-C349-B2DB-7A5DAD28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246" y="4422632"/>
            <a:ext cx="3312754" cy="24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0ED1-7A15-8746-816E-CCAA13A7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A389EB-5FEA-B241-BA2F-3809CEA5F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041" y="152072"/>
            <a:ext cx="10515599" cy="6553856"/>
          </a:xfrm>
        </p:spPr>
      </p:pic>
    </p:spTree>
    <p:extLst>
      <p:ext uri="{BB962C8B-B14F-4D97-AF65-F5344CB8AC3E}">
        <p14:creationId xmlns:p14="http://schemas.microsoft.com/office/powerpoint/2010/main" val="125763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450</Words>
  <Application>Microsoft Macintosh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Bell MT</vt:lpstr>
      <vt:lpstr>Calibri</vt:lpstr>
      <vt:lpstr>Calibri Light</vt:lpstr>
      <vt:lpstr>Comic Sans MS</vt:lpstr>
      <vt:lpstr>dearJoe 5 CASUAL PRO</vt:lpstr>
      <vt:lpstr>Wingdings</vt:lpstr>
      <vt:lpstr>Office Theme</vt:lpstr>
      <vt:lpstr>Economic Development and Climate change </vt:lpstr>
      <vt:lpstr>PowerPoint Presentation</vt:lpstr>
      <vt:lpstr>Organise the following into ‘goods’ and ‘services’</vt:lpstr>
      <vt:lpstr>PowerPoint Presentation</vt:lpstr>
      <vt:lpstr>How are all of these things linked? </vt:lpstr>
      <vt:lpstr>Palm Oil</vt:lpstr>
      <vt:lpstr>CASE STUDY - PALM OIL IN Borneo</vt:lpstr>
      <vt:lpstr>PowerPoint Presentation</vt:lpstr>
      <vt:lpstr>PowerPoint Presentation</vt:lpstr>
      <vt:lpstr>PowerPoint Presentation</vt:lpstr>
      <vt:lpstr>Other reasons for deforestation in Borneo</vt:lpstr>
      <vt:lpstr>Impacts of deforestation on the Malaysian rainforest  </vt:lpstr>
      <vt:lpstr>Reducing the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 and Climate change </dc:title>
  <dc:creator>Anna Bennett</dc:creator>
  <cp:lastModifiedBy>Anna Bennett</cp:lastModifiedBy>
  <cp:revision>2</cp:revision>
  <dcterms:created xsi:type="dcterms:W3CDTF">2022-05-03T16:52:36Z</dcterms:created>
  <dcterms:modified xsi:type="dcterms:W3CDTF">2022-05-03T17:32:11Z</dcterms:modified>
</cp:coreProperties>
</file>