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6" r:id="rId2"/>
    <p:sldId id="260" r:id="rId3"/>
    <p:sldId id="313" r:id="rId4"/>
    <p:sldId id="276" r:id="rId5"/>
    <p:sldId id="305" r:id="rId6"/>
    <p:sldId id="306" r:id="rId7"/>
    <p:sldId id="307" r:id="rId8"/>
    <p:sldId id="308" r:id="rId9"/>
    <p:sldId id="309" r:id="rId10"/>
    <p:sldId id="295" r:id="rId11"/>
    <p:sldId id="314" r:id="rId12"/>
    <p:sldId id="302" r:id="rId13"/>
    <p:sldId id="315" r:id="rId14"/>
    <p:sldId id="258" r:id="rId15"/>
    <p:sldId id="269" r:id="rId16"/>
    <p:sldId id="259" r:id="rId17"/>
    <p:sldId id="262" r:id="rId18"/>
    <p:sldId id="263" r:id="rId19"/>
    <p:sldId id="257" r:id="rId20"/>
    <p:sldId id="271" r:id="rId21"/>
    <p:sldId id="264" r:id="rId22"/>
    <p:sldId id="270" r:id="rId23"/>
    <p:sldId id="267" r:id="rId24"/>
    <p:sldId id="272" r:id="rId25"/>
    <p:sldId id="324" r:id="rId26"/>
    <p:sldId id="316" r:id="rId27"/>
    <p:sldId id="317" r:id="rId28"/>
    <p:sldId id="266" r:id="rId29"/>
    <p:sldId id="318" r:id="rId30"/>
    <p:sldId id="319" r:id="rId31"/>
    <p:sldId id="325" r:id="rId32"/>
    <p:sldId id="320" r:id="rId33"/>
    <p:sldId id="321" r:id="rId34"/>
    <p:sldId id="275" r:id="rId35"/>
    <p:sldId id="322" r:id="rId36"/>
    <p:sldId id="261" r:id="rId37"/>
    <p:sldId id="323"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F5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666"/>
    <p:restoredTop sz="94162"/>
  </p:normalViewPr>
  <p:slideViewPr>
    <p:cSldViewPr snapToObjects="1">
      <p:cViewPr varScale="1">
        <p:scale>
          <a:sx n="109" d="100"/>
          <a:sy n="109" d="100"/>
        </p:scale>
        <p:origin x="2176"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56B206-46FC-714A-9AD8-C581DECA3274}" type="datetimeFigureOut">
              <a:rPr lang="en-US" smtClean="0"/>
              <a:t>11/26/18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207B86-901A-1D44-87E5-F1DACF5B16DF}" type="slidenum">
              <a:rPr lang="en-US" smtClean="0"/>
              <a:t>‹#›</a:t>
            </a:fld>
            <a:endParaRPr lang="en-US"/>
          </a:p>
        </p:txBody>
      </p:sp>
    </p:spTree>
    <p:extLst>
      <p:ext uri="{BB962C8B-B14F-4D97-AF65-F5344CB8AC3E}">
        <p14:creationId xmlns:p14="http://schemas.microsoft.com/office/powerpoint/2010/main" val="1317741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a:p>
        </p:txBody>
      </p:sp>
      <p:sp>
        <p:nvSpPr>
          <p:cNvPr id="122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80C84BF-261E-4B46-80BA-121B1E7DAF73}" type="slidenum">
              <a:rPr lang="en-GB"/>
              <a:pPr fontAlgn="base">
                <a:spcBef>
                  <a:spcPct val="0"/>
                </a:spcBef>
                <a:spcAft>
                  <a:spcPct val="0"/>
                </a:spcAft>
              </a:pPr>
              <a:t>12</a:t>
            </a:fld>
            <a:endParaRPr lang="en-GB"/>
          </a:p>
        </p:txBody>
      </p:sp>
    </p:spTree>
    <p:extLst>
      <p:ext uri="{BB962C8B-B14F-4D97-AF65-F5344CB8AC3E}">
        <p14:creationId xmlns:p14="http://schemas.microsoft.com/office/powerpoint/2010/main" val="2293821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84030BB-96D8-9D43-944D-C6122256E7A1}" type="datetimeFigureOut">
              <a:rPr lang="en-US" smtClean="0"/>
              <a:t>11/26/18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596F6E-79AC-E647-9F81-E217217B84A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4030BB-96D8-9D43-944D-C6122256E7A1}" type="datetimeFigureOut">
              <a:rPr lang="en-US" smtClean="0"/>
              <a:t>11/26/18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596F6E-79AC-E647-9F81-E217217B84A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4030BB-96D8-9D43-944D-C6122256E7A1}" type="datetimeFigureOut">
              <a:rPr lang="en-US" smtClean="0"/>
              <a:t>11/26/18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596F6E-79AC-E647-9F81-E217217B84A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4030BB-96D8-9D43-944D-C6122256E7A1}" type="datetimeFigureOut">
              <a:rPr lang="en-US" smtClean="0"/>
              <a:t>11/26/18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596F6E-79AC-E647-9F81-E217217B84A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4030BB-96D8-9D43-944D-C6122256E7A1}" type="datetimeFigureOut">
              <a:rPr lang="en-US" smtClean="0"/>
              <a:t>11/26/18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596F6E-79AC-E647-9F81-E217217B84A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4030BB-96D8-9D43-944D-C6122256E7A1}" type="datetimeFigureOut">
              <a:rPr lang="en-US" smtClean="0"/>
              <a:t>11/26/18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596F6E-79AC-E647-9F81-E217217B84A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84030BB-96D8-9D43-944D-C6122256E7A1}" type="datetimeFigureOut">
              <a:rPr lang="en-US" smtClean="0"/>
              <a:t>11/26/18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596F6E-79AC-E647-9F81-E217217B84A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4030BB-96D8-9D43-944D-C6122256E7A1}" type="datetimeFigureOut">
              <a:rPr lang="en-US" smtClean="0"/>
              <a:t>11/26/18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596F6E-79AC-E647-9F81-E217217B84A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4030BB-96D8-9D43-944D-C6122256E7A1}" type="datetimeFigureOut">
              <a:rPr lang="en-US" smtClean="0"/>
              <a:t>11/26/18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596F6E-79AC-E647-9F81-E217217B84A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4030BB-96D8-9D43-944D-C6122256E7A1}" type="datetimeFigureOut">
              <a:rPr lang="en-US" smtClean="0"/>
              <a:t>11/26/18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596F6E-79AC-E647-9F81-E217217B84A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4030BB-96D8-9D43-944D-C6122256E7A1}" type="datetimeFigureOut">
              <a:rPr lang="en-US" smtClean="0"/>
              <a:t>11/26/18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596F6E-79AC-E647-9F81-E217217B84A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4030BB-96D8-9D43-944D-C6122256E7A1}" type="datetimeFigureOut">
              <a:rPr lang="en-US" smtClean="0"/>
              <a:t>11/26/18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596F6E-79AC-E647-9F81-E217217B84A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youtube.com/watch?v=ifke1GsjNN0"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geology.com/nsta/transform-plate-boundaries.s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earthquake.usgs.gov/earthquakes/map/#{&quot;feed&quot;:&quot;1day_m25&quot;,&quot;search&quot;:null,&quot;sort&quot;:&quot;newest&quot;,&quot;basemap&quot;:&quot;grayscale&quot;,&quot;autoUpdate&quot;:true,&quot;restrictListToMap&quot;:true,&quot;timeZone&quot;:&quot;local&quot;,&quot;mapposition&quot;:[[18.895892559415024,-142.11914062499997],[54.97761367069625,-57.74414062500001]],&quot;overlays&quot;:{&quot;plates&quot;:true},&quot;viewModes&quot;:{&quot;map&quot;:true,&quot;list&quot;:true,&quot;settings&quot;:false,&quot;help&quot;:fals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youtube.com/watch?v=-GNI4SkkYn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youtube.com/watch?v=B1_7XqKPl_A" TargetMode="Externa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hyperlink" Target="https://www.youtube.com/watch?v=GhXVcGTVBvE"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youtube.com/watch?v=c4fKBGsllZI"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earthquake.usgs.gov/earthquake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92475"/>
            <a:ext cx="7772400" cy="1470025"/>
          </a:xfrm>
        </p:spPr>
        <p:txBody>
          <a:bodyPr>
            <a:normAutofit fontScale="90000"/>
          </a:bodyPr>
          <a:lstStyle/>
          <a:p>
            <a:br>
              <a:rPr lang="en-US" dirty="0"/>
            </a:br>
            <a:br>
              <a:rPr lang="en-US" dirty="0"/>
            </a:br>
            <a:br>
              <a:rPr lang="en-US" dirty="0"/>
            </a:br>
            <a:br>
              <a:rPr lang="en-US" dirty="0"/>
            </a:br>
            <a:r>
              <a:rPr lang="en-US" dirty="0"/>
              <a:t>Tectonics in the USA</a:t>
            </a:r>
          </a:p>
        </p:txBody>
      </p:sp>
      <p:sp>
        <p:nvSpPr>
          <p:cNvPr id="3" name="Subtitle 2"/>
          <p:cNvSpPr>
            <a:spLocks noGrp="1"/>
          </p:cNvSpPr>
          <p:nvPr>
            <p:ph type="subTitle" idx="1"/>
          </p:nvPr>
        </p:nvSpPr>
        <p:spPr>
          <a:xfrm>
            <a:off x="1371600" y="4762500"/>
            <a:ext cx="6400800" cy="1752600"/>
          </a:xfrm>
        </p:spPr>
        <p:txBody>
          <a:bodyPr>
            <a:normAutofit fontScale="92500" lnSpcReduction="20000"/>
          </a:bodyPr>
          <a:lstStyle/>
          <a:p>
            <a:endParaRPr lang="en-US" dirty="0"/>
          </a:p>
          <a:p>
            <a:endParaRPr lang="en-US" dirty="0"/>
          </a:p>
          <a:p>
            <a:r>
              <a:rPr lang="en-US" dirty="0"/>
              <a:t>LO: Explain the threat posed by plate tectonics in the USA </a:t>
            </a:r>
          </a:p>
        </p:txBody>
      </p:sp>
      <p:pic>
        <p:nvPicPr>
          <p:cNvPr id="6" name="Picture 5"/>
          <p:cNvPicPr>
            <a:picLocks noChangeAspect="1"/>
          </p:cNvPicPr>
          <p:nvPr/>
        </p:nvPicPr>
        <p:blipFill>
          <a:blip r:embed="rId2"/>
          <a:stretch>
            <a:fillRect/>
          </a:stretch>
        </p:blipFill>
        <p:spPr>
          <a:xfrm>
            <a:off x="2057400" y="395889"/>
            <a:ext cx="5169297" cy="436661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what ways do the plates move? </a:t>
            </a:r>
          </a:p>
        </p:txBody>
      </p:sp>
      <p:sp>
        <p:nvSpPr>
          <p:cNvPr id="3" name="Content Placeholder 2"/>
          <p:cNvSpPr>
            <a:spLocks noGrp="1"/>
          </p:cNvSpPr>
          <p:nvPr>
            <p:ph idx="1"/>
          </p:nvPr>
        </p:nvSpPr>
        <p:spPr/>
        <p:txBody>
          <a:bodyPr>
            <a:normAutofit fontScale="77500" lnSpcReduction="20000"/>
          </a:bodyPr>
          <a:lstStyle/>
          <a:p>
            <a:pPr>
              <a:buNone/>
            </a:pPr>
            <a:r>
              <a:rPr lang="en-US" b="1" dirty="0"/>
              <a:t>3 types of plate movements: </a:t>
            </a:r>
          </a:p>
          <a:p>
            <a:pPr>
              <a:buNone/>
            </a:pPr>
            <a:endParaRPr lang="en-US" dirty="0"/>
          </a:p>
          <a:p>
            <a:pPr>
              <a:buNone/>
            </a:pPr>
            <a:r>
              <a:rPr lang="en-US" dirty="0">
                <a:solidFill>
                  <a:srgbClr val="FF0000"/>
                </a:solidFill>
              </a:rPr>
              <a:t>Convergent: </a:t>
            </a:r>
            <a:r>
              <a:rPr lang="en-US" dirty="0">
                <a:solidFill>
                  <a:schemeClr val="tx1">
                    <a:lumMod val="95000"/>
                    <a:lumOff val="5000"/>
                  </a:schemeClr>
                </a:solidFill>
              </a:rPr>
              <a:t>Plates move together. Can be split into destructive (oceanic and continental crust or oceanic and oceanic) and collision (continental and continental)  </a:t>
            </a:r>
          </a:p>
          <a:p>
            <a:pPr>
              <a:buNone/>
            </a:pPr>
            <a:endParaRPr lang="en-US" dirty="0"/>
          </a:p>
          <a:p>
            <a:pPr>
              <a:buNone/>
            </a:pPr>
            <a:r>
              <a:rPr lang="en-US" dirty="0">
                <a:solidFill>
                  <a:srgbClr val="00B050"/>
                </a:solidFill>
              </a:rPr>
              <a:t>Divergent: </a:t>
            </a:r>
            <a:r>
              <a:rPr lang="en-US" dirty="0">
                <a:solidFill>
                  <a:schemeClr val="tx1">
                    <a:lumMod val="95000"/>
                    <a:lumOff val="5000"/>
                  </a:schemeClr>
                </a:solidFill>
              </a:rPr>
              <a:t>Plates move apart from each other. Can also be called a constructive margin. </a:t>
            </a:r>
          </a:p>
          <a:p>
            <a:pPr>
              <a:buNone/>
            </a:pPr>
            <a:endParaRPr lang="en-US" dirty="0"/>
          </a:p>
          <a:p>
            <a:pPr>
              <a:buNone/>
            </a:pPr>
            <a:r>
              <a:rPr lang="en-US" dirty="0">
                <a:solidFill>
                  <a:srgbClr val="00B0F0"/>
                </a:solidFill>
              </a:rPr>
              <a:t>Conservative: </a:t>
            </a:r>
            <a:r>
              <a:rPr lang="en-US" dirty="0">
                <a:solidFill>
                  <a:schemeClr val="tx1">
                    <a:lumMod val="95000"/>
                    <a:lumOff val="5000"/>
                  </a:schemeClr>
                </a:solidFill>
              </a:rPr>
              <a:t>Plates slide past each other. Can also be called a transform margin.</a:t>
            </a:r>
          </a:p>
          <a:p>
            <a:pPr>
              <a:buNone/>
            </a:pPr>
            <a:r>
              <a:rPr lang="en-GB" dirty="0">
                <a:hlinkClick r:id="rId2"/>
              </a:rPr>
              <a:t>http://www.youtube.com/watch?v=ifke1GsjNN0</a:t>
            </a:r>
            <a:endParaRPr lang="en-GB" dirty="0"/>
          </a:p>
          <a:p>
            <a:pPr>
              <a:buNone/>
            </a:pPr>
            <a:endParaRPr lang="en-US" dirty="0">
              <a:solidFill>
                <a:schemeClr val="tx1">
                  <a:lumMod val="95000"/>
                  <a:lumOff val="5000"/>
                </a:schemeClr>
              </a:solidFill>
            </a:endParaRPr>
          </a:p>
        </p:txBody>
      </p:sp>
    </p:spTree>
    <p:extLst>
      <p:ext uri="{BB962C8B-B14F-4D97-AF65-F5344CB8AC3E}">
        <p14:creationId xmlns:p14="http://schemas.microsoft.com/office/powerpoint/2010/main" val="1586099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58BFA-C0B2-C84E-A9C2-F52081A1B701}"/>
              </a:ext>
            </a:extLst>
          </p:cNvPr>
          <p:cNvSpPr>
            <a:spLocks noGrp="1"/>
          </p:cNvSpPr>
          <p:nvPr>
            <p:ph type="title"/>
          </p:nvPr>
        </p:nvSpPr>
        <p:spPr/>
        <p:txBody>
          <a:bodyPr/>
          <a:lstStyle/>
          <a:p>
            <a:r>
              <a:rPr lang="en-US" dirty="0">
                <a:latin typeface="dearJoe 5 CASUAL PRO" panose="02000000000000000000" pitchFamily="2" charset="0"/>
              </a:rPr>
              <a:t>The earthquake risk in California</a:t>
            </a:r>
          </a:p>
        </p:txBody>
      </p:sp>
      <p:pic>
        <p:nvPicPr>
          <p:cNvPr id="6" name="Content Placeholder 5">
            <a:extLst>
              <a:ext uri="{FF2B5EF4-FFF2-40B4-BE49-F238E27FC236}">
                <a16:creationId xmlns:a16="http://schemas.microsoft.com/office/drawing/2014/main" id="{19C3610C-DDDF-E440-8816-4BD65FA5D2F1}"/>
              </a:ext>
            </a:extLst>
          </p:cNvPr>
          <p:cNvPicPr>
            <a:picLocks noGrp="1" noChangeAspect="1"/>
          </p:cNvPicPr>
          <p:nvPr>
            <p:ph idx="1"/>
          </p:nvPr>
        </p:nvPicPr>
        <p:blipFill>
          <a:blip r:embed="rId2"/>
          <a:stretch>
            <a:fillRect/>
          </a:stretch>
        </p:blipFill>
        <p:spPr>
          <a:xfrm>
            <a:off x="4495800" y="2027237"/>
            <a:ext cx="3634487" cy="2438400"/>
          </a:xfrm>
        </p:spPr>
      </p:pic>
      <p:pic>
        <p:nvPicPr>
          <p:cNvPr id="4" name="Picture 2" descr="http://pubs.usgs.gov/dds/dds-29/screens/006sr.jpeg">
            <a:extLst>
              <a:ext uri="{FF2B5EF4-FFF2-40B4-BE49-F238E27FC236}">
                <a16:creationId xmlns:a16="http://schemas.microsoft.com/office/drawing/2014/main" id="{ECB9160F-5F81-8B4B-9D8D-77875FDAE30F}"/>
              </a:ext>
            </a:extLst>
          </p:cNvPr>
          <p:cNvPicPr>
            <a:picLocks noChangeAspect="1" noChangeArrowheads="1"/>
          </p:cNvPicPr>
          <p:nvPr/>
        </p:nvPicPr>
        <p:blipFill>
          <a:blip r:embed="rId3" cstate="print"/>
          <a:srcRect/>
          <a:stretch>
            <a:fillRect/>
          </a:stretch>
        </p:blipFill>
        <p:spPr bwMode="auto">
          <a:xfrm>
            <a:off x="457200" y="1905000"/>
            <a:ext cx="3773404" cy="2525468"/>
          </a:xfrm>
          <a:prstGeom prst="rect">
            <a:avLst/>
          </a:prstGeom>
          <a:noFill/>
        </p:spPr>
      </p:pic>
    </p:spTree>
    <p:extLst>
      <p:ext uri="{BB962C8B-B14F-4D97-AF65-F5344CB8AC3E}">
        <p14:creationId xmlns:p14="http://schemas.microsoft.com/office/powerpoint/2010/main" val="1428514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GB" b="1" u="sng"/>
              <a:t>Conservative plate boundary</a:t>
            </a:r>
          </a:p>
        </p:txBody>
      </p:sp>
      <p:pic>
        <p:nvPicPr>
          <p:cNvPr id="5123" name="Picture 2" descr="C:\Users\Gary\Documents\GCSE Geography\Unstable plate margins\Conservative.jpg"/>
          <p:cNvPicPr>
            <a:picLocks noChangeAspect="1" noChangeArrowheads="1"/>
          </p:cNvPicPr>
          <p:nvPr/>
        </p:nvPicPr>
        <p:blipFill>
          <a:blip r:embed="rId3" cstate="print"/>
          <a:srcRect/>
          <a:stretch>
            <a:fillRect/>
          </a:stretch>
        </p:blipFill>
        <p:spPr bwMode="auto">
          <a:xfrm>
            <a:off x="357188" y="2071688"/>
            <a:ext cx="8475662" cy="3786187"/>
          </a:xfrm>
          <a:prstGeom prst="rect">
            <a:avLst/>
          </a:prstGeom>
          <a:noFill/>
          <a:ln w="9525">
            <a:noFill/>
            <a:miter lim="800000"/>
            <a:headEnd/>
            <a:tailEnd/>
          </a:ln>
        </p:spPr>
      </p:pic>
      <p:sp>
        <p:nvSpPr>
          <p:cNvPr id="2" name="TextBox 1"/>
          <p:cNvSpPr txBox="1"/>
          <p:nvPr/>
        </p:nvSpPr>
        <p:spPr>
          <a:xfrm>
            <a:off x="7772400" y="0"/>
            <a:ext cx="1524000" cy="646331"/>
          </a:xfrm>
          <a:prstGeom prst="rect">
            <a:avLst/>
          </a:prstGeom>
          <a:noFill/>
        </p:spPr>
        <p:txBody>
          <a:bodyPr wrap="square" rtlCol="0">
            <a:spAutoFit/>
          </a:bodyPr>
          <a:lstStyle/>
          <a:p>
            <a:r>
              <a:rPr lang="en-US" dirty="0">
                <a:hlinkClick r:id="rId4"/>
              </a:rPr>
              <a:t>READ MORE HERE</a:t>
            </a:r>
            <a:endParaRPr lang="en-US" dirty="0"/>
          </a:p>
        </p:txBody>
      </p:sp>
    </p:spTree>
    <p:extLst>
      <p:ext uri="{BB962C8B-B14F-4D97-AF65-F5344CB8AC3E}">
        <p14:creationId xmlns:p14="http://schemas.microsoft.com/office/powerpoint/2010/main" val="328036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124200"/>
            <a:ext cx="7772400" cy="1470025"/>
          </a:xfrm>
        </p:spPr>
        <p:txBody>
          <a:bodyPr/>
          <a:lstStyle/>
          <a:p>
            <a:r>
              <a:rPr lang="en-US" dirty="0">
                <a:latin typeface="dearJoe 5 CASUAL PRO" panose="02000000000000000000" pitchFamily="2" charset="0"/>
              </a:rPr>
              <a:t>The San Francisco Earthquake, 1989</a:t>
            </a:r>
          </a:p>
        </p:txBody>
      </p:sp>
      <p:sp>
        <p:nvSpPr>
          <p:cNvPr id="3" name="Subtitle 2"/>
          <p:cNvSpPr>
            <a:spLocks noGrp="1"/>
          </p:cNvSpPr>
          <p:nvPr>
            <p:ph type="subTitle" idx="1"/>
          </p:nvPr>
        </p:nvSpPr>
        <p:spPr>
          <a:xfrm>
            <a:off x="1447800" y="4724400"/>
            <a:ext cx="6400800" cy="1752600"/>
          </a:xfrm>
        </p:spPr>
        <p:txBody>
          <a:bodyPr/>
          <a:lstStyle/>
          <a:p>
            <a:r>
              <a:rPr lang="en-US" dirty="0"/>
              <a:t>LO: to be able to explain the cause and effects of the earthquake (on the people, environment and economy)</a:t>
            </a:r>
          </a:p>
        </p:txBody>
      </p:sp>
      <p:pic>
        <p:nvPicPr>
          <p:cNvPr id="5122" name="Picture 2" descr="http://pubs.usgs.gov/dds/dds-29/screens/018sr.jpeg"/>
          <p:cNvPicPr>
            <a:picLocks noChangeAspect="1" noChangeArrowheads="1"/>
          </p:cNvPicPr>
          <p:nvPr/>
        </p:nvPicPr>
        <p:blipFill>
          <a:blip r:embed="rId2" cstate="print"/>
          <a:srcRect/>
          <a:stretch>
            <a:fillRect/>
          </a:stretch>
        </p:blipFill>
        <p:spPr bwMode="auto">
          <a:xfrm>
            <a:off x="533400" y="152400"/>
            <a:ext cx="2086868" cy="3124200"/>
          </a:xfrm>
          <a:prstGeom prst="rect">
            <a:avLst/>
          </a:prstGeom>
          <a:noFill/>
        </p:spPr>
      </p:pic>
      <p:sp>
        <p:nvSpPr>
          <p:cNvPr id="4" name="TextBox 3">
            <a:extLst>
              <a:ext uri="{FF2B5EF4-FFF2-40B4-BE49-F238E27FC236}">
                <a16:creationId xmlns:a16="http://schemas.microsoft.com/office/drawing/2014/main" id="{BCD4F754-7272-5044-8B73-BD0EDB9CEA6D}"/>
              </a:ext>
            </a:extLst>
          </p:cNvPr>
          <p:cNvSpPr txBox="1"/>
          <p:nvPr/>
        </p:nvSpPr>
        <p:spPr>
          <a:xfrm>
            <a:off x="6465277" y="381000"/>
            <a:ext cx="1371600" cy="369332"/>
          </a:xfrm>
          <a:prstGeom prst="rect">
            <a:avLst/>
          </a:prstGeom>
          <a:solidFill>
            <a:srgbClr val="F4F501"/>
          </a:solidFill>
        </p:spPr>
        <p:txBody>
          <a:bodyPr wrap="square" rtlCol="0">
            <a:spAutoFit/>
          </a:bodyPr>
          <a:lstStyle/>
          <a:p>
            <a:r>
              <a:rPr lang="en-US" dirty="0"/>
              <a:t>Case study</a:t>
            </a:r>
          </a:p>
        </p:txBody>
      </p:sp>
      <p:pic>
        <p:nvPicPr>
          <p:cNvPr id="6" name="Picture 2" descr="http://pubs.usgs.gov/dds/dds-29/screens/006sr.jpeg">
            <a:extLst>
              <a:ext uri="{FF2B5EF4-FFF2-40B4-BE49-F238E27FC236}">
                <a16:creationId xmlns:a16="http://schemas.microsoft.com/office/drawing/2014/main" id="{73E963AD-82FC-204F-BE4A-A0348101C45B}"/>
              </a:ext>
            </a:extLst>
          </p:cNvPr>
          <p:cNvPicPr>
            <a:picLocks noChangeAspect="1" noChangeArrowheads="1"/>
          </p:cNvPicPr>
          <p:nvPr/>
        </p:nvPicPr>
        <p:blipFill>
          <a:blip r:embed="rId3" cstate="print"/>
          <a:srcRect/>
          <a:stretch>
            <a:fillRect/>
          </a:stretch>
        </p:blipFill>
        <p:spPr bwMode="auto">
          <a:xfrm>
            <a:off x="2649576" y="228600"/>
            <a:ext cx="3773404" cy="2525468"/>
          </a:xfrm>
          <a:prstGeom prst="rect">
            <a:avLst/>
          </a:prstGeom>
          <a:noFill/>
        </p:spPr>
      </p:pic>
    </p:spTree>
    <p:extLst>
      <p:ext uri="{BB962C8B-B14F-4D97-AF65-F5344CB8AC3E}">
        <p14:creationId xmlns:p14="http://schemas.microsoft.com/office/powerpoint/2010/main" val="899649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Details….</a:t>
            </a:r>
          </a:p>
        </p:txBody>
      </p:sp>
      <p:sp>
        <p:nvSpPr>
          <p:cNvPr id="3" name="Content Placeholder 2"/>
          <p:cNvSpPr>
            <a:spLocks noGrp="1"/>
          </p:cNvSpPr>
          <p:nvPr>
            <p:ph idx="1"/>
          </p:nvPr>
        </p:nvSpPr>
        <p:spPr/>
        <p:txBody>
          <a:bodyPr/>
          <a:lstStyle/>
          <a:p>
            <a:r>
              <a:rPr lang="en-US" dirty="0"/>
              <a:t>17th October 1989, at 5.04 pm, an earthquake measuring 6.9 on the Richter scale, and lasting only 15 short, but devastating seconds, hit San Francisco</a:t>
            </a:r>
          </a:p>
        </p:txBody>
      </p:sp>
    </p:spTree>
    <p:extLst>
      <p:ext uri="{BB962C8B-B14F-4D97-AF65-F5344CB8AC3E}">
        <p14:creationId xmlns:p14="http://schemas.microsoft.com/office/powerpoint/2010/main" val="3396792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Watch the video</a:t>
            </a:r>
          </a:p>
        </p:txBody>
      </p:sp>
      <p:sp>
        <p:nvSpPr>
          <p:cNvPr id="3" name="Content Placeholder 2"/>
          <p:cNvSpPr>
            <a:spLocks noGrp="1"/>
          </p:cNvSpPr>
          <p:nvPr>
            <p:ph idx="1"/>
          </p:nvPr>
        </p:nvSpPr>
        <p:spPr/>
        <p:txBody>
          <a:bodyPr/>
          <a:lstStyle/>
          <a:p>
            <a:pPr>
              <a:buNone/>
            </a:pPr>
            <a:r>
              <a:rPr lang="en-US" dirty="0"/>
              <a:t>Make notes on the:</a:t>
            </a:r>
          </a:p>
          <a:p>
            <a:r>
              <a:rPr lang="en-US" dirty="0"/>
              <a:t>Cause</a:t>
            </a:r>
          </a:p>
          <a:p>
            <a:r>
              <a:rPr lang="en-US" dirty="0"/>
              <a:t>Effects</a:t>
            </a:r>
          </a:p>
          <a:p>
            <a:r>
              <a:rPr lang="en-US" dirty="0"/>
              <a:t>Response</a:t>
            </a:r>
          </a:p>
          <a:p>
            <a:r>
              <a:rPr lang="en-US" dirty="0"/>
              <a:t>Any facts, figures</a:t>
            </a:r>
          </a:p>
          <a:p>
            <a:pPr>
              <a:buNone/>
            </a:pPr>
            <a:endParaRPr lang="en-US" dirty="0"/>
          </a:p>
        </p:txBody>
      </p:sp>
      <p:pic>
        <p:nvPicPr>
          <p:cNvPr id="27650" name="Picture 2" descr="image of house fallen down a hill"/>
          <p:cNvPicPr>
            <a:picLocks noChangeAspect="1" noChangeArrowheads="1"/>
          </p:cNvPicPr>
          <p:nvPr/>
        </p:nvPicPr>
        <p:blipFill>
          <a:blip r:embed="rId2" cstate="print"/>
          <a:srcRect/>
          <a:stretch>
            <a:fillRect/>
          </a:stretch>
        </p:blipFill>
        <p:spPr bwMode="auto">
          <a:xfrm>
            <a:off x="4419600" y="2667000"/>
            <a:ext cx="4114800" cy="2781300"/>
          </a:xfrm>
          <a:prstGeom prst="rect">
            <a:avLst/>
          </a:prstGeom>
          <a:noFill/>
        </p:spPr>
      </p:pic>
    </p:spTree>
    <p:extLst>
      <p:ext uri="{BB962C8B-B14F-4D97-AF65-F5344CB8AC3E}">
        <p14:creationId xmlns:p14="http://schemas.microsoft.com/office/powerpoint/2010/main" val="986466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cgz.e2bn.net/e2bn/leas/c99/schools/cgz/accounts/staff/rchambers/GeoBytes%20GCSE%20Blog%20Resources/Images/Plate%20Tectonics/Earthquakes/Shakemap.jpg"/>
          <p:cNvPicPr>
            <a:picLocks noChangeAspect="1" noChangeArrowheads="1"/>
          </p:cNvPicPr>
          <p:nvPr/>
        </p:nvPicPr>
        <p:blipFill>
          <a:blip r:embed="rId2" cstate="print"/>
          <a:srcRect/>
          <a:stretch>
            <a:fillRect/>
          </a:stretch>
        </p:blipFill>
        <p:spPr bwMode="auto">
          <a:xfrm>
            <a:off x="609600" y="0"/>
            <a:ext cx="7848600" cy="6749143"/>
          </a:xfrm>
          <a:prstGeom prst="rect">
            <a:avLst/>
          </a:prstGeom>
          <a:noFill/>
        </p:spPr>
      </p:pic>
    </p:spTree>
    <p:extLst>
      <p:ext uri="{BB962C8B-B14F-4D97-AF65-F5344CB8AC3E}">
        <p14:creationId xmlns:p14="http://schemas.microsoft.com/office/powerpoint/2010/main" val="1124088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effects of the 1989 earthquake included:</a:t>
            </a:r>
          </a:p>
        </p:txBody>
      </p:sp>
      <p:sp>
        <p:nvSpPr>
          <p:cNvPr id="3" name="Content Placeholder 2"/>
          <p:cNvSpPr>
            <a:spLocks noGrp="1"/>
          </p:cNvSpPr>
          <p:nvPr>
            <p:ph idx="1"/>
          </p:nvPr>
        </p:nvSpPr>
        <p:spPr>
          <a:xfrm>
            <a:off x="228600" y="1600200"/>
            <a:ext cx="8458200" cy="4953000"/>
          </a:xfrm>
        </p:spPr>
        <p:txBody>
          <a:bodyPr>
            <a:normAutofit fontScale="77500" lnSpcReduction="20000"/>
          </a:bodyPr>
          <a:lstStyle/>
          <a:p>
            <a:pPr>
              <a:buNone/>
            </a:pPr>
            <a:br>
              <a:rPr lang="en-US" sz="3600" dirty="0"/>
            </a:br>
            <a:r>
              <a:rPr lang="en-US" sz="3600" dirty="0"/>
              <a:t>- 67 Deaths</a:t>
            </a:r>
            <a:br>
              <a:rPr lang="en-US" sz="3600" dirty="0"/>
            </a:br>
            <a:r>
              <a:rPr lang="en-US" sz="3600" dirty="0"/>
              <a:t>- 6,000 Homes damaged / destroyed</a:t>
            </a:r>
            <a:br>
              <a:rPr lang="en-US" sz="3600" dirty="0"/>
            </a:br>
            <a:r>
              <a:rPr lang="en-US" sz="3600" dirty="0"/>
              <a:t>- 2000 people made homeless</a:t>
            </a:r>
            <a:br>
              <a:rPr lang="en-US" sz="3600" dirty="0"/>
            </a:br>
            <a:r>
              <a:rPr lang="en-US" sz="3600" dirty="0"/>
              <a:t>- Upper deck of the </a:t>
            </a:r>
            <a:r>
              <a:rPr lang="en-US" sz="3600" dirty="0" err="1"/>
              <a:t>Nemitz</a:t>
            </a:r>
            <a:r>
              <a:rPr lang="en-US" sz="3600" dirty="0"/>
              <a:t> highway collapsing onto the lower deck crushing people in their cars</a:t>
            </a:r>
            <a:br>
              <a:rPr lang="en-US" sz="3600" dirty="0"/>
            </a:br>
            <a:r>
              <a:rPr lang="en-US" sz="3600" dirty="0"/>
              <a:t>- A section of the San Francisco-Oakland Bay Bridge collapsing</a:t>
            </a:r>
            <a:br>
              <a:rPr lang="en-US" sz="3600" dirty="0"/>
            </a:br>
            <a:r>
              <a:rPr lang="en-US" sz="3600" dirty="0"/>
              <a:t>- Fire resulting from gas explosions</a:t>
            </a:r>
            <a:br>
              <a:rPr lang="en-US" sz="3600" dirty="0"/>
            </a:br>
            <a:r>
              <a:rPr lang="en-US" sz="3600" dirty="0"/>
              <a:t>- Massive economic costs ($4.4 billion)</a:t>
            </a:r>
            <a:br>
              <a:rPr lang="en-US" sz="3600" dirty="0"/>
            </a:br>
            <a:r>
              <a:rPr lang="en-US" sz="3600" dirty="0"/>
              <a:t>- Damage to infrastructure - electricity / gas and water mains cut</a:t>
            </a:r>
            <a:br>
              <a:rPr lang="en-US" sz="3600" dirty="0"/>
            </a:br>
            <a:br>
              <a:rPr lang="en-US" dirty="0"/>
            </a:br>
            <a:endParaRPr lang="en-US" dirty="0"/>
          </a:p>
        </p:txBody>
      </p:sp>
    </p:spTree>
    <p:extLst>
      <p:ext uri="{BB962C8B-B14F-4D97-AF65-F5344CB8AC3E}">
        <p14:creationId xmlns:p14="http://schemas.microsoft.com/office/powerpoint/2010/main" val="3449032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i="1" dirty="0"/>
            </a:br>
            <a:br>
              <a:rPr lang="en-US" b="1" i="1" dirty="0"/>
            </a:br>
            <a:r>
              <a:rPr lang="en-US" b="1" i="1" dirty="0"/>
              <a:t>3 Areas in San Francisco were particularly badly affected:</a:t>
            </a:r>
            <a:br>
              <a:rPr lang="en-US" dirty="0"/>
            </a:br>
            <a:br>
              <a:rPr lang="en-US" dirty="0"/>
            </a:b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u="sng" dirty="0"/>
              <a:t>1. The Marina / Bay District</a:t>
            </a:r>
            <a:br>
              <a:rPr lang="en-US" dirty="0"/>
            </a:br>
            <a:r>
              <a:rPr lang="en-US" dirty="0"/>
              <a:t>Here the buildings were wooden and not securely attached to their foundations. The area was also located on an old landfill site, which was created following the devastation caused by the 1906 earthquake. </a:t>
            </a:r>
            <a:r>
              <a:rPr lang="en-US" b="1" dirty="0"/>
              <a:t>Liquefaction</a:t>
            </a:r>
            <a:r>
              <a:rPr lang="en-US" dirty="0"/>
              <a:t> </a:t>
            </a:r>
            <a:r>
              <a:rPr lang="en-US" dirty="0" err="1"/>
              <a:t>occured</a:t>
            </a:r>
            <a:r>
              <a:rPr lang="en-US" dirty="0"/>
              <a:t>. This is where as the ground acted more like a liquid as water moved up through the sediments resulting in reduced strength and causing buildings to collapse due to lack of support.</a:t>
            </a:r>
            <a:br>
              <a:rPr lang="en-US" dirty="0"/>
            </a:br>
            <a:br>
              <a:rPr lang="en-US" dirty="0"/>
            </a:br>
            <a:endParaRPr lang="en-US" dirty="0"/>
          </a:p>
        </p:txBody>
      </p:sp>
      <p:pic>
        <p:nvPicPr>
          <p:cNvPr id="9218" name="Picture 2" descr="http://cgz.e2bn.net/e2bn/leas/c99/schools/cgz/accounts/staff/rchambers/GeoBytes%20GCSE%20Blog%20Resources/Images/Plate%20Tectonics/Earthquakes/009sr_small.jpg"/>
          <p:cNvPicPr>
            <a:picLocks noChangeAspect="1" noChangeArrowheads="1"/>
          </p:cNvPicPr>
          <p:nvPr/>
        </p:nvPicPr>
        <p:blipFill>
          <a:blip r:embed="rId2" cstate="print"/>
          <a:srcRect/>
          <a:stretch>
            <a:fillRect/>
          </a:stretch>
        </p:blipFill>
        <p:spPr bwMode="auto">
          <a:xfrm>
            <a:off x="5410200" y="4648200"/>
            <a:ext cx="2971800" cy="2011402"/>
          </a:xfrm>
          <a:prstGeom prst="rect">
            <a:avLst/>
          </a:prstGeom>
          <a:noFill/>
        </p:spPr>
      </p:pic>
    </p:spTree>
    <p:extLst>
      <p:ext uri="{BB962C8B-B14F-4D97-AF65-F5344CB8AC3E}">
        <p14:creationId xmlns:p14="http://schemas.microsoft.com/office/powerpoint/2010/main" val="1222052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Liquefaction </a:t>
            </a:r>
          </a:p>
        </p:txBody>
      </p:sp>
      <p:sp>
        <p:nvSpPr>
          <p:cNvPr id="3" name="Content Placeholder 2"/>
          <p:cNvSpPr>
            <a:spLocks noGrp="1"/>
          </p:cNvSpPr>
          <p:nvPr>
            <p:ph idx="1"/>
          </p:nvPr>
        </p:nvSpPr>
        <p:spPr/>
        <p:txBody>
          <a:bodyPr/>
          <a:lstStyle/>
          <a:p>
            <a:r>
              <a:rPr lang="en-US" dirty="0"/>
              <a:t>A condition where soil flows like a liquid. This caused extensive damage in the area including the collapsed overpasses and freeways.</a:t>
            </a:r>
            <a:br>
              <a:rPr lang="en-US" dirty="0"/>
            </a:br>
            <a:endParaRPr lang="en-US" dirty="0"/>
          </a:p>
        </p:txBody>
      </p:sp>
    </p:spTree>
    <p:extLst>
      <p:ext uri="{BB962C8B-B14F-4D97-AF65-F5344CB8AC3E}">
        <p14:creationId xmlns:p14="http://schemas.microsoft.com/office/powerpoint/2010/main" val="196759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do plate tectonics impact the United States of America?</a:t>
            </a:r>
          </a:p>
        </p:txBody>
      </p:sp>
      <p:pic>
        <p:nvPicPr>
          <p:cNvPr id="4" name="Content Placeholder 3" descr="Screen shot 2013-10-08 at 8.14.35 PM.png">
            <a:hlinkClick r:id="rId2"/>
          </p:cNvPr>
          <p:cNvPicPr>
            <a:picLocks noGrp="1" noChangeAspect="1"/>
          </p:cNvPicPr>
          <p:nvPr>
            <p:ph idx="1"/>
          </p:nvPr>
        </p:nvPicPr>
        <p:blipFill>
          <a:blip r:embed="rId3"/>
          <a:stretch>
            <a:fillRect/>
          </a:stretch>
        </p:blipFill>
        <p:spPr>
          <a:xfrm>
            <a:off x="952105" y="1524000"/>
            <a:ext cx="7239789" cy="4953000"/>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8674" name="Picture 2" descr="http://pubs.usgs.gov/dds/dds-29/screens/006sr.jpeg"/>
          <p:cNvPicPr>
            <a:picLocks noChangeAspect="1" noChangeArrowheads="1"/>
          </p:cNvPicPr>
          <p:nvPr/>
        </p:nvPicPr>
        <p:blipFill>
          <a:blip r:embed="rId2" cstate="print"/>
          <a:srcRect/>
          <a:stretch>
            <a:fillRect/>
          </a:stretch>
        </p:blipFill>
        <p:spPr bwMode="auto">
          <a:xfrm>
            <a:off x="1143000" y="685800"/>
            <a:ext cx="7286625" cy="4876800"/>
          </a:xfrm>
          <a:prstGeom prst="rect">
            <a:avLst/>
          </a:prstGeom>
          <a:noFill/>
        </p:spPr>
      </p:pic>
    </p:spTree>
    <p:extLst>
      <p:ext uri="{BB962C8B-B14F-4D97-AF65-F5344CB8AC3E}">
        <p14:creationId xmlns:p14="http://schemas.microsoft.com/office/powerpoint/2010/main" val="31651882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br>
            <a:br>
              <a:rPr lang="en-US" b="1" dirty="0"/>
            </a:br>
            <a:r>
              <a:rPr lang="en-US" b="1" dirty="0"/>
              <a:t>2. Collapse of the Double-Decker Nimitz Highway and San Francisco-Oakland Bay Bridge</a:t>
            </a:r>
            <a:br>
              <a:rPr lang="en-US" dirty="0"/>
            </a:br>
            <a:br>
              <a:rPr lang="en-US" dirty="0"/>
            </a:br>
            <a:endParaRPr lang="en-US" dirty="0"/>
          </a:p>
        </p:txBody>
      </p:sp>
      <p:sp>
        <p:nvSpPr>
          <p:cNvPr id="3" name="Content Placeholder 2"/>
          <p:cNvSpPr>
            <a:spLocks noGrp="1"/>
          </p:cNvSpPr>
          <p:nvPr>
            <p:ph sz="half" idx="1"/>
          </p:nvPr>
        </p:nvSpPr>
        <p:spPr>
          <a:xfrm>
            <a:off x="381000" y="1981200"/>
            <a:ext cx="4953000" cy="4525963"/>
          </a:xfrm>
        </p:spPr>
        <p:txBody>
          <a:bodyPr>
            <a:normAutofit fontScale="77500" lnSpcReduction="20000"/>
          </a:bodyPr>
          <a:lstStyle/>
          <a:p>
            <a:pPr>
              <a:buNone/>
            </a:pPr>
            <a:r>
              <a:rPr lang="en-US" sz="3100" dirty="0"/>
              <a:t>A number of roadways were damaged during the earthquake, including the collapse of the upper tier of the double-deck </a:t>
            </a:r>
            <a:r>
              <a:rPr lang="en-US" sz="3100" dirty="0" err="1"/>
              <a:t>er</a:t>
            </a:r>
            <a:r>
              <a:rPr lang="en-US" sz="3100" dirty="0"/>
              <a:t> Nimitz Highway (Interstate 80) onto the lower deck, killing and trapping motorists in their cars. The collapse was caused partly by soil </a:t>
            </a:r>
            <a:r>
              <a:rPr lang="en-US" sz="3100" dirty="0" err="1"/>
              <a:t>faiture</a:t>
            </a:r>
            <a:r>
              <a:rPr lang="en-US" sz="3100" dirty="0"/>
              <a:t> and also the unsuitable design of the supporting piers. A section of the Bay Bridge also collapsed killing motorists.</a:t>
            </a:r>
            <a:br>
              <a:rPr lang="en-US" dirty="0"/>
            </a:br>
            <a:br>
              <a:rPr lang="en-US" dirty="0"/>
            </a:br>
            <a:endParaRPr lang="en-US" dirty="0"/>
          </a:p>
        </p:txBody>
      </p:sp>
      <p:pic>
        <p:nvPicPr>
          <p:cNvPr id="12292" name="Picture 4"/>
          <p:cNvPicPr>
            <a:picLocks noGrp="1" noChangeAspect="1" noChangeArrowheads="1"/>
          </p:cNvPicPr>
          <p:nvPr>
            <p:ph sz="half" idx="2"/>
          </p:nvPr>
        </p:nvPicPr>
        <p:blipFill>
          <a:blip r:embed="rId2" cstate="print"/>
          <a:srcRect/>
          <a:stretch>
            <a:fillRect/>
          </a:stretch>
        </p:blipFill>
        <p:spPr bwMode="auto">
          <a:xfrm>
            <a:off x="5715000" y="2057400"/>
            <a:ext cx="3001847" cy="4525963"/>
          </a:xfrm>
          <a:prstGeom prst="rect">
            <a:avLst/>
          </a:prstGeom>
          <a:noFill/>
          <a:ln w="9525">
            <a:noFill/>
            <a:miter lim="800000"/>
            <a:headEnd/>
            <a:tailEnd/>
          </a:ln>
        </p:spPr>
      </p:pic>
    </p:spTree>
    <p:extLst>
      <p:ext uri="{BB962C8B-B14F-4D97-AF65-F5344CB8AC3E}">
        <p14:creationId xmlns:p14="http://schemas.microsoft.com/office/powerpoint/2010/main" val="815637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26626" name="Picture 2" descr="http://pubs.usgs.gov/dds/dds-29/screens/022sr.jpeg"/>
          <p:cNvPicPr>
            <a:picLocks noChangeAspect="1" noChangeArrowheads="1"/>
          </p:cNvPicPr>
          <p:nvPr/>
        </p:nvPicPr>
        <p:blipFill>
          <a:blip r:embed="rId2" cstate="print"/>
          <a:srcRect/>
          <a:stretch>
            <a:fillRect/>
          </a:stretch>
        </p:blipFill>
        <p:spPr bwMode="auto">
          <a:xfrm>
            <a:off x="762000" y="838200"/>
            <a:ext cx="7219950" cy="4876800"/>
          </a:xfrm>
          <a:prstGeom prst="rect">
            <a:avLst/>
          </a:prstGeom>
          <a:noFill/>
        </p:spPr>
      </p:pic>
    </p:spTree>
    <p:extLst>
      <p:ext uri="{BB962C8B-B14F-4D97-AF65-F5344CB8AC3E}">
        <p14:creationId xmlns:p14="http://schemas.microsoft.com/office/powerpoint/2010/main" val="15496470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Older buildings</a:t>
            </a:r>
          </a:p>
        </p:txBody>
      </p:sp>
      <p:sp>
        <p:nvSpPr>
          <p:cNvPr id="3" name="Content Placeholder 2"/>
          <p:cNvSpPr>
            <a:spLocks noGrp="1"/>
          </p:cNvSpPr>
          <p:nvPr>
            <p:ph idx="1"/>
          </p:nvPr>
        </p:nvSpPr>
        <p:spPr/>
        <p:txBody>
          <a:bodyPr/>
          <a:lstStyle/>
          <a:p>
            <a:r>
              <a:rPr lang="en-US" dirty="0"/>
              <a:t>Many of the older (50-100 year old) buildings which were not designed to withstand earthquakes were most severely damaged. Low rise building were also worse affected than taller buildings which swayed with the quake / ground motions.</a:t>
            </a:r>
            <a:br>
              <a:rPr lang="en-US" dirty="0"/>
            </a:br>
            <a:br>
              <a:rPr lang="en-US" dirty="0"/>
            </a:br>
            <a:endParaRPr lang="en-US" dirty="0"/>
          </a:p>
        </p:txBody>
      </p:sp>
    </p:spTree>
    <p:extLst>
      <p:ext uri="{BB962C8B-B14F-4D97-AF65-F5344CB8AC3E}">
        <p14:creationId xmlns:p14="http://schemas.microsoft.com/office/powerpoint/2010/main" val="2264184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a:latin typeface="dearJoe 5 CASUAL PRO" panose="02000000000000000000" pitchFamily="2" charset="0"/>
              </a:rPr>
              <a:t>Task…</a:t>
            </a:r>
            <a:r>
              <a:rPr lang="en-US" dirty="0"/>
              <a:t>..</a:t>
            </a:r>
          </a:p>
        </p:txBody>
      </p:sp>
      <p:sp>
        <p:nvSpPr>
          <p:cNvPr id="3" name="Content Placeholder 2"/>
          <p:cNvSpPr>
            <a:spLocks noGrp="1"/>
          </p:cNvSpPr>
          <p:nvPr>
            <p:ph idx="1"/>
          </p:nvPr>
        </p:nvSpPr>
        <p:spPr>
          <a:xfrm>
            <a:off x="381000" y="914400"/>
            <a:ext cx="8229600" cy="5638800"/>
          </a:xfrm>
        </p:spPr>
        <p:txBody>
          <a:bodyPr>
            <a:normAutofit fontScale="92500" lnSpcReduction="20000"/>
          </a:bodyPr>
          <a:lstStyle/>
          <a:p>
            <a:r>
              <a:rPr lang="en-US" dirty="0"/>
              <a:t>Either create a 6-8 stage cartoon strip explaining the causes and effects of the 1989 San Francisco quake</a:t>
            </a:r>
          </a:p>
          <a:p>
            <a:pPr>
              <a:buNone/>
            </a:pPr>
            <a:r>
              <a:rPr lang="en-US" dirty="0"/>
              <a:t>Or</a:t>
            </a:r>
          </a:p>
          <a:p>
            <a:pPr>
              <a:buNone/>
            </a:pPr>
            <a:r>
              <a:rPr lang="en-US" dirty="0"/>
              <a:t>Write a newspaper report to explain the causes and effects of the1989 San Francisco quake</a:t>
            </a:r>
          </a:p>
          <a:p>
            <a:pPr>
              <a:buNone/>
            </a:pPr>
            <a:r>
              <a:rPr lang="en-US" dirty="0">
                <a:solidFill>
                  <a:srgbClr val="0000FF"/>
                </a:solidFill>
              </a:rPr>
              <a:t>Success criteria for both tasks:</a:t>
            </a:r>
          </a:p>
          <a:p>
            <a:r>
              <a:rPr lang="en-US" dirty="0">
                <a:solidFill>
                  <a:srgbClr val="0000FF"/>
                </a:solidFill>
              </a:rPr>
              <a:t>Explain the causes</a:t>
            </a:r>
          </a:p>
          <a:p>
            <a:r>
              <a:rPr lang="en-US" dirty="0">
                <a:solidFill>
                  <a:srgbClr val="0000FF"/>
                </a:solidFill>
              </a:rPr>
              <a:t>Explain the effects- use specific case study detail</a:t>
            </a:r>
          </a:p>
          <a:p>
            <a:r>
              <a:rPr lang="en-US" dirty="0">
                <a:solidFill>
                  <a:srgbClr val="0000FF"/>
                </a:solidFill>
              </a:rPr>
              <a:t>Explain which areas were worse hit and why</a:t>
            </a:r>
          </a:p>
          <a:p>
            <a:r>
              <a:rPr lang="en-US" dirty="0">
                <a:solidFill>
                  <a:srgbClr val="0000FF"/>
                </a:solidFill>
              </a:rPr>
              <a:t>Use geographic terminology</a:t>
            </a:r>
          </a:p>
          <a:p>
            <a:pPr>
              <a:buNone/>
            </a:pPr>
            <a:r>
              <a:rPr lang="en-US" dirty="0"/>
              <a:t> </a:t>
            </a:r>
          </a:p>
        </p:txBody>
      </p:sp>
    </p:spTree>
    <p:extLst>
      <p:ext uri="{BB962C8B-B14F-4D97-AF65-F5344CB8AC3E}">
        <p14:creationId xmlns:p14="http://schemas.microsoft.com/office/powerpoint/2010/main" val="36548629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827A0-0E11-9544-9E95-1F111E2EB510}"/>
              </a:ext>
            </a:extLst>
          </p:cNvPr>
          <p:cNvSpPr>
            <a:spLocks noGrp="1"/>
          </p:cNvSpPr>
          <p:nvPr>
            <p:ph type="title"/>
          </p:nvPr>
        </p:nvSpPr>
        <p:spPr/>
        <p:txBody>
          <a:bodyPr>
            <a:normAutofit fontScale="90000"/>
          </a:bodyPr>
          <a:lstStyle/>
          <a:p>
            <a:r>
              <a:rPr lang="en-US" dirty="0"/>
              <a:t>Why does California need to prepare? </a:t>
            </a:r>
          </a:p>
        </p:txBody>
      </p:sp>
      <p:pic>
        <p:nvPicPr>
          <p:cNvPr id="5" name="Content Placeholder 4">
            <a:hlinkClick r:id="rId2"/>
            <a:extLst>
              <a:ext uri="{FF2B5EF4-FFF2-40B4-BE49-F238E27FC236}">
                <a16:creationId xmlns:a16="http://schemas.microsoft.com/office/drawing/2014/main" id="{FF39C4CA-457C-A446-95BA-BC3BE8387C29}"/>
              </a:ext>
            </a:extLst>
          </p:cNvPr>
          <p:cNvPicPr>
            <a:picLocks noGrp="1" noChangeAspect="1"/>
          </p:cNvPicPr>
          <p:nvPr>
            <p:ph idx="1"/>
          </p:nvPr>
        </p:nvPicPr>
        <p:blipFill>
          <a:blip r:embed="rId3"/>
          <a:stretch>
            <a:fillRect/>
          </a:stretch>
        </p:blipFill>
        <p:spPr>
          <a:xfrm>
            <a:off x="506495" y="1600200"/>
            <a:ext cx="8131010" cy="4525963"/>
          </a:xfrm>
        </p:spPr>
      </p:pic>
    </p:spTree>
    <p:extLst>
      <p:ext uri="{BB962C8B-B14F-4D97-AF65-F5344CB8AC3E}">
        <p14:creationId xmlns:p14="http://schemas.microsoft.com/office/powerpoint/2010/main" val="37836085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BBA85-0167-A244-A9C8-350C3F3B34B8}"/>
              </a:ext>
            </a:extLst>
          </p:cNvPr>
          <p:cNvSpPr>
            <a:spLocks noGrp="1"/>
          </p:cNvSpPr>
          <p:nvPr>
            <p:ph type="title"/>
          </p:nvPr>
        </p:nvSpPr>
        <p:spPr/>
        <p:txBody>
          <a:bodyPr>
            <a:normAutofit fontScale="90000"/>
          </a:bodyPr>
          <a:lstStyle/>
          <a:p>
            <a:r>
              <a:rPr lang="en-US" dirty="0"/>
              <a:t>How can you prepare the population? </a:t>
            </a:r>
          </a:p>
        </p:txBody>
      </p:sp>
      <p:sp>
        <p:nvSpPr>
          <p:cNvPr id="4" name="Text Placeholder 3">
            <a:extLst>
              <a:ext uri="{FF2B5EF4-FFF2-40B4-BE49-F238E27FC236}">
                <a16:creationId xmlns:a16="http://schemas.microsoft.com/office/drawing/2014/main" id="{A11E0A62-E49F-F64D-AECA-72C9C0A4E985}"/>
              </a:ext>
            </a:extLst>
          </p:cNvPr>
          <p:cNvSpPr>
            <a:spLocks noGrp="1"/>
          </p:cNvSpPr>
          <p:nvPr>
            <p:ph type="body" idx="1"/>
          </p:nvPr>
        </p:nvSpPr>
        <p:spPr/>
        <p:txBody>
          <a:bodyPr/>
          <a:lstStyle/>
          <a:p>
            <a:endParaRPr lang="en-US"/>
          </a:p>
        </p:txBody>
      </p:sp>
      <p:pic>
        <p:nvPicPr>
          <p:cNvPr id="11" name="Content Placeholder 10">
            <a:hlinkClick r:id="rId2"/>
            <a:extLst>
              <a:ext uri="{FF2B5EF4-FFF2-40B4-BE49-F238E27FC236}">
                <a16:creationId xmlns:a16="http://schemas.microsoft.com/office/drawing/2014/main" id="{0CBE6206-E675-934D-9CD0-2CE026D68AB0}"/>
              </a:ext>
            </a:extLst>
          </p:cNvPr>
          <p:cNvPicPr>
            <a:picLocks noGrp="1" noChangeAspect="1"/>
          </p:cNvPicPr>
          <p:nvPr>
            <p:ph sz="half" idx="2"/>
          </p:nvPr>
        </p:nvPicPr>
        <p:blipFill>
          <a:blip r:embed="rId3"/>
          <a:stretch>
            <a:fillRect/>
          </a:stretch>
        </p:blipFill>
        <p:spPr>
          <a:xfrm>
            <a:off x="457200" y="2366482"/>
            <a:ext cx="4040188" cy="2389970"/>
          </a:xfrm>
        </p:spPr>
      </p:pic>
      <p:sp>
        <p:nvSpPr>
          <p:cNvPr id="6" name="Text Placeholder 5">
            <a:extLst>
              <a:ext uri="{FF2B5EF4-FFF2-40B4-BE49-F238E27FC236}">
                <a16:creationId xmlns:a16="http://schemas.microsoft.com/office/drawing/2014/main" id="{A9FD5798-A21A-CB49-BEA8-FC4C2CE0008C}"/>
              </a:ext>
            </a:extLst>
          </p:cNvPr>
          <p:cNvSpPr>
            <a:spLocks noGrp="1"/>
          </p:cNvSpPr>
          <p:nvPr>
            <p:ph type="body" sz="quarter" idx="3"/>
          </p:nvPr>
        </p:nvSpPr>
        <p:spPr/>
        <p:txBody>
          <a:bodyPr/>
          <a:lstStyle/>
          <a:p>
            <a:endParaRPr lang="en-US"/>
          </a:p>
        </p:txBody>
      </p:sp>
      <p:pic>
        <p:nvPicPr>
          <p:cNvPr id="9" name="Content Placeholder 8">
            <a:hlinkClick r:id="rId4"/>
            <a:extLst>
              <a:ext uri="{FF2B5EF4-FFF2-40B4-BE49-F238E27FC236}">
                <a16:creationId xmlns:a16="http://schemas.microsoft.com/office/drawing/2014/main" id="{B290FACB-4ADD-544E-8C29-F8EE6C7B92E5}"/>
              </a:ext>
            </a:extLst>
          </p:cNvPr>
          <p:cNvPicPr>
            <a:picLocks noGrp="1" noChangeAspect="1"/>
          </p:cNvPicPr>
          <p:nvPr>
            <p:ph sz="quarter" idx="4"/>
          </p:nvPr>
        </p:nvPicPr>
        <p:blipFill>
          <a:blip r:embed="rId5"/>
          <a:stretch>
            <a:fillRect/>
          </a:stretch>
        </p:blipFill>
        <p:spPr>
          <a:xfrm>
            <a:off x="4633302" y="2292350"/>
            <a:ext cx="4041775" cy="2538234"/>
          </a:xfrm>
        </p:spPr>
      </p:pic>
    </p:spTree>
    <p:extLst>
      <p:ext uri="{BB962C8B-B14F-4D97-AF65-F5344CB8AC3E}">
        <p14:creationId xmlns:p14="http://schemas.microsoft.com/office/powerpoint/2010/main" val="1164772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B050"/>
                </a:solidFill>
              </a:rPr>
              <a:t>Building design </a:t>
            </a:r>
            <a:endParaRPr lang="en-US" b="1" dirty="0">
              <a:solidFill>
                <a:srgbClr val="00B050"/>
              </a:solidFill>
            </a:endParaRPr>
          </a:p>
        </p:txBody>
      </p:sp>
      <p:sp>
        <p:nvSpPr>
          <p:cNvPr id="3" name="Content Placeholder 2"/>
          <p:cNvSpPr>
            <a:spLocks noGrp="1"/>
          </p:cNvSpPr>
          <p:nvPr>
            <p:ph idx="1"/>
          </p:nvPr>
        </p:nvSpPr>
        <p:spPr/>
        <p:txBody>
          <a:bodyPr/>
          <a:lstStyle/>
          <a:p>
            <a:r>
              <a:rPr lang="en-GB" dirty="0"/>
              <a:t>If people plan and prepare for earthquakes, then the risks can be reduced.  </a:t>
            </a:r>
          </a:p>
          <a:p>
            <a:r>
              <a:rPr lang="en-GB" b="1" u="sng" dirty="0"/>
              <a:t>Advances in building design </a:t>
            </a:r>
            <a:r>
              <a:rPr lang="en-GB" dirty="0"/>
              <a:t>means that many new buildings are ‘earthquake proof’.</a:t>
            </a:r>
          </a:p>
          <a:p>
            <a:r>
              <a:rPr lang="en-GB" dirty="0"/>
              <a:t>Older buildings can be </a:t>
            </a:r>
            <a:r>
              <a:rPr lang="en-GB" b="1" u="sng" dirty="0"/>
              <a:t>retrofitted</a:t>
            </a:r>
            <a:r>
              <a:rPr lang="en-GB" dirty="0"/>
              <a:t> to strengthen them in order to reduce the effects of earthquake shaking.</a:t>
            </a:r>
            <a:endParaRPr lang="en-US" dirty="0"/>
          </a:p>
        </p:txBody>
      </p:sp>
      <p:pic>
        <p:nvPicPr>
          <p:cNvPr id="5" name="Picture 4">
            <a:hlinkClick r:id="rId2"/>
            <a:extLst>
              <a:ext uri="{FF2B5EF4-FFF2-40B4-BE49-F238E27FC236}">
                <a16:creationId xmlns:a16="http://schemas.microsoft.com/office/drawing/2014/main" id="{8DBC26FD-8BE0-E047-BDDF-F92933F9F970}"/>
              </a:ext>
            </a:extLst>
          </p:cNvPr>
          <p:cNvPicPr>
            <a:picLocks noChangeAspect="1"/>
          </p:cNvPicPr>
          <p:nvPr/>
        </p:nvPicPr>
        <p:blipFill>
          <a:blip r:embed="rId3"/>
          <a:stretch>
            <a:fillRect/>
          </a:stretch>
        </p:blipFill>
        <p:spPr>
          <a:xfrm>
            <a:off x="5410200" y="4876800"/>
            <a:ext cx="2759034" cy="1727200"/>
          </a:xfrm>
          <a:prstGeom prst="rect">
            <a:avLst/>
          </a:prstGeom>
        </p:spPr>
      </p:pic>
    </p:spTree>
    <p:extLst>
      <p:ext uri="{BB962C8B-B14F-4D97-AF65-F5344CB8AC3E}">
        <p14:creationId xmlns:p14="http://schemas.microsoft.com/office/powerpoint/2010/main" val="39748920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7030A0"/>
                </a:solidFill>
              </a:rPr>
              <a:t>Task 1: Key Terms</a:t>
            </a:r>
            <a:endParaRPr lang="en-US" b="1" dirty="0">
              <a:solidFill>
                <a:srgbClr val="7030A0"/>
              </a:solidFill>
            </a:endParaRPr>
          </a:p>
        </p:txBody>
      </p:sp>
      <p:sp>
        <p:nvSpPr>
          <p:cNvPr id="3" name="Content Placeholder 2"/>
          <p:cNvSpPr>
            <a:spLocks noGrp="1"/>
          </p:cNvSpPr>
          <p:nvPr>
            <p:ph idx="1"/>
          </p:nvPr>
        </p:nvSpPr>
        <p:spPr>
          <a:xfrm>
            <a:off x="381000" y="1600201"/>
            <a:ext cx="8305800" cy="3581400"/>
          </a:xfrm>
        </p:spPr>
        <p:txBody>
          <a:bodyPr>
            <a:normAutofit lnSpcReduction="10000"/>
          </a:bodyPr>
          <a:lstStyle/>
          <a:p>
            <a:pPr marL="514350" indent="-514350">
              <a:buFont typeface="+mj-lt"/>
              <a:buAutoNum type="arabicPeriod"/>
            </a:pPr>
            <a:r>
              <a:rPr lang="en-GB" b="1" dirty="0">
                <a:solidFill>
                  <a:srgbClr val="00B050"/>
                </a:solidFill>
              </a:rPr>
              <a:t>Retrofitting</a:t>
            </a:r>
            <a:r>
              <a:rPr lang="en-GB" dirty="0">
                <a:solidFill>
                  <a:srgbClr val="00B050"/>
                </a:solidFill>
              </a:rPr>
              <a:t>: </a:t>
            </a:r>
            <a:r>
              <a:rPr lang="en-GB" dirty="0"/>
              <a:t>the addition of new __________    to _________ buildings.</a:t>
            </a:r>
          </a:p>
          <a:p>
            <a:pPr marL="514350" indent="-514350">
              <a:buFont typeface="+mj-lt"/>
              <a:buAutoNum type="arabicPeriod"/>
            </a:pPr>
            <a:r>
              <a:rPr lang="en-GB" b="1" dirty="0">
                <a:solidFill>
                  <a:srgbClr val="00B050"/>
                </a:solidFill>
              </a:rPr>
              <a:t>Epicentre: </a:t>
            </a:r>
            <a:r>
              <a:rPr lang="en-GB" dirty="0"/>
              <a:t>the point on the Earth’s surface</a:t>
            </a:r>
          </a:p>
          <a:p>
            <a:pPr marL="514350" indent="-514350">
              <a:buNone/>
            </a:pPr>
            <a:r>
              <a:rPr lang="en-GB" dirty="0"/>
              <a:t>   	__________above the _______ of an earthquake.</a:t>
            </a:r>
          </a:p>
          <a:p>
            <a:pPr marL="514350" indent="-514350">
              <a:buNone/>
            </a:pPr>
            <a:r>
              <a:rPr lang="en-GB" b="1" dirty="0">
                <a:solidFill>
                  <a:srgbClr val="00B050"/>
                </a:solidFill>
              </a:rPr>
              <a:t>3. 	Cross-bracing: </a:t>
            </a:r>
            <a:r>
              <a:rPr lang="en-GB" dirty="0"/>
              <a:t>two ___________ supports placed in a X shape manner.</a:t>
            </a:r>
            <a:endParaRPr lang="en-US" dirty="0"/>
          </a:p>
        </p:txBody>
      </p:sp>
      <p:sp>
        <p:nvSpPr>
          <p:cNvPr id="4" name="TextBox 3"/>
          <p:cNvSpPr txBox="1"/>
          <p:nvPr/>
        </p:nvSpPr>
        <p:spPr>
          <a:xfrm>
            <a:off x="609600" y="5410200"/>
            <a:ext cx="7848600" cy="1077218"/>
          </a:xfrm>
          <a:prstGeom prst="rect">
            <a:avLst/>
          </a:prstGeom>
          <a:noFill/>
          <a:ln w="76200">
            <a:solidFill>
              <a:srgbClr val="FF0000"/>
            </a:solidFill>
          </a:ln>
        </p:spPr>
        <p:txBody>
          <a:bodyPr wrap="square" rtlCol="0">
            <a:spAutoFit/>
          </a:bodyPr>
          <a:lstStyle/>
          <a:p>
            <a:pPr algn="ctr"/>
            <a:r>
              <a:rPr lang="en-GB" sz="3200" b="1" dirty="0">
                <a:solidFill>
                  <a:srgbClr val="FF0000"/>
                </a:solidFill>
              </a:rPr>
              <a:t>diagonal		focus		directly</a:t>
            </a:r>
          </a:p>
          <a:p>
            <a:pPr algn="ctr"/>
            <a:r>
              <a:rPr lang="en-GB" sz="3200" b="1" dirty="0">
                <a:solidFill>
                  <a:srgbClr val="FF0000"/>
                </a:solidFill>
              </a:rPr>
              <a:t>technology		older</a:t>
            </a:r>
            <a:endParaRPr lang="en-US" sz="3200" b="1" dirty="0">
              <a:solidFill>
                <a:srgbClr val="FF0000"/>
              </a:solidFill>
            </a:endParaRPr>
          </a:p>
        </p:txBody>
      </p:sp>
    </p:spTree>
    <p:extLst>
      <p:ext uri="{BB962C8B-B14F-4D97-AF65-F5344CB8AC3E}">
        <p14:creationId xmlns:p14="http://schemas.microsoft.com/office/powerpoint/2010/main" val="29989824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t2.gstatic.com/images?q=tbn:ANd9GcTuH3rlSqIfLa4Guu1O6D50b1iQimQC4OAWSHqtBfck0FPPBlGgzA"/>
          <p:cNvPicPr>
            <a:picLocks noChangeAspect="1" noChangeArrowheads="1"/>
          </p:cNvPicPr>
          <p:nvPr/>
        </p:nvPicPr>
        <p:blipFill>
          <a:blip r:embed="rId2"/>
          <a:srcRect/>
          <a:stretch>
            <a:fillRect/>
          </a:stretch>
        </p:blipFill>
        <p:spPr bwMode="auto">
          <a:xfrm>
            <a:off x="0" y="457200"/>
            <a:ext cx="4507770" cy="6096000"/>
          </a:xfrm>
          <a:prstGeom prst="rect">
            <a:avLst/>
          </a:prstGeom>
          <a:noFill/>
        </p:spPr>
      </p:pic>
      <p:sp>
        <p:nvSpPr>
          <p:cNvPr id="5" name="TextBox 4"/>
          <p:cNvSpPr txBox="1"/>
          <p:nvPr/>
        </p:nvSpPr>
        <p:spPr>
          <a:xfrm>
            <a:off x="4648200" y="333137"/>
            <a:ext cx="4495800" cy="6524863"/>
          </a:xfrm>
          <a:prstGeom prst="rect">
            <a:avLst/>
          </a:prstGeom>
          <a:noFill/>
        </p:spPr>
        <p:txBody>
          <a:bodyPr wrap="square" rtlCol="0">
            <a:spAutoFit/>
          </a:bodyPr>
          <a:lstStyle/>
          <a:p>
            <a:pPr marL="342900" indent="-342900">
              <a:buAutoNum type="arabicPeriod"/>
            </a:pPr>
            <a:r>
              <a:rPr lang="en-GB" sz="2200" dirty="0"/>
              <a:t>Computer controlled movable roof weights to counter the shock waves.</a:t>
            </a:r>
          </a:p>
          <a:p>
            <a:pPr marL="342900" indent="-342900">
              <a:buAutoNum type="arabicPeriod"/>
            </a:pPr>
            <a:r>
              <a:rPr lang="en-GB" sz="2200" dirty="0"/>
              <a:t>Cross – bracing to give added strength and prevent twisting.</a:t>
            </a:r>
          </a:p>
          <a:p>
            <a:pPr marL="342900" indent="-342900">
              <a:buAutoNum type="arabicPeriod"/>
            </a:pPr>
            <a:r>
              <a:rPr lang="en-GB" sz="2200" dirty="0"/>
              <a:t>Automatic window shutters to prevent falling glass.</a:t>
            </a:r>
          </a:p>
          <a:p>
            <a:pPr marL="342900" indent="-342900">
              <a:buAutoNum type="arabicPeriod"/>
            </a:pPr>
            <a:r>
              <a:rPr lang="en-GB" sz="2200" dirty="0"/>
              <a:t>Sheer core of reinforced concrete and tensioned cables around lift shaft.</a:t>
            </a:r>
          </a:p>
          <a:p>
            <a:pPr marL="342900" indent="-342900">
              <a:buAutoNum type="arabicPeriod"/>
            </a:pPr>
            <a:r>
              <a:rPr lang="en-GB" sz="2200" dirty="0"/>
              <a:t>Automatic sprinkler system and gas shut-off to prevent fires.</a:t>
            </a:r>
          </a:p>
          <a:p>
            <a:pPr marL="342900" indent="-342900">
              <a:buAutoNum type="arabicPeriod"/>
            </a:pPr>
            <a:r>
              <a:rPr lang="en-GB" sz="2200" dirty="0"/>
              <a:t>Strengthened steel and reinforced concrete road supports.</a:t>
            </a:r>
          </a:p>
          <a:p>
            <a:pPr marL="342900" indent="-342900">
              <a:buAutoNum type="arabicPeriod"/>
            </a:pPr>
            <a:r>
              <a:rPr lang="en-GB" sz="2200" dirty="0"/>
              <a:t>Foundations set deep into the ground.</a:t>
            </a:r>
          </a:p>
          <a:p>
            <a:pPr marL="342900" indent="-342900">
              <a:buAutoNum type="arabicPeriod"/>
            </a:pPr>
            <a:r>
              <a:rPr lang="en-GB" sz="2200" dirty="0"/>
              <a:t>Rubber shock absorbers.</a:t>
            </a:r>
          </a:p>
          <a:p>
            <a:pPr marL="342900" indent="-342900">
              <a:buAutoNum type="arabicPeriod"/>
            </a:pPr>
            <a:r>
              <a:rPr lang="en-GB" sz="2200" dirty="0"/>
              <a:t>Base isolator allows sideways motion.</a:t>
            </a:r>
            <a:endParaRPr lang="en-US" sz="2200" dirty="0"/>
          </a:p>
        </p:txBody>
      </p:sp>
    </p:spTree>
    <p:extLst>
      <p:ext uri="{BB962C8B-B14F-4D97-AF65-F5344CB8AC3E}">
        <p14:creationId xmlns:p14="http://schemas.microsoft.com/office/powerpoint/2010/main" val="1333731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r>
              <a:rPr lang="en-US" dirty="0">
                <a:solidFill>
                  <a:srgbClr val="FF0000"/>
                </a:solidFill>
              </a:rPr>
              <a:t>What: </a:t>
            </a:r>
            <a:r>
              <a:rPr lang="en-US" dirty="0"/>
              <a:t>Learning about where earthquakes happen in the USA and why it occurs in these areas.</a:t>
            </a:r>
          </a:p>
          <a:p>
            <a:r>
              <a:rPr lang="en-US" dirty="0">
                <a:solidFill>
                  <a:srgbClr val="FF0000"/>
                </a:solidFill>
              </a:rPr>
              <a:t>Why: </a:t>
            </a:r>
            <a:r>
              <a:rPr lang="en-US" dirty="0"/>
              <a:t>So that we can understand the pattern of risk for tectonic hazards in the USA.</a:t>
            </a:r>
          </a:p>
          <a:p>
            <a:r>
              <a:rPr lang="en-US" dirty="0">
                <a:solidFill>
                  <a:srgbClr val="FF0000"/>
                </a:solidFill>
              </a:rPr>
              <a:t>How: </a:t>
            </a:r>
            <a:r>
              <a:rPr lang="en-US" dirty="0"/>
              <a:t>Exploring earthquake hazards through understanding the effects and considering how the threat can be managed. </a:t>
            </a:r>
          </a:p>
        </p:txBody>
      </p:sp>
    </p:spTree>
    <p:extLst>
      <p:ext uri="{BB962C8B-B14F-4D97-AF65-F5344CB8AC3E}">
        <p14:creationId xmlns:p14="http://schemas.microsoft.com/office/powerpoint/2010/main" val="13629256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t0.gstatic.com/images?q=tbn:ANd9GcSTaUlSou31RFjfCO-43-baZ5e4GyiwdCpFnJ-2ZbAGLWTH1Ene"/>
          <p:cNvPicPr>
            <a:picLocks noChangeAspect="1" noChangeArrowheads="1"/>
          </p:cNvPicPr>
          <p:nvPr/>
        </p:nvPicPr>
        <p:blipFill>
          <a:blip r:embed="rId2"/>
          <a:srcRect/>
          <a:stretch>
            <a:fillRect/>
          </a:stretch>
        </p:blipFill>
        <p:spPr bwMode="auto">
          <a:xfrm>
            <a:off x="533400" y="228600"/>
            <a:ext cx="2667000" cy="3280410"/>
          </a:xfrm>
          <a:prstGeom prst="rect">
            <a:avLst/>
          </a:prstGeom>
          <a:noFill/>
        </p:spPr>
      </p:pic>
      <p:pic>
        <p:nvPicPr>
          <p:cNvPr id="3076" name="Picture 4" descr="http://t2.gstatic.com/images?q=tbn:ANd9GcQwHXjmLJmXdRdVKrVscSOm0s9G7-M315lJQQ0SNQayVwQSOftm"/>
          <p:cNvPicPr>
            <a:picLocks noChangeAspect="1" noChangeArrowheads="1"/>
          </p:cNvPicPr>
          <p:nvPr/>
        </p:nvPicPr>
        <p:blipFill>
          <a:blip r:embed="rId3"/>
          <a:srcRect/>
          <a:stretch>
            <a:fillRect/>
          </a:stretch>
        </p:blipFill>
        <p:spPr bwMode="auto">
          <a:xfrm>
            <a:off x="4572002" y="381000"/>
            <a:ext cx="3962398" cy="2971800"/>
          </a:xfrm>
          <a:prstGeom prst="rect">
            <a:avLst/>
          </a:prstGeom>
          <a:noFill/>
        </p:spPr>
      </p:pic>
      <p:pic>
        <p:nvPicPr>
          <p:cNvPr id="3078" name="Picture 6" descr="http://t3.gstatic.com/images?q=tbn:ANd9GcTGsAR28GVitr1j1ST2wiJXl-gkwz-S4g0HYwrjB44Z2_cC3kNQJA"/>
          <p:cNvPicPr>
            <a:picLocks noChangeAspect="1" noChangeArrowheads="1"/>
          </p:cNvPicPr>
          <p:nvPr/>
        </p:nvPicPr>
        <p:blipFill>
          <a:blip r:embed="rId4"/>
          <a:srcRect/>
          <a:stretch>
            <a:fillRect/>
          </a:stretch>
        </p:blipFill>
        <p:spPr bwMode="auto">
          <a:xfrm>
            <a:off x="6629400" y="3733800"/>
            <a:ext cx="2057400" cy="2735408"/>
          </a:xfrm>
          <a:prstGeom prst="rect">
            <a:avLst/>
          </a:prstGeom>
          <a:noFill/>
        </p:spPr>
      </p:pic>
      <p:pic>
        <p:nvPicPr>
          <p:cNvPr id="3080" name="Picture 8" descr="http://t2.gstatic.com/images?q=tbn:ANd9GcR_M7LTmsYa7jds6_Kyy8ol8ZZuun8_lmrFp7dNw-esefNBrObTdQ"/>
          <p:cNvPicPr>
            <a:picLocks noChangeAspect="1" noChangeArrowheads="1"/>
          </p:cNvPicPr>
          <p:nvPr/>
        </p:nvPicPr>
        <p:blipFill>
          <a:blip r:embed="rId5"/>
          <a:srcRect/>
          <a:stretch>
            <a:fillRect/>
          </a:stretch>
        </p:blipFill>
        <p:spPr bwMode="auto">
          <a:xfrm>
            <a:off x="2133600" y="3962400"/>
            <a:ext cx="1847850" cy="2466976"/>
          </a:xfrm>
          <a:prstGeom prst="rect">
            <a:avLst/>
          </a:prstGeom>
          <a:noFill/>
        </p:spPr>
      </p:pic>
      <p:pic>
        <p:nvPicPr>
          <p:cNvPr id="3082" name="Picture 10" descr="http://t0.gstatic.com/images?q=tbn:ANd9GcT4m3u-1KtYOnhJUX4GXfi1z2Zjj-AYrk9jp8OzdPgew3eca3FM"/>
          <p:cNvPicPr>
            <a:picLocks noChangeAspect="1" noChangeArrowheads="1"/>
          </p:cNvPicPr>
          <p:nvPr/>
        </p:nvPicPr>
        <p:blipFill>
          <a:blip r:embed="rId6"/>
          <a:srcRect/>
          <a:stretch>
            <a:fillRect/>
          </a:stretch>
        </p:blipFill>
        <p:spPr bwMode="auto">
          <a:xfrm>
            <a:off x="4343400" y="3810000"/>
            <a:ext cx="1743075" cy="2619376"/>
          </a:xfrm>
          <a:prstGeom prst="rect">
            <a:avLst/>
          </a:prstGeom>
          <a:noFill/>
        </p:spPr>
      </p:pic>
      <p:sp>
        <p:nvSpPr>
          <p:cNvPr id="9" name="TextBox 8"/>
          <p:cNvSpPr txBox="1"/>
          <p:nvPr/>
        </p:nvSpPr>
        <p:spPr>
          <a:xfrm>
            <a:off x="4572000" y="304800"/>
            <a:ext cx="3200400" cy="584775"/>
          </a:xfrm>
          <a:prstGeom prst="rect">
            <a:avLst/>
          </a:prstGeom>
          <a:noFill/>
        </p:spPr>
        <p:txBody>
          <a:bodyPr wrap="square" rtlCol="0">
            <a:spAutoFit/>
          </a:bodyPr>
          <a:lstStyle/>
          <a:p>
            <a:r>
              <a:rPr lang="en-GB" sz="3200" b="1" dirty="0">
                <a:solidFill>
                  <a:srgbClr val="FF0000"/>
                </a:solidFill>
              </a:rPr>
              <a:t>TOKYO, JAPAN</a:t>
            </a:r>
            <a:endParaRPr lang="en-US" sz="3200" b="1" dirty="0">
              <a:solidFill>
                <a:srgbClr val="FF0000"/>
              </a:solidFill>
            </a:endParaRPr>
          </a:p>
        </p:txBody>
      </p:sp>
      <p:sp>
        <p:nvSpPr>
          <p:cNvPr id="11" name="TextBox 10"/>
          <p:cNvSpPr txBox="1"/>
          <p:nvPr/>
        </p:nvSpPr>
        <p:spPr>
          <a:xfrm>
            <a:off x="0" y="4267200"/>
            <a:ext cx="2133600" cy="1569660"/>
          </a:xfrm>
          <a:prstGeom prst="rect">
            <a:avLst/>
          </a:prstGeom>
          <a:noFill/>
        </p:spPr>
        <p:txBody>
          <a:bodyPr wrap="square" rtlCol="0">
            <a:spAutoFit/>
          </a:bodyPr>
          <a:lstStyle/>
          <a:p>
            <a:pPr algn="ctr"/>
            <a:r>
              <a:rPr lang="en-GB" sz="3200" b="1" dirty="0">
                <a:solidFill>
                  <a:srgbClr val="FF0000"/>
                </a:solidFill>
              </a:rPr>
              <a:t>SAN FRANCISCOUSA</a:t>
            </a:r>
            <a:endParaRPr lang="en-US" sz="3200" b="1" dirty="0">
              <a:solidFill>
                <a:srgbClr val="FF0000"/>
              </a:solidFill>
            </a:endParaRPr>
          </a:p>
        </p:txBody>
      </p:sp>
    </p:spTree>
    <p:extLst>
      <p:ext uri="{BB962C8B-B14F-4D97-AF65-F5344CB8AC3E}">
        <p14:creationId xmlns:p14="http://schemas.microsoft.com/office/powerpoint/2010/main" val="27331959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9287B-1BC3-9544-88E1-391728190F33}"/>
              </a:ext>
            </a:extLst>
          </p:cNvPr>
          <p:cNvSpPr>
            <a:spLocks noGrp="1"/>
          </p:cNvSpPr>
          <p:nvPr>
            <p:ph type="title"/>
          </p:nvPr>
        </p:nvSpPr>
        <p:spPr>
          <a:xfrm>
            <a:off x="457200" y="451338"/>
            <a:ext cx="8229600" cy="1143000"/>
          </a:xfrm>
        </p:spPr>
        <p:txBody>
          <a:bodyPr>
            <a:normAutofit fontScale="90000"/>
          </a:bodyPr>
          <a:lstStyle/>
          <a:p>
            <a:r>
              <a:rPr lang="en-US" dirty="0"/>
              <a:t>Task: Design an educational  leaflet for the International school of San Francisco </a:t>
            </a:r>
          </a:p>
        </p:txBody>
      </p:sp>
      <p:sp>
        <p:nvSpPr>
          <p:cNvPr id="3" name="Content Placeholder 2">
            <a:extLst>
              <a:ext uri="{FF2B5EF4-FFF2-40B4-BE49-F238E27FC236}">
                <a16:creationId xmlns:a16="http://schemas.microsoft.com/office/drawing/2014/main" id="{D0DA8AD1-21E7-F647-B063-C9D492C2398C}"/>
              </a:ext>
            </a:extLst>
          </p:cNvPr>
          <p:cNvSpPr>
            <a:spLocks noGrp="1"/>
          </p:cNvSpPr>
          <p:nvPr>
            <p:ph idx="1"/>
          </p:nvPr>
        </p:nvSpPr>
        <p:spPr/>
        <p:txBody>
          <a:bodyPr>
            <a:normAutofit fontScale="85000" lnSpcReduction="20000"/>
          </a:bodyPr>
          <a:lstStyle/>
          <a:p>
            <a:pPr marL="0" indent="0">
              <a:buNone/>
            </a:pPr>
            <a:endParaRPr lang="en-US" dirty="0"/>
          </a:p>
          <a:p>
            <a:pPr marL="0" indent="0">
              <a:buNone/>
            </a:pPr>
            <a:r>
              <a:rPr lang="en-US" dirty="0"/>
              <a:t>A new school is opening in San Francisco. The school community are new to the area and need to know where would be safe to live </a:t>
            </a:r>
            <a:r>
              <a:rPr lang="en-US" dirty="0" err="1"/>
              <a:t>andwhat</a:t>
            </a:r>
            <a:r>
              <a:rPr lang="en-US" dirty="0"/>
              <a:t> to do if an earthquake hits….</a:t>
            </a:r>
          </a:p>
          <a:p>
            <a:pPr marL="0" indent="0">
              <a:buNone/>
            </a:pPr>
            <a:r>
              <a:rPr lang="en-US" b="1" u="sng" dirty="0"/>
              <a:t>Success criteria: </a:t>
            </a:r>
          </a:p>
          <a:p>
            <a:pPr marL="0" indent="0">
              <a:buNone/>
            </a:pPr>
            <a:r>
              <a:rPr lang="en-US" dirty="0"/>
              <a:t>-Explain why they should be prepared </a:t>
            </a:r>
          </a:p>
          <a:p>
            <a:pPr marL="0" indent="0">
              <a:buNone/>
            </a:pPr>
            <a:r>
              <a:rPr lang="en-US" dirty="0"/>
              <a:t>-where should they live?</a:t>
            </a:r>
          </a:p>
          <a:p>
            <a:pPr marL="0" indent="0">
              <a:buNone/>
            </a:pPr>
            <a:r>
              <a:rPr lang="en-US" dirty="0"/>
              <a:t>-What features should they look for in their new homes?</a:t>
            </a:r>
          </a:p>
          <a:p>
            <a:pPr>
              <a:buFontTx/>
              <a:buChar char="-"/>
            </a:pPr>
            <a:r>
              <a:rPr lang="en-US" dirty="0"/>
              <a:t>If an earthquake hits what should they do?</a:t>
            </a:r>
          </a:p>
          <a:p>
            <a:pPr>
              <a:buFontTx/>
              <a:buChar char="-"/>
            </a:pPr>
            <a:r>
              <a:rPr lang="en-US" dirty="0"/>
              <a:t>What should they have in an emergency kit?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674149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solidFill>
                  <a:srgbClr val="7030A0"/>
                </a:solidFill>
              </a:rPr>
              <a:t>Task 3 – Design an earthquake proof building</a:t>
            </a:r>
            <a:endParaRPr lang="en-US" b="1" dirty="0">
              <a:solidFill>
                <a:srgbClr val="7030A0"/>
              </a:solidFill>
            </a:endParaRPr>
          </a:p>
        </p:txBody>
      </p:sp>
      <p:sp>
        <p:nvSpPr>
          <p:cNvPr id="4" name="TextBox 3"/>
          <p:cNvSpPr txBox="1"/>
          <p:nvPr/>
        </p:nvSpPr>
        <p:spPr>
          <a:xfrm>
            <a:off x="914400" y="2743200"/>
            <a:ext cx="7696200" cy="2123658"/>
          </a:xfrm>
          <a:prstGeom prst="rect">
            <a:avLst/>
          </a:prstGeom>
          <a:noFill/>
        </p:spPr>
        <p:txBody>
          <a:bodyPr wrap="square" rtlCol="0">
            <a:spAutoFit/>
          </a:bodyPr>
          <a:lstStyle/>
          <a:p>
            <a:pPr algn="ctr"/>
            <a:r>
              <a:rPr lang="en-GB" sz="4400" dirty="0"/>
              <a:t>In groups you need to design and make a building that can withstand an earthquake.</a:t>
            </a:r>
            <a:endParaRPr lang="en-US" sz="4400" dirty="0"/>
          </a:p>
        </p:txBody>
      </p:sp>
    </p:spTree>
    <p:extLst>
      <p:ext uri="{BB962C8B-B14F-4D97-AF65-F5344CB8AC3E}">
        <p14:creationId xmlns:p14="http://schemas.microsoft.com/office/powerpoint/2010/main" val="42874890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GB" b="1" dirty="0">
                <a:solidFill>
                  <a:srgbClr val="00B050"/>
                </a:solidFill>
              </a:rPr>
              <a:t>Design Criteria</a:t>
            </a:r>
            <a:endParaRPr lang="en-US" b="1" dirty="0">
              <a:solidFill>
                <a:srgbClr val="00B050"/>
              </a:solidFill>
            </a:endParaRPr>
          </a:p>
        </p:txBody>
      </p:sp>
      <p:graphicFrame>
        <p:nvGraphicFramePr>
          <p:cNvPr id="5" name="Table 4"/>
          <p:cNvGraphicFramePr>
            <a:graphicFrameLocks noGrp="1"/>
          </p:cNvGraphicFramePr>
          <p:nvPr/>
        </p:nvGraphicFramePr>
        <p:xfrm>
          <a:off x="304800" y="1143000"/>
          <a:ext cx="8534400" cy="5334000"/>
        </p:xfrm>
        <a:graphic>
          <a:graphicData uri="http://schemas.openxmlformats.org/drawingml/2006/table">
            <a:tbl>
              <a:tblPr firstRow="1" bandRow="1">
                <a:tableStyleId>{5C22544A-7EE6-4342-B048-85BDC9FD1C3A}</a:tableStyleId>
              </a:tblPr>
              <a:tblGrid>
                <a:gridCol w="304800">
                  <a:extLst>
                    <a:ext uri="{9D8B030D-6E8A-4147-A177-3AD203B41FA5}">
                      <a16:colId xmlns:a16="http://schemas.microsoft.com/office/drawing/2014/main" val="20000"/>
                    </a:ext>
                  </a:extLst>
                </a:gridCol>
                <a:gridCol w="6807200">
                  <a:extLst>
                    <a:ext uri="{9D8B030D-6E8A-4147-A177-3AD203B41FA5}">
                      <a16:colId xmlns:a16="http://schemas.microsoft.com/office/drawing/2014/main" val="20001"/>
                    </a:ext>
                  </a:extLst>
                </a:gridCol>
                <a:gridCol w="1422400">
                  <a:extLst>
                    <a:ext uri="{9D8B030D-6E8A-4147-A177-3AD203B41FA5}">
                      <a16:colId xmlns:a16="http://schemas.microsoft.com/office/drawing/2014/main" val="20002"/>
                    </a:ext>
                  </a:extLst>
                </a:gridCol>
              </a:tblGrid>
              <a:tr h="370840">
                <a:tc>
                  <a:txBody>
                    <a:bodyPr/>
                    <a:lstStyle/>
                    <a:p>
                      <a:pPr algn="ctr"/>
                      <a:endParaRPr lang="en-US" sz="2000" dirty="0"/>
                    </a:p>
                  </a:txBody>
                  <a:tcPr/>
                </a:tc>
                <a:tc>
                  <a:txBody>
                    <a:bodyPr/>
                    <a:lstStyle/>
                    <a:p>
                      <a:pPr algn="ctr"/>
                      <a:r>
                        <a:rPr lang="en-GB" sz="2000" dirty="0"/>
                        <a:t>CRITERIA</a:t>
                      </a:r>
                      <a:endParaRPr lang="en-US" sz="2000" dirty="0"/>
                    </a:p>
                  </a:txBody>
                  <a:tcPr/>
                </a:tc>
                <a:tc>
                  <a:txBody>
                    <a:bodyPr/>
                    <a:lstStyle/>
                    <a:p>
                      <a:pPr algn="ctr"/>
                      <a:r>
                        <a:rPr lang="en-GB" sz="2000" dirty="0"/>
                        <a:t>CHECKLIST</a:t>
                      </a:r>
                      <a:endParaRPr lang="en-US" sz="2000" dirty="0"/>
                    </a:p>
                  </a:txBody>
                  <a:tcPr/>
                </a:tc>
                <a:extLst>
                  <a:ext uri="{0D108BD9-81ED-4DB2-BD59-A6C34878D82A}">
                    <a16:rowId xmlns:a16="http://schemas.microsoft.com/office/drawing/2014/main" val="10000"/>
                  </a:ext>
                </a:extLst>
              </a:tr>
              <a:tr h="370840">
                <a:tc>
                  <a:txBody>
                    <a:bodyPr/>
                    <a:lstStyle/>
                    <a:p>
                      <a:r>
                        <a:rPr lang="en-GB" sz="2400" dirty="0"/>
                        <a:t>1</a:t>
                      </a:r>
                      <a:endParaRPr lang="en-US" sz="2400" dirty="0"/>
                    </a:p>
                  </a:txBody>
                  <a:tcPr/>
                </a:tc>
                <a:tc>
                  <a:txBody>
                    <a:bodyPr/>
                    <a:lstStyle/>
                    <a:p>
                      <a:pPr marL="514350" indent="-514350">
                        <a:buFont typeface="+mj-lt"/>
                        <a:buNone/>
                      </a:pPr>
                      <a:r>
                        <a:rPr lang="en-GB" sz="2400" dirty="0"/>
                        <a:t>The building mus</a:t>
                      </a:r>
                      <a:r>
                        <a:rPr lang="en-GB" sz="2400" baseline="0" dirty="0"/>
                        <a:t>t </a:t>
                      </a:r>
                      <a:r>
                        <a:rPr lang="en-GB" sz="2400" dirty="0"/>
                        <a:t>fit the base.</a:t>
                      </a:r>
                      <a:endParaRPr lang="en-US" sz="2400" dirty="0"/>
                    </a:p>
                  </a:txBody>
                  <a:tcPr/>
                </a:tc>
                <a:tc>
                  <a:txBody>
                    <a:bodyPr/>
                    <a:lstStyle/>
                    <a:p>
                      <a:endParaRPr lang="en-US" dirty="0"/>
                    </a:p>
                  </a:txBody>
                  <a:tcPr/>
                </a:tc>
                <a:extLst>
                  <a:ext uri="{0D108BD9-81ED-4DB2-BD59-A6C34878D82A}">
                    <a16:rowId xmlns:a16="http://schemas.microsoft.com/office/drawing/2014/main" val="10001"/>
                  </a:ext>
                </a:extLst>
              </a:tr>
              <a:tr h="370840">
                <a:tc>
                  <a:txBody>
                    <a:bodyPr/>
                    <a:lstStyle/>
                    <a:p>
                      <a:r>
                        <a:rPr lang="en-GB" sz="2400" dirty="0"/>
                        <a:t>2</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The building must be at least 36 cm tall. </a:t>
                      </a:r>
                    </a:p>
                  </a:txBody>
                  <a:tcPr/>
                </a:tc>
                <a:tc>
                  <a:txBody>
                    <a:bodyPr/>
                    <a:lstStyle/>
                    <a:p>
                      <a:endParaRPr lang="en-US" dirty="0"/>
                    </a:p>
                  </a:txBody>
                  <a:tcPr/>
                </a:tc>
                <a:extLst>
                  <a:ext uri="{0D108BD9-81ED-4DB2-BD59-A6C34878D82A}">
                    <a16:rowId xmlns:a16="http://schemas.microsoft.com/office/drawing/2014/main" val="10002"/>
                  </a:ext>
                </a:extLst>
              </a:tr>
              <a:tr h="370840">
                <a:tc>
                  <a:txBody>
                    <a:bodyPr/>
                    <a:lstStyle/>
                    <a:p>
                      <a:r>
                        <a:rPr lang="en-GB" sz="2400" dirty="0"/>
                        <a:t>3</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The building must have 2 stories that are each at least 18 cm tall (approximately the height of 1 straw).</a:t>
                      </a:r>
                    </a:p>
                  </a:txBody>
                  <a:tcPr/>
                </a:tc>
                <a:tc>
                  <a:txBody>
                    <a:bodyPr/>
                    <a:lstStyle/>
                    <a:p>
                      <a:endParaRPr lang="en-US"/>
                    </a:p>
                  </a:txBody>
                  <a:tcPr/>
                </a:tc>
                <a:extLst>
                  <a:ext uri="{0D108BD9-81ED-4DB2-BD59-A6C34878D82A}">
                    <a16:rowId xmlns:a16="http://schemas.microsoft.com/office/drawing/2014/main" val="10003"/>
                  </a:ext>
                </a:extLst>
              </a:tr>
              <a:tr h="370840">
                <a:tc>
                  <a:txBody>
                    <a:bodyPr/>
                    <a:lstStyle/>
                    <a:p>
                      <a:r>
                        <a:rPr lang="en-GB" sz="2400" dirty="0"/>
                        <a:t>4</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Each story must support the weight of at least 1 sand bag (250 grams) without collapsing. </a:t>
                      </a:r>
                    </a:p>
                  </a:txBody>
                  <a:tcPr/>
                </a:tc>
                <a:tc>
                  <a:txBody>
                    <a:bodyPr/>
                    <a:lstStyle/>
                    <a:p>
                      <a:endParaRPr lang="en-US"/>
                    </a:p>
                  </a:txBody>
                  <a:tcPr/>
                </a:tc>
                <a:extLst>
                  <a:ext uri="{0D108BD9-81ED-4DB2-BD59-A6C34878D82A}">
                    <a16:rowId xmlns:a16="http://schemas.microsoft.com/office/drawing/2014/main" val="10004"/>
                  </a:ext>
                </a:extLst>
              </a:tr>
              <a:tr h="370840">
                <a:tc>
                  <a:txBody>
                    <a:bodyPr/>
                    <a:lstStyle/>
                    <a:p>
                      <a:r>
                        <a:rPr lang="en-GB" sz="2400" dirty="0"/>
                        <a:t>5</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A construction drawing with measurements and analysis must be submitted before earthquake testing.</a:t>
                      </a:r>
                    </a:p>
                  </a:txBody>
                  <a:tcPr/>
                </a:tc>
                <a:tc>
                  <a:txBody>
                    <a:bodyPr/>
                    <a:lstStyle/>
                    <a:p>
                      <a:endParaRPr lang="en-US"/>
                    </a:p>
                  </a:txBody>
                  <a:tcPr/>
                </a:tc>
                <a:extLst>
                  <a:ext uri="{0D108BD9-81ED-4DB2-BD59-A6C34878D82A}">
                    <a16:rowId xmlns:a16="http://schemas.microsoft.com/office/drawing/2014/main" val="10005"/>
                  </a:ext>
                </a:extLst>
              </a:tr>
              <a:tr h="370840">
                <a:tc>
                  <a:txBody>
                    <a:bodyPr/>
                    <a:lstStyle/>
                    <a:p>
                      <a:r>
                        <a:rPr lang="en-GB" sz="2400" dirty="0"/>
                        <a:t>6</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To survive an earthquake test, the building must not collapse for 10 seconds after the earthquake begins. The weights must stay on the building.</a:t>
                      </a:r>
                    </a:p>
                  </a:txBody>
                  <a:tcPr/>
                </a:tc>
                <a:tc>
                  <a:txBody>
                    <a:bodyPr/>
                    <a:lstStyle/>
                    <a:p>
                      <a:endParaRPr lang="en-US"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9194236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Shake Table"/>
          <p:cNvPicPr>
            <a:picLocks noChangeAspect="1" noChangeArrowheads="1"/>
          </p:cNvPicPr>
          <p:nvPr/>
        </p:nvPicPr>
        <p:blipFill>
          <a:blip r:embed="rId2"/>
          <a:srcRect/>
          <a:stretch>
            <a:fillRect/>
          </a:stretch>
        </p:blipFill>
        <p:spPr bwMode="auto">
          <a:xfrm>
            <a:off x="990600" y="609600"/>
            <a:ext cx="7264400" cy="5448300"/>
          </a:xfrm>
          <a:prstGeom prst="rect">
            <a:avLst/>
          </a:prstGeom>
          <a:noFill/>
        </p:spPr>
      </p:pic>
    </p:spTree>
    <p:extLst>
      <p:ext uri="{BB962C8B-B14F-4D97-AF65-F5344CB8AC3E}">
        <p14:creationId xmlns:p14="http://schemas.microsoft.com/office/powerpoint/2010/main" val="20023287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8038"/>
          </a:xfrm>
        </p:spPr>
        <p:txBody>
          <a:bodyPr>
            <a:normAutofit/>
          </a:bodyPr>
          <a:lstStyle/>
          <a:p>
            <a:r>
              <a:rPr lang="en-GB" sz="2800" b="1" dirty="0">
                <a:solidFill>
                  <a:srgbClr val="7030A0"/>
                </a:solidFill>
              </a:rPr>
              <a:t>Peer Assessment – Moving through the grades</a:t>
            </a:r>
            <a:endParaRPr lang="en-US" sz="2800" b="1" dirty="0">
              <a:solidFill>
                <a:srgbClr val="7030A0"/>
              </a:solidFill>
            </a:endParaRPr>
          </a:p>
        </p:txBody>
      </p:sp>
      <p:graphicFrame>
        <p:nvGraphicFramePr>
          <p:cNvPr id="4" name="Table 3"/>
          <p:cNvGraphicFramePr>
            <a:graphicFrameLocks noGrp="1"/>
          </p:cNvGraphicFramePr>
          <p:nvPr/>
        </p:nvGraphicFramePr>
        <p:xfrm>
          <a:off x="304800" y="762000"/>
          <a:ext cx="8534400" cy="5425440"/>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20000"/>
                    </a:ext>
                  </a:extLst>
                </a:gridCol>
                <a:gridCol w="69342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tblGrid>
              <a:tr h="370840">
                <a:tc>
                  <a:txBody>
                    <a:bodyPr/>
                    <a:lstStyle/>
                    <a:p>
                      <a:pPr algn="ctr"/>
                      <a:r>
                        <a:rPr lang="en-GB" sz="2000" dirty="0"/>
                        <a:t>LEVEL</a:t>
                      </a:r>
                      <a:endParaRPr lang="en-US" sz="2000" dirty="0"/>
                    </a:p>
                  </a:txBody>
                  <a:tcPr/>
                </a:tc>
                <a:tc>
                  <a:txBody>
                    <a:bodyPr/>
                    <a:lstStyle/>
                    <a:p>
                      <a:pPr algn="ctr"/>
                      <a:r>
                        <a:rPr lang="en-GB" sz="2000" b="0" dirty="0"/>
                        <a:t>CRITERIA</a:t>
                      </a:r>
                      <a:endParaRPr lang="en-US" sz="2000" b="0" dirty="0"/>
                    </a:p>
                  </a:txBody>
                  <a:tcPr/>
                </a:tc>
                <a:tc>
                  <a:txBody>
                    <a:bodyPr/>
                    <a:lstStyle/>
                    <a:p>
                      <a:pPr algn="ctr"/>
                      <a:endParaRPr lang="en-US" sz="2000" dirty="0"/>
                    </a:p>
                  </a:txBody>
                  <a:tcPr/>
                </a:tc>
                <a:extLst>
                  <a:ext uri="{0D108BD9-81ED-4DB2-BD59-A6C34878D82A}">
                    <a16:rowId xmlns:a16="http://schemas.microsoft.com/office/drawing/2014/main" val="10000"/>
                  </a:ext>
                </a:extLst>
              </a:tr>
              <a:tr h="370840">
                <a:tc>
                  <a:txBody>
                    <a:bodyPr/>
                    <a:lstStyle/>
                    <a:p>
                      <a:pPr algn="ctr"/>
                      <a:r>
                        <a:rPr lang="en-GB" sz="2400" b="1" dirty="0">
                          <a:solidFill>
                            <a:srgbClr val="FF0000"/>
                          </a:solidFill>
                        </a:rPr>
                        <a:t>1</a:t>
                      </a:r>
                      <a:endParaRPr lang="en-US" sz="2400" b="1"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FF0000"/>
                          </a:solidFill>
                        </a:rPr>
                        <a:t>Construction Drawing only (L1)</a:t>
                      </a:r>
                      <a:endParaRPr lang="en-US" sz="2400" b="1" dirty="0">
                        <a:solidFill>
                          <a:srgbClr val="FF0000"/>
                        </a:solidFill>
                      </a:endParaRPr>
                    </a:p>
                  </a:txBody>
                  <a:tcPr/>
                </a:tc>
                <a:tc>
                  <a:txBody>
                    <a:bodyPr/>
                    <a:lstStyle/>
                    <a:p>
                      <a:endParaRPr lang="en-US" dirty="0"/>
                    </a:p>
                  </a:txBody>
                  <a:tcPr/>
                </a:tc>
                <a:extLst>
                  <a:ext uri="{0D108BD9-81ED-4DB2-BD59-A6C34878D82A}">
                    <a16:rowId xmlns:a16="http://schemas.microsoft.com/office/drawing/2014/main" val="10001"/>
                  </a:ext>
                </a:extLst>
              </a:tr>
              <a:tr h="370840">
                <a:tc>
                  <a:txBody>
                    <a:bodyPr/>
                    <a:lstStyle/>
                    <a:p>
                      <a:pPr algn="ctr"/>
                      <a:r>
                        <a:rPr lang="en-GB" sz="2400" b="1" dirty="0">
                          <a:solidFill>
                            <a:srgbClr val="FF0000"/>
                          </a:solidFill>
                        </a:rPr>
                        <a:t>2</a:t>
                      </a:r>
                      <a:endParaRPr lang="en-US" sz="2400" b="1"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b="1" baseline="0" dirty="0">
                          <a:solidFill>
                            <a:srgbClr val="FF0000"/>
                          </a:solidFill>
                        </a:rPr>
                        <a:t>States 1 key features of building design (L1)</a:t>
                      </a:r>
                      <a:endParaRPr lang="en-US" sz="2400" b="1" dirty="0">
                        <a:solidFill>
                          <a:srgbClr val="FF0000"/>
                        </a:solidFill>
                      </a:endParaRPr>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pPr algn="ctr"/>
                      <a:r>
                        <a:rPr lang="en-GB" sz="2400" b="1" dirty="0">
                          <a:solidFill>
                            <a:srgbClr val="FF0000"/>
                          </a:solidFill>
                        </a:rPr>
                        <a:t>3</a:t>
                      </a:r>
                      <a:endParaRPr lang="en-US" sz="2400" b="1"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FF0000"/>
                          </a:solidFill>
                        </a:rPr>
                        <a:t>1</a:t>
                      </a:r>
                      <a:r>
                        <a:rPr lang="en-GB" sz="2400" b="1" baseline="0" dirty="0">
                          <a:solidFill>
                            <a:srgbClr val="FF0000"/>
                          </a:solidFill>
                        </a:rPr>
                        <a:t> s</a:t>
                      </a:r>
                      <a:r>
                        <a:rPr lang="en-GB" sz="2400" b="1" dirty="0">
                          <a:solidFill>
                            <a:srgbClr val="FF0000"/>
                          </a:solidFill>
                        </a:rPr>
                        <a:t>imple annotation which</a:t>
                      </a:r>
                      <a:r>
                        <a:rPr lang="en-GB" sz="2400" b="1" baseline="0" dirty="0">
                          <a:solidFill>
                            <a:srgbClr val="FF0000"/>
                          </a:solidFill>
                        </a:rPr>
                        <a:t> identifies a key feature of an earthquake proof building (L1)</a:t>
                      </a:r>
                      <a:endParaRPr lang="en-US" sz="2400" b="1" dirty="0">
                        <a:solidFill>
                          <a:srgbClr val="FF0000"/>
                        </a:solidFill>
                      </a:endParaRPr>
                    </a:p>
                  </a:txBody>
                  <a:tcPr/>
                </a:tc>
                <a:tc>
                  <a:txBody>
                    <a:bodyPr/>
                    <a:lstStyle/>
                    <a:p>
                      <a:endParaRPr lang="en-US" dirty="0"/>
                    </a:p>
                  </a:txBody>
                  <a:tcPr/>
                </a:tc>
                <a:extLst>
                  <a:ext uri="{0D108BD9-81ED-4DB2-BD59-A6C34878D82A}">
                    <a16:rowId xmlns:a16="http://schemas.microsoft.com/office/drawing/2014/main" val="10003"/>
                  </a:ext>
                </a:extLst>
              </a:tr>
              <a:tr h="370840">
                <a:tc>
                  <a:txBody>
                    <a:bodyPr/>
                    <a:lstStyle/>
                    <a:p>
                      <a:pPr algn="ctr"/>
                      <a:r>
                        <a:rPr lang="en-GB" sz="2400" b="1" dirty="0">
                          <a:solidFill>
                            <a:srgbClr val="FFC000"/>
                          </a:solidFill>
                        </a:rPr>
                        <a:t>4</a:t>
                      </a:r>
                      <a:endParaRPr lang="en-US" sz="2400" b="1" dirty="0">
                        <a:solidFill>
                          <a:srgbClr val="FFC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FFC000"/>
                          </a:solidFill>
                        </a:rPr>
                        <a:t>2</a:t>
                      </a:r>
                      <a:r>
                        <a:rPr lang="en-GB" sz="2400" b="1" baseline="0" dirty="0">
                          <a:solidFill>
                            <a:srgbClr val="FFC000"/>
                          </a:solidFill>
                        </a:rPr>
                        <a:t> annotations which</a:t>
                      </a:r>
                      <a:r>
                        <a:rPr lang="en-GB" sz="2400" b="1" dirty="0">
                          <a:solidFill>
                            <a:srgbClr val="FFC000"/>
                          </a:solidFill>
                        </a:rPr>
                        <a:t> describe</a:t>
                      </a:r>
                      <a:r>
                        <a:rPr lang="en-GB" sz="2400" b="1" baseline="0" dirty="0">
                          <a:solidFill>
                            <a:srgbClr val="FFC000"/>
                          </a:solidFill>
                        </a:rPr>
                        <a:t> the features of the of an earthquake proof building (L2)</a:t>
                      </a:r>
                      <a:endParaRPr lang="en-US" sz="2400" b="1" dirty="0">
                        <a:solidFill>
                          <a:srgbClr val="FFC000"/>
                        </a:solidFill>
                      </a:endParaRPr>
                    </a:p>
                  </a:txBody>
                  <a:tcPr/>
                </a:tc>
                <a:tc>
                  <a:txBody>
                    <a:bodyPr/>
                    <a:lstStyle/>
                    <a:p>
                      <a:endParaRPr lang="en-US" dirty="0"/>
                    </a:p>
                  </a:txBody>
                  <a:tcPr/>
                </a:tc>
                <a:extLst>
                  <a:ext uri="{0D108BD9-81ED-4DB2-BD59-A6C34878D82A}">
                    <a16:rowId xmlns:a16="http://schemas.microsoft.com/office/drawing/2014/main" val="10004"/>
                  </a:ext>
                </a:extLst>
              </a:tr>
              <a:tr h="370840">
                <a:tc>
                  <a:txBody>
                    <a:bodyPr/>
                    <a:lstStyle/>
                    <a:p>
                      <a:pPr algn="ctr"/>
                      <a:r>
                        <a:rPr lang="en-GB" sz="2400" b="1" dirty="0">
                          <a:solidFill>
                            <a:srgbClr val="FFC000"/>
                          </a:solidFill>
                        </a:rPr>
                        <a:t>5</a:t>
                      </a:r>
                      <a:endParaRPr lang="en-US" sz="2400" b="1" dirty="0">
                        <a:solidFill>
                          <a:srgbClr val="FFC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FFC000"/>
                          </a:solidFill>
                        </a:rPr>
                        <a:t>3 annotations that describe the features of the of an earthquake proof building </a:t>
                      </a:r>
                      <a:r>
                        <a:rPr lang="en-GB" sz="2400" b="1" baseline="0" dirty="0">
                          <a:solidFill>
                            <a:srgbClr val="FFC000"/>
                          </a:solidFill>
                        </a:rPr>
                        <a:t>(L2)</a:t>
                      </a:r>
                      <a:endParaRPr lang="en-US" sz="2400" b="1" dirty="0">
                        <a:solidFill>
                          <a:srgbClr val="FFC000"/>
                        </a:solidFill>
                      </a:endParaRPr>
                    </a:p>
                  </a:txBody>
                  <a:tcPr/>
                </a:tc>
                <a:tc>
                  <a:txBody>
                    <a:bodyPr/>
                    <a:lstStyle/>
                    <a:p>
                      <a:endParaRPr lang="en-US" dirty="0"/>
                    </a:p>
                  </a:txBody>
                  <a:tcPr/>
                </a:tc>
                <a:extLst>
                  <a:ext uri="{0D108BD9-81ED-4DB2-BD59-A6C34878D82A}">
                    <a16:rowId xmlns:a16="http://schemas.microsoft.com/office/drawing/2014/main" val="10005"/>
                  </a:ext>
                </a:extLst>
              </a:tr>
              <a:tr h="370840">
                <a:tc>
                  <a:txBody>
                    <a:bodyPr/>
                    <a:lstStyle/>
                    <a:p>
                      <a:pPr algn="ctr"/>
                      <a:r>
                        <a:rPr lang="en-GB" sz="2400" b="1" dirty="0">
                          <a:solidFill>
                            <a:srgbClr val="00B050"/>
                          </a:solidFill>
                        </a:rPr>
                        <a:t>6</a:t>
                      </a:r>
                      <a:endParaRPr lang="en-US" sz="2400" b="1" dirty="0">
                        <a:solidFill>
                          <a:srgbClr val="00B05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b="1" baseline="0" dirty="0">
                          <a:solidFill>
                            <a:srgbClr val="00B050"/>
                          </a:solidFill>
                        </a:rPr>
                        <a:t>3 annotations that explain how the features help to protect buildings against earthquakes (L3)</a:t>
                      </a:r>
                      <a:endParaRPr lang="en-US" sz="2400" b="1" dirty="0">
                        <a:solidFill>
                          <a:srgbClr val="00B050"/>
                        </a:solidFill>
                      </a:endParaRPr>
                    </a:p>
                  </a:txBody>
                  <a:tcPr/>
                </a:tc>
                <a:tc>
                  <a:txBody>
                    <a:bodyPr/>
                    <a:lstStyle/>
                    <a:p>
                      <a:endParaRPr lang="en-US" dirty="0"/>
                    </a:p>
                  </a:txBody>
                  <a:tcPr/>
                </a:tc>
                <a:extLst>
                  <a:ext uri="{0D108BD9-81ED-4DB2-BD59-A6C34878D82A}">
                    <a16:rowId xmlns:a16="http://schemas.microsoft.com/office/drawing/2014/main" val="10006"/>
                  </a:ext>
                </a:extLst>
              </a:tr>
              <a:tr h="370840">
                <a:tc>
                  <a:txBody>
                    <a:bodyPr/>
                    <a:lstStyle/>
                    <a:p>
                      <a:pPr algn="ctr"/>
                      <a:r>
                        <a:rPr lang="en-GB" sz="2400" b="1" dirty="0">
                          <a:solidFill>
                            <a:srgbClr val="00B050"/>
                          </a:solidFill>
                        </a:rPr>
                        <a:t>7</a:t>
                      </a:r>
                      <a:endParaRPr lang="en-US" sz="2400" b="1" dirty="0">
                        <a:solidFill>
                          <a:srgbClr val="00B05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00B050"/>
                          </a:solidFill>
                        </a:rPr>
                        <a:t>Explains 3 features of an earthquake proof building in detail</a:t>
                      </a:r>
                      <a:r>
                        <a:rPr lang="en-GB" sz="2400" b="1" baseline="0" dirty="0">
                          <a:solidFill>
                            <a:srgbClr val="00B050"/>
                          </a:solidFill>
                        </a:rPr>
                        <a:t> using</a:t>
                      </a:r>
                      <a:r>
                        <a:rPr lang="en-GB" sz="2400" b="1" dirty="0">
                          <a:solidFill>
                            <a:srgbClr val="00B050"/>
                          </a:solidFill>
                        </a:rPr>
                        <a:t> a range of specialist terms (L3) </a:t>
                      </a:r>
                      <a:endParaRPr lang="en-US" sz="2400" b="1" dirty="0">
                        <a:solidFill>
                          <a:srgbClr val="00B050"/>
                        </a:solidFill>
                      </a:endParaRPr>
                    </a:p>
                  </a:txBody>
                  <a:tcPr/>
                </a:tc>
                <a:tc>
                  <a:txBody>
                    <a:bodyPr/>
                    <a:lstStyle/>
                    <a:p>
                      <a:endParaRPr lang="en-US"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010615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rmAutofit fontScale="90000"/>
          </a:bodyPr>
          <a:lstStyle/>
          <a:p>
            <a:r>
              <a:rPr lang="en-GB" b="1" u="sng" dirty="0">
                <a:solidFill>
                  <a:srgbClr val="7030A0"/>
                </a:solidFill>
              </a:rPr>
              <a:t>Exam Question </a:t>
            </a:r>
            <a:r>
              <a:rPr lang="en-GB" b="1" dirty="0">
                <a:solidFill>
                  <a:srgbClr val="7030A0"/>
                </a:solidFill>
              </a:rPr>
              <a:t>– Describe 1 way in which buildings can be made to withstand an earthquake </a:t>
            </a:r>
            <a:r>
              <a:rPr lang="en-GB" b="1" dirty="0">
                <a:solidFill>
                  <a:srgbClr val="00B0F0"/>
                </a:solidFill>
              </a:rPr>
              <a:t>(3 marks)</a:t>
            </a:r>
            <a:endParaRPr lang="en-US" b="1" dirty="0">
              <a:solidFill>
                <a:srgbClr val="00B0F0"/>
              </a:solidFill>
            </a:endParaRPr>
          </a:p>
        </p:txBody>
      </p:sp>
      <p:sp>
        <p:nvSpPr>
          <p:cNvPr id="3" name="Content Placeholder 2"/>
          <p:cNvSpPr>
            <a:spLocks noGrp="1"/>
          </p:cNvSpPr>
          <p:nvPr>
            <p:ph idx="1"/>
          </p:nvPr>
        </p:nvSpPr>
        <p:spPr>
          <a:xfrm>
            <a:off x="457200" y="2438400"/>
            <a:ext cx="8229600" cy="3687763"/>
          </a:xfrm>
        </p:spPr>
        <p:txBody>
          <a:bodyPr>
            <a:normAutofit fontScale="92500"/>
          </a:bodyPr>
          <a:lstStyle/>
          <a:p>
            <a:pPr>
              <a:buNone/>
            </a:pPr>
            <a:r>
              <a:rPr lang="en-GB" b="1" dirty="0">
                <a:solidFill>
                  <a:srgbClr val="FF0000"/>
                </a:solidFill>
              </a:rPr>
              <a:t>P</a:t>
            </a:r>
            <a:r>
              <a:rPr lang="en-GB" b="1" dirty="0"/>
              <a:t> - </a:t>
            </a:r>
            <a:r>
              <a:rPr lang="en-GB" b="1" i="1" dirty="0"/>
              <a:t>One way in which a building can be made to withstand an earthquake is </a:t>
            </a:r>
            <a:r>
              <a:rPr lang="en-GB" b="1" dirty="0">
                <a:solidFill>
                  <a:srgbClr val="FF0000"/>
                </a:solidFill>
              </a:rPr>
              <a:t>to have computer controlled movable roof weights</a:t>
            </a:r>
            <a:r>
              <a:rPr lang="en-GB" b="1" dirty="0"/>
              <a:t>. </a:t>
            </a:r>
          </a:p>
          <a:p>
            <a:pPr>
              <a:buNone/>
            </a:pPr>
            <a:r>
              <a:rPr lang="en-GB" b="1" dirty="0">
                <a:solidFill>
                  <a:srgbClr val="FFC000"/>
                </a:solidFill>
              </a:rPr>
              <a:t>E</a:t>
            </a:r>
            <a:r>
              <a:rPr lang="en-GB" b="1" dirty="0"/>
              <a:t> – </a:t>
            </a:r>
            <a:r>
              <a:rPr lang="en-GB" b="1" i="1" dirty="0"/>
              <a:t>This design feature has been used for building designs </a:t>
            </a:r>
            <a:r>
              <a:rPr lang="en-GB" b="1" dirty="0"/>
              <a:t>in </a:t>
            </a:r>
            <a:r>
              <a:rPr lang="en-GB" b="1" dirty="0">
                <a:solidFill>
                  <a:srgbClr val="FFC000"/>
                </a:solidFill>
              </a:rPr>
              <a:t>San Francisco, California</a:t>
            </a:r>
            <a:r>
              <a:rPr lang="en-GB" b="1" dirty="0"/>
              <a:t>.</a:t>
            </a:r>
          </a:p>
          <a:p>
            <a:pPr>
              <a:buNone/>
            </a:pPr>
            <a:r>
              <a:rPr lang="en-GB" b="1" dirty="0">
                <a:solidFill>
                  <a:srgbClr val="00B050"/>
                </a:solidFill>
              </a:rPr>
              <a:t>E</a:t>
            </a:r>
            <a:r>
              <a:rPr lang="en-GB" b="1" dirty="0"/>
              <a:t> - </a:t>
            </a:r>
            <a:r>
              <a:rPr lang="en-GB" b="1" i="1" dirty="0"/>
              <a:t>This is effective because </a:t>
            </a:r>
            <a:r>
              <a:rPr lang="en-GB" b="1" dirty="0">
                <a:solidFill>
                  <a:srgbClr val="00B050"/>
                </a:solidFill>
              </a:rPr>
              <a:t>they help to counter the shock waves that come from an earthquake</a:t>
            </a:r>
            <a:r>
              <a:rPr lang="en-GB" b="1" dirty="0"/>
              <a:t>.</a:t>
            </a:r>
          </a:p>
          <a:p>
            <a:pPr>
              <a:buNone/>
            </a:pPr>
            <a:endParaRPr lang="en-US" b="1" dirty="0"/>
          </a:p>
        </p:txBody>
      </p:sp>
    </p:spTree>
    <p:extLst>
      <p:ext uri="{BB962C8B-B14F-4D97-AF65-F5344CB8AC3E}">
        <p14:creationId xmlns:p14="http://schemas.microsoft.com/office/powerpoint/2010/main" val="324949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00200"/>
            <a:ext cx="8229600" cy="1706562"/>
          </a:xfrm>
        </p:spPr>
        <p:txBody>
          <a:bodyPr>
            <a:normAutofit fontScale="90000"/>
          </a:bodyPr>
          <a:lstStyle/>
          <a:p>
            <a:r>
              <a:rPr lang="en-GB" b="1" dirty="0">
                <a:solidFill>
                  <a:srgbClr val="7030A0"/>
                </a:solidFill>
              </a:rPr>
              <a:t>Task 4 – Explain 3 ways in which buildings can be made to withstand an earthquake </a:t>
            </a:r>
            <a:r>
              <a:rPr lang="en-GB" b="1" dirty="0">
                <a:solidFill>
                  <a:srgbClr val="00B0F0"/>
                </a:solidFill>
              </a:rPr>
              <a:t>(9 marks)</a:t>
            </a:r>
            <a:endParaRPr lang="en-US" b="1" dirty="0">
              <a:solidFill>
                <a:srgbClr val="00B0F0"/>
              </a:solidFill>
            </a:endParaRPr>
          </a:p>
        </p:txBody>
      </p:sp>
      <p:sp>
        <p:nvSpPr>
          <p:cNvPr id="3" name="Content Placeholder 2"/>
          <p:cNvSpPr>
            <a:spLocks noGrp="1"/>
          </p:cNvSpPr>
          <p:nvPr>
            <p:ph idx="1"/>
          </p:nvPr>
        </p:nvSpPr>
        <p:spPr>
          <a:xfrm>
            <a:off x="457200" y="3962400"/>
            <a:ext cx="8229600" cy="1447800"/>
          </a:xfrm>
        </p:spPr>
        <p:txBody>
          <a:bodyPr/>
          <a:lstStyle/>
          <a:p>
            <a:pPr algn="ctr">
              <a:buNone/>
            </a:pPr>
            <a:r>
              <a:rPr lang="en-GB" b="1" dirty="0">
                <a:solidFill>
                  <a:srgbClr val="FF0000"/>
                </a:solidFill>
              </a:rPr>
              <a:t>13 min Quality Time</a:t>
            </a:r>
          </a:p>
          <a:p>
            <a:pPr algn="ctr">
              <a:buNone/>
            </a:pPr>
            <a:r>
              <a:rPr lang="en-GB" b="1" dirty="0">
                <a:solidFill>
                  <a:srgbClr val="FF0000"/>
                </a:solidFill>
              </a:rPr>
              <a:t>You may begin!</a:t>
            </a:r>
            <a:endParaRPr lang="en-US" b="1" dirty="0">
              <a:solidFill>
                <a:srgbClr val="FF0000"/>
              </a:solidFill>
            </a:endParaRPr>
          </a:p>
        </p:txBody>
      </p:sp>
      <p:sp>
        <p:nvSpPr>
          <p:cNvPr id="4" name="Rectangle 3"/>
          <p:cNvSpPr/>
          <p:nvPr/>
        </p:nvSpPr>
        <p:spPr>
          <a:xfrm>
            <a:off x="381000" y="381000"/>
            <a:ext cx="8382000" cy="523220"/>
          </a:xfrm>
          <a:prstGeom prst="rect">
            <a:avLst/>
          </a:prstGeom>
          <a:ln>
            <a:solidFill>
              <a:schemeClr val="tx1"/>
            </a:solidFill>
          </a:ln>
        </p:spPr>
        <p:txBody>
          <a:bodyPr wrap="square">
            <a:spAutoFit/>
          </a:bodyPr>
          <a:lstStyle/>
          <a:p>
            <a:pPr marL="742950" indent="-742950" algn="ctr"/>
            <a:r>
              <a:rPr lang="en-GB" sz="2800" b="1" dirty="0">
                <a:solidFill>
                  <a:srgbClr val="00B050"/>
                </a:solidFill>
              </a:rPr>
              <a:t>Even Better – Can explain 3 key features in detail (L3)</a:t>
            </a:r>
            <a:endParaRPr lang="en-US" sz="2800" b="1" dirty="0">
              <a:solidFill>
                <a:srgbClr val="00B050"/>
              </a:solidFill>
            </a:endParaRPr>
          </a:p>
        </p:txBody>
      </p:sp>
    </p:spTree>
    <p:extLst>
      <p:ext uri="{BB962C8B-B14F-4D97-AF65-F5344CB8AC3E}">
        <p14:creationId xmlns:p14="http://schemas.microsoft.com/office/powerpoint/2010/main" val="1503498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53000" y="152400"/>
            <a:ext cx="4047309" cy="6705600"/>
          </a:xfrm>
          <a:prstGeom prst="rect">
            <a:avLst/>
          </a:prstGeom>
        </p:spPr>
      </p:pic>
      <p:sp>
        <p:nvSpPr>
          <p:cNvPr id="3" name="TextBox 2"/>
          <p:cNvSpPr txBox="1"/>
          <p:nvPr/>
        </p:nvSpPr>
        <p:spPr>
          <a:xfrm>
            <a:off x="266700" y="36689"/>
            <a:ext cx="4419600" cy="1200329"/>
          </a:xfrm>
          <a:prstGeom prst="rect">
            <a:avLst/>
          </a:prstGeom>
          <a:noFill/>
        </p:spPr>
        <p:txBody>
          <a:bodyPr wrap="square" rtlCol="0">
            <a:spAutoFit/>
          </a:bodyPr>
          <a:lstStyle/>
          <a:p>
            <a:pPr algn="ctr"/>
            <a:r>
              <a:rPr lang="en-US" sz="3600" dirty="0"/>
              <a:t>What are the patterns in the USA?</a:t>
            </a:r>
          </a:p>
        </p:txBody>
      </p:sp>
      <p:pic>
        <p:nvPicPr>
          <p:cNvPr id="4" name="Picture 3"/>
          <p:cNvPicPr>
            <a:picLocks noChangeAspect="1"/>
          </p:cNvPicPr>
          <p:nvPr/>
        </p:nvPicPr>
        <p:blipFill>
          <a:blip r:embed="rId3"/>
          <a:stretch>
            <a:fillRect/>
          </a:stretch>
        </p:blipFill>
        <p:spPr>
          <a:xfrm>
            <a:off x="76200" y="1371600"/>
            <a:ext cx="4800600" cy="5130800"/>
          </a:xfrm>
          <a:prstGeom prst="rect">
            <a:avLst/>
          </a:prstGeom>
        </p:spPr>
      </p:pic>
    </p:spTree>
    <p:extLst>
      <p:ext uri="{BB962C8B-B14F-4D97-AF65-F5344CB8AC3E}">
        <p14:creationId xmlns:p14="http://schemas.microsoft.com/office/powerpoint/2010/main" val="2115112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do earthquakes happen? </a:t>
            </a:r>
          </a:p>
        </p:txBody>
      </p:sp>
      <p:sp>
        <p:nvSpPr>
          <p:cNvPr id="3" name="Content Placeholder 2"/>
          <p:cNvSpPr>
            <a:spLocks noGrp="1"/>
          </p:cNvSpPr>
          <p:nvPr>
            <p:ph idx="1"/>
          </p:nvPr>
        </p:nvSpPr>
        <p:spPr/>
        <p:txBody>
          <a:bodyPr/>
          <a:lstStyle/>
          <a:p>
            <a:r>
              <a:rPr lang="en-US" dirty="0">
                <a:hlinkClick r:id="rId2"/>
              </a:rPr>
              <a:t>http://earthquake.usgs.gov/earthquakes/</a:t>
            </a:r>
            <a:endParaRPr lang="en-US" dirty="0"/>
          </a:p>
        </p:txBody>
      </p:sp>
    </p:spTree>
    <p:extLst>
      <p:ext uri="{BB962C8B-B14F-4D97-AF65-F5344CB8AC3E}">
        <p14:creationId xmlns:p14="http://schemas.microsoft.com/office/powerpoint/2010/main" val="408409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Earthquakes in the USA</a:t>
            </a:r>
          </a:p>
        </p:txBody>
      </p:sp>
      <p:pic>
        <p:nvPicPr>
          <p:cNvPr id="4" name="Content Placeholder 3" descr="Screen shot 2013-10-08 at 8.20.38 PM.png"/>
          <p:cNvPicPr>
            <a:picLocks noGrp="1" noChangeAspect="1"/>
          </p:cNvPicPr>
          <p:nvPr>
            <p:ph idx="1"/>
          </p:nvPr>
        </p:nvPicPr>
        <p:blipFill>
          <a:blip r:embed="rId2"/>
          <a:stretch>
            <a:fillRect/>
          </a:stretch>
        </p:blipFill>
        <p:spPr>
          <a:xfrm>
            <a:off x="1590686" y="1600200"/>
            <a:ext cx="5962628" cy="4525963"/>
          </a:xfrm>
        </p:spPr>
      </p:pic>
    </p:spTree>
    <p:extLst>
      <p:ext uri="{BB962C8B-B14F-4D97-AF65-F5344CB8AC3E}">
        <p14:creationId xmlns:p14="http://schemas.microsoft.com/office/powerpoint/2010/main" val="784428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3-10-08 at 8.21.29 PM.png"/>
          <p:cNvPicPr>
            <a:picLocks noGrp="1" noChangeAspect="1"/>
          </p:cNvPicPr>
          <p:nvPr>
            <p:ph idx="4294967295"/>
          </p:nvPr>
        </p:nvPicPr>
        <p:blipFill>
          <a:blip r:embed="rId2"/>
          <a:stretch>
            <a:fillRect/>
          </a:stretch>
        </p:blipFill>
        <p:spPr>
          <a:xfrm>
            <a:off x="228600" y="1295400"/>
            <a:ext cx="8678699" cy="4724400"/>
          </a:xfrm>
        </p:spPr>
      </p:pic>
      <p:sp>
        <p:nvSpPr>
          <p:cNvPr id="3" name="TextBox 2"/>
          <p:cNvSpPr txBox="1"/>
          <p:nvPr/>
        </p:nvSpPr>
        <p:spPr>
          <a:xfrm>
            <a:off x="16933" y="228600"/>
            <a:ext cx="9144000" cy="523220"/>
          </a:xfrm>
          <a:prstGeom prst="rect">
            <a:avLst/>
          </a:prstGeom>
          <a:noFill/>
        </p:spPr>
        <p:txBody>
          <a:bodyPr wrap="square" rtlCol="0">
            <a:spAutoFit/>
          </a:bodyPr>
          <a:lstStyle/>
          <a:p>
            <a:pPr algn="ctr"/>
            <a:r>
              <a:rPr lang="en-US" sz="2800" b="1" dirty="0"/>
              <a:t>Earthquake Risk USA</a:t>
            </a:r>
          </a:p>
        </p:txBody>
      </p:sp>
    </p:spTree>
    <p:extLst>
      <p:ext uri="{BB962C8B-B14F-4D97-AF65-F5344CB8AC3E}">
        <p14:creationId xmlns:p14="http://schemas.microsoft.com/office/powerpoint/2010/main" val="483119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3-10-08 at 8.22.08 PM.png"/>
          <p:cNvPicPr>
            <a:picLocks noGrp="1" noChangeAspect="1"/>
          </p:cNvPicPr>
          <p:nvPr>
            <p:ph idx="4294967295"/>
          </p:nvPr>
        </p:nvPicPr>
        <p:blipFill>
          <a:blip r:embed="rId2"/>
          <a:stretch>
            <a:fillRect/>
          </a:stretch>
        </p:blipFill>
        <p:spPr>
          <a:xfrm>
            <a:off x="304799" y="609600"/>
            <a:ext cx="8547843" cy="5257800"/>
          </a:xfrm>
        </p:spPr>
      </p:pic>
      <p:sp>
        <p:nvSpPr>
          <p:cNvPr id="3" name="TextBox 2"/>
          <p:cNvSpPr txBox="1"/>
          <p:nvPr/>
        </p:nvSpPr>
        <p:spPr>
          <a:xfrm>
            <a:off x="0" y="31044"/>
            <a:ext cx="9144000" cy="523220"/>
          </a:xfrm>
          <a:prstGeom prst="rect">
            <a:avLst/>
          </a:prstGeom>
          <a:noFill/>
        </p:spPr>
        <p:txBody>
          <a:bodyPr wrap="square" rtlCol="0">
            <a:spAutoFit/>
          </a:bodyPr>
          <a:lstStyle/>
          <a:p>
            <a:pPr algn="ctr"/>
            <a:r>
              <a:rPr lang="en-US" sz="2800" b="1" dirty="0"/>
              <a:t>Earthquake Risk USA</a:t>
            </a:r>
          </a:p>
        </p:txBody>
      </p:sp>
    </p:spTree>
    <p:extLst>
      <p:ext uri="{BB962C8B-B14F-4D97-AF65-F5344CB8AC3E}">
        <p14:creationId xmlns:p14="http://schemas.microsoft.com/office/powerpoint/2010/main" val="146422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Screen shot 2013-10-08 at 8.21.29 PM.png"/>
          <p:cNvPicPr>
            <a:picLocks noChangeAspect="1"/>
          </p:cNvPicPr>
          <p:nvPr/>
        </p:nvPicPr>
        <p:blipFill>
          <a:blip r:embed="rId2"/>
          <a:stretch>
            <a:fillRect/>
          </a:stretch>
        </p:blipFill>
        <p:spPr>
          <a:xfrm>
            <a:off x="1" y="0"/>
            <a:ext cx="5638800" cy="3069578"/>
          </a:xfrm>
          <a:prstGeom prst="rect">
            <a:avLst/>
          </a:prstGeom>
        </p:spPr>
      </p:pic>
      <p:pic>
        <p:nvPicPr>
          <p:cNvPr id="3" name="Content Placeholder 3" descr="Screen shot 2013-10-08 at 8.22.08 PM.png"/>
          <p:cNvPicPr>
            <a:picLocks noChangeAspect="1"/>
          </p:cNvPicPr>
          <p:nvPr/>
        </p:nvPicPr>
        <p:blipFill>
          <a:blip r:embed="rId3"/>
          <a:stretch>
            <a:fillRect/>
          </a:stretch>
        </p:blipFill>
        <p:spPr>
          <a:xfrm>
            <a:off x="2666999" y="3097800"/>
            <a:ext cx="5989245" cy="3684000"/>
          </a:xfrm>
          <a:prstGeom prst="rect">
            <a:avLst/>
          </a:prstGeom>
        </p:spPr>
      </p:pic>
      <p:sp>
        <p:nvSpPr>
          <p:cNvPr id="4" name="TextBox 3"/>
          <p:cNvSpPr txBox="1"/>
          <p:nvPr/>
        </p:nvSpPr>
        <p:spPr>
          <a:xfrm>
            <a:off x="5687021" y="762000"/>
            <a:ext cx="3276600" cy="523220"/>
          </a:xfrm>
          <a:prstGeom prst="rect">
            <a:avLst/>
          </a:prstGeom>
          <a:noFill/>
        </p:spPr>
        <p:txBody>
          <a:bodyPr wrap="square" rtlCol="0">
            <a:spAutoFit/>
          </a:bodyPr>
          <a:lstStyle/>
          <a:p>
            <a:pPr algn="ctr"/>
            <a:r>
              <a:rPr lang="en-US" sz="2800" b="1" dirty="0"/>
              <a:t>Earthquake Risk USA</a:t>
            </a:r>
          </a:p>
        </p:txBody>
      </p:sp>
    </p:spTree>
    <p:extLst>
      <p:ext uri="{BB962C8B-B14F-4D97-AF65-F5344CB8AC3E}">
        <p14:creationId xmlns:p14="http://schemas.microsoft.com/office/powerpoint/2010/main" val="20547531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3504</TotalTime>
  <Words>1142</Words>
  <Application>Microsoft Macintosh PowerPoint</Application>
  <PresentationFormat>On-screen Show (4:3)</PresentationFormat>
  <Paragraphs>135</Paragraphs>
  <Slides>37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dearJoe 5 CASUAL PRO</vt:lpstr>
      <vt:lpstr>Office Theme</vt:lpstr>
      <vt:lpstr>    Tectonics in the USA</vt:lpstr>
      <vt:lpstr>How do plate tectonics impact the United States of America?</vt:lpstr>
      <vt:lpstr>Objectives</vt:lpstr>
      <vt:lpstr>PowerPoint Presentation</vt:lpstr>
      <vt:lpstr>Where do earthquakes happen? </vt:lpstr>
      <vt:lpstr>Earthquakes in the USA</vt:lpstr>
      <vt:lpstr>PowerPoint Presentation</vt:lpstr>
      <vt:lpstr>PowerPoint Presentation</vt:lpstr>
      <vt:lpstr>PowerPoint Presentation</vt:lpstr>
      <vt:lpstr>In what ways do the plates move? </vt:lpstr>
      <vt:lpstr>The earthquake risk in California</vt:lpstr>
      <vt:lpstr>Conservative plate boundary</vt:lpstr>
      <vt:lpstr>The San Francisco Earthquake, 1989</vt:lpstr>
      <vt:lpstr>Details….</vt:lpstr>
      <vt:lpstr>Watch the video</vt:lpstr>
      <vt:lpstr>PowerPoint Presentation</vt:lpstr>
      <vt:lpstr>The effects of the 1989 earthquake included:</vt:lpstr>
      <vt:lpstr>  3 Areas in San Francisco were particularly badly affected:  </vt:lpstr>
      <vt:lpstr>Liquefaction </vt:lpstr>
      <vt:lpstr>PowerPoint Presentation</vt:lpstr>
      <vt:lpstr>  2. Collapse of the Double-Decker Nimitz Highway and San Francisco-Oakland Bay Bridge  </vt:lpstr>
      <vt:lpstr>PowerPoint Presentation</vt:lpstr>
      <vt:lpstr>Older buildings</vt:lpstr>
      <vt:lpstr>Task…..</vt:lpstr>
      <vt:lpstr>Why does California need to prepare? </vt:lpstr>
      <vt:lpstr>How can you prepare the population? </vt:lpstr>
      <vt:lpstr>Building design </vt:lpstr>
      <vt:lpstr>Task 1: Key Terms</vt:lpstr>
      <vt:lpstr>PowerPoint Presentation</vt:lpstr>
      <vt:lpstr>PowerPoint Presentation</vt:lpstr>
      <vt:lpstr>Task: Design an educational  leaflet for the International school of San Francisco </vt:lpstr>
      <vt:lpstr>Task 3 – Design an earthquake proof building</vt:lpstr>
      <vt:lpstr>Design Criteria</vt:lpstr>
      <vt:lpstr>PowerPoint Presentation</vt:lpstr>
      <vt:lpstr>Peer Assessment – Moving through the grades</vt:lpstr>
      <vt:lpstr>Exam Question – Describe 1 way in which buildings can be made to withstand an earthquake (3 marks)</vt:lpstr>
      <vt:lpstr>Task 4 – Explain 3 ways in which buildings can be made to withstand an earthquake (9 marks)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Tectonics in the USA</dc:title>
  <dc:creator>Anna Bennett</dc:creator>
  <cp:lastModifiedBy>Anna Bennett</cp:lastModifiedBy>
  <cp:revision>46</cp:revision>
  <dcterms:created xsi:type="dcterms:W3CDTF">2013-10-09T01:03:10Z</dcterms:created>
  <dcterms:modified xsi:type="dcterms:W3CDTF">2018-11-26T19:19:09Z</dcterms:modified>
</cp:coreProperties>
</file>