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282" r:id="rId4"/>
    <p:sldId id="285" r:id="rId5"/>
    <p:sldId id="257" r:id="rId6"/>
    <p:sldId id="266" r:id="rId7"/>
    <p:sldId id="268" r:id="rId8"/>
    <p:sldId id="277" r:id="rId9"/>
    <p:sldId id="265" r:id="rId10"/>
    <p:sldId id="278" r:id="rId11"/>
    <p:sldId id="279" r:id="rId12"/>
    <p:sldId id="280" r:id="rId13"/>
    <p:sldId id="269" r:id="rId14"/>
    <p:sldId id="271" r:id="rId15"/>
    <p:sldId id="262" r:id="rId16"/>
    <p:sldId id="263" r:id="rId17"/>
    <p:sldId id="267" r:id="rId18"/>
    <p:sldId id="264" r:id="rId19"/>
    <p:sldId id="281" r:id="rId20"/>
    <p:sldId id="283" r:id="rId21"/>
    <p:sldId id="286" r:id="rId22"/>
    <p:sldId id="275" r:id="rId23"/>
    <p:sldId id="294" r:id="rId24"/>
    <p:sldId id="287" r:id="rId25"/>
    <p:sldId id="289" r:id="rId26"/>
    <p:sldId id="258" r:id="rId27"/>
    <p:sldId id="288" r:id="rId28"/>
    <p:sldId id="261" r:id="rId29"/>
    <p:sldId id="260" r:id="rId30"/>
    <p:sldId id="290" r:id="rId31"/>
    <p:sldId id="292" r:id="rId32"/>
    <p:sldId id="293" r:id="rId33"/>
    <p:sldId id="272" r:id="rId34"/>
    <p:sldId id="259" r:id="rId35"/>
    <p:sldId id="276" r:id="rId36"/>
    <p:sldId id="291" r:id="rId37"/>
    <p:sldId id="274"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79"/>
    <p:restoredTop sz="94611"/>
  </p:normalViewPr>
  <p:slideViewPr>
    <p:cSldViewPr snapToGrid="0" snapToObjects="1">
      <p:cViewPr>
        <p:scale>
          <a:sx n="104" d="100"/>
          <a:sy n="104" d="100"/>
        </p:scale>
        <p:origin x="-3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1BB4-AFA2-4244-8FA6-46804CBA2D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F44646-188D-CC48-9763-D5A451064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0E6E2D-A63B-6549-9DBB-4D718C7DE3B5}"/>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5" name="Footer Placeholder 4">
            <a:extLst>
              <a:ext uri="{FF2B5EF4-FFF2-40B4-BE49-F238E27FC236}">
                <a16:creationId xmlns:a16="http://schemas.microsoft.com/office/drawing/2014/main" id="{26E3EF49-8B18-9940-A1C7-21652BB76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7FD2C-032E-6D49-854F-217732D9C746}"/>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476609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60A-C43D-2F46-BBC0-B702246CB2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DFD304-54B1-8141-AE0F-D62AAF1796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84BF0-0AF9-2642-9A6F-BE5A669FCC54}"/>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5" name="Footer Placeholder 4">
            <a:extLst>
              <a:ext uri="{FF2B5EF4-FFF2-40B4-BE49-F238E27FC236}">
                <a16:creationId xmlns:a16="http://schemas.microsoft.com/office/drawing/2014/main" id="{1BC921BC-17E3-7E49-BDB1-FE14B2C47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FF497-9C98-F848-8A65-D377193722A4}"/>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2402014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C93EBA-8D52-3042-9ADF-1C5C9D7496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902C51-7F7A-A240-8358-5E1AF23ACA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5A4F5-6280-AA48-A660-BE25C779A5F6}"/>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5" name="Footer Placeholder 4">
            <a:extLst>
              <a:ext uri="{FF2B5EF4-FFF2-40B4-BE49-F238E27FC236}">
                <a16:creationId xmlns:a16="http://schemas.microsoft.com/office/drawing/2014/main" id="{1BE032DC-E593-C941-B4DD-7607A53AF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C7A36-D5B6-074C-A5FD-49575B0588C2}"/>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151420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941A-1292-5E4F-A486-52A0AFDCA7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A8EA44-C93C-8849-B204-AB7E4D0EDA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3195C-05FA-2640-AAAE-47F1CE328C5E}"/>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5" name="Footer Placeholder 4">
            <a:extLst>
              <a:ext uri="{FF2B5EF4-FFF2-40B4-BE49-F238E27FC236}">
                <a16:creationId xmlns:a16="http://schemas.microsoft.com/office/drawing/2014/main" id="{96F9012C-36EC-2949-87D8-A4B3B6F17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26AA4-AB2F-594E-9831-A72B45D26B14}"/>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181424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3768-BA9C-784D-8188-9C8EEE7DA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A96273-3531-7F45-B68E-50EDB6433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4DB02F-32E1-E34F-B830-44A9D7A8174A}"/>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5" name="Footer Placeholder 4">
            <a:extLst>
              <a:ext uri="{FF2B5EF4-FFF2-40B4-BE49-F238E27FC236}">
                <a16:creationId xmlns:a16="http://schemas.microsoft.com/office/drawing/2014/main" id="{692A90B9-018F-F146-A7DC-5F518FCDC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3BBAF-ECC4-1541-BB13-4E6A8C22F146}"/>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305328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8E45B-8C55-2E4E-9C71-01B927599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EE43B-EB05-AA48-8DC2-DC5256A3CC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362A1-38A7-2C42-B065-BB9A8E692E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28F853-80A8-C948-92E4-00289BBE27D1}"/>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6" name="Footer Placeholder 5">
            <a:extLst>
              <a:ext uri="{FF2B5EF4-FFF2-40B4-BE49-F238E27FC236}">
                <a16:creationId xmlns:a16="http://schemas.microsoft.com/office/drawing/2014/main" id="{F36B22A9-FDAE-824E-8302-D0808620A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6127-94C0-F545-A238-CF2F7D92934E}"/>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237012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3A25-97B0-3A42-888E-DFF34A12BA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7AA883-0821-BC42-A4DC-9D02AE4CC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D74C00-CE69-264A-98C9-A4CC6C17A5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C2634-48E8-E54C-8AB6-D770DC7EE1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EF06C1-6769-7845-A14A-89DE6CBDC2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C71611-8E11-C440-B063-EE24ADD02AB0}"/>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8" name="Footer Placeholder 7">
            <a:extLst>
              <a:ext uri="{FF2B5EF4-FFF2-40B4-BE49-F238E27FC236}">
                <a16:creationId xmlns:a16="http://schemas.microsoft.com/office/drawing/2014/main" id="{2750283D-E874-8446-A04C-FD84BE84E9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5291F3-A9CF-3C4C-926A-001A77406D14}"/>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23424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24B1-7542-C742-BC1A-187A78B9D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F6E8B-D7D0-8245-AF4B-9DB5749A1A77}"/>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4" name="Footer Placeholder 3">
            <a:extLst>
              <a:ext uri="{FF2B5EF4-FFF2-40B4-BE49-F238E27FC236}">
                <a16:creationId xmlns:a16="http://schemas.microsoft.com/office/drawing/2014/main" id="{C497FDD9-6A3E-BC4F-AAEA-9CB040E86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656C63-FBF3-084D-AE6C-0352DFA4A1E9}"/>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87911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8A81F-C409-EB4C-B2E9-2DFFF1C8DDB5}"/>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3" name="Footer Placeholder 2">
            <a:extLst>
              <a:ext uri="{FF2B5EF4-FFF2-40B4-BE49-F238E27FC236}">
                <a16:creationId xmlns:a16="http://schemas.microsoft.com/office/drawing/2014/main" id="{913802C5-6A14-A94E-B189-253A6A3259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AB5F04-2472-E348-B3AB-CEDBFEC57BC0}"/>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177226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8F65-6413-BC4E-8ED5-23C04E950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4D9D33-9073-6243-B526-A5BDAAF605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CC1235-C19C-404C-B8D0-FBADBB872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23FD47-8BB5-E04F-B639-F213D098ACD0}"/>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6" name="Footer Placeholder 5">
            <a:extLst>
              <a:ext uri="{FF2B5EF4-FFF2-40B4-BE49-F238E27FC236}">
                <a16:creationId xmlns:a16="http://schemas.microsoft.com/office/drawing/2014/main" id="{B3134CD8-9138-2244-A42F-D894E878D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71154-680F-0A47-993D-156923B1CB91}"/>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290886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FBB0-8B8E-E64B-8551-64AC8AC42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5FE1FB-5CA0-F749-B8BC-1E3A54619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4B54B-B881-0740-B7A3-906DFD9EC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8AB0E8-630C-D44A-A100-39615019B1C0}"/>
              </a:ext>
            </a:extLst>
          </p:cNvPr>
          <p:cNvSpPr>
            <a:spLocks noGrp="1"/>
          </p:cNvSpPr>
          <p:nvPr>
            <p:ph type="dt" sz="half" idx="10"/>
          </p:nvPr>
        </p:nvSpPr>
        <p:spPr/>
        <p:txBody>
          <a:bodyPr/>
          <a:lstStyle/>
          <a:p>
            <a:fld id="{030F4654-3112-464D-8A3E-6069F4FB237D}" type="datetimeFigureOut">
              <a:rPr lang="en-US" smtClean="0"/>
              <a:t>10/2/19</a:t>
            </a:fld>
            <a:endParaRPr lang="en-US"/>
          </a:p>
        </p:txBody>
      </p:sp>
      <p:sp>
        <p:nvSpPr>
          <p:cNvPr id="6" name="Footer Placeholder 5">
            <a:extLst>
              <a:ext uri="{FF2B5EF4-FFF2-40B4-BE49-F238E27FC236}">
                <a16:creationId xmlns:a16="http://schemas.microsoft.com/office/drawing/2014/main" id="{18644A3B-3E84-4946-85FB-8EE76CDD0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35E917-009A-EA4B-A5C5-B94F77E6873D}"/>
              </a:ext>
            </a:extLst>
          </p:cNvPr>
          <p:cNvSpPr>
            <a:spLocks noGrp="1"/>
          </p:cNvSpPr>
          <p:nvPr>
            <p:ph type="sldNum" sz="quarter" idx="12"/>
          </p:nvPr>
        </p:nvSpPr>
        <p:spPr/>
        <p:txBody>
          <a:bodyPr/>
          <a:lstStyle/>
          <a:p>
            <a:fld id="{FA3E4CAF-2A74-804C-A5C7-BB6CBC02D98D}" type="slidenum">
              <a:rPr lang="en-US" smtClean="0"/>
              <a:t>‹#›</a:t>
            </a:fld>
            <a:endParaRPr lang="en-US"/>
          </a:p>
        </p:txBody>
      </p:sp>
    </p:spTree>
    <p:extLst>
      <p:ext uri="{BB962C8B-B14F-4D97-AF65-F5344CB8AC3E}">
        <p14:creationId xmlns:p14="http://schemas.microsoft.com/office/powerpoint/2010/main" val="226410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2A430A-9EEF-9C4A-AD8D-5CBB91D11B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B88A6A-3406-1A45-960B-07DB5282C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E71B8-0517-E244-8F23-0C69E4A8D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F4654-3112-464D-8A3E-6069F4FB237D}" type="datetimeFigureOut">
              <a:rPr lang="en-US" smtClean="0"/>
              <a:t>10/2/19</a:t>
            </a:fld>
            <a:endParaRPr lang="en-US"/>
          </a:p>
        </p:txBody>
      </p:sp>
      <p:sp>
        <p:nvSpPr>
          <p:cNvPr id="5" name="Footer Placeholder 4">
            <a:extLst>
              <a:ext uri="{FF2B5EF4-FFF2-40B4-BE49-F238E27FC236}">
                <a16:creationId xmlns:a16="http://schemas.microsoft.com/office/drawing/2014/main" id="{B2BC9D47-AF72-EF4A-B563-26B547745C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59FDF5-11D9-B64A-8CCB-CDB93E54B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E4CAF-2A74-804C-A5C7-BB6CBC02D98D}" type="slidenum">
              <a:rPr lang="en-US" smtClean="0"/>
              <a:t>‹#›</a:t>
            </a:fld>
            <a:endParaRPr lang="en-US"/>
          </a:p>
        </p:txBody>
      </p:sp>
    </p:spTree>
    <p:extLst>
      <p:ext uri="{BB962C8B-B14F-4D97-AF65-F5344CB8AC3E}">
        <p14:creationId xmlns:p14="http://schemas.microsoft.com/office/powerpoint/2010/main" val="492023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hyperlink" Target="https://www.youtube.com/watch?time_continue=1&amp;v=6vzcbgBAewU" TargetMode="External"/><Relationship Id="rId1" Type="http://schemas.openxmlformats.org/officeDocument/2006/relationships/slideLayout" Target="../slideLayouts/slideLayout7.xml"/><Relationship Id="rId6" Type="http://schemas.openxmlformats.org/officeDocument/2006/relationships/hyperlink" Target="https://www.youtube.com/watch?time_continue=4&amp;v=vOqCxc6k8J0" TargetMode="External"/><Relationship Id="rId5" Type="http://schemas.openxmlformats.org/officeDocument/2006/relationships/image" Target="../media/image21.png"/><Relationship Id="rId4" Type="http://schemas.openxmlformats.org/officeDocument/2006/relationships/hyperlink" Target="https://www.youtube.com/watch?time_continue=1&amp;v=Wzo5sv4IrIw"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time_continue=4&amp;v=wVnMBGXVVU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www.youtube.com/watch?v=vrPBYS5zzF8"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youtube.com/watch?v=0EyaTqezSz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atlasobscura.com/things-to-do/accra-ghana"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5-3_49w0jak"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youtube.com/watch?v=dpJBwmx_0Qw"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vmq_mKhQo38"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youtube.com/watch?v=Bclz4yyCIMQ"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2BMWQZkBgs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time_continue=165&amp;v=Kr_DGf77Oh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4E4D-8FA8-0647-A3F3-AF7AD2EE68C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845B8EF-F8C2-9044-85ED-03F7D8841C4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EE637B-3354-2D42-9F4A-B41D873E3D9A}"/>
              </a:ext>
            </a:extLst>
          </p:cNvPr>
          <p:cNvPicPr>
            <a:picLocks noChangeAspect="1"/>
          </p:cNvPicPr>
          <p:nvPr/>
        </p:nvPicPr>
        <p:blipFill>
          <a:blip r:embed="rId2"/>
          <a:stretch>
            <a:fillRect/>
          </a:stretch>
        </p:blipFill>
        <p:spPr>
          <a:xfrm>
            <a:off x="0" y="0"/>
            <a:ext cx="12192000" cy="5635225"/>
          </a:xfrm>
          <a:prstGeom prst="rect">
            <a:avLst/>
          </a:prstGeom>
        </p:spPr>
      </p:pic>
      <p:sp>
        <p:nvSpPr>
          <p:cNvPr id="6" name="Rectangle 5">
            <a:extLst>
              <a:ext uri="{FF2B5EF4-FFF2-40B4-BE49-F238E27FC236}">
                <a16:creationId xmlns:a16="http://schemas.microsoft.com/office/drawing/2014/main" id="{E6A5CCFF-8771-9D48-A400-3524107ECF6B}"/>
              </a:ext>
            </a:extLst>
          </p:cNvPr>
          <p:cNvSpPr/>
          <p:nvPr/>
        </p:nvSpPr>
        <p:spPr>
          <a:xfrm>
            <a:off x="1039318" y="5834258"/>
            <a:ext cx="10682990" cy="369332"/>
          </a:xfrm>
          <a:prstGeom prst="rect">
            <a:avLst/>
          </a:prstGeom>
        </p:spPr>
        <p:txBody>
          <a:bodyPr wrap="square">
            <a:spAutoFit/>
          </a:bodyPr>
          <a:lstStyle/>
          <a:p>
            <a:r>
              <a:rPr lang="en-US" b="1" i="0" u="none" strike="noStrike" dirty="0">
                <a:effectLst/>
                <a:latin typeface="Lato"/>
              </a:rPr>
              <a:t>LO:</a:t>
            </a:r>
            <a:r>
              <a:rPr lang="en-US" b="0" i="0" u="none" strike="noStrike" dirty="0">
                <a:solidFill>
                  <a:srgbClr val="888888"/>
                </a:solidFill>
                <a:effectLst/>
                <a:latin typeface="Lato"/>
              </a:rPr>
              <a:t> </a:t>
            </a:r>
            <a:r>
              <a:rPr lang="en-US" b="1" i="0" u="none" strike="noStrike" dirty="0">
                <a:solidFill>
                  <a:srgbClr val="000000"/>
                </a:solidFill>
                <a:effectLst/>
                <a:latin typeface="Lato"/>
              </a:rPr>
              <a:t>The disposal and recycling of consumer items, including international flows of waste.</a:t>
            </a:r>
            <a:endParaRPr lang="en-US" dirty="0"/>
          </a:p>
        </p:txBody>
      </p:sp>
    </p:spTree>
    <p:extLst>
      <p:ext uri="{BB962C8B-B14F-4D97-AF65-F5344CB8AC3E}">
        <p14:creationId xmlns:p14="http://schemas.microsoft.com/office/powerpoint/2010/main" val="998281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E2F13-62E2-B244-9018-C9242AB48080}"/>
              </a:ext>
            </a:extLst>
          </p:cNvPr>
          <p:cNvSpPr>
            <a:spLocks noGrp="1"/>
          </p:cNvSpPr>
          <p:nvPr>
            <p:ph type="title"/>
          </p:nvPr>
        </p:nvSpPr>
        <p:spPr>
          <a:xfrm>
            <a:off x="639418" y="-226536"/>
            <a:ext cx="10515600" cy="1325563"/>
          </a:xfrm>
        </p:spPr>
        <p:txBody>
          <a:bodyPr/>
          <a:lstStyle/>
          <a:p>
            <a:r>
              <a:rPr lang="en-US" dirty="0">
                <a:latin typeface="dearJoe 5 CASUAL PRO" panose="02000000000000000000" pitchFamily="2" charset="0"/>
              </a:rPr>
              <a:t>Trends</a:t>
            </a:r>
            <a:r>
              <a:rPr lang="en-US" dirty="0"/>
              <a:t> </a:t>
            </a:r>
          </a:p>
        </p:txBody>
      </p:sp>
      <p:pic>
        <p:nvPicPr>
          <p:cNvPr id="5" name="Content Placeholder 4">
            <a:extLst>
              <a:ext uri="{FF2B5EF4-FFF2-40B4-BE49-F238E27FC236}">
                <a16:creationId xmlns:a16="http://schemas.microsoft.com/office/drawing/2014/main" id="{5D52CB4E-168F-C847-870D-C63315F9541E}"/>
              </a:ext>
            </a:extLst>
          </p:cNvPr>
          <p:cNvPicPr>
            <a:picLocks noGrp="1" noChangeAspect="1"/>
          </p:cNvPicPr>
          <p:nvPr>
            <p:ph idx="1"/>
          </p:nvPr>
        </p:nvPicPr>
        <p:blipFill>
          <a:blip r:embed="rId2"/>
          <a:stretch>
            <a:fillRect/>
          </a:stretch>
        </p:blipFill>
        <p:spPr>
          <a:xfrm>
            <a:off x="4336257" y="0"/>
            <a:ext cx="6719885" cy="4351338"/>
          </a:xfrm>
        </p:spPr>
      </p:pic>
      <p:pic>
        <p:nvPicPr>
          <p:cNvPr id="7" name="Picture 6">
            <a:extLst>
              <a:ext uri="{FF2B5EF4-FFF2-40B4-BE49-F238E27FC236}">
                <a16:creationId xmlns:a16="http://schemas.microsoft.com/office/drawing/2014/main" id="{0F046EE4-BF7C-004D-9C50-5356108789A8}"/>
              </a:ext>
            </a:extLst>
          </p:cNvPr>
          <p:cNvPicPr>
            <a:picLocks noChangeAspect="1"/>
          </p:cNvPicPr>
          <p:nvPr/>
        </p:nvPicPr>
        <p:blipFill>
          <a:blip r:embed="rId3"/>
          <a:stretch>
            <a:fillRect/>
          </a:stretch>
        </p:blipFill>
        <p:spPr>
          <a:xfrm>
            <a:off x="0" y="4351338"/>
            <a:ext cx="12192000" cy="2303820"/>
          </a:xfrm>
          <a:prstGeom prst="rect">
            <a:avLst/>
          </a:prstGeom>
        </p:spPr>
      </p:pic>
      <p:sp>
        <p:nvSpPr>
          <p:cNvPr id="8" name="TextBox 7">
            <a:extLst>
              <a:ext uri="{FF2B5EF4-FFF2-40B4-BE49-F238E27FC236}">
                <a16:creationId xmlns:a16="http://schemas.microsoft.com/office/drawing/2014/main" id="{73A7B9B9-A589-6541-BFE7-ADB9D8EEAE7D}"/>
              </a:ext>
            </a:extLst>
          </p:cNvPr>
          <p:cNvSpPr txBox="1"/>
          <p:nvPr/>
        </p:nvSpPr>
        <p:spPr>
          <a:xfrm>
            <a:off x="238539" y="829297"/>
            <a:ext cx="3998842" cy="2585323"/>
          </a:xfrm>
          <a:prstGeom prst="rect">
            <a:avLst/>
          </a:prstGeom>
          <a:noFill/>
        </p:spPr>
        <p:txBody>
          <a:bodyPr wrap="square" rtlCol="0">
            <a:spAutoFit/>
          </a:bodyPr>
          <a:lstStyle/>
          <a:p>
            <a:r>
              <a:rPr lang="en-US" dirty="0"/>
              <a:t>    2. Suggest reasons for the trends    shown</a:t>
            </a:r>
          </a:p>
          <a:p>
            <a:endParaRPr lang="en-US" dirty="0"/>
          </a:p>
          <a:p>
            <a:pPr marL="342900" indent="-342900">
              <a:buAutoNum type="arabicPeriod"/>
            </a:pPr>
            <a:r>
              <a:rPr lang="en-US" dirty="0"/>
              <a:t>Comment on what factors you think would determine the three possible outlooks regarding projected global waste production</a:t>
            </a:r>
          </a:p>
          <a:p>
            <a:endParaRPr lang="en-US" dirty="0"/>
          </a:p>
          <a:p>
            <a:endParaRPr lang="en-US" dirty="0"/>
          </a:p>
        </p:txBody>
      </p:sp>
    </p:spTree>
    <p:extLst>
      <p:ext uri="{BB962C8B-B14F-4D97-AF65-F5344CB8AC3E}">
        <p14:creationId xmlns:p14="http://schemas.microsoft.com/office/powerpoint/2010/main" val="17578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E9D9-CB40-B744-82A1-D172BF3E6016}"/>
              </a:ext>
            </a:extLst>
          </p:cNvPr>
          <p:cNvSpPr>
            <a:spLocks noGrp="1"/>
          </p:cNvSpPr>
          <p:nvPr>
            <p:ph type="title"/>
          </p:nvPr>
        </p:nvSpPr>
        <p:spPr>
          <a:xfrm>
            <a:off x="208005" y="0"/>
            <a:ext cx="10515600" cy="1325563"/>
          </a:xfrm>
        </p:spPr>
        <p:txBody>
          <a:bodyPr/>
          <a:lstStyle/>
          <a:p>
            <a:r>
              <a:rPr lang="en-US" dirty="0">
                <a:latin typeface="dearJoe 5 CASUAL PRO" panose="02000000000000000000" pitchFamily="2" charset="0"/>
              </a:rPr>
              <a:t>Patterns</a:t>
            </a:r>
            <a:r>
              <a:rPr lang="en-US" dirty="0"/>
              <a:t> </a:t>
            </a:r>
          </a:p>
        </p:txBody>
      </p:sp>
      <p:pic>
        <p:nvPicPr>
          <p:cNvPr id="5" name="Content Placeholder 4">
            <a:extLst>
              <a:ext uri="{FF2B5EF4-FFF2-40B4-BE49-F238E27FC236}">
                <a16:creationId xmlns:a16="http://schemas.microsoft.com/office/drawing/2014/main" id="{CD47C818-A25A-2A4E-914E-231F1F4E9A30}"/>
              </a:ext>
            </a:extLst>
          </p:cNvPr>
          <p:cNvPicPr>
            <a:picLocks noGrp="1" noChangeAspect="1"/>
          </p:cNvPicPr>
          <p:nvPr>
            <p:ph idx="1"/>
          </p:nvPr>
        </p:nvPicPr>
        <p:blipFill>
          <a:blip r:embed="rId2"/>
          <a:stretch>
            <a:fillRect/>
          </a:stretch>
        </p:blipFill>
        <p:spPr>
          <a:xfrm>
            <a:off x="2817874" y="120391"/>
            <a:ext cx="9450002" cy="5032377"/>
          </a:xfrm>
        </p:spPr>
      </p:pic>
      <p:sp>
        <p:nvSpPr>
          <p:cNvPr id="6" name="TextBox 5">
            <a:extLst>
              <a:ext uri="{FF2B5EF4-FFF2-40B4-BE49-F238E27FC236}">
                <a16:creationId xmlns:a16="http://schemas.microsoft.com/office/drawing/2014/main" id="{65C5AB8B-472D-9D48-B6EC-7D1BCA097684}"/>
              </a:ext>
            </a:extLst>
          </p:cNvPr>
          <p:cNvSpPr txBox="1"/>
          <p:nvPr/>
        </p:nvSpPr>
        <p:spPr>
          <a:xfrm>
            <a:off x="531340" y="1761837"/>
            <a:ext cx="2496065" cy="1477328"/>
          </a:xfrm>
          <a:prstGeom prst="rect">
            <a:avLst/>
          </a:prstGeom>
          <a:noFill/>
        </p:spPr>
        <p:txBody>
          <a:bodyPr wrap="square" rtlCol="0">
            <a:spAutoFit/>
          </a:bodyPr>
          <a:lstStyle/>
          <a:p>
            <a:r>
              <a:rPr lang="en-US" dirty="0"/>
              <a:t>Write a paragraph to explain the global pattern of waste production.</a:t>
            </a:r>
            <a:br>
              <a:rPr lang="en-US" dirty="0"/>
            </a:br>
            <a:endParaRPr lang="en-US" dirty="0"/>
          </a:p>
        </p:txBody>
      </p:sp>
    </p:spTree>
    <p:extLst>
      <p:ext uri="{BB962C8B-B14F-4D97-AF65-F5344CB8AC3E}">
        <p14:creationId xmlns:p14="http://schemas.microsoft.com/office/powerpoint/2010/main" val="149580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5CF8-3302-0848-813F-B39E954C22BE}"/>
              </a:ext>
            </a:extLst>
          </p:cNvPr>
          <p:cNvSpPr>
            <a:spLocks noGrp="1"/>
          </p:cNvSpPr>
          <p:nvPr>
            <p:ph type="title"/>
          </p:nvPr>
        </p:nvSpPr>
        <p:spPr/>
        <p:txBody>
          <a:bodyPr/>
          <a:lstStyle/>
          <a:p>
            <a:r>
              <a:rPr lang="en-US" dirty="0">
                <a:latin typeface="dearJoe 5 CASUAL PRO" panose="02000000000000000000" pitchFamily="2" charset="0"/>
              </a:rPr>
              <a:t>Landfill</a:t>
            </a:r>
            <a:r>
              <a:rPr lang="en-US" dirty="0"/>
              <a:t> </a:t>
            </a:r>
          </a:p>
        </p:txBody>
      </p:sp>
      <p:pic>
        <p:nvPicPr>
          <p:cNvPr id="5" name="Content Placeholder 4">
            <a:extLst>
              <a:ext uri="{FF2B5EF4-FFF2-40B4-BE49-F238E27FC236}">
                <a16:creationId xmlns:a16="http://schemas.microsoft.com/office/drawing/2014/main" id="{545D07A5-2017-0A48-B637-C2A26E427D6C}"/>
              </a:ext>
            </a:extLst>
          </p:cNvPr>
          <p:cNvPicPr>
            <a:picLocks noGrp="1" noChangeAspect="1"/>
          </p:cNvPicPr>
          <p:nvPr>
            <p:ph idx="1"/>
          </p:nvPr>
        </p:nvPicPr>
        <p:blipFill>
          <a:blip r:embed="rId2"/>
          <a:stretch>
            <a:fillRect/>
          </a:stretch>
        </p:blipFill>
        <p:spPr>
          <a:xfrm>
            <a:off x="3961763" y="1464876"/>
            <a:ext cx="7827220" cy="4351338"/>
          </a:xfrm>
        </p:spPr>
      </p:pic>
      <p:sp>
        <p:nvSpPr>
          <p:cNvPr id="6" name="TextBox 5">
            <a:extLst>
              <a:ext uri="{FF2B5EF4-FFF2-40B4-BE49-F238E27FC236}">
                <a16:creationId xmlns:a16="http://schemas.microsoft.com/office/drawing/2014/main" id="{C155D5CD-DEB5-8447-869A-798A362EF3CB}"/>
              </a:ext>
            </a:extLst>
          </p:cNvPr>
          <p:cNvSpPr txBox="1"/>
          <p:nvPr/>
        </p:nvSpPr>
        <p:spPr>
          <a:xfrm>
            <a:off x="1121057" y="2372497"/>
            <a:ext cx="2557849" cy="2308324"/>
          </a:xfrm>
          <a:prstGeom prst="rect">
            <a:avLst/>
          </a:prstGeom>
          <a:noFill/>
        </p:spPr>
        <p:txBody>
          <a:bodyPr wrap="square" rtlCol="0">
            <a:spAutoFit/>
          </a:bodyPr>
          <a:lstStyle/>
          <a:p>
            <a:r>
              <a:rPr lang="en-US" dirty="0"/>
              <a:t>Study the photograph of the a UK landfill site</a:t>
            </a:r>
          </a:p>
          <a:p>
            <a:r>
              <a:rPr lang="en-US" dirty="0"/>
              <a:t>Suggest the advantages and disadvantages of relying on landfill as a waste management strategy.</a:t>
            </a:r>
          </a:p>
          <a:p>
            <a:endParaRPr lang="en-US" dirty="0"/>
          </a:p>
        </p:txBody>
      </p:sp>
    </p:spTree>
    <p:extLst>
      <p:ext uri="{BB962C8B-B14F-4D97-AF65-F5344CB8AC3E}">
        <p14:creationId xmlns:p14="http://schemas.microsoft.com/office/powerpoint/2010/main" val="136381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3D490-0A48-BE4B-8830-A75061DD7741}"/>
              </a:ext>
            </a:extLst>
          </p:cNvPr>
          <p:cNvPicPr>
            <a:picLocks noChangeAspect="1"/>
          </p:cNvPicPr>
          <p:nvPr/>
        </p:nvPicPr>
        <p:blipFill>
          <a:blip r:embed="rId2"/>
          <a:stretch>
            <a:fillRect/>
          </a:stretch>
        </p:blipFill>
        <p:spPr>
          <a:xfrm>
            <a:off x="0" y="432238"/>
            <a:ext cx="9601200" cy="4038600"/>
          </a:xfrm>
          <a:prstGeom prst="rect">
            <a:avLst/>
          </a:prstGeom>
        </p:spPr>
      </p:pic>
      <p:sp>
        <p:nvSpPr>
          <p:cNvPr id="5" name="TextBox 4">
            <a:extLst>
              <a:ext uri="{FF2B5EF4-FFF2-40B4-BE49-F238E27FC236}">
                <a16:creationId xmlns:a16="http://schemas.microsoft.com/office/drawing/2014/main" id="{A2F42003-B9BB-7C44-B523-B1D434D05011}"/>
              </a:ext>
            </a:extLst>
          </p:cNvPr>
          <p:cNvSpPr txBox="1"/>
          <p:nvPr/>
        </p:nvSpPr>
        <p:spPr>
          <a:xfrm>
            <a:off x="204952" y="4682359"/>
            <a:ext cx="11445765" cy="369332"/>
          </a:xfrm>
          <a:prstGeom prst="rect">
            <a:avLst/>
          </a:prstGeom>
          <a:noFill/>
        </p:spPr>
        <p:txBody>
          <a:bodyPr wrap="square" rtlCol="0">
            <a:spAutoFit/>
          </a:bodyPr>
          <a:lstStyle/>
          <a:p>
            <a:r>
              <a:rPr lang="en-US" dirty="0">
                <a:highlight>
                  <a:srgbClr val="FFFF00"/>
                </a:highlight>
              </a:rPr>
              <a:t>Take notes from </a:t>
            </a:r>
            <a:r>
              <a:rPr lang="en-US" dirty="0" err="1">
                <a:highlight>
                  <a:srgbClr val="FFFF00"/>
                </a:highlight>
              </a:rPr>
              <a:t>Kognity</a:t>
            </a:r>
            <a:r>
              <a:rPr lang="en-US" dirty="0">
                <a:highlight>
                  <a:srgbClr val="FFFF00"/>
                </a:highlight>
              </a:rPr>
              <a:t> 3.2.11 on the method, pros and cons of these methods of resource management</a:t>
            </a:r>
          </a:p>
        </p:txBody>
      </p:sp>
    </p:spTree>
    <p:extLst>
      <p:ext uri="{BB962C8B-B14F-4D97-AF65-F5344CB8AC3E}">
        <p14:creationId xmlns:p14="http://schemas.microsoft.com/office/powerpoint/2010/main" val="2674870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BC5D4F64-88A9-384C-ADD4-AFF18184B1D4}"/>
              </a:ext>
            </a:extLst>
          </p:cNvPr>
          <p:cNvPicPr>
            <a:picLocks noChangeAspect="1"/>
          </p:cNvPicPr>
          <p:nvPr/>
        </p:nvPicPr>
        <p:blipFill rotWithShape="1">
          <a:blip r:embed="rId3"/>
          <a:srcRect t="1448" r="-3" b="2564"/>
          <a:stretch/>
        </p:blipFill>
        <p:spPr>
          <a:xfrm>
            <a:off x="321730" y="321732"/>
            <a:ext cx="5728548" cy="3079194"/>
          </a:xfrm>
          <a:prstGeom prst="rect">
            <a:avLst/>
          </a:prstGeom>
        </p:spPr>
      </p:pic>
      <p:pic>
        <p:nvPicPr>
          <p:cNvPr id="2" name="Picture 1">
            <a:hlinkClick r:id="rId4"/>
            <a:extLst>
              <a:ext uri="{FF2B5EF4-FFF2-40B4-BE49-F238E27FC236}">
                <a16:creationId xmlns:a16="http://schemas.microsoft.com/office/drawing/2014/main" id="{BD096C6A-1AE4-C14D-AD0F-45E1557FC590}"/>
              </a:ext>
            </a:extLst>
          </p:cNvPr>
          <p:cNvPicPr>
            <a:picLocks noChangeAspect="1"/>
          </p:cNvPicPr>
          <p:nvPr/>
        </p:nvPicPr>
        <p:blipFill rotWithShape="1">
          <a:blip r:embed="rId5"/>
          <a:srcRect t="5856" r="-3" b="-3"/>
          <a:stretch/>
        </p:blipFill>
        <p:spPr>
          <a:xfrm>
            <a:off x="321730" y="3489158"/>
            <a:ext cx="5728548" cy="3047107"/>
          </a:xfrm>
          <a:prstGeom prst="rect">
            <a:avLst/>
          </a:prstGeom>
        </p:spPr>
      </p:pic>
      <p:pic>
        <p:nvPicPr>
          <p:cNvPr id="4" name="Picture 3">
            <a:hlinkClick r:id="rId6"/>
            <a:extLst>
              <a:ext uri="{FF2B5EF4-FFF2-40B4-BE49-F238E27FC236}">
                <a16:creationId xmlns:a16="http://schemas.microsoft.com/office/drawing/2014/main" id="{5EE86F59-E3D0-6E42-A300-F1035CBDBF5C}"/>
              </a:ext>
            </a:extLst>
          </p:cNvPr>
          <p:cNvPicPr>
            <a:picLocks noChangeAspect="1"/>
          </p:cNvPicPr>
          <p:nvPr/>
        </p:nvPicPr>
        <p:blipFill rotWithShape="1">
          <a:blip r:embed="rId7"/>
          <a:srcRect l="18565" r="28663" b="1"/>
          <a:stretch/>
        </p:blipFill>
        <p:spPr>
          <a:xfrm>
            <a:off x="6141723" y="321732"/>
            <a:ext cx="5728547" cy="6214533"/>
          </a:xfrm>
          <a:prstGeom prst="rect">
            <a:avLst/>
          </a:prstGeom>
        </p:spPr>
      </p:pic>
    </p:spTree>
    <p:extLst>
      <p:ext uri="{BB962C8B-B14F-4D97-AF65-F5344CB8AC3E}">
        <p14:creationId xmlns:p14="http://schemas.microsoft.com/office/powerpoint/2010/main" val="1500386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8C32-2D0B-5F48-835F-4FC79A6F1F18}"/>
              </a:ext>
            </a:extLst>
          </p:cNvPr>
          <p:cNvSpPr>
            <a:spLocks noGrp="1"/>
          </p:cNvSpPr>
          <p:nvPr>
            <p:ph type="title"/>
          </p:nvPr>
        </p:nvSpPr>
        <p:spPr/>
        <p:txBody>
          <a:bodyPr/>
          <a:lstStyle/>
          <a:p>
            <a:r>
              <a:rPr lang="en-US" dirty="0"/>
              <a:t>The 3 </a:t>
            </a:r>
            <a:r>
              <a:rPr lang="en-US" dirty="0" err="1"/>
              <a:t>Rs</a:t>
            </a:r>
            <a:endParaRPr lang="en-US" dirty="0"/>
          </a:p>
        </p:txBody>
      </p:sp>
      <p:pic>
        <p:nvPicPr>
          <p:cNvPr id="5" name="Content Placeholder 4">
            <a:extLst>
              <a:ext uri="{FF2B5EF4-FFF2-40B4-BE49-F238E27FC236}">
                <a16:creationId xmlns:a16="http://schemas.microsoft.com/office/drawing/2014/main" id="{8F49D238-5C0E-E743-BF9B-BFB2E360032A}"/>
              </a:ext>
            </a:extLst>
          </p:cNvPr>
          <p:cNvPicPr>
            <a:picLocks noGrp="1" noChangeAspect="1"/>
          </p:cNvPicPr>
          <p:nvPr>
            <p:ph idx="1"/>
          </p:nvPr>
        </p:nvPicPr>
        <p:blipFill>
          <a:blip r:embed="rId2"/>
          <a:stretch>
            <a:fillRect/>
          </a:stretch>
        </p:blipFill>
        <p:spPr>
          <a:xfrm>
            <a:off x="2449961" y="1825625"/>
            <a:ext cx="7292077" cy="4351338"/>
          </a:xfrm>
        </p:spPr>
      </p:pic>
    </p:spTree>
    <p:extLst>
      <p:ext uri="{BB962C8B-B14F-4D97-AF65-F5344CB8AC3E}">
        <p14:creationId xmlns:p14="http://schemas.microsoft.com/office/powerpoint/2010/main" val="127120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74DF-EE0E-244C-8DD4-6BA1628F7453}"/>
              </a:ext>
            </a:extLst>
          </p:cNvPr>
          <p:cNvSpPr>
            <a:spLocks noGrp="1"/>
          </p:cNvSpPr>
          <p:nvPr>
            <p:ph type="title"/>
          </p:nvPr>
        </p:nvSpPr>
        <p:spPr/>
        <p:txBody>
          <a:bodyPr/>
          <a:lstStyle/>
          <a:p>
            <a:r>
              <a:rPr lang="en-US" dirty="0"/>
              <a:t>The 6 </a:t>
            </a:r>
            <a:r>
              <a:rPr lang="en-US" dirty="0" err="1"/>
              <a:t>rs</a:t>
            </a:r>
            <a:endParaRPr lang="en-US" dirty="0"/>
          </a:p>
        </p:txBody>
      </p:sp>
      <p:sp>
        <p:nvSpPr>
          <p:cNvPr id="3" name="Content Placeholder 2">
            <a:extLst>
              <a:ext uri="{FF2B5EF4-FFF2-40B4-BE49-F238E27FC236}">
                <a16:creationId xmlns:a16="http://schemas.microsoft.com/office/drawing/2014/main" id="{6B0D4A3F-C412-0A45-A83F-C646C1A6265E}"/>
              </a:ext>
            </a:extLst>
          </p:cNvPr>
          <p:cNvSpPr>
            <a:spLocks noGrp="1"/>
          </p:cNvSpPr>
          <p:nvPr>
            <p:ph idx="1"/>
          </p:nvPr>
        </p:nvSpPr>
        <p:spPr/>
        <p:txBody>
          <a:bodyPr>
            <a:normAutofit fontScale="70000" lnSpcReduction="20000"/>
          </a:bodyPr>
          <a:lstStyle/>
          <a:p>
            <a:r>
              <a:rPr lang="en-US" b="1" dirty="0"/>
              <a:t>Reduce</a:t>
            </a:r>
            <a:r>
              <a:rPr lang="en-US" dirty="0"/>
              <a:t> the use amount of materials that are used to make and package the consumer products. Also, only buy what is needed. For example, refillable drinks bottles are much better than single-use ones. </a:t>
            </a:r>
          </a:p>
          <a:p>
            <a:r>
              <a:rPr lang="en-US" b="1" dirty="0"/>
              <a:t>Reuse </a:t>
            </a:r>
            <a:r>
              <a:rPr lang="en-US" dirty="0"/>
              <a:t>an item multiple times, either for the original purpose or for some other purpose; for example, reusable shopping bags. </a:t>
            </a:r>
          </a:p>
          <a:p>
            <a:r>
              <a:rPr lang="en-US" b="1" dirty="0"/>
              <a:t>Repair</a:t>
            </a:r>
            <a:r>
              <a:rPr lang="en-US" dirty="0"/>
              <a:t> broken items instead of throwing them away, such as repairing holes in clothes instead of throwing the item away.</a:t>
            </a:r>
          </a:p>
          <a:p>
            <a:r>
              <a:rPr lang="en-US" b="1" dirty="0"/>
              <a:t>Refurbish</a:t>
            </a:r>
            <a:r>
              <a:rPr lang="en-US" dirty="0"/>
              <a:t> (may also be referred to as reconditioned or remanufactured): electronic products are returned to the manufacturer or certified companies and then repaired, tested and guaranteed. For instance, smartphones can be returned, all data cleared and restored to factory condition. </a:t>
            </a:r>
          </a:p>
          <a:p>
            <a:r>
              <a:rPr lang="en-US" b="1" dirty="0"/>
              <a:t>Recover</a:t>
            </a:r>
            <a:r>
              <a:rPr lang="en-US" dirty="0"/>
              <a:t> materials from the products when they are no longer useful; for example, the rare metal in smartphones.</a:t>
            </a:r>
          </a:p>
          <a:p>
            <a:r>
              <a:rPr lang="en-US" b="1" dirty="0"/>
              <a:t>Recycle</a:t>
            </a:r>
            <a:r>
              <a:rPr lang="en-US" dirty="0"/>
              <a:t> the material of the object by transforming it into the raw material for a new object. Old magazines can be used for artwork. Glass bottles can be re-smelted and made into new bottles.</a:t>
            </a:r>
          </a:p>
          <a:p>
            <a:endParaRPr lang="en-US" dirty="0"/>
          </a:p>
        </p:txBody>
      </p:sp>
      <p:sp>
        <p:nvSpPr>
          <p:cNvPr id="6" name="TextBox 5">
            <a:extLst>
              <a:ext uri="{FF2B5EF4-FFF2-40B4-BE49-F238E27FC236}">
                <a16:creationId xmlns:a16="http://schemas.microsoft.com/office/drawing/2014/main" id="{F389E21F-D887-6741-A992-B1013F49487F}"/>
              </a:ext>
            </a:extLst>
          </p:cNvPr>
          <p:cNvSpPr txBox="1"/>
          <p:nvPr/>
        </p:nvSpPr>
        <p:spPr>
          <a:xfrm>
            <a:off x="7524520" y="5585552"/>
            <a:ext cx="4010140" cy="1200329"/>
          </a:xfrm>
          <a:prstGeom prst="rect">
            <a:avLst/>
          </a:prstGeom>
          <a:noFill/>
        </p:spPr>
        <p:txBody>
          <a:bodyPr wrap="square" rtlCol="0">
            <a:spAutoFit/>
          </a:bodyPr>
          <a:lstStyle/>
          <a:p>
            <a:r>
              <a:rPr lang="en-US" b="1" dirty="0">
                <a:solidFill>
                  <a:srgbClr val="7030A0"/>
                </a:solidFill>
                <a:highlight>
                  <a:srgbClr val="FFFF00"/>
                </a:highlight>
              </a:rPr>
              <a:t>Try for yourself!</a:t>
            </a:r>
          </a:p>
          <a:p>
            <a:r>
              <a:rPr lang="en-US" dirty="0">
                <a:solidFill>
                  <a:srgbClr val="7030A0"/>
                </a:solidFill>
                <a:highlight>
                  <a:srgbClr val="FFFF00"/>
                </a:highlight>
              </a:rPr>
              <a:t>The list of the 6Rs is in a specific order. Consider the relevance of this order in relation to waste management. </a:t>
            </a:r>
          </a:p>
        </p:txBody>
      </p:sp>
    </p:spTree>
    <p:extLst>
      <p:ext uri="{BB962C8B-B14F-4D97-AF65-F5344CB8AC3E}">
        <p14:creationId xmlns:p14="http://schemas.microsoft.com/office/powerpoint/2010/main" val="120993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EADA-6879-0346-84EF-8ECB297ECAC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latin typeface="+mj-lt"/>
                <a:ea typeface="+mj-ea"/>
                <a:cs typeface="+mj-cs"/>
              </a:rPr>
              <a:t>Can you evaluate the pros and cons of these waste management strategies?</a:t>
            </a:r>
          </a:p>
        </p:txBody>
      </p:sp>
      <p:pic>
        <p:nvPicPr>
          <p:cNvPr id="4" name="Picture 3">
            <a:extLst>
              <a:ext uri="{FF2B5EF4-FFF2-40B4-BE49-F238E27FC236}">
                <a16:creationId xmlns:a16="http://schemas.microsoft.com/office/drawing/2014/main" id="{9117902C-9F78-D742-B1E1-B161E27E9C08}"/>
              </a:ext>
            </a:extLst>
          </p:cNvPr>
          <p:cNvPicPr>
            <a:picLocks noChangeAspect="1"/>
          </p:cNvPicPr>
          <p:nvPr/>
        </p:nvPicPr>
        <p:blipFill>
          <a:blip r:embed="rId2"/>
          <a:stretch>
            <a:fillRect/>
          </a:stretch>
        </p:blipFill>
        <p:spPr>
          <a:xfrm>
            <a:off x="4865208" y="0"/>
            <a:ext cx="2654944" cy="6851470"/>
          </a:xfrm>
          <a:prstGeom prst="rect">
            <a:avLst/>
          </a:prstGeom>
        </p:spPr>
      </p:pic>
    </p:spTree>
    <p:extLst>
      <p:ext uri="{BB962C8B-B14F-4D97-AF65-F5344CB8AC3E}">
        <p14:creationId xmlns:p14="http://schemas.microsoft.com/office/powerpoint/2010/main" val="298727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ADAACE-F4C6-CE47-B786-593E90E33430}"/>
              </a:ext>
            </a:extLst>
          </p:cNvPr>
          <p:cNvPicPr>
            <a:picLocks noGrp="1" noChangeAspect="1"/>
          </p:cNvPicPr>
          <p:nvPr>
            <p:ph idx="1"/>
          </p:nvPr>
        </p:nvPicPr>
        <p:blipFill>
          <a:blip r:embed="rId2"/>
          <a:stretch>
            <a:fillRect/>
          </a:stretch>
        </p:blipFill>
        <p:spPr>
          <a:xfrm>
            <a:off x="2938072" y="0"/>
            <a:ext cx="6056026" cy="6797960"/>
          </a:xfrm>
        </p:spPr>
      </p:pic>
      <p:sp>
        <p:nvSpPr>
          <p:cNvPr id="3" name="TextBox 2">
            <a:extLst>
              <a:ext uri="{FF2B5EF4-FFF2-40B4-BE49-F238E27FC236}">
                <a16:creationId xmlns:a16="http://schemas.microsoft.com/office/drawing/2014/main" id="{039BD50E-8FCC-774C-BD71-494D421AE173}"/>
              </a:ext>
            </a:extLst>
          </p:cNvPr>
          <p:cNvSpPr txBox="1"/>
          <p:nvPr/>
        </p:nvSpPr>
        <p:spPr>
          <a:xfrm>
            <a:off x="437881" y="1829320"/>
            <a:ext cx="3000778" cy="1569660"/>
          </a:xfrm>
          <a:prstGeom prst="rect">
            <a:avLst/>
          </a:prstGeom>
          <a:noFill/>
        </p:spPr>
        <p:txBody>
          <a:bodyPr wrap="square" rtlCol="0">
            <a:spAutoFit/>
          </a:bodyPr>
          <a:lstStyle/>
          <a:p>
            <a:pPr algn="ctr"/>
            <a:r>
              <a:rPr lang="en-US" sz="3200" dirty="0">
                <a:latin typeface="dearJoe 5 CASUAL PRO" panose="02000000000000000000" pitchFamily="2" charset="0"/>
              </a:rPr>
              <a:t>Evaluating waste management strategies</a:t>
            </a:r>
          </a:p>
        </p:txBody>
      </p:sp>
    </p:spTree>
    <p:extLst>
      <p:ext uri="{BB962C8B-B14F-4D97-AF65-F5344CB8AC3E}">
        <p14:creationId xmlns:p14="http://schemas.microsoft.com/office/powerpoint/2010/main" val="330838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BBCB-74DC-0649-B3E9-C237CA522128}"/>
              </a:ext>
            </a:extLst>
          </p:cNvPr>
          <p:cNvSpPr>
            <a:spLocks noGrp="1"/>
          </p:cNvSpPr>
          <p:nvPr>
            <p:ph type="title"/>
          </p:nvPr>
        </p:nvSpPr>
        <p:spPr/>
        <p:txBody>
          <a:bodyPr>
            <a:normAutofit fontScale="90000"/>
          </a:bodyPr>
          <a:lstStyle/>
          <a:p>
            <a:r>
              <a:rPr lang="en-US" b="1" dirty="0">
                <a:latin typeface="dearJoe 5 CASUAL PRO" panose="02000000000000000000" pitchFamily="2" charset="0"/>
              </a:rPr>
              <a:t>Places and Synthesis: Waste Disposal in LICs</a:t>
            </a:r>
            <a:br>
              <a:rPr lang="en-US" b="1" dirty="0"/>
            </a:br>
            <a:br>
              <a:rPr lang="en-US" dirty="0"/>
            </a:br>
            <a:endParaRPr lang="en-US" dirty="0"/>
          </a:p>
        </p:txBody>
      </p:sp>
      <p:sp>
        <p:nvSpPr>
          <p:cNvPr id="3" name="Content Placeholder 2">
            <a:extLst>
              <a:ext uri="{FF2B5EF4-FFF2-40B4-BE49-F238E27FC236}">
                <a16:creationId xmlns:a16="http://schemas.microsoft.com/office/drawing/2014/main" id="{D63DC68D-A909-CE46-BC63-073A8BC486A8}"/>
              </a:ext>
            </a:extLst>
          </p:cNvPr>
          <p:cNvSpPr>
            <a:spLocks noGrp="1"/>
          </p:cNvSpPr>
          <p:nvPr>
            <p:ph idx="1"/>
          </p:nvPr>
        </p:nvSpPr>
        <p:spPr>
          <a:xfrm>
            <a:off x="603422" y="1027906"/>
            <a:ext cx="10515600" cy="4351338"/>
          </a:xfrm>
        </p:spPr>
        <p:txBody>
          <a:bodyPr/>
          <a:lstStyle/>
          <a:p>
            <a:r>
              <a:rPr lang="en-US" dirty="0"/>
              <a:t>Watch the following video filmed in Brazil and discuss the problems of waste management in LICs</a:t>
            </a:r>
          </a:p>
          <a:p>
            <a:r>
              <a:rPr lang="en-US" dirty="0"/>
              <a:t>Consider the following:</a:t>
            </a:r>
          </a:p>
          <a:p>
            <a:r>
              <a:rPr lang="en-US" dirty="0"/>
              <a:t>Population growth</a:t>
            </a:r>
          </a:p>
          <a:p>
            <a:r>
              <a:rPr lang="en-US" dirty="0"/>
              <a:t>Urbanisation</a:t>
            </a:r>
          </a:p>
          <a:p>
            <a:r>
              <a:rPr lang="en-US" dirty="0"/>
              <a:t>Mega cities</a:t>
            </a:r>
          </a:p>
          <a:p>
            <a:r>
              <a:rPr lang="en-US" dirty="0"/>
              <a:t>Governance</a:t>
            </a:r>
          </a:p>
          <a:p>
            <a:endParaRPr lang="en-US" dirty="0"/>
          </a:p>
        </p:txBody>
      </p:sp>
      <p:pic>
        <p:nvPicPr>
          <p:cNvPr id="4" name="Picture 3">
            <a:hlinkClick r:id="rId2"/>
            <a:extLst>
              <a:ext uri="{FF2B5EF4-FFF2-40B4-BE49-F238E27FC236}">
                <a16:creationId xmlns:a16="http://schemas.microsoft.com/office/drawing/2014/main" id="{635C1E7F-1277-8C42-8EB4-19D43553703A}"/>
              </a:ext>
            </a:extLst>
          </p:cNvPr>
          <p:cNvPicPr>
            <a:picLocks noChangeAspect="1"/>
          </p:cNvPicPr>
          <p:nvPr/>
        </p:nvPicPr>
        <p:blipFill>
          <a:blip r:embed="rId3"/>
          <a:stretch>
            <a:fillRect/>
          </a:stretch>
        </p:blipFill>
        <p:spPr>
          <a:xfrm>
            <a:off x="4250725" y="2669613"/>
            <a:ext cx="7525265" cy="3372412"/>
          </a:xfrm>
          <a:prstGeom prst="rect">
            <a:avLst/>
          </a:prstGeom>
        </p:spPr>
      </p:pic>
    </p:spTree>
    <p:extLst>
      <p:ext uri="{BB962C8B-B14F-4D97-AF65-F5344CB8AC3E}">
        <p14:creationId xmlns:p14="http://schemas.microsoft.com/office/powerpoint/2010/main" val="248954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BAD7-274A-E04B-8903-B392275019A2}"/>
              </a:ext>
            </a:extLst>
          </p:cNvPr>
          <p:cNvSpPr>
            <a:spLocks noGrp="1"/>
          </p:cNvSpPr>
          <p:nvPr>
            <p:ph type="title"/>
          </p:nvPr>
        </p:nvSpPr>
        <p:spPr/>
        <p:txBody>
          <a:bodyPr/>
          <a:lstStyle/>
          <a:p>
            <a:endParaRPr lang="en-US"/>
          </a:p>
        </p:txBody>
      </p:sp>
      <p:pic>
        <p:nvPicPr>
          <p:cNvPr id="5" name="Content Placeholder 4">
            <a:hlinkClick r:id="rId2"/>
            <a:extLst>
              <a:ext uri="{FF2B5EF4-FFF2-40B4-BE49-F238E27FC236}">
                <a16:creationId xmlns:a16="http://schemas.microsoft.com/office/drawing/2014/main" id="{7AB435B0-C1F2-4E44-8A3C-1AA0DCA27964}"/>
              </a:ext>
            </a:extLst>
          </p:cNvPr>
          <p:cNvPicPr>
            <a:picLocks noGrp="1" noChangeAspect="1"/>
          </p:cNvPicPr>
          <p:nvPr>
            <p:ph idx="1"/>
          </p:nvPr>
        </p:nvPicPr>
        <p:blipFill>
          <a:blip r:embed="rId3"/>
          <a:stretch>
            <a:fillRect/>
          </a:stretch>
        </p:blipFill>
        <p:spPr>
          <a:xfrm>
            <a:off x="356286" y="115346"/>
            <a:ext cx="5576877" cy="3150683"/>
          </a:xfrm>
        </p:spPr>
      </p:pic>
      <p:pic>
        <p:nvPicPr>
          <p:cNvPr id="7" name="Picture 6">
            <a:hlinkClick r:id="rId4"/>
            <a:extLst>
              <a:ext uri="{FF2B5EF4-FFF2-40B4-BE49-F238E27FC236}">
                <a16:creationId xmlns:a16="http://schemas.microsoft.com/office/drawing/2014/main" id="{37035AA2-D875-C34C-B10A-1FD79AC337CE}"/>
              </a:ext>
            </a:extLst>
          </p:cNvPr>
          <p:cNvPicPr>
            <a:picLocks noChangeAspect="1"/>
          </p:cNvPicPr>
          <p:nvPr/>
        </p:nvPicPr>
        <p:blipFill>
          <a:blip r:embed="rId5"/>
          <a:stretch>
            <a:fillRect/>
          </a:stretch>
        </p:blipFill>
        <p:spPr>
          <a:xfrm>
            <a:off x="5029199" y="3515808"/>
            <a:ext cx="6989805" cy="3173329"/>
          </a:xfrm>
          <a:prstGeom prst="rect">
            <a:avLst/>
          </a:prstGeom>
        </p:spPr>
      </p:pic>
      <p:pic>
        <p:nvPicPr>
          <p:cNvPr id="8" name="Picture 7">
            <a:extLst>
              <a:ext uri="{FF2B5EF4-FFF2-40B4-BE49-F238E27FC236}">
                <a16:creationId xmlns:a16="http://schemas.microsoft.com/office/drawing/2014/main" id="{49F25FF4-F23D-204B-AA5B-D4445EC59BF0}"/>
              </a:ext>
            </a:extLst>
          </p:cNvPr>
          <p:cNvPicPr>
            <a:picLocks noChangeAspect="1"/>
          </p:cNvPicPr>
          <p:nvPr/>
        </p:nvPicPr>
        <p:blipFill>
          <a:blip r:embed="rId6"/>
          <a:stretch>
            <a:fillRect/>
          </a:stretch>
        </p:blipFill>
        <p:spPr>
          <a:xfrm>
            <a:off x="7080422" y="717637"/>
            <a:ext cx="4137626" cy="2280355"/>
          </a:xfrm>
          <a:prstGeom prst="rect">
            <a:avLst/>
          </a:prstGeom>
        </p:spPr>
      </p:pic>
      <p:pic>
        <p:nvPicPr>
          <p:cNvPr id="9" name="Picture 8">
            <a:extLst>
              <a:ext uri="{FF2B5EF4-FFF2-40B4-BE49-F238E27FC236}">
                <a16:creationId xmlns:a16="http://schemas.microsoft.com/office/drawing/2014/main" id="{920578B4-C256-1A47-BE46-46DD3CEA3350}"/>
              </a:ext>
            </a:extLst>
          </p:cNvPr>
          <p:cNvPicPr>
            <a:picLocks noChangeAspect="1"/>
          </p:cNvPicPr>
          <p:nvPr/>
        </p:nvPicPr>
        <p:blipFill>
          <a:blip r:embed="rId7"/>
          <a:stretch>
            <a:fillRect/>
          </a:stretch>
        </p:blipFill>
        <p:spPr>
          <a:xfrm>
            <a:off x="838200" y="3657600"/>
            <a:ext cx="3564661" cy="2600582"/>
          </a:xfrm>
          <a:prstGeom prst="rect">
            <a:avLst/>
          </a:prstGeom>
        </p:spPr>
      </p:pic>
    </p:spTree>
    <p:extLst>
      <p:ext uri="{BB962C8B-B14F-4D97-AF65-F5344CB8AC3E}">
        <p14:creationId xmlns:p14="http://schemas.microsoft.com/office/powerpoint/2010/main" val="145149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8A87-9DBB-8F4C-AAA7-7243E0E0CA1B}"/>
              </a:ext>
            </a:extLst>
          </p:cNvPr>
          <p:cNvSpPr>
            <a:spLocks noGrp="1"/>
          </p:cNvSpPr>
          <p:nvPr>
            <p:ph type="title"/>
          </p:nvPr>
        </p:nvSpPr>
        <p:spPr/>
        <p:txBody>
          <a:bodyPr/>
          <a:lstStyle/>
          <a:p>
            <a:r>
              <a:rPr lang="en-US" dirty="0"/>
              <a:t>Study the following map and describe the pattern of plastic waste</a:t>
            </a:r>
          </a:p>
        </p:txBody>
      </p:sp>
      <p:sp>
        <p:nvSpPr>
          <p:cNvPr id="3" name="Content Placeholder 2">
            <a:extLst>
              <a:ext uri="{FF2B5EF4-FFF2-40B4-BE49-F238E27FC236}">
                <a16:creationId xmlns:a16="http://schemas.microsoft.com/office/drawing/2014/main" id="{75356BC3-66FC-1D44-9C4D-1D538B2B5D2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262A863-B492-7F4E-A73E-610F8FF313CD}"/>
              </a:ext>
            </a:extLst>
          </p:cNvPr>
          <p:cNvPicPr>
            <a:picLocks noChangeAspect="1"/>
          </p:cNvPicPr>
          <p:nvPr/>
        </p:nvPicPr>
        <p:blipFill>
          <a:blip r:embed="rId2"/>
          <a:stretch>
            <a:fillRect/>
          </a:stretch>
        </p:blipFill>
        <p:spPr>
          <a:xfrm>
            <a:off x="0" y="1690688"/>
            <a:ext cx="12192000" cy="5117735"/>
          </a:xfrm>
          <a:prstGeom prst="rect">
            <a:avLst/>
          </a:prstGeom>
        </p:spPr>
      </p:pic>
    </p:spTree>
    <p:extLst>
      <p:ext uri="{BB962C8B-B14F-4D97-AF65-F5344CB8AC3E}">
        <p14:creationId xmlns:p14="http://schemas.microsoft.com/office/powerpoint/2010/main" val="268104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F124C3-9B50-D440-B0E5-73FF63977D8C}"/>
              </a:ext>
            </a:extLst>
          </p:cNvPr>
          <p:cNvPicPr>
            <a:picLocks noGrp="1" noChangeAspect="1"/>
          </p:cNvPicPr>
          <p:nvPr>
            <p:ph idx="4294967295"/>
          </p:nvPr>
        </p:nvPicPr>
        <p:blipFill>
          <a:blip r:embed="rId2"/>
          <a:stretch>
            <a:fillRect/>
          </a:stretch>
        </p:blipFill>
        <p:spPr>
          <a:xfrm>
            <a:off x="1037968" y="766119"/>
            <a:ext cx="9691240" cy="4974474"/>
          </a:xfrm>
        </p:spPr>
      </p:pic>
    </p:spTree>
    <p:extLst>
      <p:ext uri="{BB962C8B-B14F-4D97-AF65-F5344CB8AC3E}">
        <p14:creationId xmlns:p14="http://schemas.microsoft.com/office/powerpoint/2010/main" val="1805686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4DF92-CE5D-BB4C-AF08-778625711191}"/>
              </a:ext>
            </a:extLst>
          </p:cNvPr>
          <p:cNvSpPr>
            <a:spLocks noGrp="1"/>
          </p:cNvSpPr>
          <p:nvPr>
            <p:ph type="ctrTitle"/>
          </p:nvPr>
        </p:nvSpPr>
        <p:spPr>
          <a:xfrm>
            <a:off x="264825" y="312894"/>
            <a:ext cx="11697325" cy="1081191"/>
          </a:xfrm>
        </p:spPr>
        <p:txBody>
          <a:bodyPr/>
          <a:lstStyle/>
          <a:p>
            <a:r>
              <a:rPr lang="en-US" dirty="0">
                <a:latin typeface="dearJoe 5 CASUAL PRO" panose="02000000000000000000" pitchFamily="2" charset="0"/>
              </a:rPr>
              <a:t>International Waste Flows</a:t>
            </a:r>
          </a:p>
        </p:txBody>
      </p:sp>
      <p:pic>
        <p:nvPicPr>
          <p:cNvPr id="6" name="Picture 5">
            <a:extLst>
              <a:ext uri="{FF2B5EF4-FFF2-40B4-BE49-F238E27FC236}">
                <a16:creationId xmlns:a16="http://schemas.microsoft.com/office/drawing/2014/main" id="{3BC67582-44C4-9741-A407-0FFDD6AF0638}"/>
              </a:ext>
            </a:extLst>
          </p:cNvPr>
          <p:cNvPicPr>
            <a:picLocks noChangeAspect="1"/>
          </p:cNvPicPr>
          <p:nvPr/>
        </p:nvPicPr>
        <p:blipFill>
          <a:blip r:embed="rId2"/>
          <a:stretch>
            <a:fillRect/>
          </a:stretch>
        </p:blipFill>
        <p:spPr>
          <a:xfrm>
            <a:off x="0" y="1684300"/>
            <a:ext cx="7926067" cy="5281263"/>
          </a:xfrm>
          <a:prstGeom prst="rect">
            <a:avLst/>
          </a:prstGeom>
        </p:spPr>
      </p:pic>
      <p:pic>
        <p:nvPicPr>
          <p:cNvPr id="3" name="Picture 2">
            <a:extLst>
              <a:ext uri="{FF2B5EF4-FFF2-40B4-BE49-F238E27FC236}">
                <a16:creationId xmlns:a16="http://schemas.microsoft.com/office/drawing/2014/main" id="{B0E88844-B7AB-A146-A710-A6A6D685D734}"/>
              </a:ext>
            </a:extLst>
          </p:cNvPr>
          <p:cNvPicPr>
            <a:picLocks noChangeAspect="1"/>
          </p:cNvPicPr>
          <p:nvPr/>
        </p:nvPicPr>
        <p:blipFill>
          <a:blip r:embed="rId3"/>
          <a:stretch>
            <a:fillRect/>
          </a:stretch>
        </p:blipFill>
        <p:spPr>
          <a:xfrm>
            <a:off x="3076832" y="1394084"/>
            <a:ext cx="8671380" cy="2415907"/>
          </a:xfrm>
          <a:prstGeom prst="rect">
            <a:avLst/>
          </a:prstGeom>
        </p:spPr>
      </p:pic>
    </p:spTree>
    <p:extLst>
      <p:ext uri="{BB962C8B-B14F-4D97-AF65-F5344CB8AC3E}">
        <p14:creationId xmlns:p14="http://schemas.microsoft.com/office/powerpoint/2010/main" val="117567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18ED-2CA6-B64A-B00E-EAAE35DE89A4}"/>
              </a:ext>
            </a:extLst>
          </p:cNvPr>
          <p:cNvSpPr>
            <a:spLocks noGrp="1"/>
          </p:cNvSpPr>
          <p:nvPr>
            <p:ph type="title"/>
          </p:nvPr>
        </p:nvSpPr>
        <p:spPr/>
        <p:txBody>
          <a:bodyPr/>
          <a:lstStyle/>
          <a:p>
            <a:r>
              <a:rPr lang="en-US" dirty="0" err="1"/>
              <a:t>Kuznet</a:t>
            </a:r>
            <a:r>
              <a:rPr lang="en-US" dirty="0"/>
              <a:t> curve</a:t>
            </a:r>
          </a:p>
        </p:txBody>
      </p:sp>
      <p:sp>
        <p:nvSpPr>
          <p:cNvPr id="3" name="Content Placeholder 2">
            <a:extLst>
              <a:ext uri="{FF2B5EF4-FFF2-40B4-BE49-F238E27FC236}">
                <a16:creationId xmlns:a16="http://schemas.microsoft.com/office/drawing/2014/main" id="{AFB86CB4-29E5-2749-946F-8CA9AC59141A}"/>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660A4198-9A6D-0648-8E3D-F18DCC894DED}"/>
              </a:ext>
            </a:extLst>
          </p:cNvPr>
          <p:cNvPicPr>
            <a:picLocks noChangeAspect="1"/>
          </p:cNvPicPr>
          <p:nvPr/>
        </p:nvPicPr>
        <p:blipFill>
          <a:blip r:embed="rId2"/>
          <a:stretch>
            <a:fillRect/>
          </a:stretch>
        </p:blipFill>
        <p:spPr>
          <a:xfrm>
            <a:off x="2635123" y="1825625"/>
            <a:ext cx="6263987" cy="4431664"/>
          </a:xfrm>
          <a:prstGeom prst="rect">
            <a:avLst/>
          </a:prstGeom>
        </p:spPr>
      </p:pic>
    </p:spTree>
    <p:extLst>
      <p:ext uri="{BB962C8B-B14F-4D97-AF65-F5344CB8AC3E}">
        <p14:creationId xmlns:p14="http://schemas.microsoft.com/office/powerpoint/2010/main" val="2341333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A09B-39E9-C640-B3A0-30CAC94C601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E05A8B-03A5-3943-AA7F-7DF323AE3919}"/>
              </a:ext>
            </a:extLst>
          </p:cNvPr>
          <p:cNvPicPr>
            <a:picLocks noGrp="1" noChangeAspect="1"/>
          </p:cNvPicPr>
          <p:nvPr>
            <p:ph idx="1"/>
          </p:nvPr>
        </p:nvPicPr>
        <p:blipFill>
          <a:blip r:embed="rId2"/>
          <a:stretch>
            <a:fillRect/>
          </a:stretch>
        </p:blipFill>
        <p:spPr>
          <a:xfrm>
            <a:off x="0" y="293666"/>
            <a:ext cx="8598568" cy="5799481"/>
          </a:xfrm>
        </p:spPr>
      </p:pic>
      <p:sp>
        <p:nvSpPr>
          <p:cNvPr id="6" name="TextBox 5">
            <a:extLst>
              <a:ext uri="{FF2B5EF4-FFF2-40B4-BE49-F238E27FC236}">
                <a16:creationId xmlns:a16="http://schemas.microsoft.com/office/drawing/2014/main" id="{BF0CB44A-9B09-D14C-8971-191DDB708D1F}"/>
              </a:ext>
            </a:extLst>
          </p:cNvPr>
          <p:cNvSpPr txBox="1"/>
          <p:nvPr/>
        </p:nvSpPr>
        <p:spPr>
          <a:xfrm>
            <a:off x="8386119" y="1495168"/>
            <a:ext cx="3805881" cy="2031325"/>
          </a:xfrm>
          <a:prstGeom prst="rect">
            <a:avLst/>
          </a:prstGeom>
          <a:noFill/>
        </p:spPr>
        <p:txBody>
          <a:bodyPr wrap="square" rtlCol="0">
            <a:spAutoFit/>
          </a:bodyPr>
          <a:lstStyle/>
          <a:p>
            <a:r>
              <a:rPr lang="en-US" dirty="0"/>
              <a:t>Study the cartoon below and discuss</a:t>
            </a:r>
          </a:p>
          <a:p>
            <a:r>
              <a:rPr lang="en-US" dirty="0"/>
              <a:t>1. The theme and message of the cartoon</a:t>
            </a:r>
          </a:p>
          <a:p>
            <a:r>
              <a:rPr lang="en-US" dirty="0"/>
              <a:t>2. The economic arguments which cause this</a:t>
            </a:r>
          </a:p>
          <a:p>
            <a:r>
              <a:rPr lang="en-US" dirty="0"/>
              <a:t>3. The arguments against this</a:t>
            </a:r>
          </a:p>
          <a:p>
            <a:endParaRPr lang="en-US" dirty="0"/>
          </a:p>
        </p:txBody>
      </p:sp>
    </p:spTree>
    <p:extLst>
      <p:ext uri="{BB962C8B-B14F-4D97-AF65-F5344CB8AC3E}">
        <p14:creationId xmlns:p14="http://schemas.microsoft.com/office/powerpoint/2010/main" val="410851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71B0D-774B-1C42-B4BD-F51D821DB82A}"/>
              </a:ext>
            </a:extLst>
          </p:cNvPr>
          <p:cNvPicPr>
            <a:picLocks noChangeAspect="1"/>
          </p:cNvPicPr>
          <p:nvPr/>
        </p:nvPicPr>
        <p:blipFill>
          <a:blip r:embed="rId2"/>
          <a:stretch>
            <a:fillRect/>
          </a:stretch>
        </p:blipFill>
        <p:spPr>
          <a:xfrm>
            <a:off x="1015563" y="273565"/>
            <a:ext cx="10105518" cy="6149482"/>
          </a:xfrm>
          <a:prstGeom prst="rect">
            <a:avLst/>
          </a:prstGeom>
        </p:spPr>
      </p:pic>
    </p:spTree>
    <p:extLst>
      <p:ext uri="{BB962C8B-B14F-4D97-AF65-F5344CB8AC3E}">
        <p14:creationId xmlns:p14="http://schemas.microsoft.com/office/powerpoint/2010/main" val="2841512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178-C8DC-D141-8889-B5F87AF6C32F}"/>
              </a:ext>
            </a:extLst>
          </p:cNvPr>
          <p:cNvSpPr>
            <a:spLocks noGrp="1"/>
          </p:cNvSpPr>
          <p:nvPr>
            <p:ph type="title"/>
          </p:nvPr>
        </p:nvSpPr>
        <p:spPr/>
        <p:txBody>
          <a:bodyPr/>
          <a:lstStyle/>
          <a:p>
            <a:r>
              <a:rPr lang="en-US" dirty="0">
                <a:latin typeface="dearJoe 5 CASUAL PRO" panose="02000000000000000000" pitchFamily="2" charset="0"/>
              </a:rPr>
              <a:t>The facts: </a:t>
            </a:r>
          </a:p>
        </p:txBody>
      </p:sp>
      <p:sp>
        <p:nvSpPr>
          <p:cNvPr id="3" name="Content Placeholder 2">
            <a:extLst>
              <a:ext uri="{FF2B5EF4-FFF2-40B4-BE49-F238E27FC236}">
                <a16:creationId xmlns:a16="http://schemas.microsoft.com/office/drawing/2014/main" id="{8868E8D2-FA03-BE42-B6C6-7DE7CB299DD5}"/>
              </a:ext>
            </a:extLst>
          </p:cNvPr>
          <p:cNvSpPr>
            <a:spLocks noGrp="1"/>
          </p:cNvSpPr>
          <p:nvPr>
            <p:ph idx="1"/>
          </p:nvPr>
        </p:nvSpPr>
        <p:spPr/>
        <p:txBody>
          <a:bodyPr/>
          <a:lstStyle/>
          <a:p>
            <a:r>
              <a:rPr lang="en-US" dirty="0"/>
              <a:t>Due to the rise of the global middle class, countries such as China produce more waste.</a:t>
            </a:r>
          </a:p>
          <a:p>
            <a:r>
              <a:rPr lang="en-US" dirty="0"/>
              <a:t>Due to globalisation factors many discarded and broken items are transported from HICs or LICs. </a:t>
            </a:r>
          </a:p>
          <a:p>
            <a:r>
              <a:rPr lang="en-US" dirty="0"/>
              <a:t>Since 1999 the EUs Landfill directive has reduced the proportion of waste that can be buried in landfills. In order to meet targets greater proportions of waste have been sent for recycling. </a:t>
            </a:r>
          </a:p>
          <a:p>
            <a:r>
              <a:rPr lang="en-US" dirty="0"/>
              <a:t>China leads the way importing 3 million </a:t>
            </a:r>
            <a:r>
              <a:rPr lang="en-US" dirty="0" err="1"/>
              <a:t>tonnes</a:t>
            </a:r>
            <a:r>
              <a:rPr lang="en-US" dirty="0"/>
              <a:t> of plastic and 15 million </a:t>
            </a:r>
            <a:r>
              <a:rPr lang="en-US" dirty="0" err="1"/>
              <a:t>tonnes</a:t>
            </a:r>
            <a:r>
              <a:rPr lang="en-US" dirty="0"/>
              <a:t> of paper. </a:t>
            </a:r>
          </a:p>
        </p:txBody>
      </p:sp>
    </p:spTree>
    <p:extLst>
      <p:ext uri="{BB962C8B-B14F-4D97-AF65-F5344CB8AC3E}">
        <p14:creationId xmlns:p14="http://schemas.microsoft.com/office/powerpoint/2010/main" val="2763943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1AB4-BBBB-A146-BEC6-11263880420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C1A947-EFBA-4042-93D9-C3F701467CD6}"/>
              </a:ext>
            </a:extLst>
          </p:cNvPr>
          <p:cNvPicPr>
            <a:picLocks noGrp="1" noChangeAspect="1"/>
          </p:cNvPicPr>
          <p:nvPr>
            <p:ph idx="1"/>
          </p:nvPr>
        </p:nvPicPr>
        <p:blipFill>
          <a:blip r:embed="rId2"/>
          <a:stretch>
            <a:fillRect/>
          </a:stretch>
        </p:blipFill>
        <p:spPr>
          <a:xfrm>
            <a:off x="383485" y="365124"/>
            <a:ext cx="10379250" cy="6366579"/>
          </a:xfrm>
        </p:spPr>
      </p:pic>
    </p:spTree>
    <p:extLst>
      <p:ext uri="{BB962C8B-B14F-4D97-AF65-F5344CB8AC3E}">
        <p14:creationId xmlns:p14="http://schemas.microsoft.com/office/powerpoint/2010/main" val="1659353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017579-A9C8-CF4B-9923-E2A495908CB0}"/>
              </a:ext>
            </a:extLst>
          </p:cNvPr>
          <p:cNvPicPr>
            <a:picLocks noGrp="1" noChangeAspect="1"/>
          </p:cNvPicPr>
          <p:nvPr>
            <p:ph idx="4294967295"/>
          </p:nvPr>
        </p:nvPicPr>
        <p:blipFill>
          <a:blip r:embed="rId2"/>
          <a:stretch>
            <a:fillRect/>
          </a:stretch>
        </p:blipFill>
        <p:spPr>
          <a:xfrm>
            <a:off x="0" y="126124"/>
            <a:ext cx="11928475" cy="6508750"/>
          </a:xfrm>
        </p:spPr>
      </p:pic>
    </p:spTree>
    <p:extLst>
      <p:ext uri="{BB962C8B-B14F-4D97-AF65-F5344CB8AC3E}">
        <p14:creationId xmlns:p14="http://schemas.microsoft.com/office/powerpoint/2010/main" val="103029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416280-B94D-4E4F-A1DE-876AD735704B}"/>
              </a:ext>
            </a:extLst>
          </p:cNvPr>
          <p:cNvPicPr>
            <a:picLocks noGrp="1" noChangeAspect="1"/>
          </p:cNvPicPr>
          <p:nvPr>
            <p:ph idx="4294967295"/>
          </p:nvPr>
        </p:nvPicPr>
        <p:blipFill>
          <a:blip r:embed="rId2"/>
          <a:stretch>
            <a:fillRect/>
          </a:stretch>
        </p:blipFill>
        <p:spPr>
          <a:xfrm>
            <a:off x="646200" y="0"/>
            <a:ext cx="10972136" cy="6858000"/>
          </a:xfrm>
        </p:spPr>
      </p:pic>
    </p:spTree>
    <p:extLst>
      <p:ext uri="{BB962C8B-B14F-4D97-AF65-F5344CB8AC3E}">
        <p14:creationId xmlns:p14="http://schemas.microsoft.com/office/powerpoint/2010/main" val="4116748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F124C3-9B50-D440-B0E5-73FF63977D8C}"/>
              </a:ext>
            </a:extLst>
          </p:cNvPr>
          <p:cNvPicPr>
            <a:picLocks noGrp="1" noChangeAspect="1"/>
          </p:cNvPicPr>
          <p:nvPr>
            <p:ph idx="4294967295"/>
          </p:nvPr>
        </p:nvPicPr>
        <p:blipFill>
          <a:blip r:embed="rId2"/>
          <a:stretch>
            <a:fillRect/>
          </a:stretch>
        </p:blipFill>
        <p:spPr>
          <a:xfrm>
            <a:off x="1037968" y="766119"/>
            <a:ext cx="9691240" cy="4974474"/>
          </a:xfrm>
        </p:spPr>
      </p:pic>
    </p:spTree>
    <p:extLst>
      <p:ext uri="{BB962C8B-B14F-4D97-AF65-F5344CB8AC3E}">
        <p14:creationId xmlns:p14="http://schemas.microsoft.com/office/powerpoint/2010/main" val="3461310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5B8B0-B6F5-D04B-AE39-B101BC9E2DEF}"/>
              </a:ext>
            </a:extLst>
          </p:cNvPr>
          <p:cNvPicPr>
            <a:picLocks noChangeAspect="1"/>
          </p:cNvPicPr>
          <p:nvPr/>
        </p:nvPicPr>
        <p:blipFill>
          <a:blip r:embed="rId2"/>
          <a:stretch>
            <a:fillRect/>
          </a:stretch>
        </p:blipFill>
        <p:spPr>
          <a:xfrm>
            <a:off x="256030" y="-284206"/>
            <a:ext cx="8233061" cy="5418884"/>
          </a:xfrm>
          <a:prstGeom prst="rect">
            <a:avLst/>
          </a:prstGeom>
        </p:spPr>
      </p:pic>
      <p:sp>
        <p:nvSpPr>
          <p:cNvPr id="4" name="TextBox 3">
            <a:extLst>
              <a:ext uri="{FF2B5EF4-FFF2-40B4-BE49-F238E27FC236}">
                <a16:creationId xmlns:a16="http://schemas.microsoft.com/office/drawing/2014/main" id="{38129DD9-4BD5-1B42-9055-6EE76BAE7183}"/>
              </a:ext>
            </a:extLst>
          </p:cNvPr>
          <p:cNvSpPr txBox="1"/>
          <p:nvPr/>
        </p:nvSpPr>
        <p:spPr>
          <a:xfrm>
            <a:off x="8994508" y="1495167"/>
            <a:ext cx="2644346" cy="1477328"/>
          </a:xfrm>
          <a:prstGeom prst="rect">
            <a:avLst/>
          </a:prstGeom>
          <a:noFill/>
        </p:spPr>
        <p:txBody>
          <a:bodyPr wrap="square" rtlCol="0">
            <a:spAutoFit/>
          </a:bodyPr>
          <a:lstStyle/>
          <a:p>
            <a:r>
              <a:rPr lang="en-US" b="1" dirty="0" err="1"/>
              <a:t>Agbogbloshie</a:t>
            </a:r>
            <a:endParaRPr lang="en-US" b="1" dirty="0"/>
          </a:p>
          <a:p>
            <a:r>
              <a:rPr lang="en-US" b="1" cap="all" dirty="0">
                <a:hlinkClick r:id="rId3" tooltip="See all things to do in Accra, Ghana."/>
              </a:rPr>
              <a:t>ACCRA, GHANA</a:t>
            </a:r>
            <a:endParaRPr lang="en-US" b="1" cap="all"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1B77F01E-2959-214F-B0FF-DC4D70B105BE}"/>
              </a:ext>
            </a:extLst>
          </p:cNvPr>
          <p:cNvPicPr>
            <a:picLocks noChangeAspect="1"/>
          </p:cNvPicPr>
          <p:nvPr/>
        </p:nvPicPr>
        <p:blipFill>
          <a:blip r:embed="rId4"/>
          <a:stretch>
            <a:fillRect/>
          </a:stretch>
        </p:blipFill>
        <p:spPr>
          <a:xfrm>
            <a:off x="6237740" y="3256005"/>
            <a:ext cx="5513536" cy="3429000"/>
          </a:xfrm>
          <a:prstGeom prst="rect">
            <a:avLst/>
          </a:prstGeom>
        </p:spPr>
      </p:pic>
    </p:spTree>
    <p:extLst>
      <p:ext uri="{BB962C8B-B14F-4D97-AF65-F5344CB8AC3E}">
        <p14:creationId xmlns:p14="http://schemas.microsoft.com/office/powerpoint/2010/main" val="4039143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145F-233D-9544-A30D-79AE7CC118A7}"/>
              </a:ext>
            </a:extLst>
          </p:cNvPr>
          <p:cNvSpPr>
            <a:spLocks noGrp="1"/>
          </p:cNvSpPr>
          <p:nvPr>
            <p:ph type="title"/>
          </p:nvPr>
        </p:nvSpPr>
        <p:spPr/>
        <p:txBody>
          <a:bodyPr/>
          <a:lstStyle/>
          <a:p>
            <a:r>
              <a:rPr lang="en-US" dirty="0"/>
              <a:t>Case study: </a:t>
            </a:r>
            <a:r>
              <a:rPr lang="en-US" b="1" dirty="0" err="1"/>
              <a:t>Agbogbloshie</a:t>
            </a:r>
            <a:r>
              <a:rPr lang="en-US" b="1" dirty="0"/>
              <a:t> and e-waste </a:t>
            </a:r>
            <a:br>
              <a:rPr lang="en-US" b="1" dirty="0"/>
            </a:br>
            <a:r>
              <a:rPr lang="en-US" dirty="0"/>
              <a:t> </a:t>
            </a:r>
          </a:p>
        </p:txBody>
      </p:sp>
      <p:sp>
        <p:nvSpPr>
          <p:cNvPr id="3" name="Content Placeholder 2">
            <a:extLst>
              <a:ext uri="{FF2B5EF4-FFF2-40B4-BE49-F238E27FC236}">
                <a16:creationId xmlns:a16="http://schemas.microsoft.com/office/drawing/2014/main" id="{4A1C5C92-3463-2F43-9253-FAC620321304}"/>
              </a:ext>
            </a:extLst>
          </p:cNvPr>
          <p:cNvSpPr>
            <a:spLocks noGrp="1"/>
          </p:cNvSpPr>
          <p:nvPr>
            <p:ph idx="1"/>
          </p:nvPr>
        </p:nvSpPr>
        <p:spPr/>
        <p:txBody>
          <a:bodyPr/>
          <a:lstStyle/>
          <a:p>
            <a:r>
              <a:rPr lang="en-US" b="1" u="sng" dirty="0"/>
              <a:t>Choice 1:</a:t>
            </a:r>
            <a:br>
              <a:rPr lang="en-US" dirty="0"/>
            </a:br>
            <a:r>
              <a:rPr lang="en-US" dirty="0"/>
              <a:t>Research the impacts of e-waste on affected communities.</a:t>
            </a:r>
            <a:br>
              <a:rPr lang="en-US" dirty="0"/>
            </a:br>
            <a:br>
              <a:rPr lang="en-US" dirty="0"/>
            </a:br>
            <a:r>
              <a:rPr lang="en-US" dirty="0"/>
              <a:t>You should complete your work as a 4 segment grid using the </a:t>
            </a:r>
            <a:r>
              <a:rPr lang="en-US" b="1" dirty="0"/>
              <a:t>4P's as your focus. Place, Process, Power, Possibility</a:t>
            </a:r>
            <a:r>
              <a:rPr lang="en-US" dirty="0"/>
              <a:t>. Ensure that you use flow maps, charts as well as data that explains why this flow has grown (environmental legislation </a:t>
            </a:r>
            <a:r>
              <a:rPr lang="en-US" dirty="0" err="1"/>
              <a:t>etc</a:t>
            </a:r>
            <a:r>
              <a:rPr lang="en-US" dirty="0"/>
              <a:t>) as well as future trends.   ​</a:t>
            </a:r>
            <a:br>
              <a:rPr lang="en-US" dirty="0"/>
            </a:br>
            <a:br>
              <a:rPr lang="en-US" dirty="0"/>
            </a:br>
            <a:r>
              <a:rPr lang="en-US" b="1" u="sng" dirty="0"/>
              <a:t>Choice 2: </a:t>
            </a:r>
            <a:br>
              <a:rPr lang="en-US" dirty="0"/>
            </a:br>
            <a:r>
              <a:rPr lang="en-US" dirty="0"/>
              <a:t>You are going to use complete a short interactive study. Access the worksheet and website below .</a:t>
            </a:r>
          </a:p>
          <a:p>
            <a:endParaRPr lang="en-US" dirty="0"/>
          </a:p>
        </p:txBody>
      </p:sp>
    </p:spTree>
    <p:extLst>
      <p:ext uri="{BB962C8B-B14F-4D97-AF65-F5344CB8AC3E}">
        <p14:creationId xmlns:p14="http://schemas.microsoft.com/office/powerpoint/2010/main" val="199516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3CEA-8539-024E-AFBC-6F266E99C67F}"/>
              </a:ext>
            </a:extLst>
          </p:cNvPr>
          <p:cNvSpPr>
            <a:spLocks noGrp="1"/>
          </p:cNvSpPr>
          <p:nvPr>
            <p:ph type="title"/>
          </p:nvPr>
        </p:nvSpPr>
        <p:spPr/>
        <p:txBody>
          <a:bodyPr/>
          <a:lstStyle/>
          <a:p>
            <a:r>
              <a:rPr lang="en-US" dirty="0">
                <a:latin typeface="dearJoe 5 CASUAL PRO" panose="02000000000000000000" pitchFamily="2" charset="0"/>
              </a:rPr>
              <a:t>Case study: China bans import of plastic </a:t>
            </a:r>
          </a:p>
        </p:txBody>
      </p:sp>
      <p:sp>
        <p:nvSpPr>
          <p:cNvPr id="3" name="Content Placeholder 2">
            <a:extLst>
              <a:ext uri="{FF2B5EF4-FFF2-40B4-BE49-F238E27FC236}">
                <a16:creationId xmlns:a16="http://schemas.microsoft.com/office/drawing/2014/main" id="{AA1331F1-C723-CB47-B3B9-10DE2E3A32F8}"/>
              </a:ext>
            </a:extLst>
          </p:cNvPr>
          <p:cNvSpPr>
            <a:spLocks noGrp="1"/>
          </p:cNvSpPr>
          <p:nvPr>
            <p:ph idx="1"/>
          </p:nvPr>
        </p:nvSpPr>
        <p:spPr>
          <a:xfrm>
            <a:off x="838200" y="1253331"/>
            <a:ext cx="10515600" cy="4351338"/>
          </a:xfrm>
        </p:spPr>
        <p:txBody>
          <a:bodyPr/>
          <a:lstStyle/>
          <a:p>
            <a:pPr marL="0" indent="0">
              <a:buNone/>
            </a:pPr>
            <a:r>
              <a:rPr lang="en-US" dirty="0"/>
              <a:t>What is the current crisis in many HICs caused by a banning of the importation of certain plastic waste products by the Chinese government.</a:t>
            </a:r>
            <a:br>
              <a:rPr lang="en-US" dirty="0"/>
            </a:br>
            <a:br>
              <a:rPr lang="en-US" dirty="0"/>
            </a:br>
            <a:r>
              <a:rPr lang="en-US" dirty="0"/>
              <a:t>You should complete your work as a 4 segment grid using the 4P's as your focus. Place, Process, Power, Possibility. Ensure that you use flow maps, charts as well as data that explains why this flow has grown (environmental legislation </a:t>
            </a:r>
            <a:r>
              <a:rPr lang="en-US" dirty="0" err="1"/>
              <a:t>etc</a:t>
            </a:r>
            <a:r>
              <a:rPr lang="en-US" dirty="0"/>
              <a:t>) as well as future trends.  </a:t>
            </a:r>
          </a:p>
        </p:txBody>
      </p:sp>
      <p:pic>
        <p:nvPicPr>
          <p:cNvPr id="4" name="Picture 3">
            <a:hlinkClick r:id="rId2"/>
            <a:extLst>
              <a:ext uri="{FF2B5EF4-FFF2-40B4-BE49-F238E27FC236}">
                <a16:creationId xmlns:a16="http://schemas.microsoft.com/office/drawing/2014/main" id="{F717D80E-AB18-2341-ADE9-40059548DC98}"/>
              </a:ext>
            </a:extLst>
          </p:cNvPr>
          <p:cNvPicPr>
            <a:picLocks noChangeAspect="1"/>
          </p:cNvPicPr>
          <p:nvPr/>
        </p:nvPicPr>
        <p:blipFill>
          <a:blip r:embed="rId3"/>
          <a:stretch>
            <a:fillRect/>
          </a:stretch>
        </p:blipFill>
        <p:spPr>
          <a:xfrm>
            <a:off x="1358023" y="4532956"/>
            <a:ext cx="3120958" cy="1959919"/>
          </a:xfrm>
          <a:prstGeom prst="rect">
            <a:avLst/>
          </a:prstGeom>
        </p:spPr>
      </p:pic>
      <p:pic>
        <p:nvPicPr>
          <p:cNvPr id="5" name="Picture 4">
            <a:hlinkClick r:id="rId4"/>
            <a:extLst>
              <a:ext uri="{FF2B5EF4-FFF2-40B4-BE49-F238E27FC236}">
                <a16:creationId xmlns:a16="http://schemas.microsoft.com/office/drawing/2014/main" id="{9F16098B-230B-0149-A352-5182B49A201C}"/>
              </a:ext>
            </a:extLst>
          </p:cNvPr>
          <p:cNvPicPr>
            <a:picLocks noChangeAspect="1"/>
          </p:cNvPicPr>
          <p:nvPr/>
        </p:nvPicPr>
        <p:blipFill>
          <a:blip r:embed="rId5"/>
          <a:stretch>
            <a:fillRect/>
          </a:stretch>
        </p:blipFill>
        <p:spPr>
          <a:xfrm>
            <a:off x="6321700" y="4437312"/>
            <a:ext cx="3337336" cy="2055563"/>
          </a:xfrm>
          <a:prstGeom prst="rect">
            <a:avLst/>
          </a:prstGeom>
        </p:spPr>
      </p:pic>
    </p:spTree>
    <p:extLst>
      <p:ext uri="{BB962C8B-B14F-4D97-AF65-F5344CB8AC3E}">
        <p14:creationId xmlns:p14="http://schemas.microsoft.com/office/powerpoint/2010/main" val="96023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FC2E-8878-D447-9C3F-60A441ECAEAB}"/>
              </a:ext>
            </a:extLst>
          </p:cNvPr>
          <p:cNvSpPr>
            <a:spLocks noGrp="1"/>
          </p:cNvSpPr>
          <p:nvPr>
            <p:ph type="title"/>
          </p:nvPr>
        </p:nvSpPr>
        <p:spPr>
          <a:xfrm>
            <a:off x="284813" y="365125"/>
            <a:ext cx="11587397" cy="1325563"/>
          </a:xfrm>
        </p:spPr>
        <p:txBody>
          <a:bodyPr/>
          <a:lstStyle/>
          <a:p>
            <a:r>
              <a:rPr lang="en-US" dirty="0">
                <a:latin typeface="dearJoe 5 CASUAL PRO" panose="02000000000000000000" pitchFamily="2" charset="0"/>
              </a:rPr>
              <a:t>What are the benefits of international waste flows?</a:t>
            </a:r>
          </a:p>
        </p:txBody>
      </p:sp>
      <p:pic>
        <p:nvPicPr>
          <p:cNvPr id="4" name="Picture 3">
            <a:hlinkClick r:id="rId2"/>
            <a:extLst>
              <a:ext uri="{FF2B5EF4-FFF2-40B4-BE49-F238E27FC236}">
                <a16:creationId xmlns:a16="http://schemas.microsoft.com/office/drawing/2014/main" id="{AAD98F4F-14BB-D74D-A3A1-19C41F1BA2BC}"/>
              </a:ext>
            </a:extLst>
          </p:cNvPr>
          <p:cNvPicPr>
            <a:picLocks noChangeAspect="1"/>
          </p:cNvPicPr>
          <p:nvPr/>
        </p:nvPicPr>
        <p:blipFill>
          <a:blip r:embed="rId3"/>
          <a:stretch>
            <a:fillRect/>
          </a:stretch>
        </p:blipFill>
        <p:spPr>
          <a:xfrm>
            <a:off x="115657" y="2422732"/>
            <a:ext cx="5634945" cy="3151005"/>
          </a:xfrm>
          <a:prstGeom prst="rect">
            <a:avLst/>
          </a:prstGeom>
        </p:spPr>
      </p:pic>
      <p:pic>
        <p:nvPicPr>
          <p:cNvPr id="5" name="Picture 4">
            <a:hlinkClick r:id="rId4"/>
            <a:extLst>
              <a:ext uri="{FF2B5EF4-FFF2-40B4-BE49-F238E27FC236}">
                <a16:creationId xmlns:a16="http://schemas.microsoft.com/office/drawing/2014/main" id="{C900A402-C97A-3848-ADCA-AECE4DA76CF8}"/>
              </a:ext>
            </a:extLst>
          </p:cNvPr>
          <p:cNvPicPr>
            <a:picLocks noChangeAspect="1"/>
          </p:cNvPicPr>
          <p:nvPr/>
        </p:nvPicPr>
        <p:blipFill>
          <a:blip r:embed="rId5"/>
          <a:stretch>
            <a:fillRect/>
          </a:stretch>
        </p:blipFill>
        <p:spPr>
          <a:xfrm>
            <a:off x="5977433" y="2422732"/>
            <a:ext cx="5636306" cy="3151005"/>
          </a:xfrm>
          <a:prstGeom prst="rect">
            <a:avLst/>
          </a:prstGeom>
        </p:spPr>
      </p:pic>
      <p:sp>
        <p:nvSpPr>
          <p:cNvPr id="6" name="TextBox 5">
            <a:extLst>
              <a:ext uri="{FF2B5EF4-FFF2-40B4-BE49-F238E27FC236}">
                <a16:creationId xmlns:a16="http://schemas.microsoft.com/office/drawing/2014/main" id="{BD07BB7A-7F2C-9048-AE3A-09E3853ABB30}"/>
              </a:ext>
            </a:extLst>
          </p:cNvPr>
          <p:cNvSpPr txBox="1"/>
          <p:nvPr/>
        </p:nvSpPr>
        <p:spPr>
          <a:xfrm>
            <a:off x="4736892" y="1393106"/>
            <a:ext cx="6616908" cy="369332"/>
          </a:xfrm>
          <a:prstGeom prst="rect">
            <a:avLst/>
          </a:prstGeom>
          <a:noFill/>
        </p:spPr>
        <p:txBody>
          <a:bodyPr wrap="square" rtlCol="0">
            <a:spAutoFit/>
          </a:bodyPr>
          <a:lstStyle/>
          <a:p>
            <a:r>
              <a:rPr lang="en-US" dirty="0">
                <a:highlight>
                  <a:srgbClr val="FFFF00"/>
                </a:highlight>
              </a:rPr>
              <a:t>Take notes on these examples for Sweden/Germany</a:t>
            </a:r>
          </a:p>
        </p:txBody>
      </p:sp>
    </p:spTree>
    <p:extLst>
      <p:ext uri="{BB962C8B-B14F-4D97-AF65-F5344CB8AC3E}">
        <p14:creationId xmlns:p14="http://schemas.microsoft.com/office/powerpoint/2010/main" val="1123567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DD-4231-7A46-84F3-7BD3053C934C}"/>
              </a:ext>
            </a:extLst>
          </p:cNvPr>
          <p:cNvSpPr>
            <a:spLocks noGrp="1"/>
          </p:cNvSpPr>
          <p:nvPr>
            <p:ph type="title"/>
          </p:nvPr>
        </p:nvSpPr>
        <p:spPr/>
        <p:txBody>
          <a:bodyPr/>
          <a:lstStyle/>
          <a:p>
            <a:r>
              <a:rPr lang="en-US" dirty="0">
                <a:latin typeface="dearJoe 5 CASUAL PRO" panose="02000000000000000000" pitchFamily="2" charset="0"/>
              </a:rPr>
              <a:t>The issues of of international waste flows </a:t>
            </a:r>
          </a:p>
        </p:txBody>
      </p:sp>
      <p:sp>
        <p:nvSpPr>
          <p:cNvPr id="3" name="Content Placeholder 2">
            <a:extLst>
              <a:ext uri="{FF2B5EF4-FFF2-40B4-BE49-F238E27FC236}">
                <a16:creationId xmlns:a16="http://schemas.microsoft.com/office/drawing/2014/main" id="{5B0229D3-4662-2247-B74E-31E310C68350}"/>
              </a:ext>
            </a:extLst>
          </p:cNvPr>
          <p:cNvSpPr>
            <a:spLocks noGrp="1"/>
          </p:cNvSpPr>
          <p:nvPr>
            <p:ph idx="1"/>
          </p:nvPr>
        </p:nvSpPr>
        <p:spPr/>
        <p:txBody>
          <a:bodyPr>
            <a:normAutofit lnSpcReduction="10000"/>
          </a:bodyPr>
          <a:lstStyle/>
          <a:p>
            <a:pPr marL="0" indent="0">
              <a:buNone/>
            </a:pPr>
            <a:r>
              <a:rPr lang="en-US" dirty="0"/>
              <a:t>You should work in pairs on this task. One student should focus on </a:t>
            </a:r>
          </a:p>
          <a:p>
            <a:pPr marL="0" indent="0">
              <a:buNone/>
            </a:pPr>
            <a:r>
              <a:rPr lang="en-US" dirty="0">
                <a:highlight>
                  <a:srgbClr val="FFFF00"/>
                </a:highlight>
              </a:rPr>
              <a:t>the impacts of e-waste </a:t>
            </a:r>
            <a:r>
              <a:rPr lang="en-US" dirty="0"/>
              <a:t>on affected communities and the other on the </a:t>
            </a:r>
            <a:r>
              <a:rPr lang="en-US" dirty="0">
                <a:highlight>
                  <a:srgbClr val="00FF00"/>
                </a:highlight>
              </a:rPr>
              <a:t>current crisis in many HICs caused by a banning of the importation of certain plastic waste products by the Chinese government.</a:t>
            </a:r>
            <a:br>
              <a:rPr lang="en-US" dirty="0">
                <a:highlight>
                  <a:srgbClr val="00FF00"/>
                </a:highlight>
              </a:rPr>
            </a:br>
            <a:br>
              <a:rPr lang="en-US" dirty="0"/>
            </a:br>
            <a:r>
              <a:rPr lang="en-US" dirty="0"/>
              <a:t>You should complete your work as a </a:t>
            </a:r>
            <a:r>
              <a:rPr lang="en-US" b="1" dirty="0"/>
              <a:t>4 segment grid using the 4P's as your focus. Place, Process, Power, Possibility</a:t>
            </a:r>
            <a:r>
              <a:rPr lang="en-US" dirty="0"/>
              <a:t>. Ensure that you use flow maps, charts as well as data that explains why this flow has grown (environmental legislation </a:t>
            </a:r>
            <a:r>
              <a:rPr lang="en-US" dirty="0" err="1"/>
              <a:t>etc</a:t>
            </a:r>
            <a:r>
              <a:rPr lang="en-US" dirty="0"/>
              <a:t>) as well as future trends. </a:t>
            </a:r>
          </a:p>
          <a:p>
            <a:pPr marL="0" indent="0">
              <a:buNone/>
            </a:pPr>
            <a:endParaRPr lang="en-US" dirty="0"/>
          </a:p>
          <a:p>
            <a:pPr marL="0" indent="0">
              <a:buNone/>
            </a:pPr>
            <a:r>
              <a:rPr lang="en-US" dirty="0"/>
              <a:t>Use the case study template and resources on Weebly to help you.  ​</a:t>
            </a:r>
          </a:p>
        </p:txBody>
      </p:sp>
    </p:spTree>
    <p:extLst>
      <p:ext uri="{BB962C8B-B14F-4D97-AF65-F5344CB8AC3E}">
        <p14:creationId xmlns:p14="http://schemas.microsoft.com/office/powerpoint/2010/main" val="3093330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44A9-CE05-274E-9E2C-42FFF7F36DE5}"/>
              </a:ext>
            </a:extLst>
          </p:cNvPr>
          <p:cNvSpPr>
            <a:spLocks noGrp="1"/>
          </p:cNvSpPr>
          <p:nvPr>
            <p:ph type="title"/>
          </p:nvPr>
        </p:nvSpPr>
        <p:spPr/>
        <p:txBody>
          <a:bodyPr/>
          <a:lstStyle/>
          <a:p>
            <a:r>
              <a:rPr lang="en-US" dirty="0">
                <a:latin typeface="dearJoe 5 CASUAL PRO" panose="02000000000000000000" pitchFamily="2" charset="0"/>
              </a:rPr>
              <a:t>Evaluation: The </a:t>
            </a:r>
            <a:r>
              <a:rPr lang="en-US" dirty="0" err="1">
                <a:latin typeface="dearJoe 5 CASUAL PRO" panose="02000000000000000000" pitchFamily="2" charset="0"/>
              </a:rPr>
              <a:t>Kuznet</a:t>
            </a:r>
            <a:r>
              <a:rPr lang="en-US" dirty="0">
                <a:latin typeface="dearJoe 5 CASUAL PRO" panose="02000000000000000000" pitchFamily="2" charset="0"/>
              </a:rPr>
              <a:t> curve</a:t>
            </a:r>
            <a:r>
              <a:rPr lang="en-US" dirty="0"/>
              <a:t> </a:t>
            </a:r>
          </a:p>
        </p:txBody>
      </p:sp>
      <p:pic>
        <p:nvPicPr>
          <p:cNvPr id="5" name="Content Placeholder 4">
            <a:extLst>
              <a:ext uri="{FF2B5EF4-FFF2-40B4-BE49-F238E27FC236}">
                <a16:creationId xmlns:a16="http://schemas.microsoft.com/office/drawing/2014/main" id="{D023466E-C5CC-0D44-BCB3-1F15C30AA3CE}"/>
              </a:ext>
            </a:extLst>
          </p:cNvPr>
          <p:cNvPicPr>
            <a:picLocks noGrp="1" noChangeAspect="1"/>
          </p:cNvPicPr>
          <p:nvPr>
            <p:ph idx="1"/>
          </p:nvPr>
        </p:nvPicPr>
        <p:blipFill>
          <a:blip r:embed="rId2"/>
          <a:stretch>
            <a:fillRect/>
          </a:stretch>
        </p:blipFill>
        <p:spPr>
          <a:xfrm>
            <a:off x="1757794" y="1936967"/>
            <a:ext cx="6263987" cy="4431664"/>
          </a:xfrm>
        </p:spPr>
      </p:pic>
      <p:sp>
        <p:nvSpPr>
          <p:cNvPr id="6" name="TextBox 5">
            <a:extLst>
              <a:ext uri="{FF2B5EF4-FFF2-40B4-BE49-F238E27FC236}">
                <a16:creationId xmlns:a16="http://schemas.microsoft.com/office/drawing/2014/main" id="{A3E9EB65-1C06-4947-AAB1-DE72CF2FEFCA}"/>
              </a:ext>
            </a:extLst>
          </p:cNvPr>
          <p:cNvSpPr txBox="1"/>
          <p:nvPr/>
        </p:nvSpPr>
        <p:spPr>
          <a:xfrm>
            <a:off x="8436917" y="1407489"/>
            <a:ext cx="3144982" cy="3046988"/>
          </a:xfrm>
          <a:prstGeom prst="rect">
            <a:avLst/>
          </a:prstGeom>
          <a:noFill/>
        </p:spPr>
        <p:txBody>
          <a:bodyPr wrap="square" rtlCol="0">
            <a:spAutoFit/>
          </a:bodyPr>
          <a:lstStyle/>
          <a:p>
            <a:r>
              <a:rPr lang="en-US" sz="2400" dirty="0">
                <a:solidFill>
                  <a:schemeClr val="accent1">
                    <a:lumMod val="75000"/>
                  </a:schemeClr>
                </a:solidFill>
              </a:rPr>
              <a:t>Where  do the 3 waste disposal strategies (E-waste dumping, China banning imported waste and Sweden/ Germany turning waste to energy fit on the curve? </a:t>
            </a:r>
          </a:p>
        </p:txBody>
      </p:sp>
    </p:spTree>
    <p:extLst>
      <p:ext uri="{BB962C8B-B14F-4D97-AF65-F5344CB8AC3E}">
        <p14:creationId xmlns:p14="http://schemas.microsoft.com/office/powerpoint/2010/main" val="1934993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A39-2E3B-5B4E-9FA0-FF748E1D8A5D}"/>
              </a:ext>
            </a:extLst>
          </p:cNvPr>
          <p:cNvSpPr>
            <a:spLocks noGrp="1"/>
          </p:cNvSpPr>
          <p:nvPr>
            <p:ph type="title"/>
          </p:nvPr>
        </p:nvSpPr>
        <p:spPr/>
        <p:txBody>
          <a:bodyPr>
            <a:normAutofit fontScale="90000"/>
          </a:bodyPr>
          <a:lstStyle/>
          <a:p>
            <a:r>
              <a:rPr lang="en-US" cap="all" dirty="0"/>
              <a:t>REFLECTION- COULD YOU LIVE A ZERO WASTE LIFESTYLE? </a:t>
            </a:r>
            <a:br>
              <a:rPr lang="en-US" cap="all" dirty="0"/>
            </a:br>
            <a:endParaRPr lang="en-US" dirty="0"/>
          </a:p>
        </p:txBody>
      </p:sp>
      <p:sp>
        <p:nvSpPr>
          <p:cNvPr id="3" name="Content Placeholder 2">
            <a:extLst>
              <a:ext uri="{FF2B5EF4-FFF2-40B4-BE49-F238E27FC236}">
                <a16:creationId xmlns:a16="http://schemas.microsoft.com/office/drawing/2014/main" id="{14149BB6-F449-D24E-8889-AB91E3A3E2AF}"/>
              </a:ext>
            </a:extLst>
          </p:cNvPr>
          <p:cNvSpPr>
            <a:spLocks noGrp="1"/>
          </p:cNvSpPr>
          <p:nvPr>
            <p:ph idx="1"/>
          </p:nvPr>
        </p:nvSpPr>
        <p:spPr/>
        <p:txBody>
          <a:bodyPr/>
          <a:lstStyle/>
          <a:p>
            <a:endParaRPr lang="en-US"/>
          </a:p>
        </p:txBody>
      </p:sp>
      <p:pic>
        <p:nvPicPr>
          <p:cNvPr id="4" name="Picture 3">
            <a:hlinkClick r:id="rId2"/>
            <a:extLst>
              <a:ext uri="{FF2B5EF4-FFF2-40B4-BE49-F238E27FC236}">
                <a16:creationId xmlns:a16="http://schemas.microsoft.com/office/drawing/2014/main" id="{F89B22CB-AD07-7D4C-8ED8-FB5D2343B052}"/>
              </a:ext>
            </a:extLst>
          </p:cNvPr>
          <p:cNvPicPr>
            <a:picLocks noChangeAspect="1"/>
          </p:cNvPicPr>
          <p:nvPr/>
        </p:nvPicPr>
        <p:blipFill>
          <a:blip r:embed="rId3"/>
          <a:stretch>
            <a:fillRect/>
          </a:stretch>
        </p:blipFill>
        <p:spPr>
          <a:xfrm>
            <a:off x="2211858" y="1485967"/>
            <a:ext cx="6707831" cy="4237613"/>
          </a:xfrm>
          <a:prstGeom prst="rect">
            <a:avLst/>
          </a:prstGeom>
        </p:spPr>
      </p:pic>
    </p:spTree>
    <p:extLst>
      <p:ext uri="{BB962C8B-B14F-4D97-AF65-F5344CB8AC3E}">
        <p14:creationId xmlns:p14="http://schemas.microsoft.com/office/powerpoint/2010/main" val="3079241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2471-B727-304F-88EA-2CEFDD152F8B}"/>
              </a:ext>
            </a:extLst>
          </p:cNvPr>
          <p:cNvSpPr>
            <a:spLocks noGrp="1"/>
          </p:cNvSpPr>
          <p:nvPr>
            <p:ph type="title"/>
          </p:nvPr>
        </p:nvSpPr>
        <p:spPr/>
        <p:txBody>
          <a:bodyPr/>
          <a:lstStyle/>
          <a:p>
            <a:r>
              <a:rPr lang="en-US" dirty="0">
                <a:latin typeface="dearJoe 5 CASUAL PRO" panose="02000000000000000000" pitchFamily="2" charset="0"/>
              </a:rPr>
              <a:t>Essay question</a:t>
            </a:r>
          </a:p>
        </p:txBody>
      </p:sp>
      <p:sp>
        <p:nvSpPr>
          <p:cNvPr id="3" name="Content Placeholder 2">
            <a:extLst>
              <a:ext uri="{FF2B5EF4-FFF2-40B4-BE49-F238E27FC236}">
                <a16:creationId xmlns:a16="http://schemas.microsoft.com/office/drawing/2014/main" id="{BA079942-C13C-1B44-8358-6E616D654D15}"/>
              </a:ext>
            </a:extLst>
          </p:cNvPr>
          <p:cNvSpPr>
            <a:spLocks noGrp="1"/>
          </p:cNvSpPr>
          <p:nvPr>
            <p:ph idx="1"/>
          </p:nvPr>
        </p:nvSpPr>
        <p:spPr/>
        <p:txBody>
          <a:bodyPr/>
          <a:lstStyle/>
          <a:p>
            <a:r>
              <a:rPr lang="en-US" dirty="0"/>
              <a:t>Evaluate different waste disposal strategies (10)</a:t>
            </a:r>
          </a:p>
        </p:txBody>
      </p:sp>
    </p:spTree>
    <p:extLst>
      <p:ext uri="{BB962C8B-B14F-4D97-AF65-F5344CB8AC3E}">
        <p14:creationId xmlns:p14="http://schemas.microsoft.com/office/powerpoint/2010/main" val="2846897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58E0E-2A04-164C-81D4-30B1DC5172B4}"/>
              </a:ext>
            </a:extLst>
          </p:cNvPr>
          <p:cNvPicPr>
            <a:picLocks noChangeAspect="1"/>
          </p:cNvPicPr>
          <p:nvPr/>
        </p:nvPicPr>
        <p:blipFill>
          <a:blip r:embed="rId2"/>
          <a:stretch>
            <a:fillRect/>
          </a:stretch>
        </p:blipFill>
        <p:spPr>
          <a:xfrm>
            <a:off x="330200" y="509454"/>
            <a:ext cx="11531600" cy="6235700"/>
          </a:xfrm>
          <a:prstGeom prst="rect">
            <a:avLst/>
          </a:prstGeom>
        </p:spPr>
      </p:pic>
      <p:sp>
        <p:nvSpPr>
          <p:cNvPr id="2" name="TextBox 1">
            <a:extLst>
              <a:ext uri="{FF2B5EF4-FFF2-40B4-BE49-F238E27FC236}">
                <a16:creationId xmlns:a16="http://schemas.microsoft.com/office/drawing/2014/main" id="{C97AAFD4-A0B5-BC41-B46F-4ACB6162C3BC}"/>
              </a:ext>
            </a:extLst>
          </p:cNvPr>
          <p:cNvSpPr txBox="1"/>
          <p:nvPr/>
        </p:nvSpPr>
        <p:spPr>
          <a:xfrm>
            <a:off x="143219" y="121186"/>
            <a:ext cx="2963538" cy="523220"/>
          </a:xfrm>
          <a:prstGeom prst="rect">
            <a:avLst/>
          </a:prstGeom>
          <a:noFill/>
        </p:spPr>
        <p:txBody>
          <a:bodyPr wrap="square" rtlCol="0">
            <a:spAutoFit/>
          </a:bodyPr>
          <a:lstStyle/>
          <a:p>
            <a:r>
              <a:rPr lang="en-US" sz="2800" dirty="0">
                <a:latin typeface="dearJoe 5 CASUAL PRO" panose="02000000000000000000" pitchFamily="2" charset="0"/>
              </a:rPr>
              <a:t>Assessment</a:t>
            </a:r>
            <a:r>
              <a:rPr lang="en-US" dirty="0"/>
              <a:t> </a:t>
            </a:r>
          </a:p>
        </p:txBody>
      </p:sp>
    </p:spTree>
    <p:extLst>
      <p:ext uri="{BB962C8B-B14F-4D97-AF65-F5344CB8AC3E}">
        <p14:creationId xmlns:p14="http://schemas.microsoft.com/office/powerpoint/2010/main" val="138137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01A35-2688-C94E-A74A-0B89C72DB76A}"/>
              </a:ext>
            </a:extLst>
          </p:cNvPr>
          <p:cNvPicPr>
            <a:picLocks noChangeAspect="1"/>
          </p:cNvPicPr>
          <p:nvPr/>
        </p:nvPicPr>
        <p:blipFill>
          <a:blip r:embed="rId2"/>
          <a:stretch>
            <a:fillRect/>
          </a:stretch>
        </p:blipFill>
        <p:spPr>
          <a:xfrm>
            <a:off x="566180" y="681036"/>
            <a:ext cx="3557030" cy="3547177"/>
          </a:xfrm>
          <a:prstGeom prst="rect">
            <a:avLst/>
          </a:prstGeom>
        </p:spPr>
      </p:pic>
      <p:pic>
        <p:nvPicPr>
          <p:cNvPr id="5" name="Picture 4">
            <a:extLst>
              <a:ext uri="{FF2B5EF4-FFF2-40B4-BE49-F238E27FC236}">
                <a16:creationId xmlns:a16="http://schemas.microsoft.com/office/drawing/2014/main" id="{0D6D65FB-18AA-2E49-A1E2-C08251A65514}"/>
              </a:ext>
            </a:extLst>
          </p:cNvPr>
          <p:cNvPicPr>
            <a:picLocks noChangeAspect="1"/>
          </p:cNvPicPr>
          <p:nvPr/>
        </p:nvPicPr>
        <p:blipFill>
          <a:blip r:embed="rId3"/>
          <a:stretch>
            <a:fillRect/>
          </a:stretch>
        </p:blipFill>
        <p:spPr>
          <a:xfrm>
            <a:off x="4123210" y="585677"/>
            <a:ext cx="3913145" cy="3728756"/>
          </a:xfrm>
          <a:prstGeom prst="rect">
            <a:avLst/>
          </a:prstGeom>
        </p:spPr>
      </p:pic>
      <p:pic>
        <p:nvPicPr>
          <p:cNvPr id="6" name="Picture 5">
            <a:extLst>
              <a:ext uri="{FF2B5EF4-FFF2-40B4-BE49-F238E27FC236}">
                <a16:creationId xmlns:a16="http://schemas.microsoft.com/office/drawing/2014/main" id="{D9079CC0-BFB7-5048-AFEF-C5096489DDAB}"/>
              </a:ext>
            </a:extLst>
          </p:cNvPr>
          <p:cNvPicPr>
            <a:picLocks noChangeAspect="1"/>
          </p:cNvPicPr>
          <p:nvPr/>
        </p:nvPicPr>
        <p:blipFill>
          <a:blip r:embed="rId4"/>
          <a:stretch>
            <a:fillRect/>
          </a:stretch>
        </p:blipFill>
        <p:spPr>
          <a:xfrm>
            <a:off x="8167816" y="681037"/>
            <a:ext cx="3458004" cy="3488338"/>
          </a:xfrm>
          <a:prstGeom prst="rect">
            <a:avLst/>
          </a:prstGeom>
        </p:spPr>
      </p:pic>
    </p:spTree>
    <p:extLst>
      <p:ext uri="{BB962C8B-B14F-4D97-AF65-F5344CB8AC3E}">
        <p14:creationId xmlns:p14="http://schemas.microsoft.com/office/powerpoint/2010/main" val="39759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6872-65CD-B341-8051-BCE30D6DCE92}"/>
              </a:ext>
            </a:extLst>
          </p:cNvPr>
          <p:cNvSpPr>
            <a:spLocks noGrp="1"/>
          </p:cNvSpPr>
          <p:nvPr>
            <p:ph type="title"/>
          </p:nvPr>
        </p:nvSpPr>
        <p:spPr/>
        <p:txBody>
          <a:bodyPr/>
          <a:lstStyle/>
          <a:p>
            <a:r>
              <a:rPr lang="en-US" dirty="0">
                <a:latin typeface="dearJoe 5 CASUAL PRO" panose="02000000000000000000" pitchFamily="2" charset="0"/>
              </a:rPr>
              <a:t>Objectives</a:t>
            </a:r>
          </a:p>
        </p:txBody>
      </p:sp>
      <p:sp>
        <p:nvSpPr>
          <p:cNvPr id="3" name="Content Placeholder 2">
            <a:extLst>
              <a:ext uri="{FF2B5EF4-FFF2-40B4-BE49-F238E27FC236}">
                <a16:creationId xmlns:a16="http://schemas.microsoft.com/office/drawing/2014/main" id="{B48099CD-EE30-B64B-8A5E-29F21890BD2C}"/>
              </a:ext>
            </a:extLst>
          </p:cNvPr>
          <p:cNvSpPr>
            <a:spLocks noGrp="1"/>
          </p:cNvSpPr>
          <p:nvPr>
            <p:ph idx="1"/>
          </p:nvPr>
        </p:nvSpPr>
        <p:spPr/>
        <p:txBody>
          <a:bodyPr/>
          <a:lstStyle/>
          <a:p>
            <a:pPr marL="0" indent="0">
              <a:buNone/>
            </a:pPr>
            <a:r>
              <a:rPr lang="en-US" dirty="0">
                <a:highlight>
                  <a:srgbClr val="FFFF00"/>
                </a:highlight>
                <a:latin typeface="dearJoe 5 CASUAL PRO" panose="02000000000000000000" pitchFamily="2" charset="0"/>
              </a:rPr>
              <a:t>What:</a:t>
            </a:r>
            <a:r>
              <a:rPr lang="en-US" dirty="0">
                <a:solidFill>
                  <a:srgbClr val="888888"/>
                </a:solidFill>
                <a:latin typeface="Lato"/>
              </a:rPr>
              <a:t> </a:t>
            </a:r>
            <a:r>
              <a:rPr lang="en-US" dirty="0">
                <a:solidFill>
                  <a:srgbClr val="000000"/>
                </a:solidFill>
                <a:latin typeface="Lato"/>
              </a:rPr>
              <a:t>The disposal and recycling of consumer items, including international flows of waste.</a:t>
            </a:r>
            <a:endParaRPr lang="en-US" dirty="0"/>
          </a:p>
          <a:p>
            <a:pPr marL="0" indent="0">
              <a:buNone/>
            </a:pPr>
            <a:r>
              <a:rPr lang="en-US" dirty="0">
                <a:highlight>
                  <a:srgbClr val="FFFF00"/>
                </a:highlight>
                <a:latin typeface="dearJoe 5 CASUAL PRO" panose="02000000000000000000" pitchFamily="2" charset="0"/>
              </a:rPr>
              <a:t>Why: </a:t>
            </a:r>
            <a:r>
              <a:rPr lang="en-US" dirty="0"/>
              <a:t>The ecological footprint calculation takes account of the amount of land and resources required to dispose of our waste. As levels of consumption rise, then there is more waste to tackle. In emerging economies waste disposal has become a major problem.</a:t>
            </a:r>
          </a:p>
          <a:p>
            <a:pPr marL="0" indent="0">
              <a:buNone/>
            </a:pPr>
            <a:r>
              <a:rPr lang="en-US" dirty="0">
                <a:highlight>
                  <a:srgbClr val="FFFF00"/>
                </a:highlight>
                <a:latin typeface="dearJoe 5 CASUAL PRO" panose="02000000000000000000" pitchFamily="2" charset="0"/>
              </a:rPr>
              <a:t>How: </a:t>
            </a:r>
            <a:r>
              <a:rPr lang="en-US" dirty="0"/>
              <a:t>Use the 4 Ps to investigate the consequences of different waste disposal strategies. </a:t>
            </a:r>
          </a:p>
        </p:txBody>
      </p:sp>
    </p:spTree>
    <p:extLst>
      <p:ext uri="{BB962C8B-B14F-4D97-AF65-F5344CB8AC3E}">
        <p14:creationId xmlns:p14="http://schemas.microsoft.com/office/powerpoint/2010/main" val="234139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3199-498C-DB44-A4F9-B52700820332}"/>
              </a:ext>
            </a:extLst>
          </p:cNvPr>
          <p:cNvSpPr>
            <a:spLocks noGrp="1"/>
          </p:cNvSpPr>
          <p:nvPr>
            <p:ph type="title"/>
          </p:nvPr>
        </p:nvSpPr>
        <p:spPr/>
        <p:txBody>
          <a:bodyPr/>
          <a:lstStyle/>
          <a:p>
            <a:r>
              <a:rPr lang="en-US" dirty="0">
                <a:latin typeface="dearJoe 5 CASUAL PRO" panose="02000000000000000000" pitchFamily="2" charset="0"/>
              </a:rPr>
              <a:t>Waste disposal and recycling</a:t>
            </a:r>
          </a:p>
        </p:txBody>
      </p:sp>
      <p:sp>
        <p:nvSpPr>
          <p:cNvPr id="3" name="Content Placeholder 2">
            <a:extLst>
              <a:ext uri="{FF2B5EF4-FFF2-40B4-BE49-F238E27FC236}">
                <a16:creationId xmlns:a16="http://schemas.microsoft.com/office/drawing/2014/main" id="{C41166E2-8DFA-FA4A-B1A8-1C36EBC83FAC}"/>
              </a:ext>
            </a:extLst>
          </p:cNvPr>
          <p:cNvSpPr>
            <a:spLocks noGrp="1"/>
          </p:cNvSpPr>
          <p:nvPr>
            <p:ph idx="1"/>
          </p:nvPr>
        </p:nvSpPr>
        <p:spPr/>
        <p:txBody>
          <a:bodyPr/>
          <a:lstStyle/>
          <a:p>
            <a:pPr marL="0" indent="0">
              <a:buNone/>
            </a:pPr>
            <a:r>
              <a:rPr lang="en-US" dirty="0">
                <a:highlight>
                  <a:srgbClr val="FFFF00"/>
                </a:highlight>
              </a:rPr>
              <a:t>What you you know about???</a:t>
            </a:r>
          </a:p>
          <a:p>
            <a:r>
              <a:rPr lang="en-US" dirty="0"/>
              <a:t>How waste is disposed of</a:t>
            </a:r>
          </a:p>
          <a:p>
            <a:r>
              <a:rPr lang="en-US" dirty="0"/>
              <a:t>How we can reduce our waste</a:t>
            </a:r>
          </a:p>
        </p:txBody>
      </p:sp>
      <p:sp>
        <p:nvSpPr>
          <p:cNvPr id="4" name="Rectangle 3">
            <a:extLst>
              <a:ext uri="{FF2B5EF4-FFF2-40B4-BE49-F238E27FC236}">
                <a16:creationId xmlns:a16="http://schemas.microsoft.com/office/drawing/2014/main" id="{7F9D0A1D-C93F-D244-8CB9-3623BEBAFE82}"/>
              </a:ext>
            </a:extLst>
          </p:cNvPr>
          <p:cNvSpPr/>
          <p:nvPr/>
        </p:nvSpPr>
        <p:spPr>
          <a:xfrm>
            <a:off x="5388428" y="4249797"/>
            <a:ext cx="6096000" cy="2062103"/>
          </a:xfrm>
          <a:prstGeom prst="rect">
            <a:avLst/>
          </a:prstGeom>
          <a:solidFill>
            <a:srgbClr val="00B0F0"/>
          </a:solidFill>
        </p:spPr>
        <p:txBody>
          <a:bodyPr>
            <a:spAutoFit/>
          </a:bodyPr>
          <a:lstStyle/>
          <a:p>
            <a:r>
              <a:rPr lang="en-US" sz="3200" b="1" u="sng" dirty="0">
                <a:solidFill>
                  <a:srgbClr val="242424"/>
                </a:solidFill>
                <a:latin typeface="Arial" panose="020B0604020202020204" pitchFamily="34" charset="0"/>
              </a:rPr>
              <a:t>Enquiry question</a:t>
            </a:r>
          </a:p>
          <a:p>
            <a:r>
              <a:rPr lang="en-US" sz="3200" b="1" dirty="0">
                <a:solidFill>
                  <a:srgbClr val="242424"/>
                </a:solidFill>
                <a:latin typeface="Arial" panose="020B0604020202020204" pitchFamily="34" charset="0"/>
              </a:rPr>
              <a:t>Who are winners and losers in consumer waste management?</a:t>
            </a:r>
            <a:endParaRPr lang="en-US" sz="3200" dirty="0"/>
          </a:p>
        </p:txBody>
      </p:sp>
      <p:pic>
        <p:nvPicPr>
          <p:cNvPr id="5" name="Picture 4">
            <a:extLst>
              <a:ext uri="{FF2B5EF4-FFF2-40B4-BE49-F238E27FC236}">
                <a16:creationId xmlns:a16="http://schemas.microsoft.com/office/drawing/2014/main" id="{75FADA24-E0EE-9F4E-923E-B2659600A8DD}"/>
              </a:ext>
            </a:extLst>
          </p:cNvPr>
          <p:cNvPicPr>
            <a:picLocks noChangeAspect="1"/>
          </p:cNvPicPr>
          <p:nvPr/>
        </p:nvPicPr>
        <p:blipFill>
          <a:blip r:embed="rId2"/>
          <a:stretch>
            <a:fillRect/>
          </a:stretch>
        </p:blipFill>
        <p:spPr>
          <a:xfrm>
            <a:off x="7709725" y="546100"/>
            <a:ext cx="4203782" cy="2833914"/>
          </a:xfrm>
          <a:prstGeom prst="rect">
            <a:avLst/>
          </a:prstGeom>
        </p:spPr>
      </p:pic>
    </p:spTree>
    <p:extLst>
      <p:ext uri="{BB962C8B-B14F-4D97-AF65-F5344CB8AC3E}">
        <p14:creationId xmlns:p14="http://schemas.microsoft.com/office/powerpoint/2010/main" val="1488232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184D-644F-B54A-AB79-9CE2CD341BC5}"/>
              </a:ext>
            </a:extLst>
          </p:cNvPr>
          <p:cNvSpPr>
            <a:spLocks noGrp="1"/>
          </p:cNvSpPr>
          <p:nvPr>
            <p:ph type="title"/>
          </p:nvPr>
        </p:nvSpPr>
        <p:spPr/>
        <p:txBody>
          <a:bodyPr/>
          <a:lstStyle/>
          <a:p>
            <a:r>
              <a:rPr lang="en-US" dirty="0">
                <a:latin typeface="dearJoe 5 CASUAL PRO" panose="02000000000000000000" pitchFamily="2" charset="0"/>
              </a:rPr>
              <a:t>How waste is disposed of</a:t>
            </a:r>
          </a:p>
        </p:txBody>
      </p:sp>
      <p:sp>
        <p:nvSpPr>
          <p:cNvPr id="3" name="Content Placeholder 2">
            <a:extLst>
              <a:ext uri="{FF2B5EF4-FFF2-40B4-BE49-F238E27FC236}">
                <a16:creationId xmlns:a16="http://schemas.microsoft.com/office/drawing/2014/main" id="{F9A85F51-5244-9B4B-B674-5E710E335BD6}"/>
              </a:ext>
            </a:extLst>
          </p:cNvPr>
          <p:cNvSpPr>
            <a:spLocks noGrp="1"/>
          </p:cNvSpPr>
          <p:nvPr>
            <p:ph idx="1"/>
          </p:nvPr>
        </p:nvSpPr>
        <p:spPr>
          <a:xfrm>
            <a:off x="207579" y="6129611"/>
            <a:ext cx="10515600" cy="728389"/>
          </a:xfrm>
        </p:spPr>
        <p:txBody>
          <a:bodyPr>
            <a:normAutofit fontScale="92500"/>
          </a:bodyPr>
          <a:lstStyle/>
          <a:p>
            <a:r>
              <a:rPr lang="en-US" dirty="0">
                <a:hlinkClick r:id="rId2"/>
              </a:rPr>
              <a:t>https://www.youtube.com/watch?time_continue=165&amp;v=Kr_DGf77OhM</a:t>
            </a:r>
            <a:endParaRPr lang="en-US" dirty="0"/>
          </a:p>
          <a:p>
            <a:endParaRPr lang="en-US" dirty="0"/>
          </a:p>
        </p:txBody>
      </p:sp>
      <p:pic>
        <p:nvPicPr>
          <p:cNvPr id="4" name="Picture 3">
            <a:extLst>
              <a:ext uri="{FF2B5EF4-FFF2-40B4-BE49-F238E27FC236}">
                <a16:creationId xmlns:a16="http://schemas.microsoft.com/office/drawing/2014/main" id="{6306F533-5F86-1646-874F-5F99C75961CA}"/>
              </a:ext>
            </a:extLst>
          </p:cNvPr>
          <p:cNvPicPr>
            <a:picLocks noChangeAspect="1"/>
          </p:cNvPicPr>
          <p:nvPr/>
        </p:nvPicPr>
        <p:blipFill>
          <a:blip r:embed="rId3"/>
          <a:stretch>
            <a:fillRect/>
          </a:stretch>
        </p:blipFill>
        <p:spPr>
          <a:xfrm>
            <a:off x="838200" y="1347952"/>
            <a:ext cx="8128000" cy="4572000"/>
          </a:xfrm>
          <a:prstGeom prst="rect">
            <a:avLst/>
          </a:prstGeom>
        </p:spPr>
      </p:pic>
    </p:spTree>
    <p:extLst>
      <p:ext uri="{BB962C8B-B14F-4D97-AF65-F5344CB8AC3E}">
        <p14:creationId xmlns:p14="http://schemas.microsoft.com/office/powerpoint/2010/main" val="22807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D490-1733-434C-98C9-BEE78AD2B5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4539A9-E446-9F42-9835-AEDE002CF09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2E7EB9D-B902-8142-AAFA-B2B62602EF40}"/>
              </a:ext>
            </a:extLst>
          </p:cNvPr>
          <p:cNvPicPr>
            <a:picLocks noChangeAspect="1"/>
          </p:cNvPicPr>
          <p:nvPr/>
        </p:nvPicPr>
        <p:blipFill>
          <a:blip r:embed="rId2"/>
          <a:stretch>
            <a:fillRect/>
          </a:stretch>
        </p:blipFill>
        <p:spPr>
          <a:xfrm>
            <a:off x="-156272" y="33986"/>
            <a:ext cx="6959113" cy="6152653"/>
          </a:xfrm>
          <a:prstGeom prst="rect">
            <a:avLst/>
          </a:prstGeom>
        </p:spPr>
      </p:pic>
      <p:pic>
        <p:nvPicPr>
          <p:cNvPr id="5" name="Picture 4">
            <a:extLst>
              <a:ext uri="{FF2B5EF4-FFF2-40B4-BE49-F238E27FC236}">
                <a16:creationId xmlns:a16="http://schemas.microsoft.com/office/drawing/2014/main" id="{ABD53A21-55F1-7E4B-95FF-FA26715E1A7C}"/>
              </a:ext>
            </a:extLst>
          </p:cNvPr>
          <p:cNvPicPr>
            <a:picLocks noChangeAspect="1"/>
          </p:cNvPicPr>
          <p:nvPr/>
        </p:nvPicPr>
        <p:blipFill>
          <a:blip r:embed="rId3"/>
          <a:stretch>
            <a:fillRect/>
          </a:stretch>
        </p:blipFill>
        <p:spPr>
          <a:xfrm>
            <a:off x="4474029" y="3937175"/>
            <a:ext cx="7874243" cy="2426775"/>
          </a:xfrm>
          <a:prstGeom prst="rect">
            <a:avLst/>
          </a:prstGeom>
        </p:spPr>
      </p:pic>
      <p:sp>
        <p:nvSpPr>
          <p:cNvPr id="6" name="TextBox 5">
            <a:extLst>
              <a:ext uri="{FF2B5EF4-FFF2-40B4-BE49-F238E27FC236}">
                <a16:creationId xmlns:a16="http://schemas.microsoft.com/office/drawing/2014/main" id="{6CDB48E1-B9F2-8841-A93B-1F6AFACA1594}"/>
              </a:ext>
            </a:extLst>
          </p:cNvPr>
          <p:cNvSpPr txBox="1"/>
          <p:nvPr/>
        </p:nvSpPr>
        <p:spPr>
          <a:xfrm>
            <a:off x="7532914" y="494050"/>
            <a:ext cx="3222171" cy="2031325"/>
          </a:xfrm>
          <a:prstGeom prst="rect">
            <a:avLst/>
          </a:prstGeom>
          <a:solidFill>
            <a:srgbClr val="00B0F0"/>
          </a:solidFill>
        </p:spPr>
        <p:txBody>
          <a:bodyPr wrap="square" rtlCol="0">
            <a:spAutoFit/>
          </a:bodyPr>
          <a:lstStyle/>
          <a:p>
            <a:r>
              <a:rPr lang="en-US" dirty="0"/>
              <a:t>Study the list of strategies to manage waste and working with a partner (in pencil) rank the strategies from best to worst, placing the number in the correct level in the diagram. </a:t>
            </a:r>
          </a:p>
          <a:p>
            <a:endParaRPr lang="en-US" dirty="0"/>
          </a:p>
        </p:txBody>
      </p:sp>
    </p:spTree>
    <p:extLst>
      <p:ext uri="{BB962C8B-B14F-4D97-AF65-F5344CB8AC3E}">
        <p14:creationId xmlns:p14="http://schemas.microsoft.com/office/powerpoint/2010/main" val="822510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C253E2-B005-7B40-87C3-FB4B22987384}"/>
              </a:ext>
            </a:extLst>
          </p:cNvPr>
          <p:cNvPicPr>
            <a:picLocks noGrp="1" noChangeAspect="1"/>
          </p:cNvPicPr>
          <p:nvPr>
            <p:ph idx="1"/>
          </p:nvPr>
        </p:nvPicPr>
        <p:blipFill>
          <a:blip r:embed="rId2"/>
          <a:stretch>
            <a:fillRect/>
          </a:stretch>
        </p:blipFill>
        <p:spPr>
          <a:xfrm>
            <a:off x="156861" y="236335"/>
            <a:ext cx="8668098" cy="4786425"/>
          </a:xfrm>
        </p:spPr>
      </p:pic>
      <p:sp>
        <p:nvSpPr>
          <p:cNvPr id="6" name="TextBox 5">
            <a:extLst>
              <a:ext uri="{FF2B5EF4-FFF2-40B4-BE49-F238E27FC236}">
                <a16:creationId xmlns:a16="http://schemas.microsoft.com/office/drawing/2014/main" id="{154E72C6-F9F8-374D-BB70-3F0160860C0F}"/>
              </a:ext>
            </a:extLst>
          </p:cNvPr>
          <p:cNvSpPr txBox="1"/>
          <p:nvPr/>
        </p:nvSpPr>
        <p:spPr>
          <a:xfrm>
            <a:off x="8514836" y="5022760"/>
            <a:ext cx="2668249" cy="1477328"/>
          </a:xfrm>
          <a:prstGeom prst="rect">
            <a:avLst/>
          </a:prstGeom>
          <a:noFill/>
        </p:spPr>
        <p:txBody>
          <a:bodyPr wrap="square" rtlCol="0">
            <a:spAutoFit/>
          </a:bodyPr>
          <a:lstStyle/>
          <a:p>
            <a:r>
              <a:rPr lang="en-US" dirty="0">
                <a:highlight>
                  <a:srgbClr val="FFFF00"/>
                </a:highlight>
              </a:rPr>
              <a:t>Make notes from the main textbook p504- 509 and </a:t>
            </a:r>
            <a:r>
              <a:rPr lang="en-US" dirty="0" err="1">
                <a:highlight>
                  <a:srgbClr val="FFFF00"/>
                </a:highlight>
              </a:rPr>
              <a:t>Kognity</a:t>
            </a:r>
            <a:r>
              <a:rPr lang="en-US" dirty="0">
                <a:highlight>
                  <a:srgbClr val="FFFF00"/>
                </a:highlight>
              </a:rPr>
              <a:t> </a:t>
            </a:r>
            <a:r>
              <a:rPr lang="en-US" b="1" dirty="0">
                <a:highlight>
                  <a:srgbClr val="FFFF00"/>
                </a:highlight>
              </a:rPr>
              <a:t>3.2.12 on types of recycling </a:t>
            </a:r>
          </a:p>
          <a:p>
            <a:r>
              <a:rPr lang="en-US" dirty="0"/>
              <a:t> </a:t>
            </a:r>
          </a:p>
        </p:txBody>
      </p:sp>
    </p:spTree>
    <p:extLst>
      <p:ext uri="{BB962C8B-B14F-4D97-AF65-F5344CB8AC3E}">
        <p14:creationId xmlns:p14="http://schemas.microsoft.com/office/powerpoint/2010/main" val="600641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582</Words>
  <Application>Microsoft Macintosh PowerPoint</Application>
  <PresentationFormat>Widescreen</PresentationFormat>
  <Paragraphs>77</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dearJoe 5 CASUAL PRO</vt:lpstr>
      <vt:lpstr>Lato</vt:lpstr>
      <vt:lpstr>Office Theme</vt:lpstr>
      <vt:lpstr>PowerPoint Presentation</vt:lpstr>
      <vt:lpstr>PowerPoint Presentation</vt:lpstr>
      <vt:lpstr>PowerPoint Presentation</vt:lpstr>
      <vt:lpstr>PowerPoint Presentation</vt:lpstr>
      <vt:lpstr>Objectives</vt:lpstr>
      <vt:lpstr>Waste disposal and recycling</vt:lpstr>
      <vt:lpstr>How waste is disposed of</vt:lpstr>
      <vt:lpstr>PowerPoint Presentation</vt:lpstr>
      <vt:lpstr>PowerPoint Presentation</vt:lpstr>
      <vt:lpstr>Trends </vt:lpstr>
      <vt:lpstr>Patterns </vt:lpstr>
      <vt:lpstr>Landfill </vt:lpstr>
      <vt:lpstr>PowerPoint Presentation</vt:lpstr>
      <vt:lpstr>PowerPoint Presentation</vt:lpstr>
      <vt:lpstr>The 3 Rs</vt:lpstr>
      <vt:lpstr>The 6 rs</vt:lpstr>
      <vt:lpstr>Can you evaluate the pros and cons of these waste management strategies?</vt:lpstr>
      <vt:lpstr>PowerPoint Presentation</vt:lpstr>
      <vt:lpstr>Places and Synthesis: Waste Disposal in LICs  </vt:lpstr>
      <vt:lpstr>Study the following map and describe the pattern of plastic waste</vt:lpstr>
      <vt:lpstr>PowerPoint Presentation</vt:lpstr>
      <vt:lpstr>International Waste Flows</vt:lpstr>
      <vt:lpstr>Kuznet curve</vt:lpstr>
      <vt:lpstr>PowerPoint Presentation</vt:lpstr>
      <vt:lpstr>PowerPoint Presentation</vt:lpstr>
      <vt:lpstr>The facts: </vt:lpstr>
      <vt:lpstr>PowerPoint Presentation</vt:lpstr>
      <vt:lpstr>PowerPoint Presentation</vt:lpstr>
      <vt:lpstr>PowerPoint Presentation</vt:lpstr>
      <vt:lpstr>PowerPoint Presentation</vt:lpstr>
      <vt:lpstr>Case study: Agbogbloshie and e-waste   </vt:lpstr>
      <vt:lpstr>Case study: China bans import of plastic </vt:lpstr>
      <vt:lpstr>What are the benefits of international waste flows?</vt:lpstr>
      <vt:lpstr>The issues of of international waste flows </vt:lpstr>
      <vt:lpstr>Evaluation: The Kuznet curve </vt:lpstr>
      <vt:lpstr>REFLECTION- COULD YOU LIVE A ZERO WASTE LIFESTYLE?  </vt:lpstr>
      <vt:lpstr>Essay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37</cp:revision>
  <dcterms:created xsi:type="dcterms:W3CDTF">2018-09-14T15:33:08Z</dcterms:created>
  <dcterms:modified xsi:type="dcterms:W3CDTF">2019-10-02T15:10:32Z</dcterms:modified>
</cp:coreProperties>
</file>