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333" r:id="rId3"/>
    <p:sldId id="257" r:id="rId4"/>
    <p:sldId id="260" r:id="rId5"/>
    <p:sldId id="258" r:id="rId6"/>
    <p:sldId id="314" r:id="rId7"/>
    <p:sldId id="347" r:id="rId8"/>
    <p:sldId id="259" r:id="rId9"/>
    <p:sldId id="315" r:id="rId10"/>
    <p:sldId id="261" r:id="rId11"/>
    <p:sldId id="327" r:id="rId12"/>
    <p:sldId id="325" r:id="rId13"/>
    <p:sldId id="326" r:id="rId14"/>
    <p:sldId id="328" r:id="rId15"/>
    <p:sldId id="264" r:id="rId16"/>
    <p:sldId id="265" r:id="rId17"/>
    <p:sldId id="262" r:id="rId18"/>
    <p:sldId id="330" r:id="rId19"/>
    <p:sldId id="331" r:id="rId20"/>
    <p:sldId id="316" r:id="rId21"/>
    <p:sldId id="291" r:id="rId22"/>
    <p:sldId id="334" r:id="rId23"/>
    <p:sldId id="336" r:id="rId24"/>
    <p:sldId id="317" r:id="rId25"/>
    <p:sldId id="285" r:id="rId26"/>
    <p:sldId id="266" r:id="rId27"/>
    <p:sldId id="292" r:id="rId28"/>
    <p:sldId id="295" r:id="rId29"/>
    <p:sldId id="286" r:id="rId30"/>
    <p:sldId id="320" r:id="rId31"/>
    <p:sldId id="322" r:id="rId32"/>
    <p:sldId id="324" r:id="rId33"/>
    <p:sldId id="308" r:id="rId34"/>
    <p:sldId id="309" r:id="rId35"/>
    <p:sldId id="335" r:id="rId36"/>
    <p:sldId id="337" r:id="rId37"/>
    <p:sldId id="338" r:id="rId38"/>
    <p:sldId id="340" r:id="rId39"/>
    <p:sldId id="344" r:id="rId40"/>
    <p:sldId id="339" r:id="rId41"/>
    <p:sldId id="345" r:id="rId42"/>
    <p:sldId id="343" r:id="rId43"/>
    <p:sldId id="342" r:id="rId44"/>
    <p:sldId id="34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84"/>
    <p:restoredTop sz="94611"/>
  </p:normalViewPr>
  <p:slideViewPr>
    <p:cSldViewPr snapToGrid="0" snapToObjects="1">
      <p:cViewPr varScale="1">
        <p:scale>
          <a:sx n="106" d="100"/>
          <a:sy n="106" d="100"/>
        </p:scale>
        <p:origin x="208"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F0FEF-3221-B448-AFD7-64381A89BC36}" type="datetimeFigureOut">
              <a:rPr lang="en-US" smtClean="0"/>
              <a:t>10/6/19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5011C7-21FD-8D49-91FC-FE9CD00832D9}" type="slidenum">
              <a:rPr lang="en-US" smtClean="0"/>
              <a:t>‹#›</a:t>
            </a:fld>
            <a:endParaRPr lang="en-US"/>
          </a:p>
        </p:txBody>
      </p:sp>
    </p:spTree>
    <p:extLst>
      <p:ext uri="{BB962C8B-B14F-4D97-AF65-F5344CB8AC3E}">
        <p14:creationId xmlns:p14="http://schemas.microsoft.com/office/powerpoint/2010/main" val="1381591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E000BD-ECCA-734E-B7C5-EFF463C290BC}" type="slidenum">
              <a:rPr lang="en-US"/>
              <a:pPr/>
              <a:t>25</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3894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F20A9-350D-BB4E-AF84-E229F665D734}" type="slidenum">
              <a:rPr lang="en-US"/>
              <a:pPr/>
              <a:t>29</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8637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4301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7" tIns="44450" rIns="90487" bIns="44450" anchor="b"/>
          <a:lstStyle/>
          <a:p>
            <a:pPr algn="r"/>
            <a:r>
              <a:rPr lang="en-US" sz="1200">
                <a:latin typeface="Times" pitchFamily="28" charset="0"/>
              </a:rPr>
              <a:t>6</a:t>
            </a:r>
          </a:p>
        </p:txBody>
      </p:sp>
      <p:sp>
        <p:nvSpPr>
          <p:cNvPr id="4301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4301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43014" name="Rectangle 6"/>
          <p:cNvSpPr>
            <a:spLocks noGrp="1" noRot="1" noChangeAspect="1" noChangeArrowheads="1" noTextEdit="1"/>
          </p:cNvSpPr>
          <p:nvPr>
            <p:ph type="sldImg"/>
          </p:nvPr>
        </p:nvSpPr>
        <p:spPr>
          <a:xfrm>
            <a:off x="1150938" y="692150"/>
            <a:ext cx="4556125" cy="3416300"/>
          </a:xfrm>
          <a:ln cap="flat"/>
        </p:spPr>
      </p:sp>
      <p:sp>
        <p:nvSpPr>
          <p:cNvPr id="43015" name="Rectangle 7"/>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815670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50938" y="692150"/>
            <a:ext cx="4556125" cy="3416300"/>
          </a:xfrm>
          <a:ln/>
        </p:spPr>
      </p:sp>
      <p:sp>
        <p:nvSpPr>
          <p:cNvPr id="50179"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446637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D3D0-E743-D548-8407-A1411675A8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E157A3-E361-A040-AA42-9386F35F9D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0DF55A-276E-FD4F-8E6B-02A0B9461DA9}"/>
              </a:ext>
            </a:extLst>
          </p:cNvPr>
          <p:cNvSpPr>
            <a:spLocks noGrp="1"/>
          </p:cNvSpPr>
          <p:nvPr>
            <p:ph type="dt" sz="half" idx="10"/>
          </p:nvPr>
        </p:nvSpPr>
        <p:spPr/>
        <p:txBody>
          <a:bodyPr/>
          <a:lstStyle/>
          <a:p>
            <a:fld id="{AC390AFD-0F3B-0F42-902C-742001D40154}" type="datetimeFigureOut">
              <a:rPr lang="en-US" smtClean="0"/>
              <a:t>10/6/19</a:t>
            </a:fld>
            <a:endParaRPr lang="en-US"/>
          </a:p>
        </p:txBody>
      </p:sp>
      <p:sp>
        <p:nvSpPr>
          <p:cNvPr id="5" name="Footer Placeholder 4">
            <a:extLst>
              <a:ext uri="{FF2B5EF4-FFF2-40B4-BE49-F238E27FC236}">
                <a16:creationId xmlns:a16="http://schemas.microsoft.com/office/drawing/2014/main" id="{53DEDE55-63C1-E648-8F80-6D86EA229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33553-DAD0-214C-ABF0-03112F641B13}"/>
              </a:ext>
            </a:extLst>
          </p:cNvPr>
          <p:cNvSpPr>
            <a:spLocks noGrp="1"/>
          </p:cNvSpPr>
          <p:nvPr>
            <p:ph type="sldNum" sz="quarter" idx="12"/>
          </p:nvPr>
        </p:nvSpPr>
        <p:spPr/>
        <p:txBody>
          <a:bodyPr/>
          <a:lstStyle/>
          <a:p>
            <a:fld id="{6A489098-6394-9D44-A099-478F859D18D4}" type="slidenum">
              <a:rPr lang="en-US" smtClean="0"/>
              <a:t>‹#›</a:t>
            </a:fld>
            <a:endParaRPr lang="en-US"/>
          </a:p>
        </p:txBody>
      </p:sp>
    </p:spTree>
    <p:extLst>
      <p:ext uri="{BB962C8B-B14F-4D97-AF65-F5344CB8AC3E}">
        <p14:creationId xmlns:p14="http://schemas.microsoft.com/office/powerpoint/2010/main" val="3169589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7D266-034C-3E4A-A0F9-4F3A896AFA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9E8E7D-AC97-2A49-8521-035F331661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1E9E0-A234-8342-B7C2-1C440FD742E2}"/>
              </a:ext>
            </a:extLst>
          </p:cNvPr>
          <p:cNvSpPr>
            <a:spLocks noGrp="1"/>
          </p:cNvSpPr>
          <p:nvPr>
            <p:ph type="dt" sz="half" idx="10"/>
          </p:nvPr>
        </p:nvSpPr>
        <p:spPr/>
        <p:txBody>
          <a:bodyPr/>
          <a:lstStyle/>
          <a:p>
            <a:fld id="{AC390AFD-0F3B-0F42-902C-742001D40154}" type="datetimeFigureOut">
              <a:rPr lang="en-US" smtClean="0"/>
              <a:t>10/6/19</a:t>
            </a:fld>
            <a:endParaRPr lang="en-US"/>
          </a:p>
        </p:txBody>
      </p:sp>
      <p:sp>
        <p:nvSpPr>
          <p:cNvPr id="5" name="Footer Placeholder 4">
            <a:extLst>
              <a:ext uri="{FF2B5EF4-FFF2-40B4-BE49-F238E27FC236}">
                <a16:creationId xmlns:a16="http://schemas.microsoft.com/office/drawing/2014/main" id="{AC462BDB-ACC3-BE40-9F1A-4323D733D6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5E66F-97B4-6842-B322-757534C698F5}"/>
              </a:ext>
            </a:extLst>
          </p:cNvPr>
          <p:cNvSpPr>
            <a:spLocks noGrp="1"/>
          </p:cNvSpPr>
          <p:nvPr>
            <p:ph type="sldNum" sz="quarter" idx="12"/>
          </p:nvPr>
        </p:nvSpPr>
        <p:spPr/>
        <p:txBody>
          <a:bodyPr/>
          <a:lstStyle/>
          <a:p>
            <a:fld id="{6A489098-6394-9D44-A099-478F859D18D4}" type="slidenum">
              <a:rPr lang="en-US" smtClean="0"/>
              <a:t>‹#›</a:t>
            </a:fld>
            <a:endParaRPr lang="en-US"/>
          </a:p>
        </p:txBody>
      </p:sp>
    </p:spTree>
    <p:extLst>
      <p:ext uri="{BB962C8B-B14F-4D97-AF65-F5344CB8AC3E}">
        <p14:creationId xmlns:p14="http://schemas.microsoft.com/office/powerpoint/2010/main" val="66906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A259D5-CAC6-BC41-9E3F-AAC106BE0F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81DEF1-5C7C-C144-B344-5319D45EB0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FE976-A79F-5847-906A-913C74D9AF39}"/>
              </a:ext>
            </a:extLst>
          </p:cNvPr>
          <p:cNvSpPr>
            <a:spLocks noGrp="1"/>
          </p:cNvSpPr>
          <p:nvPr>
            <p:ph type="dt" sz="half" idx="10"/>
          </p:nvPr>
        </p:nvSpPr>
        <p:spPr/>
        <p:txBody>
          <a:bodyPr/>
          <a:lstStyle/>
          <a:p>
            <a:fld id="{AC390AFD-0F3B-0F42-902C-742001D40154}" type="datetimeFigureOut">
              <a:rPr lang="en-US" smtClean="0"/>
              <a:t>10/6/19</a:t>
            </a:fld>
            <a:endParaRPr lang="en-US"/>
          </a:p>
        </p:txBody>
      </p:sp>
      <p:sp>
        <p:nvSpPr>
          <p:cNvPr id="5" name="Footer Placeholder 4">
            <a:extLst>
              <a:ext uri="{FF2B5EF4-FFF2-40B4-BE49-F238E27FC236}">
                <a16:creationId xmlns:a16="http://schemas.microsoft.com/office/drawing/2014/main" id="{5EBF6EC5-1A29-5247-ACEB-FB7C52BA7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BC9FC-3BD3-5440-A005-F822F3B0C4A4}"/>
              </a:ext>
            </a:extLst>
          </p:cNvPr>
          <p:cNvSpPr>
            <a:spLocks noGrp="1"/>
          </p:cNvSpPr>
          <p:nvPr>
            <p:ph type="sldNum" sz="quarter" idx="12"/>
          </p:nvPr>
        </p:nvSpPr>
        <p:spPr/>
        <p:txBody>
          <a:bodyPr/>
          <a:lstStyle/>
          <a:p>
            <a:fld id="{6A489098-6394-9D44-A099-478F859D18D4}" type="slidenum">
              <a:rPr lang="en-US" smtClean="0"/>
              <a:t>‹#›</a:t>
            </a:fld>
            <a:endParaRPr lang="en-US"/>
          </a:p>
        </p:txBody>
      </p:sp>
    </p:spTree>
    <p:extLst>
      <p:ext uri="{BB962C8B-B14F-4D97-AF65-F5344CB8AC3E}">
        <p14:creationId xmlns:p14="http://schemas.microsoft.com/office/powerpoint/2010/main" val="2640064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5225"/>
            <a:ext cx="2844800" cy="476250"/>
          </a:xfrm>
        </p:spPr>
        <p:txBody>
          <a:bodyPr/>
          <a:lstStyle>
            <a:lvl1pPr>
              <a:defRPr smtClean="0"/>
            </a:lvl1pPr>
          </a:lstStyle>
          <a:p>
            <a:fld id="{CD3831C5-D23B-884A-9876-BEF83609F3E9}" type="slidenum">
              <a:rPr lang="en-US"/>
              <a:pPr/>
              <a:t>‹#›</a:t>
            </a:fld>
            <a:endParaRPr lang="en-US"/>
          </a:p>
        </p:txBody>
      </p:sp>
    </p:spTree>
    <p:extLst>
      <p:ext uri="{BB962C8B-B14F-4D97-AF65-F5344CB8AC3E}">
        <p14:creationId xmlns:p14="http://schemas.microsoft.com/office/powerpoint/2010/main" val="146130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87D23-5A3F-3F40-93E2-C680F8BC4B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7517D0-8196-0B4F-821B-60AC8B6171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421A4-2554-CA45-8C55-689626E246B4}"/>
              </a:ext>
            </a:extLst>
          </p:cNvPr>
          <p:cNvSpPr>
            <a:spLocks noGrp="1"/>
          </p:cNvSpPr>
          <p:nvPr>
            <p:ph type="dt" sz="half" idx="10"/>
          </p:nvPr>
        </p:nvSpPr>
        <p:spPr/>
        <p:txBody>
          <a:bodyPr/>
          <a:lstStyle/>
          <a:p>
            <a:fld id="{AC390AFD-0F3B-0F42-902C-742001D40154}" type="datetimeFigureOut">
              <a:rPr lang="en-US" smtClean="0"/>
              <a:t>10/6/19</a:t>
            </a:fld>
            <a:endParaRPr lang="en-US"/>
          </a:p>
        </p:txBody>
      </p:sp>
      <p:sp>
        <p:nvSpPr>
          <p:cNvPr id="5" name="Footer Placeholder 4">
            <a:extLst>
              <a:ext uri="{FF2B5EF4-FFF2-40B4-BE49-F238E27FC236}">
                <a16:creationId xmlns:a16="http://schemas.microsoft.com/office/drawing/2014/main" id="{064F5E7F-129C-6F4A-AA5C-C201EC4CF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BA870-BAE0-774A-B54F-7759E1239A53}"/>
              </a:ext>
            </a:extLst>
          </p:cNvPr>
          <p:cNvSpPr>
            <a:spLocks noGrp="1"/>
          </p:cNvSpPr>
          <p:nvPr>
            <p:ph type="sldNum" sz="quarter" idx="12"/>
          </p:nvPr>
        </p:nvSpPr>
        <p:spPr/>
        <p:txBody>
          <a:bodyPr/>
          <a:lstStyle/>
          <a:p>
            <a:fld id="{6A489098-6394-9D44-A099-478F859D18D4}" type="slidenum">
              <a:rPr lang="en-US" smtClean="0"/>
              <a:t>‹#›</a:t>
            </a:fld>
            <a:endParaRPr lang="en-US"/>
          </a:p>
        </p:txBody>
      </p:sp>
    </p:spTree>
    <p:extLst>
      <p:ext uri="{BB962C8B-B14F-4D97-AF65-F5344CB8AC3E}">
        <p14:creationId xmlns:p14="http://schemas.microsoft.com/office/powerpoint/2010/main" val="367931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D47B-AB00-1A41-94AC-5977BABE69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2B1911-F084-CF45-B3F0-B052DF7862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3D6D50-343B-8A48-AE26-603B23E28A50}"/>
              </a:ext>
            </a:extLst>
          </p:cNvPr>
          <p:cNvSpPr>
            <a:spLocks noGrp="1"/>
          </p:cNvSpPr>
          <p:nvPr>
            <p:ph type="dt" sz="half" idx="10"/>
          </p:nvPr>
        </p:nvSpPr>
        <p:spPr/>
        <p:txBody>
          <a:bodyPr/>
          <a:lstStyle/>
          <a:p>
            <a:fld id="{AC390AFD-0F3B-0F42-902C-742001D40154}" type="datetimeFigureOut">
              <a:rPr lang="en-US" smtClean="0"/>
              <a:t>10/6/19</a:t>
            </a:fld>
            <a:endParaRPr lang="en-US"/>
          </a:p>
        </p:txBody>
      </p:sp>
      <p:sp>
        <p:nvSpPr>
          <p:cNvPr id="5" name="Footer Placeholder 4">
            <a:extLst>
              <a:ext uri="{FF2B5EF4-FFF2-40B4-BE49-F238E27FC236}">
                <a16:creationId xmlns:a16="http://schemas.microsoft.com/office/drawing/2014/main" id="{C5498C1C-F387-C747-B1E4-C9B2C9B4C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8FADE8-AE8D-9744-B4D7-F4A0F7B478B6}"/>
              </a:ext>
            </a:extLst>
          </p:cNvPr>
          <p:cNvSpPr>
            <a:spLocks noGrp="1"/>
          </p:cNvSpPr>
          <p:nvPr>
            <p:ph type="sldNum" sz="quarter" idx="12"/>
          </p:nvPr>
        </p:nvSpPr>
        <p:spPr/>
        <p:txBody>
          <a:bodyPr/>
          <a:lstStyle/>
          <a:p>
            <a:fld id="{6A489098-6394-9D44-A099-478F859D18D4}" type="slidenum">
              <a:rPr lang="en-US" smtClean="0"/>
              <a:t>‹#›</a:t>
            </a:fld>
            <a:endParaRPr lang="en-US"/>
          </a:p>
        </p:txBody>
      </p:sp>
    </p:spTree>
    <p:extLst>
      <p:ext uri="{BB962C8B-B14F-4D97-AF65-F5344CB8AC3E}">
        <p14:creationId xmlns:p14="http://schemas.microsoft.com/office/powerpoint/2010/main" val="3214620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78AA-919D-5941-8DF6-7FF475FB8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E4378-C032-0043-B861-8029C7277E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9E289A-AB6F-3249-878D-E1B960D00E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CEDFBB-E884-C648-9A77-CEDE0D2C15A3}"/>
              </a:ext>
            </a:extLst>
          </p:cNvPr>
          <p:cNvSpPr>
            <a:spLocks noGrp="1"/>
          </p:cNvSpPr>
          <p:nvPr>
            <p:ph type="dt" sz="half" idx="10"/>
          </p:nvPr>
        </p:nvSpPr>
        <p:spPr/>
        <p:txBody>
          <a:bodyPr/>
          <a:lstStyle/>
          <a:p>
            <a:fld id="{AC390AFD-0F3B-0F42-902C-742001D40154}" type="datetimeFigureOut">
              <a:rPr lang="en-US" smtClean="0"/>
              <a:t>10/6/19</a:t>
            </a:fld>
            <a:endParaRPr lang="en-US"/>
          </a:p>
        </p:txBody>
      </p:sp>
      <p:sp>
        <p:nvSpPr>
          <p:cNvPr id="6" name="Footer Placeholder 5">
            <a:extLst>
              <a:ext uri="{FF2B5EF4-FFF2-40B4-BE49-F238E27FC236}">
                <a16:creationId xmlns:a16="http://schemas.microsoft.com/office/drawing/2014/main" id="{695CE9D5-099C-344B-BEC0-1E2120B8EC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8CE01-3902-D947-A042-845B9EB87E48}"/>
              </a:ext>
            </a:extLst>
          </p:cNvPr>
          <p:cNvSpPr>
            <a:spLocks noGrp="1"/>
          </p:cNvSpPr>
          <p:nvPr>
            <p:ph type="sldNum" sz="quarter" idx="12"/>
          </p:nvPr>
        </p:nvSpPr>
        <p:spPr/>
        <p:txBody>
          <a:bodyPr/>
          <a:lstStyle/>
          <a:p>
            <a:fld id="{6A489098-6394-9D44-A099-478F859D18D4}" type="slidenum">
              <a:rPr lang="en-US" smtClean="0"/>
              <a:t>‹#›</a:t>
            </a:fld>
            <a:endParaRPr lang="en-US"/>
          </a:p>
        </p:txBody>
      </p:sp>
    </p:spTree>
    <p:extLst>
      <p:ext uri="{BB962C8B-B14F-4D97-AF65-F5344CB8AC3E}">
        <p14:creationId xmlns:p14="http://schemas.microsoft.com/office/powerpoint/2010/main" val="3596072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8860-F5D8-4141-9423-327A5F6632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18BB72-C45D-A643-B6B2-B583127949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EE7B13-BBB3-E54A-BF7C-62BBB4D45B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7CA9BA-ABD8-9B45-8C96-7B2287E729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E71513-7DBB-BD43-B656-197C7FB2A6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AF18C-6BAE-FD45-9B7C-A361A0DC259F}"/>
              </a:ext>
            </a:extLst>
          </p:cNvPr>
          <p:cNvSpPr>
            <a:spLocks noGrp="1"/>
          </p:cNvSpPr>
          <p:nvPr>
            <p:ph type="dt" sz="half" idx="10"/>
          </p:nvPr>
        </p:nvSpPr>
        <p:spPr/>
        <p:txBody>
          <a:bodyPr/>
          <a:lstStyle/>
          <a:p>
            <a:fld id="{AC390AFD-0F3B-0F42-902C-742001D40154}" type="datetimeFigureOut">
              <a:rPr lang="en-US" smtClean="0"/>
              <a:t>10/6/19</a:t>
            </a:fld>
            <a:endParaRPr lang="en-US"/>
          </a:p>
        </p:txBody>
      </p:sp>
      <p:sp>
        <p:nvSpPr>
          <p:cNvPr id="8" name="Footer Placeholder 7">
            <a:extLst>
              <a:ext uri="{FF2B5EF4-FFF2-40B4-BE49-F238E27FC236}">
                <a16:creationId xmlns:a16="http://schemas.microsoft.com/office/drawing/2014/main" id="{8217496C-23B7-C24E-A3F8-D567222DC7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1B1742-1F0A-4F47-80F7-B873780863C0}"/>
              </a:ext>
            </a:extLst>
          </p:cNvPr>
          <p:cNvSpPr>
            <a:spLocks noGrp="1"/>
          </p:cNvSpPr>
          <p:nvPr>
            <p:ph type="sldNum" sz="quarter" idx="12"/>
          </p:nvPr>
        </p:nvSpPr>
        <p:spPr/>
        <p:txBody>
          <a:bodyPr/>
          <a:lstStyle/>
          <a:p>
            <a:fld id="{6A489098-6394-9D44-A099-478F859D18D4}" type="slidenum">
              <a:rPr lang="en-US" smtClean="0"/>
              <a:t>‹#›</a:t>
            </a:fld>
            <a:endParaRPr lang="en-US"/>
          </a:p>
        </p:txBody>
      </p:sp>
    </p:spTree>
    <p:extLst>
      <p:ext uri="{BB962C8B-B14F-4D97-AF65-F5344CB8AC3E}">
        <p14:creationId xmlns:p14="http://schemas.microsoft.com/office/powerpoint/2010/main" val="2929609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CE66-08A7-FC43-BB13-47C10C3203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656D3F-728C-C94E-966A-5D0FCFA9B12F}"/>
              </a:ext>
            </a:extLst>
          </p:cNvPr>
          <p:cNvSpPr>
            <a:spLocks noGrp="1"/>
          </p:cNvSpPr>
          <p:nvPr>
            <p:ph type="dt" sz="half" idx="10"/>
          </p:nvPr>
        </p:nvSpPr>
        <p:spPr/>
        <p:txBody>
          <a:bodyPr/>
          <a:lstStyle/>
          <a:p>
            <a:fld id="{AC390AFD-0F3B-0F42-902C-742001D40154}" type="datetimeFigureOut">
              <a:rPr lang="en-US" smtClean="0"/>
              <a:t>10/6/19</a:t>
            </a:fld>
            <a:endParaRPr lang="en-US"/>
          </a:p>
        </p:txBody>
      </p:sp>
      <p:sp>
        <p:nvSpPr>
          <p:cNvPr id="4" name="Footer Placeholder 3">
            <a:extLst>
              <a:ext uri="{FF2B5EF4-FFF2-40B4-BE49-F238E27FC236}">
                <a16:creationId xmlns:a16="http://schemas.microsoft.com/office/drawing/2014/main" id="{3C71A665-375F-1747-BC22-FA11E84B90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A39547-72CC-7A44-B6DB-3748EB771974}"/>
              </a:ext>
            </a:extLst>
          </p:cNvPr>
          <p:cNvSpPr>
            <a:spLocks noGrp="1"/>
          </p:cNvSpPr>
          <p:nvPr>
            <p:ph type="sldNum" sz="quarter" idx="12"/>
          </p:nvPr>
        </p:nvSpPr>
        <p:spPr/>
        <p:txBody>
          <a:bodyPr/>
          <a:lstStyle/>
          <a:p>
            <a:fld id="{6A489098-6394-9D44-A099-478F859D18D4}" type="slidenum">
              <a:rPr lang="en-US" smtClean="0"/>
              <a:t>‹#›</a:t>
            </a:fld>
            <a:endParaRPr lang="en-US"/>
          </a:p>
        </p:txBody>
      </p:sp>
    </p:spTree>
    <p:extLst>
      <p:ext uri="{BB962C8B-B14F-4D97-AF65-F5344CB8AC3E}">
        <p14:creationId xmlns:p14="http://schemas.microsoft.com/office/powerpoint/2010/main" val="334641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EF0635-F441-FA42-A697-CBADAF702BDB}"/>
              </a:ext>
            </a:extLst>
          </p:cNvPr>
          <p:cNvSpPr>
            <a:spLocks noGrp="1"/>
          </p:cNvSpPr>
          <p:nvPr>
            <p:ph type="dt" sz="half" idx="10"/>
          </p:nvPr>
        </p:nvSpPr>
        <p:spPr/>
        <p:txBody>
          <a:bodyPr/>
          <a:lstStyle/>
          <a:p>
            <a:fld id="{AC390AFD-0F3B-0F42-902C-742001D40154}" type="datetimeFigureOut">
              <a:rPr lang="en-US" smtClean="0"/>
              <a:t>10/6/19</a:t>
            </a:fld>
            <a:endParaRPr lang="en-US"/>
          </a:p>
        </p:txBody>
      </p:sp>
      <p:sp>
        <p:nvSpPr>
          <p:cNvPr id="3" name="Footer Placeholder 2">
            <a:extLst>
              <a:ext uri="{FF2B5EF4-FFF2-40B4-BE49-F238E27FC236}">
                <a16:creationId xmlns:a16="http://schemas.microsoft.com/office/drawing/2014/main" id="{0BE59CC5-0932-7A43-9659-C410843C16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748DB1-7525-4F42-865A-E37B3ED8E09D}"/>
              </a:ext>
            </a:extLst>
          </p:cNvPr>
          <p:cNvSpPr>
            <a:spLocks noGrp="1"/>
          </p:cNvSpPr>
          <p:nvPr>
            <p:ph type="sldNum" sz="quarter" idx="12"/>
          </p:nvPr>
        </p:nvSpPr>
        <p:spPr/>
        <p:txBody>
          <a:bodyPr/>
          <a:lstStyle/>
          <a:p>
            <a:fld id="{6A489098-6394-9D44-A099-478F859D18D4}" type="slidenum">
              <a:rPr lang="en-US" smtClean="0"/>
              <a:t>‹#›</a:t>
            </a:fld>
            <a:endParaRPr lang="en-US"/>
          </a:p>
        </p:txBody>
      </p:sp>
    </p:spTree>
    <p:extLst>
      <p:ext uri="{BB962C8B-B14F-4D97-AF65-F5344CB8AC3E}">
        <p14:creationId xmlns:p14="http://schemas.microsoft.com/office/powerpoint/2010/main" val="366436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89077-1929-934A-B5B6-21AA03D35C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7F73B0-51CD-5942-84DE-FC82CFBA1F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734203-3911-C448-8A6A-941C0893A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13C558-0D6D-BF44-8793-AD427C43B357}"/>
              </a:ext>
            </a:extLst>
          </p:cNvPr>
          <p:cNvSpPr>
            <a:spLocks noGrp="1"/>
          </p:cNvSpPr>
          <p:nvPr>
            <p:ph type="dt" sz="half" idx="10"/>
          </p:nvPr>
        </p:nvSpPr>
        <p:spPr/>
        <p:txBody>
          <a:bodyPr/>
          <a:lstStyle/>
          <a:p>
            <a:fld id="{AC390AFD-0F3B-0F42-902C-742001D40154}" type="datetimeFigureOut">
              <a:rPr lang="en-US" smtClean="0"/>
              <a:t>10/6/19</a:t>
            </a:fld>
            <a:endParaRPr lang="en-US"/>
          </a:p>
        </p:txBody>
      </p:sp>
      <p:sp>
        <p:nvSpPr>
          <p:cNvPr id="6" name="Footer Placeholder 5">
            <a:extLst>
              <a:ext uri="{FF2B5EF4-FFF2-40B4-BE49-F238E27FC236}">
                <a16:creationId xmlns:a16="http://schemas.microsoft.com/office/drawing/2014/main" id="{2D7A96FF-5332-054D-940B-C493DBE6FC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DD01D1-B044-3041-AC85-6AE6D0C03D5C}"/>
              </a:ext>
            </a:extLst>
          </p:cNvPr>
          <p:cNvSpPr>
            <a:spLocks noGrp="1"/>
          </p:cNvSpPr>
          <p:nvPr>
            <p:ph type="sldNum" sz="quarter" idx="12"/>
          </p:nvPr>
        </p:nvSpPr>
        <p:spPr/>
        <p:txBody>
          <a:bodyPr/>
          <a:lstStyle/>
          <a:p>
            <a:fld id="{6A489098-6394-9D44-A099-478F859D18D4}" type="slidenum">
              <a:rPr lang="en-US" smtClean="0"/>
              <a:t>‹#›</a:t>
            </a:fld>
            <a:endParaRPr lang="en-US"/>
          </a:p>
        </p:txBody>
      </p:sp>
    </p:spTree>
    <p:extLst>
      <p:ext uri="{BB962C8B-B14F-4D97-AF65-F5344CB8AC3E}">
        <p14:creationId xmlns:p14="http://schemas.microsoft.com/office/powerpoint/2010/main" val="270830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0647-8F41-A141-B684-3C786DBA8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C77B9C-8164-564A-9527-8218828706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BF8A1A-7590-A64A-834B-59D86C2BC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CBE868-3ECC-3F46-803D-0DF791E50014}"/>
              </a:ext>
            </a:extLst>
          </p:cNvPr>
          <p:cNvSpPr>
            <a:spLocks noGrp="1"/>
          </p:cNvSpPr>
          <p:nvPr>
            <p:ph type="dt" sz="half" idx="10"/>
          </p:nvPr>
        </p:nvSpPr>
        <p:spPr/>
        <p:txBody>
          <a:bodyPr/>
          <a:lstStyle/>
          <a:p>
            <a:fld id="{AC390AFD-0F3B-0F42-902C-742001D40154}" type="datetimeFigureOut">
              <a:rPr lang="en-US" smtClean="0"/>
              <a:t>10/6/19</a:t>
            </a:fld>
            <a:endParaRPr lang="en-US"/>
          </a:p>
        </p:txBody>
      </p:sp>
      <p:sp>
        <p:nvSpPr>
          <p:cNvPr id="6" name="Footer Placeholder 5">
            <a:extLst>
              <a:ext uri="{FF2B5EF4-FFF2-40B4-BE49-F238E27FC236}">
                <a16:creationId xmlns:a16="http://schemas.microsoft.com/office/drawing/2014/main" id="{0654D107-AB22-8944-A494-85737761D6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C9B784-63DA-EE49-AC90-36E676ED6EA7}"/>
              </a:ext>
            </a:extLst>
          </p:cNvPr>
          <p:cNvSpPr>
            <a:spLocks noGrp="1"/>
          </p:cNvSpPr>
          <p:nvPr>
            <p:ph type="sldNum" sz="quarter" idx="12"/>
          </p:nvPr>
        </p:nvSpPr>
        <p:spPr/>
        <p:txBody>
          <a:bodyPr/>
          <a:lstStyle/>
          <a:p>
            <a:fld id="{6A489098-6394-9D44-A099-478F859D18D4}" type="slidenum">
              <a:rPr lang="en-US" smtClean="0"/>
              <a:t>‹#›</a:t>
            </a:fld>
            <a:endParaRPr lang="en-US"/>
          </a:p>
        </p:txBody>
      </p:sp>
    </p:spTree>
    <p:extLst>
      <p:ext uri="{BB962C8B-B14F-4D97-AF65-F5344CB8AC3E}">
        <p14:creationId xmlns:p14="http://schemas.microsoft.com/office/powerpoint/2010/main" val="166380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161D81-217E-4741-95A5-39E34BDB3A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6307FE-681F-D34F-8A97-B594AEC45D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EDA9A-2740-4945-8BE2-D924D9B9B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90AFD-0F3B-0F42-902C-742001D40154}" type="datetimeFigureOut">
              <a:rPr lang="en-US" smtClean="0"/>
              <a:t>10/6/19</a:t>
            </a:fld>
            <a:endParaRPr lang="en-US"/>
          </a:p>
        </p:txBody>
      </p:sp>
      <p:sp>
        <p:nvSpPr>
          <p:cNvPr id="5" name="Footer Placeholder 4">
            <a:extLst>
              <a:ext uri="{FF2B5EF4-FFF2-40B4-BE49-F238E27FC236}">
                <a16:creationId xmlns:a16="http://schemas.microsoft.com/office/drawing/2014/main" id="{71CB7D77-D571-0D40-BC73-F7582345CB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509D8E-59D3-744C-B20D-43FF715176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89098-6394-9D44-A099-478F859D18D4}" type="slidenum">
              <a:rPr lang="en-US" smtClean="0"/>
              <a:t>‹#›</a:t>
            </a:fld>
            <a:endParaRPr lang="en-US"/>
          </a:p>
        </p:txBody>
      </p:sp>
    </p:spTree>
    <p:extLst>
      <p:ext uri="{BB962C8B-B14F-4D97-AF65-F5344CB8AC3E}">
        <p14:creationId xmlns:p14="http://schemas.microsoft.com/office/powerpoint/2010/main" val="23567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time_continue=445&amp;v=QAkW_i0bDpQ"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youtube.com/watch?v=R_Mw0WEbqrI"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OXrN9HhnCcM" TargetMode="External"/><Relationship Id="rId2" Type="http://schemas.openxmlformats.org/officeDocument/2006/relationships/hyperlink" Target="https://www.youtube.com/watch?v=vZVOU5bfHrM"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youtube.com/watch?v=ECehO0iwr1o"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houston-nae.kognity.com/schoolstaff/app/geography-hl-fe2019/book/global-resource-consumption-and-security/resource-stewardship-sustainability/the-optimists/" TargetMode="External"/><Relationship Id="rId2" Type="http://schemas.openxmlformats.org/officeDocument/2006/relationships/hyperlink" Target="https://houston-nae.kognity.com/schoolstaff/app/geography-hl-fe2019/book/global-resource-consumption-and-security/resource-stewardship-sustainability/the-pessimists/"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houston-nae.kognity.com/schoolstaff/app/geography-hl-fe2019/book/global-resource-consumption-and-security/resource-stewardship-sustainability/resource-stewardship-strategies/"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youtube.com/watch?v=ymarrXoi0ZM"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s://www.youtube.com/watch?time_continue=2&amp;v=_5r4loXPyx8"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time_continue=43&amp;v=WGcE3ZWBjf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houston-nae.kognity.com/schoolstaff/app/geography-hl-fe2019/book/changing-population/changing-populations-and-places/vital-rates-mortality/" TargetMode="External"/><Relationship Id="rId2" Type="http://schemas.openxmlformats.org/officeDocument/2006/relationships/hyperlink" Target="https://houston-nae.kognity.com/schoolstaff/app/geography-hl-fe2019/book/changing-population/changing-populations-and-places/vital-rates-fertilit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D38CB1-ED65-1545-92C7-116DFCBE0CDD}"/>
              </a:ext>
            </a:extLst>
          </p:cNvPr>
          <p:cNvPicPr>
            <a:picLocks noChangeAspect="1"/>
          </p:cNvPicPr>
          <p:nvPr/>
        </p:nvPicPr>
        <p:blipFill>
          <a:blip r:embed="rId2"/>
          <a:stretch>
            <a:fillRect/>
          </a:stretch>
        </p:blipFill>
        <p:spPr>
          <a:xfrm>
            <a:off x="0" y="99635"/>
            <a:ext cx="12192000" cy="6758365"/>
          </a:xfrm>
          <a:prstGeom prst="rect">
            <a:avLst/>
          </a:prstGeom>
        </p:spPr>
      </p:pic>
      <p:sp>
        <p:nvSpPr>
          <p:cNvPr id="2" name="Title 1">
            <a:extLst>
              <a:ext uri="{FF2B5EF4-FFF2-40B4-BE49-F238E27FC236}">
                <a16:creationId xmlns:a16="http://schemas.microsoft.com/office/drawing/2014/main" id="{B09BA328-B79E-A648-9B40-2736D343391B}"/>
              </a:ext>
            </a:extLst>
          </p:cNvPr>
          <p:cNvSpPr>
            <a:spLocks noGrp="1"/>
          </p:cNvSpPr>
          <p:nvPr>
            <p:ph type="ctrTitle"/>
          </p:nvPr>
        </p:nvSpPr>
        <p:spPr>
          <a:xfrm>
            <a:off x="1634168" y="2995230"/>
            <a:ext cx="9144000" cy="2387600"/>
          </a:xfrm>
        </p:spPr>
        <p:txBody>
          <a:bodyPr/>
          <a:lstStyle/>
          <a:p>
            <a:r>
              <a:rPr lang="en-US" dirty="0">
                <a:highlight>
                  <a:srgbClr val="FFFF00"/>
                </a:highlight>
                <a:latin typeface="dearJoe 5 CASUAL PRO" panose="02000000000000000000" pitchFamily="2" charset="0"/>
              </a:rPr>
              <a:t>Resource stewardship </a:t>
            </a:r>
          </a:p>
        </p:txBody>
      </p:sp>
      <p:sp>
        <p:nvSpPr>
          <p:cNvPr id="3" name="Subtitle 2">
            <a:extLst>
              <a:ext uri="{FF2B5EF4-FFF2-40B4-BE49-F238E27FC236}">
                <a16:creationId xmlns:a16="http://schemas.microsoft.com/office/drawing/2014/main" id="{EE0C0DD0-698B-5042-A633-CC688A66E2F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134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D7F2-7278-1045-BEF9-D1FF0B0FE55F}"/>
              </a:ext>
            </a:extLst>
          </p:cNvPr>
          <p:cNvSpPr>
            <a:spLocks noGrp="1"/>
          </p:cNvSpPr>
          <p:nvPr>
            <p:ph type="title"/>
          </p:nvPr>
        </p:nvSpPr>
        <p:spPr/>
        <p:txBody>
          <a:bodyPr/>
          <a:lstStyle/>
          <a:p>
            <a:r>
              <a:rPr lang="en-US" b="1" dirty="0">
                <a:latin typeface="dearJoe 5 CASUAL PRO" panose="02000000000000000000" pitchFamily="2" charset="0"/>
              </a:rPr>
              <a:t>The pessimists</a:t>
            </a:r>
            <a:br>
              <a:rPr lang="en-US" b="1" dirty="0"/>
            </a:br>
            <a:endParaRPr lang="en-US" dirty="0"/>
          </a:p>
        </p:txBody>
      </p:sp>
      <p:sp>
        <p:nvSpPr>
          <p:cNvPr id="3" name="Content Placeholder 2">
            <a:extLst>
              <a:ext uri="{FF2B5EF4-FFF2-40B4-BE49-F238E27FC236}">
                <a16:creationId xmlns:a16="http://schemas.microsoft.com/office/drawing/2014/main" id="{D7979972-08EF-6041-A7D8-5FA039992CDF}"/>
              </a:ext>
            </a:extLst>
          </p:cNvPr>
          <p:cNvSpPr>
            <a:spLocks noGrp="1"/>
          </p:cNvSpPr>
          <p:nvPr>
            <p:ph idx="1"/>
          </p:nvPr>
        </p:nvSpPr>
        <p:spPr/>
        <p:txBody>
          <a:bodyPr/>
          <a:lstStyle/>
          <a:p>
            <a:r>
              <a:rPr lang="en-US" dirty="0"/>
              <a:t>One group of theorists about the relationship between population and resource consumption are the pessimists. As the name suggests, pessimistic theories are </a:t>
            </a:r>
            <a:r>
              <a:rPr lang="en-US" dirty="0">
                <a:highlight>
                  <a:srgbClr val="FFFF00"/>
                </a:highlight>
              </a:rPr>
              <a:t>negative, proposing 'doom and gloom'. </a:t>
            </a:r>
          </a:p>
        </p:txBody>
      </p:sp>
    </p:spTree>
    <p:extLst>
      <p:ext uri="{BB962C8B-B14F-4D97-AF65-F5344CB8AC3E}">
        <p14:creationId xmlns:p14="http://schemas.microsoft.com/office/powerpoint/2010/main" val="272490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E2604-CDDF-7348-A138-9BD5C63D26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79AE26-CD8B-E043-9B8C-B5DCC8F7F098}"/>
              </a:ext>
            </a:extLst>
          </p:cNvPr>
          <p:cNvSpPr>
            <a:spLocks noGrp="1"/>
          </p:cNvSpPr>
          <p:nvPr>
            <p:ph idx="1"/>
          </p:nvPr>
        </p:nvSpPr>
        <p:spPr/>
        <p:txBody>
          <a:bodyPr/>
          <a:lstStyle/>
          <a:p>
            <a:pPr marL="0" indent="0">
              <a:buNone/>
            </a:pPr>
            <a:r>
              <a:rPr lang="en-US" dirty="0"/>
              <a:t>English scholar and cleric, Thomas Malthus (1798) wrote 'An Essay on the Principle of Population'. The essay was based on political and economic thinking and in it, he predicted the fate of humanity. He argued that population growth is exponential whereas the increase in food production is arithmetic at best </a:t>
            </a:r>
          </a:p>
        </p:txBody>
      </p:sp>
      <p:pic>
        <p:nvPicPr>
          <p:cNvPr id="4" name="Content Placeholder 3">
            <a:extLst>
              <a:ext uri="{FF2B5EF4-FFF2-40B4-BE49-F238E27FC236}">
                <a16:creationId xmlns:a16="http://schemas.microsoft.com/office/drawing/2014/main" id="{4595CD11-1E97-E847-97BB-89C6BE099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457200"/>
            <a:ext cx="7886700" cy="929924"/>
          </a:xfrm>
          <a:prstGeom prst="rect">
            <a:avLst/>
          </a:prstGeom>
        </p:spPr>
      </p:pic>
      <p:pic>
        <p:nvPicPr>
          <p:cNvPr id="6" name="Picture 5">
            <a:extLst>
              <a:ext uri="{FF2B5EF4-FFF2-40B4-BE49-F238E27FC236}">
                <a16:creationId xmlns:a16="http://schemas.microsoft.com/office/drawing/2014/main" id="{B40D0453-21DA-5A40-A8AB-93A2F50815E1}"/>
              </a:ext>
            </a:extLst>
          </p:cNvPr>
          <p:cNvPicPr>
            <a:picLocks noChangeAspect="1"/>
          </p:cNvPicPr>
          <p:nvPr/>
        </p:nvPicPr>
        <p:blipFill>
          <a:blip r:embed="rId3"/>
          <a:stretch>
            <a:fillRect/>
          </a:stretch>
        </p:blipFill>
        <p:spPr>
          <a:xfrm>
            <a:off x="6784549" y="3760575"/>
            <a:ext cx="3581400" cy="2730500"/>
          </a:xfrm>
          <a:prstGeom prst="rect">
            <a:avLst/>
          </a:prstGeom>
        </p:spPr>
      </p:pic>
    </p:spTree>
    <p:extLst>
      <p:ext uri="{BB962C8B-B14F-4D97-AF65-F5344CB8AC3E}">
        <p14:creationId xmlns:p14="http://schemas.microsoft.com/office/powerpoint/2010/main" val="2593250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457200"/>
            <a:ext cx="7886700" cy="929924"/>
          </a:xfrm>
        </p:spPr>
      </p:pic>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75" y="1659901"/>
            <a:ext cx="4953000" cy="3070790"/>
          </a:xfrm>
          <a:prstGeom prst="rect">
            <a:avLst/>
          </a:prstGeom>
        </p:spPr>
      </p:pic>
      <p:sp>
        <p:nvSpPr>
          <p:cNvPr id="7" name="TextBox 6"/>
          <p:cNvSpPr txBox="1"/>
          <p:nvPr/>
        </p:nvSpPr>
        <p:spPr>
          <a:xfrm>
            <a:off x="8505825" y="5119062"/>
            <a:ext cx="2876550" cy="2031325"/>
          </a:xfrm>
          <a:prstGeom prst="rect">
            <a:avLst/>
          </a:prstGeom>
          <a:noFill/>
        </p:spPr>
        <p:txBody>
          <a:bodyPr wrap="square" rtlCol="0">
            <a:spAutoFit/>
          </a:bodyPr>
          <a:lstStyle/>
          <a:p>
            <a:r>
              <a:rPr lang="en-US" dirty="0"/>
              <a:t>Watch the videos and make notes on</a:t>
            </a:r>
            <a:r>
              <a:rPr lang="is-IS" dirty="0"/>
              <a:t>…..</a:t>
            </a:r>
            <a:endParaRPr lang="en-US" dirty="0"/>
          </a:p>
          <a:p>
            <a:r>
              <a:rPr lang="en-US" b="1" dirty="0"/>
              <a:t>What did Malthus predict would happen to human population in the future?</a:t>
            </a:r>
          </a:p>
          <a:p>
            <a:br>
              <a:rPr lang="en-US" dirty="0"/>
            </a:br>
            <a:endParaRPr lang="en-US" dirty="0"/>
          </a:p>
        </p:txBody>
      </p:sp>
      <p:sp>
        <p:nvSpPr>
          <p:cNvPr id="8" name="TextBox 7"/>
          <p:cNvSpPr txBox="1"/>
          <p:nvPr/>
        </p:nvSpPr>
        <p:spPr>
          <a:xfrm>
            <a:off x="405353" y="5411450"/>
            <a:ext cx="9696193" cy="1446550"/>
          </a:xfrm>
          <a:prstGeom prst="rect">
            <a:avLst/>
          </a:prstGeom>
          <a:noFill/>
        </p:spPr>
        <p:txBody>
          <a:bodyPr wrap="square" rtlCol="0">
            <a:spAutoFit/>
          </a:bodyPr>
          <a:lstStyle/>
          <a:p>
            <a:r>
              <a:rPr lang="en-US" sz="4400" dirty="0"/>
              <a:t>Discuss:  </a:t>
            </a:r>
            <a:r>
              <a:rPr lang="en-US" sz="4400" b="1" dirty="0"/>
              <a:t>Was Malthus' prediction wrong? What do you think?</a:t>
            </a:r>
            <a:endParaRPr lang="en-US" sz="4400" dirty="0"/>
          </a:p>
        </p:txBody>
      </p:sp>
      <p:pic>
        <p:nvPicPr>
          <p:cNvPr id="5" name="Picture 4">
            <a:hlinkClick r:id="rId5"/>
            <a:extLst>
              <a:ext uri="{FF2B5EF4-FFF2-40B4-BE49-F238E27FC236}">
                <a16:creationId xmlns:a16="http://schemas.microsoft.com/office/drawing/2014/main" id="{018ED70C-63A1-094D-B660-3D8DD5899A46}"/>
              </a:ext>
            </a:extLst>
          </p:cNvPr>
          <p:cNvPicPr>
            <a:picLocks noChangeAspect="1"/>
          </p:cNvPicPr>
          <p:nvPr/>
        </p:nvPicPr>
        <p:blipFill>
          <a:blip r:embed="rId6"/>
          <a:stretch>
            <a:fillRect/>
          </a:stretch>
        </p:blipFill>
        <p:spPr>
          <a:xfrm>
            <a:off x="5562259" y="1565632"/>
            <a:ext cx="5128652" cy="3070791"/>
          </a:xfrm>
          <a:prstGeom prst="rect">
            <a:avLst/>
          </a:prstGeom>
        </p:spPr>
      </p:pic>
    </p:spTree>
    <p:extLst>
      <p:ext uri="{BB962C8B-B14F-4D97-AF65-F5344CB8AC3E}">
        <p14:creationId xmlns:p14="http://schemas.microsoft.com/office/powerpoint/2010/main" val="244262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77D3-7023-3F4F-89F6-DBC7A2E865BC}"/>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EE2C8A90-840D-DB4B-A19A-28DA4CF1416E}"/>
              </a:ext>
            </a:extLst>
          </p:cNvPr>
          <p:cNvPicPr>
            <a:picLocks noGrp="1" noChangeAspect="1"/>
          </p:cNvPicPr>
          <p:nvPr>
            <p:ph idx="1"/>
          </p:nvPr>
        </p:nvPicPr>
        <p:blipFill>
          <a:blip r:embed="rId2"/>
          <a:stretch>
            <a:fillRect/>
          </a:stretch>
        </p:blipFill>
        <p:spPr>
          <a:xfrm>
            <a:off x="1527142" y="771296"/>
            <a:ext cx="8269665" cy="5846320"/>
          </a:xfrm>
        </p:spPr>
      </p:pic>
    </p:spTree>
    <p:extLst>
      <p:ext uri="{BB962C8B-B14F-4D97-AF65-F5344CB8AC3E}">
        <p14:creationId xmlns:p14="http://schemas.microsoft.com/office/powerpoint/2010/main" val="641880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89A0E-5B0B-9541-A68C-2EB878122D49}"/>
              </a:ext>
            </a:extLst>
          </p:cNvPr>
          <p:cNvSpPr>
            <a:spLocks noGrp="1"/>
          </p:cNvSpPr>
          <p:nvPr>
            <p:ph type="title"/>
          </p:nvPr>
        </p:nvSpPr>
        <p:spPr/>
        <p:txBody>
          <a:bodyPr/>
          <a:lstStyle/>
          <a:p>
            <a:r>
              <a:rPr lang="en-US" dirty="0">
                <a:latin typeface="dearJoe 5 CASUAL PRO" panose="02000000000000000000" pitchFamily="2" charset="0"/>
              </a:rPr>
              <a:t>Checks on population: Malthusian perspective</a:t>
            </a:r>
          </a:p>
        </p:txBody>
      </p:sp>
      <p:sp>
        <p:nvSpPr>
          <p:cNvPr id="3" name="Content Placeholder 2">
            <a:extLst>
              <a:ext uri="{FF2B5EF4-FFF2-40B4-BE49-F238E27FC236}">
                <a16:creationId xmlns:a16="http://schemas.microsoft.com/office/drawing/2014/main" id="{5DDAE779-CA1B-D740-B22C-169AF48A4A8E}"/>
              </a:ext>
            </a:extLst>
          </p:cNvPr>
          <p:cNvSpPr>
            <a:spLocks noGrp="1"/>
          </p:cNvSpPr>
          <p:nvPr>
            <p:ph idx="1"/>
          </p:nvPr>
        </p:nvSpPr>
        <p:spPr/>
        <p:txBody>
          <a:bodyPr>
            <a:normAutofit lnSpcReduction="10000"/>
          </a:bodyPr>
          <a:lstStyle/>
          <a:p>
            <a:pPr marL="0" indent="0">
              <a:buNone/>
            </a:pPr>
            <a:r>
              <a:rPr lang="en-US" dirty="0"/>
              <a:t>At the point where the human population exceeds food supply (the carrying capacity) Malthus proposed two types of 'check':</a:t>
            </a:r>
          </a:p>
          <a:p>
            <a:r>
              <a:rPr lang="en-US" dirty="0">
                <a:highlight>
                  <a:srgbClr val="FFFF00"/>
                </a:highlight>
              </a:rPr>
              <a:t>Preventative or negative checks: </a:t>
            </a:r>
            <a:r>
              <a:rPr lang="en-US" dirty="0"/>
              <a:t>these are within people's control and include sexual abstinence, delayed marriage, and reduced marriage among the poor because, Malthus believed, poverty is a defect in people that should prevent marriage!</a:t>
            </a:r>
          </a:p>
          <a:p>
            <a:r>
              <a:rPr lang="en-US" dirty="0">
                <a:highlight>
                  <a:srgbClr val="FFFF00"/>
                </a:highlight>
              </a:rPr>
              <a:t>Positive checks: </a:t>
            </a:r>
            <a:r>
              <a:rPr lang="en-US" dirty="0"/>
              <a:t>these are occurrences outside of people's control such as disease, death, starvation and war.</a:t>
            </a:r>
          </a:p>
          <a:p>
            <a:pPr marL="0" indent="0">
              <a:buNone/>
            </a:pPr>
            <a:r>
              <a:rPr lang="en-US" dirty="0"/>
              <a:t>These checks would return the population to a lower, more sustainable level. Although the model has not really been evident in HICs, many argue that it is evident in LICs.</a:t>
            </a:r>
          </a:p>
          <a:p>
            <a:endParaRPr lang="en-US" dirty="0"/>
          </a:p>
        </p:txBody>
      </p:sp>
    </p:spTree>
    <p:extLst>
      <p:ext uri="{BB962C8B-B14F-4D97-AF65-F5344CB8AC3E}">
        <p14:creationId xmlns:p14="http://schemas.microsoft.com/office/powerpoint/2010/main" val="1699050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Two possible outcomes.</a:t>
            </a:r>
            <a:br>
              <a:rPr lang="en-US" dirty="0"/>
            </a:br>
            <a:r>
              <a:rPr lang="en-US" dirty="0"/>
              <a:t>1. Positive checks</a:t>
            </a:r>
          </a:p>
        </p:txBody>
      </p:sp>
      <p:sp>
        <p:nvSpPr>
          <p:cNvPr id="3" name="Content Placeholder 2"/>
          <p:cNvSpPr>
            <a:spLocks noGrp="1"/>
          </p:cNvSpPr>
          <p:nvPr>
            <p:ph sz="half" idx="1"/>
          </p:nvPr>
        </p:nvSpPr>
        <p:spPr/>
        <p:txBody>
          <a:bodyPr>
            <a:normAutofit lnSpcReduction="10000"/>
          </a:bodyPr>
          <a:lstStyle/>
          <a:p>
            <a:r>
              <a:rPr lang="en-US" dirty="0"/>
              <a:t>Firstly, he said population could exceed food supply only to be positively "checked" (reduced) by famine, war, and disease.</a:t>
            </a:r>
          </a:p>
          <a:p>
            <a:pPr>
              <a:buNone/>
            </a:pPr>
            <a:endParaRPr lang="en-US" dirty="0"/>
          </a:p>
          <a:p>
            <a:pPr>
              <a:buNone/>
            </a:pPr>
            <a:r>
              <a:rPr lang="en-US" b="1" dirty="0"/>
              <a:t>* Population exceeds food supply and is kept in check by war, famine, or disease. It then drops below the food supply. As the population recovers, so the cycle continues.</a:t>
            </a:r>
            <a:endParaRPr lang="en-US" dirty="0"/>
          </a:p>
          <a:p>
            <a:endParaRPr lang="en-US" dirty="0"/>
          </a:p>
        </p:txBody>
      </p:sp>
      <p:pic>
        <p:nvPicPr>
          <p:cNvPr id="3074" name="Picture 2"/>
          <p:cNvPicPr>
            <a:picLocks noGrp="1" noChangeAspect="1" noChangeArrowheads="1"/>
          </p:cNvPicPr>
          <p:nvPr>
            <p:ph sz="half" idx="2"/>
          </p:nvPr>
        </p:nvPicPr>
        <p:blipFill>
          <a:blip r:embed="rId2" cstate="print"/>
          <a:stretch>
            <a:fillRect/>
          </a:stretch>
        </p:blipFill>
        <p:spPr bwMode="auto">
          <a:xfrm>
            <a:off x="6172201" y="1600200"/>
            <a:ext cx="4238825" cy="4341378"/>
          </a:xfrm>
          <a:prstGeom prst="rect">
            <a:avLst/>
          </a:prstGeom>
          <a:noFill/>
          <a:ln w="9525">
            <a:noFill/>
            <a:miter lim="800000"/>
            <a:headEnd/>
            <a:tailEnd/>
          </a:ln>
          <a:effectLst/>
        </p:spPr>
      </p:pic>
    </p:spTree>
    <p:extLst>
      <p:ext uri="{BB962C8B-B14F-4D97-AF65-F5344CB8AC3E}">
        <p14:creationId xmlns:p14="http://schemas.microsoft.com/office/powerpoint/2010/main" val="353857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Negative checks</a:t>
            </a:r>
          </a:p>
        </p:txBody>
      </p:sp>
      <p:sp>
        <p:nvSpPr>
          <p:cNvPr id="3" name="Content Placeholder 2"/>
          <p:cNvSpPr>
            <a:spLocks noGrp="1"/>
          </p:cNvSpPr>
          <p:nvPr>
            <p:ph sz="half" idx="1"/>
          </p:nvPr>
        </p:nvSpPr>
        <p:spPr/>
        <p:txBody>
          <a:bodyPr>
            <a:normAutofit fontScale="92500" lnSpcReduction="20000"/>
          </a:bodyPr>
          <a:lstStyle/>
          <a:p>
            <a:pPr>
              <a:buNone/>
            </a:pPr>
            <a:r>
              <a:rPr lang="en-US" dirty="0"/>
              <a:t>Alternatively, the population could pre-empt the food shortages and so slow their population growth keeping it within the limits of the food supply. Malthus called these negative checks. These negative checks would include later marriages and abstinence from sex (Remember Malthus was writing before wide spread contraception!). People would make these decisions sub-consciously as food prices increased and standard of living fell.</a:t>
            </a:r>
          </a:p>
          <a:p>
            <a:pPr>
              <a:buNone/>
            </a:pP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6096001" y="1614258"/>
            <a:ext cx="3962399" cy="4042286"/>
          </a:xfrm>
          <a:prstGeom prst="rect">
            <a:avLst/>
          </a:prstGeom>
          <a:noFill/>
          <a:ln w="9525">
            <a:noFill/>
            <a:miter lim="800000"/>
            <a:headEnd/>
            <a:tailEnd/>
          </a:ln>
          <a:effectLst/>
        </p:spPr>
      </p:pic>
    </p:spTree>
    <p:extLst>
      <p:ext uri="{BB962C8B-B14F-4D97-AF65-F5344CB8AC3E}">
        <p14:creationId xmlns:p14="http://schemas.microsoft.com/office/powerpoint/2010/main" val="3272474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 believes</a:t>
            </a:r>
            <a:r>
              <a:rPr lang="is-IS" dirty="0"/>
              <a:t>… </a:t>
            </a:r>
            <a:r>
              <a:rPr lang="en-US" dirty="0"/>
              <a:t>There is no way food supply can keep up with population growth</a:t>
            </a:r>
          </a:p>
        </p:txBody>
      </p:sp>
      <p:pic>
        <p:nvPicPr>
          <p:cNvPr id="2050" name="Picture 2"/>
          <p:cNvPicPr>
            <a:picLocks noGrp="1" noChangeAspect="1" noChangeArrowheads="1"/>
          </p:cNvPicPr>
          <p:nvPr>
            <p:ph idx="1"/>
          </p:nvPr>
        </p:nvPicPr>
        <p:blipFill>
          <a:blip r:embed="rId2" cstate="print"/>
          <a:stretch>
            <a:fillRect/>
          </a:stretch>
        </p:blipFill>
        <p:spPr bwMode="auto">
          <a:xfrm>
            <a:off x="3581400" y="2057401"/>
            <a:ext cx="4443412" cy="3867133"/>
          </a:xfrm>
          <a:prstGeom prst="rect">
            <a:avLst/>
          </a:prstGeom>
          <a:noFill/>
          <a:ln w="9525">
            <a:noFill/>
            <a:miter lim="800000"/>
            <a:headEnd/>
            <a:tailEnd/>
          </a:ln>
          <a:effectLst/>
        </p:spPr>
      </p:pic>
    </p:spTree>
    <p:extLst>
      <p:ext uri="{BB962C8B-B14F-4D97-AF65-F5344CB8AC3E}">
        <p14:creationId xmlns:p14="http://schemas.microsoft.com/office/powerpoint/2010/main" val="3866066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b="1" i="1" dirty="0"/>
              <a:t> Paul Ehrlich and the ''Club of Rome" both have Neo-</a:t>
            </a:r>
            <a:r>
              <a:rPr lang="en-US" b="1" i="1" dirty="0" err="1"/>
              <a:t>Malthusiasn</a:t>
            </a:r>
            <a:r>
              <a:rPr lang="en-US" b="1" i="1" dirty="0"/>
              <a:t> ideas.</a:t>
            </a:r>
          </a:p>
          <a:p>
            <a:pPr>
              <a:buNone/>
            </a:pPr>
            <a:endParaRPr lang="en-US" b="1" i="1" dirty="0"/>
          </a:p>
          <a:p>
            <a:r>
              <a:rPr lang="en-GB" dirty="0">
                <a:cs typeface="Times New Roman" pitchFamily="18" charset="0"/>
              </a:rPr>
              <a:t>Neo-Malthusians (modern supporters of Malthus’ views</a:t>
            </a:r>
            <a:r>
              <a:rPr lang="en-GB" dirty="0"/>
              <a:t> </a:t>
            </a:r>
            <a:r>
              <a:rPr lang="en-GB" dirty="0">
                <a:cs typeface="Times New Roman" pitchFamily="18" charset="0"/>
              </a:rPr>
              <a:t>Some people believe that for some parts of the world his views are not wrong, just </a:t>
            </a:r>
            <a:r>
              <a:rPr lang="en-GB" dirty="0" err="1">
                <a:cs typeface="Times New Roman" pitchFamily="18" charset="0"/>
              </a:rPr>
              <a:t>mis</a:t>
            </a:r>
            <a:r>
              <a:rPr lang="en-GB" dirty="0">
                <a:cs typeface="Times New Roman" pitchFamily="18" charset="0"/>
              </a:rPr>
              <a:t>-timed.  Sub-Saharan Africa has evidence of war, famine &amp; disease. Population pressure leads to environmental degradation in this region, desertification results</a:t>
            </a:r>
            <a:r>
              <a:rPr lang="en-GB" dirty="0"/>
              <a:t> </a:t>
            </a:r>
          </a:p>
          <a:p>
            <a:r>
              <a:rPr lang="en-US" dirty="0"/>
              <a:t>Neo-Malthusian theories are still pessimistic but the emphasis is on promoting population control </a:t>
            </a:r>
            <a:r>
              <a:rPr lang="en-US" dirty="0" err="1"/>
              <a:t>programmes</a:t>
            </a:r>
            <a:r>
              <a:rPr lang="en-US" dirty="0"/>
              <a:t> to ensure sustainability with resources for present needs and the future. Neo-Malthusians support the use of contraception and are concerned with environmental degradation and widespread famine.</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609600"/>
            <a:ext cx="8509488" cy="777122"/>
          </a:xfrm>
          <a:prstGeom prst="rect">
            <a:avLst/>
          </a:prstGeom>
        </p:spPr>
      </p:pic>
    </p:spTree>
    <p:extLst>
      <p:ext uri="{BB962C8B-B14F-4D97-AF65-F5344CB8AC3E}">
        <p14:creationId xmlns:p14="http://schemas.microsoft.com/office/powerpoint/2010/main" val="32981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9122A-C046-9A4D-AB70-181A02236E93}"/>
              </a:ext>
            </a:extLst>
          </p:cNvPr>
          <p:cNvSpPr>
            <a:spLocks noGrp="1"/>
          </p:cNvSpPr>
          <p:nvPr>
            <p:ph type="title"/>
          </p:nvPr>
        </p:nvSpPr>
        <p:spPr/>
        <p:txBody>
          <a:bodyPr/>
          <a:lstStyle/>
          <a:p>
            <a:r>
              <a:rPr lang="en-US" dirty="0">
                <a:latin typeface="dearJoe 5 CASUAL PRO" panose="02000000000000000000" pitchFamily="2" charset="0"/>
              </a:rPr>
              <a:t>Paul Ehrlich</a:t>
            </a:r>
          </a:p>
        </p:txBody>
      </p:sp>
      <p:pic>
        <p:nvPicPr>
          <p:cNvPr id="5" name="Content Placeholder 4">
            <a:extLst>
              <a:ext uri="{FF2B5EF4-FFF2-40B4-BE49-F238E27FC236}">
                <a16:creationId xmlns:a16="http://schemas.microsoft.com/office/drawing/2014/main" id="{5FB4AA5A-A373-7348-94E4-554ABB2AD0C7}"/>
              </a:ext>
            </a:extLst>
          </p:cNvPr>
          <p:cNvPicPr>
            <a:picLocks noGrp="1" noChangeAspect="1"/>
          </p:cNvPicPr>
          <p:nvPr>
            <p:ph idx="1"/>
          </p:nvPr>
        </p:nvPicPr>
        <p:blipFill>
          <a:blip r:embed="rId2"/>
          <a:stretch>
            <a:fillRect/>
          </a:stretch>
        </p:blipFill>
        <p:spPr>
          <a:xfrm>
            <a:off x="7073759" y="1853905"/>
            <a:ext cx="3210370" cy="4351338"/>
          </a:xfrm>
        </p:spPr>
      </p:pic>
      <p:sp>
        <p:nvSpPr>
          <p:cNvPr id="6" name="Rectangle 5">
            <a:extLst>
              <a:ext uri="{FF2B5EF4-FFF2-40B4-BE49-F238E27FC236}">
                <a16:creationId xmlns:a16="http://schemas.microsoft.com/office/drawing/2014/main" id="{C5785A21-069A-3941-93F3-9DA19CD20BB5}"/>
              </a:ext>
            </a:extLst>
          </p:cNvPr>
          <p:cNvSpPr/>
          <p:nvPr/>
        </p:nvSpPr>
        <p:spPr>
          <a:xfrm>
            <a:off x="606457" y="1971742"/>
            <a:ext cx="6096000" cy="4247317"/>
          </a:xfrm>
          <a:prstGeom prst="rect">
            <a:avLst/>
          </a:prstGeom>
        </p:spPr>
        <p:txBody>
          <a:bodyPr>
            <a:spAutoFit/>
          </a:bodyPr>
          <a:lstStyle/>
          <a:p>
            <a:r>
              <a:rPr lang="en-US" b="0" i="0" u="none" strike="noStrike" dirty="0">
                <a:solidFill>
                  <a:srgbClr val="333333"/>
                </a:solidFill>
                <a:effectLst/>
                <a:latin typeface="Times New Roman" panose="02020603050405020304" pitchFamily="18" charset="0"/>
              </a:rPr>
              <a:t>Paul Ehrlich is the author of </a:t>
            </a:r>
            <a:r>
              <a:rPr lang="en-US" b="0" i="1" u="none" strike="noStrike" dirty="0">
                <a:solidFill>
                  <a:srgbClr val="333333"/>
                </a:solidFill>
                <a:effectLst/>
                <a:highlight>
                  <a:srgbClr val="FFFF00"/>
                </a:highlight>
                <a:latin typeface="Times New Roman" panose="02020603050405020304" pitchFamily="18" charset="0"/>
              </a:rPr>
              <a:t>The Population Bomb</a:t>
            </a:r>
            <a:r>
              <a:rPr lang="en-US" b="0" i="0" u="none" strike="noStrike" dirty="0">
                <a:solidFill>
                  <a:srgbClr val="333333"/>
                </a:solidFill>
                <a:effectLst/>
                <a:highlight>
                  <a:srgbClr val="FFFF00"/>
                </a:highlight>
                <a:latin typeface="Times New Roman" panose="02020603050405020304" pitchFamily="18" charset="0"/>
              </a:rPr>
              <a:t> (1968)</a:t>
            </a:r>
            <a:r>
              <a:rPr lang="en-US" b="0" i="0" u="none" strike="noStrike" dirty="0">
                <a:solidFill>
                  <a:srgbClr val="333333"/>
                </a:solidFill>
                <a:effectLst/>
                <a:latin typeface="Times New Roman" panose="02020603050405020304" pitchFamily="18" charset="0"/>
              </a:rPr>
              <a:t>. His theory predicted that:</a:t>
            </a:r>
          </a:p>
          <a:p>
            <a:pPr>
              <a:buFont typeface="Arial" panose="020B0604020202020204" pitchFamily="34" charset="0"/>
              <a:buChar char="•"/>
            </a:pPr>
            <a:r>
              <a:rPr lang="en-US" b="0" i="0" u="none" strike="noStrike" dirty="0">
                <a:solidFill>
                  <a:srgbClr val="333333"/>
                </a:solidFill>
                <a:effectLst/>
                <a:latin typeface="Times New Roman" panose="02020603050405020304" pitchFamily="18" charset="0"/>
              </a:rPr>
              <a:t>overpopulation will cause disaster for humanity</a:t>
            </a:r>
          </a:p>
          <a:p>
            <a:pPr>
              <a:buFont typeface="Arial" panose="020B0604020202020204" pitchFamily="34" charset="0"/>
              <a:buChar char="•"/>
            </a:pPr>
            <a:r>
              <a:rPr lang="en-US" b="0" i="0" u="none" strike="noStrike" dirty="0">
                <a:solidFill>
                  <a:srgbClr val="333333"/>
                </a:solidFill>
                <a:effectLst/>
                <a:latin typeface="Times New Roman" panose="02020603050405020304" pitchFamily="18" charset="0"/>
              </a:rPr>
              <a:t>the 1970s would see 10 million deaths per year from starvation</a:t>
            </a:r>
          </a:p>
          <a:p>
            <a:pPr>
              <a:buFont typeface="Arial" panose="020B0604020202020204" pitchFamily="34" charset="0"/>
              <a:buChar char="•"/>
            </a:pPr>
            <a:r>
              <a:rPr lang="en-US" b="0" i="0" u="none" strike="noStrike" dirty="0">
                <a:solidFill>
                  <a:srgbClr val="333333"/>
                </a:solidFill>
                <a:effectLst/>
                <a:latin typeface="Times New Roman" panose="02020603050405020304" pitchFamily="18" charset="0"/>
              </a:rPr>
              <a:t>in the 1960s nothing could be done to stop this catastrophe</a:t>
            </a:r>
          </a:p>
          <a:p>
            <a:pPr>
              <a:buFont typeface="Arial" panose="020B0604020202020204" pitchFamily="34" charset="0"/>
              <a:buChar char="•"/>
            </a:pPr>
            <a:r>
              <a:rPr lang="en-US" b="0" i="0" u="none" strike="noStrike" dirty="0">
                <a:solidFill>
                  <a:srgbClr val="333333"/>
                </a:solidFill>
                <a:effectLst/>
                <a:latin typeface="Times New Roman" panose="02020603050405020304" pitchFamily="18" charset="0"/>
              </a:rPr>
              <a:t>in 2001 2 million would die from famine-related causes</a:t>
            </a:r>
          </a:p>
          <a:p>
            <a:pPr>
              <a:buFont typeface="Arial" panose="020B0604020202020204" pitchFamily="34" charset="0"/>
              <a:buChar char="•"/>
            </a:pPr>
            <a:r>
              <a:rPr lang="en-US" b="0" i="0" u="none" strike="noStrike" dirty="0">
                <a:solidFill>
                  <a:srgbClr val="333333"/>
                </a:solidFill>
                <a:effectLst/>
                <a:latin typeface="Times New Roman" panose="02020603050405020304" pitchFamily="18" charset="0"/>
              </a:rPr>
              <a:t>the USA can only support 150 million people.</a:t>
            </a:r>
          </a:p>
          <a:p>
            <a:endParaRPr lang="en-US" b="0" i="0" u="none" strike="noStrike" dirty="0">
              <a:solidFill>
                <a:srgbClr val="333333"/>
              </a:solidFill>
              <a:effectLst/>
              <a:latin typeface="Times New Roman" panose="02020603050405020304" pitchFamily="18" charset="0"/>
            </a:endParaRPr>
          </a:p>
          <a:p>
            <a:r>
              <a:rPr lang="en-US" b="0" i="0" u="none" strike="noStrike" dirty="0">
                <a:solidFill>
                  <a:srgbClr val="333333"/>
                </a:solidFill>
                <a:effectLst/>
                <a:latin typeface="Times New Roman" panose="02020603050405020304" pitchFamily="18" charset="0"/>
              </a:rPr>
              <a:t>He suggested that:</a:t>
            </a:r>
          </a:p>
          <a:p>
            <a:pPr>
              <a:buFont typeface="Arial" panose="020B0604020202020204" pitchFamily="34" charset="0"/>
              <a:buChar char="•"/>
            </a:pPr>
            <a:r>
              <a:rPr lang="en-US" b="0" i="0" u="none" strike="noStrike" dirty="0">
                <a:solidFill>
                  <a:srgbClr val="333333"/>
                </a:solidFill>
                <a:effectLst/>
                <a:latin typeface="Times New Roman" panose="02020603050405020304" pitchFamily="18" charset="0"/>
              </a:rPr>
              <a:t>luxury taxes should be placed on all child-related items (nappies, toys, clothes, etc.)</a:t>
            </a:r>
          </a:p>
          <a:p>
            <a:pPr>
              <a:buFont typeface="Arial" panose="020B0604020202020204" pitchFamily="34" charset="0"/>
              <a:buChar char="•"/>
            </a:pPr>
            <a:r>
              <a:rPr lang="en-US" b="0" i="0" u="none" strike="noStrike" dirty="0">
                <a:solidFill>
                  <a:srgbClr val="333333"/>
                </a:solidFill>
                <a:effectLst/>
                <a:latin typeface="Times New Roman" panose="02020603050405020304" pitchFamily="18" charset="0"/>
              </a:rPr>
              <a:t>'responsibility prizes' should be awarded for people who do not have children and for men who have vasectomies.</a:t>
            </a:r>
          </a:p>
          <a:p>
            <a:br>
              <a:rPr lang="en-US" dirty="0"/>
            </a:br>
            <a:endParaRPr lang="en-US" dirty="0"/>
          </a:p>
        </p:txBody>
      </p:sp>
    </p:spTree>
    <p:extLst>
      <p:ext uri="{BB962C8B-B14F-4D97-AF65-F5344CB8AC3E}">
        <p14:creationId xmlns:p14="http://schemas.microsoft.com/office/powerpoint/2010/main" val="449127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75F98-D2B4-8243-B6EC-CF1BAAE363B8}"/>
              </a:ext>
            </a:extLst>
          </p:cNvPr>
          <p:cNvSpPr>
            <a:spLocks noGrp="1"/>
          </p:cNvSpPr>
          <p:nvPr>
            <p:ph type="title"/>
          </p:nvPr>
        </p:nvSpPr>
        <p:spPr/>
        <p:txBody>
          <a:bodyPr/>
          <a:lstStyle/>
          <a:p>
            <a:r>
              <a:rPr lang="en-US" dirty="0">
                <a:latin typeface="dearJoe 5 CASUAL PRO" panose="02000000000000000000" pitchFamily="2" charset="0"/>
              </a:rPr>
              <a:t>Divergent views</a:t>
            </a:r>
          </a:p>
        </p:txBody>
      </p:sp>
      <p:sp>
        <p:nvSpPr>
          <p:cNvPr id="3" name="Content Placeholder 2">
            <a:extLst>
              <a:ext uri="{FF2B5EF4-FFF2-40B4-BE49-F238E27FC236}">
                <a16:creationId xmlns:a16="http://schemas.microsoft.com/office/drawing/2014/main" id="{C411A4B4-7431-5C40-B346-F0810FCE857D}"/>
              </a:ext>
            </a:extLst>
          </p:cNvPr>
          <p:cNvSpPr>
            <a:spLocks noGrp="1"/>
          </p:cNvSpPr>
          <p:nvPr>
            <p:ph idx="1"/>
          </p:nvPr>
        </p:nvSpPr>
        <p:spPr/>
        <p:txBody>
          <a:bodyPr>
            <a:normAutofit fontScale="55000" lnSpcReduction="20000"/>
          </a:bodyPr>
          <a:lstStyle/>
          <a:p>
            <a:pPr marL="0" indent="0">
              <a:buNone/>
            </a:pPr>
            <a:r>
              <a:rPr lang="en-US" sz="3400" b="1" dirty="0">
                <a:latin typeface="dearJoe 5 CASUAL PRO" panose="02000000000000000000" pitchFamily="2" charset="0"/>
              </a:rPr>
              <a:t>Enquiry question: </a:t>
            </a:r>
            <a:r>
              <a:rPr lang="en-US" sz="3400" dirty="0"/>
              <a:t>What are the </a:t>
            </a:r>
            <a:r>
              <a:rPr lang="en-US" sz="3400" b="1" dirty="0"/>
              <a:t>Possibilities</a:t>
            </a:r>
            <a:r>
              <a:rPr lang="en-US" sz="3400" dirty="0"/>
              <a:t> for managing resources sustainably and </a:t>
            </a:r>
            <a:r>
              <a:rPr lang="en-US" sz="3400" b="1" dirty="0"/>
              <a:t>power</a:t>
            </a:r>
            <a:r>
              <a:rPr lang="en-US" sz="3400" dirty="0"/>
              <a:t> over the decision-making process?</a:t>
            </a:r>
          </a:p>
          <a:p>
            <a:pPr marL="0" indent="0">
              <a:buNone/>
            </a:pPr>
            <a:endParaRPr lang="en-US" sz="3400" dirty="0"/>
          </a:p>
          <a:p>
            <a:pPr marL="0" indent="0">
              <a:buNone/>
            </a:pPr>
            <a:r>
              <a:rPr lang="en-US" sz="3400" b="1" dirty="0">
                <a:latin typeface="dearJoe 5 CASUAL PRO" panose="02000000000000000000" pitchFamily="2" charset="0"/>
              </a:rPr>
              <a:t>Why: </a:t>
            </a:r>
            <a:r>
              <a:rPr lang="en-US" sz="3400" dirty="0"/>
              <a:t>There are different perspectives on global resource use and the likely effectiveness of management actions at varying </a:t>
            </a:r>
            <a:r>
              <a:rPr lang="en-US" sz="3400" b="1" dirty="0"/>
              <a:t>scales</a:t>
            </a:r>
          </a:p>
          <a:p>
            <a:pPr marL="0" indent="0">
              <a:buNone/>
            </a:pPr>
            <a:endParaRPr lang="en-US" sz="3400" b="1" dirty="0"/>
          </a:p>
          <a:p>
            <a:pPr marL="0" indent="0">
              <a:buNone/>
            </a:pPr>
            <a:r>
              <a:rPr lang="en-US" sz="3400" b="1" dirty="0">
                <a:latin typeface="dearJoe 5 CASUAL PRO" panose="02000000000000000000" pitchFamily="2" charset="0"/>
              </a:rPr>
              <a:t>How: </a:t>
            </a:r>
            <a:r>
              <a:rPr lang="en-US" sz="3400" dirty="0"/>
              <a:t>Learning about the divergent thinking about population and resource consumption trends:</a:t>
            </a:r>
          </a:p>
          <a:p>
            <a:pPr lvl="1"/>
            <a:r>
              <a:rPr lang="en-US" sz="3400" dirty="0"/>
              <a:t>Pessimistic views, including neo-Malthusian views</a:t>
            </a:r>
            <a:br>
              <a:rPr lang="en-US" sz="3400" dirty="0"/>
            </a:br>
            <a:endParaRPr lang="en-US" sz="3400" dirty="0"/>
          </a:p>
          <a:p>
            <a:pPr lvl="1"/>
            <a:r>
              <a:rPr lang="en-US" sz="3400" dirty="0"/>
              <a:t>Optimistic views, including </a:t>
            </a:r>
            <a:r>
              <a:rPr lang="en-US" sz="3400" dirty="0" err="1"/>
              <a:t>Boserup</a:t>
            </a:r>
            <a:br>
              <a:rPr lang="en-US" sz="3400" dirty="0"/>
            </a:br>
            <a:endParaRPr lang="en-US" sz="3400" dirty="0"/>
          </a:p>
          <a:p>
            <a:pPr lvl="1"/>
            <a:r>
              <a:rPr lang="en-US" sz="3400" dirty="0"/>
              <a:t>Balanced views, including resource stewardship </a:t>
            </a:r>
          </a:p>
          <a:p>
            <a:pPr lvl="1"/>
            <a:endParaRPr lang="en-US" sz="3400" dirty="0"/>
          </a:p>
          <a:p>
            <a:pPr marL="457200" lvl="1" indent="0">
              <a:buNone/>
            </a:pPr>
            <a:endParaRPr lang="en-US" sz="3400" dirty="0"/>
          </a:p>
          <a:p>
            <a:pPr marL="457200" lvl="1" indent="0">
              <a:buNone/>
            </a:pPr>
            <a:r>
              <a:rPr lang="en-US" sz="3400" dirty="0"/>
              <a:t>Linking these theories to those already studied in our paper 2 learning </a:t>
            </a:r>
            <a:r>
              <a:rPr lang="en-US" sz="3400" dirty="0">
                <a:highlight>
                  <a:srgbClr val="FFFF00"/>
                </a:highlight>
              </a:rPr>
              <a:t>– synoptic learning </a:t>
            </a:r>
          </a:p>
          <a:p>
            <a:pPr marL="0" indent="0">
              <a:buNone/>
            </a:pPr>
            <a:endParaRPr lang="en-US" dirty="0">
              <a:latin typeface="dearJoe 5 CASUAL PRO" panose="02000000000000000000" pitchFamily="2" charset="0"/>
            </a:endParaRP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176584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Club of Rome &amp; its Limits to Growth Model</a:t>
            </a:r>
            <a:endParaRPr lang="en-US" dirty="0"/>
          </a:p>
        </p:txBody>
      </p:sp>
      <p:pic>
        <p:nvPicPr>
          <p:cNvPr id="1026" name="Picture 2"/>
          <p:cNvPicPr>
            <a:picLocks noGrp="1" noChangeAspect="1" noChangeArrowheads="1"/>
          </p:cNvPicPr>
          <p:nvPr>
            <p:ph sz="half" idx="1"/>
          </p:nvPr>
        </p:nvPicPr>
        <p:blipFill>
          <a:blip r:embed="rId2" cstate="print"/>
          <a:stretch>
            <a:fillRect/>
          </a:stretch>
        </p:blipFill>
        <p:spPr bwMode="auto">
          <a:xfrm>
            <a:off x="1828800" y="1828800"/>
            <a:ext cx="3866322" cy="3657600"/>
          </a:xfrm>
          <a:prstGeom prst="rect">
            <a:avLst/>
          </a:prstGeom>
          <a:noFill/>
          <a:ln w="9525">
            <a:noFill/>
            <a:miter lim="800000"/>
            <a:headEnd/>
            <a:tailEnd/>
          </a:ln>
        </p:spPr>
      </p:pic>
      <p:sp>
        <p:nvSpPr>
          <p:cNvPr id="5" name="Content Placeholder 4"/>
          <p:cNvSpPr>
            <a:spLocks noGrp="1"/>
          </p:cNvSpPr>
          <p:nvPr>
            <p:ph sz="half" idx="2"/>
          </p:nvPr>
        </p:nvSpPr>
        <p:spPr>
          <a:xfrm>
            <a:off x="5791200" y="1219200"/>
            <a:ext cx="4568952" cy="5638800"/>
          </a:xfrm>
        </p:spPr>
        <p:txBody>
          <a:bodyPr>
            <a:normAutofit fontScale="70000" lnSpcReduction="20000"/>
          </a:bodyPr>
          <a:lstStyle/>
          <a:p>
            <a:r>
              <a:rPr lang="en-US" dirty="0"/>
              <a:t>Developed by the Club of Rome it looked at population, natural resources, agricultural output, industrial production and pollution. </a:t>
            </a:r>
            <a:br>
              <a:rPr lang="en-US" dirty="0"/>
            </a:br>
            <a:endParaRPr lang="en-US" dirty="0"/>
          </a:p>
          <a:p>
            <a:r>
              <a:rPr lang="en-US" dirty="0"/>
              <a:t>They predicted that the limits to growth would be reached in 2070. </a:t>
            </a:r>
          </a:p>
          <a:p>
            <a:r>
              <a:rPr lang="en-US" dirty="0"/>
              <a:t>The model basically suggests that ability of resources, food, the environment, etc. to meet human needs will be reached by 2070. </a:t>
            </a:r>
          </a:p>
          <a:p>
            <a:r>
              <a:rPr lang="en-US" dirty="0"/>
              <a:t>Beyond this point if population is not controlled naturally, it will start to decline because of increased death rates.</a:t>
            </a:r>
          </a:p>
          <a:p>
            <a:pPr>
              <a:buNone/>
            </a:pPr>
            <a:endParaRPr lang="en-US" dirty="0"/>
          </a:p>
          <a:p>
            <a:pPr marL="457200" indent="-457200">
              <a:buAutoNum type="arabicPeriod"/>
            </a:pPr>
            <a:r>
              <a:rPr lang="en-US" b="1" dirty="0">
                <a:solidFill>
                  <a:srgbClr val="FF0000"/>
                </a:solidFill>
              </a:rPr>
              <a:t>Explain three of the relationships shown using case study data from the IB Geography course so far.</a:t>
            </a:r>
            <a:r>
              <a:rPr lang="en-US" dirty="0"/>
              <a:t> </a:t>
            </a:r>
          </a:p>
          <a:p>
            <a:pPr marL="457200" indent="-457200">
              <a:buAutoNum type="arabicPeriod"/>
            </a:pPr>
            <a:r>
              <a:rPr lang="en-US" b="1" dirty="0">
                <a:solidFill>
                  <a:srgbClr val="FF0000"/>
                </a:solidFill>
              </a:rPr>
              <a:t>What are the limitations of this model?</a:t>
            </a:r>
          </a:p>
          <a:p>
            <a:pPr marL="457200" indent="-457200">
              <a:buNone/>
            </a:pPr>
            <a:endParaRPr lang="en-US" dirty="0"/>
          </a:p>
          <a:p>
            <a:pPr>
              <a:buNone/>
            </a:pPr>
            <a:endParaRPr lang="en-US" dirty="0"/>
          </a:p>
        </p:txBody>
      </p:sp>
    </p:spTree>
    <p:extLst>
      <p:ext uri="{BB962C8B-B14F-4D97-AF65-F5344CB8AC3E}">
        <p14:creationId xmlns:p14="http://schemas.microsoft.com/office/powerpoint/2010/main" val="1763349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ctrTitle"/>
          </p:nvPr>
        </p:nvSpPr>
        <p:spPr>
          <a:xfrm>
            <a:off x="1792606" y="807245"/>
            <a:ext cx="8531067" cy="5014913"/>
          </a:xfrm>
        </p:spPr>
        <p:txBody>
          <a:bodyPr vert="horz" lIns="0" tIns="0" rIns="0" bIns="0" rtlCol="0" anchor="b">
            <a:normAutofit/>
          </a:bodyPr>
          <a:lstStyle/>
          <a:p>
            <a:pPr eaLnBrk="1" hangingPunct="1">
              <a:lnSpc>
                <a:spcPct val="95000"/>
              </a:lnSpc>
            </a:pPr>
            <a:r>
              <a:rPr lang="en-US" sz="5400" dirty="0">
                <a:solidFill>
                  <a:srgbClr val="000000"/>
                </a:solidFill>
                <a:latin typeface="Arial" charset="0"/>
              </a:rPr>
              <a:t>Malthus and the Club of Rome – are they right?</a:t>
            </a:r>
            <a:br>
              <a:rPr lang="en-US" sz="5400" dirty="0">
                <a:solidFill>
                  <a:srgbClr val="000000"/>
                </a:solidFill>
                <a:latin typeface="Arial" charset="0"/>
              </a:rPr>
            </a:br>
            <a:br>
              <a:rPr lang="en-US" sz="5400" dirty="0">
                <a:solidFill>
                  <a:srgbClr val="000000"/>
                </a:solidFill>
                <a:latin typeface="Arial" charset="0"/>
              </a:rPr>
            </a:br>
            <a:r>
              <a:rPr lang="en-US" sz="5400" dirty="0">
                <a:solidFill>
                  <a:srgbClr val="000000"/>
                </a:solidFill>
                <a:latin typeface="Arial" charset="0"/>
              </a:rPr>
              <a:t>What evidence is there to support their ideas?</a:t>
            </a:r>
          </a:p>
        </p:txBody>
      </p:sp>
    </p:spTree>
    <p:extLst>
      <p:ext uri="{BB962C8B-B14F-4D97-AF65-F5344CB8AC3E}">
        <p14:creationId xmlns:p14="http://schemas.microsoft.com/office/powerpoint/2010/main" val="2913040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C510F-4180-ED43-B306-DEEBCAA27C0C}"/>
              </a:ext>
            </a:extLst>
          </p:cNvPr>
          <p:cNvSpPr>
            <a:spLocks noGrp="1"/>
          </p:cNvSpPr>
          <p:nvPr>
            <p:ph type="title"/>
          </p:nvPr>
        </p:nvSpPr>
        <p:spPr/>
        <p:txBody>
          <a:bodyPr/>
          <a:lstStyle/>
          <a:p>
            <a:r>
              <a:rPr lang="en-US" dirty="0">
                <a:latin typeface="dearJoe 5 CASUAL PRO" panose="02000000000000000000" pitchFamily="2" charset="0"/>
              </a:rPr>
              <a:t>Exam question</a:t>
            </a:r>
          </a:p>
        </p:txBody>
      </p:sp>
      <p:graphicFrame>
        <p:nvGraphicFramePr>
          <p:cNvPr id="4" name="Content Placeholder 3">
            <a:extLst>
              <a:ext uri="{FF2B5EF4-FFF2-40B4-BE49-F238E27FC236}">
                <a16:creationId xmlns:a16="http://schemas.microsoft.com/office/drawing/2014/main" id="{3747DC55-2082-4745-B97D-93636225ED18}"/>
              </a:ext>
            </a:extLst>
          </p:cNvPr>
          <p:cNvGraphicFramePr>
            <a:graphicFrameLocks noGrp="1"/>
          </p:cNvGraphicFramePr>
          <p:nvPr>
            <p:ph idx="1"/>
            <p:extLst>
              <p:ext uri="{D42A27DB-BD31-4B8C-83A1-F6EECF244321}">
                <p14:modId xmlns:p14="http://schemas.microsoft.com/office/powerpoint/2010/main" val="1937571713"/>
              </p:ext>
            </p:extLst>
          </p:nvPr>
        </p:nvGraphicFramePr>
        <p:xfrm>
          <a:off x="508262" y="2167113"/>
          <a:ext cx="10515600" cy="1379220"/>
        </p:xfrm>
        <a:graphic>
          <a:graphicData uri="http://schemas.openxmlformats.org/drawingml/2006/table">
            <a:tbl>
              <a:tblPr/>
              <a:tblGrid>
                <a:gridCol w="10515600">
                  <a:extLst>
                    <a:ext uri="{9D8B030D-6E8A-4147-A177-3AD203B41FA5}">
                      <a16:colId xmlns:a16="http://schemas.microsoft.com/office/drawing/2014/main" val="4169548019"/>
                    </a:ext>
                  </a:extLst>
                </a:gridCol>
              </a:tblGrid>
              <a:tr h="0">
                <a:tc>
                  <a:txBody>
                    <a:bodyPr/>
                    <a:lstStyle/>
                    <a:p>
                      <a:pPr algn="ctr"/>
                      <a:r>
                        <a:rPr lang="en-US" sz="4400" dirty="0"/>
                        <a:t>State and explain two characteristically neo-Malthusian views (1+2) + (1+2)</a:t>
                      </a:r>
                    </a:p>
                  </a:txBody>
                  <a:tcPr marL="19050" marR="19050" marT="19050" marB="19050" anchor="ctr">
                    <a:lnL>
                      <a:noFill/>
                    </a:lnL>
                    <a:lnR>
                      <a:noFill/>
                    </a:lnR>
                    <a:lnT>
                      <a:noFill/>
                    </a:lnT>
                    <a:lnB>
                      <a:noFill/>
                    </a:lnB>
                  </a:tcPr>
                </a:tc>
                <a:extLst>
                  <a:ext uri="{0D108BD9-81ED-4DB2-BD59-A6C34878D82A}">
                    <a16:rowId xmlns:a16="http://schemas.microsoft.com/office/drawing/2014/main" val="3114204616"/>
                  </a:ext>
                </a:extLst>
              </a:tr>
            </a:tbl>
          </a:graphicData>
        </a:graphic>
      </p:graphicFrame>
    </p:spTree>
    <p:extLst>
      <p:ext uri="{BB962C8B-B14F-4D97-AF65-F5344CB8AC3E}">
        <p14:creationId xmlns:p14="http://schemas.microsoft.com/office/powerpoint/2010/main" val="2335482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B75D5-0CAF-0C42-862D-A4B2CC90CCAD}"/>
              </a:ext>
            </a:extLst>
          </p:cNvPr>
          <p:cNvSpPr>
            <a:spLocks noGrp="1"/>
          </p:cNvSpPr>
          <p:nvPr>
            <p:ph type="title"/>
          </p:nvPr>
        </p:nvSpPr>
        <p:spPr/>
        <p:txBody>
          <a:bodyPr/>
          <a:lstStyle/>
          <a:p>
            <a:r>
              <a:rPr lang="en-US" b="1" dirty="0">
                <a:latin typeface="dearJoe 5 CASUAL PRO" panose="02000000000000000000" pitchFamily="2" charset="0"/>
              </a:rPr>
              <a:t>The optimists</a:t>
            </a:r>
            <a:br>
              <a:rPr lang="en-US" b="1" dirty="0"/>
            </a:br>
            <a:endParaRPr lang="en-US" dirty="0"/>
          </a:p>
        </p:txBody>
      </p:sp>
      <p:pic>
        <p:nvPicPr>
          <p:cNvPr id="5" name="Content Placeholder 4">
            <a:extLst>
              <a:ext uri="{FF2B5EF4-FFF2-40B4-BE49-F238E27FC236}">
                <a16:creationId xmlns:a16="http://schemas.microsoft.com/office/drawing/2014/main" id="{354CB1D9-A878-5D41-AECC-798A857B7ACE}"/>
              </a:ext>
            </a:extLst>
          </p:cNvPr>
          <p:cNvPicPr>
            <a:picLocks noGrp="1" noChangeAspect="1"/>
          </p:cNvPicPr>
          <p:nvPr>
            <p:ph idx="1"/>
          </p:nvPr>
        </p:nvPicPr>
        <p:blipFill>
          <a:blip r:embed="rId2"/>
          <a:stretch>
            <a:fillRect/>
          </a:stretch>
        </p:blipFill>
        <p:spPr>
          <a:xfrm>
            <a:off x="4382972" y="573958"/>
            <a:ext cx="4432415" cy="5874468"/>
          </a:xfrm>
        </p:spPr>
      </p:pic>
    </p:spTree>
    <p:extLst>
      <p:ext uri="{BB962C8B-B14F-4D97-AF65-F5344CB8AC3E}">
        <p14:creationId xmlns:p14="http://schemas.microsoft.com/office/powerpoint/2010/main" val="3783641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i="1" dirty="0"/>
              <a:t> </a:t>
            </a:r>
            <a:endParaRPr lang="en-US" dirty="0"/>
          </a:p>
        </p:txBody>
      </p:sp>
      <p:sp>
        <p:nvSpPr>
          <p:cNvPr id="6" name="Content Placeholder 5"/>
          <p:cNvSpPr>
            <a:spLocks noGrp="1"/>
          </p:cNvSpPr>
          <p:nvPr>
            <p:ph idx="1"/>
          </p:nvPr>
        </p:nvSpPr>
        <p:spPr/>
        <p:txBody>
          <a:bodyPr>
            <a:normAutofit fontScale="92500" lnSpcReduction="10000"/>
          </a:bodyPr>
          <a:lstStyle/>
          <a:p>
            <a:pPr marL="0" indent="0">
              <a:buNone/>
            </a:pPr>
            <a:r>
              <a:rPr lang="en-US" b="1" i="1" dirty="0"/>
              <a:t>Anti-Malthusian is simply the school of thought that disagrees with Malthus's pessimism and is more aligned to </a:t>
            </a:r>
            <a:r>
              <a:rPr lang="en-US" b="1" i="1" dirty="0" err="1"/>
              <a:t>Boserup's</a:t>
            </a:r>
            <a:r>
              <a:rPr lang="en-US" b="1" i="1" dirty="0"/>
              <a:t> optimism i.e. that humans will always find solutions to shortages.</a:t>
            </a:r>
          </a:p>
          <a:p>
            <a:endParaRPr lang="en-US" b="1" i="1" dirty="0">
              <a:solidFill>
                <a:srgbClr val="FF0000"/>
              </a:solidFill>
            </a:endParaRPr>
          </a:p>
          <a:p>
            <a:pPr>
              <a:buNone/>
            </a:pPr>
            <a:r>
              <a:rPr lang="en-US" b="1" i="1" dirty="0">
                <a:solidFill>
                  <a:srgbClr val="FF0000"/>
                </a:solidFill>
              </a:rPr>
              <a:t>Task:</a:t>
            </a:r>
          </a:p>
          <a:p>
            <a:pPr>
              <a:buNone/>
            </a:pPr>
            <a:r>
              <a:rPr lang="en-US" dirty="0"/>
              <a:t>Watch the three videos and outline their key message. </a:t>
            </a:r>
          </a:p>
          <a:p>
            <a:pPr>
              <a:buNone/>
            </a:pPr>
            <a:r>
              <a:rPr lang="en-US" dirty="0">
                <a:hlinkClick r:id="rId2"/>
              </a:rPr>
              <a:t>https://www.youtube.com/watch?v=vZVOU5bfHrM</a:t>
            </a:r>
            <a:endParaRPr lang="en-US" dirty="0"/>
          </a:p>
          <a:p>
            <a:pPr>
              <a:buNone/>
            </a:pPr>
            <a:r>
              <a:rPr lang="en-US" dirty="0">
                <a:hlinkClick r:id="rId3"/>
              </a:rPr>
              <a:t>https://www.youtube.com/watch?v=OXrN9HhnCcM</a:t>
            </a:r>
            <a:endParaRPr lang="en-US" dirty="0"/>
          </a:p>
          <a:p>
            <a:pPr>
              <a:buNone/>
            </a:pPr>
            <a:br>
              <a:rPr lang="en-US" dirty="0"/>
            </a:b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65127"/>
            <a:ext cx="9144000" cy="804515"/>
          </a:xfrm>
          <a:prstGeom prst="rect">
            <a:avLst/>
          </a:prstGeom>
        </p:spPr>
      </p:pic>
    </p:spTree>
    <p:extLst>
      <p:ext uri="{BB962C8B-B14F-4D97-AF65-F5344CB8AC3E}">
        <p14:creationId xmlns:p14="http://schemas.microsoft.com/office/powerpoint/2010/main" val="424030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457200"/>
            <a:ext cx="8229600" cy="1143000"/>
          </a:xfrm>
        </p:spPr>
        <p:txBody>
          <a:bodyPr>
            <a:normAutofit fontScale="90000"/>
          </a:bodyPr>
          <a:lstStyle/>
          <a:p>
            <a:r>
              <a:rPr lang="en-US" sz="4000"/>
              <a:t>Positive views</a:t>
            </a:r>
            <a:br>
              <a:rPr lang="en-US" sz="4000"/>
            </a:br>
            <a:r>
              <a:rPr lang="en-US" sz="4000"/>
              <a:t>Boserup – Increasing the carrying capacity (1965)</a:t>
            </a:r>
          </a:p>
        </p:txBody>
      </p:sp>
      <p:pic>
        <p:nvPicPr>
          <p:cNvPr id="6148" name="Picture 4"/>
          <p:cNvPicPr>
            <a:picLocks noGrp="1" noChangeAspect="1" noChangeArrowheads="1"/>
          </p:cNvPicPr>
          <p:nvPr>
            <p:ph idx="1"/>
          </p:nvPr>
        </p:nvPicPr>
        <p:blipFill>
          <a:blip r:embed="rId3" cstate="print"/>
          <a:srcRect/>
          <a:stretch>
            <a:fillRect/>
          </a:stretch>
        </p:blipFill>
        <p:spPr>
          <a:xfrm>
            <a:off x="1973179" y="2302043"/>
            <a:ext cx="1905000" cy="2714625"/>
          </a:xfrm>
          <a:noFill/>
          <a:ln/>
        </p:spPr>
      </p:pic>
      <p:sp>
        <p:nvSpPr>
          <p:cNvPr id="6150" name="Text Box 6"/>
          <p:cNvSpPr txBox="1">
            <a:spLocks noChangeArrowheads="1"/>
          </p:cNvSpPr>
          <p:nvPr/>
        </p:nvSpPr>
        <p:spPr bwMode="auto">
          <a:xfrm>
            <a:off x="4267200" y="2286001"/>
            <a:ext cx="6019800" cy="4054475"/>
          </a:xfrm>
          <a:prstGeom prst="rect">
            <a:avLst/>
          </a:prstGeom>
          <a:noFill/>
          <a:ln w="9525">
            <a:noFill/>
            <a:miter lim="800000"/>
            <a:headEnd/>
            <a:tailEnd/>
          </a:ln>
          <a:effectLst/>
        </p:spPr>
        <p:txBody>
          <a:bodyPr>
            <a:prstTxWarp prst="textNoShape">
              <a:avLst/>
            </a:prstTxWarp>
            <a:spAutoFit/>
          </a:bodyPr>
          <a:lstStyle/>
          <a:p>
            <a:pPr>
              <a:spcBef>
                <a:spcPct val="50000"/>
              </a:spcBef>
              <a:buFontTx/>
              <a:buChar char="•"/>
            </a:pPr>
            <a:r>
              <a:rPr lang="en-US" sz="4000"/>
              <a:t>People are our greatest resource</a:t>
            </a:r>
          </a:p>
          <a:p>
            <a:pPr>
              <a:spcBef>
                <a:spcPct val="50000"/>
              </a:spcBef>
              <a:buFontTx/>
              <a:buChar char="•"/>
            </a:pPr>
            <a:r>
              <a:rPr lang="en-US" sz="4000"/>
              <a:t>People can create new technology to solve problems in food production or resources</a:t>
            </a:r>
          </a:p>
        </p:txBody>
      </p:sp>
    </p:spTree>
    <p:extLst>
      <p:ext uri="{BB962C8B-B14F-4D97-AF65-F5344CB8AC3E}">
        <p14:creationId xmlns:p14="http://schemas.microsoft.com/office/powerpoint/2010/main" val="215797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blinds(horizontal)">
                                      <p:cBhvr>
                                        <p:cTn id="7" dur="500"/>
                                        <p:tgtEl>
                                          <p:spTgt spid="6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50">
                                            <p:txEl>
                                              <p:pRg st="1" end="1"/>
                                            </p:txEl>
                                          </p:spTgt>
                                        </p:tgtEl>
                                        <p:attrNameLst>
                                          <p:attrName>style.visibility</p:attrName>
                                        </p:attrNameLst>
                                      </p:cBhvr>
                                      <p:to>
                                        <p:strVal val="visible"/>
                                      </p:to>
                                    </p:set>
                                    <p:animEffect transition="in" filter="blinds(horizontal)">
                                      <p:cBhvr>
                                        <p:cTn id="12" dur="500"/>
                                        <p:tgtEl>
                                          <p:spTgt spid="61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Boserup</a:t>
            </a:r>
            <a:endParaRPr lang="en-US" dirty="0"/>
          </a:p>
        </p:txBody>
      </p:sp>
      <p:sp>
        <p:nvSpPr>
          <p:cNvPr id="3" name="Content Placeholder 2"/>
          <p:cNvSpPr>
            <a:spLocks noGrp="1"/>
          </p:cNvSpPr>
          <p:nvPr>
            <p:ph sz="half" idx="1"/>
          </p:nvPr>
        </p:nvSpPr>
        <p:spPr/>
        <p:txBody>
          <a:bodyPr>
            <a:normAutofit/>
          </a:bodyPr>
          <a:lstStyle/>
          <a:p>
            <a:r>
              <a:rPr lang="en-US" dirty="0"/>
              <a:t>Said that food supply would increase to accommodate population growth. As a population found that they were approaching food shortages they would identify ways of increasing supply whether through new technology, better seeds, new farming methods.</a:t>
            </a:r>
          </a:p>
        </p:txBody>
      </p:sp>
      <p:pic>
        <p:nvPicPr>
          <p:cNvPr id="5122" name="Picture 2"/>
          <p:cNvPicPr>
            <a:picLocks noGrp="1" noChangeAspect="1" noChangeArrowheads="1"/>
          </p:cNvPicPr>
          <p:nvPr>
            <p:ph sz="half" idx="2"/>
          </p:nvPr>
        </p:nvPicPr>
        <p:blipFill>
          <a:blip r:embed="rId2" cstate="print"/>
          <a:stretch>
            <a:fillRect/>
          </a:stretch>
        </p:blipFill>
        <p:spPr bwMode="auto">
          <a:xfrm>
            <a:off x="6396614" y="0"/>
            <a:ext cx="3599875" cy="3686969"/>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id="{58C8D048-2AD4-1947-AA4C-0F5276319359}"/>
              </a:ext>
            </a:extLst>
          </p:cNvPr>
          <p:cNvPicPr>
            <a:picLocks noChangeAspect="1"/>
          </p:cNvPicPr>
          <p:nvPr/>
        </p:nvPicPr>
        <p:blipFill>
          <a:blip r:embed="rId3"/>
          <a:stretch>
            <a:fillRect/>
          </a:stretch>
        </p:blipFill>
        <p:spPr>
          <a:xfrm>
            <a:off x="6615114" y="3686969"/>
            <a:ext cx="4337048" cy="3037932"/>
          </a:xfrm>
          <a:prstGeom prst="rect">
            <a:avLst/>
          </a:prstGeom>
        </p:spPr>
      </p:pic>
    </p:spTree>
    <p:extLst>
      <p:ext uri="{BB962C8B-B14F-4D97-AF65-F5344CB8AC3E}">
        <p14:creationId xmlns:p14="http://schemas.microsoft.com/office/powerpoint/2010/main" val="1449198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ctrTitle"/>
          </p:nvPr>
        </p:nvSpPr>
        <p:spPr>
          <a:xfrm>
            <a:off x="2021205" y="320040"/>
            <a:ext cx="8149590" cy="1051560"/>
          </a:xfrm>
        </p:spPr>
        <p:txBody>
          <a:bodyPr vert="horz" lIns="0" tIns="0" rIns="0" bIns="0" rtlCol="0" anchor="b">
            <a:normAutofit/>
          </a:bodyPr>
          <a:lstStyle/>
          <a:p>
            <a:pPr eaLnBrk="1" hangingPunct="1">
              <a:lnSpc>
                <a:spcPct val="95000"/>
              </a:lnSpc>
            </a:pPr>
            <a:r>
              <a:rPr lang="en-US" sz="4400" dirty="0">
                <a:solidFill>
                  <a:srgbClr val="000000"/>
                </a:solidFill>
                <a:latin typeface="dearJoe 5 CASUAL PRO" panose="02000000000000000000" pitchFamily="2" charset="0"/>
              </a:rPr>
              <a:t>Esther </a:t>
            </a:r>
            <a:r>
              <a:rPr lang="en-US" sz="4400" dirty="0" err="1">
                <a:solidFill>
                  <a:srgbClr val="000000"/>
                </a:solidFill>
                <a:latin typeface="dearJoe 5 CASUAL PRO" panose="02000000000000000000" pitchFamily="2" charset="0"/>
              </a:rPr>
              <a:t>Boserup</a:t>
            </a:r>
            <a:r>
              <a:rPr lang="en-US" sz="4400" dirty="0">
                <a:solidFill>
                  <a:srgbClr val="000000"/>
                </a:solidFill>
                <a:latin typeface="dearJoe 5 CASUAL PRO" panose="02000000000000000000" pitchFamily="2" charset="0"/>
              </a:rPr>
              <a:t> 1965</a:t>
            </a:r>
          </a:p>
        </p:txBody>
      </p:sp>
      <p:sp>
        <p:nvSpPr>
          <p:cNvPr id="26627" name="Rectangle 2"/>
          <p:cNvSpPr>
            <a:spLocks noGrp="1" noChangeArrowheads="1"/>
          </p:cNvSpPr>
          <p:nvPr>
            <p:ph type="subTitle" idx="1"/>
          </p:nvPr>
        </p:nvSpPr>
        <p:spPr>
          <a:xfrm>
            <a:off x="1716882" y="1264444"/>
            <a:ext cx="8149590" cy="4434840"/>
          </a:xfrm>
        </p:spPr>
        <p:txBody>
          <a:bodyPr vert="horz" lIns="0" tIns="0" rIns="0" bIns="0" rtlCol="0">
            <a:normAutofit/>
          </a:bodyPr>
          <a:lstStyle/>
          <a:p>
            <a:pPr lvl="1" indent="-308610" algn="l">
              <a:lnSpc>
                <a:spcPct val="95000"/>
              </a:lnSpc>
              <a:spcBef>
                <a:spcPct val="0"/>
              </a:spcBef>
              <a:buClr>
                <a:srgbClr val="000000"/>
              </a:buClr>
              <a:buFontTx/>
              <a:buChar char="•"/>
            </a:pPr>
            <a:r>
              <a:rPr lang="en-US" sz="3200" dirty="0" err="1">
                <a:solidFill>
                  <a:srgbClr val="000000"/>
                </a:solidFill>
                <a:latin typeface="Arial" charset="0"/>
              </a:rPr>
              <a:t>Boserup</a:t>
            </a:r>
            <a:r>
              <a:rPr lang="en-US" sz="3200" dirty="0">
                <a:solidFill>
                  <a:srgbClr val="000000"/>
                </a:solidFill>
                <a:latin typeface="Arial" charset="0"/>
              </a:rPr>
              <a:t> believed that people have resources of knowledge and technology and that “</a:t>
            </a:r>
            <a:r>
              <a:rPr lang="en-US" sz="3200" i="1" dirty="0">
                <a:solidFill>
                  <a:srgbClr val="000000"/>
                </a:solidFill>
                <a:latin typeface="Arial" charset="0"/>
              </a:rPr>
              <a:t>necessity is the mother of invention</a:t>
            </a:r>
            <a:r>
              <a:rPr lang="en-US" sz="3200" dirty="0">
                <a:solidFill>
                  <a:srgbClr val="000000"/>
                </a:solidFill>
                <a:latin typeface="Arial" charset="0"/>
              </a:rPr>
              <a:t>”, thus as populations grow towards the carrying capacity they develop new ways to use resources (food) more productively. </a:t>
            </a:r>
            <a:endParaRPr lang="en-US" dirty="0"/>
          </a:p>
          <a:p>
            <a:pPr lvl="1" indent="-308610" algn="l">
              <a:lnSpc>
                <a:spcPct val="95000"/>
              </a:lnSpc>
              <a:spcBef>
                <a:spcPct val="0"/>
              </a:spcBef>
              <a:buClr>
                <a:srgbClr val="000000"/>
              </a:buClr>
              <a:buFontTx/>
              <a:buChar char="•"/>
            </a:pPr>
            <a:r>
              <a:rPr lang="en-US" sz="3200" dirty="0">
                <a:solidFill>
                  <a:srgbClr val="000000"/>
                </a:solidFill>
                <a:latin typeface="Arial" charset="0"/>
              </a:rPr>
              <a:t>Can you think of real life examples?</a:t>
            </a:r>
          </a:p>
        </p:txBody>
      </p:sp>
      <p:pic>
        <p:nvPicPr>
          <p:cNvPr id="26628" name="Picture 4"/>
          <p:cNvPicPr>
            <a:picLocks noChangeAspect="1" noChangeArrowheads="1"/>
          </p:cNvPicPr>
          <p:nvPr/>
        </p:nvPicPr>
        <p:blipFill>
          <a:blip r:embed="rId2" cstate="print"/>
          <a:srcRect/>
          <a:stretch>
            <a:fillRect/>
          </a:stretch>
        </p:blipFill>
        <p:spPr bwMode="auto">
          <a:xfrm>
            <a:off x="8686325" y="4266249"/>
            <a:ext cx="1715928" cy="2440305"/>
          </a:xfrm>
          <a:prstGeom prst="rect">
            <a:avLst/>
          </a:prstGeom>
          <a:noFill/>
          <a:ln w="9525">
            <a:noFill/>
            <a:miter lim="800000"/>
            <a:headEnd/>
            <a:tailEnd/>
          </a:ln>
        </p:spPr>
      </p:pic>
    </p:spTree>
    <p:extLst>
      <p:ext uri="{BB962C8B-B14F-4D97-AF65-F5344CB8AC3E}">
        <p14:creationId xmlns:p14="http://schemas.microsoft.com/office/powerpoint/2010/main" val="1979960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ctrTitle"/>
          </p:nvPr>
        </p:nvSpPr>
        <p:spPr>
          <a:xfrm>
            <a:off x="2249805" y="1721646"/>
            <a:ext cx="7692390" cy="1378743"/>
          </a:xfrm>
        </p:spPr>
        <p:txBody>
          <a:bodyPr vert="horz" lIns="0" tIns="0" rIns="0" bIns="0" rtlCol="0" anchor="b">
            <a:normAutofit/>
          </a:bodyPr>
          <a:lstStyle/>
          <a:p>
            <a:pPr eaLnBrk="1" hangingPunct="1">
              <a:lnSpc>
                <a:spcPct val="95000"/>
              </a:lnSpc>
            </a:pPr>
            <a:r>
              <a:rPr lang="en-US" sz="4400" dirty="0">
                <a:solidFill>
                  <a:srgbClr val="000000"/>
                </a:solidFill>
                <a:latin typeface="Arial" charset="0"/>
              </a:rPr>
              <a:t>Was </a:t>
            </a:r>
            <a:r>
              <a:rPr lang="en-US" sz="4400" dirty="0" err="1">
                <a:solidFill>
                  <a:srgbClr val="000000"/>
                </a:solidFill>
                <a:latin typeface="Arial" charset="0"/>
              </a:rPr>
              <a:t>Boserup</a:t>
            </a:r>
            <a:r>
              <a:rPr lang="en-US" sz="4400" dirty="0">
                <a:solidFill>
                  <a:srgbClr val="000000"/>
                </a:solidFill>
                <a:latin typeface="Arial" charset="0"/>
              </a:rPr>
              <a:t> Right?</a:t>
            </a:r>
          </a:p>
        </p:txBody>
      </p:sp>
      <p:sp>
        <p:nvSpPr>
          <p:cNvPr id="29699" name="Rectangle 2"/>
          <p:cNvSpPr>
            <a:spLocks noGrp="1" noChangeArrowheads="1"/>
          </p:cNvSpPr>
          <p:nvPr>
            <p:ph type="subTitle" idx="1"/>
          </p:nvPr>
        </p:nvSpPr>
        <p:spPr>
          <a:xfrm>
            <a:off x="2402683" y="3017521"/>
            <a:ext cx="7310913" cy="1585913"/>
          </a:xfrm>
        </p:spPr>
        <p:txBody>
          <a:bodyPr vert="horz" lIns="0" tIns="0" rIns="0" bIns="0" rtlCol="0">
            <a:normAutofit/>
          </a:bodyPr>
          <a:lstStyle/>
          <a:p>
            <a:pPr eaLnBrk="1" hangingPunct="1">
              <a:lnSpc>
                <a:spcPct val="95000"/>
              </a:lnSpc>
              <a:spcBef>
                <a:spcPct val="0"/>
              </a:spcBef>
            </a:pPr>
            <a:r>
              <a:rPr lang="en-US" sz="3200" dirty="0">
                <a:solidFill>
                  <a:srgbClr val="000000"/>
                </a:solidFill>
                <a:latin typeface="Arial" charset="0"/>
              </a:rPr>
              <a:t>What about resource degradation and pollution? Can we continue to innovate to overcome these issues?</a:t>
            </a:r>
          </a:p>
        </p:txBody>
      </p:sp>
      <p:sp>
        <p:nvSpPr>
          <p:cNvPr id="2" name="TextBox 1">
            <a:extLst>
              <a:ext uri="{FF2B5EF4-FFF2-40B4-BE49-F238E27FC236}">
                <a16:creationId xmlns:a16="http://schemas.microsoft.com/office/drawing/2014/main" id="{0996CF3E-B013-F248-9AE3-606286143D03}"/>
              </a:ext>
            </a:extLst>
          </p:cNvPr>
          <p:cNvSpPr txBox="1"/>
          <p:nvPr/>
        </p:nvSpPr>
        <p:spPr>
          <a:xfrm>
            <a:off x="1677971" y="5382706"/>
            <a:ext cx="5297863" cy="584775"/>
          </a:xfrm>
          <a:prstGeom prst="rect">
            <a:avLst/>
          </a:prstGeom>
          <a:noFill/>
        </p:spPr>
        <p:txBody>
          <a:bodyPr wrap="square" rtlCol="0">
            <a:spAutoFit/>
          </a:bodyPr>
          <a:lstStyle/>
          <a:p>
            <a:r>
              <a:rPr lang="en-US" sz="3200" dirty="0">
                <a:latin typeface="dearJoe 5 CASUAL PRO" panose="02000000000000000000" pitchFamily="2" charset="0"/>
              </a:rPr>
              <a:t>Key concept: Possibilities </a:t>
            </a:r>
          </a:p>
        </p:txBody>
      </p:sp>
    </p:spTree>
    <p:extLst>
      <p:ext uri="{BB962C8B-B14F-4D97-AF65-F5344CB8AC3E}">
        <p14:creationId xmlns:p14="http://schemas.microsoft.com/office/powerpoint/2010/main" val="2308535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05000" y="0"/>
            <a:ext cx="8229600" cy="1143000"/>
          </a:xfrm>
        </p:spPr>
        <p:txBody>
          <a:bodyPr/>
          <a:lstStyle/>
          <a:p>
            <a:r>
              <a:rPr lang="en-US" dirty="0"/>
              <a:t>Who is right?…….</a:t>
            </a:r>
          </a:p>
        </p:txBody>
      </p:sp>
      <p:sp>
        <p:nvSpPr>
          <p:cNvPr id="10243" name="Rectangle 3"/>
          <p:cNvSpPr>
            <a:spLocks noGrp="1" noChangeArrowheads="1"/>
          </p:cNvSpPr>
          <p:nvPr>
            <p:ph type="body" sz="half" idx="1"/>
          </p:nvPr>
        </p:nvSpPr>
        <p:spPr>
          <a:xfrm>
            <a:off x="1981200" y="1066800"/>
            <a:ext cx="8001000" cy="5486400"/>
          </a:xfrm>
        </p:spPr>
        <p:txBody>
          <a:bodyPr>
            <a:normAutofit lnSpcReduction="10000"/>
          </a:bodyPr>
          <a:lstStyle/>
          <a:p>
            <a:pPr>
              <a:lnSpc>
                <a:spcPct val="80000"/>
              </a:lnSpc>
              <a:buFontTx/>
              <a:buNone/>
            </a:pPr>
            <a:r>
              <a:rPr lang="en-US" dirty="0"/>
              <a:t>Evidence for increasing </a:t>
            </a:r>
          </a:p>
          <a:p>
            <a:pPr>
              <a:lnSpc>
                <a:spcPct val="80000"/>
              </a:lnSpc>
              <a:buFontTx/>
              <a:buNone/>
            </a:pPr>
            <a:r>
              <a:rPr lang="en-US" dirty="0"/>
              <a:t>carrying capacity</a:t>
            </a:r>
          </a:p>
          <a:p>
            <a:pPr>
              <a:lnSpc>
                <a:spcPct val="80000"/>
              </a:lnSpc>
              <a:buFontTx/>
              <a:buNone/>
            </a:pPr>
            <a:endParaRPr lang="en-US" dirty="0"/>
          </a:p>
          <a:p>
            <a:pPr>
              <a:lnSpc>
                <a:spcPct val="80000"/>
              </a:lnSpc>
            </a:pPr>
            <a:r>
              <a:rPr lang="en-US" sz="2400" dirty="0"/>
              <a:t>Reclaiming land from the sea</a:t>
            </a:r>
          </a:p>
          <a:p>
            <a:pPr>
              <a:lnSpc>
                <a:spcPct val="80000"/>
              </a:lnSpc>
            </a:pPr>
            <a:r>
              <a:rPr lang="en-US" sz="2400" dirty="0"/>
              <a:t>Terracing on steep slopes</a:t>
            </a:r>
          </a:p>
          <a:p>
            <a:pPr>
              <a:lnSpc>
                <a:spcPct val="80000"/>
              </a:lnSpc>
            </a:pPr>
            <a:r>
              <a:rPr lang="en-US" sz="2400" dirty="0"/>
              <a:t>Better irrigation techniques</a:t>
            </a:r>
          </a:p>
          <a:p>
            <a:pPr>
              <a:lnSpc>
                <a:spcPct val="80000"/>
              </a:lnSpc>
            </a:pPr>
            <a:r>
              <a:rPr lang="en-US" sz="2400" dirty="0"/>
              <a:t>Artificial fertilizers and pesticides</a:t>
            </a:r>
          </a:p>
          <a:p>
            <a:pPr>
              <a:lnSpc>
                <a:spcPct val="80000"/>
              </a:lnSpc>
            </a:pPr>
            <a:r>
              <a:rPr lang="en-US" sz="2400" dirty="0"/>
              <a:t>New foods such as soy proteins</a:t>
            </a:r>
          </a:p>
          <a:p>
            <a:pPr>
              <a:lnSpc>
                <a:spcPct val="80000"/>
              </a:lnSpc>
            </a:pPr>
            <a:r>
              <a:rPr lang="en-US" sz="2400" dirty="0"/>
              <a:t>GM foods</a:t>
            </a:r>
          </a:p>
          <a:p>
            <a:pPr>
              <a:lnSpc>
                <a:spcPct val="80000"/>
              </a:lnSpc>
            </a:pPr>
            <a:r>
              <a:rPr lang="en-US" sz="2400" dirty="0"/>
              <a:t>Scuba rice! Which can withstand flooding for areas in Asia such as Bangladesh where there is increased flood risk due to global warming</a:t>
            </a:r>
          </a:p>
          <a:p>
            <a:pPr>
              <a:lnSpc>
                <a:spcPct val="80000"/>
              </a:lnSpc>
            </a:pPr>
            <a:r>
              <a:rPr lang="en-US" sz="2400" dirty="0"/>
              <a:t>Development of cleaner fuel technologies instead of oil such as ethanol in cars or electric cars</a:t>
            </a:r>
          </a:p>
          <a:p>
            <a:pPr>
              <a:lnSpc>
                <a:spcPct val="80000"/>
              </a:lnSpc>
              <a:buFontTx/>
              <a:buNone/>
            </a:pPr>
            <a:endParaRPr lang="en-US" sz="2400" dirty="0"/>
          </a:p>
          <a:p>
            <a:pPr>
              <a:lnSpc>
                <a:spcPct val="80000"/>
              </a:lnSpc>
              <a:buFontTx/>
              <a:buNone/>
            </a:pPr>
            <a:endParaRPr lang="en-US" sz="2400" dirty="0"/>
          </a:p>
        </p:txBody>
      </p:sp>
      <p:pic>
        <p:nvPicPr>
          <p:cNvPr id="10244" name="Picture 4"/>
          <p:cNvPicPr>
            <a:picLocks noGrp="1" noChangeAspect="1" noChangeArrowheads="1"/>
          </p:cNvPicPr>
          <p:nvPr>
            <p:ph sz="quarter" idx="2"/>
          </p:nvPr>
        </p:nvPicPr>
        <p:blipFill>
          <a:blip r:embed="rId3" cstate="print"/>
          <a:srcRect/>
          <a:stretch>
            <a:fillRect/>
          </a:stretch>
        </p:blipFill>
        <p:spPr>
          <a:xfrm>
            <a:off x="5257801" y="69989"/>
            <a:ext cx="2890187" cy="2164850"/>
          </a:xfrm>
          <a:noFill/>
          <a:ln/>
        </p:spPr>
      </p:pic>
      <p:pic>
        <p:nvPicPr>
          <p:cNvPr id="10246" name="Picture 6"/>
          <p:cNvPicPr>
            <a:picLocks noGrp="1" noChangeAspect="1" noChangeArrowheads="1"/>
          </p:cNvPicPr>
          <p:nvPr>
            <p:ph sz="quarter" idx="3"/>
          </p:nvPr>
        </p:nvPicPr>
        <p:blipFill>
          <a:blip r:embed="rId4" cstate="print"/>
          <a:srcRect/>
          <a:stretch>
            <a:fillRect/>
          </a:stretch>
        </p:blipFill>
        <p:spPr>
          <a:xfrm>
            <a:off x="8288664" y="182852"/>
            <a:ext cx="2355890" cy="3048798"/>
          </a:xfrm>
          <a:noFill/>
          <a:ln/>
        </p:spPr>
      </p:pic>
    </p:spTree>
    <p:extLst>
      <p:ext uri="{BB962C8B-B14F-4D97-AF65-F5344CB8AC3E}">
        <p14:creationId xmlns:p14="http://schemas.microsoft.com/office/powerpoint/2010/main" val="347983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7" dur="500"/>
                                        <p:tgtEl>
                                          <p:spTgt spid="1024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12" dur="500"/>
                                        <p:tgtEl>
                                          <p:spTgt spid="1024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17" dur="500"/>
                                        <p:tgtEl>
                                          <p:spTgt spid="1024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43">
                                            <p:txEl>
                                              <p:pRg st="6" end="6"/>
                                            </p:txEl>
                                          </p:spTgt>
                                        </p:tgtEl>
                                        <p:attrNameLst>
                                          <p:attrName>style.visibility</p:attrName>
                                        </p:attrNameLst>
                                      </p:cBhvr>
                                      <p:to>
                                        <p:strVal val="visible"/>
                                      </p:to>
                                    </p:set>
                                    <p:animEffect transition="in" filter="blinds(horizontal)">
                                      <p:cBhvr>
                                        <p:cTn id="22" dur="500"/>
                                        <p:tgtEl>
                                          <p:spTgt spid="1024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43">
                                            <p:txEl>
                                              <p:pRg st="7" end="7"/>
                                            </p:txEl>
                                          </p:spTgt>
                                        </p:tgtEl>
                                        <p:attrNameLst>
                                          <p:attrName>style.visibility</p:attrName>
                                        </p:attrNameLst>
                                      </p:cBhvr>
                                      <p:to>
                                        <p:strVal val="visible"/>
                                      </p:to>
                                    </p:set>
                                    <p:animEffect transition="in" filter="blinds(horizontal)">
                                      <p:cBhvr>
                                        <p:cTn id="27" dur="500"/>
                                        <p:tgtEl>
                                          <p:spTgt spid="1024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43">
                                            <p:txEl>
                                              <p:pRg st="8" end="8"/>
                                            </p:txEl>
                                          </p:spTgt>
                                        </p:tgtEl>
                                        <p:attrNameLst>
                                          <p:attrName>style.visibility</p:attrName>
                                        </p:attrNameLst>
                                      </p:cBhvr>
                                      <p:to>
                                        <p:strVal val="visible"/>
                                      </p:to>
                                    </p:set>
                                    <p:animEffect transition="in" filter="blinds(horizontal)">
                                      <p:cBhvr>
                                        <p:cTn id="32" dur="500"/>
                                        <p:tgtEl>
                                          <p:spTgt spid="1024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43">
                                            <p:txEl>
                                              <p:pRg st="9" end="9"/>
                                            </p:txEl>
                                          </p:spTgt>
                                        </p:tgtEl>
                                        <p:attrNameLst>
                                          <p:attrName>style.visibility</p:attrName>
                                        </p:attrNameLst>
                                      </p:cBhvr>
                                      <p:to>
                                        <p:strVal val="visible"/>
                                      </p:to>
                                    </p:set>
                                    <p:animEffect transition="in" filter="blinds(horizontal)">
                                      <p:cBhvr>
                                        <p:cTn id="37" dur="500"/>
                                        <p:tgtEl>
                                          <p:spTgt spid="1024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243">
                                            <p:txEl>
                                              <p:pRg st="10" end="10"/>
                                            </p:txEl>
                                          </p:spTgt>
                                        </p:tgtEl>
                                        <p:attrNameLst>
                                          <p:attrName>style.visibility</p:attrName>
                                        </p:attrNameLst>
                                      </p:cBhvr>
                                      <p:to>
                                        <p:strVal val="visible"/>
                                      </p:to>
                                    </p:set>
                                    <p:animEffect transition="in" filter="blinds(horizontal)">
                                      <p:cBhvr>
                                        <p:cTn id="42" dur="500"/>
                                        <p:tgtEl>
                                          <p:spTgt spid="102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F700-20E3-774F-9E45-66643113641A}"/>
              </a:ext>
            </a:extLst>
          </p:cNvPr>
          <p:cNvSpPr>
            <a:spLocks noGrp="1"/>
          </p:cNvSpPr>
          <p:nvPr>
            <p:ph type="title"/>
          </p:nvPr>
        </p:nvSpPr>
        <p:spPr/>
        <p:txBody>
          <a:bodyPr/>
          <a:lstStyle/>
          <a:p>
            <a:r>
              <a:rPr lang="en-US" dirty="0">
                <a:latin typeface="dearJoe 5 CASUAL PRO" panose="02000000000000000000" pitchFamily="2" charset="0"/>
              </a:rPr>
              <a:t>Synoptic links</a:t>
            </a:r>
          </a:p>
        </p:txBody>
      </p:sp>
      <p:sp>
        <p:nvSpPr>
          <p:cNvPr id="3" name="Content Placeholder 2">
            <a:extLst>
              <a:ext uri="{FF2B5EF4-FFF2-40B4-BE49-F238E27FC236}">
                <a16:creationId xmlns:a16="http://schemas.microsoft.com/office/drawing/2014/main" id="{313C5EC8-3D05-FF4E-BE14-0F9DFFE0EF7F}"/>
              </a:ext>
            </a:extLst>
          </p:cNvPr>
          <p:cNvSpPr>
            <a:spLocks noGrp="1"/>
          </p:cNvSpPr>
          <p:nvPr>
            <p:ph idx="1"/>
          </p:nvPr>
        </p:nvSpPr>
        <p:spPr/>
        <p:txBody>
          <a:bodyPr/>
          <a:lstStyle/>
          <a:p>
            <a:pPr marL="0" indent="0">
              <a:buNone/>
            </a:pPr>
            <a:r>
              <a:rPr lang="en-US" dirty="0"/>
              <a:t>The </a:t>
            </a:r>
            <a:r>
              <a:rPr lang="en-US" dirty="0">
                <a:highlight>
                  <a:srgbClr val="FFFF00"/>
                </a:highlight>
              </a:rPr>
              <a:t>changing population</a:t>
            </a:r>
            <a:r>
              <a:rPr lang="en-US" dirty="0"/>
              <a:t> is driving </a:t>
            </a:r>
            <a:r>
              <a:rPr lang="en-US" dirty="0">
                <a:highlight>
                  <a:srgbClr val="FFFF00"/>
                </a:highlight>
              </a:rPr>
              <a:t>resource consumpti</a:t>
            </a:r>
            <a:r>
              <a:rPr lang="en-US" dirty="0"/>
              <a:t>on ever higher and placing pressure on the entire global system. Certain resources are in extremely short supply and in many areas people </a:t>
            </a:r>
            <a:r>
              <a:rPr lang="en-US" dirty="0">
                <a:highlight>
                  <a:srgbClr val="FFFF00"/>
                </a:highlight>
              </a:rPr>
              <a:t>live without reliable sources of water, food or clean, modern energy.</a:t>
            </a:r>
            <a:r>
              <a:rPr lang="en-US" dirty="0"/>
              <a:t> Our resource consumption is testing the planet's ability to sustain the status quo and global </a:t>
            </a:r>
            <a:r>
              <a:rPr lang="en-US" dirty="0">
                <a:highlight>
                  <a:srgbClr val="FFFF00"/>
                </a:highlight>
              </a:rPr>
              <a:t>climate change </a:t>
            </a:r>
            <a:r>
              <a:rPr lang="en-US" dirty="0"/>
              <a:t>is adding to the problem.</a:t>
            </a:r>
          </a:p>
        </p:txBody>
      </p:sp>
    </p:spTree>
    <p:extLst>
      <p:ext uri="{BB962C8B-B14F-4D97-AF65-F5344CB8AC3E}">
        <p14:creationId xmlns:p14="http://schemas.microsoft.com/office/powerpoint/2010/main" val="3271270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362201" y="6245225"/>
            <a:ext cx="1901825" cy="476250"/>
          </a:xfrm>
          <a:prstGeom prst="rect">
            <a:avLst/>
          </a:prstGeom>
          <a:noFill/>
          <a:ln w="12700">
            <a:noFill/>
            <a:miter lim="800000"/>
            <a:headEnd/>
            <a:tailEnd/>
          </a:ln>
        </p:spPr>
        <p:txBody>
          <a:bodyPr wrap="none" anchor="ctr"/>
          <a:lstStyle/>
          <a:p>
            <a:endParaRPr lang="en-US"/>
          </a:p>
        </p:txBody>
      </p:sp>
      <p:sp>
        <p:nvSpPr>
          <p:cNvPr id="16387" name="Rectangle 3"/>
          <p:cNvSpPr>
            <a:spLocks noChangeArrowheads="1"/>
          </p:cNvSpPr>
          <p:nvPr/>
        </p:nvSpPr>
        <p:spPr bwMode="auto">
          <a:xfrm>
            <a:off x="4953000" y="6245225"/>
            <a:ext cx="2895600" cy="476250"/>
          </a:xfrm>
          <a:prstGeom prst="rect">
            <a:avLst/>
          </a:prstGeom>
          <a:noFill/>
          <a:ln w="12700">
            <a:noFill/>
            <a:miter lim="800000"/>
            <a:headEnd/>
            <a:tailEnd/>
          </a:ln>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872" y="0"/>
            <a:ext cx="10262093" cy="6858000"/>
          </a:xfrm>
          <a:prstGeom prst="rect">
            <a:avLst/>
          </a:prstGeom>
        </p:spPr>
      </p:pic>
      <p:sp>
        <p:nvSpPr>
          <p:cNvPr id="16388" name="Rectangle 4"/>
          <p:cNvSpPr>
            <a:spLocks noGrp="1" noChangeArrowheads="1"/>
          </p:cNvSpPr>
          <p:nvPr>
            <p:ph type="title"/>
          </p:nvPr>
        </p:nvSpPr>
        <p:spPr>
          <a:xfrm>
            <a:off x="1981201" y="1"/>
            <a:ext cx="8385175" cy="1431925"/>
          </a:xfrm>
          <a:noFill/>
        </p:spPr>
        <p:txBody>
          <a:bodyPr>
            <a:normAutofit/>
          </a:bodyPr>
          <a:lstStyle/>
          <a:p>
            <a:pPr eaLnBrk="1" hangingPunct="1"/>
            <a:r>
              <a:rPr lang="en-US" b="1" dirty="0">
                <a:solidFill>
                  <a:srgbClr val="0070C0"/>
                </a:solidFill>
              </a:rPr>
              <a:t>GREEN REVOLUTION</a:t>
            </a:r>
          </a:p>
        </p:txBody>
      </p:sp>
      <p:sp>
        <p:nvSpPr>
          <p:cNvPr id="14341" name="Rectangle 5"/>
          <p:cNvSpPr>
            <a:spLocks noGrp="1" noChangeArrowheads="1"/>
          </p:cNvSpPr>
          <p:nvPr>
            <p:ph sz="half" idx="1"/>
          </p:nvPr>
        </p:nvSpPr>
        <p:spPr>
          <a:xfrm>
            <a:off x="6740526" y="2667000"/>
            <a:ext cx="3927475" cy="4191000"/>
          </a:xfrm>
        </p:spPr>
        <p:txBody>
          <a:bodyPr/>
          <a:lstStyle/>
          <a:p>
            <a:pPr eaLnBrk="1" hangingPunct="1">
              <a:lnSpc>
                <a:spcPct val="90000"/>
              </a:lnSpc>
            </a:pPr>
            <a:r>
              <a:rPr lang="en-US"/>
              <a:t>Adoption of new, improved varieties of grains</a:t>
            </a:r>
          </a:p>
          <a:p>
            <a:pPr eaLnBrk="1" hangingPunct="1">
              <a:lnSpc>
                <a:spcPct val="90000"/>
              </a:lnSpc>
            </a:pPr>
            <a:r>
              <a:rPr lang="en-US"/>
              <a:t>Application of better agricultural techniques</a:t>
            </a:r>
          </a:p>
          <a:p>
            <a:pPr lvl="1" eaLnBrk="1" hangingPunct="1">
              <a:lnSpc>
                <a:spcPct val="90000"/>
              </a:lnSpc>
            </a:pPr>
            <a:r>
              <a:rPr lang="en-US"/>
              <a:t>Irrigation</a:t>
            </a:r>
          </a:p>
          <a:p>
            <a:pPr lvl="1" eaLnBrk="1" hangingPunct="1">
              <a:lnSpc>
                <a:spcPct val="90000"/>
              </a:lnSpc>
            </a:pPr>
            <a:r>
              <a:rPr lang="en-US"/>
              <a:t>Mechanization</a:t>
            </a:r>
          </a:p>
          <a:p>
            <a:pPr lvl="1" eaLnBrk="1" hangingPunct="1">
              <a:lnSpc>
                <a:spcPct val="90000"/>
              </a:lnSpc>
            </a:pPr>
            <a:r>
              <a:rPr lang="en-US"/>
              <a:t>Use of fertilizer</a:t>
            </a:r>
          </a:p>
          <a:p>
            <a:pPr lvl="1" eaLnBrk="1" hangingPunct="1">
              <a:lnSpc>
                <a:spcPct val="90000"/>
              </a:lnSpc>
            </a:pPr>
            <a:r>
              <a:rPr lang="en-US"/>
              <a:t>Use of pesticides</a:t>
            </a:r>
          </a:p>
        </p:txBody>
      </p:sp>
      <p:sp>
        <p:nvSpPr>
          <p:cNvPr id="16390" name="Rectangle 6"/>
          <p:cNvSpPr>
            <a:spLocks noGrp="1" noChangeArrowheads="1"/>
          </p:cNvSpPr>
          <p:nvPr>
            <p:ph sz="half" idx="2"/>
          </p:nvPr>
        </p:nvSpPr>
        <p:spPr>
          <a:xfrm>
            <a:off x="2133601" y="2667000"/>
            <a:ext cx="3927475" cy="3581400"/>
          </a:xfrm>
        </p:spPr>
        <p:txBody>
          <a:bodyPr/>
          <a:lstStyle/>
          <a:p>
            <a:pPr eaLnBrk="1" hangingPunct="1">
              <a:lnSpc>
                <a:spcPct val="90000"/>
              </a:lnSpc>
            </a:pPr>
            <a:r>
              <a:rPr lang="en-US"/>
              <a:t>Since 1950’s</a:t>
            </a:r>
          </a:p>
          <a:p>
            <a:pPr eaLnBrk="1" hangingPunct="1">
              <a:lnSpc>
                <a:spcPct val="90000"/>
              </a:lnSpc>
            </a:pPr>
            <a:r>
              <a:rPr lang="en-US"/>
              <a:t>Greatest effect felt in LDCs</a:t>
            </a:r>
          </a:p>
          <a:p>
            <a:pPr eaLnBrk="1" hangingPunct="1">
              <a:lnSpc>
                <a:spcPct val="90000"/>
              </a:lnSpc>
            </a:pPr>
            <a:r>
              <a:rPr lang="en-US"/>
              <a:t>Agricultural output outpaced population growth even without adding additional cropland</a:t>
            </a:r>
          </a:p>
        </p:txBody>
      </p:sp>
      <p:sp>
        <p:nvSpPr>
          <p:cNvPr id="16391" name="Rectangle 7"/>
          <p:cNvSpPr>
            <a:spLocks noChangeArrowheads="1"/>
          </p:cNvSpPr>
          <p:nvPr/>
        </p:nvSpPr>
        <p:spPr bwMode="auto">
          <a:xfrm>
            <a:off x="2052639" y="985839"/>
            <a:ext cx="7400925" cy="1597873"/>
          </a:xfrm>
          <a:prstGeom prst="rect">
            <a:avLst/>
          </a:prstGeom>
          <a:noFill/>
          <a:ln w="12700">
            <a:noFill/>
            <a:miter lim="800000"/>
            <a:headEnd/>
            <a:tailEnd/>
          </a:ln>
        </p:spPr>
        <p:txBody>
          <a:bodyPr lIns="90487" tIns="44450" rIns="90487" bIns="44450">
            <a:spAutoFit/>
          </a:bodyPr>
          <a:lstStyle/>
          <a:p>
            <a:pPr>
              <a:spcBef>
                <a:spcPct val="50000"/>
              </a:spcBef>
            </a:pPr>
            <a:endParaRPr lang="en-US" sz="2800" b="1" dirty="0">
              <a:solidFill>
                <a:srgbClr val="FF6600"/>
              </a:solidFill>
              <a:latin typeface="Arial" charset="0"/>
            </a:endParaRPr>
          </a:p>
          <a:p>
            <a:pPr>
              <a:spcBef>
                <a:spcPct val="50000"/>
              </a:spcBef>
            </a:pPr>
            <a:r>
              <a:rPr lang="en-US" sz="2800" b="1" dirty="0">
                <a:solidFill>
                  <a:srgbClr val="FF6600"/>
                </a:solidFill>
                <a:latin typeface="Arial" charset="0"/>
              </a:rPr>
              <a:t>A complex of improvements which greatly increased agricultural production</a:t>
            </a:r>
            <a:r>
              <a:rPr lang="en-US" dirty="0">
                <a:latin typeface="Arial" charset="0"/>
              </a:rPr>
              <a:t> </a:t>
            </a:r>
          </a:p>
        </p:txBody>
      </p:sp>
      <p:sp>
        <p:nvSpPr>
          <p:cNvPr id="8" name="Rectangle 7"/>
          <p:cNvSpPr/>
          <p:nvPr/>
        </p:nvSpPr>
        <p:spPr>
          <a:xfrm>
            <a:off x="2514600" y="5791201"/>
            <a:ext cx="4572000" cy="646331"/>
          </a:xfrm>
          <a:prstGeom prst="rect">
            <a:avLst/>
          </a:prstGeom>
        </p:spPr>
        <p:txBody>
          <a:bodyPr>
            <a:spAutoFit/>
          </a:bodyPr>
          <a:lstStyle/>
          <a:p>
            <a:r>
              <a:rPr lang="en-US" dirty="0">
                <a:hlinkClick r:id="rId4"/>
              </a:rPr>
              <a:t>http://www.youtube.com/watch?v=ECehO0iwr1o</a:t>
            </a:r>
            <a:endParaRPr lang="en-US" dirty="0"/>
          </a:p>
        </p:txBody>
      </p:sp>
    </p:spTree>
    <p:extLst>
      <p:ext uri="{BB962C8B-B14F-4D97-AF65-F5344CB8AC3E}">
        <p14:creationId xmlns:p14="http://schemas.microsoft.com/office/powerpoint/2010/main" val="2350135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 calcmode="lin" valueType="num">
                                      <p:cBhvr additive="base">
                                        <p:cTn id="7" dur="500" fill="hold"/>
                                        <p:tgtEl>
                                          <p:spTgt spid="1434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1">
                                            <p:txEl>
                                              <p:pRg st="1" end="1"/>
                                            </p:txEl>
                                          </p:spTgt>
                                        </p:tgtEl>
                                        <p:attrNameLst>
                                          <p:attrName>style.visibility</p:attrName>
                                        </p:attrNameLst>
                                      </p:cBhvr>
                                      <p:to>
                                        <p:strVal val="visible"/>
                                      </p:to>
                                    </p:set>
                                    <p:anim calcmode="lin" valueType="num">
                                      <p:cBhvr additive="base">
                                        <p:cTn id="13" dur="500" fill="hold"/>
                                        <p:tgtEl>
                                          <p:spTgt spid="1434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4341">
                                            <p:txEl>
                                              <p:pRg st="2" end="2"/>
                                            </p:txEl>
                                          </p:spTgt>
                                        </p:tgtEl>
                                        <p:attrNameLst>
                                          <p:attrName>style.visibility</p:attrName>
                                        </p:attrNameLst>
                                      </p:cBhvr>
                                      <p:to>
                                        <p:strVal val="visible"/>
                                      </p:to>
                                    </p:set>
                                    <p:anim calcmode="lin" valueType="num">
                                      <p:cBhvr additive="base">
                                        <p:cTn id="17" dur="500" fill="hold"/>
                                        <p:tgtEl>
                                          <p:spTgt spid="1434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34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341">
                                            <p:txEl>
                                              <p:pRg st="3" end="3"/>
                                            </p:txEl>
                                          </p:spTgt>
                                        </p:tgtEl>
                                        <p:attrNameLst>
                                          <p:attrName>style.visibility</p:attrName>
                                        </p:attrNameLst>
                                      </p:cBhvr>
                                      <p:to>
                                        <p:strVal val="visible"/>
                                      </p:to>
                                    </p:set>
                                    <p:anim calcmode="lin" valueType="num">
                                      <p:cBhvr additive="base">
                                        <p:cTn id="21" dur="500" fill="hold"/>
                                        <p:tgtEl>
                                          <p:spTgt spid="1434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34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4341">
                                            <p:txEl>
                                              <p:pRg st="4" end="4"/>
                                            </p:txEl>
                                          </p:spTgt>
                                        </p:tgtEl>
                                        <p:attrNameLst>
                                          <p:attrName>style.visibility</p:attrName>
                                        </p:attrNameLst>
                                      </p:cBhvr>
                                      <p:to>
                                        <p:strVal val="visible"/>
                                      </p:to>
                                    </p:set>
                                    <p:anim calcmode="lin" valueType="num">
                                      <p:cBhvr additive="base">
                                        <p:cTn id="25" dur="500" fill="hold"/>
                                        <p:tgtEl>
                                          <p:spTgt spid="1434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4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4341">
                                            <p:txEl>
                                              <p:pRg st="5" end="5"/>
                                            </p:txEl>
                                          </p:spTgt>
                                        </p:tgtEl>
                                        <p:attrNameLst>
                                          <p:attrName>style.visibility</p:attrName>
                                        </p:attrNameLst>
                                      </p:cBhvr>
                                      <p:to>
                                        <p:strVal val="visible"/>
                                      </p:to>
                                    </p:set>
                                    <p:anim calcmode="lin" valueType="num">
                                      <p:cBhvr additive="base">
                                        <p:cTn id="29" dur="500" fill="hold"/>
                                        <p:tgtEl>
                                          <p:spTgt spid="1434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434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2209800" y="609600"/>
            <a:ext cx="7772400" cy="1143000"/>
          </a:xfrm>
          <a:prstGeom prst="rect">
            <a:avLst/>
          </a:prstGeom>
          <a:noFill/>
          <a:ln w="9525">
            <a:noFill/>
            <a:miter lim="800000"/>
            <a:headEnd/>
            <a:tailEnd/>
          </a:ln>
          <a:effectLst/>
        </p:spPr>
        <p:txBody>
          <a:bodyPr anchor="ctr"/>
          <a:lstStyle/>
          <a:p>
            <a:pPr>
              <a:defRPr/>
            </a:pPr>
            <a:br>
              <a:rPr lang="en-US" sz="4400" b="1">
                <a:effectLst>
                  <a:outerShdw blurRad="38100" dist="38100" dir="2700000" algn="tl">
                    <a:srgbClr val="000000"/>
                  </a:outerShdw>
                </a:effectLst>
                <a:latin typeface="Arial Black" pitchFamily="28" charset="0"/>
              </a:rPr>
            </a:br>
            <a:endParaRPr lang="en-US" sz="4400" b="1">
              <a:effectLst>
                <a:outerShdw blurRad="38100" dist="38100" dir="2700000" algn="tl">
                  <a:srgbClr val="000000"/>
                </a:outerShdw>
              </a:effectLst>
              <a:latin typeface="Arial Black" pitchFamily="28" charset="0"/>
            </a:endParaRPr>
          </a:p>
        </p:txBody>
      </p:sp>
      <p:sp>
        <p:nvSpPr>
          <p:cNvPr id="34821" name="Rectangle 5"/>
          <p:cNvSpPr>
            <a:spLocks noChangeArrowheads="1"/>
          </p:cNvSpPr>
          <p:nvPr/>
        </p:nvSpPr>
        <p:spPr bwMode="auto">
          <a:xfrm>
            <a:off x="1752600" y="609600"/>
            <a:ext cx="7772400" cy="609600"/>
          </a:xfrm>
          <a:prstGeom prst="rect">
            <a:avLst/>
          </a:prstGeom>
          <a:noFill/>
          <a:ln w="9525">
            <a:noFill/>
            <a:miter lim="800000"/>
            <a:headEnd/>
            <a:tailEnd/>
          </a:ln>
          <a:effectLst/>
        </p:spPr>
        <p:txBody>
          <a:bodyPr anchor="ctr"/>
          <a:lstStyle/>
          <a:p>
            <a:pPr>
              <a:defRPr/>
            </a:pPr>
            <a:r>
              <a:rPr lang="en-US" sz="3200" b="1">
                <a:effectLst>
                  <a:outerShdw blurRad="38100" dist="38100" dir="2700000" algn="tl">
                    <a:srgbClr val="000000"/>
                  </a:outerShdw>
                </a:effectLst>
                <a:latin typeface="Arial Black" pitchFamily="28" charset="0"/>
              </a:rPr>
              <a:t>“Green Revolution”</a:t>
            </a:r>
            <a:br>
              <a:rPr lang="en-US" sz="3200" b="1">
                <a:effectLst>
                  <a:outerShdw blurRad="38100" dist="38100" dir="2700000" algn="tl">
                    <a:srgbClr val="000000"/>
                  </a:outerShdw>
                </a:effectLst>
                <a:latin typeface="Arial Black" pitchFamily="28" charset="0"/>
              </a:rPr>
            </a:br>
            <a:r>
              <a:rPr lang="en-US" sz="3200" b="1">
                <a:effectLst>
                  <a:outerShdw blurRad="38100" dist="38100" dir="2700000" algn="tl">
                    <a:srgbClr val="000000"/>
                  </a:outerShdw>
                </a:effectLst>
                <a:latin typeface="Arial Black" pitchFamily="28" charset="0"/>
              </a:rPr>
              <a:t>drawbacks</a:t>
            </a:r>
            <a:br>
              <a:rPr lang="en-US" sz="3200" b="1">
                <a:effectLst>
                  <a:outerShdw blurRad="38100" dist="38100" dir="2700000" algn="tl">
                    <a:srgbClr val="000000"/>
                  </a:outerShdw>
                </a:effectLst>
                <a:latin typeface="Arial Black" pitchFamily="28" charset="0"/>
              </a:rPr>
            </a:br>
            <a:endParaRPr lang="en-US" sz="3200" b="1">
              <a:effectLst>
                <a:outerShdw blurRad="38100" dist="38100" dir="2700000" algn="tl">
                  <a:srgbClr val="000000"/>
                </a:outerShdw>
              </a:effectLst>
              <a:latin typeface="Arial Black" pitchFamily="28" charset="0"/>
            </a:endParaRPr>
          </a:p>
        </p:txBody>
      </p:sp>
      <p:sp>
        <p:nvSpPr>
          <p:cNvPr id="34822" name="Rectangle 6"/>
          <p:cNvSpPr>
            <a:spLocks noChangeArrowheads="1"/>
          </p:cNvSpPr>
          <p:nvPr/>
        </p:nvSpPr>
        <p:spPr bwMode="auto">
          <a:xfrm>
            <a:off x="1905000" y="1371600"/>
            <a:ext cx="7772400" cy="4114800"/>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100000"/>
              <a:buFontTx/>
              <a:buChar char="§"/>
              <a:defRPr/>
            </a:pPr>
            <a:r>
              <a:rPr lang="en-US" sz="2800" dirty="0">
                <a:effectLst>
                  <a:outerShdw blurRad="38100" dist="38100" dir="2700000" algn="tl">
                    <a:srgbClr val="000000"/>
                  </a:outerShdw>
                </a:effectLst>
                <a:latin typeface="Arial" charset="0"/>
              </a:rPr>
              <a:t>Favored farmers who could afford seeds, </a:t>
            </a:r>
          </a:p>
          <a:p>
            <a:pPr marL="342900" indent="-342900">
              <a:lnSpc>
                <a:spcPct val="90000"/>
              </a:lnSpc>
              <a:spcBef>
                <a:spcPct val="20000"/>
              </a:spcBef>
              <a:buClr>
                <a:schemeClr val="hlink"/>
              </a:buClr>
              <a:buSzPct val="100000"/>
              <a:defRPr/>
            </a:pPr>
            <a:r>
              <a:rPr lang="en-US" sz="2800" dirty="0">
                <a:effectLst>
                  <a:outerShdw blurRad="38100" dist="38100" dir="2700000" algn="tl">
                    <a:srgbClr val="000000"/>
                  </a:outerShdw>
                </a:effectLst>
                <a:latin typeface="Arial" charset="0"/>
              </a:rPr>
              <a:t>    inputs, machines, irrigation</a:t>
            </a:r>
          </a:p>
          <a:p>
            <a:pPr marL="342900" indent="-342900">
              <a:lnSpc>
                <a:spcPct val="90000"/>
              </a:lnSpc>
              <a:spcBef>
                <a:spcPct val="20000"/>
              </a:spcBef>
              <a:buClr>
                <a:schemeClr val="hlink"/>
              </a:buClr>
              <a:buSzPct val="100000"/>
              <a:buFontTx/>
              <a:buChar char="§"/>
              <a:defRPr/>
            </a:pPr>
            <a:endParaRPr lang="en-US" sz="2800" dirty="0">
              <a:effectLst>
                <a:outerShdw blurRad="38100" dist="38100" dir="2700000" algn="tl">
                  <a:srgbClr val="000000"/>
                </a:outerShdw>
              </a:effectLst>
              <a:latin typeface="Arial" charset="0"/>
            </a:endParaRPr>
          </a:p>
          <a:p>
            <a:pPr marL="342900" indent="-342900">
              <a:lnSpc>
                <a:spcPct val="90000"/>
              </a:lnSpc>
              <a:spcBef>
                <a:spcPct val="20000"/>
              </a:spcBef>
              <a:buClr>
                <a:schemeClr val="hlink"/>
              </a:buClr>
              <a:buSzPct val="100000"/>
              <a:buFontTx/>
              <a:buChar char="§"/>
              <a:defRPr/>
            </a:pPr>
            <a:r>
              <a:rPr lang="en-US" sz="2800" dirty="0">
                <a:effectLst>
                  <a:outerShdw blurRad="38100" dist="38100" dir="2700000" algn="tl">
                    <a:srgbClr val="000000"/>
                  </a:outerShdw>
                </a:effectLst>
                <a:latin typeface="Arial" charset="0"/>
              </a:rPr>
              <a:t>Indebted farmers lost land, moved to cities</a:t>
            </a:r>
          </a:p>
          <a:p>
            <a:pPr marL="342900" indent="-342900">
              <a:lnSpc>
                <a:spcPct val="90000"/>
              </a:lnSpc>
              <a:spcBef>
                <a:spcPct val="20000"/>
              </a:spcBef>
              <a:buClr>
                <a:schemeClr val="hlink"/>
              </a:buClr>
              <a:buSzPct val="100000"/>
              <a:buFontTx/>
              <a:buChar char="§"/>
              <a:defRPr/>
            </a:pPr>
            <a:endParaRPr lang="en-US" sz="2800" dirty="0">
              <a:effectLst>
                <a:outerShdw blurRad="38100" dist="38100" dir="2700000" algn="tl">
                  <a:srgbClr val="000000"/>
                </a:outerShdw>
              </a:effectLst>
              <a:latin typeface="Arial" charset="0"/>
            </a:endParaRPr>
          </a:p>
          <a:p>
            <a:pPr marL="342900" indent="-342900">
              <a:lnSpc>
                <a:spcPct val="90000"/>
              </a:lnSpc>
              <a:spcBef>
                <a:spcPct val="20000"/>
              </a:spcBef>
              <a:buClr>
                <a:schemeClr val="hlink"/>
              </a:buClr>
              <a:buSzPct val="100000"/>
              <a:buFontTx/>
              <a:buChar char="§"/>
              <a:defRPr/>
            </a:pPr>
            <a:r>
              <a:rPr lang="en-US" sz="2800" dirty="0">
                <a:effectLst>
                  <a:outerShdw blurRad="38100" dist="38100" dir="2700000" algn="tl">
                    <a:srgbClr val="000000"/>
                  </a:outerShdw>
                </a:effectLst>
                <a:latin typeface="Arial" charset="0"/>
              </a:rPr>
              <a:t>New “</a:t>
            </a:r>
            <a:r>
              <a:rPr lang="en-US" sz="2800" dirty="0" err="1">
                <a:effectLst>
                  <a:outerShdw blurRad="38100" dist="38100" dir="2700000" algn="tl">
                    <a:srgbClr val="000000"/>
                  </a:outerShdw>
                </a:effectLst>
                <a:latin typeface="Arial" charset="0"/>
              </a:rPr>
              <a:t>monocrops</a:t>
            </a:r>
            <a:r>
              <a:rPr lang="en-US" sz="2800" dirty="0">
                <a:effectLst>
                  <a:outerShdw blurRad="38100" dist="38100" dir="2700000" algn="tl">
                    <a:srgbClr val="000000"/>
                  </a:outerShdw>
                </a:effectLst>
                <a:latin typeface="Arial" charset="0"/>
              </a:rPr>
              <a:t>” lacked resistance to disease/pests</a:t>
            </a:r>
          </a:p>
          <a:p>
            <a:pPr marL="342900" indent="-342900">
              <a:lnSpc>
                <a:spcPct val="90000"/>
              </a:lnSpc>
              <a:spcBef>
                <a:spcPct val="20000"/>
              </a:spcBef>
              <a:buClr>
                <a:schemeClr val="hlink"/>
              </a:buClr>
              <a:buSzPct val="100000"/>
              <a:buFontTx/>
              <a:buChar char="§"/>
              <a:defRPr/>
            </a:pPr>
            <a:endParaRPr lang="en-US" sz="2800" dirty="0">
              <a:effectLst>
                <a:outerShdw blurRad="38100" dist="38100" dir="2700000" algn="tl">
                  <a:srgbClr val="000000"/>
                </a:outerShdw>
              </a:effectLst>
              <a:latin typeface="Arial" charset="0"/>
            </a:endParaRPr>
          </a:p>
          <a:p>
            <a:pPr marL="342900" indent="-342900">
              <a:lnSpc>
                <a:spcPct val="90000"/>
              </a:lnSpc>
              <a:spcBef>
                <a:spcPct val="20000"/>
              </a:spcBef>
              <a:buClr>
                <a:schemeClr val="hlink"/>
              </a:buClr>
              <a:buSzPct val="100000"/>
              <a:buFontTx/>
              <a:buChar char="§"/>
              <a:defRPr/>
            </a:pPr>
            <a:r>
              <a:rPr lang="en-US" sz="2800" dirty="0">
                <a:effectLst>
                  <a:outerShdw blurRad="38100" dist="38100" dir="2700000" algn="tl">
                    <a:srgbClr val="000000"/>
                  </a:outerShdw>
                </a:effectLst>
                <a:latin typeface="Arial" charset="0"/>
              </a:rPr>
              <a:t>Environmental contamination, erosion</a:t>
            </a:r>
          </a:p>
          <a:p>
            <a:pPr marL="342900" indent="-342900">
              <a:lnSpc>
                <a:spcPct val="90000"/>
              </a:lnSpc>
              <a:spcBef>
                <a:spcPct val="20000"/>
              </a:spcBef>
              <a:buClr>
                <a:schemeClr val="hlink"/>
              </a:buClr>
              <a:buSzPct val="100000"/>
              <a:buFontTx/>
              <a:buChar char="§"/>
              <a:defRPr/>
            </a:pPr>
            <a:endParaRPr lang="en-US" sz="2800" dirty="0">
              <a:effectLst>
                <a:outerShdw blurRad="38100" dist="38100" dir="2700000" algn="tl">
                  <a:srgbClr val="000000"/>
                </a:outerShdw>
              </a:effectLst>
              <a:latin typeface="Arial" charset="0"/>
            </a:endParaRPr>
          </a:p>
          <a:p>
            <a:pPr marL="342900" indent="-342900">
              <a:lnSpc>
                <a:spcPct val="90000"/>
              </a:lnSpc>
              <a:spcBef>
                <a:spcPct val="20000"/>
              </a:spcBef>
              <a:buClr>
                <a:schemeClr val="hlink"/>
              </a:buClr>
              <a:buSzPct val="100000"/>
              <a:buFontTx/>
              <a:buChar char="§"/>
              <a:defRPr/>
            </a:pPr>
            <a:r>
              <a:rPr lang="en-US" sz="2800" dirty="0">
                <a:effectLst>
                  <a:outerShdw blurRad="38100" dist="38100" dir="2700000" algn="tl">
                    <a:srgbClr val="000000"/>
                  </a:outerShdw>
                </a:effectLst>
                <a:latin typeface="Arial" charset="0"/>
              </a:rPr>
              <a:t>Oriented to export “cash crops,” not domestic food</a:t>
            </a:r>
          </a:p>
        </p:txBody>
      </p:sp>
    </p:spTree>
    <p:extLst>
      <p:ext uri="{BB962C8B-B14F-4D97-AF65-F5344CB8AC3E}">
        <p14:creationId xmlns:p14="http://schemas.microsoft.com/office/powerpoint/2010/main" val="393674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earJoe 5 CASUAL PRO" panose="02000000000000000000" pitchFamily="2" charset="0"/>
              </a:rPr>
              <a:t>In pairs</a:t>
            </a:r>
            <a:r>
              <a:rPr lang="is-IS" dirty="0">
                <a:latin typeface="dearJoe 5 CASUAL PRO" panose="02000000000000000000" pitchFamily="2" charset="0"/>
              </a:rPr>
              <a:t>…</a:t>
            </a:r>
            <a:endParaRPr lang="en-US" dirty="0">
              <a:latin typeface="dearJoe 5 CASUAL PRO" panose="02000000000000000000" pitchFamily="2" charset="0"/>
            </a:endParaRPr>
          </a:p>
        </p:txBody>
      </p:sp>
      <p:sp>
        <p:nvSpPr>
          <p:cNvPr id="3" name="Content Placeholder 2"/>
          <p:cNvSpPr>
            <a:spLocks noGrp="1"/>
          </p:cNvSpPr>
          <p:nvPr>
            <p:ph idx="1"/>
          </p:nvPr>
        </p:nvSpPr>
        <p:spPr/>
        <p:txBody>
          <a:bodyPr/>
          <a:lstStyle/>
          <a:p>
            <a:r>
              <a:rPr lang="en-US" dirty="0"/>
              <a:t>One of you will find evidence for a </a:t>
            </a:r>
            <a:r>
              <a:rPr lang="en-US" b="1" dirty="0">
                <a:solidFill>
                  <a:srgbClr val="0070C0"/>
                </a:solidFill>
              </a:rPr>
              <a:t>neo-</a:t>
            </a:r>
            <a:r>
              <a:rPr lang="en-US" b="1" dirty="0" err="1">
                <a:solidFill>
                  <a:srgbClr val="0070C0"/>
                </a:solidFill>
              </a:rPr>
              <a:t>malthusian</a:t>
            </a:r>
            <a:r>
              <a:rPr lang="en-US" dirty="0">
                <a:solidFill>
                  <a:srgbClr val="0070C0"/>
                </a:solidFill>
              </a:rPr>
              <a:t> </a:t>
            </a:r>
            <a:r>
              <a:rPr lang="en-US" dirty="0"/>
              <a:t>view and one will find one for </a:t>
            </a:r>
            <a:r>
              <a:rPr lang="en-US" b="1" dirty="0">
                <a:solidFill>
                  <a:srgbClr val="0070C0"/>
                </a:solidFill>
              </a:rPr>
              <a:t>anti-</a:t>
            </a:r>
            <a:r>
              <a:rPr lang="en-US" b="1" dirty="0" err="1">
                <a:solidFill>
                  <a:srgbClr val="0070C0"/>
                </a:solidFill>
              </a:rPr>
              <a:t>malthusian</a:t>
            </a:r>
            <a:r>
              <a:rPr lang="en-US" dirty="0"/>
              <a:t> view </a:t>
            </a:r>
          </a:p>
          <a:p>
            <a:endParaRPr lang="en-US" dirty="0"/>
          </a:p>
          <a:p>
            <a:r>
              <a:rPr lang="en-US" dirty="0" err="1"/>
              <a:t>Summarise</a:t>
            </a:r>
            <a:r>
              <a:rPr lang="en-US" dirty="0"/>
              <a:t> the ideas of the theory</a:t>
            </a:r>
          </a:p>
          <a:p>
            <a:r>
              <a:rPr lang="en-US" dirty="0"/>
              <a:t>Include a detailed case study with located specific detail (try and use one we have already studied in the IB course)</a:t>
            </a:r>
          </a:p>
          <a:p>
            <a:r>
              <a:rPr lang="en-US" dirty="0"/>
              <a:t>Link the points to the view you are supporting. </a:t>
            </a:r>
          </a:p>
          <a:p>
            <a:r>
              <a:rPr lang="en-US" dirty="0"/>
              <a:t>Share and explain case study with your partner</a:t>
            </a:r>
          </a:p>
        </p:txBody>
      </p:sp>
      <p:sp>
        <p:nvSpPr>
          <p:cNvPr id="4" name="TextBox 3">
            <a:extLst>
              <a:ext uri="{FF2B5EF4-FFF2-40B4-BE49-F238E27FC236}">
                <a16:creationId xmlns:a16="http://schemas.microsoft.com/office/drawing/2014/main" id="{3746EAD2-323D-594D-BEF4-5393AC218A50}"/>
              </a:ext>
            </a:extLst>
          </p:cNvPr>
          <p:cNvSpPr txBox="1"/>
          <p:nvPr/>
        </p:nvSpPr>
        <p:spPr>
          <a:xfrm>
            <a:off x="8958020" y="4726983"/>
            <a:ext cx="2154265" cy="1477328"/>
          </a:xfrm>
          <a:prstGeom prst="rect">
            <a:avLst/>
          </a:prstGeom>
          <a:solidFill>
            <a:srgbClr val="FFFF00"/>
          </a:solidFill>
        </p:spPr>
        <p:txBody>
          <a:bodyPr wrap="square" rtlCol="0">
            <a:spAutoFit/>
          </a:bodyPr>
          <a:lstStyle/>
          <a:p>
            <a:r>
              <a:rPr lang="en-US" dirty="0">
                <a:latin typeface="dearJoe 5 CASUAL PRO" panose="02000000000000000000" pitchFamily="2" charset="0"/>
              </a:rPr>
              <a:t>Target: </a:t>
            </a:r>
            <a:r>
              <a:rPr lang="en-US" dirty="0"/>
              <a:t>Use the case studies already studied in the IB Geography course so far</a:t>
            </a:r>
          </a:p>
        </p:txBody>
      </p:sp>
    </p:spTree>
    <p:extLst>
      <p:ext uri="{BB962C8B-B14F-4D97-AF65-F5344CB8AC3E}">
        <p14:creationId xmlns:p14="http://schemas.microsoft.com/office/powerpoint/2010/main" val="2815479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2" cstate="print"/>
          <a:srcRect/>
          <a:stretch>
            <a:fillRect/>
          </a:stretch>
        </p:blipFill>
        <p:spPr bwMode="auto">
          <a:xfrm>
            <a:off x="1818324" y="1894524"/>
            <a:ext cx="8402479" cy="3659029"/>
          </a:xfrm>
          <a:prstGeom prst="rect">
            <a:avLst/>
          </a:prstGeom>
          <a:noFill/>
          <a:ln w="9525">
            <a:noFill/>
            <a:miter lim="800000"/>
            <a:headEnd/>
            <a:tailEnd/>
          </a:ln>
        </p:spPr>
      </p:pic>
      <p:sp>
        <p:nvSpPr>
          <p:cNvPr id="44035" name="Text Box 5"/>
          <p:cNvSpPr txBox="1">
            <a:spLocks noChangeArrowheads="1"/>
          </p:cNvSpPr>
          <p:nvPr/>
        </p:nvSpPr>
        <p:spPr bwMode="auto">
          <a:xfrm>
            <a:off x="1874045" y="1954530"/>
            <a:ext cx="8292465" cy="2620846"/>
          </a:xfrm>
          <a:prstGeom prst="rect">
            <a:avLst/>
          </a:prstGeom>
          <a:noFill/>
          <a:ln w="9525">
            <a:noFill/>
            <a:miter lim="800000"/>
            <a:headEnd/>
            <a:tailEnd/>
          </a:ln>
        </p:spPr>
        <p:txBody>
          <a:bodyPr lIns="0" tIns="0" rIns="0" bIns="0">
            <a:prstTxWarp prst="textNoShape">
              <a:avLst/>
            </a:prstTxWarp>
            <a:spAutoFit/>
          </a:bodyPr>
          <a:lstStyle/>
          <a:p>
            <a:pPr>
              <a:lnSpc>
                <a:spcPct val="95000"/>
              </a:lnSpc>
            </a:pPr>
            <a:r>
              <a:rPr lang="en-US" sz="3200" dirty="0">
                <a:solidFill>
                  <a:srgbClr val="000000"/>
                </a:solidFill>
                <a:latin typeface="Arial" charset="0"/>
              </a:rPr>
              <a:t>Demand for resources and the resulting waste and pollution depends on 3 factors.</a:t>
            </a:r>
            <a:endParaRPr lang="en-US" dirty="0"/>
          </a:p>
          <a:p>
            <a:pPr>
              <a:lnSpc>
                <a:spcPct val="95000"/>
              </a:lnSpc>
            </a:pPr>
            <a:endParaRPr lang="en-US" sz="2800" dirty="0">
              <a:solidFill>
                <a:srgbClr val="000000"/>
              </a:solidFill>
              <a:latin typeface="Arial" charset="0"/>
            </a:endParaRPr>
          </a:p>
          <a:p>
            <a:pPr>
              <a:lnSpc>
                <a:spcPct val="95000"/>
              </a:lnSpc>
            </a:pPr>
            <a:r>
              <a:rPr lang="en-US" sz="2800" dirty="0">
                <a:solidFill>
                  <a:srgbClr val="FF3300"/>
                </a:solidFill>
                <a:latin typeface="Arial" charset="0"/>
              </a:rPr>
              <a:t>Population</a:t>
            </a:r>
            <a:r>
              <a:rPr lang="en-US" sz="2800" dirty="0">
                <a:solidFill>
                  <a:srgbClr val="000000"/>
                </a:solidFill>
                <a:latin typeface="Arial" charset="0"/>
              </a:rPr>
              <a:t> - How many people are there?</a:t>
            </a:r>
            <a:endParaRPr lang="en-US" dirty="0"/>
          </a:p>
          <a:p>
            <a:pPr>
              <a:lnSpc>
                <a:spcPct val="95000"/>
              </a:lnSpc>
            </a:pPr>
            <a:r>
              <a:rPr lang="en-US" sz="2800" dirty="0">
                <a:solidFill>
                  <a:srgbClr val="FF3300"/>
                </a:solidFill>
                <a:latin typeface="Arial" charset="0"/>
              </a:rPr>
              <a:t>Consumption</a:t>
            </a:r>
            <a:r>
              <a:rPr lang="en-US" sz="2800" dirty="0">
                <a:solidFill>
                  <a:srgbClr val="000000"/>
                </a:solidFill>
                <a:latin typeface="Arial" charset="0"/>
              </a:rPr>
              <a:t> – How much each person consumes?</a:t>
            </a:r>
            <a:endParaRPr lang="en-US" dirty="0"/>
          </a:p>
          <a:p>
            <a:pPr>
              <a:lnSpc>
                <a:spcPct val="95000"/>
              </a:lnSpc>
            </a:pPr>
            <a:r>
              <a:rPr lang="en-US" sz="2800" dirty="0">
                <a:solidFill>
                  <a:srgbClr val="FF3300"/>
                </a:solidFill>
                <a:latin typeface="Arial" charset="0"/>
              </a:rPr>
              <a:t>Intensity</a:t>
            </a:r>
            <a:r>
              <a:rPr lang="en-US" sz="2800" dirty="0">
                <a:solidFill>
                  <a:srgbClr val="000000"/>
                </a:solidFill>
                <a:latin typeface="Arial" charset="0"/>
              </a:rPr>
              <a:t> – How efficiently we use resources? </a:t>
            </a:r>
          </a:p>
        </p:txBody>
      </p:sp>
      <p:sp>
        <p:nvSpPr>
          <p:cNvPr id="44036" name="Text Box 6"/>
          <p:cNvSpPr txBox="1">
            <a:spLocks noChangeArrowheads="1"/>
          </p:cNvSpPr>
          <p:nvPr/>
        </p:nvSpPr>
        <p:spPr bwMode="auto">
          <a:xfrm>
            <a:off x="3392805" y="654369"/>
            <a:ext cx="5177790" cy="643253"/>
          </a:xfrm>
          <a:prstGeom prst="rect">
            <a:avLst/>
          </a:prstGeom>
          <a:noFill/>
          <a:ln w="9525">
            <a:noFill/>
            <a:miter lim="800000"/>
            <a:headEnd/>
            <a:tailEnd/>
          </a:ln>
        </p:spPr>
        <p:txBody>
          <a:bodyPr lIns="0" tIns="0" rIns="0" bIns="0">
            <a:prstTxWarp prst="textNoShape">
              <a:avLst/>
            </a:prstTxWarp>
            <a:spAutoFit/>
          </a:bodyPr>
          <a:lstStyle/>
          <a:p>
            <a:pPr algn="ctr">
              <a:lnSpc>
                <a:spcPct val="95000"/>
              </a:lnSpc>
            </a:pPr>
            <a:r>
              <a:rPr lang="en-US" sz="4400" u="sng" dirty="0">
                <a:solidFill>
                  <a:srgbClr val="000000"/>
                </a:solidFill>
                <a:latin typeface="Arial" charset="0"/>
              </a:rPr>
              <a:t>Key Point</a:t>
            </a:r>
            <a:r>
              <a:rPr lang="en-US" sz="3600" u="sng" dirty="0">
                <a:solidFill>
                  <a:srgbClr val="000000"/>
                </a:solidFill>
                <a:latin typeface="Arial" charset="0"/>
              </a:rPr>
              <a:t> </a:t>
            </a:r>
          </a:p>
        </p:txBody>
      </p:sp>
    </p:spTree>
    <p:extLst>
      <p:ext uri="{BB962C8B-B14F-4D97-AF65-F5344CB8AC3E}">
        <p14:creationId xmlns:p14="http://schemas.microsoft.com/office/powerpoint/2010/main" val="1059404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ctrTitle"/>
          </p:nvPr>
        </p:nvSpPr>
        <p:spPr>
          <a:xfrm>
            <a:off x="2010508" y="-64403"/>
            <a:ext cx="8149590" cy="1052989"/>
          </a:xfrm>
        </p:spPr>
        <p:txBody>
          <a:bodyPr vert="horz" lIns="0" tIns="0" rIns="0" bIns="0" rtlCol="0" anchor="b">
            <a:normAutofit/>
          </a:bodyPr>
          <a:lstStyle/>
          <a:p>
            <a:pPr eaLnBrk="1" hangingPunct="1">
              <a:lnSpc>
                <a:spcPct val="95000"/>
              </a:lnSpc>
            </a:pPr>
            <a:r>
              <a:rPr lang="en-US" sz="4400" u="sng" dirty="0">
                <a:solidFill>
                  <a:srgbClr val="000000"/>
                </a:solidFill>
                <a:latin typeface="Arial" charset="0"/>
              </a:rPr>
              <a:t>Key Question</a:t>
            </a:r>
          </a:p>
        </p:txBody>
      </p:sp>
      <p:pic>
        <p:nvPicPr>
          <p:cNvPr id="46083" name="Picture 4"/>
          <p:cNvPicPr>
            <a:picLocks noChangeAspect="1" noChangeArrowheads="1"/>
          </p:cNvPicPr>
          <p:nvPr/>
        </p:nvPicPr>
        <p:blipFill>
          <a:blip r:embed="rId2" cstate="print"/>
          <a:srcRect/>
          <a:stretch>
            <a:fillRect/>
          </a:stretch>
        </p:blipFill>
        <p:spPr bwMode="auto">
          <a:xfrm>
            <a:off x="1981201" y="3819050"/>
            <a:ext cx="8078153" cy="134303"/>
          </a:xfrm>
          <a:prstGeom prst="rect">
            <a:avLst/>
          </a:prstGeom>
          <a:noFill/>
          <a:ln w="9525">
            <a:noFill/>
            <a:miter lim="800000"/>
            <a:headEnd/>
            <a:tailEnd/>
          </a:ln>
        </p:spPr>
      </p:pic>
      <p:pic>
        <p:nvPicPr>
          <p:cNvPr id="46084" name="Picture 5"/>
          <p:cNvPicPr>
            <a:picLocks noChangeAspect="1" noChangeArrowheads="1"/>
          </p:cNvPicPr>
          <p:nvPr/>
        </p:nvPicPr>
        <p:blipFill>
          <a:blip r:embed="rId3" cstate="print"/>
          <a:srcRect/>
          <a:stretch>
            <a:fillRect/>
          </a:stretch>
        </p:blipFill>
        <p:spPr bwMode="auto">
          <a:xfrm>
            <a:off x="2657000" y="4333399"/>
            <a:ext cx="6649403" cy="552926"/>
          </a:xfrm>
          <a:prstGeom prst="rect">
            <a:avLst/>
          </a:prstGeom>
          <a:noFill/>
          <a:ln w="9525">
            <a:noFill/>
            <a:miter lim="800000"/>
            <a:headEnd/>
            <a:tailEnd/>
          </a:ln>
        </p:spPr>
      </p:pic>
      <p:sp>
        <p:nvSpPr>
          <p:cNvPr id="46085" name="Text Box 6"/>
          <p:cNvSpPr txBox="1">
            <a:spLocks noChangeArrowheads="1"/>
          </p:cNvSpPr>
          <p:nvPr/>
        </p:nvSpPr>
        <p:spPr bwMode="auto">
          <a:xfrm>
            <a:off x="2712720" y="4394836"/>
            <a:ext cx="6537960" cy="409343"/>
          </a:xfrm>
          <a:prstGeom prst="rect">
            <a:avLst/>
          </a:prstGeom>
          <a:noFill/>
          <a:ln w="9525">
            <a:noFill/>
            <a:miter lim="800000"/>
            <a:headEnd/>
            <a:tailEnd/>
          </a:ln>
        </p:spPr>
        <p:txBody>
          <a:bodyPr lIns="0" tIns="0" rIns="0" bIns="0">
            <a:prstTxWarp prst="textNoShape">
              <a:avLst/>
            </a:prstTxWarp>
            <a:spAutoFit/>
          </a:bodyPr>
          <a:lstStyle/>
          <a:p>
            <a:pPr algn="ctr">
              <a:lnSpc>
                <a:spcPct val="95000"/>
              </a:lnSpc>
            </a:pPr>
            <a:r>
              <a:rPr lang="en-US" sz="2800" i="1" dirty="0">
                <a:solidFill>
                  <a:srgbClr val="000000"/>
                </a:solidFill>
                <a:latin typeface="Arial" charset="0"/>
              </a:rPr>
              <a:t>Where do you stand on this continuum?</a:t>
            </a:r>
          </a:p>
        </p:txBody>
      </p:sp>
      <p:pic>
        <p:nvPicPr>
          <p:cNvPr id="46086" name="Picture 7"/>
          <p:cNvPicPr>
            <a:picLocks noChangeAspect="1" noChangeArrowheads="1"/>
          </p:cNvPicPr>
          <p:nvPr/>
        </p:nvPicPr>
        <p:blipFill>
          <a:blip r:embed="rId4" cstate="print"/>
          <a:srcRect/>
          <a:stretch>
            <a:fillRect/>
          </a:stretch>
        </p:blipFill>
        <p:spPr bwMode="auto">
          <a:xfrm>
            <a:off x="2068355" y="1178611"/>
            <a:ext cx="3677603" cy="2744629"/>
          </a:xfrm>
          <a:prstGeom prst="rect">
            <a:avLst/>
          </a:prstGeom>
          <a:noFill/>
          <a:ln w="9525">
            <a:noFill/>
            <a:miter lim="800000"/>
            <a:headEnd/>
            <a:tailEnd/>
          </a:ln>
        </p:spPr>
      </p:pic>
      <p:sp>
        <p:nvSpPr>
          <p:cNvPr id="46087" name="Text Box 8"/>
          <p:cNvSpPr txBox="1">
            <a:spLocks noChangeArrowheads="1"/>
          </p:cNvSpPr>
          <p:nvPr/>
        </p:nvSpPr>
        <p:spPr bwMode="auto">
          <a:xfrm>
            <a:off x="2178369" y="1268730"/>
            <a:ext cx="3567589" cy="2105192"/>
          </a:xfrm>
          <a:prstGeom prst="rect">
            <a:avLst/>
          </a:prstGeom>
          <a:noFill/>
          <a:ln w="9525">
            <a:noFill/>
            <a:miter lim="800000"/>
            <a:headEnd/>
            <a:tailEnd/>
          </a:ln>
        </p:spPr>
        <p:txBody>
          <a:bodyPr lIns="0" tIns="0" rIns="0" bIns="0">
            <a:prstTxWarp prst="textNoShape">
              <a:avLst/>
            </a:prstTxWarp>
            <a:spAutoFit/>
          </a:bodyPr>
          <a:lstStyle/>
          <a:p>
            <a:pPr algn="ctr">
              <a:lnSpc>
                <a:spcPct val="95000"/>
              </a:lnSpc>
            </a:pPr>
            <a:r>
              <a:rPr lang="en-US" b="1" dirty="0">
                <a:solidFill>
                  <a:srgbClr val="0070C0"/>
                </a:solidFill>
                <a:latin typeface="Arial" charset="0"/>
              </a:rPr>
              <a:t>Neo- Malthusian? </a:t>
            </a:r>
          </a:p>
          <a:p>
            <a:pPr>
              <a:lnSpc>
                <a:spcPct val="95000"/>
              </a:lnSpc>
            </a:pPr>
            <a:r>
              <a:rPr lang="en-US" b="1" dirty="0">
                <a:solidFill>
                  <a:srgbClr val="000000"/>
                </a:solidFill>
                <a:latin typeface="Arial" charset="0"/>
              </a:rPr>
              <a:t>Eco-centric Deep Ecologists (Doomsters)</a:t>
            </a:r>
            <a:r>
              <a:rPr lang="en-US" dirty="0">
                <a:solidFill>
                  <a:srgbClr val="000000"/>
                </a:solidFill>
                <a:latin typeface="Arial" charset="0"/>
              </a:rPr>
              <a:t> believe that rapid population growth and increased levels of development have led to a situation where there are insufficient resources and too much waste and pollution. </a:t>
            </a:r>
          </a:p>
        </p:txBody>
      </p:sp>
      <p:pic>
        <p:nvPicPr>
          <p:cNvPr id="46088" name="Picture 9"/>
          <p:cNvPicPr>
            <a:picLocks noChangeAspect="1" noChangeArrowheads="1"/>
          </p:cNvPicPr>
          <p:nvPr/>
        </p:nvPicPr>
        <p:blipFill>
          <a:blip r:embed="rId5" cstate="print"/>
          <a:srcRect/>
          <a:stretch>
            <a:fillRect/>
          </a:stretch>
        </p:blipFill>
        <p:spPr bwMode="auto">
          <a:xfrm>
            <a:off x="6467476" y="1133001"/>
            <a:ext cx="3981927" cy="2658903"/>
          </a:xfrm>
          <a:prstGeom prst="rect">
            <a:avLst/>
          </a:prstGeom>
          <a:noFill/>
          <a:ln w="9525">
            <a:noFill/>
            <a:miter lim="800000"/>
            <a:headEnd/>
            <a:tailEnd/>
          </a:ln>
        </p:spPr>
      </p:pic>
      <p:sp>
        <p:nvSpPr>
          <p:cNvPr id="46089" name="Text Box 10"/>
          <p:cNvSpPr txBox="1">
            <a:spLocks noChangeArrowheads="1"/>
          </p:cNvSpPr>
          <p:nvPr/>
        </p:nvSpPr>
        <p:spPr bwMode="auto">
          <a:xfrm>
            <a:off x="6521768" y="1193008"/>
            <a:ext cx="3873342" cy="1842043"/>
          </a:xfrm>
          <a:prstGeom prst="rect">
            <a:avLst/>
          </a:prstGeom>
          <a:noFill/>
          <a:ln w="9525">
            <a:noFill/>
            <a:miter lim="800000"/>
            <a:headEnd/>
            <a:tailEnd/>
          </a:ln>
        </p:spPr>
        <p:txBody>
          <a:bodyPr lIns="0" tIns="0" rIns="0" bIns="0">
            <a:prstTxWarp prst="textNoShape">
              <a:avLst/>
            </a:prstTxWarp>
            <a:spAutoFit/>
          </a:bodyPr>
          <a:lstStyle/>
          <a:p>
            <a:pPr algn="ctr">
              <a:lnSpc>
                <a:spcPct val="95000"/>
              </a:lnSpc>
            </a:pPr>
            <a:r>
              <a:rPr lang="en-US" b="1" dirty="0">
                <a:solidFill>
                  <a:srgbClr val="0070C0"/>
                </a:solidFill>
                <a:latin typeface="Arial" charset="0"/>
              </a:rPr>
              <a:t>Anti-Malthusian?</a:t>
            </a:r>
          </a:p>
          <a:p>
            <a:pPr algn="ctr">
              <a:lnSpc>
                <a:spcPct val="95000"/>
              </a:lnSpc>
            </a:pPr>
            <a:r>
              <a:rPr lang="en-US" b="1" dirty="0">
                <a:solidFill>
                  <a:srgbClr val="000000"/>
                </a:solidFill>
                <a:latin typeface="Arial" charset="0"/>
              </a:rPr>
              <a:t>Techno-centric </a:t>
            </a:r>
            <a:r>
              <a:rPr lang="en-US" b="1" dirty="0" err="1">
                <a:solidFill>
                  <a:srgbClr val="000000"/>
                </a:solidFill>
                <a:latin typeface="Arial" charset="0"/>
              </a:rPr>
              <a:t>Cornucopians</a:t>
            </a:r>
            <a:r>
              <a:rPr lang="en-US" b="1" dirty="0">
                <a:solidFill>
                  <a:srgbClr val="000000"/>
                </a:solidFill>
                <a:latin typeface="Arial" charset="0"/>
              </a:rPr>
              <a:t> (</a:t>
            </a:r>
            <a:r>
              <a:rPr lang="en-US" b="1" dirty="0" err="1">
                <a:solidFill>
                  <a:srgbClr val="000000"/>
                </a:solidFill>
                <a:latin typeface="Arial" charset="0"/>
              </a:rPr>
              <a:t>Boomsters</a:t>
            </a:r>
            <a:r>
              <a:rPr lang="en-US" b="1" dirty="0">
                <a:solidFill>
                  <a:srgbClr val="000000"/>
                </a:solidFill>
                <a:latin typeface="Arial" charset="0"/>
              </a:rPr>
              <a:t>)</a:t>
            </a:r>
            <a:r>
              <a:rPr lang="en-US" dirty="0">
                <a:solidFill>
                  <a:srgbClr val="000000"/>
                </a:solidFill>
                <a:latin typeface="Arial" charset="0"/>
              </a:rPr>
              <a:t> champion the ability of humans to innovate, develop and adapt, as the solution to the issues associated with population growth, resource consumption and waste.</a:t>
            </a:r>
          </a:p>
        </p:txBody>
      </p:sp>
    </p:spTree>
    <p:extLst>
      <p:ext uri="{BB962C8B-B14F-4D97-AF65-F5344CB8AC3E}">
        <p14:creationId xmlns:p14="http://schemas.microsoft.com/office/powerpoint/2010/main" val="3276796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dearJoe 5 CASUAL PRO" charset="0"/>
                <a:ea typeface="dearJoe 5 CASUAL PRO" charset="0"/>
                <a:cs typeface="dearJoe 5 CASUAL PRO" charset="0"/>
              </a:rPr>
              <a:t>IB past paper practice questions</a:t>
            </a:r>
          </a:p>
        </p:txBody>
      </p:sp>
      <p:sp>
        <p:nvSpPr>
          <p:cNvPr id="3" name="Content Placeholder 2"/>
          <p:cNvSpPr>
            <a:spLocks noGrp="1"/>
          </p:cNvSpPr>
          <p:nvPr>
            <p:ph idx="1"/>
          </p:nvPr>
        </p:nvSpPr>
        <p:spPr/>
        <p:txBody>
          <a:bodyPr/>
          <a:lstStyle/>
          <a:p>
            <a:pPr marL="0" indent="0">
              <a:buNone/>
            </a:pPr>
            <a:r>
              <a:rPr lang="en-US" dirty="0"/>
              <a:t>Explain the anti-Malthusian view of the relationship between population and resources.     [5 marks] </a:t>
            </a:r>
            <a:br>
              <a:rPr lang="en-US" dirty="0"/>
            </a:br>
            <a:br>
              <a:rPr lang="en-US" dirty="0"/>
            </a:br>
            <a:r>
              <a:rPr lang="en-US" dirty="0"/>
              <a:t>Explain the neo-Malthusian view of the relationship between population and resources     [5 marks]</a:t>
            </a:r>
          </a:p>
          <a:p>
            <a:pPr marL="0" indent="0">
              <a:buNone/>
            </a:pPr>
            <a:endParaRPr lang="en-US" dirty="0"/>
          </a:p>
          <a:p>
            <a:pPr marL="0" indent="0">
              <a:buNone/>
            </a:pPr>
            <a:r>
              <a:rPr lang="en-US" dirty="0">
                <a:solidFill>
                  <a:srgbClr val="0070C0"/>
                </a:solidFill>
              </a:rPr>
              <a:t>What may be the mark scheme (success criteria) for these questions? </a:t>
            </a:r>
          </a:p>
        </p:txBody>
      </p:sp>
    </p:spTree>
    <p:extLst>
      <p:ext uri="{BB962C8B-B14F-4D97-AF65-F5344CB8AC3E}">
        <p14:creationId xmlns:p14="http://schemas.microsoft.com/office/powerpoint/2010/main" val="1969933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6624-B83F-1947-9ACC-BE99FF1E1363}"/>
              </a:ext>
            </a:extLst>
          </p:cNvPr>
          <p:cNvSpPr>
            <a:spLocks noGrp="1"/>
          </p:cNvSpPr>
          <p:nvPr>
            <p:ph type="title"/>
          </p:nvPr>
        </p:nvSpPr>
        <p:spPr/>
        <p:txBody>
          <a:bodyPr/>
          <a:lstStyle/>
          <a:p>
            <a:r>
              <a:rPr lang="en-US" b="1" dirty="0">
                <a:latin typeface="dearJoe 5 CASUAL PRO" panose="02000000000000000000" pitchFamily="2" charset="0"/>
              </a:rPr>
              <a:t>Resource stewardship and sustainability</a:t>
            </a:r>
            <a:br>
              <a:rPr lang="en-US" b="1" dirty="0"/>
            </a:br>
            <a:endParaRPr lang="en-US" dirty="0"/>
          </a:p>
        </p:txBody>
      </p:sp>
      <p:sp>
        <p:nvSpPr>
          <p:cNvPr id="3" name="Content Placeholder 2">
            <a:extLst>
              <a:ext uri="{FF2B5EF4-FFF2-40B4-BE49-F238E27FC236}">
                <a16:creationId xmlns:a16="http://schemas.microsoft.com/office/drawing/2014/main" id="{58985FA1-86EF-0245-91D2-77F108260FDF}"/>
              </a:ext>
            </a:extLst>
          </p:cNvPr>
          <p:cNvSpPr>
            <a:spLocks noGrp="1"/>
          </p:cNvSpPr>
          <p:nvPr>
            <p:ph idx="1"/>
          </p:nvPr>
        </p:nvSpPr>
        <p:spPr>
          <a:xfrm>
            <a:off x="388749" y="1205693"/>
            <a:ext cx="10515600" cy="4351338"/>
          </a:xfrm>
        </p:spPr>
        <p:txBody>
          <a:bodyPr/>
          <a:lstStyle/>
          <a:p>
            <a:r>
              <a:rPr lang="en-US" dirty="0"/>
              <a:t>The </a:t>
            </a:r>
            <a:r>
              <a:rPr lang="en-US" dirty="0">
                <a:hlinkClick r:id="rId2"/>
              </a:rPr>
              <a:t>pessimistic</a:t>
            </a:r>
            <a:r>
              <a:rPr lang="en-US" dirty="0"/>
              <a:t> and </a:t>
            </a:r>
            <a:r>
              <a:rPr lang="en-US" dirty="0">
                <a:hlinkClick r:id="rId3"/>
              </a:rPr>
              <a:t>optimistic</a:t>
            </a:r>
            <a:r>
              <a:rPr lang="en-US" dirty="0"/>
              <a:t> views look at what </a:t>
            </a:r>
            <a:r>
              <a:rPr lang="en-US" i="1" dirty="0"/>
              <a:t>has</a:t>
            </a:r>
            <a:r>
              <a:rPr lang="en-US" dirty="0"/>
              <a:t> happened in the relationship between population and resource consumption with the aim of predicting what will happen if we keep on going in the same way. Another approach is to take these theories and make an alternative plan for the future. Humans need to take better care of the planet and use its resources more sustainably if we are to avoid the predictions of Malthus. To do this we will have to </a:t>
            </a:r>
            <a:r>
              <a:rPr lang="en-US" dirty="0" err="1"/>
              <a:t>capitalise</a:t>
            </a:r>
            <a:r>
              <a:rPr lang="en-US" dirty="0"/>
              <a:t> on the </a:t>
            </a:r>
            <a:r>
              <a:rPr lang="en-US" dirty="0">
                <a:hlinkClick r:id="rId4"/>
              </a:rPr>
              <a:t>human ingenuity</a:t>
            </a:r>
            <a:r>
              <a:rPr lang="en-US" dirty="0"/>
              <a:t> identified by </a:t>
            </a:r>
            <a:r>
              <a:rPr lang="en-US" dirty="0" err="1"/>
              <a:t>Boserup</a:t>
            </a:r>
            <a:r>
              <a:rPr lang="en-US" dirty="0"/>
              <a:t>.</a:t>
            </a:r>
          </a:p>
        </p:txBody>
      </p:sp>
      <p:pic>
        <p:nvPicPr>
          <p:cNvPr id="4" name="Picture 3">
            <a:extLst>
              <a:ext uri="{FF2B5EF4-FFF2-40B4-BE49-F238E27FC236}">
                <a16:creationId xmlns:a16="http://schemas.microsoft.com/office/drawing/2014/main" id="{1E23FE61-8603-4940-AB78-C84E6B82BD97}"/>
              </a:ext>
            </a:extLst>
          </p:cNvPr>
          <p:cNvPicPr>
            <a:picLocks noChangeAspect="1"/>
          </p:cNvPicPr>
          <p:nvPr/>
        </p:nvPicPr>
        <p:blipFill>
          <a:blip r:embed="rId5"/>
          <a:stretch>
            <a:fillRect/>
          </a:stretch>
        </p:blipFill>
        <p:spPr>
          <a:xfrm>
            <a:off x="7089182" y="3952148"/>
            <a:ext cx="5102817" cy="2828634"/>
          </a:xfrm>
          <a:prstGeom prst="rect">
            <a:avLst/>
          </a:prstGeom>
        </p:spPr>
      </p:pic>
      <p:sp>
        <p:nvSpPr>
          <p:cNvPr id="5" name="TextBox 4">
            <a:extLst>
              <a:ext uri="{FF2B5EF4-FFF2-40B4-BE49-F238E27FC236}">
                <a16:creationId xmlns:a16="http://schemas.microsoft.com/office/drawing/2014/main" id="{216B119A-79F7-B94C-B26B-7CA30D323316}"/>
              </a:ext>
            </a:extLst>
          </p:cNvPr>
          <p:cNvSpPr txBox="1"/>
          <p:nvPr/>
        </p:nvSpPr>
        <p:spPr>
          <a:xfrm>
            <a:off x="588936" y="4866468"/>
            <a:ext cx="5501898" cy="1200329"/>
          </a:xfrm>
          <a:prstGeom prst="rect">
            <a:avLst/>
          </a:prstGeom>
          <a:noFill/>
        </p:spPr>
        <p:txBody>
          <a:bodyPr wrap="square" rtlCol="0">
            <a:spAutoFit/>
          </a:bodyPr>
          <a:lstStyle/>
          <a:p>
            <a:r>
              <a:rPr lang="en-US" b="1" u="sng" dirty="0"/>
              <a:t>IB learning objective: </a:t>
            </a:r>
            <a:r>
              <a:rPr lang="en-US" dirty="0"/>
              <a:t>Resource stewardship strategies, including: the role of the UN Sustainable Development Goals and progress made toward meeting them</a:t>
            </a:r>
          </a:p>
          <a:p>
            <a:endParaRPr lang="en-US" dirty="0"/>
          </a:p>
        </p:txBody>
      </p:sp>
    </p:spTree>
    <p:extLst>
      <p:ext uri="{BB962C8B-B14F-4D97-AF65-F5344CB8AC3E}">
        <p14:creationId xmlns:p14="http://schemas.microsoft.com/office/powerpoint/2010/main" val="285131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6D2F8-D0A2-9F41-BF46-E1402D060779}"/>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9087B6FC-D95D-5C43-A2D6-F8B58668FC30}"/>
              </a:ext>
            </a:extLst>
          </p:cNvPr>
          <p:cNvPicPr>
            <a:picLocks noChangeAspect="1"/>
          </p:cNvPicPr>
          <p:nvPr/>
        </p:nvPicPr>
        <p:blipFill>
          <a:blip r:embed="rId2"/>
          <a:stretch>
            <a:fillRect/>
          </a:stretch>
        </p:blipFill>
        <p:spPr>
          <a:xfrm>
            <a:off x="1123950" y="800100"/>
            <a:ext cx="9944100" cy="5257800"/>
          </a:xfrm>
          <a:prstGeom prst="rect">
            <a:avLst/>
          </a:prstGeom>
        </p:spPr>
      </p:pic>
      <p:sp>
        <p:nvSpPr>
          <p:cNvPr id="8" name="Content Placeholder 7">
            <a:extLst>
              <a:ext uri="{FF2B5EF4-FFF2-40B4-BE49-F238E27FC236}">
                <a16:creationId xmlns:a16="http://schemas.microsoft.com/office/drawing/2014/main" id="{7EC2550B-DE61-104D-BF03-8BECF5971EF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89906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055C-6780-8A46-B9F9-EB19EB36106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06C817-81CF-DD4F-AE9B-7EDD7E0DA912}"/>
              </a:ext>
            </a:extLst>
          </p:cNvPr>
          <p:cNvPicPr>
            <a:picLocks noGrp="1" noChangeAspect="1"/>
          </p:cNvPicPr>
          <p:nvPr>
            <p:ph idx="1"/>
          </p:nvPr>
        </p:nvPicPr>
        <p:blipFill>
          <a:blip r:embed="rId2"/>
          <a:stretch>
            <a:fillRect/>
          </a:stretch>
        </p:blipFill>
        <p:spPr>
          <a:xfrm>
            <a:off x="1182814" y="511443"/>
            <a:ext cx="9826372" cy="5986582"/>
          </a:xfrm>
        </p:spPr>
      </p:pic>
    </p:spTree>
    <p:extLst>
      <p:ext uri="{BB962C8B-B14F-4D97-AF65-F5344CB8AC3E}">
        <p14:creationId xmlns:p14="http://schemas.microsoft.com/office/powerpoint/2010/main" val="289354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91436-18E0-1A4A-BD67-443364B712F8}"/>
              </a:ext>
            </a:extLst>
          </p:cNvPr>
          <p:cNvSpPr>
            <a:spLocks noGrp="1"/>
          </p:cNvSpPr>
          <p:nvPr>
            <p:ph type="title"/>
          </p:nvPr>
        </p:nvSpPr>
        <p:spPr/>
        <p:txBody>
          <a:bodyPr/>
          <a:lstStyle/>
          <a:p>
            <a:r>
              <a:rPr lang="en-US" dirty="0">
                <a:latin typeface="dearJoe 5 CASUAL PRO" panose="02000000000000000000" pitchFamily="2" charset="0"/>
              </a:rPr>
              <a:t>Resource stewardship</a:t>
            </a:r>
          </a:p>
        </p:txBody>
      </p:sp>
      <p:sp>
        <p:nvSpPr>
          <p:cNvPr id="3" name="Content Placeholder 2">
            <a:extLst>
              <a:ext uri="{FF2B5EF4-FFF2-40B4-BE49-F238E27FC236}">
                <a16:creationId xmlns:a16="http://schemas.microsoft.com/office/drawing/2014/main" id="{906FA099-12A1-0548-AB17-F44456349A55}"/>
              </a:ext>
            </a:extLst>
          </p:cNvPr>
          <p:cNvSpPr>
            <a:spLocks noGrp="1"/>
          </p:cNvSpPr>
          <p:nvPr>
            <p:ph idx="1"/>
          </p:nvPr>
        </p:nvSpPr>
        <p:spPr/>
        <p:txBody>
          <a:bodyPr/>
          <a:lstStyle/>
          <a:p>
            <a:r>
              <a:rPr lang="en-US" b="1" dirty="0"/>
              <a:t>Resource stewardship is the responsible planning and management of resources</a:t>
            </a:r>
            <a:br>
              <a:rPr lang="en-US" dirty="0"/>
            </a:br>
            <a:endParaRPr lang="en-US" dirty="0"/>
          </a:p>
        </p:txBody>
      </p:sp>
    </p:spTree>
    <p:extLst>
      <p:ext uri="{BB962C8B-B14F-4D97-AF65-F5344CB8AC3E}">
        <p14:creationId xmlns:p14="http://schemas.microsoft.com/office/powerpoint/2010/main" val="3716579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F169-E567-354E-B5E0-C181972F70F1}"/>
              </a:ext>
            </a:extLst>
          </p:cNvPr>
          <p:cNvSpPr>
            <a:spLocks noGrp="1"/>
          </p:cNvSpPr>
          <p:nvPr>
            <p:ph type="title"/>
          </p:nvPr>
        </p:nvSpPr>
        <p:spPr/>
        <p:txBody>
          <a:bodyPr/>
          <a:lstStyle/>
          <a:p>
            <a:r>
              <a:rPr lang="en-US" dirty="0">
                <a:latin typeface="dearJoe 5 CASUAL PRO" panose="02000000000000000000" pitchFamily="2" charset="0"/>
              </a:rPr>
              <a:t>Key term: Carrying capacity</a:t>
            </a:r>
          </a:p>
        </p:txBody>
      </p:sp>
      <p:sp>
        <p:nvSpPr>
          <p:cNvPr id="3" name="Content Placeholder 2">
            <a:extLst>
              <a:ext uri="{FF2B5EF4-FFF2-40B4-BE49-F238E27FC236}">
                <a16:creationId xmlns:a16="http://schemas.microsoft.com/office/drawing/2014/main" id="{402E9A70-2120-6C4C-8909-4E09AFEB227A}"/>
              </a:ext>
            </a:extLst>
          </p:cNvPr>
          <p:cNvSpPr>
            <a:spLocks noGrp="1"/>
          </p:cNvSpPr>
          <p:nvPr>
            <p:ph idx="1"/>
          </p:nvPr>
        </p:nvSpPr>
        <p:spPr/>
        <p:txBody>
          <a:bodyPr/>
          <a:lstStyle/>
          <a:p>
            <a:pPr marL="0" indent="0">
              <a:buNone/>
            </a:pPr>
            <a:r>
              <a:rPr lang="en-US" dirty="0"/>
              <a:t>When applied to humanity, looks at how many people planet Earth can </a:t>
            </a:r>
            <a:r>
              <a:rPr lang="en-US" i="1" dirty="0"/>
              <a:t>sustainably </a:t>
            </a:r>
            <a:r>
              <a:rPr lang="en-US" dirty="0"/>
              <a:t>support. Does the planet have enough of the necessities of life (food, space and water) to support the population indefinitely without causing environmental damage?</a:t>
            </a:r>
          </a:p>
        </p:txBody>
      </p:sp>
    </p:spTree>
    <p:extLst>
      <p:ext uri="{BB962C8B-B14F-4D97-AF65-F5344CB8AC3E}">
        <p14:creationId xmlns:p14="http://schemas.microsoft.com/office/powerpoint/2010/main" val="398310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4FB0-4E83-B04A-9848-3B492D1861F1}"/>
              </a:ext>
            </a:extLst>
          </p:cNvPr>
          <p:cNvSpPr>
            <a:spLocks noGrp="1"/>
          </p:cNvSpPr>
          <p:nvPr>
            <p:ph type="title"/>
          </p:nvPr>
        </p:nvSpPr>
        <p:spPr/>
        <p:txBody>
          <a:bodyPr/>
          <a:lstStyle/>
          <a:p>
            <a:endParaRPr lang="en-US"/>
          </a:p>
        </p:txBody>
      </p:sp>
      <p:pic>
        <p:nvPicPr>
          <p:cNvPr id="6" name="Content Placeholder 5">
            <a:hlinkClick r:id="rId2"/>
            <a:extLst>
              <a:ext uri="{FF2B5EF4-FFF2-40B4-BE49-F238E27FC236}">
                <a16:creationId xmlns:a16="http://schemas.microsoft.com/office/drawing/2014/main" id="{703B26FF-DCBF-C548-8E4D-D3DCFABC6E95}"/>
              </a:ext>
            </a:extLst>
          </p:cNvPr>
          <p:cNvPicPr>
            <a:picLocks noGrp="1" noChangeAspect="1"/>
          </p:cNvPicPr>
          <p:nvPr>
            <p:ph idx="1"/>
          </p:nvPr>
        </p:nvPicPr>
        <p:blipFill>
          <a:blip r:embed="rId3"/>
          <a:stretch>
            <a:fillRect/>
          </a:stretch>
        </p:blipFill>
        <p:spPr>
          <a:xfrm>
            <a:off x="6416299" y="1690688"/>
            <a:ext cx="5130908" cy="3268803"/>
          </a:xfrm>
        </p:spPr>
      </p:pic>
      <p:pic>
        <p:nvPicPr>
          <p:cNvPr id="4" name="Content Placeholder 4">
            <a:hlinkClick r:id="rId4"/>
            <a:extLst>
              <a:ext uri="{FF2B5EF4-FFF2-40B4-BE49-F238E27FC236}">
                <a16:creationId xmlns:a16="http://schemas.microsoft.com/office/drawing/2014/main" id="{5900EBFB-2397-454A-907A-BFD0BC34B007}"/>
              </a:ext>
            </a:extLst>
          </p:cNvPr>
          <p:cNvPicPr>
            <a:picLocks noChangeAspect="1"/>
          </p:cNvPicPr>
          <p:nvPr/>
        </p:nvPicPr>
        <p:blipFill>
          <a:blip r:embed="rId5"/>
          <a:stretch>
            <a:fillRect/>
          </a:stretch>
        </p:blipFill>
        <p:spPr>
          <a:xfrm>
            <a:off x="532526" y="1825625"/>
            <a:ext cx="5460523" cy="3133865"/>
          </a:xfrm>
          <a:prstGeom prst="rect">
            <a:avLst/>
          </a:prstGeom>
        </p:spPr>
      </p:pic>
    </p:spTree>
    <p:extLst>
      <p:ext uri="{BB962C8B-B14F-4D97-AF65-F5344CB8AC3E}">
        <p14:creationId xmlns:p14="http://schemas.microsoft.com/office/powerpoint/2010/main" val="1903415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9F391-4890-1347-970E-601B38597B71}"/>
              </a:ext>
            </a:extLst>
          </p:cNvPr>
          <p:cNvSpPr>
            <a:spLocks noGrp="1"/>
          </p:cNvSpPr>
          <p:nvPr>
            <p:ph type="title"/>
          </p:nvPr>
        </p:nvSpPr>
        <p:spPr/>
        <p:txBody>
          <a:bodyPr/>
          <a:lstStyle/>
          <a:p>
            <a:r>
              <a:rPr lang="en-US" dirty="0">
                <a:latin typeface="dearJoe 5 CASUAL PRO" panose="02000000000000000000" pitchFamily="2" charset="0"/>
              </a:rPr>
              <a:t>Why? </a:t>
            </a:r>
          </a:p>
        </p:txBody>
      </p:sp>
      <p:pic>
        <p:nvPicPr>
          <p:cNvPr id="5" name="Content Placeholder 4">
            <a:extLst>
              <a:ext uri="{FF2B5EF4-FFF2-40B4-BE49-F238E27FC236}">
                <a16:creationId xmlns:a16="http://schemas.microsoft.com/office/drawing/2014/main" id="{024867DA-CCD8-084E-98EE-0F8593F35FB7}"/>
              </a:ext>
            </a:extLst>
          </p:cNvPr>
          <p:cNvPicPr>
            <a:picLocks noGrp="1" noChangeAspect="1"/>
          </p:cNvPicPr>
          <p:nvPr>
            <p:ph idx="1"/>
          </p:nvPr>
        </p:nvPicPr>
        <p:blipFill>
          <a:blip r:embed="rId2"/>
          <a:stretch>
            <a:fillRect/>
          </a:stretch>
        </p:blipFill>
        <p:spPr>
          <a:xfrm>
            <a:off x="326110" y="2166045"/>
            <a:ext cx="11539780" cy="3347679"/>
          </a:xfrm>
        </p:spPr>
      </p:pic>
      <p:pic>
        <p:nvPicPr>
          <p:cNvPr id="6" name="Content Placeholder 4">
            <a:extLst>
              <a:ext uri="{FF2B5EF4-FFF2-40B4-BE49-F238E27FC236}">
                <a16:creationId xmlns:a16="http://schemas.microsoft.com/office/drawing/2014/main" id="{3925869B-7410-644A-AB5E-23E680E0BFB5}"/>
              </a:ext>
            </a:extLst>
          </p:cNvPr>
          <p:cNvPicPr>
            <a:picLocks noChangeAspect="1"/>
          </p:cNvPicPr>
          <p:nvPr/>
        </p:nvPicPr>
        <p:blipFill>
          <a:blip r:embed="rId3"/>
          <a:stretch>
            <a:fillRect/>
          </a:stretch>
        </p:blipFill>
        <p:spPr>
          <a:xfrm>
            <a:off x="7174424" y="677790"/>
            <a:ext cx="4179376" cy="2501153"/>
          </a:xfrm>
          <a:prstGeom prst="rect">
            <a:avLst/>
          </a:prstGeom>
        </p:spPr>
      </p:pic>
    </p:spTree>
    <p:extLst>
      <p:ext uri="{BB962C8B-B14F-4D97-AF65-F5344CB8AC3E}">
        <p14:creationId xmlns:p14="http://schemas.microsoft.com/office/powerpoint/2010/main" val="2374196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2CAE8-B672-BD42-AAF1-6948274CFF41}"/>
              </a:ext>
            </a:extLst>
          </p:cNvPr>
          <p:cNvSpPr>
            <a:spLocks noGrp="1"/>
          </p:cNvSpPr>
          <p:nvPr>
            <p:ph type="title"/>
          </p:nvPr>
        </p:nvSpPr>
        <p:spPr>
          <a:xfrm>
            <a:off x="342255" y="2906847"/>
            <a:ext cx="10515600" cy="1325563"/>
          </a:xfrm>
        </p:spPr>
        <p:txBody>
          <a:bodyPr>
            <a:normAutofit fontScale="90000"/>
          </a:bodyPr>
          <a:lstStyle/>
          <a:p>
            <a:r>
              <a:rPr lang="en-US" dirty="0">
                <a:latin typeface="dearJoe 5 CASUAL PRO" panose="02000000000000000000" pitchFamily="2" charset="0"/>
              </a:rPr>
              <a:t>The aim of this task is:</a:t>
            </a:r>
            <a:br>
              <a:rPr lang="en-US" dirty="0"/>
            </a:br>
            <a:r>
              <a:rPr lang="en-US" dirty="0"/>
              <a:t>To be able to discuss the role of the UN Sustainable Development Goals as resource stewardship strategies and progress made toward meeting them</a:t>
            </a:r>
            <a:br>
              <a:rPr lang="en-US" dirty="0"/>
            </a:br>
            <a:br>
              <a:rPr lang="en-US" dirty="0"/>
            </a:br>
            <a:r>
              <a:rPr lang="en-US" dirty="0">
                <a:highlight>
                  <a:srgbClr val="FFFF00"/>
                </a:highlight>
              </a:rPr>
              <a:t>You will focus on SDGs linked to food, energy and water.</a:t>
            </a:r>
            <a:br>
              <a:rPr lang="en-US" dirty="0"/>
            </a:br>
            <a:br>
              <a:rPr lang="en-US" dirty="0"/>
            </a:br>
            <a:br>
              <a:rPr lang="en-US" dirty="0"/>
            </a:br>
            <a:br>
              <a:rPr lang="en-US" dirty="0"/>
            </a:br>
            <a:endParaRPr lang="en-US" dirty="0"/>
          </a:p>
        </p:txBody>
      </p:sp>
      <p:pic>
        <p:nvPicPr>
          <p:cNvPr id="5" name="Content Placeholder 4">
            <a:extLst>
              <a:ext uri="{FF2B5EF4-FFF2-40B4-BE49-F238E27FC236}">
                <a16:creationId xmlns:a16="http://schemas.microsoft.com/office/drawing/2014/main" id="{871D6F03-9526-4B44-BE8F-933C3B1D6FF5}"/>
              </a:ext>
            </a:extLst>
          </p:cNvPr>
          <p:cNvPicPr>
            <a:picLocks noGrp="1" noChangeAspect="1"/>
          </p:cNvPicPr>
          <p:nvPr>
            <p:ph idx="1"/>
          </p:nvPr>
        </p:nvPicPr>
        <p:blipFill>
          <a:blip r:embed="rId2"/>
          <a:stretch>
            <a:fillRect/>
          </a:stretch>
        </p:blipFill>
        <p:spPr>
          <a:xfrm>
            <a:off x="7237709" y="4356847"/>
            <a:ext cx="4179376" cy="2501153"/>
          </a:xfrm>
        </p:spPr>
      </p:pic>
    </p:spTree>
    <p:extLst>
      <p:ext uri="{BB962C8B-B14F-4D97-AF65-F5344CB8AC3E}">
        <p14:creationId xmlns:p14="http://schemas.microsoft.com/office/powerpoint/2010/main" val="598346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461F-3C1A-D645-B86C-2EE15EAD309E}"/>
              </a:ext>
            </a:extLst>
          </p:cNvPr>
          <p:cNvSpPr>
            <a:spLocks noGrp="1"/>
          </p:cNvSpPr>
          <p:nvPr>
            <p:ph type="title"/>
          </p:nvPr>
        </p:nvSpPr>
        <p:spPr>
          <a:xfrm>
            <a:off x="838200" y="365125"/>
            <a:ext cx="3361841" cy="1325563"/>
          </a:xfrm>
        </p:spPr>
        <p:txBody>
          <a:bodyPr/>
          <a:lstStyle/>
          <a:p>
            <a:r>
              <a:rPr lang="en-US" dirty="0">
                <a:latin typeface="dearJoe 5 CASUAL PRO" panose="02000000000000000000" pitchFamily="2" charset="0"/>
              </a:rPr>
              <a:t>How?</a:t>
            </a:r>
          </a:p>
        </p:txBody>
      </p:sp>
      <p:pic>
        <p:nvPicPr>
          <p:cNvPr id="5" name="Content Placeholder 4">
            <a:extLst>
              <a:ext uri="{FF2B5EF4-FFF2-40B4-BE49-F238E27FC236}">
                <a16:creationId xmlns:a16="http://schemas.microsoft.com/office/drawing/2014/main" id="{2EDF3DA3-24C5-7944-91FE-1AC044E3693E}"/>
              </a:ext>
            </a:extLst>
          </p:cNvPr>
          <p:cNvPicPr>
            <a:picLocks noGrp="1" noChangeAspect="1"/>
          </p:cNvPicPr>
          <p:nvPr>
            <p:ph idx="1"/>
          </p:nvPr>
        </p:nvPicPr>
        <p:blipFill>
          <a:blip r:embed="rId2"/>
          <a:stretch>
            <a:fillRect/>
          </a:stretch>
        </p:blipFill>
        <p:spPr>
          <a:xfrm>
            <a:off x="4650101" y="520108"/>
            <a:ext cx="7116725" cy="5811838"/>
          </a:xfrm>
        </p:spPr>
      </p:pic>
      <p:sp>
        <p:nvSpPr>
          <p:cNvPr id="7" name="TextBox 6">
            <a:extLst>
              <a:ext uri="{FF2B5EF4-FFF2-40B4-BE49-F238E27FC236}">
                <a16:creationId xmlns:a16="http://schemas.microsoft.com/office/drawing/2014/main" id="{72DDE2E9-0225-834A-82C8-E041D3C0D987}"/>
              </a:ext>
            </a:extLst>
          </p:cNvPr>
          <p:cNvSpPr txBox="1"/>
          <p:nvPr/>
        </p:nvSpPr>
        <p:spPr>
          <a:xfrm>
            <a:off x="356461" y="1472339"/>
            <a:ext cx="4293640" cy="3508653"/>
          </a:xfrm>
          <a:prstGeom prst="rect">
            <a:avLst/>
          </a:prstGeom>
          <a:noFill/>
        </p:spPr>
        <p:txBody>
          <a:bodyPr wrap="square" rtlCol="0">
            <a:spAutoFit/>
          </a:bodyPr>
          <a:lstStyle/>
          <a:p>
            <a:r>
              <a:rPr lang="en-US" sz="2400" dirty="0"/>
              <a:t>Use the embedded sheet on the Weebly to consider the role of the SDGs in helping achieve resource stewardship. </a:t>
            </a:r>
          </a:p>
          <a:p>
            <a:r>
              <a:rPr lang="en-US" sz="2400" dirty="0"/>
              <a:t>Use the resources on the </a:t>
            </a:r>
            <a:r>
              <a:rPr lang="en-US" sz="2400" dirty="0" err="1"/>
              <a:t>weebly</a:t>
            </a:r>
            <a:r>
              <a:rPr lang="en-US" sz="2400" dirty="0"/>
              <a:t> and kognity: </a:t>
            </a:r>
            <a:r>
              <a:rPr lang="en-US" sz="2400" b="1" dirty="0"/>
              <a:t>3.3.7 SDGs 6 and 7</a:t>
            </a:r>
          </a:p>
          <a:p>
            <a:r>
              <a:rPr lang="en-US" sz="2400" b="1" dirty="0"/>
              <a:t>SDGs 12 and 13</a:t>
            </a:r>
          </a:p>
          <a:p>
            <a:endParaRPr lang="en-US" b="1" dirty="0"/>
          </a:p>
          <a:p>
            <a:endParaRPr lang="en-US" b="1" dirty="0"/>
          </a:p>
          <a:p>
            <a:endParaRPr lang="en-US" dirty="0"/>
          </a:p>
        </p:txBody>
      </p:sp>
      <p:pic>
        <p:nvPicPr>
          <p:cNvPr id="8" name="Content Placeholder 4">
            <a:extLst>
              <a:ext uri="{FF2B5EF4-FFF2-40B4-BE49-F238E27FC236}">
                <a16:creationId xmlns:a16="http://schemas.microsoft.com/office/drawing/2014/main" id="{0B39BA63-FEF8-074D-ADDF-D226E046A4F3}"/>
              </a:ext>
            </a:extLst>
          </p:cNvPr>
          <p:cNvPicPr>
            <a:picLocks noChangeAspect="1"/>
          </p:cNvPicPr>
          <p:nvPr/>
        </p:nvPicPr>
        <p:blipFill>
          <a:blip r:embed="rId3"/>
          <a:stretch>
            <a:fillRect/>
          </a:stretch>
        </p:blipFill>
        <p:spPr>
          <a:xfrm>
            <a:off x="2624380" y="214142"/>
            <a:ext cx="1575661" cy="942956"/>
          </a:xfrm>
          <a:prstGeom prst="rect">
            <a:avLst/>
          </a:prstGeom>
        </p:spPr>
      </p:pic>
    </p:spTree>
    <p:extLst>
      <p:ext uri="{BB962C8B-B14F-4D97-AF65-F5344CB8AC3E}">
        <p14:creationId xmlns:p14="http://schemas.microsoft.com/office/powerpoint/2010/main" val="3842848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5960-CF6E-CF4A-BCF9-852052425371}"/>
              </a:ext>
            </a:extLst>
          </p:cNvPr>
          <p:cNvSpPr>
            <a:spLocks noGrp="1"/>
          </p:cNvSpPr>
          <p:nvPr>
            <p:ph type="title"/>
          </p:nvPr>
        </p:nvSpPr>
        <p:spPr/>
        <p:txBody>
          <a:bodyPr/>
          <a:lstStyle/>
          <a:p>
            <a:r>
              <a:rPr lang="en-US" dirty="0">
                <a:latin typeface="dearJoe 5 CASUAL PRO" panose="02000000000000000000" pitchFamily="2" charset="0"/>
              </a:rPr>
              <a:t>Exam practice</a:t>
            </a:r>
          </a:p>
        </p:txBody>
      </p:sp>
      <p:sp>
        <p:nvSpPr>
          <p:cNvPr id="3" name="Content Placeholder 2">
            <a:extLst>
              <a:ext uri="{FF2B5EF4-FFF2-40B4-BE49-F238E27FC236}">
                <a16:creationId xmlns:a16="http://schemas.microsoft.com/office/drawing/2014/main" id="{F5930EAE-0508-154C-B267-655B4389D4DC}"/>
              </a:ext>
            </a:extLst>
          </p:cNvPr>
          <p:cNvSpPr>
            <a:spLocks noGrp="1"/>
          </p:cNvSpPr>
          <p:nvPr>
            <p:ph idx="1"/>
          </p:nvPr>
        </p:nvSpPr>
        <p:spPr/>
        <p:txBody>
          <a:bodyPr/>
          <a:lstStyle/>
          <a:p>
            <a:pPr marL="0" indent="0">
              <a:buNone/>
            </a:pPr>
            <a:r>
              <a:rPr lang="en-US" dirty="0"/>
              <a:t>For a named Sustainable Development Goal explain how one of its targets can be viewed as a resource stewardship approach. (4)</a:t>
            </a:r>
          </a:p>
        </p:txBody>
      </p:sp>
    </p:spTree>
    <p:extLst>
      <p:ext uri="{BB962C8B-B14F-4D97-AF65-F5344CB8AC3E}">
        <p14:creationId xmlns:p14="http://schemas.microsoft.com/office/powerpoint/2010/main" val="3158300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79A4-CC10-4046-9B51-7F8A19B31AFE}"/>
              </a:ext>
            </a:extLst>
          </p:cNvPr>
          <p:cNvSpPr>
            <a:spLocks noGrp="1"/>
          </p:cNvSpPr>
          <p:nvPr>
            <p:ph type="title"/>
          </p:nvPr>
        </p:nvSpPr>
        <p:spPr/>
        <p:txBody>
          <a:bodyPr/>
          <a:lstStyle/>
          <a:p>
            <a:r>
              <a:rPr lang="en-US" dirty="0">
                <a:latin typeface="dearJoe 5 CASUAL PRO" panose="02000000000000000000" pitchFamily="2" charset="0"/>
              </a:rPr>
              <a:t>Discuss</a:t>
            </a:r>
          </a:p>
        </p:txBody>
      </p:sp>
      <p:sp>
        <p:nvSpPr>
          <p:cNvPr id="3" name="Content Placeholder 2">
            <a:extLst>
              <a:ext uri="{FF2B5EF4-FFF2-40B4-BE49-F238E27FC236}">
                <a16:creationId xmlns:a16="http://schemas.microsoft.com/office/drawing/2014/main" id="{A94062D2-23E7-3C4D-AB6F-F779BD352DC9}"/>
              </a:ext>
            </a:extLst>
          </p:cNvPr>
          <p:cNvSpPr>
            <a:spLocks noGrp="1"/>
          </p:cNvSpPr>
          <p:nvPr>
            <p:ph idx="1"/>
          </p:nvPr>
        </p:nvSpPr>
        <p:spPr/>
        <p:txBody>
          <a:bodyPr>
            <a:normAutofit/>
          </a:bodyPr>
          <a:lstStyle/>
          <a:p>
            <a:pPr marL="0" indent="0">
              <a:buNone/>
            </a:pPr>
            <a:r>
              <a:rPr lang="en-US" sz="6000" dirty="0">
                <a:latin typeface="Arial Rounded MT Bold" panose="020F0704030504030204" pitchFamily="34" charset="77"/>
                <a:ea typeface="KBSticktoIt Medium" panose="02000603000000000000" pitchFamily="2" charset="0"/>
              </a:rPr>
              <a:t>Does planet Earth have a human carrying capacity?</a:t>
            </a:r>
          </a:p>
        </p:txBody>
      </p:sp>
      <p:sp>
        <p:nvSpPr>
          <p:cNvPr id="4" name="Rectangle 3">
            <a:extLst>
              <a:ext uri="{FF2B5EF4-FFF2-40B4-BE49-F238E27FC236}">
                <a16:creationId xmlns:a16="http://schemas.microsoft.com/office/drawing/2014/main" id="{16DE695A-6FE3-0244-8C74-4C18986DA5B3}"/>
              </a:ext>
            </a:extLst>
          </p:cNvPr>
          <p:cNvSpPr/>
          <p:nvPr/>
        </p:nvSpPr>
        <p:spPr>
          <a:xfrm>
            <a:off x="838200" y="5044363"/>
            <a:ext cx="6096000" cy="646331"/>
          </a:xfrm>
          <a:prstGeom prst="rect">
            <a:avLst/>
          </a:prstGeom>
        </p:spPr>
        <p:txBody>
          <a:bodyPr>
            <a:spAutoFit/>
          </a:bodyPr>
          <a:lstStyle/>
          <a:p>
            <a:r>
              <a:rPr lang="en-US" dirty="0">
                <a:hlinkClick r:id="rId2"/>
              </a:rPr>
              <a:t>https://</a:t>
            </a:r>
            <a:r>
              <a:rPr lang="en-US" dirty="0" err="1">
                <a:hlinkClick r:id="rId2"/>
              </a:rPr>
              <a:t>www.youtube.com</a:t>
            </a:r>
            <a:r>
              <a:rPr lang="en-US" dirty="0">
                <a:hlinkClick r:id="rId2"/>
              </a:rPr>
              <a:t>/</a:t>
            </a:r>
            <a:r>
              <a:rPr lang="en-US" dirty="0" err="1">
                <a:hlinkClick r:id="rId2"/>
              </a:rPr>
              <a:t>watch?time_continue</a:t>
            </a:r>
            <a:r>
              <a:rPr lang="en-US" dirty="0">
                <a:hlinkClick r:id="rId2"/>
              </a:rPr>
              <a:t>=43&amp;v=WGcE3ZWBjfo</a:t>
            </a:r>
            <a:endParaRPr lang="en-US" dirty="0"/>
          </a:p>
        </p:txBody>
      </p:sp>
      <p:pic>
        <p:nvPicPr>
          <p:cNvPr id="6" name="Picture 5">
            <a:extLst>
              <a:ext uri="{FF2B5EF4-FFF2-40B4-BE49-F238E27FC236}">
                <a16:creationId xmlns:a16="http://schemas.microsoft.com/office/drawing/2014/main" id="{2D05F3D0-6AD6-1F4B-97B7-4C1B22C51D23}"/>
              </a:ext>
            </a:extLst>
          </p:cNvPr>
          <p:cNvPicPr>
            <a:picLocks noChangeAspect="1"/>
          </p:cNvPicPr>
          <p:nvPr/>
        </p:nvPicPr>
        <p:blipFill>
          <a:blip r:embed="rId3"/>
          <a:stretch>
            <a:fillRect/>
          </a:stretch>
        </p:blipFill>
        <p:spPr>
          <a:xfrm>
            <a:off x="7834928" y="4052162"/>
            <a:ext cx="1962132" cy="1971566"/>
          </a:xfrm>
          <a:prstGeom prst="rect">
            <a:avLst/>
          </a:prstGeom>
        </p:spPr>
      </p:pic>
    </p:spTree>
    <p:extLst>
      <p:ext uri="{BB962C8B-B14F-4D97-AF65-F5344CB8AC3E}">
        <p14:creationId xmlns:p14="http://schemas.microsoft.com/office/powerpoint/2010/main" val="1596650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676400" y="152400"/>
            <a:ext cx="3200400" cy="369332"/>
          </a:xfrm>
          <a:prstGeom prst="rect">
            <a:avLst/>
          </a:prstGeom>
          <a:solidFill>
            <a:srgbClr val="FFCC00"/>
          </a:solidFill>
          <a:ln w="12700">
            <a:solidFill>
              <a:schemeClr val="tx1"/>
            </a:solidFill>
            <a:miter lim="800000"/>
            <a:headEnd/>
            <a:tailEnd/>
          </a:ln>
          <a:effectLst/>
        </p:spPr>
        <p:txBody>
          <a:bodyPr>
            <a:prstTxWarp prst="textNoShape">
              <a:avLst/>
            </a:prstTxWarp>
            <a:spAutoFit/>
          </a:bodyPr>
          <a:lstStyle/>
          <a:p>
            <a:pPr algn="l">
              <a:spcBef>
                <a:spcPct val="50000"/>
              </a:spcBef>
            </a:pPr>
            <a:r>
              <a:rPr lang="en-GB" dirty="0">
                <a:latin typeface="Comic Sans MS" charset="0"/>
                <a:ea typeface="Times New Roman" charset="0"/>
                <a:cs typeface="Times New Roman" charset="0"/>
              </a:rPr>
              <a:t>Carrying capacity</a:t>
            </a:r>
            <a:r>
              <a:rPr lang="en-GB" dirty="0">
                <a:latin typeface="Times New Roman" charset="0"/>
              </a:rPr>
              <a:t> </a:t>
            </a:r>
          </a:p>
        </p:txBody>
      </p:sp>
      <p:sp>
        <p:nvSpPr>
          <p:cNvPr id="7171" name="Text Box 3"/>
          <p:cNvSpPr txBox="1">
            <a:spLocks noChangeArrowheads="1"/>
          </p:cNvSpPr>
          <p:nvPr/>
        </p:nvSpPr>
        <p:spPr bwMode="auto">
          <a:xfrm>
            <a:off x="2362200" y="762001"/>
            <a:ext cx="7543800" cy="1200329"/>
          </a:xfrm>
          <a:prstGeom prst="rect">
            <a:avLst/>
          </a:prstGeom>
          <a:solidFill>
            <a:srgbClr val="33CC33"/>
          </a:solidFill>
          <a:ln w="9525">
            <a:solidFill>
              <a:schemeClr val="tx1"/>
            </a:solidFill>
            <a:prstDash val="sysDot"/>
            <a:miter lim="800000"/>
            <a:headEnd/>
            <a:tailEnd/>
          </a:ln>
          <a:effectLst/>
        </p:spPr>
        <p:txBody>
          <a:bodyPr>
            <a:prstTxWarp prst="textNoShape">
              <a:avLst/>
            </a:prstTxWarp>
            <a:spAutoFit/>
          </a:bodyPr>
          <a:lstStyle/>
          <a:p>
            <a:pPr algn="l">
              <a:spcBef>
                <a:spcPct val="50000"/>
              </a:spcBef>
            </a:pPr>
            <a:r>
              <a:rPr lang="en-GB">
                <a:latin typeface="Comic Sans MS" charset="0"/>
                <a:ea typeface="Times New Roman" charset="0"/>
                <a:cs typeface="Times New Roman" charset="0"/>
              </a:rPr>
              <a:t>This is the maximum number of people that can be supported by a given area of land. It relates the size of population to the available resources in an area. There are three different views on the relationship between population and resources.</a:t>
            </a:r>
            <a:r>
              <a:rPr lang="en-GB">
                <a:latin typeface="Times New Roman" charset="0"/>
              </a:rPr>
              <a:t> </a:t>
            </a:r>
          </a:p>
        </p:txBody>
      </p:sp>
      <p:pic>
        <p:nvPicPr>
          <p:cNvPr id="7172" name="Picture 4" descr="C:\DOCUME~1\RICHAR~1\LOCALS~1\Temp\\msotw9_temp0.jpg"/>
          <p:cNvPicPr>
            <a:picLocks noChangeAspect="1" noChangeArrowheads="1"/>
          </p:cNvPicPr>
          <p:nvPr/>
        </p:nvPicPr>
        <p:blipFill>
          <a:blip r:embed="rId2" cstate="print"/>
          <a:srcRect/>
          <a:stretch>
            <a:fillRect/>
          </a:stretch>
        </p:blipFill>
        <p:spPr bwMode="auto">
          <a:xfrm>
            <a:off x="3581400" y="2763838"/>
            <a:ext cx="5410200" cy="4094162"/>
          </a:xfrm>
          <a:prstGeom prst="rect">
            <a:avLst/>
          </a:prstGeom>
          <a:noFill/>
          <a:ln w="9525">
            <a:noFill/>
            <a:miter lim="800000"/>
            <a:headEnd/>
            <a:tailEnd/>
          </a:ln>
          <a:effectLst/>
        </p:spPr>
      </p:pic>
      <p:sp>
        <p:nvSpPr>
          <p:cNvPr id="7173" name="AutoShape 5"/>
          <p:cNvSpPr>
            <a:spLocks noChangeArrowheads="1"/>
          </p:cNvSpPr>
          <p:nvPr/>
        </p:nvSpPr>
        <p:spPr bwMode="auto">
          <a:xfrm>
            <a:off x="1828800" y="2971800"/>
            <a:ext cx="3276600" cy="1219200"/>
          </a:xfrm>
          <a:prstGeom prst="wedgeRectCallout">
            <a:avLst>
              <a:gd name="adj1" fmla="val 80185"/>
              <a:gd name="adj2" fmla="val -13931"/>
            </a:avLst>
          </a:prstGeom>
          <a:solidFill>
            <a:srgbClr val="9999FF"/>
          </a:solidFill>
          <a:ln w="9525">
            <a:solidFill>
              <a:schemeClr val="tx1"/>
            </a:solidFill>
            <a:miter lim="800000"/>
            <a:headEnd/>
            <a:tailEnd/>
          </a:ln>
          <a:effectLst/>
        </p:spPr>
        <p:txBody>
          <a:bodyPr>
            <a:prstTxWarp prst="textNoShape">
              <a:avLst/>
            </a:prstTxWarp>
          </a:bodyPr>
          <a:lstStyle/>
          <a:p>
            <a:r>
              <a:rPr lang="en-GB">
                <a:latin typeface="Comic Sans MS" charset="0"/>
                <a:ea typeface="Times New Roman" charset="0"/>
                <a:cs typeface="Times New Roman" charset="0"/>
              </a:rPr>
              <a:t>Constant carrying capacity – there is an upper limit of resources and output against which population presses</a:t>
            </a:r>
            <a:r>
              <a:rPr lang="en-GB">
                <a:latin typeface="Times New Roman" charset="0"/>
              </a:rPr>
              <a:t> </a:t>
            </a:r>
          </a:p>
        </p:txBody>
      </p:sp>
      <p:sp>
        <p:nvSpPr>
          <p:cNvPr id="7174" name="AutoShape 6"/>
          <p:cNvSpPr>
            <a:spLocks noChangeArrowheads="1"/>
          </p:cNvSpPr>
          <p:nvPr/>
        </p:nvSpPr>
        <p:spPr bwMode="auto">
          <a:xfrm>
            <a:off x="6400800" y="3048000"/>
            <a:ext cx="3886200" cy="1371600"/>
          </a:xfrm>
          <a:prstGeom prst="wedgeRoundRectCallout">
            <a:avLst>
              <a:gd name="adj1" fmla="val -25491"/>
              <a:gd name="adj2" fmla="val 79977"/>
              <a:gd name="adj3" fmla="val 16667"/>
            </a:avLst>
          </a:prstGeom>
          <a:solidFill>
            <a:srgbClr val="CC9900"/>
          </a:solidFill>
          <a:ln w="9525">
            <a:solidFill>
              <a:schemeClr val="tx1"/>
            </a:solidFill>
            <a:miter lim="800000"/>
            <a:headEnd/>
            <a:tailEnd/>
          </a:ln>
          <a:effectLst/>
        </p:spPr>
        <p:txBody>
          <a:bodyPr>
            <a:prstTxWarp prst="textNoShape">
              <a:avLst/>
            </a:prstTxWarp>
          </a:bodyPr>
          <a:lstStyle/>
          <a:p>
            <a:r>
              <a:rPr lang="en-GB">
                <a:latin typeface="Comic Sans MS" charset="0"/>
                <a:ea typeface="Times New Roman" charset="0"/>
                <a:cs typeface="Times New Roman" charset="0"/>
              </a:rPr>
              <a:t>Falling carrying capacity  - this implies that resource depletion and degradation will cause the population to decline</a:t>
            </a:r>
            <a:r>
              <a:rPr lang="en-GB">
                <a:latin typeface="Times New Roman" charset="0"/>
              </a:rPr>
              <a:t> </a:t>
            </a:r>
          </a:p>
        </p:txBody>
      </p:sp>
      <p:sp>
        <p:nvSpPr>
          <p:cNvPr id="7175" name="AutoShape 7"/>
          <p:cNvSpPr>
            <a:spLocks noChangeArrowheads="1"/>
          </p:cNvSpPr>
          <p:nvPr/>
        </p:nvSpPr>
        <p:spPr bwMode="auto">
          <a:xfrm>
            <a:off x="1828800" y="4953000"/>
            <a:ext cx="4648200" cy="1295400"/>
          </a:xfrm>
          <a:prstGeom prst="wedgeRectCallout">
            <a:avLst>
              <a:gd name="adj1" fmla="val 40333"/>
              <a:gd name="adj2" fmla="val -91787"/>
            </a:avLst>
          </a:prstGeom>
          <a:solidFill>
            <a:schemeClr val="accent1"/>
          </a:solidFill>
          <a:ln w="9525">
            <a:solidFill>
              <a:schemeClr val="tx1"/>
            </a:solidFill>
            <a:miter lim="800000"/>
            <a:headEnd/>
            <a:tailEnd/>
          </a:ln>
          <a:effectLst/>
        </p:spPr>
        <p:txBody>
          <a:bodyPr>
            <a:prstTxWarp prst="textNoShape">
              <a:avLst/>
            </a:prstTxWarp>
          </a:bodyPr>
          <a:lstStyle/>
          <a:p>
            <a:r>
              <a:rPr lang="en-GB">
                <a:latin typeface="Comic Sans MS" charset="0"/>
                <a:ea typeface="Times New Roman" charset="0"/>
                <a:cs typeface="Times New Roman" charset="0"/>
              </a:rPr>
              <a:t>Rising carrying capacity – this implies that technical innovation and the discovery of new resources will match population growth</a:t>
            </a:r>
            <a:r>
              <a:rPr lang="en-GB">
                <a:latin typeface="Times New Roman" charset="0"/>
              </a:rPr>
              <a:t> </a:t>
            </a:r>
          </a:p>
        </p:txBody>
      </p:sp>
    </p:spTree>
    <p:extLst>
      <p:ext uri="{BB962C8B-B14F-4D97-AF65-F5344CB8AC3E}">
        <p14:creationId xmlns:p14="http://schemas.microsoft.com/office/powerpoint/2010/main" val="166852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0-#ppt_w/2"/>
                                          </p:val>
                                        </p:tav>
                                        <p:tav tm="100000">
                                          <p:val>
                                            <p:strVal val="#ppt_x"/>
                                          </p:val>
                                        </p:tav>
                                      </p:tavLst>
                                    </p:anim>
                                    <p:anim calcmode="lin" valueType="num">
                                      <p:cBhvr additive="base">
                                        <p:cTn id="8" dur="500" fill="hold"/>
                                        <p:tgtEl>
                                          <p:spTgt spid="717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17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4"/>
                                        </p:tgtEl>
                                        <p:attrNameLst>
                                          <p:attrName>style.visibility</p:attrName>
                                        </p:attrNameLst>
                                      </p:cBhvr>
                                      <p:to>
                                        <p:strVal val="visible"/>
                                      </p:to>
                                    </p:set>
                                    <p:anim calcmode="lin" valueType="num">
                                      <p:cBhvr additive="base">
                                        <p:cTn id="13" dur="500" fill="hold"/>
                                        <p:tgtEl>
                                          <p:spTgt spid="7174"/>
                                        </p:tgtEl>
                                        <p:attrNameLst>
                                          <p:attrName>ppt_x</p:attrName>
                                        </p:attrNameLst>
                                      </p:cBhvr>
                                      <p:tavLst>
                                        <p:tav tm="0">
                                          <p:val>
                                            <p:strVal val="0-#ppt_w/2"/>
                                          </p:val>
                                        </p:tav>
                                        <p:tav tm="100000">
                                          <p:val>
                                            <p:strVal val="#ppt_x"/>
                                          </p:val>
                                        </p:tav>
                                      </p:tavLst>
                                    </p:anim>
                                    <p:anim calcmode="lin" valueType="num">
                                      <p:cBhvr additive="base">
                                        <p:cTn id="14" dur="500" fill="hold"/>
                                        <p:tgtEl>
                                          <p:spTgt spid="717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17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5"/>
                                        </p:tgtEl>
                                        <p:attrNameLst>
                                          <p:attrName>style.visibility</p:attrName>
                                        </p:attrNameLst>
                                      </p:cBhvr>
                                      <p:to>
                                        <p:strVal val="visible"/>
                                      </p:to>
                                    </p:set>
                                    <p:anim calcmode="lin" valueType="num">
                                      <p:cBhvr additive="base">
                                        <p:cTn id="19" dur="500" fill="hold"/>
                                        <p:tgtEl>
                                          <p:spTgt spid="7175"/>
                                        </p:tgtEl>
                                        <p:attrNameLst>
                                          <p:attrName>ppt_x</p:attrName>
                                        </p:attrNameLst>
                                      </p:cBhvr>
                                      <p:tavLst>
                                        <p:tav tm="0">
                                          <p:val>
                                            <p:strVal val="0-#ppt_w/2"/>
                                          </p:val>
                                        </p:tav>
                                        <p:tav tm="100000">
                                          <p:val>
                                            <p:strVal val="#ppt_x"/>
                                          </p:val>
                                        </p:tav>
                                      </p:tavLst>
                                    </p:anim>
                                    <p:anim calcmode="lin" valueType="num">
                                      <p:cBhvr additive="base">
                                        <p:cTn id="20" dur="500" fill="hold"/>
                                        <p:tgtEl>
                                          <p:spTgt spid="717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17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autoUpdateAnimBg="0"/>
      <p:bldP spid="7174" grpId="0" animBg="1" autoUpdateAnimBg="0"/>
      <p:bldP spid="7175"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F82CD4-09F1-954C-9D12-ED8B7EAE96C3}"/>
              </a:ext>
            </a:extLst>
          </p:cNvPr>
          <p:cNvPicPr>
            <a:picLocks noChangeAspect="1"/>
          </p:cNvPicPr>
          <p:nvPr/>
        </p:nvPicPr>
        <p:blipFill>
          <a:blip r:embed="rId2"/>
          <a:stretch>
            <a:fillRect/>
          </a:stretch>
        </p:blipFill>
        <p:spPr>
          <a:xfrm>
            <a:off x="1005784" y="0"/>
            <a:ext cx="10180431" cy="6858000"/>
          </a:xfrm>
          <a:prstGeom prst="rect">
            <a:avLst/>
          </a:prstGeom>
        </p:spPr>
      </p:pic>
    </p:spTree>
    <p:extLst>
      <p:ext uri="{BB962C8B-B14F-4D97-AF65-F5344CB8AC3E}">
        <p14:creationId xmlns:p14="http://schemas.microsoft.com/office/powerpoint/2010/main" val="3027570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45D2E-C495-1741-A5E1-553BA9D2D6DF}"/>
              </a:ext>
            </a:extLst>
          </p:cNvPr>
          <p:cNvSpPr>
            <a:spLocks noGrp="1"/>
          </p:cNvSpPr>
          <p:nvPr>
            <p:ph type="title"/>
          </p:nvPr>
        </p:nvSpPr>
        <p:spPr/>
        <p:txBody>
          <a:bodyPr/>
          <a:lstStyle/>
          <a:p>
            <a:r>
              <a:rPr lang="en-US" dirty="0">
                <a:latin typeface="dearJoe 5 CASUAL PRO" panose="02000000000000000000" pitchFamily="2" charset="0"/>
              </a:rPr>
              <a:t>Ways in which humans can modify their carrying capacity </a:t>
            </a:r>
          </a:p>
        </p:txBody>
      </p:sp>
      <p:sp>
        <p:nvSpPr>
          <p:cNvPr id="3" name="Content Placeholder 2">
            <a:extLst>
              <a:ext uri="{FF2B5EF4-FFF2-40B4-BE49-F238E27FC236}">
                <a16:creationId xmlns:a16="http://schemas.microsoft.com/office/drawing/2014/main" id="{1CC79391-62F2-5A40-A938-54D2DAAF65A6}"/>
              </a:ext>
            </a:extLst>
          </p:cNvPr>
          <p:cNvSpPr>
            <a:spLocks noGrp="1"/>
          </p:cNvSpPr>
          <p:nvPr>
            <p:ph idx="1"/>
          </p:nvPr>
        </p:nvSpPr>
        <p:spPr/>
        <p:txBody>
          <a:bodyPr>
            <a:normAutofit fontScale="92500" lnSpcReduction="10000"/>
          </a:bodyPr>
          <a:lstStyle/>
          <a:p>
            <a:r>
              <a:rPr lang="en-US" dirty="0"/>
              <a:t>we produce non-biodegradable waste which can cause environmental degradation and reduce the ability of an area to provide certain resources, such as water</a:t>
            </a:r>
          </a:p>
          <a:p>
            <a:r>
              <a:rPr lang="en-US" dirty="0"/>
              <a:t>the resources we use are extremely varied: other animals just use the necessities but humans also use resources to provide luxuries; demand for both of these varies considerably between and within countries</a:t>
            </a:r>
          </a:p>
          <a:p>
            <a:r>
              <a:rPr lang="en-US" dirty="0"/>
              <a:t>human populations have the capacity to move goods around the world: we can import food from another region if there isn’t enough where we live</a:t>
            </a:r>
          </a:p>
          <a:p>
            <a:r>
              <a:rPr lang="en-US" dirty="0"/>
              <a:t>we employ technology to change the environment</a:t>
            </a:r>
          </a:p>
          <a:p>
            <a:r>
              <a:rPr lang="en-US" dirty="0"/>
              <a:t>humans have the ability to control </a:t>
            </a:r>
            <a:r>
              <a:rPr lang="en-US" dirty="0">
                <a:hlinkClick r:id="rId2"/>
              </a:rPr>
              <a:t>fertility</a:t>
            </a:r>
            <a:r>
              <a:rPr lang="en-US" dirty="0"/>
              <a:t> and </a:t>
            </a:r>
            <a:r>
              <a:rPr lang="en-US" dirty="0">
                <a:hlinkClick r:id="rId3"/>
              </a:rPr>
              <a:t>mortality</a:t>
            </a:r>
            <a:r>
              <a:rPr lang="en-US" dirty="0"/>
              <a:t> rates, which means that a given carrying capacity may become inaccurate fairly quickly. </a:t>
            </a:r>
          </a:p>
          <a:p>
            <a:endParaRPr lang="en-US" dirty="0"/>
          </a:p>
        </p:txBody>
      </p:sp>
    </p:spTree>
    <p:extLst>
      <p:ext uri="{BB962C8B-B14F-4D97-AF65-F5344CB8AC3E}">
        <p14:creationId xmlns:p14="http://schemas.microsoft.com/office/powerpoint/2010/main" val="13768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dearJoe 5 CASUAL PRO" panose="02000000000000000000" pitchFamily="2" charset="0"/>
              </a:rPr>
              <a:t>What is the difference between these 2 graphs?</a:t>
            </a:r>
          </a:p>
        </p:txBody>
      </p:sp>
      <p:sp>
        <p:nvSpPr>
          <p:cNvPr id="6" name="Content Placeholder 5"/>
          <p:cNvSpPr>
            <a:spLocks noGrp="1"/>
          </p:cNvSpPr>
          <p:nvPr>
            <p:ph idx="1"/>
          </p:nvPr>
        </p:nvSpPr>
        <p:spPr/>
        <p:txBody>
          <a:bodyPr/>
          <a:lstStyle/>
          <a:p>
            <a:endParaRPr lang="en-US"/>
          </a:p>
        </p:txBody>
      </p:sp>
      <p:pic>
        <p:nvPicPr>
          <p:cNvPr id="4097" name="Picture 1" descr="Population vs Resources Graph"/>
          <p:cNvPicPr>
            <a:picLocks noChangeAspect="1" noChangeArrowheads="1"/>
          </p:cNvPicPr>
          <p:nvPr/>
        </p:nvPicPr>
        <p:blipFill>
          <a:blip r:embed="rId2" cstate="print"/>
          <a:srcRect/>
          <a:stretch>
            <a:fillRect/>
          </a:stretch>
        </p:blipFill>
        <p:spPr bwMode="auto">
          <a:xfrm>
            <a:off x="2438400" y="1676400"/>
            <a:ext cx="2895600" cy="4126230"/>
          </a:xfrm>
          <a:prstGeom prst="rect">
            <a:avLst/>
          </a:prstGeom>
          <a:noFill/>
        </p:spPr>
      </p:pic>
      <p:pic>
        <p:nvPicPr>
          <p:cNvPr id="4098" name="Picture 2" descr="Population vs Resources Graph"/>
          <p:cNvPicPr>
            <a:picLocks noChangeAspect="1" noChangeArrowheads="1"/>
          </p:cNvPicPr>
          <p:nvPr/>
        </p:nvPicPr>
        <p:blipFill>
          <a:blip r:embed="rId3" cstate="print"/>
          <a:srcRect/>
          <a:stretch>
            <a:fillRect/>
          </a:stretch>
        </p:blipFill>
        <p:spPr bwMode="auto">
          <a:xfrm>
            <a:off x="6858000" y="1752601"/>
            <a:ext cx="2819400" cy="4017645"/>
          </a:xfrm>
          <a:prstGeom prst="rect">
            <a:avLst/>
          </a:prstGeom>
          <a:noFill/>
        </p:spPr>
      </p:pic>
      <p:pic>
        <p:nvPicPr>
          <p:cNvPr id="4099" name="Picture 3" descr="Graph Legend"/>
          <p:cNvPicPr>
            <a:picLocks noChangeAspect="1" noChangeArrowheads="1"/>
          </p:cNvPicPr>
          <p:nvPr/>
        </p:nvPicPr>
        <p:blipFill>
          <a:blip r:embed="rId4" cstate="print"/>
          <a:srcRect/>
          <a:stretch>
            <a:fillRect/>
          </a:stretch>
        </p:blipFill>
        <p:spPr bwMode="auto">
          <a:xfrm>
            <a:off x="4876800" y="5873116"/>
            <a:ext cx="2895600" cy="651510"/>
          </a:xfrm>
          <a:prstGeom prst="rect">
            <a:avLst/>
          </a:prstGeom>
          <a:noFill/>
        </p:spPr>
      </p:pic>
    </p:spTree>
    <p:extLst>
      <p:ext uri="{BB962C8B-B14F-4D97-AF65-F5344CB8AC3E}">
        <p14:creationId xmlns:p14="http://schemas.microsoft.com/office/powerpoint/2010/main" val="1800474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3783</TotalTime>
  <Words>1265</Words>
  <Application>Microsoft Macintosh PowerPoint</Application>
  <PresentationFormat>Widescreen</PresentationFormat>
  <Paragraphs>178</Paragraphs>
  <Slides>44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Arial Black</vt:lpstr>
      <vt:lpstr>Arial Rounded MT Bold</vt:lpstr>
      <vt:lpstr>Calibri</vt:lpstr>
      <vt:lpstr>Calibri Light</vt:lpstr>
      <vt:lpstr>Comic Sans MS</vt:lpstr>
      <vt:lpstr>dearJoe 5 CASUAL PRO</vt:lpstr>
      <vt:lpstr>Times</vt:lpstr>
      <vt:lpstr>Times New Roman</vt:lpstr>
      <vt:lpstr>Office Theme</vt:lpstr>
      <vt:lpstr>Resource stewardship </vt:lpstr>
      <vt:lpstr>Divergent views</vt:lpstr>
      <vt:lpstr>Synoptic links</vt:lpstr>
      <vt:lpstr>Key term: Carrying capacity</vt:lpstr>
      <vt:lpstr>Discuss</vt:lpstr>
      <vt:lpstr>PowerPoint Presentation</vt:lpstr>
      <vt:lpstr>PowerPoint Presentation</vt:lpstr>
      <vt:lpstr>Ways in which humans can modify their carrying capacity </vt:lpstr>
      <vt:lpstr>What is the difference between these 2 graphs?</vt:lpstr>
      <vt:lpstr>The pessimists </vt:lpstr>
      <vt:lpstr>PowerPoint Presentation</vt:lpstr>
      <vt:lpstr>PowerPoint Presentation</vt:lpstr>
      <vt:lpstr>PowerPoint Presentation</vt:lpstr>
      <vt:lpstr>Checks on population: Malthusian perspective</vt:lpstr>
      <vt:lpstr>Two possible outcomes. 1. Positive checks</vt:lpstr>
      <vt:lpstr>2. Negative checks</vt:lpstr>
      <vt:lpstr>He believes… There is no way food supply can keep up with population growth</vt:lpstr>
      <vt:lpstr>PowerPoint Presentation</vt:lpstr>
      <vt:lpstr>Paul Ehrlich</vt:lpstr>
      <vt:lpstr>Club of Rome &amp; its Limits to Growth Model</vt:lpstr>
      <vt:lpstr>Malthus and the Club of Rome – are they right?  What evidence is there to support their ideas?</vt:lpstr>
      <vt:lpstr>Exam question</vt:lpstr>
      <vt:lpstr>The optimists </vt:lpstr>
      <vt:lpstr> </vt:lpstr>
      <vt:lpstr>Positive views Boserup – Increasing the carrying capacity (1965)</vt:lpstr>
      <vt:lpstr>Boserup</vt:lpstr>
      <vt:lpstr>Esther Boserup 1965</vt:lpstr>
      <vt:lpstr>Was Boserup Right?</vt:lpstr>
      <vt:lpstr>Who is right?…….</vt:lpstr>
      <vt:lpstr>GREEN REVOLUTION</vt:lpstr>
      <vt:lpstr>PowerPoint Presentation</vt:lpstr>
      <vt:lpstr>In pairs…</vt:lpstr>
      <vt:lpstr>PowerPoint Presentation</vt:lpstr>
      <vt:lpstr>Key Question</vt:lpstr>
      <vt:lpstr>IB past paper practice questions</vt:lpstr>
      <vt:lpstr>Resource stewardship and sustainability </vt:lpstr>
      <vt:lpstr>PowerPoint Presentation</vt:lpstr>
      <vt:lpstr>PowerPoint Presentation</vt:lpstr>
      <vt:lpstr>Resource stewardship</vt:lpstr>
      <vt:lpstr>PowerPoint Presentation</vt:lpstr>
      <vt:lpstr>Why? </vt:lpstr>
      <vt:lpstr>The aim of this task is: To be able to discuss the role of the UN Sustainable Development Goals as resource stewardship strategies and progress made toward meeting them  You will focus on SDGs linked to food, energy and water.    </vt:lpstr>
      <vt:lpstr>How?</vt:lpstr>
      <vt:lpstr>Exam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stewardship </dc:title>
  <dc:creator>Anna Bennett</dc:creator>
  <cp:lastModifiedBy>Anna Bennett</cp:lastModifiedBy>
  <cp:revision>22</cp:revision>
  <dcterms:created xsi:type="dcterms:W3CDTF">2018-09-16T20:50:32Z</dcterms:created>
  <dcterms:modified xsi:type="dcterms:W3CDTF">2019-10-06T13:54:16Z</dcterms:modified>
</cp:coreProperties>
</file>