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0" r:id="rId4"/>
    <p:sldId id="261" r:id="rId5"/>
    <p:sldId id="262" r:id="rId6"/>
    <p:sldId id="263" r:id="rId7"/>
    <p:sldId id="264" r:id="rId8"/>
    <p:sldId id="265" r:id="rId9"/>
    <p:sldId id="266" r:id="rId10"/>
    <p:sldId id="267" r:id="rId11"/>
    <p:sldId id="269" r:id="rId12"/>
    <p:sldId id="268" r:id="rId13"/>
    <p:sldId id="293" r:id="rId14"/>
    <p:sldId id="294"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9" r:id="rId34"/>
    <p:sldId id="288" r:id="rId35"/>
    <p:sldId id="290" r:id="rId36"/>
    <p:sldId id="291" r:id="rId37"/>
    <p:sldId id="292" r:id="rId38"/>
    <p:sldId id="295" r:id="rId39"/>
    <p:sldId id="298" r:id="rId40"/>
    <p:sldId id="297" r:id="rId41"/>
    <p:sldId id="299" r:id="rId42"/>
    <p:sldId id="300" r:id="rId43"/>
    <p:sldId id="302" r:id="rId44"/>
    <p:sldId id="304" r:id="rId45"/>
    <p:sldId id="306" r:id="rId46"/>
    <p:sldId id="305" r:id="rId47"/>
    <p:sldId id="307" r:id="rId48"/>
    <p:sldId id="308" r:id="rId49"/>
    <p:sldId id="309" r:id="rId50"/>
    <p:sldId id="310" r:id="rId51"/>
    <p:sldId id="311" r:id="rId52"/>
    <p:sldId id="313" r:id="rId53"/>
    <p:sldId id="314" r:id="rId54"/>
    <p:sldId id="315" r:id="rId55"/>
    <p:sldId id="316" r:id="rId56"/>
    <p:sldId id="317" r:id="rId57"/>
    <p:sldId id="318" r:id="rId58"/>
    <p:sldId id="319" r:id="rId59"/>
    <p:sldId id="320" r:id="rId60"/>
    <p:sldId id="322"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90"/>
    <p:restoredTop sz="92511"/>
  </p:normalViewPr>
  <p:slideViewPr>
    <p:cSldViewPr snapToGrid="0" snapToObjects="1">
      <p:cViewPr varScale="1">
        <p:scale>
          <a:sx n="105" d="100"/>
          <a:sy n="105" d="100"/>
        </p:scale>
        <p:origin x="208" y="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0E381-D8F4-5D4E-BFBB-81596BE2DE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7E3E79-7656-AD4A-A78B-3A6A7FB376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8E4152-42F8-CE4E-9B63-1B5B9E9D9993}"/>
              </a:ext>
            </a:extLst>
          </p:cNvPr>
          <p:cNvSpPr>
            <a:spLocks noGrp="1"/>
          </p:cNvSpPr>
          <p:nvPr>
            <p:ph type="dt" sz="half" idx="10"/>
          </p:nvPr>
        </p:nvSpPr>
        <p:spPr/>
        <p:txBody>
          <a:bodyPr/>
          <a:lstStyle/>
          <a:p>
            <a:fld id="{DC8041F6-F291-C344-A38E-F2AC1AF56BE8}" type="datetimeFigureOut">
              <a:rPr lang="en-US" smtClean="0"/>
              <a:t>8/20/19</a:t>
            </a:fld>
            <a:endParaRPr lang="en-US"/>
          </a:p>
        </p:txBody>
      </p:sp>
      <p:sp>
        <p:nvSpPr>
          <p:cNvPr id="5" name="Footer Placeholder 4">
            <a:extLst>
              <a:ext uri="{FF2B5EF4-FFF2-40B4-BE49-F238E27FC236}">
                <a16:creationId xmlns:a16="http://schemas.microsoft.com/office/drawing/2014/main" id="{8E003043-3EBB-9647-AA05-01F58D1553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DAB888-F822-CD41-BDBC-FB0AFB19E6D9}"/>
              </a:ext>
            </a:extLst>
          </p:cNvPr>
          <p:cNvSpPr>
            <a:spLocks noGrp="1"/>
          </p:cNvSpPr>
          <p:nvPr>
            <p:ph type="sldNum" sz="quarter" idx="12"/>
          </p:nvPr>
        </p:nvSpPr>
        <p:spPr/>
        <p:txBody>
          <a:bodyPr/>
          <a:lstStyle/>
          <a:p>
            <a:fld id="{C5992794-5C45-5842-B3B8-833E356C6649}" type="slidenum">
              <a:rPr lang="en-US" smtClean="0"/>
              <a:t>‹#›</a:t>
            </a:fld>
            <a:endParaRPr lang="en-US"/>
          </a:p>
        </p:txBody>
      </p:sp>
    </p:spTree>
    <p:extLst>
      <p:ext uri="{BB962C8B-B14F-4D97-AF65-F5344CB8AC3E}">
        <p14:creationId xmlns:p14="http://schemas.microsoft.com/office/powerpoint/2010/main" val="3120573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DC5D2-17BB-3C43-89BA-183A77CE00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BA198B-80E7-944E-A720-77DB4E3A9C2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B5EBDE-AF1A-5D40-89DF-5769B15D4043}"/>
              </a:ext>
            </a:extLst>
          </p:cNvPr>
          <p:cNvSpPr>
            <a:spLocks noGrp="1"/>
          </p:cNvSpPr>
          <p:nvPr>
            <p:ph type="dt" sz="half" idx="10"/>
          </p:nvPr>
        </p:nvSpPr>
        <p:spPr/>
        <p:txBody>
          <a:bodyPr/>
          <a:lstStyle/>
          <a:p>
            <a:fld id="{DC8041F6-F291-C344-A38E-F2AC1AF56BE8}" type="datetimeFigureOut">
              <a:rPr lang="en-US" smtClean="0"/>
              <a:t>8/20/19</a:t>
            </a:fld>
            <a:endParaRPr lang="en-US"/>
          </a:p>
        </p:txBody>
      </p:sp>
      <p:sp>
        <p:nvSpPr>
          <p:cNvPr id="5" name="Footer Placeholder 4">
            <a:extLst>
              <a:ext uri="{FF2B5EF4-FFF2-40B4-BE49-F238E27FC236}">
                <a16:creationId xmlns:a16="http://schemas.microsoft.com/office/drawing/2014/main" id="{54C5CA8E-BFAC-FA4D-8002-CFC7D02031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86A904-3F07-AD44-8887-1E6003EA80AB}"/>
              </a:ext>
            </a:extLst>
          </p:cNvPr>
          <p:cNvSpPr>
            <a:spLocks noGrp="1"/>
          </p:cNvSpPr>
          <p:nvPr>
            <p:ph type="sldNum" sz="quarter" idx="12"/>
          </p:nvPr>
        </p:nvSpPr>
        <p:spPr/>
        <p:txBody>
          <a:bodyPr/>
          <a:lstStyle/>
          <a:p>
            <a:fld id="{C5992794-5C45-5842-B3B8-833E356C6649}" type="slidenum">
              <a:rPr lang="en-US" smtClean="0"/>
              <a:t>‹#›</a:t>
            </a:fld>
            <a:endParaRPr lang="en-US"/>
          </a:p>
        </p:txBody>
      </p:sp>
    </p:spTree>
    <p:extLst>
      <p:ext uri="{BB962C8B-B14F-4D97-AF65-F5344CB8AC3E}">
        <p14:creationId xmlns:p14="http://schemas.microsoft.com/office/powerpoint/2010/main" val="2293485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E8D221-55E2-AB4B-9D53-59EFE2924E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996B36-4FC7-8143-A98D-D93A2B49A48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512000-7B6B-5847-9941-520EBCA75040}"/>
              </a:ext>
            </a:extLst>
          </p:cNvPr>
          <p:cNvSpPr>
            <a:spLocks noGrp="1"/>
          </p:cNvSpPr>
          <p:nvPr>
            <p:ph type="dt" sz="half" idx="10"/>
          </p:nvPr>
        </p:nvSpPr>
        <p:spPr/>
        <p:txBody>
          <a:bodyPr/>
          <a:lstStyle/>
          <a:p>
            <a:fld id="{DC8041F6-F291-C344-A38E-F2AC1AF56BE8}" type="datetimeFigureOut">
              <a:rPr lang="en-US" smtClean="0"/>
              <a:t>8/20/19</a:t>
            </a:fld>
            <a:endParaRPr lang="en-US"/>
          </a:p>
        </p:txBody>
      </p:sp>
      <p:sp>
        <p:nvSpPr>
          <p:cNvPr id="5" name="Footer Placeholder 4">
            <a:extLst>
              <a:ext uri="{FF2B5EF4-FFF2-40B4-BE49-F238E27FC236}">
                <a16:creationId xmlns:a16="http://schemas.microsoft.com/office/drawing/2014/main" id="{41F1A020-2A02-404A-B348-146CA3E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7EA11C-4CB7-6243-8295-4915A64A2D7F}"/>
              </a:ext>
            </a:extLst>
          </p:cNvPr>
          <p:cNvSpPr>
            <a:spLocks noGrp="1"/>
          </p:cNvSpPr>
          <p:nvPr>
            <p:ph type="sldNum" sz="quarter" idx="12"/>
          </p:nvPr>
        </p:nvSpPr>
        <p:spPr/>
        <p:txBody>
          <a:bodyPr/>
          <a:lstStyle/>
          <a:p>
            <a:fld id="{C5992794-5C45-5842-B3B8-833E356C6649}" type="slidenum">
              <a:rPr lang="en-US" smtClean="0"/>
              <a:t>‹#›</a:t>
            </a:fld>
            <a:endParaRPr lang="en-US"/>
          </a:p>
        </p:txBody>
      </p:sp>
    </p:spTree>
    <p:extLst>
      <p:ext uri="{BB962C8B-B14F-4D97-AF65-F5344CB8AC3E}">
        <p14:creationId xmlns:p14="http://schemas.microsoft.com/office/powerpoint/2010/main" val="1026394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D1CBF-4A25-8D4E-8BD9-D8BD001BD9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CC410A-C633-0E4D-8746-F57A29C0B1E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377C9E-A679-9F4A-82D8-4F0EB84EDB8F}"/>
              </a:ext>
            </a:extLst>
          </p:cNvPr>
          <p:cNvSpPr>
            <a:spLocks noGrp="1"/>
          </p:cNvSpPr>
          <p:nvPr>
            <p:ph type="dt" sz="half" idx="10"/>
          </p:nvPr>
        </p:nvSpPr>
        <p:spPr/>
        <p:txBody>
          <a:bodyPr/>
          <a:lstStyle/>
          <a:p>
            <a:fld id="{DC8041F6-F291-C344-A38E-F2AC1AF56BE8}" type="datetimeFigureOut">
              <a:rPr lang="en-US" smtClean="0"/>
              <a:t>8/20/19</a:t>
            </a:fld>
            <a:endParaRPr lang="en-US"/>
          </a:p>
        </p:txBody>
      </p:sp>
      <p:sp>
        <p:nvSpPr>
          <p:cNvPr id="5" name="Footer Placeholder 4">
            <a:extLst>
              <a:ext uri="{FF2B5EF4-FFF2-40B4-BE49-F238E27FC236}">
                <a16:creationId xmlns:a16="http://schemas.microsoft.com/office/drawing/2014/main" id="{AE8CC354-68EF-2D49-AD19-61D5485AF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3DE95-A544-DE4F-A01B-6A0F430F8770}"/>
              </a:ext>
            </a:extLst>
          </p:cNvPr>
          <p:cNvSpPr>
            <a:spLocks noGrp="1"/>
          </p:cNvSpPr>
          <p:nvPr>
            <p:ph type="sldNum" sz="quarter" idx="12"/>
          </p:nvPr>
        </p:nvSpPr>
        <p:spPr/>
        <p:txBody>
          <a:bodyPr/>
          <a:lstStyle/>
          <a:p>
            <a:fld id="{C5992794-5C45-5842-B3B8-833E356C6649}" type="slidenum">
              <a:rPr lang="en-US" smtClean="0"/>
              <a:t>‹#›</a:t>
            </a:fld>
            <a:endParaRPr lang="en-US"/>
          </a:p>
        </p:txBody>
      </p:sp>
    </p:spTree>
    <p:extLst>
      <p:ext uri="{BB962C8B-B14F-4D97-AF65-F5344CB8AC3E}">
        <p14:creationId xmlns:p14="http://schemas.microsoft.com/office/powerpoint/2010/main" val="4123410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4B65-0D84-8E44-9F96-2642F066DE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854668-EC62-B949-9A11-4E912B7AD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17CCEAF-D14B-624B-826E-9E4BF54FA464}"/>
              </a:ext>
            </a:extLst>
          </p:cNvPr>
          <p:cNvSpPr>
            <a:spLocks noGrp="1"/>
          </p:cNvSpPr>
          <p:nvPr>
            <p:ph type="dt" sz="half" idx="10"/>
          </p:nvPr>
        </p:nvSpPr>
        <p:spPr/>
        <p:txBody>
          <a:bodyPr/>
          <a:lstStyle/>
          <a:p>
            <a:fld id="{DC8041F6-F291-C344-A38E-F2AC1AF56BE8}" type="datetimeFigureOut">
              <a:rPr lang="en-US" smtClean="0"/>
              <a:t>8/20/19</a:t>
            </a:fld>
            <a:endParaRPr lang="en-US"/>
          </a:p>
        </p:txBody>
      </p:sp>
      <p:sp>
        <p:nvSpPr>
          <p:cNvPr id="5" name="Footer Placeholder 4">
            <a:extLst>
              <a:ext uri="{FF2B5EF4-FFF2-40B4-BE49-F238E27FC236}">
                <a16:creationId xmlns:a16="http://schemas.microsoft.com/office/drawing/2014/main" id="{3CD12103-FEE6-8F43-A6AA-1218F7B433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5FCB05-A774-5449-B881-07DA58F75A78}"/>
              </a:ext>
            </a:extLst>
          </p:cNvPr>
          <p:cNvSpPr>
            <a:spLocks noGrp="1"/>
          </p:cNvSpPr>
          <p:nvPr>
            <p:ph type="sldNum" sz="quarter" idx="12"/>
          </p:nvPr>
        </p:nvSpPr>
        <p:spPr/>
        <p:txBody>
          <a:bodyPr/>
          <a:lstStyle/>
          <a:p>
            <a:fld id="{C5992794-5C45-5842-B3B8-833E356C6649}" type="slidenum">
              <a:rPr lang="en-US" smtClean="0"/>
              <a:t>‹#›</a:t>
            </a:fld>
            <a:endParaRPr lang="en-US"/>
          </a:p>
        </p:txBody>
      </p:sp>
    </p:spTree>
    <p:extLst>
      <p:ext uri="{BB962C8B-B14F-4D97-AF65-F5344CB8AC3E}">
        <p14:creationId xmlns:p14="http://schemas.microsoft.com/office/powerpoint/2010/main" val="2961167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51EA6-7975-384D-AF40-EC7A647806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271012-E1AB-C244-8E60-79D23CBB196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1F130A-0E34-E548-83FE-2B9E3DA3D4D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83796-A8D9-A24A-AC1A-37131EBA6BB5}"/>
              </a:ext>
            </a:extLst>
          </p:cNvPr>
          <p:cNvSpPr>
            <a:spLocks noGrp="1"/>
          </p:cNvSpPr>
          <p:nvPr>
            <p:ph type="dt" sz="half" idx="10"/>
          </p:nvPr>
        </p:nvSpPr>
        <p:spPr/>
        <p:txBody>
          <a:bodyPr/>
          <a:lstStyle/>
          <a:p>
            <a:fld id="{DC8041F6-F291-C344-A38E-F2AC1AF56BE8}" type="datetimeFigureOut">
              <a:rPr lang="en-US" smtClean="0"/>
              <a:t>8/20/19</a:t>
            </a:fld>
            <a:endParaRPr lang="en-US"/>
          </a:p>
        </p:txBody>
      </p:sp>
      <p:sp>
        <p:nvSpPr>
          <p:cNvPr id="6" name="Footer Placeholder 5">
            <a:extLst>
              <a:ext uri="{FF2B5EF4-FFF2-40B4-BE49-F238E27FC236}">
                <a16:creationId xmlns:a16="http://schemas.microsoft.com/office/drawing/2014/main" id="{4FA00F96-070A-DF4C-B89A-28ADD3732E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863591-B471-A142-A496-B5AD175F7A6B}"/>
              </a:ext>
            </a:extLst>
          </p:cNvPr>
          <p:cNvSpPr>
            <a:spLocks noGrp="1"/>
          </p:cNvSpPr>
          <p:nvPr>
            <p:ph type="sldNum" sz="quarter" idx="12"/>
          </p:nvPr>
        </p:nvSpPr>
        <p:spPr/>
        <p:txBody>
          <a:bodyPr/>
          <a:lstStyle/>
          <a:p>
            <a:fld id="{C5992794-5C45-5842-B3B8-833E356C6649}" type="slidenum">
              <a:rPr lang="en-US" smtClean="0"/>
              <a:t>‹#›</a:t>
            </a:fld>
            <a:endParaRPr lang="en-US"/>
          </a:p>
        </p:txBody>
      </p:sp>
    </p:spTree>
    <p:extLst>
      <p:ext uri="{BB962C8B-B14F-4D97-AF65-F5344CB8AC3E}">
        <p14:creationId xmlns:p14="http://schemas.microsoft.com/office/powerpoint/2010/main" val="422050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609F6-B05F-8C4F-920A-4C30EA2710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6289F1-BD56-744A-8A83-B1223BF029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97416E-DF54-674D-8E66-D444DEFA494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DD076B-42F0-4346-83FB-14476B2345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A5FE9E9-1E48-C046-8676-B697D43F168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40135A-F049-5244-ADCF-326477BBCD2D}"/>
              </a:ext>
            </a:extLst>
          </p:cNvPr>
          <p:cNvSpPr>
            <a:spLocks noGrp="1"/>
          </p:cNvSpPr>
          <p:nvPr>
            <p:ph type="dt" sz="half" idx="10"/>
          </p:nvPr>
        </p:nvSpPr>
        <p:spPr/>
        <p:txBody>
          <a:bodyPr/>
          <a:lstStyle/>
          <a:p>
            <a:fld id="{DC8041F6-F291-C344-A38E-F2AC1AF56BE8}" type="datetimeFigureOut">
              <a:rPr lang="en-US" smtClean="0"/>
              <a:t>8/20/19</a:t>
            </a:fld>
            <a:endParaRPr lang="en-US"/>
          </a:p>
        </p:txBody>
      </p:sp>
      <p:sp>
        <p:nvSpPr>
          <p:cNvPr id="8" name="Footer Placeholder 7">
            <a:extLst>
              <a:ext uri="{FF2B5EF4-FFF2-40B4-BE49-F238E27FC236}">
                <a16:creationId xmlns:a16="http://schemas.microsoft.com/office/drawing/2014/main" id="{D3120197-FBAA-3A47-B852-415C3EF14F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3ED082-318E-6346-A23A-3326C322314B}"/>
              </a:ext>
            </a:extLst>
          </p:cNvPr>
          <p:cNvSpPr>
            <a:spLocks noGrp="1"/>
          </p:cNvSpPr>
          <p:nvPr>
            <p:ph type="sldNum" sz="quarter" idx="12"/>
          </p:nvPr>
        </p:nvSpPr>
        <p:spPr/>
        <p:txBody>
          <a:bodyPr/>
          <a:lstStyle/>
          <a:p>
            <a:fld id="{C5992794-5C45-5842-B3B8-833E356C6649}" type="slidenum">
              <a:rPr lang="en-US" smtClean="0"/>
              <a:t>‹#›</a:t>
            </a:fld>
            <a:endParaRPr lang="en-US"/>
          </a:p>
        </p:txBody>
      </p:sp>
    </p:spTree>
    <p:extLst>
      <p:ext uri="{BB962C8B-B14F-4D97-AF65-F5344CB8AC3E}">
        <p14:creationId xmlns:p14="http://schemas.microsoft.com/office/powerpoint/2010/main" val="883809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A7BD6-AC2D-E941-8A44-E74D36FFE7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949AA9-EBC2-1F40-A696-5EBA1D1E8791}"/>
              </a:ext>
            </a:extLst>
          </p:cNvPr>
          <p:cNvSpPr>
            <a:spLocks noGrp="1"/>
          </p:cNvSpPr>
          <p:nvPr>
            <p:ph type="dt" sz="half" idx="10"/>
          </p:nvPr>
        </p:nvSpPr>
        <p:spPr/>
        <p:txBody>
          <a:bodyPr/>
          <a:lstStyle/>
          <a:p>
            <a:fld id="{DC8041F6-F291-C344-A38E-F2AC1AF56BE8}" type="datetimeFigureOut">
              <a:rPr lang="en-US" smtClean="0"/>
              <a:t>8/20/19</a:t>
            </a:fld>
            <a:endParaRPr lang="en-US"/>
          </a:p>
        </p:txBody>
      </p:sp>
      <p:sp>
        <p:nvSpPr>
          <p:cNvPr id="4" name="Footer Placeholder 3">
            <a:extLst>
              <a:ext uri="{FF2B5EF4-FFF2-40B4-BE49-F238E27FC236}">
                <a16:creationId xmlns:a16="http://schemas.microsoft.com/office/drawing/2014/main" id="{2AE88848-7963-5047-A967-C36A639B09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1A3324-EAE2-684E-87DB-15CAFE6CFCD8}"/>
              </a:ext>
            </a:extLst>
          </p:cNvPr>
          <p:cNvSpPr>
            <a:spLocks noGrp="1"/>
          </p:cNvSpPr>
          <p:nvPr>
            <p:ph type="sldNum" sz="quarter" idx="12"/>
          </p:nvPr>
        </p:nvSpPr>
        <p:spPr/>
        <p:txBody>
          <a:bodyPr/>
          <a:lstStyle/>
          <a:p>
            <a:fld id="{C5992794-5C45-5842-B3B8-833E356C6649}" type="slidenum">
              <a:rPr lang="en-US" smtClean="0"/>
              <a:t>‹#›</a:t>
            </a:fld>
            <a:endParaRPr lang="en-US"/>
          </a:p>
        </p:txBody>
      </p:sp>
    </p:spTree>
    <p:extLst>
      <p:ext uri="{BB962C8B-B14F-4D97-AF65-F5344CB8AC3E}">
        <p14:creationId xmlns:p14="http://schemas.microsoft.com/office/powerpoint/2010/main" val="357858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03015F-22D4-4941-84D2-6F4BAFD35540}"/>
              </a:ext>
            </a:extLst>
          </p:cNvPr>
          <p:cNvSpPr>
            <a:spLocks noGrp="1"/>
          </p:cNvSpPr>
          <p:nvPr>
            <p:ph type="dt" sz="half" idx="10"/>
          </p:nvPr>
        </p:nvSpPr>
        <p:spPr/>
        <p:txBody>
          <a:bodyPr/>
          <a:lstStyle/>
          <a:p>
            <a:fld id="{DC8041F6-F291-C344-A38E-F2AC1AF56BE8}" type="datetimeFigureOut">
              <a:rPr lang="en-US" smtClean="0"/>
              <a:t>8/20/19</a:t>
            </a:fld>
            <a:endParaRPr lang="en-US"/>
          </a:p>
        </p:txBody>
      </p:sp>
      <p:sp>
        <p:nvSpPr>
          <p:cNvPr id="3" name="Footer Placeholder 2">
            <a:extLst>
              <a:ext uri="{FF2B5EF4-FFF2-40B4-BE49-F238E27FC236}">
                <a16:creationId xmlns:a16="http://schemas.microsoft.com/office/drawing/2014/main" id="{8EF1DE63-5F4C-A341-B980-2DAAAC67F0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A80AE0-3317-E648-9878-CB521C3FD1B4}"/>
              </a:ext>
            </a:extLst>
          </p:cNvPr>
          <p:cNvSpPr>
            <a:spLocks noGrp="1"/>
          </p:cNvSpPr>
          <p:nvPr>
            <p:ph type="sldNum" sz="quarter" idx="12"/>
          </p:nvPr>
        </p:nvSpPr>
        <p:spPr/>
        <p:txBody>
          <a:bodyPr/>
          <a:lstStyle/>
          <a:p>
            <a:fld id="{C5992794-5C45-5842-B3B8-833E356C6649}" type="slidenum">
              <a:rPr lang="en-US" smtClean="0"/>
              <a:t>‹#›</a:t>
            </a:fld>
            <a:endParaRPr lang="en-US"/>
          </a:p>
        </p:txBody>
      </p:sp>
    </p:spTree>
    <p:extLst>
      <p:ext uri="{BB962C8B-B14F-4D97-AF65-F5344CB8AC3E}">
        <p14:creationId xmlns:p14="http://schemas.microsoft.com/office/powerpoint/2010/main" val="3645825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64DCF-ACA0-3344-9026-F600A814D0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BBEF28-9FCC-B142-86BF-3D1AC1A212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A04E57-C26F-1B40-85DE-12102D86E2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BF63140-AC59-CA48-8B89-DC21B35639C1}"/>
              </a:ext>
            </a:extLst>
          </p:cNvPr>
          <p:cNvSpPr>
            <a:spLocks noGrp="1"/>
          </p:cNvSpPr>
          <p:nvPr>
            <p:ph type="dt" sz="half" idx="10"/>
          </p:nvPr>
        </p:nvSpPr>
        <p:spPr/>
        <p:txBody>
          <a:bodyPr/>
          <a:lstStyle/>
          <a:p>
            <a:fld id="{DC8041F6-F291-C344-A38E-F2AC1AF56BE8}" type="datetimeFigureOut">
              <a:rPr lang="en-US" smtClean="0"/>
              <a:t>8/20/19</a:t>
            </a:fld>
            <a:endParaRPr lang="en-US"/>
          </a:p>
        </p:txBody>
      </p:sp>
      <p:sp>
        <p:nvSpPr>
          <p:cNvPr id="6" name="Footer Placeholder 5">
            <a:extLst>
              <a:ext uri="{FF2B5EF4-FFF2-40B4-BE49-F238E27FC236}">
                <a16:creationId xmlns:a16="http://schemas.microsoft.com/office/drawing/2014/main" id="{F73E3ABE-7FA9-3D4D-B432-9DC1D54D37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29FC8E-2283-AD42-B08C-FDCF086ED490}"/>
              </a:ext>
            </a:extLst>
          </p:cNvPr>
          <p:cNvSpPr>
            <a:spLocks noGrp="1"/>
          </p:cNvSpPr>
          <p:nvPr>
            <p:ph type="sldNum" sz="quarter" idx="12"/>
          </p:nvPr>
        </p:nvSpPr>
        <p:spPr/>
        <p:txBody>
          <a:bodyPr/>
          <a:lstStyle/>
          <a:p>
            <a:fld id="{C5992794-5C45-5842-B3B8-833E356C6649}" type="slidenum">
              <a:rPr lang="en-US" smtClean="0"/>
              <a:t>‹#›</a:t>
            </a:fld>
            <a:endParaRPr lang="en-US"/>
          </a:p>
        </p:txBody>
      </p:sp>
    </p:spTree>
    <p:extLst>
      <p:ext uri="{BB962C8B-B14F-4D97-AF65-F5344CB8AC3E}">
        <p14:creationId xmlns:p14="http://schemas.microsoft.com/office/powerpoint/2010/main" val="1221733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90301-B7C4-6A43-BA8D-A7E670C808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F1FE98-4EC6-5547-9701-90D969653A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899201-A976-9B46-98F9-EA9AB62203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D92500C-604F-9649-95CF-D2D318DCD4E4}"/>
              </a:ext>
            </a:extLst>
          </p:cNvPr>
          <p:cNvSpPr>
            <a:spLocks noGrp="1"/>
          </p:cNvSpPr>
          <p:nvPr>
            <p:ph type="dt" sz="half" idx="10"/>
          </p:nvPr>
        </p:nvSpPr>
        <p:spPr/>
        <p:txBody>
          <a:bodyPr/>
          <a:lstStyle/>
          <a:p>
            <a:fld id="{DC8041F6-F291-C344-A38E-F2AC1AF56BE8}" type="datetimeFigureOut">
              <a:rPr lang="en-US" smtClean="0"/>
              <a:t>8/20/19</a:t>
            </a:fld>
            <a:endParaRPr lang="en-US"/>
          </a:p>
        </p:txBody>
      </p:sp>
      <p:sp>
        <p:nvSpPr>
          <p:cNvPr id="6" name="Footer Placeholder 5">
            <a:extLst>
              <a:ext uri="{FF2B5EF4-FFF2-40B4-BE49-F238E27FC236}">
                <a16:creationId xmlns:a16="http://schemas.microsoft.com/office/drawing/2014/main" id="{5F50EC51-A8DB-6049-A9BD-63CCD10FF3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CB7332-0FC2-3B41-B0A8-6DDFEE9EABAF}"/>
              </a:ext>
            </a:extLst>
          </p:cNvPr>
          <p:cNvSpPr>
            <a:spLocks noGrp="1"/>
          </p:cNvSpPr>
          <p:nvPr>
            <p:ph type="sldNum" sz="quarter" idx="12"/>
          </p:nvPr>
        </p:nvSpPr>
        <p:spPr/>
        <p:txBody>
          <a:bodyPr/>
          <a:lstStyle/>
          <a:p>
            <a:fld id="{C5992794-5C45-5842-B3B8-833E356C6649}" type="slidenum">
              <a:rPr lang="en-US" smtClean="0"/>
              <a:t>‹#›</a:t>
            </a:fld>
            <a:endParaRPr lang="en-US"/>
          </a:p>
        </p:txBody>
      </p:sp>
    </p:spTree>
    <p:extLst>
      <p:ext uri="{BB962C8B-B14F-4D97-AF65-F5344CB8AC3E}">
        <p14:creationId xmlns:p14="http://schemas.microsoft.com/office/powerpoint/2010/main" val="1055755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8168C1-242B-784B-9C4F-69A1264708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2371CC-D341-0B4C-8EFF-41FF99BFD3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1CC6E-3E18-0342-B4D5-83F65DE81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8041F6-F291-C344-A38E-F2AC1AF56BE8}" type="datetimeFigureOut">
              <a:rPr lang="en-US" smtClean="0"/>
              <a:t>8/20/19</a:t>
            </a:fld>
            <a:endParaRPr lang="en-US"/>
          </a:p>
        </p:txBody>
      </p:sp>
      <p:sp>
        <p:nvSpPr>
          <p:cNvPr id="5" name="Footer Placeholder 4">
            <a:extLst>
              <a:ext uri="{FF2B5EF4-FFF2-40B4-BE49-F238E27FC236}">
                <a16:creationId xmlns:a16="http://schemas.microsoft.com/office/drawing/2014/main" id="{86808482-166D-BE48-AFC1-47F7E2A848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99CD32-3EE6-F546-80A1-BE8567BAF5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992794-5C45-5842-B3B8-833E356C6649}" type="slidenum">
              <a:rPr lang="en-US" smtClean="0"/>
              <a:t>‹#›</a:t>
            </a:fld>
            <a:endParaRPr lang="en-US"/>
          </a:p>
        </p:txBody>
      </p:sp>
    </p:spTree>
    <p:extLst>
      <p:ext uri="{BB962C8B-B14F-4D97-AF65-F5344CB8AC3E}">
        <p14:creationId xmlns:p14="http://schemas.microsoft.com/office/powerpoint/2010/main" val="1937672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britannica.com/technology/nuclear-power" TargetMode="External"/><Relationship Id="rId2" Type="http://schemas.openxmlformats.org/officeDocument/2006/relationships/hyperlink" Target="https://www.britannica.com/place/France" TargetMode="External"/><Relationship Id="rId1" Type="http://schemas.openxmlformats.org/officeDocument/2006/relationships/slideLayout" Target="../slideLayouts/slideLayout2.xml"/><Relationship Id="rId6" Type="http://schemas.openxmlformats.org/officeDocument/2006/relationships/hyperlink" Target="https://www.britannica.com/science/climate-change" TargetMode="External"/><Relationship Id="rId5" Type="http://schemas.openxmlformats.org/officeDocument/2006/relationships/hyperlink" Target="https://www.britannica.com/science/global-warming" TargetMode="External"/><Relationship Id="rId4" Type="http://schemas.openxmlformats.org/officeDocument/2006/relationships/hyperlink" Target="https://www.britannica.com/science/heat-wave-meteorology"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Atmosphere" TargetMode="External"/><Relationship Id="rId2" Type="http://schemas.openxmlformats.org/officeDocument/2006/relationships/hyperlink" Target="https://en.wikipedia.org/wiki/Sulfur" TargetMode="External"/><Relationship Id="rId1" Type="http://schemas.openxmlformats.org/officeDocument/2006/relationships/slideLayout" Target="../slideLayouts/slideLayout2.xml"/><Relationship Id="rId6" Type="http://schemas.openxmlformats.org/officeDocument/2006/relationships/hyperlink" Target="https://en.wikipedia.org/wiki/Ujung_Kulon_National_Park" TargetMode="External"/><Relationship Id="rId5" Type="http://schemas.openxmlformats.org/officeDocument/2006/relationships/hyperlink" Target="https://en.wikipedia.org/wiki/Banten" TargetMode="External"/><Relationship Id="rId4" Type="http://schemas.openxmlformats.org/officeDocument/2006/relationships/hyperlink" Target="https://en.wikipedia.org/wiki/Volcanic_winter"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Health_effects_arising_from_the_September_11_attacks" TargetMode="External"/><Relationship Id="rId2" Type="http://schemas.openxmlformats.org/officeDocument/2006/relationships/hyperlink" Target="https://en.wikipedia.org/wiki/September_11_attacks#cite_note-271" TargetMode="External"/><Relationship Id="rId1" Type="http://schemas.openxmlformats.org/officeDocument/2006/relationships/slideLayout" Target="../slideLayouts/slideLayout2.xml"/><Relationship Id="rId4" Type="http://schemas.openxmlformats.org/officeDocument/2006/relationships/hyperlink" Target="https://en.wikipedia.org/wiki/Anti-terrorism_legislation"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Global_cooling" TargetMode="External"/><Relationship Id="rId2" Type="http://schemas.openxmlformats.org/officeDocument/2006/relationships/hyperlink" Target="https://en.wikipedia.org/wiki/Hekla"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Demographics_of_Europe" TargetMode="External"/><Relationship Id="rId2" Type="http://schemas.openxmlformats.org/officeDocument/2006/relationships/hyperlink" Target="https://en.wikipedia.org/wiki/Eurasia" TargetMode="External"/><Relationship Id="rId1" Type="http://schemas.openxmlformats.org/officeDocument/2006/relationships/slideLayout" Target="../slideLayouts/slideLayout2.xml"/><Relationship Id="rId4" Type="http://schemas.openxmlformats.org/officeDocument/2006/relationships/hyperlink" Target="https://en.wikipedia.org/wiki/World_population"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en.wikipedia.org/wiki/List_of_costliest_Atlantic_hurricanes" TargetMode="External"/><Relationship Id="rId2" Type="http://schemas.openxmlformats.org/officeDocument/2006/relationships/hyperlink" Target="https://en.wikipedia.org/wiki/United_States_dollar" TargetMode="External"/><Relationship Id="rId1" Type="http://schemas.openxmlformats.org/officeDocument/2006/relationships/slideLayout" Target="../slideLayouts/slideLayout2.xml"/><Relationship Id="rId5" Type="http://schemas.openxmlformats.org/officeDocument/2006/relationships/hyperlink" Target="https://en.wikipedia.org/wiki/History_of_Puerto_Rico" TargetMode="External"/><Relationship Id="rId4" Type="http://schemas.openxmlformats.org/officeDocument/2006/relationships/hyperlink" Target="https://en.wikipedia.org/wiki/Tropical_cyclone"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en.wikipedia.org/wiki/Coral_reef" TargetMode="External"/><Relationship Id="rId13" Type="http://schemas.openxmlformats.org/officeDocument/2006/relationships/hyperlink" Target="https://en.wikipedia.org/wiki/Groundwater" TargetMode="External"/><Relationship Id="rId3" Type="http://schemas.openxmlformats.org/officeDocument/2006/relationships/hyperlink" Target="https://en.wikipedia.org/wiki/Seismograph" TargetMode="External"/><Relationship Id="rId7" Type="http://schemas.openxmlformats.org/officeDocument/2006/relationships/hyperlink" Target="https://en.wikipedia.org/wiki/Mangrove" TargetMode="External"/><Relationship Id="rId12" Type="http://schemas.openxmlformats.org/officeDocument/2006/relationships/hyperlink" Target="https://en.wikipedia.org/wiki/Biodiversity" TargetMode="External"/><Relationship Id="rId2" Type="http://schemas.openxmlformats.org/officeDocument/2006/relationships/hyperlink" Target="https://en.wikipedia.org/wiki/Lists_of_earthquakes#Largest_earthquakes_by_magnitude" TargetMode="External"/><Relationship Id="rId16" Type="http://schemas.openxmlformats.org/officeDocument/2006/relationships/hyperlink" Target="https://en.wikipedia.org/wiki/Free_Aceh_Movement" TargetMode="External"/><Relationship Id="rId1" Type="http://schemas.openxmlformats.org/officeDocument/2006/relationships/slideLayout" Target="../slideLayouts/slideLayout2.xml"/><Relationship Id="rId6" Type="http://schemas.openxmlformats.org/officeDocument/2006/relationships/hyperlink" Target="https://en.wikipedia.org/wiki/Ecosystem" TargetMode="External"/><Relationship Id="rId11" Type="http://schemas.openxmlformats.org/officeDocument/2006/relationships/hyperlink" Target="https://en.wikipedia.org/wiki/Rock_(geology)" TargetMode="External"/><Relationship Id="rId5" Type="http://schemas.openxmlformats.org/officeDocument/2006/relationships/hyperlink" Target="https://en.wikipedia.org/wiki/Alaska" TargetMode="External"/><Relationship Id="rId15" Type="http://schemas.openxmlformats.org/officeDocument/2006/relationships/hyperlink" Target="https://en.wikipedia.org/wiki/Sewage" TargetMode="External"/><Relationship Id="rId10" Type="http://schemas.openxmlformats.org/officeDocument/2006/relationships/hyperlink" Target="https://en.wikipedia.org/wiki/Dune" TargetMode="External"/><Relationship Id="rId4" Type="http://schemas.openxmlformats.org/officeDocument/2006/relationships/hyperlink" Target="https://en.wikipedia.org/wiki/Remotely_triggered_earthquakes" TargetMode="External"/><Relationship Id="rId9" Type="http://schemas.openxmlformats.org/officeDocument/2006/relationships/hyperlink" Target="https://en.wikipedia.org/wiki/Wetland" TargetMode="External"/><Relationship Id="rId14" Type="http://schemas.openxmlformats.org/officeDocument/2006/relationships/hyperlink" Target="https://en.wikipedia.org/wiki/Water_pollution"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world-nuclear.org/info/Country-Profiles/Countries-G-N/Japan/" TargetMode="External"/><Relationship Id="rId7" Type="http://schemas.openxmlformats.org/officeDocument/2006/relationships/hyperlink" Target="https://www.thebalance.com/trade-deficit-definition-causes-effects-role-in-bop-3305898" TargetMode="External"/><Relationship Id="rId2" Type="http://schemas.openxmlformats.org/officeDocument/2006/relationships/hyperlink" Target="https://en.wikipedia.org/wiki/USD" TargetMode="External"/><Relationship Id="rId1" Type="http://schemas.openxmlformats.org/officeDocument/2006/relationships/slideLayout" Target="../slideLayouts/slideLayout2.xml"/><Relationship Id="rId6" Type="http://schemas.openxmlformats.org/officeDocument/2006/relationships/hyperlink" Target="https://www.thebalance.com/nuclear-power-how-it-works-pros-cons-impact-3306336" TargetMode="External"/><Relationship Id="rId5" Type="http://schemas.openxmlformats.org/officeDocument/2006/relationships/hyperlink" Target="https://www.thebalance.com/auto-industry-bailout-gm-ford-chrysler-3305670" TargetMode="External"/><Relationship Id="rId4" Type="http://schemas.openxmlformats.org/officeDocument/2006/relationships/hyperlink" Target="https://www.thebalance.com/what-is-the-supply-chain-3305677"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pbs.org/newshour/world/guatemala-volcanic-eruption-kills-at-least-25"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en.wikipedia.org/wiki/Economic_shock" TargetMode="External"/><Relationship Id="rId2" Type="http://schemas.openxmlformats.org/officeDocument/2006/relationships/hyperlink" Target="https://en.wikipedia.org/wiki/Cannibalism"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en.wikipedia.org/wiki/Gulf_of_Mexico"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www.usatoday.com/story/news/2019/01/08/natural-disasters-camp-fire-worlds-costliest-catastrophe-2018/2504865002/?utm_source=usatoday-Climate%20Point&amp;utm_medium=email&amp;utm_campaign=narrative&amp;utm_term=article_body"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hurricanescience.org/glossary/?letter=S#glossaryword347"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en.wikipedia.org/wiki/Sea_turtle" TargetMode="External"/><Relationship Id="rId3" Type="http://schemas.openxmlformats.org/officeDocument/2006/relationships/hyperlink" Target="https://en.wikipedia.org/wiki/United_States_dollar" TargetMode="External"/><Relationship Id="rId7" Type="http://schemas.openxmlformats.org/officeDocument/2006/relationships/hyperlink" Target="https://en.wikipedia.org/wiki/National_Wildlife_Refuge" TargetMode="External"/><Relationship Id="rId2" Type="http://schemas.openxmlformats.org/officeDocument/2006/relationships/hyperlink" Target="https://en.wikipedia.org/wiki/Hurricane_Katrina#cite_note-9" TargetMode="External"/><Relationship Id="rId1" Type="http://schemas.openxmlformats.org/officeDocument/2006/relationships/slideLayout" Target="../slideLayouts/slideLayout2.xml"/><Relationship Id="rId6" Type="http://schemas.openxmlformats.org/officeDocument/2006/relationships/hyperlink" Target="https://en.wikipedia.org/wiki/Coastal_erosion" TargetMode="External"/><Relationship Id="rId11" Type="http://schemas.openxmlformats.org/officeDocument/2006/relationships/hyperlink" Target="https://en.wikipedia.org/wiki/Alabama_Beach_Mouse" TargetMode="External"/><Relationship Id="rId5" Type="http://schemas.openxmlformats.org/officeDocument/2006/relationships/hyperlink" Target="https://en.wikipedia.org/wiki/Tropical_cyclone" TargetMode="External"/><Relationship Id="rId10" Type="http://schemas.openxmlformats.org/officeDocument/2006/relationships/hyperlink" Target="https://en.wikipedia.org/wiki/Red-cockaded_woodpecker" TargetMode="External"/><Relationship Id="rId4" Type="http://schemas.openxmlformats.org/officeDocument/2006/relationships/hyperlink" Target="https://en.wikipedia.org/wiki/List_of_costliest_Atlantic_hurricanes" TargetMode="External"/><Relationship Id="rId9" Type="http://schemas.openxmlformats.org/officeDocument/2006/relationships/hyperlink" Target="https://en.wikipedia.org/wiki/Sandhill_crane"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E79BC6-6553-4642-84E9-99611049B1A8}"/>
              </a:ext>
            </a:extLst>
          </p:cNvPr>
          <p:cNvSpPr>
            <a:spLocks noGrp="1"/>
          </p:cNvSpPr>
          <p:nvPr>
            <p:ph type="title"/>
          </p:nvPr>
        </p:nvSpPr>
        <p:spPr/>
        <p:txBody>
          <a:bodyPr/>
          <a:lstStyle/>
          <a:p>
            <a:pPr algn="ctr"/>
            <a:r>
              <a:rPr lang="en-US" b="1" dirty="0"/>
              <a:t>2010 eruptions of Eyjafjallajökull</a:t>
            </a:r>
          </a:p>
        </p:txBody>
      </p:sp>
      <p:pic>
        <p:nvPicPr>
          <p:cNvPr id="7" name="Content Placeholder 6">
            <a:extLst>
              <a:ext uri="{FF2B5EF4-FFF2-40B4-BE49-F238E27FC236}">
                <a16:creationId xmlns:a16="http://schemas.microsoft.com/office/drawing/2014/main" id="{BA5A44C2-159D-4248-84D5-FC4B2FC30B56}"/>
              </a:ext>
            </a:extLst>
          </p:cNvPr>
          <p:cNvPicPr>
            <a:picLocks noGrp="1" noChangeAspect="1"/>
          </p:cNvPicPr>
          <p:nvPr>
            <p:ph idx="1"/>
          </p:nvPr>
        </p:nvPicPr>
        <p:blipFill>
          <a:blip r:embed="rId2"/>
          <a:stretch>
            <a:fillRect/>
          </a:stretch>
        </p:blipFill>
        <p:spPr>
          <a:xfrm>
            <a:off x="2801416" y="1825625"/>
            <a:ext cx="6589168" cy="4351338"/>
          </a:xfrm>
        </p:spPr>
      </p:pic>
    </p:spTree>
    <p:extLst>
      <p:ext uri="{BB962C8B-B14F-4D97-AF65-F5344CB8AC3E}">
        <p14:creationId xmlns:p14="http://schemas.microsoft.com/office/powerpoint/2010/main" val="2651256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A8AB-34C1-B049-8A0D-340DAD381B58}"/>
              </a:ext>
            </a:extLst>
          </p:cNvPr>
          <p:cNvSpPr>
            <a:spLocks noGrp="1"/>
          </p:cNvSpPr>
          <p:nvPr>
            <p:ph type="title"/>
          </p:nvPr>
        </p:nvSpPr>
        <p:spPr/>
        <p:txBody>
          <a:bodyPr/>
          <a:lstStyle/>
          <a:p>
            <a:r>
              <a:rPr lang="en-US" b="1" dirty="0"/>
              <a:t>2013 Moore tornado</a:t>
            </a:r>
            <a:endParaRPr lang="en-US" dirty="0"/>
          </a:p>
        </p:txBody>
      </p:sp>
      <p:sp>
        <p:nvSpPr>
          <p:cNvPr id="3" name="Content Placeholder 2">
            <a:extLst>
              <a:ext uri="{FF2B5EF4-FFF2-40B4-BE49-F238E27FC236}">
                <a16:creationId xmlns:a16="http://schemas.microsoft.com/office/drawing/2014/main" id="{33C21F93-C405-D741-BA9F-F2930F0E5D81}"/>
              </a:ext>
            </a:extLst>
          </p:cNvPr>
          <p:cNvSpPr>
            <a:spLocks noGrp="1"/>
          </p:cNvSpPr>
          <p:nvPr>
            <p:ph idx="1"/>
          </p:nvPr>
        </p:nvSpPr>
        <p:spPr/>
        <p:txBody>
          <a:bodyPr/>
          <a:lstStyle/>
          <a:p>
            <a:endParaRPr lang="en-US" dirty="0"/>
          </a:p>
        </p:txBody>
      </p:sp>
      <p:graphicFrame>
        <p:nvGraphicFramePr>
          <p:cNvPr id="5" name="Content Placeholder 3">
            <a:extLst>
              <a:ext uri="{FF2B5EF4-FFF2-40B4-BE49-F238E27FC236}">
                <a16:creationId xmlns:a16="http://schemas.microsoft.com/office/drawing/2014/main" id="{C4C35B6B-C5C3-7941-A902-7A48F7842D6E}"/>
              </a:ext>
            </a:extLst>
          </p:cNvPr>
          <p:cNvGraphicFramePr>
            <a:graphicFrameLocks/>
          </p:cNvGraphicFramePr>
          <p:nvPr>
            <p:extLst>
              <p:ext uri="{D42A27DB-BD31-4B8C-83A1-F6EECF244321}">
                <p14:modId xmlns:p14="http://schemas.microsoft.com/office/powerpoint/2010/main" val="257238121"/>
              </p:ext>
            </p:extLst>
          </p:nvPr>
        </p:nvGraphicFramePr>
        <p:xfrm>
          <a:off x="838200" y="1842275"/>
          <a:ext cx="10515600" cy="1747520"/>
        </p:xfrm>
        <a:graphic>
          <a:graphicData uri="http://schemas.openxmlformats.org/drawingml/2006/table">
            <a:tbl>
              <a:tblPr firstRow="1" bandRow="1">
                <a:tableStyleId>{5940675A-B579-460E-94D1-54222C63F5DA}</a:tableStyleId>
              </a:tblPr>
              <a:tblGrid>
                <a:gridCol w="2350477">
                  <a:extLst>
                    <a:ext uri="{9D8B030D-6E8A-4147-A177-3AD203B41FA5}">
                      <a16:colId xmlns:a16="http://schemas.microsoft.com/office/drawing/2014/main" val="2597221768"/>
                    </a:ext>
                  </a:extLst>
                </a:gridCol>
                <a:gridCol w="8165123">
                  <a:extLst>
                    <a:ext uri="{9D8B030D-6E8A-4147-A177-3AD203B41FA5}">
                      <a16:colId xmlns:a16="http://schemas.microsoft.com/office/drawing/2014/main" val="3611321905"/>
                    </a:ext>
                  </a:extLst>
                </a:gridCol>
              </a:tblGrid>
              <a:tr h="0">
                <a:tc>
                  <a:txBody>
                    <a:bodyPr/>
                    <a:lstStyle/>
                    <a:p>
                      <a:r>
                        <a:rPr lang="en-US" dirty="0"/>
                        <a:t>Social effects</a:t>
                      </a:r>
                    </a:p>
                  </a:txBody>
                  <a:tcPr/>
                </a:tc>
                <a:tc>
                  <a:txBody>
                    <a:bodyPr/>
                    <a:lstStyle/>
                    <a:p>
                      <a:r>
                        <a:rPr lang="en-US" sz="1800" b="0" i="0" u="none" strike="noStrike" kern="1200" dirty="0">
                          <a:solidFill>
                            <a:schemeClr val="tx1"/>
                          </a:solidFill>
                          <a:effectLst/>
                          <a:latin typeface="+mn-lt"/>
                          <a:ea typeface="+mn-ea"/>
                          <a:cs typeface="+mn-cs"/>
                        </a:rPr>
                        <a:t>24 fatalities (+2 indirect), 212 injuries</a:t>
                      </a:r>
                    </a:p>
                    <a:p>
                      <a:r>
                        <a:rPr lang="en-US" sz="1800" b="0" i="0" u="none" strike="noStrike" kern="1200" dirty="0">
                          <a:solidFill>
                            <a:schemeClr val="tx1"/>
                          </a:solidFill>
                          <a:effectLst/>
                          <a:latin typeface="+mn-lt"/>
                          <a:ea typeface="+mn-ea"/>
                          <a:cs typeface="+mn-cs"/>
                        </a:rPr>
                        <a:t>1,150 homes were destroyed</a:t>
                      </a:r>
                      <a:endParaRPr lang="en-US" dirty="0"/>
                    </a:p>
                  </a:txBody>
                  <a:tcPr/>
                </a:tc>
                <a:extLst>
                  <a:ext uri="{0D108BD9-81ED-4DB2-BD59-A6C34878D82A}">
                    <a16:rowId xmlns:a16="http://schemas.microsoft.com/office/drawing/2014/main" val="4136348"/>
                  </a:ext>
                </a:extLst>
              </a:tr>
              <a:tr h="370840">
                <a:tc>
                  <a:txBody>
                    <a:bodyPr/>
                    <a:lstStyle/>
                    <a:p>
                      <a:r>
                        <a:rPr lang="en-US" dirty="0"/>
                        <a:t>Economic effects</a:t>
                      </a:r>
                    </a:p>
                  </a:txBody>
                  <a:tcPr/>
                </a:tc>
                <a:tc>
                  <a:txBody>
                    <a:bodyPr/>
                    <a:lstStyle/>
                    <a:p>
                      <a:r>
                        <a:rPr lang="en-US" sz="1800" b="0" i="0" u="none" strike="noStrike" kern="1200" dirty="0">
                          <a:solidFill>
                            <a:schemeClr val="tx1"/>
                          </a:solidFill>
                          <a:effectLst/>
                          <a:latin typeface="+mn-lt"/>
                          <a:ea typeface="+mn-ea"/>
                          <a:cs typeface="+mn-cs"/>
                        </a:rPr>
                        <a:t>$2 billion</a:t>
                      </a:r>
                      <a:endParaRPr lang="en-US" dirty="0"/>
                    </a:p>
                  </a:txBody>
                  <a:tcPr/>
                </a:tc>
                <a:extLst>
                  <a:ext uri="{0D108BD9-81ED-4DB2-BD59-A6C34878D82A}">
                    <a16:rowId xmlns:a16="http://schemas.microsoft.com/office/drawing/2014/main" val="969712488"/>
                  </a:ext>
                </a:extLst>
              </a:tr>
              <a:tr h="370840">
                <a:tc>
                  <a:txBody>
                    <a:bodyPr/>
                    <a:lstStyle/>
                    <a:p>
                      <a:r>
                        <a:rPr lang="en-US" dirty="0"/>
                        <a:t>Environmental effects</a:t>
                      </a:r>
                    </a:p>
                  </a:txBody>
                  <a:tcPr/>
                </a:tc>
                <a:tc>
                  <a:txBody>
                    <a:bodyPr/>
                    <a:lstStyle/>
                    <a:p>
                      <a:r>
                        <a:rPr lang="en-US" dirty="0"/>
                        <a:t>Much of the built environment was destroyed</a:t>
                      </a:r>
                    </a:p>
                  </a:txBody>
                  <a:tcPr/>
                </a:tc>
                <a:extLst>
                  <a:ext uri="{0D108BD9-81ED-4DB2-BD59-A6C34878D82A}">
                    <a16:rowId xmlns:a16="http://schemas.microsoft.com/office/drawing/2014/main" val="3355985552"/>
                  </a:ext>
                </a:extLst>
              </a:tr>
              <a:tr h="0">
                <a:tc>
                  <a:txBody>
                    <a:bodyPr/>
                    <a:lstStyle/>
                    <a:p>
                      <a:r>
                        <a:rPr lang="en-US" dirty="0"/>
                        <a:t>Political effects</a:t>
                      </a:r>
                    </a:p>
                  </a:txBody>
                  <a:tcPr/>
                </a:tc>
                <a:tc>
                  <a:txBody>
                    <a:bodyPr/>
                    <a:lstStyle/>
                    <a:p>
                      <a:endParaRPr lang="en-US" dirty="0"/>
                    </a:p>
                  </a:txBody>
                  <a:tcPr/>
                </a:tc>
                <a:extLst>
                  <a:ext uri="{0D108BD9-81ED-4DB2-BD59-A6C34878D82A}">
                    <a16:rowId xmlns:a16="http://schemas.microsoft.com/office/drawing/2014/main" val="1499031774"/>
                  </a:ext>
                </a:extLst>
              </a:tr>
            </a:tbl>
          </a:graphicData>
        </a:graphic>
      </p:graphicFrame>
    </p:spTree>
    <p:extLst>
      <p:ext uri="{BB962C8B-B14F-4D97-AF65-F5344CB8AC3E}">
        <p14:creationId xmlns:p14="http://schemas.microsoft.com/office/powerpoint/2010/main" val="1557651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3D775-668B-824D-A602-92A66FF4E6CB}"/>
              </a:ext>
            </a:extLst>
          </p:cNvPr>
          <p:cNvSpPr>
            <a:spLocks noGrp="1"/>
          </p:cNvSpPr>
          <p:nvPr>
            <p:ph type="title"/>
          </p:nvPr>
        </p:nvSpPr>
        <p:spPr/>
        <p:txBody>
          <a:bodyPr/>
          <a:lstStyle/>
          <a:p>
            <a:r>
              <a:rPr lang="en-US" b="1" dirty="0"/>
              <a:t>2003 European Heatwave</a:t>
            </a:r>
          </a:p>
        </p:txBody>
      </p:sp>
      <p:pic>
        <p:nvPicPr>
          <p:cNvPr id="5" name="Content Placeholder 4">
            <a:extLst>
              <a:ext uri="{FF2B5EF4-FFF2-40B4-BE49-F238E27FC236}">
                <a16:creationId xmlns:a16="http://schemas.microsoft.com/office/drawing/2014/main" id="{3D145BBD-E682-4B4B-B7E1-01303D12B5FC}"/>
              </a:ext>
            </a:extLst>
          </p:cNvPr>
          <p:cNvPicPr>
            <a:picLocks noGrp="1" noChangeAspect="1"/>
          </p:cNvPicPr>
          <p:nvPr>
            <p:ph idx="1"/>
          </p:nvPr>
        </p:nvPicPr>
        <p:blipFill>
          <a:blip r:embed="rId2"/>
          <a:stretch>
            <a:fillRect/>
          </a:stretch>
        </p:blipFill>
        <p:spPr>
          <a:xfrm>
            <a:off x="4310124" y="1573967"/>
            <a:ext cx="5028748" cy="5179110"/>
          </a:xfrm>
        </p:spPr>
      </p:pic>
    </p:spTree>
    <p:extLst>
      <p:ext uri="{BB962C8B-B14F-4D97-AF65-F5344CB8AC3E}">
        <p14:creationId xmlns:p14="http://schemas.microsoft.com/office/powerpoint/2010/main" val="1566021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41D9-D882-7D44-90BA-8FBBEA505420}"/>
              </a:ext>
            </a:extLst>
          </p:cNvPr>
          <p:cNvSpPr>
            <a:spLocks noGrp="1"/>
          </p:cNvSpPr>
          <p:nvPr>
            <p:ph type="title"/>
          </p:nvPr>
        </p:nvSpPr>
        <p:spPr/>
        <p:txBody>
          <a:bodyPr/>
          <a:lstStyle/>
          <a:p>
            <a:r>
              <a:rPr lang="en-US" b="1" dirty="0"/>
              <a:t>2003 European Heatwave</a:t>
            </a:r>
            <a:endParaRPr lang="en-US" dirty="0"/>
          </a:p>
        </p:txBody>
      </p:sp>
      <p:sp>
        <p:nvSpPr>
          <p:cNvPr id="3" name="Content Placeholder 2">
            <a:extLst>
              <a:ext uri="{FF2B5EF4-FFF2-40B4-BE49-F238E27FC236}">
                <a16:creationId xmlns:a16="http://schemas.microsoft.com/office/drawing/2014/main" id="{AE8D53B2-361E-EE40-B758-D21C0E89140F}"/>
              </a:ext>
            </a:extLst>
          </p:cNvPr>
          <p:cNvSpPr>
            <a:spLocks noGrp="1"/>
          </p:cNvSpPr>
          <p:nvPr>
            <p:ph idx="1"/>
          </p:nvPr>
        </p:nvSpPr>
        <p:spPr/>
        <p:txBody>
          <a:bodyPr/>
          <a:lstStyle/>
          <a:p>
            <a:endParaRPr lang="en-US"/>
          </a:p>
        </p:txBody>
      </p:sp>
      <p:graphicFrame>
        <p:nvGraphicFramePr>
          <p:cNvPr id="4" name="Content Placeholder 3">
            <a:extLst>
              <a:ext uri="{FF2B5EF4-FFF2-40B4-BE49-F238E27FC236}">
                <a16:creationId xmlns:a16="http://schemas.microsoft.com/office/drawing/2014/main" id="{0C32D816-824D-594A-9618-D04C22063332}"/>
              </a:ext>
            </a:extLst>
          </p:cNvPr>
          <p:cNvGraphicFramePr>
            <a:graphicFrameLocks/>
          </p:cNvGraphicFramePr>
          <p:nvPr>
            <p:extLst>
              <p:ext uri="{D42A27DB-BD31-4B8C-83A1-F6EECF244321}">
                <p14:modId xmlns:p14="http://schemas.microsoft.com/office/powerpoint/2010/main" val="4288946211"/>
              </p:ext>
            </p:extLst>
          </p:nvPr>
        </p:nvGraphicFramePr>
        <p:xfrm>
          <a:off x="703288" y="1825625"/>
          <a:ext cx="10515600" cy="3937000"/>
        </p:xfrm>
        <a:graphic>
          <a:graphicData uri="http://schemas.openxmlformats.org/drawingml/2006/table">
            <a:tbl>
              <a:tblPr firstRow="1" bandRow="1">
                <a:tableStyleId>{5940675A-B579-460E-94D1-54222C63F5DA}</a:tableStyleId>
              </a:tblPr>
              <a:tblGrid>
                <a:gridCol w="2350477">
                  <a:extLst>
                    <a:ext uri="{9D8B030D-6E8A-4147-A177-3AD203B41FA5}">
                      <a16:colId xmlns:a16="http://schemas.microsoft.com/office/drawing/2014/main" val="2597221768"/>
                    </a:ext>
                  </a:extLst>
                </a:gridCol>
                <a:gridCol w="8165123">
                  <a:extLst>
                    <a:ext uri="{9D8B030D-6E8A-4147-A177-3AD203B41FA5}">
                      <a16:colId xmlns:a16="http://schemas.microsoft.com/office/drawing/2014/main" val="3611321905"/>
                    </a:ext>
                  </a:extLst>
                </a:gridCol>
              </a:tblGrid>
              <a:tr h="370840">
                <a:tc>
                  <a:txBody>
                    <a:bodyPr/>
                    <a:lstStyle/>
                    <a:p>
                      <a:r>
                        <a:rPr lang="en-US" dirty="0"/>
                        <a:t>Social effects</a:t>
                      </a:r>
                    </a:p>
                  </a:txBody>
                  <a:tcPr/>
                </a:tc>
                <a:tc>
                  <a:txBody>
                    <a:bodyPr/>
                    <a:lstStyle/>
                    <a:p>
                      <a:r>
                        <a:rPr lang="en-US" sz="1800" b="0" i="0" u="none" strike="noStrike" kern="1200" dirty="0">
                          <a:solidFill>
                            <a:schemeClr val="tx1"/>
                          </a:solidFill>
                          <a:effectLst/>
                          <a:latin typeface="+mn-lt"/>
                          <a:ea typeface="+mn-ea"/>
                          <a:cs typeface="+mn-cs"/>
                        </a:rPr>
                        <a:t>At least 70,000 deaths (more than 14,000 in </a:t>
                      </a:r>
                      <a:r>
                        <a:rPr lang="en-US" sz="1800" b="0" i="0" u="sng" kern="1200" dirty="0">
                          <a:solidFill>
                            <a:schemeClr val="tx1"/>
                          </a:solidFill>
                          <a:effectLst/>
                          <a:latin typeface="+mn-lt"/>
                          <a:ea typeface="+mn-ea"/>
                          <a:cs typeface="+mn-cs"/>
                          <a:hlinkClick r:id="rId2"/>
                        </a:rPr>
                        <a:t>France</a:t>
                      </a:r>
                      <a:r>
                        <a:rPr lang="en-US" sz="1800" b="0" i="0" u="none" strike="noStrike" kern="1200" dirty="0">
                          <a:solidFill>
                            <a:schemeClr val="tx1"/>
                          </a:solidFill>
                          <a:effectLst/>
                          <a:latin typeface="+mn-lt"/>
                          <a:ea typeface="+mn-ea"/>
                          <a:cs typeface="+mn-cs"/>
                        </a:rPr>
                        <a:t> alone). </a:t>
                      </a:r>
                      <a:endParaRPr lang="en-US" dirty="0"/>
                    </a:p>
                  </a:txBody>
                  <a:tcPr/>
                </a:tc>
                <a:extLst>
                  <a:ext uri="{0D108BD9-81ED-4DB2-BD59-A6C34878D82A}">
                    <a16:rowId xmlns:a16="http://schemas.microsoft.com/office/drawing/2014/main" val="4136348"/>
                  </a:ext>
                </a:extLst>
              </a:tr>
              <a:tr h="370840">
                <a:tc>
                  <a:txBody>
                    <a:bodyPr/>
                    <a:lstStyle/>
                    <a:p>
                      <a:r>
                        <a:rPr lang="en-US" dirty="0"/>
                        <a:t>Economic effects</a:t>
                      </a:r>
                    </a:p>
                  </a:txBody>
                  <a:tcPr/>
                </a:tc>
                <a:tc>
                  <a:txBody>
                    <a:bodyPr/>
                    <a:lstStyle/>
                    <a:p>
                      <a:r>
                        <a:rPr lang="en-US" sz="1800" b="0" i="0" u="none" strike="noStrike" kern="1200" dirty="0">
                          <a:solidFill>
                            <a:schemeClr val="tx1"/>
                          </a:solidFill>
                          <a:effectLst/>
                          <a:latin typeface="+mn-lt"/>
                          <a:ea typeface="+mn-ea"/>
                          <a:cs typeface="+mn-cs"/>
                        </a:rPr>
                        <a:t>The total economic losses in Europe are estimated to exceed 13 billion Euros (i.e. due to reduction in agricultural productivity) </a:t>
                      </a:r>
                      <a:endParaRPr lang="en-US" dirty="0"/>
                    </a:p>
                  </a:txBody>
                  <a:tcPr/>
                </a:tc>
                <a:extLst>
                  <a:ext uri="{0D108BD9-81ED-4DB2-BD59-A6C34878D82A}">
                    <a16:rowId xmlns:a16="http://schemas.microsoft.com/office/drawing/2014/main" val="969712488"/>
                  </a:ext>
                </a:extLst>
              </a:tr>
              <a:tr h="370840">
                <a:tc>
                  <a:txBody>
                    <a:bodyPr/>
                    <a:lstStyle/>
                    <a:p>
                      <a:r>
                        <a:rPr lang="en-US" dirty="0"/>
                        <a:t>Environmental effects</a:t>
                      </a:r>
                    </a:p>
                  </a:txBody>
                  <a:tcPr/>
                </a:tc>
                <a:tc>
                  <a:txBody>
                    <a:bodyPr/>
                    <a:lstStyle/>
                    <a:p>
                      <a:r>
                        <a:rPr lang="en-US" sz="1800" b="0" i="0" u="none" strike="noStrike" kern="1200" dirty="0">
                          <a:solidFill>
                            <a:schemeClr val="tx1"/>
                          </a:solidFill>
                          <a:effectLst/>
                          <a:latin typeface="+mn-lt"/>
                          <a:ea typeface="+mn-ea"/>
                          <a:cs typeface="+mn-cs"/>
                        </a:rPr>
                        <a:t>Alpine glaciers shrank by 10 percent over the summer, and thawing in the mountains reached greater depths and occurred at higher altitudes than on average, contributing to rock slides. Forest fires raged across western Europe as weakened trees and dry underbrush fed the flames. The heat affected harvests as well: fodder and grain production declined, elevating costs for livestock farmers. In addition, high water temperatures and low water levels shut down French </a:t>
                      </a:r>
                      <a:r>
                        <a:rPr lang="en-US" sz="1800" b="0" i="0" u="sng" kern="1200" dirty="0">
                          <a:solidFill>
                            <a:schemeClr val="tx1"/>
                          </a:solidFill>
                          <a:effectLst/>
                          <a:latin typeface="+mn-lt"/>
                          <a:ea typeface="+mn-ea"/>
                          <a:cs typeface="+mn-cs"/>
                          <a:hlinkClick r:id="rId3"/>
                        </a:rPr>
                        <a:t>nuclear power</a:t>
                      </a:r>
                      <a:r>
                        <a:rPr lang="en-US" sz="1800" b="0" i="0" u="none" strike="noStrike" kern="1200" dirty="0">
                          <a:solidFill>
                            <a:schemeClr val="tx1"/>
                          </a:solidFill>
                          <a:effectLst/>
                          <a:latin typeface="+mn-lt"/>
                          <a:ea typeface="+mn-ea"/>
                          <a:cs typeface="+mn-cs"/>
                        </a:rPr>
                        <a:t> facilities just when demand for electricity peaked.</a:t>
                      </a:r>
                      <a:endParaRPr lang="en-US" dirty="0"/>
                    </a:p>
                  </a:txBody>
                  <a:tcPr/>
                </a:tc>
                <a:extLst>
                  <a:ext uri="{0D108BD9-81ED-4DB2-BD59-A6C34878D82A}">
                    <a16:rowId xmlns:a16="http://schemas.microsoft.com/office/drawing/2014/main" val="3355985552"/>
                  </a:ext>
                </a:extLst>
              </a:tr>
              <a:tr h="370840">
                <a:tc>
                  <a:txBody>
                    <a:bodyPr/>
                    <a:lstStyle/>
                    <a:p>
                      <a:r>
                        <a:rPr lang="en-US" dirty="0"/>
                        <a:t>Political effects</a:t>
                      </a:r>
                    </a:p>
                  </a:txBody>
                  <a:tcPr/>
                </a:tc>
                <a:tc>
                  <a:txBody>
                    <a:bodyPr/>
                    <a:lstStyle/>
                    <a:p>
                      <a:r>
                        <a:rPr lang="en-US" dirty="0"/>
                        <a:t>Governments blamed for not responding </a:t>
                      </a:r>
                    </a:p>
                    <a:p>
                      <a:r>
                        <a:rPr lang="en-US" sz="1800" b="0" i="0" u="none" strike="noStrike" kern="1200" dirty="0">
                          <a:solidFill>
                            <a:schemeClr val="tx1"/>
                          </a:solidFill>
                          <a:effectLst/>
                          <a:latin typeface="+mn-lt"/>
                          <a:ea typeface="+mn-ea"/>
                          <a:cs typeface="+mn-cs"/>
                        </a:rPr>
                        <a:t>The </a:t>
                      </a:r>
                      <a:r>
                        <a:rPr lang="en-US" sz="1800" b="0" i="0" u="sng" kern="1200" dirty="0">
                          <a:solidFill>
                            <a:schemeClr val="tx1"/>
                          </a:solidFill>
                          <a:effectLst/>
                          <a:latin typeface="+mn-lt"/>
                          <a:ea typeface="+mn-ea"/>
                          <a:cs typeface="+mn-cs"/>
                          <a:hlinkClick r:id="rId4"/>
                        </a:rPr>
                        <a:t>heat wave</a:t>
                      </a:r>
                      <a:r>
                        <a:rPr lang="en-US" sz="1800" b="0" i="0" u="none" strike="noStrike" kern="1200" dirty="0">
                          <a:solidFill>
                            <a:schemeClr val="tx1"/>
                          </a:solidFill>
                          <a:effectLst/>
                          <a:latin typeface="+mn-lt"/>
                          <a:ea typeface="+mn-ea"/>
                          <a:cs typeface="+mn-cs"/>
                        </a:rPr>
                        <a:t> raised concerns over </a:t>
                      </a:r>
                      <a:r>
                        <a:rPr lang="en-US" sz="1800" b="0" i="0" u="sng" kern="1200" dirty="0">
                          <a:solidFill>
                            <a:schemeClr val="tx1"/>
                          </a:solidFill>
                          <a:effectLst/>
                          <a:latin typeface="+mn-lt"/>
                          <a:ea typeface="+mn-ea"/>
                          <a:cs typeface="+mn-cs"/>
                          <a:hlinkClick r:id="rId5"/>
                        </a:rPr>
                        <a:t>global warming</a:t>
                      </a:r>
                      <a:r>
                        <a:rPr lang="en-US" sz="1800" b="0" i="0" u="none" strike="noStrike" kern="1200" dirty="0">
                          <a:solidFill>
                            <a:schemeClr val="tx1"/>
                          </a:solidFill>
                          <a:effectLst/>
                          <a:latin typeface="+mn-lt"/>
                          <a:ea typeface="+mn-ea"/>
                          <a:cs typeface="+mn-cs"/>
                        </a:rPr>
                        <a:t> and, in particular, Europe’s readiness for </a:t>
                      </a:r>
                      <a:r>
                        <a:rPr lang="en-US" sz="1800" b="0" i="0" u="sng" kern="1200" dirty="0">
                          <a:solidFill>
                            <a:schemeClr val="tx1"/>
                          </a:solidFill>
                          <a:effectLst/>
                          <a:latin typeface="+mn-lt"/>
                          <a:ea typeface="+mn-ea"/>
                          <a:cs typeface="+mn-cs"/>
                          <a:hlinkClick r:id="rId6"/>
                        </a:rPr>
                        <a:t>climate change</a:t>
                      </a:r>
                      <a:r>
                        <a:rPr lang="en-US" sz="1800" b="0" i="0" u="none" strike="noStrike" kern="1200" dirty="0">
                          <a:solidFill>
                            <a:schemeClr val="tx1"/>
                          </a:solidFill>
                          <a:effectLst/>
                          <a:latin typeface="+mn-lt"/>
                          <a:ea typeface="+mn-ea"/>
                          <a:cs typeface="+mn-cs"/>
                        </a:rPr>
                        <a:t>.</a:t>
                      </a:r>
                      <a:endParaRPr lang="en-US" dirty="0"/>
                    </a:p>
                  </a:txBody>
                  <a:tcPr/>
                </a:tc>
                <a:extLst>
                  <a:ext uri="{0D108BD9-81ED-4DB2-BD59-A6C34878D82A}">
                    <a16:rowId xmlns:a16="http://schemas.microsoft.com/office/drawing/2014/main" val="1499031774"/>
                  </a:ext>
                </a:extLst>
              </a:tr>
            </a:tbl>
          </a:graphicData>
        </a:graphic>
      </p:graphicFrame>
    </p:spTree>
    <p:extLst>
      <p:ext uri="{BB962C8B-B14F-4D97-AF65-F5344CB8AC3E}">
        <p14:creationId xmlns:p14="http://schemas.microsoft.com/office/powerpoint/2010/main" val="2736642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0A0A-2EDB-2540-85A4-016C5D4E1B73}"/>
              </a:ext>
            </a:extLst>
          </p:cNvPr>
          <p:cNvSpPr>
            <a:spLocks noGrp="1"/>
          </p:cNvSpPr>
          <p:nvPr>
            <p:ph type="title"/>
          </p:nvPr>
        </p:nvSpPr>
        <p:spPr/>
        <p:txBody>
          <a:bodyPr/>
          <a:lstStyle/>
          <a:p>
            <a:r>
              <a:rPr lang="en-US" b="1" dirty="0"/>
              <a:t>1883 eruption of Krakatoa</a:t>
            </a:r>
            <a:br>
              <a:rPr lang="en-US" dirty="0"/>
            </a:br>
            <a:endParaRPr lang="en-US" dirty="0"/>
          </a:p>
        </p:txBody>
      </p:sp>
      <p:pic>
        <p:nvPicPr>
          <p:cNvPr id="5" name="Content Placeholder 4">
            <a:extLst>
              <a:ext uri="{FF2B5EF4-FFF2-40B4-BE49-F238E27FC236}">
                <a16:creationId xmlns:a16="http://schemas.microsoft.com/office/drawing/2014/main" id="{C9BDF086-2751-9C4C-9E40-97E88A00F111}"/>
              </a:ext>
            </a:extLst>
          </p:cNvPr>
          <p:cNvPicPr>
            <a:picLocks noGrp="1" noChangeAspect="1"/>
          </p:cNvPicPr>
          <p:nvPr>
            <p:ph idx="1"/>
          </p:nvPr>
        </p:nvPicPr>
        <p:blipFill>
          <a:blip r:embed="rId2"/>
          <a:stretch>
            <a:fillRect/>
          </a:stretch>
        </p:blipFill>
        <p:spPr>
          <a:xfrm>
            <a:off x="3193049" y="1258066"/>
            <a:ext cx="4216744" cy="5431739"/>
          </a:xfrm>
        </p:spPr>
      </p:pic>
    </p:spTree>
    <p:extLst>
      <p:ext uri="{BB962C8B-B14F-4D97-AF65-F5344CB8AC3E}">
        <p14:creationId xmlns:p14="http://schemas.microsoft.com/office/powerpoint/2010/main" val="426381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74910-4D2B-1645-968A-B7DD0DE591E5}"/>
              </a:ext>
            </a:extLst>
          </p:cNvPr>
          <p:cNvSpPr>
            <a:spLocks noGrp="1"/>
          </p:cNvSpPr>
          <p:nvPr>
            <p:ph type="title"/>
          </p:nvPr>
        </p:nvSpPr>
        <p:spPr/>
        <p:txBody>
          <a:bodyPr/>
          <a:lstStyle/>
          <a:p>
            <a:r>
              <a:rPr lang="en-US" b="1" dirty="0"/>
              <a:t>1883 eruption of Krakatoa</a:t>
            </a:r>
            <a:endParaRPr lang="en-US" dirty="0"/>
          </a:p>
        </p:txBody>
      </p:sp>
      <p:sp>
        <p:nvSpPr>
          <p:cNvPr id="3" name="Content Placeholder 2">
            <a:extLst>
              <a:ext uri="{FF2B5EF4-FFF2-40B4-BE49-F238E27FC236}">
                <a16:creationId xmlns:a16="http://schemas.microsoft.com/office/drawing/2014/main" id="{0A614EC4-1F5C-9646-90D7-CB0D42A4E07F}"/>
              </a:ext>
            </a:extLst>
          </p:cNvPr>
          <p:cNvSpPr>
            <a:spLocks noGrp="1"/>
          </p:cNvSpPr>
          <p:nvPr>
            <p:ph idx="1"/>
          </p:nvPr>
        </p:nvSpPr>
        <p:spPr/>
        <p:txBody>
          <a:bodyPr/>
          <a:lstStyle/>
          <a:p>
            <a:endParaRPr lang="en-US"/>
          </a:p>
        </p:txBody>
      </p:sp>
      <p:graphicFrame>
        <p:nvGraphicFramePr>
          <p:cNvPr id="5" name="Content Placeholder 3">
            <a:extLst>
              <a:ext uri="{FF2B5EF4-FFF2-40B4-BE49-F238E27FC236}">
                <a16:creationId xmlns:a16="http://schemas.microsoft.com/office/drawing/2014/main" id="{4B085961-2F32-2245-9574-6B368B9EA57D}"/>
              </a:ext>
            </a:extLst>
          </p:cNvPr>
          <p:cNvGraphicFramePr>
            <a:graphicFrameLocks/>
          </p:cNvGraphicFramePr>
          <p:nvPr>
            <p:extLst>
              <p:ext uri="{D42A27DB-BD31-4B8C-83A1-F6EECF244321}">
                <p14:modId xmlns:p14="http://schemas.microsoft.com/office/powerpoint/2010/main" val="4294615280"/>
              </p:ext>
            </p:extLst>
          </p:nvPr>
        </p:nvGraphicFramePr>
        <p:xfrm>
          <a:off x="703288" y="1825625"/>
          <a:ext cx="10515600" cy="2575560"/>
        </p:xfrm>
        <a:graphic>
          <a:graphicData uri="http://schemas.openxmlformats.org/drawingml/2006/table">
            <a:tbl>
              <a:tblPr firstRow="1" bandRow="1">
                <a:tableStyleId>{5940675A-B579-460E-94D1-54222C63F5DA}</a:tableStyleId>
              </a:tblPr>
              <a:tblGrid>
                <a:gridCol w="2350477">
                  <a:extLst>
                    <a:ext uri="{9D8B030D-6E8A-4147-A177-3AD203B41FA5}">
                      <a16:colId xmlns:a16="http://schemas.microsoft.com/office/drawing/2014/main" val="2597221768"/>
                    </a:ext>
                  </a:extLst>
                </a:gridCol>
                <a:gridCol w="8165123">
                  <a:extLst>
                    <a:ext uri="{9D8B030D-6E8A-4147-A177-3AD203B41FA5}">
                      <a16:colId xmlns:a16="http://schemas.microsoft.com/office/drawing/2014/main" val="3611321905"/>
                    </a:ext>
                  </a:extLst>
                </a:gridCol>
              </a:tblGrid>
              <a:tr h="370840">
                <a:tc>
                  <a:txBody>
                    <a:bodyPr/>
                    <a:lstStyle/>
                    <a:p>
                      <a:r>
                        <a:rPr lang="en-US" dirty="0"/>
                        <a:t>Social effects</a:t>
                      </a:r>
                    </a:p>
                  </a:txBody>
                  <a:tcPr/>
                </a:tc>
                <a:tc>
                  <a:txBody>
                    <a:bodyPr/>
                    <a:lstStyle/>
                    <a:p>
                      <a:r>
                        <a:rPr lang="en-US" sz="1800" b="0" i="0" u="none" strike="noStrike" kern="1200" dirty="0">
                          <a:solidFill>
                            <a:schemeClr val="tx1"/>
                          </a:solidFill>
                          <a:effectLst/>
                          <a:latin typeface="+mn-lt"/>
                          <a:ea typeface="+mn-ea"/>
                          <a:cs typeface="+mn-cs"/>
                        </a:rPr>
                        <a:t>36,417 deaths</a:t>
                      </a:r>
                      <a:endParaRPr lang="en-US" dirty="0"/>
                    </a:p>
                  </a:txBody>
                  <a:tcPr/>
                </a:tc>
                <a:extLst>
                  <a:ext uri="{0D108BD9-81ED-4DB2-BD59-A6C34878D82A}">
                    <a16:rowId xmlns:a16="http://schemas.microsoft.com/office/drawing/2014/main" val="4136348"/>
                  </a:ext>
                </a:extLst>
              </a:tr>
              <a:tr h="370840">
                <a:tc>
                  <a:txBody>
                    <a:bodyPr/>
                    <a:lstStyle/>
                    <a:p>
                      <a:r>
                        <a:rPr lang="en-US" dirty="0"/>
                        <a:t>Economic effects</a:t>
                      </a:r>
                    </a:p>
                  </a:txBody>
                  <a:tcPr/>
                </a:tc>
                <a:tc>
                  <a:txBody>
                    <a:bodyPr/>
                    <a:lstStyle/>
                    <a:p>
                      <a:r>
                        <a:rPr lang="en-US" sz="1800" b="0" i="0" u="none" strike="noStrike" kern="1200" dirty="0">
                          <a:solidFill>
                            <a:schemeClr val="tx1"/>
                          </a:solidFill>
                          <a:effectLst/>
                          <a:latin typeface="+mn-lt"/>
                          <a:ea typeface="+mn-ea"/>
                          <a:cs typeface="+mn-cs"/>
                        </a:rPr>
                        <a:t>Crops failed worldwide</a:t>
                      </a:r>
                      <a:endParaRPr lang="en-US" dirty="0"/>
                    </a:p>
                  </a:txBody>
                  <a:tcPr/>
                </a:tc>
                <a:extLst>
                  <a:ext uri="{0D108BD9-81ED-4DB2-BD59-A6C34878D82A}">
                    <a16:rowId xmlns:a16="http://schemas.microsoft.com/office/drawing/2014/main" val="969712488"/>
                  </a:ext>
                </a:extLst>
              </a:tr>
              <a:tr h="127372">
                <a:tc>
                  <a:txBody>
                    <a:bodyPr/>
                    <a:lstStyle/>
                    <a:p>
                      <a:r>
                        <a:rPr lang="en-US" dirty="0"/>
                        <a:t>Environmental effects</a:t>
                      </a:r>
                    </a:p>
                  </a:txBody>
                  <a:tcPr/>
                </a:tc>
                <a:tc>
                  <a:txBody>
                    <a:bodyPr/>
                    <a:lstStyle/>
                    <a:p>
                      <a:r>
                        <a:rPr lang="en-US" sz="1800" b="0" i="0" u="none" strike="noStrike" kern="1200" dirty="0">
                          <a:solidFill>
                            <a:schemeClr val="tx1"/>
                          </a:solidFill>
                          <a:effectLst/>
                          <a:latin typeface="+mn-lt"/>
                          <a:ea typeface="+mn-ea"/>
                          <a:cs typeface="+mn-cs"/>
                        </a:rPr>
                        <a:t>20 million tons of </a:t>
                      </a:r>
                      <a:r>
                        <a:rPr lang="en-US" sz="1800" b="0" i="0" u="none" strike="noStrike" kern="1200" dirty="0">
                          <a:solidFill>
                            <a:schemeClr val="tx1"/>
                          </a:solidFill>
                          <a:effectLst/>
                          <a:latin typeface="+mn-lt"/>
                          <a:ea typeface="+mn-ea"/>
                          <a:cs typeface="+mn-cs"/>
                          <a:hlinkClick r:id="rId2" tooltip="Sulfur"/>
                        </a:rPr>
                        <a:t>sulfur</a:t>
                      </a:r>
                      <a:r>
                        <a:rPr lang="en-US" sz="1800" b="0" i="0" u="none" strike="noStrike" kern="1200" dirty="0">
                          <a:solidFill>
                            <a:schemeClr val="tx1"/>
                          </a:solidFill>
                          <a:effectLst/>
                          <a:latin typeface="+mn-lt"/>
                          <a:ea typeface="+mn-ea"/>
                          <a:cs typeface="+mn-cs"/>
                        </a:rPr>
                        <a:t> released into the </a:t>
                      </a:r>
                      <a:r>
                        <a:rPr lang="en-US" sz="1800" b="0" i="0" u="none" strike="noStrike" kern="1200" dirty="0">
                          <a:solidFill>
                            <a:schemeClr val="tx1"/>
                          </a:solidFill>
                          <a:effectLst/>
                          <a:latin typeface="+mn-lt"/>
                          <a:ea typeface="+mn-ea"/>
                          <a:cs typeface="+mn-cs"/>
                          <a:hlinkClick r:id="rId3" tooltip="Atmosphere"/>
                        </a:rPr>
                        <a:t>atmosphere</a:t>
                      </a:r>
                      <a:r>
                        <a:rPr lang="en-US" sz="1800" b="0" i="0" u="none" strike="noStrike" kern="1200" dirty="0">
                          <a:solidFill>
                            <a:schemeClr val="tx1"/>
                          </a:solidFill>
                          <a:effectLst/>
                          <a:latin typeface="+mn-lt"/>
                          <a:ea typeface="+mn-ea"/>
                          <a:cs typeface="+mn-cs"/>
                        </a:rPr>
                        <a:t>; produced a </a:t>
                      </a:r>
                      <a:r>
                        <a:rPr lang="en-US" sz="1800" b="0" i="0" u="none" strike="noStrike" kern="1200" dirty="0">
                          <a:solidFill>
                            <a:schemeClr val="tx1"/>
                          </a:solidFill>
                          <a:effectLst/>
                          <a:latin typeface="+mn-lt"/>
                          <a:ea typeface="+mn-ea"/>
                          <a:cs typeface="+mn-cs"/>
                          <a:hlinkClick r:id="rId4" tooltip="Volcanic winter"/>
                        </a:rPr>
                        <a:t>volcanic winter</a:t>
                      </a:r>
                      <a:r>
                        <a:rPr lang="en-US" sz="1800" b="0" i="0" u="none" strike="noStrike" kern="1200" dirty="0">
                          <a:solidFill>
                            <a:schemeClr val="tx1"/>
                          </a:solidFill>
                          <a:effectLst/>
                          <a:latin typeface="+mn-lt"/>
                          <a:ea typeface="+mn-ea"/>
                          <a:cs typeface="+mn-cs"/>
                        </a:rPr>
                        <a:t> (reducing worldwide temperatures by an average of 1.2 °C (2.2 °F) for five years)</a:t>
                      </a:r>
                    </a:p>
                    <a:p>
                      <a:r>
                        <a:rPr lang="en-US" sz="1800" b="0" i="0" u="none" strike="noStrike" kern="1200" dirty="0">
                          <a:solidFill>
                            <a:schemeClr val="tx1"/>
                          </a:solidFill>
                          <a:effectLst/>
                          <a:latin typeface="+mn-lt"/>
                          <a:ea typeface="+mn-ea"/>
                          <a:cs typeface="+mn-cs"/>
                        </a:rPr>
                        <a:t>Some land in </a:t>
                      </a:r>
                      <a:r>
                        <a:rPr lang="en-US" sz="1800" b="0" i="0" u="none" strike="noStrike" kern="1200" dirty="0">
                          <a:solidFill>
                            <a:schemeClr val="tx1"/>
                          </a:solidFill>
                          <a:effectLst/>
                          <a:latin typeface="+mn-lt"/>
                          <a:ea typeface="+mn-ea"/>
                          <a:cs typeface="+mn-cs"/>
                          <a:hlinkClick r:id="rId5" tooltip="Banten"/>
                        </a:rPr>
                        <a:t>Banten</a:t>
                      </a:r>
                      <a:r>
                        <a:rPr lang="en-US" sz="1800" b="0" i="0" u="none" strike="noStrike" kern="1200" dirty="0">
                          <a:solidFill>
                            <a:schemeClr val="tx1"/>
                          </a:solidFill>
                          <a:effectLst/>
                          <a:latin typeface="+mn-lt"/>
                          <a:ea typeface="+mn-ea"/>
                          <a:cs typeface="+mn-cs"/>
                        </a:rPr>
                        <a:t>, approximately 90 km south, was never repopulated; it reverted to jungle and is now the </a:t>
                      </a:r>
                      <a:r>
                        <a:rPr lang="en-US" sz="1800" b="0" i="0" u="none" strike="noStrike" kern="1200" dirty="0">
                          <a:solidFill>
                            <a:schemeClr val="tx1"/>
                          </a:solidFill>
                          <a:effectLst/>
                          <a:latin typeface="+mn-lt"/>
                          <a:ea typeface="+mn-ea"/>
                          <a:cs typeface="+mn-cs"/>
                          <a:hlinkClick r:id="rId6" tooltip="Ujung Kulon National Park"/>
                        </a:rPr>
                        <a:t>Ujung Kulon National Park</a:t>
                      </a:r>
                      <a:r>
                        <a:rPr lang="en-US" sz="1800" b="0" i="0" u="none" strike="noStrike" kern="1200" dirty="0">
                          <a:solidFill>
                            <a:schemeClr val="tx1"/>
                          </a:solidFill>
                          <a:effectLst/>
                          <a:latin typeface="+mn-lt"/>
                          <a:ea typeface="+mn-ea"/>
                          <a:cs typeface="+mn-cs"/>
                        </a:rPr>
                        <a:t>. </a:t>
                      </a:r>
                      <a:endParaRPr lang="en-US" dirty="0"/>
                    </a:p>
                  </a:txBody>
                  <a:tcPr/>
                </a:tc>
                <a:extLst>
                  <a:ext uri="{0D108BD9-81ED-4DB2-BD59-A6C34878D82A}">
                    <a16:rowId xmlns:a16="http://schemas.microsoft.com/office/drawing/2014/main" val="3355985552"/>
                  </a:ext>
                </a:extLst>
              </a:tr>
              <a:tr h="370840">
                <a:tc>
                  <a:txBody>
                    <a:bodyPr/>
                    <a:lstStyle/>
                    <a:p>
                      <a:r>
                        <a:rPr lang="en-US" dirty="0"/>
                        <a:t>Political effects</a:t>
                      </a:r>
                    </a:p>
                  </a:txBody>
                  <a:tcPr/>
                </a:tc>
                <a:tc>
                  <a:txBody>
                    <a:bodyPr/>
                    <a:lstStyle/>
                    <a:p>
                      <a:endParaRPr lang="en-US" dirty="0"/>
                    </a:p>
                  </a:txBody>
                  <a:tcPr/>
                </a:tc>
                <a:extLst>
                  <a:ext uri="{0D108BD9-81ED-4DB2-BD59-A6C34878D82A}">
                    <a16:rowId xmlns:a16="http://schemas.microsoft.com/office/drawing/2014/main" val="1499031774"/>
                  </a:ext>
                </a:extLst>
              </a:tr>
            </a:tbl>
          </a:graphicData>
        </a:graphic>
      </p:graphicFrame>
    </p:spTree>
    <p:extLst>
      <p:ext uri="{BB962C8B-B14F-4D97-AF65-F5344CB8AC3E}">
        <p14:creationId xmlns:p14="http://schemas.microsoft.com/office/powerpoint/2010/main" val="2922329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C49A5-BAD8-EE49-88BE-4D7632879C40}"/>
              </a:ext>
            </a:extLst>
          </p:cNvPr>
          <p:cNvSpPr>
            <a:spLocks noGrp="1"/>
          </p:cNvSpPr>
          <p:nvPr>
            <p:ph type="title"/>
          </p:nvPr>
        </p:nvSpPr>
        <p:spPr/>
        <p:txBody>
          <a:bodyPr/>
          <a:lstStyle/>
          <a:p>
            <a:r>
              <a:rPr lang="en-US" b="1" dirty="0"/>
              <a:t>Great Chinese Famine 1959–1961</a:t>
            </a:r>
            <a:br>
              <a:rPr lang="en-US" dirty="0"/>
            </a:br>
            <a:endParaRPr lang="en-US" dirty="0"/>
          </a:p>
        </p:txBody>
      </p:sp>
      <p:pic>
        <p:nvPicPr>
          <p:cNvPr id="5" name="Content Placeholder 4">
            <a:extLst>
              <a:ext uri="{FF2B5EF4-FFF2-40B4-BE49-F238E27FC236}">
                <a16:creationId xmlns:a16="http://schemas.microsoft.com/office/drawing/2014/main" id="{E0FDAEE7-FEB0-4745-A8B3-864860DF80FA}"/>
              </a:ext>
            </a:extLst>
          </p:cNvPr>
          <p:cNvPicPr>
            <a:picLocks noGrp="1" noChangeAspect="1"/>
          </p:cNvPicPr>
          <p:nvPr>
            <p:ph idx="1"/>
          </p:nvPr>
        </p:nvPicPr>
        <p:blipFill>
          <a:blip r:embed="rId2"/>
          <a:stretch>
            <a:fillRect/>
          </a:stretch>
        </p:blipFill>
        <p:spPr>
          <a:xfrm>
            <a:off x="3184577" y="1690688"/>
            <a:ext cx="5283200" cy="4114800"/>
          </a:xfrm>
        </p:spPr>
      </p:pic>
    </p:spTree>
    <p:extLst>
      <p:ext uri="{BB962C8B-B14F-4D97-AF65-F5344CB8AC3E}">
        <p14:creationId xmlns:p14="http://schemas.microsoft.com/office/powerpoint/2010/main" val="3264267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DA78B-951B-BF4D-934C-FA308EB3F847}"/>
              </a:ext>
            </a:extLst>
          </p:cNvPr>
          <p:cNvSpPr>
            <a:spLocks noGrp="1"/>
          </p:cNvSpPr>
          <p:nvPr>
            <p:ph type="title"/>
          </p:nvPr>
        </p:nvSpPr>
        <p:spPr/>
        <p:txBody>
          <a:bodyPr/>
          <a:lstStyle/>
          <a:p>
            <a:r>
              <a:rPr lang="en-US" b="1" dirty="0"/>
              <a:t>Great Chinese Famine 1959–1961</a:t>
            </a:r>
            <a:endParaRPr lang="en-US" dirty="0"/>
          </a:p>
        </p:txBody>
      </p:sp>
      <p:sp>
        <p:nvSpPr>
          <p:cNvPr id="3" name="Content Placeholder 2">
            <a:extLst>
              <a:ext uri="{FF2B5EF4-FFF2-40B4-BE49-F238E27FC236}">
                <a16:creationId xmlns:a16="http://schemas.microsoft.com/office/drawing/2014/main" id="{827DB728-3E3E-6441-9D43-CBA2C6DD9B30}"/>
              </a:ext>
            </a:extLst>
          </p:cNvPr>
          <p:cNvSpPr>
            <a:spLocks noGrp="1"/>
          </p:cNvSpPr>
          <p:nvPr>
            <p:ph idx="1"/>
          </p:nvPr>
        </p:nvSpPr>
        <p:spPr/>
        <p:txBody>
          <a:bodyPr/>
          <a:lstStyle/>
          <a:p>
            <a:endParaRPr lang="en-US"/>
          </a:p>
        </p:txBody>
      </p:sp>
      <p:graphicFrame>
        <p:nvGraphicFramePr>
          <p:cNvPr id="6" name="Content Placeholder 3">
            <a:extLst>
              <a:ext uri="{FF2B5EF4-FFF2-40B4-BE49-F238E27FC236}">
                <a16:creationId xmlns:a16="http://schemas.microsoft.com/office/drawing/2014/main" id="{ECF14588-4556-ED40-9D78-12AD5FE3C6D1}"/>
              </a:ext>
            </a:extLst>
          </p:cNvPr>
          <p:cNvGraphicFramePr>
            <a:graphicFrameLocks/>
          </p:cNvGraphicFramePr>
          <p:nvPr>
            <p:extLst>
              <p:ext uri="{D42A27DB-BD31-4B8C-83A1-F6EECF244321}">
                <p14:modId xmlns:p14="http://schemas.microsoft.com/office/powerpoint/2010/main" val="2390287406"/>
              </p:ext>
            </p:extLst>
          </p:nvPr>
        </p:nvGraphicFramePr>
        <p:xfrm>
          <a:off x="703288" y="1825625"/>
          <a:ext cx="10515600" cy="1483360"/>
        </p:xfrm>
        <a:graphic>
          <a:graphicData uri="http://schemas.openxmlformats.org/drawingml/2006/table">
            <a:tbl>
              <a:tblPr firstRow="1" bandRow="1">
                <a:tableStyleId>{5940675A-B579-460E-94D1-54222C63F5DA}</a:tableStyleId>
              </a:tblPr>
              <a:tblGrid>
                <a:gridCol w="2350477">
                  <a:extLst>
                    <a:ext uri="{9D8B030D-6E8A-4147-A177-3AD203B41FA5}">
                      <a16:colId xmlns:a16="http://schemas.microsoft.com/office/drawing/2014/main" val="2597221768"/>
                    </a:ext>
                  </a:extLst>
                </a:gridCol>
                <a:gridCol w="8165123">
                  <a:extLst>
                    <a:ext uri="{9D8B030D-6E8A-4147-A177-3AD203B41FA5}">
                      <a16:colId xmlns:a16="http://schemas.microsoft.com/office/drawing/2014/main" val="3611321905"/>
                    </a:ext>
                  </a:extLst>
                </a:gridCol>
              </a:tblGrid>
              <a:tr h="370840">
                <a:tc>
                  <a:txBody>
                    <a:bodyPr/>
                    <a:lstStyle/>
                    <a:p>
                      <a:r>
                        <a:rPr lang="en-US" dirty="0"/>
                        <a:t>Social effects</a:t>
                      </a:r>
                    </a:p>
                  </a:txBody>
                  <a:tcPr/>
                </a:tc>
                <a:tc>
                  <a:txBody>
                    <a:bodyPr/>
                    <a:lstStyle/>
                    <a:p>
                      <a:r>
                        <a:rPr lang="en-US" sz="1800" b="0" i="0" u="none" strike="noStrike" kern="1200" dirty="0">
                          <a:solidFill>
                            <a:schemeClr val="tx1"/>
                          </a:solidFill>
                          <a:effectLst/>
                          <a:latin typeface="+mn-lt"/>
                          <a:ea typeface="+mn-ea"/>
                          <a:cs typeface="+mn-cs"/>
                        </a:rPr>
                        <a:t>At least 45 million deaths</a:t>
                      </a:r>
                      <a:endParaRPr lang="en-US" dirty="0"/>
                    </a:p>
                  </a:txBody>
                  <a:tcPr/>
                </a:tc>
                <a:extLst>
                  <a:ext uri="{0D108BD9-81ED-4DB2-BD59-A6C34878D82A}">
                    <a16:rowId xmlns:a16="http://schemas.microsoft.com/office/drawing/2014/main" val="4136348"/>
                  </a:ext>
                </a:extLst>
              </a:tr>
              <a:tr h="370840">
                <a:tc>
                  <a:txBody>
                    <a:bodyPr/>
                    <a:lstStyle/>
                    <a:p>
                      <a:r>
                        <a:rPr lang="en-US" dirty="0"/>
                        <a:t>Economic effects</a:t>
                      </a:r>
                    </a:p>
                  </a:txBody>
                  <a:tcPr/>
                </a:tc>
                <a:tc>
                  <a:txBody>
                    <a:bodyPr/>
                    <a:lstStyle/>
                    <a:p>
                      <a:r>
                        <a:rPr lang="en-US" dirty="0"/>
                        <a:t>Loss of agricultural productivity </a:t>
                      </a:r>
                    </a:p>
                  </a:txBody>
                  <a:tcPr/>
                </a:tc>
                <a:extLst>
                  <a:ext uri="{0D108BD9-81ED-4DB2-BD59-A6C34878D82A}">
                    <a16:rowId xmlns:a16="http://schemas.microsoft.com/office/drawing/2014/main" val="969712488"/>
                  </a:ext>
                </a:extLst>
              </a:tr>
              <a:tr h="370840">
                <a:tc>
                  <a:txBody>
                    <a:bodyPr/>
                    <a:lstStyle/>
                    <a:p>
                      <a:r>
                        <a:rPr lang="en-US" dirty="0"/>
                        <a:t>Environmental effects</a:t>
                      </a:r>
                    </a:p>
                  </a:txBody>
                  <a:tcPr/>
                </a:tc>
                <a:tc>
                  <a:txBody>
                    <a:bodyPr/>
                    <a:lstStyle/>
                    <a:p>
                      <a:r>
                        <a:rPr lang="en-US" dirty="0"/>
                        <a:t>Loss of agriculturally productive land</a:t>
                      </a:r>
                    </a:p>
                  </a:txBody>
                  <a:tcPr/>
                </a:tc>
                <a:extLst>
                  <a:ext uri="{0D108BD9-81ED-4DB2-BD59-A6C34878D82A}">
                    <a16:rowId xmlns:a16="http://schemas.microsoft.com/office/drawing/2014/main" val="3355985552"/>
                  </a:ext>
                </a:extLst>
              </a:tr>
              <a:tr h="370840">
                <a:tc>
                  <a:txBody>
                    <a:bodyPr/>
                    <a:lstStyle/>
                    <a:p>
                      <a:r>
                        <a:rPr lang="en-US" dirty="0"/>
                        <a:t>Political effects</a:t>
                      </a:r>
                    </a:p>
                  </a:txBody>
                  <a:tcPr/>
                </a:tc>
                <a:tc>
                  <a:txBody>
                    <a:bodyPr/>
                    <a:lstStyle/>
                    <a:p>
                      <a:r>
                        <a:rPr lang="en-US" dirty="0"/>
                        <a:t>Poor government management to blame due to of the Chinese ‘Great leap forward’</a:t>
                      </a:r>
                    </a:p>
                  </a:txBody>
                  <a:tcPr/>
                </a:tc>
                <a:extLst>
                  <a:ext uri="{0D108BD9-81ED-4DB2-BD59-A6C34878D82A}">
                    <a16:rowId xmlns:a16="http://schemas.microsoft.com/office/drawing/2014/main" val="1499031774"/>
                  </a:ext>
                </a:extLst>
              </a:tr>
            </a:tbl>
          </a:graphicData>
        </a:graphic>
      </p:graphicFrame>
    </p:spTree>
    <p:extLst>
      <p:ext uri="{BB962C8B-B14F-4D97-AF65-F5344CB8AC3E}">
        <p14:creationId xmlns:p14="http://schemas.microsoft.com/office/powerpoint/2010/main" val="3720654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EC2FB-912B-8647-B68D-AD7AF7A26FC1}"/>
              </a:ext>
            </a:extLst>
          </p:cNvPr>
          <p:cNvSpPr>
            <a:spLocks noGrp="1"/>
          </p:cNvSpPr>
          <p:nvPr>
            <p:ph type="title"/>
          </p:nvPr>
        </p:nvSpPr>
        <p:spPr/>
        <p:txBody>
          <a:bodyPr/>
          <a:lstStyle/>
          <a:p>
            <a:r>
              <a:rPr lang="en-US" b="1" dirty="0"/>
              <a:t>September 11 attacks, 2001</a:t>
            </a:r>
            <a:br>
              <a:rPr lang="en-US" dirty="0"/>
            </a:br>
            <a:endParaRPr lang="en-US" dirty="0"/>
          </a:p>
        </p:txBody>
      </p:sp>
      <p:pic>
        <p:nvPicPr>
          <p:cNvPr id="5" name="Content Placeholder 4">
            <a:extLst>
              <a:ext uri="{FF2B5EF4-FFF2-40B4-BE49-F238E27FC236}">
                <a16:creationId xmlns:a16="http://schemas.microsoft.com/office/drawing/2014/main" id="{937326C0-5D60-DD4F-9E50-C924F974D142}"/>
              </a:ext>
            </a:extLst>
          </p:cNvPr>
          <p:cNvPicPr>
            <a:picLocks noGrp="1" noChangeAspect="1"/>
          </p:cNvPicPr>
          <p:nvPr>
            <p:ph idx="1"/>
          </p:nvPr>
        </p:nvPicPr>
        <p:blipFill>
          <a:blip r:embed="rId2"/>
          <a:stretch>
            <a:fillRect/>
          </a:stretch>
        </p:blipFill>
        <p:spPr>
          <a:xfrm>
            <a:off x="3447737" y="1151132"/>
            <a:ext cx="4415567" cy="5010840"/>
          </a:xfrm>
        </p:spPr>
      </p:pic>
    </p:spTree>
    <p:extLst>
      <p:ext uri="{BB962C8B-B14F-4D97-AF65-F5344CB8AC3E}">
        <p14:creationId xmlns:p14="http://schemas.microsoft.com/office/powerpoint/2010/main" val="514087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A08F6-F875-884B-A1FD-2DFC1D520F51}"/>
              </a:ext>
            </a:extLst>
          </p:cNvPr>
          <p:cNvSpPr>
            <a:spLocks noGrp="1"/>
          </p:cNvSpPr>
          <p:nvPr>
            <p:ph type="title"/>
          </p:nvPr>
        </p:nvSpPr>
        <p:spPr/>
        <p:txBody>
          <a:bodyPr/>
          <a:lstStyle/>
          <a:p>
            <a:r>
              <a:rPr lang="en-US" b="1" dirty="0"/>
              <a:t>September 11 attacks, 2001</a:t>
            </a:r>
            <a:endParaRPr lang="en-US" dirty="0"/>
          </a:p>
        </p:txBody>
      </p:sp>
      <p:sp>
        <p:nvSpPr>
          <p:cNvPr id="3" name="Content Placeholder 2">
            <a:extLst>
              <a:ext uri="{FF2B5EF4-FFF2-40B4-BE49-F238E27FC236}">
                <a16:creationId xmlns:a16="http://schemas.microsoft.com/office/drawing/2014/main" id="{3F70F35F-B49E-524B-B2BE-D77E368B0989}"/>
              </a:ext>
            </a:extLst>
          </p:cNvPr>
          <p:cNvSpPr>
            <a:spLocks noGrp="1"/>
          </p:cNvSpPr>
          <p:nvPr>
            <p:ph idx="1"/>
          </p:nvPr>
        </p:nvSpPr>
        <p:spPr/>
        <p:txBody>
          <a:bodyPr/>
          <a:lstStyle/>
          <a:p>
            <a:endParaRPr lang="en-US"/>
          </a:p>
        </p:txBody>
      </p:sp>
      <p:graphicFrame>
        <p:nvGraphicFramePr>
          <p:cNvPr id="4" name="Content Placeholder 3">
            <a:extLst>
              <a:ext uri="{FF2B5EF4-FFF2-40B4-BE49-F238E27FC236}">
                <a16:creationId xmlns:a16="http://schemas.microsoft.com/office/drawing/2014/main" id="{9B54BAD5-86E3-6C47-84A3-C1BCDC1467D8}"/>
              </a:ext>
            </a:extLst>
          </p:cNvPr>
          <p:cNvGraphicFramePr>
            <a:graphicFrameLocks/>
          </p:cNvGraphicFramePr>
          <p:nvPr>
            <p:extLst>
              <p:ext uri="{D42A27DB-BD31-4B8C-83A1-F6EECF244321}">
                <p14:modId xmlns:p14="http://schemas.microsoft.com/office/powerpoint/2010/main" val="2194125737"/>
              </p:ext>
            </p:extLst>
          </p:nvPr>
        </p:nvGraphicFramePr>
        <p:xfrm>
          <a:off x="688297" y="1525821"/>
          <a:ext cx="10515600" cy="5034280"/>
        </p:xfrm>
        <a:graphic>
          <a:graphicData uri="http://schemas.openxmlformats.org/drawingml/2006/table">
            <a:tbl>
              <a:tblPr firstRow="1" bandRow="1">
                <a:tableStyleId>{5940675A-B579-460E-94D1-54222C63F5DA}</a:tableStyleId>
              </a:tblPr>
              <a:tblGrid>
                <a:gridCol w="2350477">
                  <a:extLst>
                    <a:ext uri="{9D8B030D-6E8A-4147-A177-3AD203B41FA5}">
                      <a16:colId xmlns:a16="http://schemas.microsoft.com/office/drawing/2014/main" val="2597221768"/>
                    </a:ext>
                  </a:extLst>
                </a:gridCol>
                <a:gridCol w="8165123">
                  <a:extLst>
                    <a:ext uri="{9D8B030D-6E8A-4147-A177-3AD203B41FA5}">
                      <a16:colId xmlns:a16="http://schemas.microsoft.com/office/drawing/2014/main" val="3611321905"/>
                    </a:ext>
                  </a:extLst>
                </a:gridCol>
              </a:tblGrid>
              <a:tr h="370840">
                <a:tc>
                  <a:txBody>
                    <a:bodyPr/>
                    <a:lstStyle/>
                    <a:p>
                      <a:r>
                        <a:rPr lang="en-US" dirty="0"/>
                        <a:t>Social effects</a:t>
                      </a:r>
                    </a:p>
                  </a:txBody>
                  <a:tcPr/>
                </a:tc>
                <a:tc>
                  <a:txBody>
                    <a:bodyPr/>
                    <a:lstStyle/>
                    <a:p>
                      <a:r>
                        <a:rPr lang="en-US" sz="1800" b="0" i="0" u="none" strike="noStrike" kern="1200" dirty="0">
                          <a:solidFill>
                            <a:schemeClr val="tx1"/>
                          </a:solidFill>
                          <a:effectLst/>
                          <a:latin typeface="+mn-lt"/>
                          <a:ea typeface="+mn-ea"/>
                          <a:cs typeface="+mn-cs"/>
                        </a:rPr>
                        <a:t>The attacks caused the deaths of 2,996 people and the injuries of more than 6,000 others.</a:t>
                      </a:r>
                    </a:p>
                    <a:p>
                      <a:r>
                        <a:rPr lang="en-US" sz="1800" b="0" i="0" u="none" strike="noStrike" kern="1200" dirty="0">
                          <a:solidFill>
                            <a:schemeClr val="tx1"/>
                          </a:solidFill>
                          <a:effectLst/>
                          <a:latin typeface="+mn-lt"/>
                          <a:ea typeface="+mn-ea"/>
                          <a:cs typeface="+mn-cs"/>
                        </a:rPr>
                        <a:t>Hundreds of thousands of tons of toxic debris containing more than 2,500 contaminants, including known carcinogens, were spread across Lower Manhattan due to the collapse of the Twin Towers. </a:t>
                      </a:r>
                      <a:r>
                        <a:rPr lang="en-US" sz="1800" b="0" i="0" u="none" strike="noStrike" kern="1200" baseline="30000" dirty="0">
                          <a:solidFill>
                            <a:schemeClr val="tx1"/>
                          </a:solidFill>
                          <a:effectLst/>
                          <a:latin typeface="+mn-lt"/>
                          <a:ea typeface="+mn-ea"/>
                          <a:cs typeface="+mn-cs"/>
                          <a:hlinkClick r:id="rId2"/>
                        </a:rPr>
                        <a:t>]</a:t>
                      </a:r>
                      <a:r>
                        <a:rPr lang="en-US" sz="1800" b="0" i="0" u="none" strike="noStrike" kern="1200" dirty="0">
                          <a:solidFill>
                            <a:schemeClr val="tx1"/>
                          </a:solidFill>
                          <a:effectLst/>
                          <a:latin typeface="+mn-lt"/>
                          <a:ea typeface="+mn-ea"/>
                          <a:cs typeface="+mn-cs"/>
                        </a:rPr>
                        <a:t> Exposure to the toxins in the debris is alleged to have contributed to </a:t>
                      </a:r>
                      <a:r>
                        <a:rPr lang="en-US" sz="1800" b="0" i="0" u="none" strike="noStrike" kern="1200" dirty="0">
                          <a:solidFill>
                            <a:schemeClr val="tx1"/>
                          </a:solidFill>
                          <a:effectLst/>
                          <a:latin typeface="+mn-lt"/>
                          <a:ea typeface="+mn-ea"/>
                          <a:cs typeface="+mn-cs"/>
                          <a:hlinkClick r:id="rId3" tooltip="Health effects arising from the September 11 attacks"/>
                        </a:rPr>
                        <a:t>fatal or debilitating illnesses</a:t>
                      </a:r>
                      <a:r>
                        <a:rPr lang="en-US" sz="1800" b="0" i="0" u="none" strike="noStrike" kern="1200" dirty="0">
                          <a:solidFill>
                            <a:schemeClr val="tx1"/>
                          </a:solidFill>
                          <a:effectLst/>
                          <a:latin typeface="+mn-lt"/>
                          <a:ea typeface="+mn-ea"/>
                          <a:cs typeface="+mn-cs"/>
                        </a:rPr>
                        <a:t> among people who were at Ground Zero. </a:t>
                      </a:r>
                      <a:endParaRPr lang="en-US" dirty="0"/>
                    </a:p>
                  </a:txBody>
                  <a:tcPr/>
                </a:tc>
                <a:extLst>
                  <a:ext uri="{0D108BD9-81ED-4DB2-BD59-A6C34878D82A}">
                    <a16:rowId xmlns:a16="http://schemas.microsoft.com/office/drawing/2014/main" val="4136348"/>
                  </a:ext>
                </a:extLst>
              </a:tr>
              <a:tr h="370840">
                <a:tc>
                  <a:txBody>
                    <a:bodyPr/>
                    <a:lstStyle/>
                    <a:p>
                      <a:r>
                        <a:rPr lang="en-US" dirty="0"/>
                        <a:t>Economic effects</a:t>
                      </a:r>
                    </a:p>
                  </a:txBody>
                  <a:tcPr/>
                </a:tc>
                <a:tc>
                  <a:txBody>
                    <a:bodyPr/>
                    <a:lstStyle/>
                    <a:p>
                      <a:r>
                        <a:rPr lang="en-US" sz="1800" b="0" i="0" u="none" strike="noStrike" kern="1200" dirty="0">
                          <a:solidFill>
                            <a:schemeClr val="tx1"/>
                          </a:solidFill>
                          <a:effectLst/>
                          <a:latin typeface="+mn-lt"/>
                          <a:ea typeface="+mn-ea"/>
                          <a:cs typeface="+mn-cs"/>
                        </a:rPr>
                        <a:t>The attacks had a significant economic impact on United States and world markets. The stock exchanges did not open on September 11 and remained closed until September 17.</a:t>
                      </a:r>
                    </a:p>
                    <a:p>
                      <a:r>
                        <a:rPr lang="en-US" sz="1800" b="0" i="0" u="none" strike="noStrike" kern="1200" dirty="0">
                          <a:solidFill>
                            <a:schemeClr val="tx1"/>
                          </a:solidFill>
                          <a:effectLst/>
                          <a:latin typeface="+mn-lt"/>
                          <a:ea typeface="+mn-ea"/>
                          <a:cs typeface="+mn-cs"/>
                        </a:rPr>
                        <a:t>In New York City, about 430,000 job-months and $2.8 billion dollars in wages were lost in the first three months after the attacks.  he city's GDP was estimated to have declined by $27.3 billion for the last three months of 2001 and all of 2002.</a:t>
                      </a:r>
                      <a:endParaRPr lang="en-US" dirty="0"/>
                    </a:p>
                  </a:txBody>
                  <a:tcPr/>
                </a:tc>
                <a:extLst>
                  <a:ext uri="{0D108BD9-81ED-4DB2-BD59-A6C34878D82A}">
                    <a16:rowId xmlns:a16="http://schemas.microsoft.com/office/drawing/2014/main" val="969712488"/>
                  </a:ext>
                </a:extLst>
              </a:tr>
              <a:tr h="370840">
                <a:tc>
                  <a:txBody>
                    <a:bodyPr/>
                    <a:lstStyle/>
                    <a:p>
                      <a:r>
                        <a:rPr lang="en-US" dirty="0"/>
                        <a:t>Environmental effects</a:t>
                      </a:r>
                    </a:p>
                  </a:txBody>
                  <a:tcPr/>
                </a:tc>
                <a:tc>
                  <a:txBody>
                    <a:bodyPr/>
                    <a:lstStyle/>
                    <a:p>
                      <a:r>
                        <a:rPr lang="en-US" dirty="0"/>
                        <a:t>Loss of significant parts of the built environment</a:t>
                      </a:r>
                    </a:p>
                  </a:txBody>
                  <a:tcPr/>
                </a:tc>
                <a:extLst>
                  <a:ext uri="{0D108BD9-81ED-4DB2-BD59-A6C34878D82A}">
                    <a16:rowId xmlns:a16="http://schemas.microsoft.com/office/drawing/2014/main" val="3355985552"/>
                  </a:ext>
                </a:extLst>
              </a:tr>
              <a:tr h="370840">
                <a:tc>
                  <a:txBody>
                    <a:bodyPr/>
                    <a:lstStyle/>
                    <a:p>
                      <a:r>
                        <a:rPr lang="en-US" dirty="0"/>
                        <a:t>Political effects</a:t>
                      </a:r>
                    </a:p>
                  </a:txBody>
                  <a:tcPr/>
                </a:tc>
                <a:tc>
                  <a:txBody>
                    <a:bodyPr/>
                    <a:lstStyle/>
                    <a:p>
                      <a:r>
                        <a:rPr lang="en-US" dirty="0"/>
                        <a:t>Start of the ‘War on terror’ </a:t>
                      </a:r>
                    </a:p>
                    <a:p>
                      <a:r>
                        <a:rPr lang="en-US" sz="1800" b="0" i="0" u="none" strike="noStrike" kern="1200" dirty="0">
                          <a:solidFill>
                            <a:schemeClr val="tx1"/>
                          </a:solidFill>
                          <a:effectLst/>
                          <a:latin typeface="+mn-lt"/>
                          <a:ea typeface="+mn-ea"/>
                          <a:cs typeface="+mn-cs"/>
                        </a:rPr>
                        <a:t>As a result of the attacks, many governments across the world passed </a:t>
                      </a:r>
                      <a:r>
                        <a:rPr lang="en-US" sz="1800" b="0" i="0" u="none" strike="noStrike" kern="1200" dirty="0">
                          <a:solidFill>
                            <a:schemeClr val="tx1"/>
                          </a:solidFill>
                          <a:effectLst/>
                          <a:latin typeface="+mn-lt"/>
                          <a:ea typeface="+mn-ea"/>
                          <a:cs typeface="+mn-cs"/>
                          <a:hlinkClick r:id="rId4" tooltip="Anti-terrorism legislation"/>
                        </a:rPr>
                        <a:t>legislation to combat terrorism</a:t>
                      </a:r>
                      <a:r>
                        <a:rPr lang="en-US" sz="1800" b="0" i="0" u="none" strike="noStrike" kern="1200" dirty="0">
                          <a:solidFill>
                            <a:schemeClr val="tx1"/>
                          </a:solidFill>
                          <a:effectLst/>
                          <a:latin typeface="+mn-lt"/>
                          <a:ea typeface="+mn-ea"/>
                          <a:cs typeface="+mn-cs"/>
                        </a:rPr>
                        <a:t>.</a:t>
                      </a:r>
                      <a:endParaRPr lang="en-US" dirty="0"/>
                    </a:p>
                  </a:txBody>
                  <a:tcPr/>
                </a:tc>
                <a:extLst>
                  <a:ext uri="{0D108BD9-81ED-4DB2-BD59-A6C34878D82A}">
                    <a16:rowId xmlns:a16="http://schemas.microsoft.com/office/drawing/2014/main" val="1499031774"/>
                  </a:ext>
                </a:extLst>
              </a:tr>
            </a:tbl>
          </a:graphicData>
        </a:graphic>
      </p:graphicFrame>
    </p:spTree>
    <p:extLst>
      <p:ext uri="{BB962C8B-B14F-4D97-AF65-F5344CB8AC3E}">
        <p14:creationId xmlns:p14="http://schemas.microsoft.com/office/powerpoint/2010/main" val="627279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A6099-3583-E84C-9852-838FAAE5E68E}"/>
              </a:ext>
            </a:extLst>
          </p:cNvPr>
          <p:cNvSpPr>
            <a:spLocks noGrp="1"/>
          </p:cNvSpPr>
          <p:nvPr>
            <p:ph type="title"/>
          </p:nvPr>
        </p:nvSpPr>
        <p:spPr/>
        <p:txBody>
          <a:bodyPr/>
          <a:lstStyle/>
          <a:p>
            <a:r>
              <a:rPr lang="en-US" b="1" dirty="0"/>
              <a:t>Genoa bridge collapse, 2018</a:t>
            </a:r>
          </a:p>
        </p:txBody>
      </p:sp>
      <p:pic>
        <p:nvPicPr>
          <p:cNvPr id="5" name="Content Placeholder 4">
            <a:extLst>
              <a:ext uri="{FF2B5EF4-FFF2-40B4-BE49-F238E27FC236}">
                <a16:creationId xmlns:a16="http://schemas.microsoft.com/office/drawing/2014/main" id="{888442E8-8CE3-B042-97F7-F801F1F5C950}"/>
              </a:ext>
            </a:extLst>
          </p:cNvPr>
          <p:cNvPicPr>
            <a:picLocks noGrp="1" noChangeAspect="1"/>
          </p:cNvPicPr>
          <p:nvPr>
            <p:ph idx="1"/>
          </p:nvPr>
        </p:nvPicPr>
        <p:blipFill>
          <a:blip r:embed="rId2"/>
          <a:stretch>
            <a:fillRect/>
          </a:stretch>
        </p:blipFill>
        <p:spPr>
          <a:xfrm>
            <a:off x="2469885" y="1825625"/>
            <a:ext cx="7252230" cy="4351338"/>
          </a:xfrm>
        </p:spPr>
      </p:pic>
    </p:spTree>
    <p:extLst>
      <p:ext uri="{BB962C8B-B14F-4D97-AF65-F5344CB8AC3E}">
        <p14:creationId xmlns:p14="http://schemas.microsoft.com/office/powerpoint/2010/main" val="474796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721CA-0340-C94E-8E5D-1495F326DA40}"/>
              </a:ext>
            </a:extLst>
          </p:cNvPr>
          <p:cNvSpPr>
            <a:spLocks noGrp="1"/>
          </p:cNvSpPr>
          <p:nvPr>
            <p:ph type="title"/>
          </p:nvPr>
        </p:nvSpPr>
        <p:spPr/>
        <p:txBody>
          <a:bodyPr/>
          <a:lstStyle/>
          <a:p>
            <a:pPr algn="ctr"/>
            <a:r>
              <a:rPr lang="en-US" b="1" dirty="0"/>
              <a:t>2010 eruptions of Eyjafjallajökull</a:t>
            </a:r>
          </a:p>
        </p:txBody>
      </p:sp>
      <p:graphicFrame>
        <p:nvGraphicFramePr>
          <p:cNvPr id="4" name="Content Placeholder 3">
            <a:extLst>
              <a:ext uri="{FF2B5EF4-FFF2-40B4-BE49-F238E27FC236}">
                <a16:creationId xmlns:a16="http://schemas.microsoft.com/office/drawing/2014/main" id="{D588732B-4329-B34B-9609-3B4A44AE5B23}"/>
              </a:ext>
            </a:extLst>
          </p:cNvPr>
          <p:cNvGraphicFramePr>
            <a:graphicFrameLocks noGrp="1"/>
          </p:cNvGraphicFramePr>
          <p:nvPr>
            <p:ph idx="1"/>
            <p:extLst>
              <p:ext uri="{D42A27DB-BD31-4B8C-83A1-F6EECF244321}">
                <p14:modId xmlns:p14="http://schemas.microsoft.com/office/powerpoint/2010/main" val="3679956048"/>
              </p:ext>
            </p:extLst>
          </p:nvPr>
        </p:nvGraphicFramePr>
        <p:xfrm>
          <a:off x="838200" y="1825625"/>
          <a:ext cx="10515600" cy="3114040"/>
        </p:xfrm>
        <a:graphic>
          <a:graphicData uri="http://schemas.openxmlformats.org/drawingml/2006/table">
            <a:tbl>
              <a:tblPr firstRow="1" bandRow="1">
                <a:tableStyleId>{5940675A-B579-460E-94D1-54222C63F5DA}</a:tableStyleId>
              </a:tblPr>
              <a:tblGrid>
                <a:gridCol w="2350477">
                  <a:extLst>
                    <a:ext uri="{9D8B030D-6E8A-4147-A177-3AD203B41FA5}">
                      <a16:colId xmlns:a16="http://schemas.microsoft.com/office/drawing/2014/main" val="2597221768"/>
                    </a:ext>
                  </a:extLst>
                </a:gridCol>
                <a:gridCol w="8165123">
                  <a:extLst>
                    <a:ext uri="{9D8B030D-6E8A-4147-A177-3AD203B41FA5}">
                      <a16:colId xmlns:a16="http://schemas.microsoft.com/office/drawing/2014/main" val="3611321905"/>
                    </a:ext>
                  </a:extLst>
                </a:gridCol>
              </a:tblGrid>
              <a:tr h="370840">
                <a:tc>
                  <a:txBody>
                    <a:bodyPr/>
                    <a:lstStyle/>
                    <a:p>
                      <a:r>
                        <a:rPr lang="en-US" dirty="0"/>
                        <a:t>Social effects</a:t>
                      </a:r>
                    </a:p>
                  </a:txBody>
                  <a:tcPr/>
                </a:tc>
                <a:tc>
                  <a:txBody>
                    <a:bodyPr/>
                    <a:lstStyle/>
                    <a:p>
                      <a:r>
                        <a:rPr lang="en-US" dirty="0"/>
                        <a:t>0 deaths</a:t>
                      </a:r>
                    </a:p>
                  </a:txBody>
                  <a:tcPr/>
                </a:tc>
                <a:extLst>
                  <a:ext uri="{0D108BD9-81ED-4DB2-BD59-A6C34878D82A}">
                    <a16:rowId xmlns:a16="http://schemas.microsoft.com/office/drawing/2014/main" val="4136348"/>
                  </a:ext>
                </a:extLst>
              </a:tr>
              <a:tr h="370840">
                <a:tc>
                  <a:txBody>
                    <a:bodyPr/>
                    <a:lstStyle/>
                    <a:p>
                      <a:r>
                        <a:rPr lang="en-US" dirty="0"/>
                        <a:t>Economic effects</a:t>
                      </a:r>
                    </a:p>
                  </a:txBody>
                  <a:tcPr/>
                </a:tc>
                <a:tc>
                  <a:txBody>
                    <a:bodyPr/>
                    <a:lstStyle/>
                    <a:p>
                      <a:r>
                        <a:rPr lang="en-US" sz="1800" b="0" i="0" u="none" strike="noStrike" kern="1200" dirty="0">
                          <a:solidFill>
                            <a:schemeClr val="tx1"/>
                          </a:solidFill>
                          <a:effectLst/>
                          <a:latin typeface="+mn-lt"/>
                          <a:ea typeface="+mn-ea"/>
                          <a:cs typeface="+mn-cs"/>
                        </a:rPr>
                        <a:t>About 20 countries closed their airspace to commercial jet traffic and it affected approximately 10 million </a:t>
                      </a:r>
                      <a:r>
                        <a:rPr lang="en-US" sz="1800" b="0" i="0" u="none" strike="noStrike" kern="1200" dirty="0" err="1">
                          <a:solidFill>
                            <a:schemeClr val="tx1"/>
                          </a:solidFill>
                          <a:effectLst/>
                          <a:latin typeface="+mn-lt"/>
                          <a:ea typeface="+mn-ea"/>
                          <a:cs typeface="+mn-cs"/>
                        </a:rPr>
                        <a:t>travellers</a:t>
                      </a:r>
                      <a:r>
                        <a:rPr lang="en-US" sz="1800" b="0" i="0" u="none" strike="noStrike" kern="1200" dirty="0">
                          <a:solidFill>
                            <a:schemeClr val="tx1"/>
                          </a:solidFill>
                          <a:effectLst/>
                          <a:latin typeface="+mn-lt"/>
                          <a:ea typeface="+mn-ea"/>
                          <a:cs typeface="+mn-cs"/>
                        </a:rPr>
                        <a:t>.</a:t>
                      </a:r>
                      <a:endParaRPr lang="en-US" sz="1800" b="0" i="0" u="none" strike="noStrike" kern="1200" baseline="30000" dirty="0">
                        <a:solidFill>
                          <a:schemeClr val="tx1"/>
                        </a:solidFill>
                        <a:effectLst/>
                        <a:latin typeface="+mn-lt"/>
                        <a:ea typeface="+mn-ea"/>
                        <a:cs typeface="+mn-cs"/>
                      </a:endParaRPr>
                    </a:p>
                    <a:p>
                      <a:r>
                        <a:rPr lang="en-US" sz="1800" b="0" i="0" u="none" strike="noStrike" kern="1200" dirty="0">
                          <a:solidFill>
                            <a:schemeClr val="tx1"/>
                          </a:solidFill>
                          <a:effectLst/>
                          <a:latin typeface="+mn-lt"/>
                          <a:ea typeface="+mn-ea"/>
                          <a:cs typeface="+mn-cs"/>
                        </a:rPr>
                        <a:t>"Volcano tourism" quickly sprang up in the wake of the eruption, with local tour companies offering day trips to see the volcano.</a:t>
                      </a:r>
                      <a:endParaRPr lang="en-US" dirty="0"/>
                    </a:p>
                  </a:txBody>
                  <a:tcPr/>
                </a:tc>
                <a:extLst>
                  <a:ext uri="{0D108BD9-81ED-4DB2-BD59-A6C34878D82A}">
                    <a16:rowId xmlns:a16="http://schemas.microsoft.com/office/drawing/2014/main" val="969712488"/>
                  </a:ext>
                </a:extLst>
              </a:tr>
              <a:tr h="370840">
                <a:tc>
                  <a:txBody>
                    <a:bodyPr/>
                    <a:lstStyle/>
                    <a:p>
                      <a:r>
                        <a:rPr lang="en-US" dirty="0"/>
                        <a:t>Environmental effects</a:t>
                      </a:r>
                    </a:p>
                  </a:txBody>
                  <a:tcPr/>
                </a:tc>
                <a:tc>
                  <a:txBody>
                    <a:bodyPr/>
                    <a:lstStyle/>
                    <a:p>
                      <a:r>
                        <a:rPr lang="en-US" sz="1800" b="0" i="0" u="none" strike="noStrike" kern="1200" dirty="0">
                          <a:solidFill>
                            <a:schemeClr val="tx1"/>
                          </a:solidFill>
                          <a:effectLst/>
                          <a:latin typeface="+mn-lt"/>
                          <a:ea typeface="+mn-ea"/>
                          <a:cs typeface="+mn-cs"/>
                        </a:rPr>
                        <a:t>High-fluoride </a:t>
                      </a:r>
                      <a:r>
                        <a:rPr lang="en-US" sz="1800" b="0" i="0" u="none" strike="noStrike" kern="1200" dirty="0">
                          <a:solidFill>
                            <a:schemeClr val="tx1"/>
                          </a:solidFill>
                          <a:effectLst/>
                          <a:latin typeface="+mn-lt"/>
                          <a:ea typeface="+mn-ea"/>
                          <a:cs typeface="+mn-cs"/>
                          <a:hlinkClick r:id="rId2" tooltip="Hekla"/>
                        </a:rPr>
                        <a:t>Hekla</a:t>
                      </a:r>
                      <a:r>
                        <a:rPr lang="en-US" sz="1800" b="0" i="0" u="none" strike="noStrike" kern="1200" dirty="0">
                          <a:solidFill>
                            <a:schemeClr val="tx1"/>
                          </a:solidFill>
                          <a:effectLst/>
                          <a:latin typeface="+mn-lt"/>
                          <a:ea typeface="+mn-ea"/>
                          <a:cs typeface="+mn-cs"/>
                        </a:rPr>
                        <a:t> eruptions pose a threat to foraging livestock, especially sheep. </a:t>
                      </a:r>
                    </a:p>
                    <a:p>
                      <a:r>
                        <a:rPr lang="en-US" sz="1800" b="0" i="0" u="none" strike="noStrike" kern="1200" dirty="0">
                          <a:solidFill>
                            <a:schemeClr val="tx1"/>
                          </a:solidFill>
                          <a:effectLst/>
                          <a:latin typeface="+mn-lt"/>
                          <a:ea typeface="+mn-ea"/>
                          <a:cs typeface="+mn-cs"/>
                        </a:rPr>
                        <a:t>Could produce temporary </a:t>
                      </a:r>
                      <a:r>
                        <a:rPr lang="en-US" sz="1800" b="0" i="0" u="none" strike="noStrike" kern="1200" dirty="0">
                          <a:solidFill>
                            <a:schemeClr val="tx1"/>
                          </a:solidFill>
                          <a:effectLst/>
                          <a:latin typeface="+mn-lt"/>
                          <a:ea typeface="+mn-ea"/>
                          <a:cs typeface="+mn-cs"/>
                          <a:hlinkClick r:id="rId3" tooltip="Global cooling"/>
                        </a:rPr>
                        <a:t>global cooling</a:t>
                      </a:r>
                      <a:r>
                        <a:rPr lang="en-US" sz="1800" b="0" i="0" u="none" strike="noStrike" kern="1200" dirty="0">
                          <a:solidFill>
                            <a:schemeClr val="tx1"/>
                          </a:solidFill>
                          <a:effectLst/>
                          <a:latin typeface="+mn-lt"/>
                          <a:ea typeface="+mn-ea"/>
                          <a:cs typeface="+mn-cs"/>
                        </a:rPr>
                        <a:t> or reduction in global temperature.</a:t>
                      </a:r>
                      <a:endParaRPr lang="en-US" dirty="0"/>
                    </a:p>
                  </a:txBody>
                  <a:tcPr/>
                </a:tc>
                <a:extLst>
                  <a:ext uri="{0D108BD9-81ED-4DB2-BD59-A6C34878D82A}">
                    <a16:rowId xmlns:a16="http://schemas.microsoft.com/office/drawing/2014/main" val="3355985552"/>
                  </a:ext>
                </a:extLst>
              </a:tr>
              <a:tr h="370840">
                <a:tc>
                  <a:txBody>
                    <a:bodyPr/>
                    <a:lstStyle/>
                    <a:p>
                      <a:r>
                        <a:rPr lang="en-US" dirty="0"/>
                        <a:t>Political effects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About 20 countries closed their airspace to commercial jet traffic and it affected approximately 10 million </a:t>
                      </a:r>
                      <a:r>
                        <a:rPr lang="en-US" sz="1800" b="0" i="0" u="none" strike="noStrike" kern="1200" dirty="0" err="1">
                          <a:solidFill>
                            <a:schemeClr val="tx1"/>
                          </a:solidFill>
                          <a:effectLst/>
                          <a:latin typeface="+mn-lt"/>
                          <a:ea typeface="+mn-ea"/>
                          <a:cs typeface="+mn-cs"/>
                        </a:rPr>
                        <a:t>travellers</a:t>
                      </a:r>
                      <a:r>
                        <a:rPr lang="en-US" sz="1800" b="0" i="0" u="none" strike="noStrike" kern="1200" dirty="0">
                          <a:solidFill>
                            <a:schemeClr val="tx1"/>
                          </a:solidFill>
                          <a:effectLst/>
                          <a:latin typeface="+mn-lt"/>
                          <a:ea typeface="+mn-ea"/>
                          <a:cs typeface="+mn-cs"/>
                        </a:rPr>
                        <a:t>.</a:t>
                      </a:r>
                      <a:endParaRPr lang="en-US" sz="1800" b="0" i="0" u="none" strike="noStrike" kern="1200" baseline="30000" dirty="0">
                        <a:solidFill>
                          <a:schemeClr val="tx1"/>
                        </a:solidFill>
                        <a:effectLst/>
                        <a:latin typeface="+mn-lt"/>
                        <a:ea typeface="+mn-ea"/>
                        <a:cs typeface="+mn-cs"/>
                      </a:endParaRPr>
                    </a:p>
                    <a:p>
                      <a:endParaRPr lang="en-US" dirty="0"/>
                    </a:p>
                  </a:txBody>
                  <a:tcPr/>
                </a:tc>
                <a:extLst>
                  <a:ext uri="{0D108BD9-81ED-4DB2-BD59-A6C34878D82A}">
                    <a16:rowId xmlns:a16="http://schemas.microsoft.com/office/drawing/2014/main" val="1499031774"/>
                  </a:ext>
                </a:extLst>
              </a:tr>
            </a:tbl>
          </a:graphicData>
        </a:graphic>
      </p:graphicFrame>
    </p:spTree>
    <p:extLst>
      <p:ext uri="{BB962C8B-B14F-4D97-AF65-F5344CB8AC3E}">
        <p14:creationId xmlns:p14="http://schemas.microsoft.com/office/powerpoint/2010/main" val="2272500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1242-10BC-2B4D-A64B-EF86541E6888}"/>
              </a:ext>
            </a:extLst>
          </p:cNvPr>
          <p:cNvSpPr>
            <a:spLocks noGrp="1"/>
          </p:cNvSpPr>
          <p:nvPr>
            <p:ph type="title"/>
          </p:nvPr>
        </p:nvSpPr>
        <p:spPr/>
        <p:txBody>
          <a:bodyPr/>
          <a:lstStyle/>
          <a:p>
            <a:r>
              <a:rPr lang="en-US" b="1" dirty="0"/>
              <a:t>Genoa bridge collapse, 2018</a:t>
            </a:r>
          </a:p>
        </p:txBody>
      </p:sp>
      <p:sp>
        <p:nvSpPr>
          <p:cNvPr id="3" name="Content Placeholder 2">
            <a:extLst>
              <a:ext uri="{FF2B5EF4-FFF2-40B4-BE49-F238E27FC236}">
                <a16:creationId xmlns:a16="http://schemas.microsoft.com/office/drawing/2014/main" id="{6E5313BA-7FFE-FC41-8EC5-64E99A835B13}"/>
              </a:ext>
            </a:extLst>
          </p:cNvPr>
          <p:cNvSpPr>
            <a:spLocks noGrp="1"/>
          </p:cNvSpPr>
          <p:nvPr>
            <p:ph idx="1"/>
          </p:nvPr>
        </p:nvSpPr>
        <p:spPr/>
        <p:txBody>
          <a:bodyPr/>
          <a:lstStyle/>
          <a:p>
            <a:endParaRPr lang="en-US" dirty="0"/>
          </a:p>
        </p:txBody>
      </p:sp>
      <p:graphicFrame>
        <p:nvGraphicFramePr>
          <p:cNvPr id="4" name="Content Placeholder 3">
            <a:extLst>
              <a:ext uri="{FF2B5EF4-FFF2-40B4-BE49-F238E27FC236}">
                <a16:creationId xmlns:a16="http://schemas.microsoft.com/office/drawing/2014/main" id="{6BB58C53-1162-DD42-9F91-F56C1C614241}"/>
              </a:ext>
            </a:extLst>
          </p:cNvPr>
          <p:cNvGraphicFramePr>
            <a:graphicFrameLocks/>
          </p:cNvGraphicFramePr>
          <p:nvPr>
            <p:extLst>
              <p:ext uri="{D42A27DB-BD31-4B8C-83A1-F6EECF244321}">
                <p14:modId xmlns:p14="http://schemas.microsoft.com/office/powerpoint/2010/main" val="1615148545"/>
              </p:ext>
            </p:extLst>
          </p:nvPr>
        </p:nvGraphicFramePr>
        <p:xfrm>
          <a:off x="363319" y="1690688"/>
          <a:ext cx="10515600" cy="2026920"/>
        </p:xfrm>
        <a:graphic>
          <a:graphicData uri="http://schemas.openxmlformats.org/drawingml/2006/table">
            <a:tbl>
              <a:tblPr firstRow="1" bandRow="1">
                <a:tableStyleId>{5940675A-B579-460E-94D1-54222C63F5DA}</a:tableStyleId>
              </a:tblPr>
              <a:tblGrid>
                <a:gridCol w="2350477">
                  <a:extLst>
                    <a:ext uri="{9D8B030D-6E8A-4147-A177-3AD203B41FA5}">
                      <a16:colId xmlns:a16="http://schemas.microsoft.com/office/drawing/2014/main" val="2597221768"/>
                    </a:ext>
                  </a:extLst>
                </a:gridCol>
                <a:gridCol w="8165123">
                  <a:extLst>
                    <a:ext uri="{9D8B030D-6E8A-4147-A177-3AD203B41FA5}">
                      <a16:colId xmlns:a16="http://schemas.microsoft.com/office/drawing/2014/main" val="3611321905"/>
                    </a:ext>
                  </a:extLst>
                </a:gridCol>
              </a:tblGrid>
              <a:tr h="370840">
                <a:tc>
                  <a:txBody>
                    <a:bodyPr/>
                    <a:lstStyle/>
                    <a:p>
                      <a:r>
                        <a:rPr lang="en-US" dirty="0"/>
                        <a:t>Social effects</a:t>
                      </a:r>
                    </a:p>
                  </a:txBody>
                  <a:tcPr/>
                </a:tc>
                <a:tc>
                  <a:txBody>
                    <a:bodyPr/>
                    <a:lstStyle/>
                    <a:p>
                      <a:r>
                        <a:rPr lang="en-US" dirty="0"/>
                        <a:t>43 deaths</a:t>
                      </a:r>
                    </a:p>
                  </a:txBody>
                  <a:tcPr/>
                </a:tc>
                <a:extLst>
                  <a:ext uri="{0D108BD9-81ED-4DB2-BD59-A6C34878D82A}">
                    <a16:rowId xmlns:a16="http://schemas.microsoft.com/office/drawing/2014/main" val="4136348"/>
                  </a:ext>
                </a:extLst>
              </a:tr>
              <a:tr h="370840">
                <a:tc>
                  <a:txBody>
                    <a:bodyPr/>
                    <a:lstStyle/>
                    <a:p>
                      <a:r>
                        <a:rPr lang="en-US" dirty="0"/>
                        <a:t>Economic effects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Shares in Italian company </a:t>
                      </a:r>
                      <a:r>
                        <a:rPr lang="en-US" sz="1800" b="0" i="0" u="none" strike="noStrike" kern="1200" dirty="0" err="1">
                          <a:solidFill>
                            <a:schemeClr val="tx1"/>
                          </a:solidFill>
                          <a:effectLst/>
                          <a:latin typeface="+mn-lt"/>
                          <a:ea typeface="+mn-ea"/>
                          <a:cs typeface="+mn-cs"/>
                        </a:rPr>
                        <a:t>Atlantia</a:t>
                      </a:r>
                      <a:r>
                        <a:rPr lang="en-US" sz="1800" b="0" i="0" u="none" strike="noStrike" kern="1200" dirty="0">
                          <a:solidFill>
                            <a:schemeClr val="tx1"/>
                          </a:solidFill>
                          <a:effectLst/>
                          <a:latin typeface="+mn-lt"/>
                          <a:ea typeface="+mn-ea"/>
                          <a:cs typeface="+mn-cs"/>
                        </a:rPr>
                        <a:t>, which runs much of Italy's motorway network including the collapsed stretch of the A10, plunged on the Milan stock exchange after the news. </a:t>
                      </a:r>
                      <a:endParaRPr lang="en-US" dirty="0"/>
                    </a:p>
                  </a:txBody>
                  <a:tcPr/>
                </a:tc>
                <a:extLst>
                  <a:ext uri="{0D108BD9-81ED-4DB2-BD59-A6C34878D82A}">
                    <a16:rowId xmlns:a16="http://schemas.microsoft.com/office/drawing/2014/main" val="969712488"/>
                  </a:ext>
                </a:extLst>
              </a:tr>
              <a:tr h="370840">
                <a:tc>
                  <a:txBody>
                    <a:bodyPr/>
                    <a:lstStyle/>
                    <a:p>
                      <a:r>
                        <a:rPr lang="en-US" dirty="0"/>
                        <a:t>Environmental effects</a:t>
                      </a:r>
                    </a:p>
                  </a:txBody>
                  <a:tcPr/>
                </a:tc>
                <a:tc>
                  <a:txBody>
                    <a:bodyPr/>
                    <a:lstStyle/>
                    <a:p>
                      <a:endParaRPr lang="en-US" dirty="0"/>
                    </a:p>
                  </a:txBody>
                  <a:tcPr/>
                </a:tc>
                <a:extLst>
                  <a:ext uri="{0D108BD9-81ED-4DB2-BD59-A6C34878D82A}">
                    <a16:rowId xmlns:a16="http://schemas.microsoft.com/office/drawing/2014/main" val="3355985552"/>
                  </a:ext>
                </a:extLst>
              </a:tr>
              <a:tr h="370840">
                <a:tc>
                  <a:txBody>
                    <a:bodyPr/>
                    <a:lstStyle/>
                    <a:p>
                      <a:r>
                        <a:rPr lang="en-US" dirty="0"/>
                        <a:t>Political effects</a:t>
                      </a:r>
                    </a:p>
                  </a:txBody>
                  <a:tcPr/>
                </a:tc>
                <a:tc>
                  <a:txBody>
                    <a:bodyPr/>
                    <a:lstStyle/>
                    <a:p>
                      <a:r>
                        <a:rPr lang="en-US" dirty="0"/>
                        <a:t>Poor government management to blame</a:t>
                      </a:r>
                    </a:p>
                  </a:txBody>
                  <a:tcPr/>
                </a:tc>
                <a:extLst>
                  <a:ext uri="{0D108BD9-81ED-4DB2-BD59-A6C34878D82A}">
                    <a16:rowId xmlns:a16="http://schemas.microsoft.com/office/drawing/2014/main" val="1499031774"/>
                  </a:ext>
                </a:extLst>
              </a:tr>
            </a:tbl>
          </a:graphicData>
        </a:graphic>
      </p:graphicFrame>
    </p:spTree>
    <p:extLst>
      <p:ext uri="{BB962C8B-B14F-4D97-AF65-F5344CB8AC3E}">
        <p14:creationId xmlns:p14="http://schemas.microsoft.com/office/powerpoint/2010/main" val="2964034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2BF5-AC79-D74D-94B0-2118E6EB1264}"/>
              </a:ext>
            </a:extLst>
          </p:cNvPr>
          <p:cNvSpPr>
            <a:spLocks noGrp="1"/>
          </p:cNvSpPr>
          <p:nvPr>
            <p:ph type="title"/>
          </p:nvPr>
        </p:nvSpPr>
        <p:spPr/>
        <p:txBody>
          <a:bodyPr/>
          <a:lstStyle/>
          <a:p>
            <a:r>
              <a:rPr lang="en-US" b="1" dirty="0"/>
              <a:t>The black death 1347 to 1351 </a:t>
            </a:r>
          </a:p>
        </p:txBody>
      </p:sp>
      <p:pic>
        <p:nvPicPr>
          <p:cNvPr id="5" name="Content Placeholder 4">
            <a:extLst>
              <a:ext uri="{FF2B5EF4-FFF2-40B4-BE49-F238E27FC236}">
                <a16:creationId xmlns:a16="http://schemas.microsoft.com/office/drawing/2014/main" id="{43FFE2CE-1427-0246-A091-2DB476C8D6C1}"/>
              </a:ext>
            </a:extLst>
          </p:cNvPr>
          <p:cNvPicPr>
            <a:picLocks noGrp="1" noChangeAspect="1"/>
          </p:cNvPicPr>
          <p:nvPr>
            <p:ph idx="1"/>
          </p:nvPr>
        </p:nvPicPr>
        <p:blipFill>
          <a:blip r:embed="rId2"/>
          <a:stretch>
            <a:fillRect/>
          </a:stretch>
        </p:blipFill>
        <p:spPr>
          <a:xfrm>
            <a:off x="3543703" y="1825625"/>
            <a:ext cx="5104594" cy="4351338"/>
          </a:xfrm>
        </p:spPr>
      </p:pic>
    </p:spTree>
    <p:extLst>
      <p:ext uri="{BB962C8B-B14F-4D97-AF65-F5344CB8AC3E}">
        <p14:creationId xmlns:p14="http://schemas.microsoft.com/office/powerpoint/2010/main" val="992871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94778-5ED6-FE42-B9EF-7056E8146647}"/>
              </a:ext>
            </a:extLst>
          </p:cNvPr>
          <p:cNvSpPr>
            <a:spLocks noGrp="1"/>
          </p:cNvSpPr>
          <p:nvPr>
            <p:ph type="title"/>
          </p:nvPr>
        </p:nvSpPr>
        <p:spPr>
          <a:xfrm>
            <a:off x="685800" y="70735"/>
            <a:ext cx="10515600" cy="1325563"/>
          </a:xfrm>
        </p:spPr>
        <p:txBody>
          <a:bodyPr/>
          <a:lstStyle/>
          <a:p>
            <a:r>
              <a:rPr lang="en-US" b="1" dirty="0"/>
              <a:t>The black death 1347 to 1351 </a:t>
            </a:r>
          </a:p>
        </p:txBody>
      </p:sp>
      <p:sp>
        <p:nvSpPr>
          <p:cNvPr id="3" name="Content Placeholder 2">
            <a:extLst>
              <a:ext uri="{FF2B5EF4-FFF2-40B4-BE49-F238E27FC236}">
                <a16:creationId xmlns:a16="http://schemas.microsoft.com/office/drawing/2014/main" id="{CDFB0DAD-ACD0-3648-992F-DA3B965D792D}"/>
              </a:ext>
            </a:extLst>
          </p:cNvPr>
          <p:cNvSpPr>
            <a:spLocks noGrp="1"/>
          </p:cNvSpPr>
          <p:nvPr>
            <p:ph idx="1"/>
          </p:nvPr>
        </p:nvSpPr>
        <p:spPr/>
        <p:txBody>
          <a:bodyPr/>
          <a:lstStyle/>
          <a:p>
            <a:endParaRPr lang="en-US"/>
          </a:p>
        </p:txBody>
      </p:sp>
      <p:graphicFrame>
        <p:nvGraphicFramePr>
          <p:cNvPr id="4" name="Content Placeholder 3">
            <a:extLst>
              <a:ext uri="{FF2B5EF4-FFF2-40B4-BE49-F238E27FC236}">
                <a16:creationId xmlns:a16="http://schemas.microsoft.com/office/drawing/2014/main" id="{8BA4B9FD-ECC7-A143-B6E5-62E2F0A2E7E0}"/>
              </a:ext>
            </a:extLst>
          </p:cNvPr>
          <p:cNvGraphicFramePr>
            <a:graphicFrameLocks/>
          </p:cNvGraphicFramePr>
          <p:nvPr>
            <p:extLst>
              <p:ext uri="{D42A27DB-BD31-4B8C-83A1-F6EECF244321}">
                <p14:modId xmlns:p14="http://schemas.microsoft.com/office/powerpoint/2010/main" val="2481927693"/>
              </p:ext>
            </p:extLst>
          </p:nvPr>
        </p:nvGraphicFramePr>
        <p:xfrm>
          <a:off x="363319" y="1944688"/>
          <a:ext cx="10515600" cy="4502082"/>
        </p:xfrm>
        <a:graphic>
          <a:graphicData uri="http://schemas.openxmlformats.org/drawingml/2006/table">
            <a:tbl>
              <a:tblPr firstRow="1" bandRow="1">
                <a:tableStyleId>{5940675A-B579-460E-94D1-54222C63F5DA}</a:tableStyleId>
              </a:tblPr>
              <a:tblGrid>
                <a:gridCol w="2350477">
                  <a:extLst>
                    <a:ext uri="{9D8B030D-6E8A-4147-A177-3AD203B41FA5}">
                      <a16:colId xmlns:a16="http://schemas.microsoft.com/office/drawing/2014/main" val="2597221768"/>
                    </a:ext>
                  </a:extLst>
                </a:gridCol>
                <a:gridCol w="8165123">
                  <a:extLst>
                    <a:ext uri="{9D8B030D-6E8A-4147-A177-3AD203B41FA5}">
                      <a16:colId xmlns:a16="http://schemas.microsoft.com/office/drawing/2014/main" val="3611321905"/>
                    </a:ext>
                  </a:extLst>
                </a:gridCol>
              </a:tblGrid>
              <a:tr h="0">
                <a:tc>
                  <a:txBody>
                    <a:bodyPr/>
                    <a:lstStyle/>
                    <a:p>
                      <a:r>
                        <a:rPr lang="en-US" dirty="0"/>
                        <a:t>Social effects</a:t>
                      </a:r>
                    </a:p>
                  </a:txBody>
                  <a:tcPr/>
                </a:tc>
                <a:tc>
                  <a:txBody>
                    <a:bodyPr/>
                    <a:lstStyle/>
                    <a:p>
                      <a:r>
                        <a:rPr lang="en-US" sz="1800" b="0" i="0" u="none" strike="noStrike" kern="1200" dirty="0">
                          <a:solidFill>
                            <a:schemeClr val="tx1"/>
                          </a:solidFill>
                          <a:effectLst/>
                          <a:latin typeface="+mn-lt"/>
                          <a:ea typeface="+mn-ea"/>
                          <a:cs typeface="+mn-cs"/>
                        </a:rPr>
                        <a:t>75 to 200 million people in </a:t>
                      </a:r>
                      <a:r>
                        <a:rPr lang="en-US" sz="1800" b="0" i="0" u="none" strike="noStrike" kern="1200" dirty="0">
                          <a:solidFill>
                            <a:schemeClr val="tx1"/>
                          </a:solidFill>
                          <a:effectLst/>
                          <a:latin typeface="+mn-lt"/>
                          <a:ea typeface="+mn-ea"/>
                          <a:cs typeface="+mn-cs"/>
                          <a:hlinkClick r:id="rId2" tooltip="Eurasia"/>
                        </a:rPr>
                        <a:t>Eurasia</a:t>
                      </a:r>
                      <a:endParaRPr lang="en-US" sz="1800" b="0" i="0" u="none" strike="noStrike" kern="1200" dirty="0">
                        <a:solidFill>
                          <a:schemeClr val="tx1"/>
                        </a:solidFill>
                        <a:effectLst/>
                        <a:latin typeface="+mn-lt"/>
                        <a:ea typeface="+mn-ea"/>
                        <a:cs typeface="+mn-cs"/>
                      </a:endParaRPr>
                    </a:p>
                    <a:p>
                      <a:r>
                        <a:rPr lang="en-US" sz="1800" b="0" i="0" u="none" strike="noStrike" kern="1200" dirty="0">
                          <a:solidFill>
                            <a:schemeClr val="tx1"/>
                          </a:solidFill>
                          <a:effectLst/>
                          <a:latin typeface="+mn-lt"/>
                          <a:ea typeface="+mn-ea"/>
                          <a:cs typeface="+mn-cs"/>
                        </a:rPr>
                        <a:t>Estimated to have killed 30–60% of </a:t>
                      </a:r>
                      <a:r>
                        <a:rPr lang="en-US" sz="1800" b="0" i="0" u="none" strike="noStrike" kern="1200" dirty="0">
                          <a:solidFill>
                            <a:schemeClr val="tx1"/>
                          </a:solidFill>
                          <a:effectLst/>
                          <a:latin typeface="+mn-lt"/>
                          <a:ea typeface="+mn-ea"/>
                          <a:cs typeface="+mn-cs"/>
                          <a:hlinkClick r:id="rId3" tooltip="Demographics of Europe"/>
                        </a:rPr>
                        <a:t>Europe's total population</a:t>
                      </a:r>
                      <a:r>
                        <a:rPr lang="en-US" sz="1800" b="0" i="0" u="none" strike="noStrike" kern="1200" dirty="0">
                          <a:solidFill>
                            <a:schemeClr val="tx1"/>
                          </a:solidFill>
                          <a:effectLst/>
                          <a:latin typeface="+mn-lt"/>
                          <a:ea typeface="+mn-ea"/>
                          <a:cs typeface="+mn-cs"/>
                        </a:rPr>
                        <a:t>.</a:t>
                      </a:r>
                    </a:p>
                    <a:p>
                      <a:r>
                        <a:rPr lang="en-US" sz="1800" b="0" i="0" u="none" strike="noStrike" kern="1200" dirty="0">
                          <a:solidFill>
                            <a:schemeClr val="tx1"/>
                          </a:solidFill>
                          <a:effectLst/>
                          <a:latin typeface="+mn-lt"/>
                          <a:ea typeface="+mn-ea"/>
                          <a:cs typeface="+mn-cs"/>
                        </a:rPr>
                        <a:t>In total, the plague may have reduced the </a:t>
                      </a:r>
                      <a:r>
                        <a:rPr lang="en-US" sz="1800" b="0" i="0" u="none" strike="noStrike" kern="1200" dirty="0">
                          <a:solidFill>
                            <a:schemeClr val="tx1"/>
                          </a:solidFill>
                          <a:effectLst/>
                          <a:latin typeface="+mn-lt"/>
                          <a:ea typeface="+mn-ea"/>
                          <a:cs typeface="+mn-cs"/>
                          <a:hlinkClick r:id="rId4" tooltip="World population"/>
                        </a:rPr>
                        <a:t>world population</a:t>
                      </a:r>
                      <a:r>
                        <a:rPr lang="en-US" sz="1800" b="0" i="0" u="none" strike="noStrike" kern="1200" dirty="0">
                          <a:solidFill>
                            <a:schemeClr val="tx1"/>
                          </a:solidFill>
                          <a:effectLst/>
                          <a:latin typeface="+mn-lt"/>
                          <a:ea typeface="+mn-ea"/>
                          <a:cs typeface="+mn-cs"/>
                        </a:rPr>
                        <a:t> from an estimated 450 million down to 350–375 million in the 14th century. It took 200 years for the world population to recover to its previous level.</a:t>
                      </a:r>
                      <a:endParaRPr lang="en-US" dirty="0"/>
                    </a:p>
                  </a:txBody>
                  <a:tcPr/>
                </a:tc>
                <a:extLst>
                  <a:ext uri="{0D108BD9-81ED-4DB2-BD59-A6C34878D82A}">
                    <a16:rowId xmlns:a16="http://schemas.microsoft.com/office/drawing/2014/main" val="4136348"/>
                  </a:ext>
                </a:extLst>
              </a:tr>
              <a:tr h="370840">
                <a:tc>
                  <a:txBody>
                    <a:bodyPr/>
                    <a:lstStyle/>
                    <a:p>
                      <a:r>
                        <a:rPr lang="en-US" dirty="0"/>
                        <a:t>Economic effects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The decrease in population caused by the </a:t>
                      </a:r>
                      <a:r>
                        <a:rPr lang="en-US" sz="1800" b="1" i="0" u="none" strike="noStrike" kern="1200" dirty="0">
                          <a:solidFill>
                            <a:schemeClr val="tx1"/>
                          </a:solidFill>
                          <a:effectLst/>
                          <a:latin typeface="+mn-lt"/>
                          <a:ea typeface="+mn-ea"/>
                          <a:cs typeface="+mn-cs"/>
                        </a:rPr>
                        <a:t>plague </a:t>
                      </a:r>
                      <a:r>
                        <a:rPr lang="en-US" sz="1800" b="0" i="0" u="none" strike="noStrike" kern="1200" dirty="0">
                          <a:solidFill>
                            <a:schemeClr val="tx1"/>
                          </a:solidFill>
                          <a:effectLst/>
                          <a:latin typeface="+mn-lt"/>
                          <a:ea typeface="+mn-ea"/>
                          <a:cs typeface="+mn-cs"/>
                        </a:rPr>
                        <a:t>increased the wages of peasants. As a result, peasants began to enjoy a higher standard of living and greater freedom. </a:t>
                      </a:r>
                      <a:endParaRPr lang="en-US" dirty="0"/>
                    </a:p>
                  </a:txBody>
                  <a:tcPr/>
                </a:tc>
                <a:extLst>
                  <a:ext uri="{0D108BD9-81ED-4DB2-BD59-A6C34878D82A}">
                    <a16:rowId xmlns:a16="http://schemas.microsoft.com/office/drawing/2014/main" val="969712488"/>
                  </a:ext>
                </a:extLst>
              </a:tr>
              <a:tr h="370840">
                <a:tc>
                  <a:txBody>
                    <a:bodyPr/>
                    <a:lstStyle/>
                    <a:p>
                      <a:r>
                        <a:rPr lang="en-US" dirty="0"/>
                        <a:t>Environmental effects</a:t>
                      </a:r>
                    </a:p>
                  </a:txBody>
                  <a:tcPr/>
                </a:tc>
                <a:tc>
                  <a:txBody>
                    <a:bodyPr/>
                    <a:lstStyle/>
                    <a:p>
                      <a:pPr fontAlgn="base"/>
                      <a:r>
                        <a:rPr lang="en-US" sz="1800" b="0" i="0" u="none" strike="noStrike" kern="1200" dirty="0">
                          <a:solidFill>
                            <a:schemeClr val="tx1"/>
                          </a:solidFill>
                          <a:effectLst/>
                          <a:latin typeface="+mn-lt"/>
                          <a:ea typeface="+mn-ea"/>
                          <a:cs typeface="+mn-cs"/>
                        </a:rPr>
                        <a:t> The air was lead-free for the first and only time over the last two millennia. As it turns out, with so many people dying so quickly, mining for lead became a far less important priority than just basic survival.</a:t>
                      </a:r>
                      <a:br>
                        <a:rPr lang="en-US" dirty="0"/>
                      </a:br>
                      <a:endParaRPr lang="en-US" dirty="0"/>
                    </a:p>
                  </a:txBody>
                  <a:tcPr/>
                </a:tc>
                <a:extLst>
                  <a:ext uri="{0D108BD9-81ED-4DB2-BD59-A6C34878D82A}">
                    <a16:rowId xmlns:a16="http://schemas.microsoft.com/office/drawing/2014/main" val="3355985552"/>
                  </a:ext>
                </a:extLst>
              </a:tr>
              <a:tr h="1210242">
                <a:tc>
                  <a:txBody>
                    <a:bodyPr/>
                    <a:lstStyle/>
                    <a:p>
                      <a:r>
                        <a:rPr lang="en-US" dirty="0"/>
                        <a:t>Political effects</a:t>
                      </a:r>
                    </a:p>
                  </a:txBody>
                  <a:tcPr/>
                </a:tc>
                <a:tc>
                  <a:txBody>
                    <a:bodyPr/>
                    <a:lstStyle/>
                    <a:p>
                      <a:r>
                        <a:rPr lang="en-US" sz="1800" b="0" i="0" u="none" strike="noStrike" kern="1200" dirty="0">
                          <a:solidFill>
                            <a:schemeClr val="tx1"/>
                          </a:solidFill>
                          <a:effectLst/>
                          <a:latin typeface="+mn-lt"/>
                          <a:ea typeface="+mn-ea"/>
                          <a:cs typeface="+mn-cs"/>
                        </a:rPr>
                        <a:t>The the plague caused a political uprising. </a:t>
                      </a:r>
                      <a:endParaRPr lang="en-US" dirty="0"/>
                    </a:p>
                  </a:txBody>
                  <a:tcPr/>
                </a:tc>
                <a:extLst>
                  <a:ext uri="{0D108BD9-81ED-4DB2-BD59-A6C34878D82A}">
                    <a16:rowId xmlns:a16="http://schemas.microsoft.com/office/drawing/2014/main" val="1499031774"/>
                  </a:ext>
                </a:extLst>
              </a:tr>
            </a:tbl>
          </a:graphicData>
        </a:graphic>
      </p:graphicFrame>
    </p:spTree>
    <p:extLst>
      <p:ext uri="{BB962C8B-B14F-4D97-AF65-F5344CB8AC3E}">
        <p14:creationId xmlns:p14="http://schemas.microsoft.com/office/powerpoint/2010/main" val="9371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06A94-9FFF-8843-B2BC-B30549CCF0CB}"/>
              </a:ext>
            </a:extLst>
          </p:cNvPr>
          <p:cNvSpPr>
            <a:spLocks noGrp="1"/>
          </p:cNvSpPr>
          <p:nvPr>
            <p:ph type="title"/>
          </p:nvPr>
        </p:nvSpPr>
        <p:spPr/>
        <p:txBody>
          <a:bodyPr/>
          <a:lstStyle/>
          <a:p>
            <a:r>
              <a:rPr lang="en-US" b="1" dirty="0"/>
              <a:t>Hurricane Maria, 2017</a:t>
            </a:r>
          </a:p>
        </p:txBody>
      </p:sp>
      <p:pic>
        <p:nvPicPr>
          <p:cNvPr id="5" name="Content Placeholder 4">
            <a:extLst>
              <a:ext uri="{FF2B5EF4-FFF2-40B4-BE49-F238E27FC236}">
                <a16:creationId xmlns:a16="http://schemas.microsoft.com/office/drawing/2014/main" id="{66A6129C-70A4-5047-9FE1-AA0759E72BE8}"/>
              </a:ext>
            </a:extLst>
          </p:cNvPr>
          <p:cNvPicPr>
            <a:picLocks noGrp="1" noChangeAspect="1"/>
          </p:cNvPicPr>
          <p:nvPr>
            <p:ph idx="1"/>
          </p:nvPr>
        </p:nvPicPr>
        <p:blipFill>
          <a:blip r:embed="rId2"/>
          <a:stretch>
            <a:fillRect/>
          </a:stretch>
        </p:blipFill>
        <p:spPr>
          <a:xfrm>
            <a:off x="2784625" y="1825625"/>
            <a:ext cx="6622749" cy="4351338"/>
          </a:xfrm>
        </p:spPr>
      </p:pic>
    </p:spTree>
    <p:extLst>
      <p:ext uri="{BB962C8B-B14F-4D97-AF65-F5344CB8AC3E}">
        <p14:creationId xmlns:p14="http://schemas.microsoft.com/office/powerpoint/2010/main" val="749527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8383A-EDF7-B645-85B2-4A0D1DE898B5}"/>
              </a:ext>
            </a:extLst>
          </p:cNvPr>
          <p:cNvSpPr>
            <a:spLocks noGrp="1"/>
          </p:cNvSpPr>
          <p:nvPr>
            <p:ph type="title"/>
          </p:nvPr>
        </p:nvSpPr>
        <p:spPr/>
        <p:txBody>
          <a:bodyPr/>
          <a:lstStyle/>
          <a:p>
            <a:r>
              <a:rPr lang="en-US" b="1" dirty="0"/>
              <a:t>Hurricane Maria, 2017</a:t>
            </a:r>
            <a:endParaRPr lang="en-US" dirty="0"/>
          </a:p>
        </p:txBody>
      </p:sp>
      <p:sp>
        <p:nvSpPr>
          <p:cNvPr id="3" name="Content Placeholder 2">
            <a:extLst>
              <a:ext uri="{FF2B5EF4-FFF2-40B4-BE49-F238E27FC236}">
                <a16:creationId xmlns:a16="http://schemas.microsoft.com/office/drawing/2014/main" id="{932DA07A-6FCF-9A48-A78F-F123BD33B5D7}"/>
              </a:ext>
            </a:extLst>
          </p:cNvPr>
          <p:cNvSpPr>
            <a:spLocks noGrp="1"/>
          </p:cNvSpPr>
          <p:nvPr>
            <p:ph idx="1"/>
          </p:nvPr>
        </p:nvSpPr>
        <p:spPr/>
        <p:txBody>
          <a:bodyPr/>
          <a:lstStyle/>
          <a:p>
            <a:endParaRPr lang="en-US"/>
          </a:p>
        </p:txBody>
      </p:sp>
      <p:graphicFrame>
        <p:nvGraphicFramePr>
          <p:cNvPr id="5" name="Content Placeholder 3">
            <a:extLst>
              <a:ext uri="{FF2B5EF4-FFF2-40B4-BE49-F238E27FC236}">
                <a16:creationId xmlns:a16="http://schemas.microsoft.com/office/drawing/2014/main" id="{AF19A51E-057C-4F4D-AD7B-AFC8114430A7}"/>
              </a:ext>
            </a:extLst>
          </p:cNvPr>
          <p:cNvGraphicFramePr>
            <a:graphicFrameLocks/>
          </p:cNvGraphicFramePr>
          <p:nvPr>
            <p:extLst>
              <p:ext uri="{D42A27DB-BD31-4B8C-83A1-F6EECF244321}">
                <p14:modId xmlns:p14="http://schemas.microsoft.com/office/powerpoint/2010/main" val="1261811651"/>
              </p:ext>
            </p:extLst>
          </p:nvPr>
        </p:nvGraphicFramePr>
        <p:xfrm>
          <a:off x="363319" y="1944688"/>
          <a:ext cx="10515600" cy="3404802"/>
        </p:xfrm>
        <a:graphic>
          <a:graphicData uri="http://schemas.openxmlformats.org/drawingml/2006/table">
            <a:tbl>
              <a:tblPr firstRow="1" bandRow="1">
                <a:tableStyleId>{5940675A-B579-460E-94D1-54222C63F5DA}</a:tableStyleId>
              </a:tblPr>
              <a:tblGrid>
                <a:gridCol w="2350477">
                  <a:extLst>
                    <a:ext uri="{9D8B030D-6E8A-4147-A177-3AD203B41FA5}">
                      <a16:colId xmlns:a16="http://schemas.microsoft.com/office/drawing/2014/main" val="2597221768"/>
                    </a:ext>
                  </a:extLst>
                </a:gridCol>
                <a:gridCol w="8165123">
                  <a:extLst>
                    <a:ext uri="{9D8B030D-6E8A-4147-A177-3AD203B41FA5}">
                      <a16:colId xmlns:a16="http://schemas.microsoft.com/office/drawing/2014/main" val="3611321905"/>
                    </a:ext>
                  </a:extLst>
                </a:gridCol>
              </a:tblGrid>
              <a:tr h="0">
                <a:tc>
                  <a:txBody>
                    <a:bodyPr/>
                    <a:lstStyle/>
                    <a:p>
                      <a:r>
                        <a:rPr lang="en-US" dirty="0"/>
                        <a:t>Social effects</a:t>
                      </a:r>
                    </a:p>
                  </a:txBody>
                  <a:tcPr/>
                </a:tc>
                <a:tc>
                  <a:txBody>
                    <a:bodyPr/>
                    <a:lstStyle/>
                    <a:p>
                      <a:r>
                        <a:rPr lang="en-US" dirty="0"/>
                        <a:t>5,000 death toll</a:t>
                      </a:r>
                    </a:p>
                    <a:p>
                      <a:r>
                        <a:rPr lang="en-US" dirty="0"/>
                        <a:t>Puerto Rico without electricity for months</a:t>
                      </a:r>
                    </a:p>
                  </a:txBody>
                  <a:tcPr/>
                </a:tc>
                <a:extLst>
                  <a:ext uri="{0D108BD9-81ED-4DB2-BD59-A6C34878D82A}">
                    <a16:rowId xmlns:a16="http://schemas.microsoft.com/office/drawing/2014/main" val="4136348"/>
                  </a:ext>
                </a:extLst>
              </a:tr>
              <a:tr h="370840">
                <a:tc>
                  <a:txBody>
                    <a:bodyPr/>
                    <a:lstStyle/>
                    <a:p>
                      <a:r>
                        <a:rPr lang="en-US" dirty="0"/>
                        <a:t>Economic effects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$91.61 billion (2017 </a:t>
                      </a:r>
                      <a:r>
                        <a:rPr lang="en-US" sz="1800" b="0" i="0" u="none" strike="noStrike" kern="1200" dirty="0">
                          <a:solidFill>
                            <a:schemeClr val="tx1"/>
                          </a:solidFill>
                          <a:effectLst/>
                          <a:latin typeface="+mn-lt"/>
                          <a:ea typeface="+mn-ea"/>
                          <a:cs typeface="+mn-cs"/>
                          <a:hlinkClick r:id="rId2" tooltip="United States dollar"/>
                        </a:rPr>
                        <a:t>USD</a:t>
                      </a:r>
                      <a:r>
                        <a:rPr lang="en-US" sz="1800" b="0" i="0" u="none" strike="noStrike" kern="1200" dirty="0">
                          <a:solidFill>
                            <a:schemeClr val="tx1"/>
                          </a:solidFill>
                          <a:effectLst/>
                          <a:latin typeface="+mn-lt"/>
                          <a:ea typeface="+mn-ea"/>
                          <a:cs typeface="+mn-cs"/>
                        </a:rPr>
                        <a:t>)</a:t>
                      </a:r>
                      <a:br>
                        <a:rPr lang="en-US" dirty="0"/>
                      </a:br>
                      <a:r>
                        <a:rPr lang="en-US" dirty="0"/>
                        <a:t>(</a:t>
                      </a:r>
                      <a:r>
                        <a:rPr lang="en-US" sz="1800" u="none" strike="noStrike" kern="1200" dirty="0">
                          <a:solidFill>
                            <a:schemeClr val="tx1"/>
                          </a:solidFill>
                          <a:effectLst/>
                          <a:latin typeface="+mn-lt"/>
                          <a:ea typeface="+mn-ea"/>
                          <a:cs typeface="+mn-cs"/>
                          <a:hlinkClick r:id="rId3" tooltip="List of costliest Atlantic hurricanes"/>
                        </a:rPr>
                        <a:t>Third-costliest</a:t>
                      </a:r>
                      <a:r>
                        <a:rPr lang="en-US" dirty="0"/>
                        <a:t> </a:t>
                      </a:r>
                      <a:r>
                        <a:rPr lang="en-US" sz="1800" u="none" strike="noStrike" kern="1200" dirty="0">
                          <a:solidFill>
                            <a:schemeClr val="tx1"/>
                          </a:solidFill>
                          <a:effectLst/>
                          <a:latin typeface="+mn-lt"/>
                          <a:ea typeface="+mn-ea"/>
                          <a:cs typeface="+mn-cs"/>
                          <a:hlinkClick r:id="rId4" tooltip="Tropical cyclone"/>
                        </a:rPr>
                        <a:t>tropical cyclone</a:t>
                      </a:r>
                      <a:r>
                        <a:rPr lang="en-US" dirty="0"/>
                        <a:t> on record; costliest in </a:t>
                      </a:r>
                      <a:r>
                        <a:rPr lang="en-US" sz="1800" u="none" strike="noStrike" kern="1200" dirty="0">
                          <a:solidFill>
                            <a:schemeClr val="tx1"/>
                          </a:solidFill>
                          <a:effectLst/>
                          <a:latin typeface="+mn-lt"/>
                          <a:ea typeface="+mn-ea"/>
                          <a:cs typeface="+mn-cs"/>
                          <a:hlinkClick r:id="rId5" tooltip="History of Puerto Rico"/>
                        </a:rPr>
                        <a:t>Puerto Rican</a:t>
                      </a:r>
                      <a:r>
                        <a:rPr lang="en-US" sz="1800" u="none" strike="noStrike" kern="1200" dirty="0">
                          <a:solidFill>
                            <a:schemeClr val="tx1"/>
                          </a:solidFill>
                          <a:effectLst/>
                          <a:latin typeface="+mn-lt"/>
                          <a:ea typeface="+mn-ea"/>
                          <a:cs typeface="+mn-cs"/>
                        </a:rPr>
                        <a:t> </a:t>
                      </a:r>
                      <a:r>
                        <a:rPr lang="en-US" dirty="0"/>
                        <a:t>history)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Infrastructure </a:t>
                      </a:r>
                      <a:r>
                        <a:rPr lang="en-US" dirty="0" err="1"/>
                        <a:t>devestation</a:t>
                      </a:r>
                      <a:r>
                        <a:rPr lang="en-US" dirty="0"/>
                        <a:t> impacted sectors of the economy such as tourism </a:t>
                      </a:r>
                    </a:p>
                  </a:txBody>
                  <a:tcPr/>
                </a:tc>
                <a:extLst>
                  <a:ext uri="{0D108BD9-81ED-4DB2-BD59-A6C34878D82A}">
                    <a16:rowId xmlns:a16="http://schemas.microsoft.com/office/drawing/2014/main" val="969712488"/>
                  </a:ext>
                </a:extLst>
              </a:tr>
              <a:tr h="370840">
                <a:tc>
                  <a:txBody>
                    <a:bodyPr/>
                    <a:lstStyle/>
                    <a:p>
                      <a:r>
                        <a:rPr lang="en-US" dirty="0"/>
                        <a:t>Environmental effects</a:t>
                      </a:r>
                    </a:p>
                  </a:txBody>
                  <a:tcPr/>
                </a:tc>
                <a:tc>
                  <a:txBody>
                    <a:bodyPr/>
                    <a:lstStyle/>
                    <a:p>
                      <a:pPr fontAlgn="base"/>
                      <a:r>
                        <a:rPr lang="en-US" sz="1800" b="0" i="0" u="none" strike="noStrike" kern="1200" dirty="0">
                          <a:solidFill>
                            <a:schemeClr val="tx1"/>
                          </a:solidFill>
                          <a:effectLst/>
                          <a:latin typeface="+mn-lt"/>
                          <a:ea typeface="+mn-ea"/>
                          <a:cs typeface="+mn-cs"/>
                        </a:rPr>
                        <a:t>Water pollution and toxic waste deposited  </a:t>
                      </a:r>
                      <a:br>
                        <a:rPr lang="en-US" dirty="0"/>
                      </a:br>
                      <a:endParaRPr lang="en-US" dirty="0"/>
                    </a:p>
                  </a:txBody>
                  <a:tcPr/>
                </a:tc>
                <a:extLst>
                  <a:ext uri="{0D108BD9-81ED-4DB2-BD59-A6C34878D82A}">
                    <a16:rowId xmlns:a16="http://schemas.microsoft.com/office/drawing/2014/main" val="3355985552"/>
                  </a:ext>
                </a:extLst>
              </a:tr>
              <a:tr h="1210242">
                <a:tc>
                  <a:txBody>
                    <a:bodyPr/>
                    <a:lstStyle/>
                    <a:p>
                      <a:r>
                        <a:rPr lang="en-US" dirty="0"/>
                        <a:t>Political effects</a:t>
                      </a:r>
                    </a:p>
                  </a:txBody>
                  <a:tcPr/>
                </a:tc>
                <a:tc>
                  <a:txBody>
                    <a:bodyPr/>
                    <a:lstStyle/>
                    <a:p>
                      <a:endParaRPr lang="en-US" dirty="0"/>
                    </a:p>
                  </a:txBody>
                  <a:tcPr/>
                </a:tc>
                <a:extLst>
                  <a:ext uri="{0D108BD9-81ED-4DB2-BD59-A6C34878D82A}">
                    <a16:rowId xmlns:a16="http://schemas.microsoft.com/office/drawing/2014/main" val="1499031774"/>
                  </a:ext>
                </a:extLst>
              </a:tr>
            </a:tbl>
          </a:graphicData>
        </a:graphic>
      </p:graphicFrame>
    </p:spTree>
    <p:extLst>
      <p:ext uri="{BB962C8B-B14F-4D97-AF65-F5344CB8AC3E}">
        <p14:creationId xmlns:p14="http://schemas.microsoft.com/office/powerpoint/2010/main" val="1560314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816B5-86EF-A644-BDE8-E69BCA0F495A}"/>
              </a:ext>
            </a:extLst>
          </p:cNvPr>
          <p:cNvSpPr>
            <a:spLocks noGrp="1"/>
          </p:cNvSpPr>
          <p:nvPr>
            <p:ph type="title"/>
          </p:nvPr>
        </p:nvSpPr>
        <p:spPr/>
        <p:txBody>
          <a:bodyPr/>
          <a:lstStyle/>
          <a:p>
            <a:r>
              <a:rPr lang="en-US" b="1" dirty="0"/>
              <a:t>Indian Ocean Tsunami, 2004</a:t>
            </a:r>
          </a:p>
        </p:txBody>
      </p:sp>
      <p:pic>
        <p:nvPicPr>
          <p:cNvPr id="5" name="Content Placeholder 4">
            <a:extLst>
              <a:ext uri="{FF2B5EF4-FFF2-40B4-BE49-F238E27FC236}">
                <a16:creationId xmlns:a16="http://schemas.microsoft.com/office/drawing/2014/main" id="{2D97E66D-CAD5-424F-99C0-9790D3998119}"/>
              </a:ext>
            </a:extLst>
          </p:cNvPr>
          <p:cNvPicPr>
            <a:picLocks noGrp="1" noChangeAspect="1"/>
          </p:cNvPicPr>
          <p:nvPr>
            <p:ph idx="1"/>
          </p:nvPr>
        </p:nvPicPr>
        <p:blipFill>
          <a:blip r:embed="rId2"/>
          <a:stretch>
            <a:fillRect/>
          </a:stretch>
        </p:blipFill>
        <p:spPr>
          <a:xfrm>
            <a:off x="2843996" y="1825625"/>
            <a:ext cx="6504008" cy="4351338"/>
          </a:xfrm>
        </p:spPr>
      </p:pic>
    </p:spTree>
    <p:extLst>
      <p:ext uri="{BB962C8B-B14F-4D97-AF65-F5344CB8AC3E}">
        <p14:creationId xmlns:p14="http://schemas.microsoft.com/office/powerpoint/2010/main" val="3664173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F0A13-79EB-CC49-B643-5662233BB406}"/>
              </a:ext>
            </a:extLst>
          </p:cNvPr>
          <p:cNvSpPr>
            <a:spLocks noGrp="1"/>
          </p:cNvSpPr>
          <p:nvPr>
            <p:ph type="title"/>
          </p:nvPr>
        </p:nvSpPr>
        <p:spPr/>
        <p:txBody>
          <a:bodyPr/>
          <a:lstStyle/>
          <a:p>
            <a:r>
              <a:rPr lang="en-US" b="1" dirty="0"/>
              <a:t>Indian Ocean Tsunami, 2004</a:t>
            </a:r>
            <a:endParaRPr lang="en-US" dirty="0"/>
          </a:p>
        </p:txBody>
      </p:sp>
      <p:sp>
        <p:nvSpPr>
          <p:cNvPr id="3" name="Content Placeholder 2">
            <a:extLst>
              <a:ext uri="{FF2B5EF4-FFF2-40B4-BE49-F238E27FC236}">
                <a16:creationId xmlns:a16="http://schemas.microsoft.com/office/drawing/2014/main" id="{35F04232-0C8B-8544-8CB1-B02E7502A3D3}"/>
              </a:ext>
            </a:extLst>
          </p:cNvPr>
          <p:cNvSpPr>
            <a:spLocks noGrp="1"/>
          </p:cNvSpPr>
          <p:nvPr>
            <p:ph idx="1"/>
          </p:nvPr>
        </p:nvSpPr>
        <p:spPr/>
        <p:txBody>
          <a:bodyPr/>
          <a:lstStyle/>
          <a:p>
            <a:endParaRPr lang="en-US" dirty="0"/>
          </a:p>
        </p:txBody>
      </p:sp>
      <p:graphicFrame>
        <p:nvGraphicFramePr>
          <p:cNvPr id="4" name="Content Placeholder 3">
            <a:extLst>
              <a:ext uri="{FF2B5EF4-FFF2-40B4-BE49-F238E27FC236}">
                <a16:creationId xmlns:a16="http://schemas.microsoft.com/office/drawing/2014/main" id="{2D4D48CA-5063-9D45-94E1-833B56859CDE}"/>
              </a:ext>
            </a:extLst>
          </p:cNvPr>
          <p:cNvGraphicFramePr>
            <a:graphicFrameLocks/>
          </p:cNvGraphicFramePr>
          <p:nvPr>
            <p:extLst>
              <p:ext uri="{D42A27DB-BD31-4B8C-83A1-F6EECF244321}">
                <p14:modId xmlns:p14="http://schemas.microsoft.com/office/powerpoint/2010/main" val="1516160728"/>
              </p:ext>
            </p:extLst>
          </p:nvPr>
        </p:nvGraphicFramePr>
        <p:xfrm>
          <a:off x="838200" y="1690688"/>
          <a:ext cx="10515600" cy="4776402"/>
        </p:xfrm>
        <a:graphic>
          <a:graphicData uri="http://schemas.openxmlformats.org/drawingml/2006/table">
            <a:tbl>
              <a:tblPr firstRow="1" bandRow="1">
                <a:tableStyleId>{5940675A-B579-460E-94D1-54222C63F5DA}</a:tableStyleId>
              </a:tblPr>
              <a:tblGrid>
                <a:gridCol w="2350477">
                  <a:extLst>
                    <a:ext uri="{9D8B030D-6E8A-4147-A177-3AD203B41FA5}">
                      <a16:colId xmlns:a16="http://schemas.microsoft.com/office/drawing/2014/main" val="2597221768"/>
                    </a:ext>
                  </a:extLst>
                </a:gridCol>
                <a:gridCol w="8165123">
                  <a:extLst>
                    <a:ext uri="{9D8B030D-6E8A-4147-A177-3AD203B41FA5}">
                      <a16:colId xmlns:a16="http://schemas.microsoft.com/office/drawing/2014/main" val="3611321905"/>
                    </a:ext>
                  </a:extLst>
                </a:gridCol>
              </a:tblGrid>
              <a:tr h="0">
                <a:tc>
                  <a:txBody>
                    <a:bodyPr/>
                    <a:lstStyle/>
                    <a:p>
                      <a:r>
                        <a:rPr lang="en-US" dirty="0"/>
                        <a:t>Social effects</a:t>
                      </a:r>
                    </a:p>
                  </a:txBody>
                  <a:tcPr/>
                </a:tc>
                <a:tc>
                  <a:txBody>
                    <a:bodyPr/>
                    <a:lstStyle/>
                    <a:p>
                      <a:r>
                        <a:rPr lang="en-US" sz="1800" b="0" i="0" u="none" strike="noStrike" kern="1200" dirty="0">
                          <a:solidFill>
                            <a:schemeClr val="tx1"/>
                          </a:solidFill>
                          <a:effectLst/>
                          <a:latin typeface="+mn-lt"/>
                          <a:ea typeface="+mn-ea"/>
                          <a:cs typeface="+mn-cs"/>
                        </a:rPr>
                        <a:t>227,898 dead and missing</a:t>
                      </a:r>
                      <a:endParaRPr lang="en-US" dirty="0"/>
                    </a:p>
                  </a:txBody>
                  <a:tcPr/>
                </a:tc>
                <a:extLst>
                  <a:ext uri="{0D108BD9-81ED-4DB2-BD59-A6C34878D82A}">
                    <a16:rowId xmlns:a16="http://schemas.microsoft.com/office/drawing/2014/main" val="4136348"/>
                  </a:ext>
                </a:extLst>
              </a:tr>
              <a:tr h="467921">
                <a:tc>
                  <a:txBody>
                    <a:bodyPr/>
                    <a:lstStyle/>
                    <a:p>
                      <a:r>
                        <a:rPr lang="en-US" dirty="0"/>
                        <a:t>Economic effects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$19.9 billion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The two main occupations affected by the tsunami were fishing and tourism.</a:t>
                      </a:r>
                      <a:endParaRPr lang="en-US" dirty="0"/>
                    </a:p>
                  </a:txBody>
                  <a:tcPr/>
                </a:tc>
                <a:extLst>
                  <a:ext uri="{0D108BD9-81ED-4DB2-BD59-A6C34878D82A}">
                    <a16:rowId xmlns:a16="http://schemas.microsoft.com/office/drawing/2014/main" val="969712488"/>
                  </a:ext>
                </a:extLst>
              </a:tr>
              <a:tr h="370840">
                <a:tc>
                  <a:txBody>
                    <a:bodyPr/>
                    <a:lstStyle/>
                    <a:p>
                      <a:r>
                        <a:rPr lang="en-US" dirty="0"/>
                        <a:t>Environmental effects</a:t>
                      </a:r>
                    </a:p>
                  </a:txBody>
                  <a:tcPr/>
                </a:tc>
                <a:tc>
                  <a:txBody>
                    <a:bodyPr/>
                    <a:lstStyle/>
                    <a:p>
                      <a:pPr fontAlgn="base"/>
                      <a:r>
                        <a:rPr lang="en-US" sz="1800" b="0" i="0" u="none" strike="noStrike" kern="1200" dirty="0">
                          <a:solidFill>
                            <a:schemeClr val="tx1"/>
                          </a:solidFill>
                          <a:effectLst/>
                          <a:latin typeface="+mn-lt"/>
                          <a:ea typeface="+mn-ea"/>
                          <a:cs typeface="+mn-cs"/>
                        </a:rPr>
                        <a:t>2004 Indian Ocean earthquake is the </a:t>
                      </a:r>
                      <a:r>
                        <a:rPr lang="en-US" sz="1800" b="0" i="0" u="none" strike="noStrike" kern="1200" dirty="0">
                          <a:solidFill>
                            <a:schemeClr val="tx1"/>
                          </a:solidFill>
                          <a:effectLst/>
                          <a:latin typeface="+mn-lt"/>
                          <a:ea typeface="+mn-ea"/>
                          <a:cs typeface="+mn-cs"/>
                          <a:hlinkClick r:id="rId2" tooltip="Lists of earthquakes"/>
                        </a:rPr>
                        <a:t>third-largest earthquake</a:t>
                      </a:r>
                      <a:r>
                        <a:rPr lang="en-US" sz="1800" b="0" i="0" u="none" strike="noStrike" kern="1200" dirty="0">
                          <a:solidFill>
                            <a:schemeClr val="tx1"/>
                          </a:solidFill>
                          <a:effectLst/>
                          <a:latin typeface="+mn-lt"/>
                          <a:ea typeface="+mn-ea"/>
                          <a:cs typeface="+mn-cs"/>
                        </a:rPr>
                        <a:t> ever recorded on a </a:t>
                      </a:r>
                      <a:r>
                        <a:rPr lang="en-US" sz="1800" b="0" i="0" u="none" strike="noStrike" kern="1200" dirty="0">
                          <a:solidFill>
                            <a:schemeClr val="tx1"/>
                          </a:solidFill>
                          <a:effectLst/>
                          <a:latin typeface="+mn-lt"/>
                          <a:ea typeface="+mn-ea"/>
                          <a:cs typeface="+mn-cs"/>
                          <a:hlinkClick r:id="rId3" tooltip="Seismograph"/>
                        </a:rPr>
                        <a:t>seismograph</a:t>
                      </a:r>
                      <a:r>
                        <a:rPr lang="en-US" sz="1800" b="0" i="0" u="none" strike="noStrike" kern="1200" dirty="0">
                          <a:solidFill>
                            <a:schemeClr val="tx1"/>
                          </a:solidFill>
                          <a:effectLst/>
                          <a:latin typeface="+mn-lt"/>
                          <a:ea typeface="+mn-ea"/>
                          <a:cs typeface="+mn-cs"/>
                        </a:rPr>
                        <a:t> and had the longest duration of faulting ever observed, between 8.3 and 10 minutes. It caused the entire planet to vibrate as much as 1 </a:t>
                      </a:r>
                      <a:r>
                        <a:rPr lang="en-US" sz="1800" b="0" i="0" u="none" strike="noStrike" kern="1200" dirty="0" err="1">
                          <a:solidFill>
                            <a:schemeClr val="tx1"/>
                          </a:solidFill>
                          <a:effectLst/>
                          <a:latin typeface="+mn-lt"/>
                          <a:ea typeface="+mn-ea"/>
                          <a:cs typeface="+mn-cs"/>
                        </a:rPr>
                        <a:t>centimetre</a:t>
                      </a:r>
                      <a:r>
                        <a:rPr lang="en-US" sz="1800" b="0" i="0" u="none" strike="noStrike" kern="1200" dirty="0">
                          <a:solidFill>
                            <a:schemeClr val="tx1"/>
                          </a:solidFill>
                          <a:effectLst/>
                          <a:latin typeface="+mn-lt"/>
                          <a:ea typeface="+mn-ea"/>
                          <a:cs typeface="+mn-cs"/>
                        </a:rPr>
                        <a:t> (0.4 inches),</a:t>
                      </a:r>
                      <a:r>
                        <a:rPr lang="en-US" sz="1800" b="0" i="0" u="none" strike="noStrike" kern="1200" baseline="30000" dirty="0">
                          <a:solidFill>
                            <a:schemeClr val="tx1"/>
                          </a:solidFill>
                          <a:effectLst/>
                          <a:latin typeface="+mn-lt"/>
                          <a:ea typeface="+mn-ea"/>
                          <a:cs typeface="+mn-cs"/>
                        </a:rPr>
                        <a:t> </a:t>
                      </a:r>
                      <a:r>
                        <a:rPr lang="en-US" sz="1800" b="0" i="0" u="none" strike="noStrike" kern="1200" dirty="0">
                          <a:solidFill>
                            <a:schemeClr val="tx1"/>
                          </a:solidFill>
                          <a:effectLst/>
                          <a:latin typeface="+mn-lt"/>
                          <a:ea typeface="+mn-ea"/>
                          <a:cs typeface="+mn-cs"/>
                        </a:rPr>
                        <a:t>and it </a:t>
                      </a:r>
                      <a:r>
                        <a:rPr lang="en-US" sz="1800" b="0" i="0" u="none" strike="noStrike" kern="1200" dirty="0">
                          <a:solidFill>
                            <a:schemeClr val="tx1"/>
                          </a:solidFill>
                          <a:effectLst/>
                          <a:latin typeface="+mn-lt"/>
                          <a:ea typeface="+mn-ea"/>
                          <a:cs typeface="+mn-cs"/>
                          <a:hlinkClick r:id="rId4" tooltip="Remotely triggered earthquakes"/>
                        </a:rPr>
                        <a:t>triggered other earthquakes</a:t>
                      </a:r>
                      <a:r>
                        <a:rPr lang="en-US" sz="1800" b="0" i="0" u="none" strike="noStrike" kern="1200" dirty="0">
                          <a:solidFill>
                            <a:schemeClr val="tx1"/>
                          </a:solidFill>
                          <a:effectLst/>
                          <a:latin typeface="+mn-lt"/>
                          <a:ea typeface="+mn-ea"/>
                          <a:cs typeface="+mn-cs"/>
                        </a:rPr>
                        <a:t> as far away as </a:t>
                      </a:r>
                      <a:r>
                        <a:rPr lang="en-US" sz="1800" b="0" i="0" u="none" strike="noStrike" kern="1200" dirty="0">
                          <a:solidFill>
                            <a:schemeClr val="tx1"/>
                          </a:solidFill>
                          <a:effectLst/>
                          <a:latin typeface="+mn-lt"/>
                          <a:ea typeface="+mn-ea"/>
                          <a:cs typeface="+mn-cs"/>
                          <a:hlinkClick r:id="rId5" tooltip="Alaska"/>
                        </a:rPr>
                        <a:t>Alaska</a:t>
                      </a:r>
                      <a:r>
                        <a:rPr lang="en-US" sz="1800" b="0" i="0" u="none" strike="noStrike" kern="1200" dirty="0">
                          <a:solidFill>
                            <a:schemeClr val="tx1"/>
                          </a:solidFill>
                          <a:effectLst/>
                          <a:latin typeface="+mn-lt"/>
                          <a:ea typeface="+mn-ea"/>
                          <a:cs typeface="+mn-cs"/>
                        </a:rPr>
                        <a:t>.</a:t>
                      </a:r>
                    </a:p>
                    <a:p>
                      <a:pPr fontAlgn="base"/>
                      <a:r>
                        <a:rPr lang="en-US" sz="1800" b="0" i="0" u="none" strike="noStrike" kern="1200" dirty="0">
                          <a:solidFill>
                            <a:schemeClr val="tx1"/>
                          </a:solidFill>
                          <a:effectLst/>
                          <a:latin typeface="+mn-lt"/>
                          <a:ea typeface="+mn-ea"/>
                          <a:cs typeface="+mn-cs"/>
                        </a:rPr>
                        <a:t>Severe damage has been inflicted on </a:t>
                      </a:r>
                      <a:r>
                        <a:rPr lang="en-US" sz="1800" b="0" i="0" u="none" strike="noStrike" kern="1200" dirty="0">
                          <a:solidFill>
                            <a:schemeClr val="tx1"/>
                          </a:solidFill>
                          <a:effectLst/>
                          <a:latin typeface="+mn-lt"/>
                          <a:ea typeface="+mn-ea"/>
                          <a:cs typeface="+mn-cs"/>
                          <a:hlinkClick r:id="rId6" tooltip="Ecosystem"/>
                        </a:rPr>
                        <a:t>ecosystems</a:t>
                      </a:r>
                      <a:r>
                        <a:rPr lang="en-US" sz="1800" b="0" i="0" u="none" strike="noStrike" kern="1200" dirty="0">
                          <a:solidFill>
                            <a:schemeClr val="tx1"/>
                          </a:solidFill>
                          <a:effectLst/>
                          <a:latin typeface="+mn-lt"/>
                          <a:ea typeface="+mn-ea"/>
                          <a:cs typeface="+mn-cs"/>
                        </a:rPr>
                        <a:t> such as </a:t>
                      </a:r>
                      <a:r>
                        <a:rPr lang="en-US" sz="1800" b="0" i="0" u="none" strike="noStrike" kern="1200" dirty="0">
                          <a:solidFill>
                            <a:schemeClr val="tx1"/>
                          </a:solidFill>
                          <a:effectLst/>
                          <a:latin typeface="+mn-lt"/>
                          <a:ea typeface="+mn-ea"/>
                          <a:cs typeface="+mn-cs"/>
                          <a:hlinkClick r:id="rId7" tooltip="Mangrove"/>
                        </a:rPr>
                        <a:t>mangroves</a:t>
                      </a:r>
                      <a:r>
                        <a:rPr lang="en-US" sz="1800" b="0" i="0" u="none" strike="noStrike" kern="1200" dirty="0">
                          <a:solidFill>
                            <a:schemeClr val="tx1"/>
                          </a:solidFill>
                          <a:effectLst/>
                          <a:latin typeface="+mn-lt"/>
                          <a:ea typeface="+mn-ea"/>
                          <a:cs typeface="+mn-cs"/>
                        </a:rPr>
                        <a:t>, </a:t>
                      </a:r>
                      <a:r>
                        <a:rPr lang="en-US" sz="1800" b="0" i="0" u="none" strike="noStrike" kern="1200" dirty="0">
                          <a:solidFill>
                            <a:schemeClr val="tx1"/>
                          </a:solidFill>
                          <a:effectLst/>
                          <a:latin typeface="+mn-lt"/>
                          <a:ea typeface="+mn-ea"/>
                          <a:cs typeface="+mn-cs"/>
                          <a:hlinkClick r:id="rId8" tooltip="Coral reef"/>
                        </a:rPr>
                        <a:t>coral reefs</a:t>
                      </a:r>
                      <a:r>
                        <a:rPr lang="en-US" sz="1800" b="0" i="0" u="none" strike="noStrike" kern="1200" dirty="0">
                          <a:solidFill>
                            <a:schemeClr val="tx1"/>
                          </a:solidFill>
                          <a:effectLst/>
                          <a:latin typeface="+mn-lt"/>
                          <a:ea typeface="+mn-ea"/>
                          <a:cs typeface="+mn-cs"/>
                        </a:rPr>
                        <a:t>, forests, coastal </a:t>
                      </a:r>
                      <a:r>
                        <a:rPr lang="en-US" sz="1800" b="0" i="0" u="none" strike="noStrike" kern="1200" dirty="0">
                          <a:solidFill>
                            <a:schemeClr val="tx1"/>
                          </a:solidFill>
                          <a:effectLst/>
                          <a:latin typeface="+mn-lt"/>
                          <a:ea typeface="+mn-ea"/>
                          <a:cs typeface="+mn-cs"/>
                          <a:hlinkClick r:id="rId9" tooltip="Wetland"/>
                        </a:rPr>
                        <a:t>wetlands</a:t>
                      </a:r>
                      <a:r>
                        <a:rPr lang="en-US" sz="1800" b="0" i="0" u="none" strike="noStrike" kern="1200" dirty="0">
                          <a:solidFill>
                            <a:schemeClr val="tx1"/>
                          </a:solidFill>
                          <a:effectLst/>
                          <a:latin typeface="+mn-lt"/>
                          <a:ea typeface="+mn-ea"/>
                          <a:cs typeface="+mn-cs"/>
                        </a:rPr>
                        <a:t>, vegetation, sand </a:t>
                      </a:r>
                      <a:r>
                        <a:rPr lang="en-US" sz="1800" b="0" i="0" u="none" strike="noStrike" kern="1200" dirty="0">
                          <a:solidFill>
                            <a:schemeClr val="tx1"/>
                          </a:solidFill>
                          <a:effectLst/>
                          <a:latin typeface="+mn-lt"/>
                          <a:ea typeface="+mn-ea"/>
                          <a:cs typeface="+mn-cs"/>
                          <a:hlinkClick r:id="rId10" tooltip="Dune"/>
                        </a:rPr>
                        <a:t>dunes</a:t>
                      </a:r>
                      <a:r>
                        <a:rPr lang="en-US" sz="1800" b="0" i="0" u="none" strike="noStrike" kern="1200" dirty="0">
                          <a:solidFill>
                            <a:schemeClr val="tx1"/>
                          </a:solidFill>
                          <a:effectLst/>
                          <a:latin typeface="+mn-lt"/>
                          <a:ea typeface="+mn-ea"/>
                          <a:cs typeface="+mn-cs"/>
                        </a:rPr>
                        <a:t> and </a:t>
                      </a:r>
                      <a:r>
                        <a:rPr lang="en-US" sz="1800" b="0" i="0" u="none" strike="noStrike" kern="1200" dirty="0">
                          <a:solidFill>
                            <a:schemeClr val="tx1"/>
                          </a:solidFill>
                          <a:effectLst/>
                          <a:latin typeface="+mn-lt"/>
                          <a:ea typeface="+mn-ea"/>
                          <a:cs typeface="+mn-cs"/>
                          <a:hlinkClick r:id="rId11" tooltip="Rock (geology)"/>
                        </a:rPr>
                        <a:t>rock</a:t>
                      </a:r>
                      <a:r>
                        <a:rPr lang="en-US" sz="1800" b="0" i="0" u="none" strike="noStrike" kern="1200" dirty="0">
                          <a:solidFill>
                            <a:schemeClr val="tx1"/>
                          </a:solidFill>
                          <a:effectLst/>
                          <a:latin typeface="+mn-lt"/>
                          <a:ea typeface="+mn-ea"/>
                          <a:cs typeface="+mn-cs"/>
                        </a:rPr>
                        <a:t> formations, animal and plant </a:t>
                      </a:r>
                      <a:r>
                        <a:rPr lang="en-US" sz="1800" b="0" i="0" u="none" strike="noStrike" kern="1200" dirty="0">
                          <a:solidFill>
                            <a:schemeClr val="tx1"/>
                          </a:solidFill>
                          <a:effectLst/>
                          <a:latin typeface="+mn-lt"/>
                          <a:ea typeface="+mn-ea"/>
                          <a:cs typeface="+mn-cs"/>
                          <a:hlinkClick r:id="rId12" tooltip="Biodiversity"/>
                        </a:rPr>
                        <a:t>biodiversity</a:t>
                      </a:r>
                      <a:r>
                        <a:rPr lang="en-US" sz="1800" b="0" i="0" u="none" strike="noStrike" kern="1200" dirty="0">
                          <a:solidFill>
                            <a:schemeClr val="tx1"/>
                          </a:solidFill>
                          <a:effectLst/>
                          <a:latin typeface="+mn-lt"/>
                          <a:ea typeface="+mn-ea"/>
                          <a:cs typeface="+mn-cs"/>
                        </a:rPr>
                        <a:t> and </a:t>
                      </a:r>
                      <a:r>
                        <a:rPr lang="en-US" sz="1800" b="0" i="0" u="none" strike="noStrike" kern="1200" dirty="0">
                          <a:solidFill>
                            <a:schemeClr val="tx1"/>
                          </a:solidFill>
                          <a:effectLst/>
                          <a:latin typeface="+mn-lt"/>
                          <a:ea typeface="+mn-ea"/>
                          <a:cs typeface="+mn-cs"/>
                          <a:hlinkClick r:id="rId13" tooltip="Groundwater"/>
                        </a:rPr>
                        <a:t>groundwater</a:t>
                      </a:r>
                      <a:r>
                        <a:rPr lang="en-US" sz="1800" b="0" i="0" u="none" strike="noStrike" kern="1200" dirty="0">
                          <a:solidFill>
                            <a:schemeClr val="tx1"/>
                          </a:solidFill>
                          <a:effectLst/>
                          <a:latin typeface="+mn-lt"/>
                          <a:ea typeface="+mn-ea"/>
                          <a:cs typeface="+mn-cs"/>
                        </a:rPr>
                        <a:t>. In addition, the spread of solid and liquid waste and industrial chemicals, </a:t>
                      </a:r>
                      <a:r>
                        <a:rPr lang="en-US" sz="1800" b="0" i="0" u="none" strike="noStrike" kern="1200" dirty="0">
                          <a:solidFill>
                            <a:schemeClr val="tx1"/>
                          </a:solidFill>
                          <a:effectLst/>
                          <a:latin typeface="+mn-lt"/>
                          <a:ea typeface="+mn-ea"/>
                          <a:cs typeface="+mn-cs"/>
                          <a:hlinkClick r:id="rId14" tooltip="Water pollution"/>
                        </a:rPr>
                        <a:t>water pollution</a:t>
                      </a:r>
                      <a:r>
                        <a:rPr lang="en-US" sz="1800" b="0" i="0" u="none" strike="noStrike" kern="1200" dirty="0">
                          <a:solidFill>
                            <a:schemeClr val="tx1"/>
                          </a:solidFill>
                          <a:effectLst/>
                          <a:latin typeface="+mn-lt"/>
                          <a:ea typeface="+mn-ea"/>
                          <a:cs typeface="+mn-cs"/>
                        </a:rPr>
                        <a:t> and the destruction of </a:t>
                      </a:r>
                      <a:r>
                        <a:rPr lang="en-US" sz="1800" b="0" i="0" u="none" strike="noStrike" kern="1200" dirty="0">
                          <a:solidFill>
                            <a:schemeClr val="tx1"/>
                          </a:solidFill>
                          <a:effectLst/>
                          <a:latin typeface="+mn-lt"/>
                          <a:ea typeface="+mn-ea"/>
                          <a:cs typeface="+mn-cs"/>
                          <a:hlinkClick r:id="rId15" tooltip="Sewage"/>
                        </a:rPr>
                        <a:t>sewage</a:t>
                      </a:r>
                      <a:r>
                        <a:rPr lang="en-US" sz="1800" b="0" i="0" u="none" strike="noStrike" kern="1200" dirty="0">
                          <a:solidFill>
                            <a:schemeClr val="tx1"/>
                          </a:solidFill>
                          <a:effectLst/>
                          <a:latin typeface="+mn-lt"/>
                          <a:ea typeface="+mn-ea"/>
                          <a:cs typeface="+mn-cs"/>
                        </a:rPr>
                        <a:t> collectors and treatment plants threaten the environment even further</a:t>
                      </a:r>
                      <a:endParaRPr lang="en-US" dirty="0"/>
                    </a:p>
                  </a:txBody>
                  <a:tcPr/>
                </a:tc>
                <a:extLst>
                  <a:ext uri="{0D108BD9-81ED-4DB2-BD59-A6C34878D82A}">
                    <a16:rowId xmlns:a16="http://schemas.microsoft.com/office/drawing/2014/main" val="3355985552"/>
                  </a:ext>
                </a:extLst>
              </a:tr>
              <a:tr h="1210242">
                <a:tc>
                  <a:txBody>
                    <a:bodyPr/>
                    <a:lstStyle/>
                    <a:p>
                      <a:r>
                        <a:rPr lang="en-US" dirty="0"/>
                        <a:t>Political effects</a:t>
                      </a:r>
                    </a:p>
                  </a:txBody>
                  <a:tcPr/>
                </a:tc>
                <a:tc>
                  <a:txBody>
                    <a:bodyPr/>
                    <a:lstStyle/>
                    <a:p>
                      <a:r>
                        <a:rPr lang="en-US" sz="1800" b="0" i="0" u="none" strike="noStrike" kern="1200" dirty="0">
                          <a:solidFill>
                            <a:schemeClr val="tx1"/>
                          </a:solidFill>
                          <a:effectLst/>
                          <a:latin typeface="+mn-lt"/>
                          <a:ea typeface="+mn-ea"/>
                          <a:cs typeface="+mn-cs"/>
                        </a:rPr>
                        <a:t>The widespread devastation caused by the tsunami led the main rebel group </a:t>
                      </a:r>
                      <a:r>
                        <a:rPr lang="en-US" sz="1800" b="0" i="0" u="none" strike="noStrike" kern="1200" dirty="0">
                          <a:solidFill>
                            <a:schemeClr val="tx1"/>
                          </a:solidFill>
                          <a:effectLst/>
                          <a:latin typeface="+mn-lt"/>
                          <a:ea typeface="+mn-ea"/>
                          <a:cs typeface="+mn-cs"/>
                          <a:hlinkClick r:id="rId16" tooltip="Free Aceh Movement"/>
                        </a:rPr>
                        <a:t>GAM</a:t>
                      </a:r>
                      <a:r>
                        <a:rPr lang="en-US" sz="1800" b="0" i="0" u="none" strike="noStrike" kern="1200" dirty="0">
                          <a:solidFill>
                            <a:schemeClr val="tx1"/>
                          </a:solidFill>
                          <a:effectLst/>
                          <a:latin typeface="+mn-lt"/>
                          <a:ea typeface="+mn-ea"/>
                          <a:cs typeface="+mn-cs"/>
                        </a:rPr>
                        <a:t> to declare a cease-fire on 28 December 2004 which resulted in a peace agreement signed 15 August 2005. The agreement explicitly cites the tsunami as a justification.</a:t>
                      </a:r>
                      <a:endParaRPr lang="en-US" dirty="0"/>
                    </a:p>
                  </a:txBody>
                  <a:tcPr/>
                </a:tc>
                <a:extLst>
                  <a:ext uri="{0D108BD9-81ED-4DB2-BD59-A6C34878D82A}">
                    <a16:rowId xmlns:a16="http://schemas.microsoft.com/office/drawing/2014/main" val="1499031774"/>
                  </a:ext>
                </a:extLst>
              </a:tr>
            </a:tbl>
          </a:graphicData>
        </a:graphic>
      </p:graphicFrame>
    </p:spTree>
    <p:extLst>
      <p:ext uri="{BB962C8B-B14F-4D97-AF65-F5344CB8AC3E}">
        <p14:creationId xmlns:p14="http://schemas.microsoft.com/office/powerpoint/2010/main" val="784857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D00E8-03AA-284B-B0A1-4539001E8048}"/>
              </a:ext>
            </a:extLst>
          </p:cNvPr>
          <p:cNvSpPr>
            <a:spLocks noGrp="1"/>
          </p:cNvSpPr>
          <p:nvPr>
            <p:ph type="title"/>
          </p:nvPr>
        </p:nvSpPr>
        <p:spPr/>
        <p:txBody>
          <a:bodyPr/>
          <a:lstStyle/>
          <a:p>
            <a:r>
              <a:rPr lang="en-US" b="1" dirty="0"/>
              <a:t>2011 </a:t>
            </a:r>
            <a:r>
              <a:rPr lang="en-US" b="1" dirty="0" err="1"/>
              <a:t>Tōhoku</a:t>
            </a:r>
            <a:r>
              <a:rPr lang="en-US" b="1" dirty="0"/>
              <a:t> earthquake and tsunami</a:t>
            </a:r>
            <a:br>
              <a:rPr lang="en-US" dirty="0"/>
            </a:br>
            <a:endParaRPr lang="en-US" dirty="0"/>
          </a:p>
        </p:txBody>
      </p:sp>
      <p:pic>
        <p:nvPicPr>
          <p:cNvPr id="5" name="Content Placeholder 4">
            <a:extLst>
              <a:ext uri="{FF2B5EF4-FFF2-40B4-BE49-F238E27FC236}">
                <a16:creationId xmlns:a16="http://schemas.microsoft.com/office/drawing/2014/main" id="{14CC98CA-CBF2-454A-BAFD-1F7B7E4E1A0D}"/>
              </a:ext>
            </a:extLst>
          </p:cNvPr>
          <p:cNvPicPr>
            <a:picLocks noGrp="1" noChangeAspect="1"/>
          </p:cNvPicPr>
          <p:nvPr>
            <p:ph idx="1"/>
          </p:nvPr>
        </p:nvPicPr>
        <p:blipFill>
          <a:blip r:embed="rId2"/>
          <a:stretch>
            <a:fillRect/>
          </a:stretch>
        </p:blipFill>
        <p:spPr>
          <a:xfrm>
            <a:off x="2840676" y="1825625"/>
            <a:ext cx="6510648" cy="4351338"/>
          </a:xfrm>
        </p:spPr>
      </p:pic>
    </p:spTree>
    <p:extLst>
      <p:ext uri="{BB962C8B-B14F-4D97-AF65-F5344CB8AC3E}">
        <p14:creationId xmlns:p14="http://schemas.microsoft.com/office/powerpoint/2010/main" val="317960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EE990-9D18-E94C-9545-F117DC12F2E8}"/>
              </a:ext>
            </a:extLst>
          </p:cNvPr>
          <p:cNvSpPr>
            <a:spLocks noGrp="1"/>
          </p:cNvSpPr>
          <p:nvPr>
            <p:ph type="title"/>
          </p:nvPr>
        </p:nvSpPr>
        <p:spPr>
          <a:xfrm>
            <a:off x="680545" y="-230216"/>
            <a:ext cx="10515600" cy="1325563"/>
          </a:xfrm>
        </p:spPr>
        <p:txBody>
          <a:bodyPr/>
          <a:lstStyle/>
          <a:p>
            <a:r>
              <a:rPr lang="en-US" b="1" dirty="0"/>
              <a:t>2011 </a:t>
            </a:r>
            <a:r>
              <a:rPr lang="en-US" b="1" dirty="0" err="1"/>
              <a:t>Tōhoku</a:t>
            </a:r>
            <a:r>
              <a:rPr lang="en-US" b="1" dirty="0"/>
              <a:t> earthquake and tsunami</a:t>
            </a:r>
            <a:endParaRPr lang="en-US" dirty="0"/>
          </a:p>
        </p:txBody>
      </p:sp>
      <p:sp>
        <p:nvSpPr>
          <p:cNvPr id="3" name="Content Placeholder 2">
            <a:extLst>
              <a:ext uri="{FF2B5EF4-FFF2-40B4-BE49-F238E27FC236}">
                <a16:creationId xmlns:a16="http://schemas.microsoft.com/office/drawing/2014/main" id="{09776869-4E0F-F242-B84B-A3FD291A0CB6}"/>
              </a:ext>
            </a:extLst>
          </p:cNvPr>
          <p:cNvSpPr>
            <a:spLocks noGrp="1"/>
          </p:cNvSpPr>
          <p:nvPr>
            <p:ph idx="1"/>
          </p:nvPr>
        </p:nvSpPr>
        <p:spPr/>
        <p:txBody>
          <a:bodyPr/>
          <a:lstStyle/>
          <a:p>
            <a:endParaRPr lang="en-US"/>
          </a:p>
        </p:txBody>
      </p:sp>
      <p:graphicFrame>
        <p:nvGraphicFramePr>
          <p:cNvPr id="5" name="Content Placeholder 3">
            <a:extLst>
              <a:ext uri="{FF2B5EF4-FFF2-40B4-BE49-F238E27FC236}">
                <a16:creationId xmlns:a16="http://schemas.microsoft.com/office/drawing/2014/main" id="{F0D2FA05-73D9-054E-B0BA-4BDBA2A3CD2E}"/>
              </a:ext>
            </a:extLst>
          </p:cNvPr>
          <p:cNvGraphicFramePr>
            <a:graphicFrameLocks/>
          </p:cNvGraphicFramePr>
          <p:nvPr>
            <p:extLst>
              <p:ext uri="{D42A27DB-BD31-4B8C-83A1-F6EECF244321}">
                <p14:modId xmlns:p14="http://schemas.microsoft.com/office/powerpoint/2010/main" val="295085631"/>
              </p:ext>
            </p:extLst>
          </p:nvPr>
        </p:nvGraphicFramePr>
        <p:xfrm>
          <a:off x="491357" y="833675"/>
          <a:ext cx="11238187" cy="5936472"/>
        </p:xfrm>
        <a:graphic>
          <a:graphicData uri="http://schemas.openxmlformats.org/drawingml/2006/table">
            <a:tbl>
              <a:tblPr firstRow="1" bandRow="1">
                <a:tableStyleId>{5940675A-B579-460E-94D1-54222C63F5DA}</a:tableStyleId>
              </a:tblPr>
              <a:tblGrid>
                <a:gridCol w="1227159">
                  <a:extLst>
                    <a:ext uri="{9D8B030D-6E8A-4147-A177-3AD203B41FA5}">
                      <a16:colId xmlns:a16="http://schemas.microsoft.com/office/drawing/2014/main" val="2597221768"/>
                    </a:ext>
                  </a:extLst>
                </a:gridCol>
                <a:gridCol w="10011028">
                  <a:extLst>
                    <a:ext uri="{9D8B030D-6E8A-4147-A177-3AD203B41FA5}">
                      <a16:colId xmlns:a16="http://schemas.microsoft.com/office/drawing/2014/main" val="3611321905"/>
                    </a:ext>
                  </a:extLst>
                </a:gridCol>
              </a:tblGrid>
              <a:tr h="868344">
                <a:tc>
                  <a:txBody>
                    <a:bodyPr/>
                    <a:lstStyle/>
                    <a:p>
                      <a:r>
                        <a:rPr lang="en-US" dirty="0"/>
                        <a:t>Social effects</a:t>
                      </a:r>
                    </a:p>
                  </a:txBody>
                  <a:tcPr/>
                </a:tc>
                <a:tc>
                  <a:txBody>
                    <a:bodyPr/>
                    <a:lstStyle/>
                    <a:p>
                      <a:r>
                        <a:rPr lang="en-US" sz="1800" b="0" i="0" u="none" strike="noStrike" kern="1200" dirty="0">
                          <a:solidFill>
                            <a:schemeClr val="tx1"/>
                          </a:solidFill>
                          <a:effectLst/>
                          <a:latin typeface="+mn-lt"/>
                          <a:ea typeface="+mn-ea"/>
                          <a:cs typeface="+mn-cs"/>
                        </a:rPr>
                        <a:t>15,896 deaths</a:t>
                      </a:r>
                      <a:br>
                        <a:rPr lang="en-US" dirty="0"/>
                      </a:br>
                      <a:r>
                        <a:rPr lang="en-US" sz="1800" b="0" i="0" u="none" strike="noStrike" kern="1200" dirty="0">
                          <a:solidFill>
                            <a:schemeClr val="tx1"/>
                          </a:solidFill>
                          <a:effectLst/>
                          <a:latin typeface="+mn-lt"/>
                          <a:ea typeface="+mn-ea"/>
                          <a:cs typeface="+mn-cs"/>
                        </a:rPr>
                        <a:t>6,157 injured</a:t>
                      </a:r>
                      <a:br>
                        <a:rPr lang="en-US" dirty="0"/>
                      </a:br>
                      <a:r>
                        <a:rPr lang="en-US" sz="1800" b="0" i="0" u="none" strike="noStrike" kern="1200" dirty="0">
                          <a:solidFill>
                            <a:schemeClr val="tx1"/>
                          </a:solidFill>
                          <a:effectLst/>
                          <a:latin typeface="+mn-lt"/>
                          <a:ea typeface="+mn-ea"/>
                          <a:cs typeface="+mn-cs"/>
                        </a:rPr>
                        <a:t>2,537 people missing</a:t>
                      </a:r>
                      <a:endParaRPr lang="en-US" dirty="0"/>
                    </a:p>
                  </a:txBody>
                  <a:tcPr/>
                </a:tc>
                <a:extLst>
                  <a:ext uri="{0D108BD9-81ED-4DB2-BD59-A6C34878D82A}">
                    <a16:rowId xmlns:a16="http://schemas.microsoft.com/office/drawing/2014/main" val="4136348"/>
                  </a:ext>
                </a:extLst>
              </a:tr>
              <a:tr h="2791939">
                <a:tc>
                  <a:txBody>
                    <a:bodyPr/>
                    <a:lstStyle/>
                    <a:p>
                      <a:r>
                        <a:rPr lang="en-US" dirty="0"/>
                        <a:t>Economic effects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$360 billion </a:t>
                      </a:r>
                      <a:r>
                        <a:rPr lang="en-US" sz="1800" b="0" i="0" u="none" strike="noStrike" kern="1200" dirty="0">
                          <a:solidFill>
                            <a:schemeClr val="tx1"/>
                          </a:solidFill>
                          <a:effectLst/>
                          <a:latin typeface="+mn-lt"/>
                          <a:ea typeface="+mn-ea"/>
                          <a:cs typeface="+mn-cs"/>
                          <a:hlinkClick r:id="rId2" tooltip="USD"/>
                        </a:rPr>
                        <a:t>USD</a:t>
                      </a:r>
                      <a:endParaRPr lang="en-US" sz="18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It destroyed 138,000 buildings and cost $360 billion in economic damage.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Second, it crippled </a:t>
                      </a:r>
                      <a:r>
                        <a:rPr lang="en-US" sz="1800" b="0" i="0" u="none" strike="noStrike" kern="1200" dirty="0">
                          <a:solidFill>
                            <a:schemeClr val="tx1"/>
                          </a:solidFill>
                          <a:effectLst/>
                          <a:latin typeface="+mn-lt"/>
                          <a:ea typeface="+mn-ea"/>
                          <a:cs typeface="+mn-cs"/>
                          <a:hlinkClick r:id="rId3"/>
                        </a:rPr>
                        <a:t>Japan's nuclear industry</a:t>
                      </a:r>
                      <a:r>
                        <a:rPr lang="en-US" sz="1800" b="0" i="0" u="none" strike="noStrike" kern="1200" dirty="0">
                          <a:solidFill>
                            <a:schemeClr val="tx1"/>
                          </a:solidFill>
                          <a:effectLst/>
                          <a:latin typeface="+mn-lt"/>
                          <a:ea typeface="+mn-ea"/>
                          <a:cs typeface="+mn-cs"/>
                        </a:rPr>
                        <a:t>. Eleven of Japan's 50 nuclear reactors were immediately closed after the disaster</a:t>
                      </a:r>
                    </a:p>
                    <a:p>
                      <a:r>
                        <a:rPr lang="en-US" sz="1800" b="0" i="0" u="none" strike="noStrike" kern="1200" dirty="0">
                          <a:solidFill>
                            <a:schemeClr val="tx1"/>
                          </a:solidFill>
                          <a:effectLst/>
                          <a:latin typeface="+mn-lt"/>
                          <a:ea typeface="+mn-ea"/>
                          <a:cs typeface="+mn-cs"/>
                        </a:rPr>
                        <a:t>This disrupted the global </a:t>
                      </a:r>
                      <a:r>
                        <a:rPr lang="en-US" sz="1800" b="0" i="0" u="none" strike="noStrike" kern="1200" dirty="0">
                          <a:solidFill>
                            <a:schemeClr val="tx1"/>
                          </a:solidFill>
                          <a:effectLst/>
                          <a:latin typeface="+mn-lt"/>
                          <a:ea typeface="+mn-ea"/>
                          <a:cs typeface="+mn-cs"/>
                          <a:hlinkClick r:id="rId4"/>
                        </a:rPr>
                        <a:t>supply chain</a:t>
                      </a:r>
                      <a:r>
                        <a:rPr lang="en-US" sz="1800" b="0" i="0" u="none" strike="noStrike" kern="1200" dirty="0">
                          <a:solidFill>
                            <a:schemeClr val="tx1"/>
                          </a:solidFill>
                          <a:effectLst/>
                          <a:latin typeface="+mn-lt"/>
                          <a:ea typeface="+mn-ea"/>
                          <a:cs typeface="+mn-cs"/>
                        </a:rPr>
                        <a:t> of semiconductor equipment and materials. Japan manufactures 20 percent of the world's semiconductor products. That includes the NAND flash, an indispensable electronic part of Apple's iPad. Japan also supplies the wings, landing gears and other major parts of Boeing's 787 Dreamliner.</a:t>
                      </a:r>
                    </a:p>
                    <a:p>
                      <a:r>
                        <a:rPr lang="en-US" sz="1800" b="0" i="0" u="none" strike="noStrike" kern="1200" dirty="0">
                          <a:solidFill>
                            <a:schemeClr val="tx1"/>
                          </a:solidFill>
                          <a:effectLst/>
                          <a:latin typeface="+mn-lt"/>
                          <a:ea typeface="+mn-ea"/>
                          <a:cs typeface="+mn-cs"/>
                        </a:rPr>
                        <a:t> </a:t>
                      </a:r>
                      <a:r>
                        <a:rPr lang="en-US" sz="1800" b="0" i="0" u="none" strike="noStrike" kern="1200" dirty="0">
                          <a:solidFill>
                            <a:schemeClr val="tx1"/>
                          </a:solidFill>
                          <a:effectLst/>
                          <a:latin typeface="+mn-lt"/>
                          <a:ea typeface="+mn-ea"/>
                          <a:cs typeface="+mn-cs"/>
                          <a:hlinkClick r:id="rId5"/>
                        </a:rPr>
                        <a:t>Toyota</a:t>
                      </a:r>
                      <a:r>
                        <a:rPr lang="en-US" sz="1800" b="0" i="0" u="none" strike="noStrike" kern="1200" dirty="0">
                          <a:solidFill>
                            <a:schemeClr val="tx1"/>
                          </a:solidFill>
                          <a:effectLst/>
                          <a:latin typeface="+mn-lt"/>
                          <a:ea typeface="+mn-ea"/>
                          <a:cs typeface="+mn-cs"/>
                        </a:rPr>
                        <a:t>, Nissan, Honda, Mitsubishi and Suzuki temporarily suspended production. Nissan considered moving a production line to the United States. A total of 22 plants in the area, including Sony, were shut</a:t>
                      </a:r>
                    </a:p>
                  </a:txBody>
                  <a:tcPr/>
                </a:tc>
                <a:extLst>
                  <a:ext uri="{0D108BD9-81ED-4DB2-BD59-A6C34878D82A}">
                    <a16:rowId xmlns:a16="http://schemas.microsoft.com/office/drawing/2014/main" val="969712488"/>
                  </a:ext>
                </a:extLst>
              </a:tr>
              <a:tr h="1128847">
                <a:tc>
                  <a:txBody>
                    <a:bodyPr/>
                    <a:lstStyle/>
                    <a:p>
                      <a:r>
                        <a:rPr lang="en-US" dirty="0"/>
                        <a:t>Environmental effects</a:t>
                      </a:r>
                    </a:p>
                  </a:txBody>
                  <a:tcPr/>
                </a:tc>
                <a:tc>
                  <a:txBody>
                    <a:bodyPr/>
                    <a:lstStyle/>
                    <a:p>
                      <a:pPr fontAlgn="base"/>
                      <a:r>
                        <a:rPr lang="en-US" sz="1800" b="0" i="0" u="none" strike="noStrike" kern="1200" dirty="0">
                          <a:solidFill>
                            <a:schemeClr val="tx1"/>
                          </a:solidFill>
                          <a:effectLst/>
                          <a:latin typeface="+mn-lt"/>
                          <a:ea typeface="+mn-ea"/>
                          <a:cs typeface="+mn-cs"/>
                        </a:rPr>
                        <a:t>The waves damaged the Fukushima </a:t>
                      </a:r>
                      <a:r>
                        <a:rPr lang="en-US" sz="1800" b="0" i="0" u="none" strike="noStrike" kern="1200" dirty="0">
                          <a:solidFill>
                            <a:schemeClr val="tx1"/>
                          </a:solidFill>
                          <a:effectLst/>
                          <a:latin typeface="+mn-lt"/>
                          <a:ea typeface="+mn-ea"/>
                          <a:cs typeface="+mn-cs"/>
                          <a:hlinkClick r:id="rId6"/>
                        </a:rPr>
                        <a:t>nuclear power plant</a:t>
                      </a:r>
                      <a:r>
                        <a:rPr lang="en-US" sz="1800" b="0" i="0" u="none" strike="noStrike" kern="1200" dirty="0">
                          <a:solidFill>
                            <a:schemeClr val="tx1"/>
                          </a:solidFill>
                          <a:effectLst/>
                          <a:latin typeface="+mn-lt"/>
                          <a:ea typeface="+mn-ea"/>
                          <a:cs typeface="+mn-cs"/>
                        </a:rPr>
                        <a:t>, creating radioactive leaks. At first, engineers couldn't stop the leakage. Even after they did, it took months to completely halt emissions. Radiation showed up in local milk and vegetables. It also briefly appeared in Tokyo's drinking water. Radioactive materials continued to leak into the Pacific Ocean, raising levels to 4,000 times the legal limit. </a:t>
                      </a:r>
                      <a:endParaRPr lang="en-US" dirty="0"/>
                    </a:p>
                  </a:txBody>
                  <a:tcPr/>
                </a:tc>
                <a:extLst>
                  <a:ext uri="{0D108BD9-81ED-4DB2-BD59-A6C34878D82A}">
                    <a16:rowId xmlns:a16="http://schemas.microsoft.com/office/drawing/2014/main" val="3355985552"/>
                  </a:ext>
                </a:extLst>
              </a:tr>
              <a:tr h="998712">
                <a:tc>
                  <a:txBody>
                    <a:bodyPr/>
                    <a:lstStyle/>
                    <a:p>
                      <a:r>
                        <a:rPr lang="en-US" dirty="0"/>
                        <a:t>Political effects</a:t>
                      </a:r>
                    </a:p>
                  </a:txBody>
                  <a:tcPr/>
                </a:tc>
                <a:tc>
                  <a:txBody>
                    <a:bodyPr/>
                    <a:lstStyle/>
                    <a:p>
                      <a:r>
                        <a:rPr lang="en-US" sz="1800" b="0" i="0" u="none" strike="noStrike" kern="1200" dirty="0">
                          <a:solidFill>
                            <a:schemeClr val="tx1"/>
                          </a:solidFill>
                          <a:effectLst/>
                          <a:latin typeface="+mn-lt"/>
                          <a:ea typeface="+mn-ea"/>
                          <a:cs typeface="+mn-cs"/>
                        </a:rPr>
                        <a:t>Japan had to import oil to replace generation capacity. This caused record </a:t>
                      </a:r>
                      <a:r>
                        <a:rPr lang="en-US" sz="1800" b="0" i="0" u="none" strike="noStrike" kern="1200" dirty="0">
                          <a:solidFill>
                            <a:schemeClr val="tx1"/>
                          </a:solidFill>
                          <a:effectLst/>
                          <a:latin typeface="+mn-lt"/>
                          <a:ea typeface="+mn-ea"/>
                          <a:cs typeface="+mn-cs"/>
                          <a:hlinkClick r:id="rId7"/>
                        </a:rPr>
                        <a:t>trade deficits</a:t>
                      </a:r>
                      <a:r>
                        <a:rPr lang="en-US" sz="1800" b="0" i="0" u="none" strike="noStrike" kern="1200" dirty="0">
                          <a:solidFill>
                            <a:schemeClr val="tx1"/>
                          </a:solidFill>
                          <a:effectLst/>
                          <a:latin typeface="+mn-lt"/>
                          <a:ea typeface="+mn-ea"/>
                          <a:cs typeface="+mn-cs"/>
                        </a:rPr>
                        <a:t>.</a:t>
                      </a:r>
                      <a:endParaRPr lang="en-US" dirty="0"/>
                    </a:p>
                  </a:txBody>
                  <a:tcPr/>
                </a:tc>
                <a:extLst>
                  <a:ext uri="{0D108BD9-81ED-4DB2-BD59-A6C34878D82A}">
                    <a16:rowId xmlns:a16="http://schemas.microsoft.com/office/drawing/2014/main" val="1499031774"/>
                  </a:ext>
                </a:extLst>
              </a:tr>
            </a:tbl>
          </a:graphicData>
        </a:graphic>
      </p:graphicFrame>
    </p:spTree>
    <p:extLst>
      <p:ext uri="{BB962C8B-B14F-4D97-AF65-F5344CB8AC3E}">
        <p14:creationId xmlns:p14="http://schemas.microsoft.com/office/powerpoint/2010/main" val="4089181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302BD-149F-884C-9046-098097305DFA}"/>
              </a:ext>
            </a:extLst>
          </p:cNvPr>
          <p:cNvSpPr>
            <a:spLocks noGrp="1"/>
          </p:cNvSpPr>
          <p:nvPr>
            <p:ph type="title"/>
          </p:nvPr>
        </p:nvSpPr>
        <p:spPr/>
        <p:txBody>
          <a:bodyPr/>
          <a:lstStyle/>
          <a:p>
            <a:r>
              <a:rPr lang="en-US" b="1" dirty="0"/>
              <a:t>Hawaii's Kilauea Volcano Eruption, 2018</a:t>
            </a:r>
            <a:br>
              <a:rPr lang="en-US" b="1" dirty="0"/>
            </a:br>
            <a:endParaRPr lang="en-US" dirty="0"/>
          </a:p>
        </p:txBody>
      </p:sp>
      <p:pic>
        <p:nvPicPr>
          <p:cNvPr id="5" name="Content Placeholder 4">
            <a:extLst>
              <a:ext uri="{FF2B5EF4-FFF2-40B4-BE49-F238E27FC236}">
                <a16:creationId xmlns:a16="http://schemas.microsoft.com/office/drawing/2014/main" id="{3CEA9F27-78AD-084B-B0A6-865FEAD8934D}"/>
              </a:ext>
            </a:extLst>
          </p:cNvPr>
          <p:cNvPicPr>
            <a:picLocks noGrp="1" noChangeAspect="1"/>
          </p:cNvPicPr>
          <p:nvPr>
            <p:ph idx="1"/>
          </p:nvPr>
        </p:nvPicPr>
        <p:blipFill>
          <a:blip r:embed="rId2"/>
          <a:stretch>
            <a:fillRect/>
          </a:stretch>
        </p:blipFill>
        <p:spPr>
          <a:xfrm>
            <a:off x="2869325" y="1027906"/>
            <a:ext cx="6835564" cy="5101501"/>
          </a:xfrm>
        </p:spPr>
      </p:pic>
    </p:spTree>
    <p:extLst>
      <p:ext uri="{BB962C8B-B14F-4D97-AF65-F5344CB8AC3E}">
        <p14:creationId xmlns:p14="http://schemas.microsoft.com/office/powerpoint/2010/main" val="1684761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B7454-DFA5-0A40-BCE2-52118B91A80D}"/>
              </a:ext>
            </a:extLst>
          </p:cNvPr>
          <p:cNvSpPr>
            <a:spLocks noGrp="1"/>
          </p:cNvSpPr>
          <p:nvPr>
            <p:ph type="title"/>
          </p:nvPr>
        </p:nvSpPr>
        <p:spPr/>
        <p:txBody>
          <a:bodyPr/>
          <a:lstStyle/>
          <a:p>
            <a:r>
              <a:rPr lang="en-US" b="1" dirty="0"/>
              <a:t>Hurricane Harvey, 2017</a:t>
            </a:r>
          </a:p>
        </p:txBody>
      </p:sp>
      <p:pic>
        <p:nvPicPr>
          <p:cNvPr id="5" name="Content Placeholder 4">
            <a:extLst>
              <a:ext uri="{FF2B5EF4-FFF2-40B4-BE49-F238E27FC236}">
                <a16:creationId xmlns:a16="http://schemas.microsoft.com/office/drawing/2014/main" id="{D232752B-A5E8-104A-90EC-379202A525E2}"/>
              </a:ext>
            </a:extLst>
          </p:cNvPr>
          <p:cNvPicPr>
            <a:picLocks noGrp="1" noChangeAspect="1"/>
          </p:cNvPicPr>
          <p:nvPr>
            <p:ph idx="1"/>
          </p:nvPr>
        </p:nvPicPr>
        <p:blipFill>
          <a:blip r:embed="rId2"/>
          <a:stretch>
            <a:fillRect/>
          </a:stretch>
        </p:blipFill>
        <p:spPr>
          <a:xfrm>
            <a:off x="2203555" y="1557651"/>
            <a:ext cx="8204842" cy="4694263"/>
          </a:xfrm>
        </p:spPr>
      </p:pic>
    </p:spTree>
    <p:extLst>
      <p:ext uri="{BB962C8B-B14F-4D97-AF65-F5344CB8AC3E}">
        <p14:creationId xmlns:p14="http://schemas.microsoft.com/office/powerpoint/2010/main" val="3024252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7960F-7914-6142-B46E-8722C6E815B3}"/>
              </a:ext>
            </a:extLst>
          </p:cNvPr>
          <p:cNvSpPr>
            <a:spLocks noGrp="1"/>
          </p:cNvSpPr>
          <p:nvPr>
            <p:ph type="title"/>
          </p:nvPr>
        </p:nvSpPr>
        <p:spPr>
          <a:xfrm>
            <a:off x="838200" y="0"/>
            <a:ext cx="10515600" cy="1325563"/>
          </a:xfrm>
        </p:spPr>
        <p:txBody>
          <a:bodyPr/>
          <a:lstStyle/>
          <a:p>
            <a:r>
              <a:rPr lang="en-US" b="1" dirty="0"/>
              <a:t>Hawaii's Kilauea Volcano Eruption, 2018</a:t>
            </a:r>
            <a:endParaRPr lang="en-US" dirty="0"/>
          </a:p>
        </p:txBody>
      </p:sp>
      <p:sp>
        <p:nvSpPr>
          <p:cNvPr id="3" name="Content Placeholder 2">
            <a:extLst>
              <a:ext uri="{FF2B5EF4-FFF2-40B4-BE49-F238E27FC236}">
                <a16:creationId xmlns:a16="http://schemas.microsoft.com/office/drawing/2014/main" id="{136F00B2-0DD8-DE49-A61D-4F4AAC022368}"/>
              </a:ext>
            </a:extLst>
          </p:cNvPr>
          <p:cNvSpPr>
            <a:spLocks noGrp="1"/>
          </p:cNvSpPr>
          <p:nvPr>
            <p:ph idx="1"/>
          </p:nvPr>
        </p:nvSpPr>
        <p:spPr/>
        <p:txBody>
          <a:bodyPr/>
          <a:lstStyle/>
          <a:p>
            <a:endParaRPr lang="en-US"/>
          </a:p>
        </p:txBody>
      </p:sp>
      <p:graphicFrame>
        <p:nvGraphicFramePr>
          <p:cNvPr id="5" name="Content Placeholder 3">
            <a:extLst>
              <a:ext uri="{FF2B5EF4-FFF2-40B4-BE49-F238E27FC236}">
                <a16:creationId xmlns:a16="http://schemas.microsoft.com/office/drawing/2014/main" id="{390269CB-4DCE-204C-9CF0-6B0B9BA87479}"/>
              </a:ext>
            </a:extLst>
          </p:cNvPr>
          <p:cNvGraphicFramePr>
            <a:graphicFrameLocks/>
          </p:cNvGraphicFramePr>
          <p:nvPr>
            <p:extLst>
              <p:ext uri="{D42A27DB-BD31-4B8C-83A1-F6EECF244321}">
                <p14:modId xmlns:p14="http://schemas.microsoft.com/office/powerpoint/2010/main" val="1867488727"/>
              </p:ext>
            </p:extLst>
          </p:nvPr>
        </p:nvGraphicFramePr>
        <p:xfrm>
          <a:off x="567559" y="1258088"/>
          <a:ext cx="11624441" cy="5599362"/>
        </p:xfrm>
        <a:graphic>
          <a:graphicData uri="http://schemas.openxmlformats.org/drawingml/2006/table">
            <a:tbl>
              <a:tblPr firstRow="1" bandRow="1">
                <a:tableStyleId>{5940675A-B579-460E-94D1-54222C63F5DA}</a:tableStyleId>
              </a:tblPr>
              <a:tblGrid>
                <a:gridCol w="2598328">
                  <a:extLst>
                    <a:ext uri="{9D8B030D-6E8A-4147-A177-3AD203B41FA5}">
                      <a16:colId xmlns:a16="http://schemas.microsoft.com/office/drawing/2014/main" val="2597221768"/>
                    </a:ext>
                  </a:extLst>
                </a:gridCol>
                <a:gridCol w="9026113">
                  <a:extLst>
                    <a:ext uri="{9D8B030D-6E8A-4147-A177-3AD203B41FA5}">
                      <a16:colId xmlns:a16="http://schemas.microsoft.com/office/drawing/2014/main" val="3611321905"/>
                    </a:ext>
                  </a:extLst>
                </a:gridCol>
              </a:tblGrid>
              <a:tr h="429447">
                <a:tc>
                  <a:txBody>
                    <a:bodyPr/>
                    <a:lstStyle/>
                    <a:p>
                      <a:r>
                        <a:rPr lang="en-US" dirty="0"/>
                        <a:t>Social effects</a:t>
                      </a:r>
                    </a:p>
                  </a:txBody>
                  <a:tcPr/>
                </a:tc>
                <a:tc>
                  <a:txBody>
                    <a:bodyPr/>
                    <a:lstStyle/>
                    <a:p>
                      <a:r>
                        <a:rPr lang="en-US" sz="1800" b="0" i="0" u="none" strike="noStrike" kern="1200" dirty="0">
                          <a:solidFill>
                            <a:schemeClr val="tx1"/>
                          </a:solidFill>
                          <a:effectLst/>
                          <a:latin typeface="+mn-lt"/>
                          <a:ea typeface="+mn-ea"/>
                          <a:cs typeface="+mn-cs"/>
                        </a:rPr>
                        <a:t>One man was seriously injured when a molten rock projectile shattered his leg while he was standing on a balcony.</a:t>
                      </a:r>
                    </a:p>
                    <a:p>
                      <a:r>
                        <a:rPr lang="en-US" sz="1800" b="0" i="0" u="none" strike="noStrike" kern="1200" dirty="0">
                          <a:solidFill>
                            <a:schemeClr val="tx1"/>
                          </a:solidFill>
                          <a:effectLst/>
                          <a:latin typeface="+mn-lt"/>
                          <a:ea typeface="+mn-ea"/>
                          <a:cs typeface="+mn-cs"/>
                        </a:rPr>
                        <a:t>Thousands of people have been forced to flee their homes after molten hot lava, ash and gasses first spewed into the air </a:t>
                      </a:r>
                    </a:p>
                  </a:txBody>
                  <a:tcPr/>
                </a:tc>
                <a:extLst>
                  <a:ext uri="{0D108BD9-81ED-4DB2-BD59-A6C34878D82A}">
                    <a16:rowId xmlns:a16="http://schemas.microsoft.com/office/drawing/2014/main" val="4136348"/>
                  </a:ext>
                </a:extLst>
              </a:tr>
              <a:tr h="467921">
                <a:tc>
                  <a:txBody>
                    <a:bodyPr/>
                    <a:lstStyle/>
                    <a:p>
                      <a:r>
                        <a:rPr lang="en-US" dirty="0"/>
                        <a:t>Economic effects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Lodging and tour bookings are down 50% for May to July in 2018. Cruise ships skipping the Island- loss of approx. $5 million revenue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$1,240,434  loss from the 10 million tons of sugar wiped out when numerous lava flows covered 3,900 acres of Hawaii’s Big Island.</a:t>
                      </a:r>
                      <a:endParaRPr lang="en-US" dirty="0"/>
                    </a:p>
                  </a:txBody>
                  <a:tcPr/>
                </a:tc>
                <a:extLst>
                  <a:ext uri="{0D108BD9-81ED-4DB2-BD59-A6C34878D82A}">
                    <a16:rowId xmlns:a16="http://schemas.microsoft.com/office/drawing/2014/main" val="969712488"/>
                  </a:ext>
                </a:extLst>
              </a:tr>
              <a:tr h="370840">
                <a:tc>
                  <a:txBody>
                    <a:bodyPr/>
                    <a:lstStyle/>
                    <a:p>
                      <a:r>
                        <a:rPr lang="en-US" dirty="0"/>
                        <a:t>Environmental effects</a:t>
                      </a:r>
                    </a:p>
                  </a:txBody>
                  <a:tcPr/>
                </a:tc>
                <a:tc>
                  <a:txBody>
                    <a:bodyPr/>
                    <a:lstStyle/>
                    <a:p>
                      <a:pPr fontAlgn="base"/>
                      <a:r>
                        <a:rPr lang="en-US" sz="1800" b="0" i="0" u="none" strike="noStrike" kern="1200" dirty="0">
                          <a:solidFill>
                            <a:schemeClr val="tx1"/>
                          </a:solidFill>
                          <a:effectLst/>
                          <a:latin typeface="+mn-lt"/>
                          <a:ea typeface="+mn-ea"/>
                          <a:cs typeface="+mn-cs"/>
                        </a:rPr>
                        <a:t>Lava flows, pyroclastic flows, and Kilauea’s release of toxic sulfur dioxide can contribute to the famine and eventual loss of livestock and other animals.</a:t>
                      </a:r>
                    </a:p>
                    <a:p>
                      <a:pPr fontAlgn="base"/>
                      <a:r>
                        <a:rPr lang="en-US" sz="1800" b="0" i="0" u="none" strike="noStrike" kern="1200" dirty="0" err="1">
                          <a:solidFill>
                            <a:schemeClr val="tx1"/>
                          </a:solidFill>
                          <a:effectLst/>
                          <a:latin typeface="+mn-lt"/>
                          <a:ea typeface="+mn-ea"/>
                          <a:cs typeface="+mn-cs"/>
                        </a:rPr>
                        <a:t>olcanic</a:t>
                      </a:r>
                      <a:r>
                        <a:rPr lang="en-US" sz="1800" b="0" i="0" u="none" strike="noStrike" kern="1200" dirty="0">
                          <a:solidFill>
                            <a:schemeClr val="tx1"/>
                          </a:solidFill>
                          <a:effectLst/>
                          <a:latin typeface="+mn-lt"/>
                          <a:ea typeface="+mn-ea"/>
                          <a:cs typeface="+mn-cs"/>
                        </a:rPr>
                        <a:t> eruption’s long-term effects on climate change. Kilauea’s eruption is already spewing hydrogen chloride, sulfur dioxide, ash, and other materials high into the stratosphere. Not only can the carbon dioxide that Kilauea is releasing augment the effects of climate change, but the eruption may also cause chemical reactions that produce chlorine monoxide, a substance that destroys the Earth’s ozone layer.</a:t>
                      </a:r>
                      <a:endParaRPr lang="en-US" dirty="0"/>
                    </a:p>
                  </a:txBody>
                  <a:tcPr/>
                </a:tc>
                <a:extLst>
                  <a:ext uri="{0D108BD9-81ED-4DB2-BD59-A6C34878D82A}">
                    <a16:rowId xmlns:a16="http://schemas.microsoft.com/office/drawing/2014/main" val="3355985552"/>
                  </a:ext>
                </a:extLst>
              </a:tr>
              <a:tr h="1210242">
                <a:tc>
                  <a:txBody>
                    <a:bodyPr/>
                    <a:lstStyle/>
                    <a:p>
                      <a:r>
                        <a:rPr lang="en-US" dirty="0"/>
                        <a:t>Political effects</a:t>
                      </a:r>
                    </a:p>
                  </a:txBody>
                  <a:tcPr/>
                </a:tc>
                <a:tc>
                  <a:txBody>
                    <a:bodyPr/>
                    <a:lstStyle/>
                    <a:p>
                      <a:endParaRPr lang="en-US" dirty="0"/>
                    </a:p>
                  </a:txBody>
                  <a:tcPr/>
                </a:tc>
                <a:extLst>
                  <a:ext uri="{0D108BD9-81ED-4DB2-BD59-A6C34878D82A}">
                    <a16:rowId xmlns:a16="http://schemas.microsoft.com/office/drawing/2014/main" val="1499031774"/>
                  </a:ext>
                </a:extLst>
              </a:tr>
            </a:tbl>
          </a:graphicData>
        </a:graphic>
      </p:graphicFrame>
    </p:spTree>
    <p:extLst>
      <p:ext uri="{BB962C8B-B14F-4D97-AF65-F5344CB8AC3E}">
        <p14:creationId xmlns:p14="http://schemas.microsoft.com/office/powerpoint/2010/main" val="2408429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EC1DE-B54E-264E-AACE-8ECCBED64579}"/>
              </a:ext>
            </a:extLst>
          </p:cNvPr>
          <p:cNvSpPr>
            <a:spLocks noGrp="1"/>
          </p:cNvSpPr>
          <p:nvPr>
            <p:ph type="title"/>
          </p:nvPr>
        </p:nvSpPr>
        <p:spPr/>
        <p:txBody>
          <a:bodyPr/>
          <a:lstStyle/>
          <a:p>
            <a:r>
              <a:rPr lang="en-US" dirty="0"/>
              <a:t> </a:t>
            </a:r>
            <a:r>
              <a:rPr lang="en-US" b="1" dirty="0"/>
              <a:t>Fuego eruption, Guatemala, 2018 </a:t>
            </a:r>
            <a:br>
              <a:rPr lang="en-US" dirty="0"/>
            </a:br>
            <a:r>
              <a:rPr lang="en-US" dirty="0"/>
              <a:t> </a:t>
            </a:r>
          </a:p>
        </p:txBody>
      </p:sp>
      <p:pic>
        <p:nvPicPr>
          <p:cNvPr id="27" name="Content Placeholder 26">
            <a:extLst>
              <a:ext uri="{FF2B5EF4-FFF2-40B4-BE49-F238E27FC236}">
                <a16:creationId xmlns:a16="http://schemas.microsoft.com/office/drawing/2014/main" id="{22A4CFBB-6043-524C-8575-D94141841FFE}"/>
              </a:ext>
            </a:extLst>
          </p:cNvPr>
          <p:cNvPicPr>
            <a:picLocks noGrp="1" noChangeAspect="1"/>
          </p:cNvPicPr>
          <p:nvPr>
            <p:ph idx="1"/>
          </p:nvPr>
        </p:nvPicPr>
        <p:blipFill>
          <a:blip r:embed="rId2"/>
          <a:stretch>
            <a:fillRect/>
          </a:stretch>
        </p:blipFill>
        <p:spPr>
          <a:xfrm>
            <a:off x="1056508" y="1401955"/>
            <a:ext cx="9585215" cy="5074526"/>
          </a:xfrm>
        </p:spPr>
      </p:pic>
    </p:spTree>
    <p:extLst>
      <p:ext uri="{BB962C8B-B14F-4D97-AF65-F5344CB8AC3E}">
        <p14:creationId xmlns:p14="http://schemas.microsoft.com/office/powerpoint/2010/main" val="2798347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E09BD-BC23-5846-99DF-55EF6DB97372}"/>
              </a:ext>
            </a:extLst>
          </p:cNvPr>
          <p:cNvSpPr>
            <a:spLocks noGrp="1"/>
          </p:cNvSpPr>
          <p:nvPr>
            <p:ph type="title"/>
          </p:nvPr>
        </p:nvSpPr>
        <p:spPr/>
        <p:txBody>
          <a:bodyPr/>
          <a:lstStyle/>
          <a:p>
            <a:r>
              <a:rPr lang="en-US" b="1" dirty="0"/>
              <a:t>Fuego eruption, Guatemala, 2018</a:t>
            </a:r>
            <a:endParaRPr lang="en-US" dirty="0"/>
          </a:p>
        </p:txBody>
      </p:sp>
      <p:sp>
        <p:nvSpPr>
          <p:cNvPr id="3" name="Content Placeholder 2">
            <a:extLst>
              <a:ext uri="{FF2B5EF4-FFF2-40B4-BE49-F238E27FC236}">
                <a16:creationId xmlns:a16="http://schemas.microsoft.com/office/drawing/2014/main" id="{780215BE-B990-F24C-B288-3F3C36B13DEB}"/>
              </a:ext>
            </a:extLst>
          </p:cNvPr>
          <p:cNvSpPr>
            <a:spLocks noGrp="1"/>
          </p:cNvSpPr>
          <p:nvPr>
            <p:ph idx="1"/>
          </p:nvPr>
        </p:nvSpPr>
        <p:spPr/>
        <p:txBody>
          <a:bodyPr/>
          <a:lstStyle/>
          <a:p>
            <a:endParaRPr lang="en-US"/>
          </a:p>
        </p:txBody>
      </p:sp>
      <p:graphicFrame>
        <p:nvGraphicFramePr>
          <p:cNvPr id="4" name="Content Placeholder 3">
            <a:extLst>
              <a:ext uri="{FF2B5EF4-FFF2-40B4-BE49-F238E27FC236}">
                <a16:creationId xmlns:a16="http://schemas.microsoft.com/office/drawing/2014/main" id="{95829AAA-EE97-E54C-90B5-1E52E9B0AFB5}"/>
              </a:ext>
            </a:extLst>
          </p:cNvPr>
          <p:cNvGraphicFramePr>
            <a:graphicFrameLocks/>
          </p:cNvGraphicFramePr>
          <p:nvPr>
            <p:extLst>
              <p:ext uri="{D42A27DB-BD31-4B8C-83A1-F6EECF244321}">
                <p14:modId xmlns:p14="http://schemas.microsoft.com/office/powerpoint/2010/main" val="656241759"/>
              </p:ext>
            </p:extLst>
          </p:nvPr>
        </p:nvGraphicFramePr>
        <p:xfrm>
          <a:off x="838200" y="1690688"/>
          <a:ext cx="10515600" cy="3232643"/>
        </p:xfrm>
        <a:graphic>
          <a:graphicData uri="http://schemas.openxmlformats.org/drawingml/2006/table">
            <a:tbl>
              <a:tblPr firstRow="1" bandRow="1">
                <a:tableStyleId>{5940675A-B579-460E-94D1-54222C63F5DA}</a:tableStyleId>
              </a:tblPr>
              <a:tblGrid>
                <a:gridCol w="2350477">
                  <a:extLst>
                    <a:ext uri="{9D8B030D-6E8A-4147-A177-3AD203B41FA5}">
                      <a16:colId xmlns:a16="http://schemas.microsoft.com/office/drawing/2014/main" val="2597221768"/>
                    </a:ext>
                  </a:extLst>
                </a:gridCol>
                <a:gridCol w="8165123">
                  <a:extLst>
                    <a:ext uri="{9D8B030D-6E8A-4147-A177-3AD203B41FA5}">
                      <a16:colId xmlns:a16="http://schemas.microsoft.com/office/drawing/2014/main" val="3611321905"/>
                    </a:ext>
                  </a:extLst>
                </a:gridCol>
              </a:tblGrid>
              <a:tr h="0">
                <a:tc>
                  <a:txBody>
                    <a:bodyPr/>
                    <a:lstStyle/>
                    <a:p>
                      <a:r>
                        <a:rPr lang="en-US" dirty="0"/>
                        <a:t>Social effects</a:t>
                      </a:r>
                    </a:p>
                  </a:txBody>
                  <a:tcPr/>
                </a:tc>
                <a:tc>
                  <a:txBody>
                    <a:bodyPr/>
                    <a:lstStyle/>
                    <a:p>
                      <a:r>
                        <a:rPr lang="en-US" sz="1800" b="0" i="0" u="none" strike="noStrike" kern="1200" dirty="0">
                          <a:solidFill>
                            <a:schemeClr val="tx1"/>
                          </a:solidFill>
                          <a:effectLst/>
                          <a:latin typeface="+mn-lt"/>
                          <a:ea typeface="+mn-ea"/>
                          <a:cs typeface="+mn-cs"/>
                        </a:rPr>
                        <a:t>69 deaths</a:t>
                      </a:r>
                    </a:p>
                    <a:p>
                      <a:r>
                        <a:rPr lang="en-US" sz="1800" b="0" i="0" u="none" strike="noStrike" kern="1200" dirty="0">
                          <a:solidFill>
                            <a:schemeClr val="tx1"/>
                          </a:solidFill>
                          <a:effectLst/>
                          <a:latin typeface="+mn-lt"/>
                          <a:ea typeface="+mn-ea"/>
                          <a:cs typeface="+mn-cs"/>
                        </a:rPr>
                        <a:t>More than 3,200 people have been evacuated and 1.7million people affected by the Fuego eruption.</a:t>
                      </a:r>
                      <a:endParaRPr lang="en-US" dirty="0"/>
                    </a:p>
                  </a:txBody>
                  <a:tcPr/>
                </a:tc>
                <a:extLst>
                  <a:ext uri="{0D108BD9-81ED-4DB2-BD59-A6C34878D82A}">
                    <a16:rowId xmlns:a16="http://schemas.microsoft.com/office/drawing/2014/main" val="4136348"/>
                  </a:ext>
                </a:extLst>
              </a:tr>
              <a:tr h="467921">
                <a:tc>
                  <a:txBody>
                    <a:bodyPr/>
                    <a:lstStyle/>
                    <a:p>
                      <a:r>
                        <a:rPr lang="en-US" dirty="0"/>
                        <a:t>Economic effects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Loss of farmland and ability to produce economic output</a:t>
                      </a:r>
                    </a:p>
                  </a:txBody>
                  <a:tcPr/>
                </a:tc>
                <a:extLst>
                  <a:ext uri="{0D108BD9-81ED-4DB2-BD59-A6C34878D82A}">
                    <a16:rowId xmlns:a16="http://schemas.microsoft.com/office/drawing/2014/main" val="969712488"/>
                  </a:ext>
                </a:extLst>
              </a:tr>
              <a:tr h="370840">
                <a:tc>
                  <a:txBody>
                    <a:bodyPr/>
                    <a:lstStyle/>
                    <a:p>
                      <a:r>
                        <a:rPr lang="en-US" dirty="0"/>
                        <a:t>Environmental effects</a:t>
                      </a:r>
                    </a:p>
                  </a:txBody>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Flows of mud and ash have covered roads and crops and destroyed bridges.</a:t>
                      </a:r>
                    </a:p>
                    <a:p>
                      <a:pPr fontAlgn="base"/>
                      <a:endParaRPr lang="en-US" dirty="0"/>
                    </a:p>
                  </a:txBody>
                  <a:tcPr/>
                </a:tc>
                <a:extLst>
                  <a:ext uri="{0D108BD9-81ED-4DB2-BD59-A6C34878D82A}">
                    <a16:rowId xmlns:a16="http://schemas.microsoft.com/office/drawing/2014/main" val="3355985552"/>
                  </a:ext>
                </a:extLst>
              </a:tr>
              <a:tr h="1210242">
                <a:tc>
                  <a:txBody>
                    <a:bodyPr/>
                    <a:lstStyle/>
                    <a:p>
                      <a:r>
                        <a:rPr lang="en-US" dirty="0"/>
                        <a:t>Political effects</a:t>
                      </a:r>
                    </a:p>
                  </a:txBody>
                  <a:tcPr/>
                </a:tc>
                <a:tc>
                  <a:txBody>
                    <a:bodyPr/>
                    <a:lstStyle/>
                    <a:p>
                      <a:r>
                        <a:rPr lang="en-US" sz="1800" b="0" i="0" u="none" strike="noStrike" kern="1200" dirty="0">
                          <a:solidFill>
                            <a:schemeClr val="tx1"/>
                          </a:solidFill>
                          <a:effectLst/>
                          <a:latin typeface="+mn-lt"/>
                          <a:ea typeface="+mn-ea"/>
                          <a:cs typeface="+mn-cs"/>
                        </a:rPr>
                        <a:t>Residents </a:t>
                      </a:r>
                      <a:r>
                        <a:rPr lang="en-US" sz="1800" b="1" i="0" u="none" strike="noStrike" kern="1200" dirty="0">
                          <a:solidFill>
                            <a:schemeClr val="tx1"/>
                          </a:solidFill>
                          <a:effectLst/>
                          <a:latin typeface="+mn-lt"/>
                          <a:ea typeface="+mn-ea"/>
                          <a:cs typeface="+mn-cs"/>
                          <a:hlinkClick r:id="rId2"/>
                        </a:rPr>
                        <a:t>criticized local authorities</a:t>
                      </a:r>
                      <a:r>
                        <a:rPr lang="en-US" sz="1800" b="0" i="0" u="none" strike="noStrike" kern="1200" dirty="0">
                          <a:solidFill>
                            <a:schemeClr val="tx1"/>
                          </a:solidFill>
                          <a:effectLst/>
                          <a:latin typeface="+mn-lt"/>
                          <a:ea typeface="+mn-ea"/>
                          <a:cs typeface="+mn-cs"/>
                        </a:rPr>
                        <a:t>, asking why there was no advance warning and why officials waited so long to tell them to leave</a:t>
                      </a:r>
                      <a:endParaRPr lang="en-US" dirty="0"/>
                    </a:p>
                  </a:txBody>
                  <a:tcPr/>
                </a:tc>
                <a:extLst>
                  <a:ext uri="{0D108BD9-81ED-4DB2-BD59-A6C34878D82A}">
                    <a16:rowId xmlns:a16="http://schemas.microsoft.com/office/drawing/2014/main" val="1499031774"/>
                  </a:ext>
                </a:extLst>
              </a:tr>
            </a:tbl>
          </a:graphicData>
        </a:graphic>
      </p:graphicFrame>
    </p:spTree>
    <p:extLst>
      <p:ext uri="{BB962C8B-B14F-4D97-AF65-F5344CB8AC3E}">
        <p14:creationId xmlns:p14="http://schemas.microsoft.com/office/powerpoint/2010/main" val="3333982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FA3A2-93D5-864E-89C7-7930121EBC6F}"/>
              </a:ext>
            </a:extLst>
          </p:cNvPr>
          <p:cNvSpPr>
            <a:spLocks noGrp="1"/>
          </p:cNvSpPr>
          <p:nvPr>
            <p:ph type="title"/>
          </p:nvPr>
        </p:nvSpPr>
        <p:spPr/>
        <p:txBody>
          <a:bodyPr/>
          <a:lstStyle/>
          <a:p>
            <a:r>
              <a:rPr lang="en-US" b="1" dirty="0"/>
              <a:t>East Africa Drought, 2011</a:t>
            </a:r>
          </a:p>
        </p:txBody>
      </p:sp>
      <p:pic>
        <p:nvPicPr>
          <p:cNvPr id="5" name="Content Placeholder 4">
            <a:extLst>
              <a:ext uri="{FF2B5EF4-FFF2-40B4-BE49-F238E27FC236}">
                <a16:creationId xmlns:a16="http://schemas.microsoft.com/office/drawing/2014/main" id="{45548B5F-7AC1-824A-B393-C402F47F7B66}"/>
              </a:ext>
            </a:extLst>
          </p:cNvPr>
          <p:cNvPicPr>
            <a:picLocks noGrp="1" noChangeAspect="1"/>
          </p:cNvPicPr>
          <p:nvPr>
            <p:ph idx="1"/>
          </p:nvPr>
        </p:nvPicPr>
        <p:blipFill>
          <a:blip r:embed="rId2"/>
          <a:stretch>
            <a:fillRect/>
          </a:stretch>
        </p:blipFill>
        <p:spPr>
          <a:xfrm>
            <a:off x="2209549" y="1825625"/>
            <a:ext cx="7772902" cy="4351338"/>
          </a:xfrm>
        </p:spPr>
      </p:pic>
    </p:spTree>
    <p:extLst>
      <p:ext uri="{BB962C8B-B14F-4D97-AF65-F5344CB8AC3E}">
        <p14:creationId xmlns:p14="http://schemas.microsoft.com/office/powerpoint/2010/main" val="3383726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F7D9-C009-CC43-B098-518FD7D36512}"/>
              </a:ext>
            </a:extLst>
          </p:cNvPr>
          <p:cNvSpPr>
            <a:spLocks noGrp="1"/>
          </p:cNvSpPr>
          <p:nvPr>
            <p:ph type="title"/>
          </p:nvPr>
        </p:nvSpPr>
        <p:spPr/>
        <p:txBody>
          <a:bodyPr/>
          <a:lstStyle/>
          <a:p>
            <a:r>
              <a:rPr lang="en-US" b="1" dirty="0"/>
              <a:t>East Africa Drought, 2011</a:t>
            </a:r>
            <a:endParaRPr lang="en-US" dirty="0"/>
          </a:p>
        </p:txBody>
      </p:sp>
      <p:sp>
        <p:nvSpPr>
          <p:cNvPr id="3" name="Content Placeholder 2">
            <a:extLst>
              <a:ext uri="{FF2B5EF4-FFF2-40B4-BE49-F238E27FC236}">
                <a16:creationId xmlns:a16="http://schemas.microsoft.com/office/drawing/2014/main" id="{54ABEFBE-55A8-3342-B9BA-CE76BF852CD4}"/>
              </a:ext>
            </a:extLst>
          </p:cNvPr>
          <p:cNvSpPr>
            <a:spLocks noGrp="1"/>
          </p:cNvSpPr>
          <p:nvPr>
            <p:ph idx="1"/>
          </p:nvPr>
        </p:nvSpPr>
        <p:spPr/>
        <p:txBody>
          <a:bodyPr/>
          <a:lstStyle/>
          <a:p>
            <a:endParaRPr lang="en-US"/>
          </a:p>
        </p:txBody>
      </p:sp>
      <p:graphicFrame>
        <p:nvGraphicFramePr>
          <p:cNvPr id="4" name="Content Placeholder 3">
            <a:extLst>
              <a:ext uri="{FF2B5EF4-FFF2-40B4-BE49-F238E27FC236}">
                <a16:creationId xmlns:a16="http://schemas.microsoft.com/office/drawing/2014/main" id="{7699754E-3986-0F41-8C4E-49C7E9F85915}"/>
              </a:ext>
            </a:extLst>
          </p:cNvPr>
          <p:cNvGraphicFramePr>
            <a:graphicFrameLocks/>
          </p:cNvGraphicFramePr>
          <p:nvPr>
            <p:extLst>
              <p:ext uri="{D42A27DB-BD31-4B8C-83A1-F6EECF244321}">
                <p14:modId xmlns:p14="http://schemas.microsoft.com/office/powerpoint/2010/main" val="752516818"/>
              </p:ext>
            </p:extLst>
          </p:nvPr>
        </p:nvGraphicFramePr>
        <p:xfrm>
          <a:off x="838200" y="1690688"/>
          <a:ext cx="10515600" cy="3404802"/>
        </p:xfrm>
        <a:graphic>
          <a:graphicData uri="http://schemas.openxmlformats.org/drawingml/2006/table">
            <a:tbl>
              <a:tblPr firstRow="1" bandRow="1">
                <a:tableStyleId>{5940675A-B579-460E-94D1-54222C63F5DA}</a:tableStyleId>
              </a:tblPr>
              <a:tblGrid>
                <a:gridCol w="2350477">
                  <a:extLst>
                    <a:ext uri="{9D8B030D-6E8A-4147-A177-3AD203B41FA5}">
                      <a16:colId xmlns:a16="http://schemas.microsoft.com/office/drawing/2014/main" val="2597221768"/>
                    </a:ext>
                  </a:extLst>
                </a:gridCol>
                <a:gridCol w="8165123">
                  <a:extLst>
                    <a:ext uri="{9D8B030D-6E8A-4147-A177-3AD203B41FA5}">
                      <a16:colId xmlns:a16="http://schemas.microsoft.com/office/drawing/2014/main" val="3611321905"/>
                    </a:ext>
                  </a:extLst>
                </a:gridCol>
              </a:tblGrid>
              <a:tr h="0">
                <a:tc>
                  <a:txBody>
                    <a:bodyPr/>
                    <a:lstStyle/>
                    <a:p>
                      <a:r>
                        <a:rPr lang="en-US" dirty="0"/>
                        <a:t>Social effects</a:t>
                      </a:r>
                    </a:p>
                  </a:txBody>
                  <a:tcPr/>
                </a:tc>
                <a:tc>
                  <a:txBody>
                    <a:bodyPr/>
                    <a:lstStyle/>
                    <a:p>
                      <a:r>
                        <a:rPr lang="en-US" sz="1800" b="0" i="0" u="none" strike="noStrike" kern="1200" dirty="0">
                          <a:solidFill>
                            <a:schemeClr val="tx1"/>
                          </a:solidFill>
                          <a:effectLst/>
                          <a:latin typeface="+mn-lt"/>
                          <a:ea typeface="+mn-ea"/>
                          <a:cs typeface="+mn-cs"/>
                        </a:rPr>
                        <a:t>Up to 10,000 per day</a:t>
                      </a:r>
                    </a:p>
                    <a:p>
                      <a:r>
                        <a:rPr lang="en-US" sz="1800" b="0" i="0" u="none" strike="noStrike" kern="1200" dirty="0">
                          <a:solidFill>
                            <a:schemeClr val="tx1"/>
                          </a:solidFill>
                          <a:effectLst/>
                          <a:latin typeface="+mn-lt"/>
                          <a:ea typeface="+mn-ea"/>
                          <a:cs typeface="+mn-cs"/>
                        </a:rPr>
                        <a:t>. Total deaths - 260,000</a:t>
                      </a:r>
                    </a:p>
                    <a:p>
                      <a:r>
                        <a:rPr lang="en-US" sz="1800" b="0" i="0" u="none" strike="noStrike" kern="1200" dirty="0">
                          <a:solidFill>
                            <a:schemeClr val="tx1"/>
                          </a:solidFill>
                          <a:effectLst/>
                          <a:latin typeface="+mn-lt"/>
                          <a:ea typeface="+mn-ea"/>
                          <a:cs typeface="+mn-cs"/>
                        </a:rPr>
                        <a:t>Caused a refugee crisis </a:t>
                      </a:r>
                      <a:endParaRPr lang="en-US" dirty="0"/>
                    </a:p>
                  </a:txBody>
                  <a:tcPr/>
                </a:tc>
                <a:extLst>
                  <a:ext uri="{0D108BD9-81ED-4DB2-BD59-A6C34878D82A}">
                    <a16:rowId xmlns:a16="http://schemas.microsoft.com/office/drawing/2014/main" val="4136348"/>
                  </a:ext>
                </a:extLst>
              </a:tr>
              <a:tr h="467921">
                <a:tc>
                  <a:txBody>
                    <a:bodyPr/>
                    <a:lstStyle/>
                    <a:p>
                      <a:r>
                        <a:rPr lang="en-US" dirty="0"/>
                        <a:t>Economic effects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Loss of farmland and ability to produce economic output- </a:t>
                      </a:r>
                      <a:r>
                        <a:rPr lang="en-US" sz="1800" b="0" i="0" u="none" strike="noStrike" kern="1200" dirty="0">
                          <a:solidFill>
                            <a:schemeClr val="tx1"/>
                          </a:solidFill>
                          <a:effectLst/>
                          <a:latin typeface="+mn-lt"/>
                          <a:ea typeface="+mn-ea"/>
                          <a:cs typeface="+mn-cs"/>
                        </a:rPr>
                        <a:t>mortality of livestock in drought-affected areas. </a:t>
                      </a:r>
                      <a:endParaRPr lang="en-US" dirty="0"/>
                    </a:p>
                  </a:txBody>
                  <a:tcPr/>
                </a:tc>
                <a:extLst>
                  <a:ext uri="{0D108BD9-81ED-4DB2-BD59-A6C34878D82A}">
                    <a16:rowId xmlns:a16="http://schemas.microsoft.com/office/drawing/2014/main" val="969712488"/>
                  </a:ext>
                </a:extLst>
              </a:tr>
              <a:tr h="370840">
                <a:tc>
                  <a:txBody>
                    <a:bodyPr/>
                    <a:lstStyle/>
                    <a:p>
                      <a:r>
                        <a:rPr lang="en-US" dirty="0"/>
                        <a:t>Environmental effects</a:t>
                      </a:r>
                    </a:p>
                  </a:txBody>
                  <a:tcPr/>
                </a:tc>
                <a:tc>
                  <a:txBody>
                    <a:bodyPr/>
                    <a:lstStyle/>
                    <a:p>
                      <a:pPr fontAlgn="base"/>
                      <a:r>
                        <a:rPr lang="en-US" dirty="0"/>
                        <a:t>Semi arid areas turn to desert. Environmental damage  due to the construction of refugee camps</a:t>
                      </a:r>
                    </a:p>
                  </a:txBody>
                  <a:tcPr/>
                </a:tc>
                <a:extLst>
                  <a:ext uri="{0D108BD9-81ED-4DB2-BD59-A6C34878D82A}">
                    <a16:rowId xmlns:a16="http://schemas.microsoft.com/office/drawing/2014/main" val="3355985552"/>
                  </a:ext>
                </a:extLst>
              </a:tr>
              <a:tr h="1210242">
                <a:tc>
                  <a:txBody>
                    <a:bodyPr/>
                    <a:lstStyle/>
                    <a:p>
                      <a:r>
                        <a:rPr lang="en-US" dirty="0"/>
                        <a:t>Political effects</a:t>
                      </a:r>
                    </a:p>
                  </a:txBody>
                  <a:tcPr/>
                </a:tc>
                <a:tc>
                  <a:txBody>
                    <a:bodyPr/>
                    <a:lstStyle/>
                    <a:p>
                      <a:r>
                        <a:rPr lang="en-US" dirty="0"/>
                        <a:t>Political tensions due to pressure for land in already marginal and vulnerable areas. Tensions over the need to develop refugee camps. </a:t>
                      </a:r>
                    </a:p>
                  </a:txBody>
                  <a:tcPr/>
                </a:tc>
                <a:extLst>
                  <a:ext uri="{0D108BD9-81ED-4DB2-BD59-A6C34878D82A}">
                    <a16:rowId xmlns:a16="http://schemas.microsoft.com/office/drawing/2014/main" val="1499031774"/>
                  </a:ext>
                </a:extLst>
              </a:tr>
            </a:tbl>
          </a:graphicData>
        </a:graphic>
      </p:graphicFrame>
    </p:spTree>
    <p:extLst>
      <p:ext uri="{BB962C8B-B14F-4D97-AF65-F5344CB8AC3E}">
        <p14:creationId xmlns:p14="http://schemas.microsoft.com/office/powerpoint/2010/main" val="1708221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AFA8F-85F1-5047-BBFF-776689C28BCC}"/>
              </a:ext>
            </a:extLst>
          </p:cNvPr>
          <p:cNvSpPr>
            <a:spLocks noGrp="1"/>
          </p:cNvSpPr>
          <p:nvPr>
            <p:ph type="title"/>
          </p:nvPr>
        </p:nvSpPr>
        <p:spPr/>
        <p:txBody>
          <a:bodyPr/>
          <a:lstStyle/>
          <a:p>
            <a:r>
              <a:rPr lang="en-US" b="1" dirty="0"/>
              <a:t>1931 China floods</a:t>
            </a:r>
            <a:br>
              <a:rPr lang="en-US" dirty="0"/>
            </a:br>
            <a:endParaRPr lang="en-US" dirty="0"/>
          </a:p>
        </p:txBody>
      </p:sp>
      <p:pic>
        <p:nvPicPr>
          <p:cNvPr id="5" name="Content Placeholder 4">
            <a:extLst>
              <a:ext uri="{FF2B5EF4-FFF2-40B4-BE49-F238E27FC236}">
                <a16:creationId xmlns:a16="http://schemas.microsoft.com/office/drawing/2014/main" id="{0B47FDB7-6E47-D344-8C4D-849D6897576A}"/>
              </a:ext>
            </a:extLst>
          </p:cNvPr>
          <p:cNvPicPr>
            <a:picLocks noGrp="1" noChangeAspect="1"/>
          </p:cNvPicPr>
          <p:nvPr>
            <p:ph idx="1"/>
          </p:nvPr>
        </p:nvPicPr>
        <p:blipFill>
          <a:blip r:embed="rId2"/>
          <a:stretch>
            <a:fillRect/>
          </a:stretch>
        </p:blipFill>
        <p:spPr>
          <a:xfrm>
            <a:off x="2342850" y="1825625"/>
            <a:ext cx="7506299" cy="4351338"/>
          </a:xfrm>
        </p:spPr>
      </p:pic>
    </p:spTree>
    <p:extLst>
      <p:ext uri="{BB962C8B-B14F-4D97-AF65-F5344CB8AC3E}">
        <p14:creationId xmlns:p14="http://schemas.microsoft.com/office/powerpoint/2010/main" val="34918895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E891D-090D-874D-A065-F5EE082C62C9}"/>
              </a:ext>
            </a:extLst>
          </p:cNvPr>
          <p:cNvSpPr>
            <a:spLocks noGrp="1"/>
          </p:cNvSpPr>
          <p:nvPr>
            <p:ph type="title"/>
          </p:nvPr>
        </p:nvSpPr>
        <p:spPr/>
        <p:txBody>
          <a:bodyPr/>
          <a:lstStyle/>
          <a:p>
            <a:r>
              <a:rPr lang="en-US" b="1" dirty="0"/>
              <a:t>1931 China floods</a:t>
            </a:r>
            <a:endParaRPr lang="en-US" dirty="0"/>
          </a:p>
        </p:txBody>
      </p:sp>
      <p:sp>
        <p:nvSpPr>
          <p:cNvPr id="3" name="Content Placeholder 2">
            <a:extLst>
              <a:ext uri="{FF2B5EF4-FFF2-40B4-BE49-F238E27FC236}">
                <a16:creationId xmlns:a16="http://schemas.microsoft.com/office/drawing/2014/main" id="{3B4E850E-9891-6F46-A5C4-99D3F0625E1B}"/>
              </a:ext>
            </a:extLst>
          </p:cNvPr>
          <p:cNvSpPr>
            <a:spLocks noGrp="1"/>
          </p:cNvSpPr>
          <p:nvPr>
            <p:ph idx="1"/>
          </p:nvPr>
        </p:nvSpPr>
        <p:spPr/>
        <p:txBody>
          <a:bodyPr/>
          <a:lstStyle/>
          <a:p>
            <a:endParaRPr lang="en-US"/>
          </a:p>
        </p:txBody>
      </p:sp>
      <p:graphicFrame>
        <p:nvGraphicFramePr>
          <p:cNvPr id="4" name="Content Placeholder 3">
            <a:extLst>
              <a:ext uri="{FF2B5EF4-FFF2-40B4-BE49-F238E27FC236}">
                <a16:creationId xmlns:a16="http://schemas.microsoft.com/office/drawing/2014/main" id="{84220C57-4DDA-F645-8626-77FBD0F939E4}"/>
              </a:ext>
            </a:extLst>
          </p:cNvPr>
          <p:cNvGraphicFramePr>
            <a:graphicFrameLocks/>
          </p:cNvGraphicFramePr>
          <p:nvPr>
            <p:extLst>
              <p:ext uri="{D42A27DB-BD31-4B8C-83A1-F6EECF244321}">
                <p14:modId xmlns:p14="http://schemas.microsoft.com/office/powerpoint/2010/main" val="279389252"/>
              </p:ext>
            </p:extLst>
          </p:nvPr>
        </p:nvGraphicFramePr>
        <p:xfrm>
          <a:off x="838200" y="2298893"/>
          <a:ext cx="10515600" cy="3958522"/>
        </p:xfrm>
        <a:graphic>
          <a:graphicData uri="http://schemas.openxmlformats.org/drawingml/2006/table">
            <a:tbl>
              <a:tblPr firstRow="1" bandRow="1">
                <a:tableStyleId>{5940675A-B579-460E-94D1-54222C63F5DA}</a:tableStyleId>
              </a:tblPr>
              <a:tblGrid>
                <a:gridCol w="2350477">
                  <a:extLst>
                    <a:ext uri="{9D8B030D-6E8A-4147-A177-3AD203B41FA5}">
                      <a16:colId xmlns:a16="http://schemas.microsoft.com/office/drawing/2014/main" val="2597221768"/>
                    </a:ext>
                  </a:extLst>
                </a:gridCol>
                <a:gridCol w="8165123">
                  <a:extLst>
                    <a:ext uri="{9D8B030D-6E8A-4147-A177-3AD203B41FA5}">
                      <a16:colId xmlns:a16="http://schemas.microsoft.com/office/drawing/2014/main" val="3611321905"/>
                    </a:ext>
                  </a:extLst>
                </a:gridCol>
              </a:tblGrid>
              <a:tr h="0">
                <a:tc>
                  <a:txBody>
                    <a:bodyPr/>
                    <a:lstStyle/>
                    <a:p>
                      <a:r>
                        <a:rPr lang="en-US" dirty="0"/>
                        <a:t>Social effects</a:t>
                      </a:r>
                    </a:p>
                  </a:txBody>
                  <a:tcPr/>
                </a:tc>
                <a:tc>
                  <a:txBody>
                    <a:bodyPr/>
                    <a:lstStyle/>
                    <a:p>
                      <a:r>
                        <a:rPr lang="en-US" sz="1800" b="0" i="0" u="none" strike="noStrike" kern="1200" dirty="0">
                          <a:solidFill>
                            <a:schemeClr val="tx1"/>
                          </a:solidFill>
                          <a:effectLst/>
                          <a:latin typeface="+mn-lt"/>
                          <a:ea typeface="+mn-ea"/>
                          <a:cs typeface="+mn-cs"/>
                        </a:rPr>
                        <a:t>4,000,000 deaths</a:t>
                      </a:r>
                    </a:p>
                    <a:p>
                      <a:r>
                        <a:rPr lang="en-US" sz="1800" b="0" i="0" u="none" strike="noStrike" kern="1200" dirty="0">
                          <a:solidFill>
                            <a:schemeClr val="tx1"/>
                          </a:solidFill>
                          <a:effectLst/>
                          <a:latin typeface="+mn-lt"/>
                          <a:ea typeface="+mn-ea"/>
                          <a:cs typeface="+mn-cs"/>
                        </a:rPr>
                        <a:t>25 million people had been affected</a:t>
                      </a:r>
                    </a:p>
                    <a:p>
                      <a:r>
                        <a:rPr lang="en-US" sz="1800" b="0" i="0" u="none" strike="noStrike" kern="1200" dirty="0">
                          <a:solidFill>
                            <a:schemeClr val="tx1"/>
                          </a:solidFill>
                          <a:effectLst/>
                          <a:latin typeface="+mn-lt"/>
                          <a:ea typeface="+mn-ea"/>
                          <a:cs typeface="+mn-cs"/>
                        </a:rPr>
                        <a:t>The flood destroyed huge amounts of housing and farmland.</a:t>
                      </a:r>
                    </a:p>
                    <a:p>
                      <a:r>
                        <a:rPr lang="en-US" sz="1800" b="0" i="0" u="none" strike="noStrike" kern="1200" dirty="0">
                          <a:solidFill>
                            <a:schemeClr val="tx1"/>
                          </a:solidFill>
                          <a:effectLst/>
                          <a:latin typeface="+mn-lt"/>
                          <a:ea typeface="+mn-ea"/>
                          <a:cs typeface="+mn-cs"/>
                        </a:rPr>
                        <a:t>With no food people were reduced to eating tree bark, weeds and earth. Some sold their children to survive, while others resorted to </a:t>
                      </a:r>
                      <a:r>
                        <a:rPr lang="en-US" sz="1800" b="0" i="0" u="none" strike="noStrike" kern="1200" dirty="0">
                          <a:solidFill>
                            <a:schemeClr val="tx1"/>
                          </a:solidFill>
                          <a:effectLst/>
                          <a:latin typeface="+mn-lt"/>
                          <a:ea typeface="+mn-ea"/>
                          <a:cs typeface="+mn-cs"/>
                          <a:hlinkClick r:id="rId2" tooltip="Cannibalism"/>
                        </a:rPr>
                        <a:t>cannibalism</a:t>
                      </a:r>
                      <a:endParaRPr lang="en-US" dirty="0"/>
                    </a:p>
                  </a:txBody>
                  <a:tcPr/>
                </a:tc>
                <a:extLst>
                  <a:ext uri="{0D108BD9-81ED-4DB2-BD59-A6C34878D82A}">
                    <a16:rowId xmlns:a16="http://schemas.microsoft.com/office/drawing/2014/main" val="4136348"/>
                  </a:ext>
                </a:extLst>
              </a:tr>
              <a:tr h="467921">
                <a:tc>
                  <a:txBody>
                    <a:bodyPr/>
                    <a:lstStyle/>
                    <a:p>
                      <a:r>
                        <a:rPr lang="en-US" dirty="0"/>
                        <a:t>Economic effects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15% of the wheat and rice crops was destroyed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 The disaster also caused an </a:t>
                      </a:r>
                      <a:r>
                        <a:rPr lang="en-US" sz="1800" b="0" i="0" u="none" strike="noStrike" kern="1200" dirty="0">
                          <a:solidFill>
                            <a:schemeClr val="tx1"/>
                          </a:solidFill>
                          <a:effectLst/>
                          <a:latin typeface="+mn-lt"/>
                          <a:ea typeface="+mn-ea"/>
                          <a:cs typeface="+mn-cs"/>
                          <a:hlinkClick r:id="rId3" tooltip="Economic shock"/>
                        </a:rPr>
                        <a:t>economic shock</a:t>
                      </a:r>
                      <a:r>
                        <a:rPr lang="en-US" sz="1800" b="0" i="0" u="none" strike="noStrike" kern="1200" dirty="0">
                          <a:solidFill>
                            <a:schemeClr val="tx1"/>
                          </a:solidFill>
                          <a:effectLst/>
                          <a:latin typeface="+mn-lt"/>
                          <a:ea typeface="+mn-ea"/>
                          <a:cs typeface="+mn-cs"/>
                        </a:rPr>
                        <a:t> with the price of vital commodities rising rapidly.</a:t>
                      </a:r>
                      <a:endParaRPr lang="en-US" dirty="0"/>
                    </a:p>
                  </a:txBody>
                  <a:tcPr/>
                </a:tc>
                <a:extLst>
                  <a:ext uri="{0D108BD9-81ED-4DB2-BD59-A6C34878D82A}">
                    <a16:rowId xmlns:a16="http://schemas.microsoft.com/office/drawing/2014/main" val="969712488"/>
                  </a:ext>
                </a:extLst>
              </a:tr>
              <a:tr h="370840">
                <a:tc>
                  <a:txBody>
                    <a:bodyPr/>
                    <a:lstStyle/>
                    <a:p>
                      <a:r>
                        <a:rPr lang="en-US" dirty="0"/>
                        <a:t>Environmental effects</a:t>
                      </a:r>
                    </a:p>
                  </a:txBody>
                  <a:tcPr/>
                </a:tc>
                <a:tc>
                  <a:txBody>
                    <a:bodyPr/>
                    <a:lstStyle/>
                    <a:p>
                      <a:pPr fontAlgn="base"/>
                      <a:r>
                        <a:rPr lang="en-US" dirty="0"/>
                        <a:t>Large areas of land wiped out</a:t>
                      </a:r>
                    </a:p>
                  </a:txBody>
                  <a:tcPr/>
                </a:tc>
                <a:extLst>
                  <a:ext uri="{0D108BD9-81ED-4DB2-BD59-A6C34878D82A}">
                    <a16:rowId xmlns:a16="http://schemas.microsoft.com/office/drawing/2014/main" val="3355985552"/>
                  </a:ext>
                </a:extLst>
              </a:tr>
              <a:tr h="1210242">
                <a:tc>
                  <a:txBody>
                    <a:bodyPr/>
                    <a:lstStyle/>
                    <a:p>
                      <a:r>
                        <a:rPr lang="en-US" dirty="0"/>
                        <a:t>Political effects</a:t>
                      </a:r>
                    </a:p>
                  </a:txBody>
                  <a:tcPr/>
                </a:tc>
                <a:tc>
                  <a:txBody>
                    <a:bodyPr/>
                    <a:lstStyle/>
                    <a:p>
                      <a:r>
                        <a:rPr lang="en-US" dirty="0"/>
                        <a:t>Investment into schemes such as the Three Gorges Dam to try an prevent future disasters </a:t>
                      </a:r>
                    </a:p>
                  </a:txBody>
                  <a:tcPr/>
                </a:tc>
                <a:extLst>
                  <a:ext uri="{0D108BD9-81ED-4DB2-BD59-A6C34878D82A}">
                    <a16:rowId xmlns:a16="http://schemas.microsoft.com/office/drawing/2014/main" val="1499031774"/>
                  </a:ext>
                </a:extLst>
              </a:tr>
            </a:tbl>
          </a:graphicData>
        </a:graphic>
      </p:graphicFrame>
    </p:spTree>
    <p:extLst>
      <p:ext uri="{BB962C8B-B14F-4D97-AF65-F5344CB8AC3E}">
        <p14:creationId xmlns:p14="http://schemas.microsoft.com/office/powerpoint/2010/main" val="3583287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1CA3C-5CBE-9A49-9CBB-10457CC82799}"/>
              </a:ext>
            </a:extLst>
          </p:cNvPr>
          <p:cNvSpPr>
            <a:spLocks noGrp="1"/>
          </p:cNvSpPr>
          <p:nvPr>
            <p:ph type="title"/>
          </p:nvPr>
        </p:nvSpPr>
        <p:spPr/>
        <p:txBody>
          <a:bodyPr/>
          <a:lstStyle/>
          <a:p>
            <a:r>
              <a:rPr lang="en-US" b="1" dirty="0"/>
              <a:t>South Asia floods, 2017</a:t>
            </a:r>
            <a:br>
              <a:rPr lang="en-US" dirty="0"/>
            </a:br>
            <a:endParaRPr lang="en-US" dirty="0"/>
          </a:p>
        </p:txBody>
      </p:sp>
      <p:pic>
        <p:nvPicPr>
          <p:cNvPr id="5" name="Content Placeholder 4">
            <a:extLst>
              <a:ext uri="{FF2B5EF4-FFF2-40B4-BE49-F238E27FC236}">
                <a16:creationId xmlns:a16="http://schemas.microsoft.com/office/drawing/2014/main" id="{67E4898C-9725-304D-96F4-313BDAFD9CD3}"/>
              </a:ext>
            </a:extLst>
          </p:cNvPr>
          <p:cNvPicPr>
            <a:picLocks noGrp="1" noChangeAspect="1"/>
          </p:cNvPicPr>
          <p:nvPr>
            <p:ph idx="1"/>
          </p:nvPr>
        </p:nvPicPr>
        <p:blipFill>
          <a:blip r:embed="rId2"/>
          <a:stretch>
            <a:fillRect/>
          </a:stretch>
        </p:blipFill>
        <p:spPr>
          <a:xfrm>
            <a:off x="2439917" y="1825625"/>
            <a:ext cx="7312165" cy="4351338"/>
          </a:xfrm>
        </p:spPr>
      </p:pic>
    </p:spTree>
    <p:extLst>
      <p:ext uri="{BB962C8B-B14F-4D97-AF65-F5344CB8AC3E}">
        <p14:creationId xmlns:p14="http://schemas.microsoft.com/office/powerpoint/2010/main" val="2486500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460E-AF68-7144-82BE-974801E15D77}"/>
              </a:ext>
            </a:extLst>
          </p:cNvPr>
          <p:cNvSpPr>
            <a:spLocks noGrp="1"/>
          </p:cNvSpPr>
          <p:nvPr>
            <p:ph type="title"/>
          </p:nvPr>
        </p:nvSpPr>
        <p:spPr/>
        <p:txBody>
          <a:bodyPr/>
          <a:lstStyle/>
          <a:p>
            <a:r>
              <a:rPr lang="en-US" b="1" dirty="0"/>
              <a:t>South Asia floods, 2017</a:t>
            </a:r>
            <a:endParaRPr lang="en-US" dirty="0"/>
          </a:p>
        </p:txBody>
      </p:sp>
      <p:sp>
        <p:nvSpPr>
          <p:cNvPr id="3" name="Content Placeholder 2">
            <a:extLst>
              <a:ext uri="{FF2B5EF4-FFF2-40B4-BE49-F238E27FC236}">
                <a16:creationId xmlns:a16="http://schemas.microsoft.com/office/drawing/2014/main" id="{B291D77E-6375-B14C-88FB-C01B8DF8428E}"/>
              </a:ext>
            </a:extLst>
          </p:cNvPr>
          <p:cNvSpPr>
            <a:spLocks noGrp="1"/>
          </p:cNvSpPr>
          <p:nvPr>
            <p:ph idx="1"/>
          </p:nvPr>
        </p:nvSpPr>
        <p:spPr/>
        <p:txBody>
          <a:bodyPr/>
          <a:lstStyle/>
          <a:p>
            <a:endParaRPr lang="en-US"/>
          </a:p>
        </p:txBody>
      </p:sp>
      <p:graphicFrame>
        <p:nvGraphicFramePr>
          <p:cNvPr id="4" name="Content Placeholder 3">
            <a:extLst>
              <a:ext uri="{FF2B5EF4-FFF2-40B4-BE49-F238E27FC236}">
                <a16:creationId xmlns:a16="http://schemas.microsoft.com/office/drawing/2014/main" id="{33BCD78D-148D-4740-9998-2547B5F5F62E}"/>
              </a:ext>
            </a:extLst>
          </p:cNvPr>
          <p:cNvGraphicFramePr>
            <a:graphicFrameLocks/>
          </p:cNvGraphicFramePr>
          <p:nvPr>
            <p:extLst>
              <p:ext uri="{D42A27DB-BD31-4B8C-83A1-F6EECF244321}">
                <p14:modId xmlns:p14="http://schemas.microsoft.com/office/powerpoint/2010/main" val="2679150586"/>
              </p:ext>
            </p:extLst>
          </p:nvPr>
        </p:nvGraphicFramePr>
        <p:xfrm>
          <a:off x="838200" y="2298893"/>
          <a:ext cx="10515600" cy="3679122"/>
        </p:xfrm>
        <a:graphic>
          <a:graphicData uri="http://schemas.openxmlformats.org/drawingml/2006/table">
            <a:tbl>
              <a:tblPr firstRow="1" bandRow="1">
                <a:tableStyleId>{5940675A-B579-460E-94D1-54222C63F5DA}</a:tableStyleId>
              </a:tblPr>
              <a:tblGrid>
                <a:gridCol w="2350477">
                  <a:extLst>
                    <a:ext uri="{9D8B030D-6E8A-4147-A177-3AD203B41FA5}">
                      <a16:colId xmlns:a16="http://schemas.microsoft.com/office/drawing/2014/main" val="2597221768"/>
                    </a:ext>
                  </a:extLst>
                </a:gridCol>
                <a:gridCol w="8165123">
                  <a:extLst>
                    <a:ext uri="{9D8B030D-6E8A-4147-A177-3AD203B41FA5}">
                      <a16:colId xmlns:a16="http://schemas.microsoft.com/office/drawing/2014/main" val="3611321905"/>
                    </a:ext>
                  </a:extLst>
                </a:gridCol>
              </a:tblGrid>
              <a:tr h="0">
                <a:tc>
                  <a:txBody>
                    <a:bodyPr/>
                    <a:lstStyle/>
                    <a:p>
                      <a:r>
                        <a:rPr lang="en-US" dirty="0"/>
                        <a:t>Social effects</a:t>
                      </a:r>
                    </a:p>
                  </a:txBody>
                  <a:tcPr/>
                </a:tc>
                <a:tc>
                  <a:txBody>
                    <a:bodyPr/>
                    <a:lstStyle/>
                    <a:p>
                      <a:r>
                        <a:rPr lang="en-US" sz="1800" b="0" i="0" u="none" strike="noStrike" kern="1200" dirty="0">
                          <a:solidFill>
                            <a:schemeClr val="tx1"/>
                          </a:solidFill>
                          <a:effectLst/>
                          <a:latin typeface="+mn-lt"/>
                          <a:ea typeface="+mn-ea"/>
                          <a:cs typeface="+mn-cs"/>
                        </a:rPr>
                        <a:t>Killed 1,200 and 1.8 million children out of school </a:t>
                      </a:r>
                    </a:p>
                    <a:p>
                      <a:r>
                        <a:rPr lang="en-US" sz="1800" b="0" i="0" u="none" strike="noStrike" kern="1200" dirty="0">
                          <a:solidFill>
                            <a:schemeClr val="tx1"/>
                          </a:solidFill>
                          <a:effectLst/>
                          <a:latin typeface="+mn-lt"/>
                          <a:ea typeface="+mn-ea"/>
                          <a:cs typeface="+mn-cs"/>
                        </a:rPr>
                        <a:t>40 million affected by the devastation</a:t>
                      </a:r>
                      <a:endParaRPr lang="en-US" dirty="0"/>
                    </a:p>
                  </a:txBody>
                  <a:tcPr/>
                </a:tc>
                <a:extLst>
                  <a:ext uri="{0D108BD9-81ED-4DB2-BD59-A6C34878D82A}">
                    <a16:rowId xmlns:a16="http://schemas.microsoft.com/office/drawing/2014/main" val="4136348"/>
                  </a:ext>
                </a:extLst>
              </a:tr>
              <a:tr h="467921">
                <a:tc>
                  <a:txBody>
                    <a:bodyPr/>
                    <a:lstStyle/>
                    <a:p>
                      <a:r>
                        <a:rPr lang="en-US" dirty="0"/>
                        <a:t>Economic effects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Low-lying Bangladesh is at the frontline of at-risk countries from climate change and could suffer annual losses of up to 9.4 percent of its economy by the end of this century.</a:t>
                      </a:r>
                      <a:endParaRPr lang="en-US" dirty="0"/>
                    </a:p>
                  </a:txBody>
                  <a:tcPr/>
                </a:tc>
                <a:extLst>
                  <a:ext uri="{0D108BD9-81ED-4DB2-BD59-A6C34878D82A}">
                    <a16:rowId xmlns:a16="http://schemas.microsoft.com/office/drawing/2014/main" val="969712488"/>
                  </a:ext>
                </a:extLst>
              </a:tr>
              <a:tr h="370840">
                <a:tc>
                  <a:txBody>
                    <a:bodyPr/>
                    <a:lstStyle/>
                    <a:p>
                      <a:r>
                        <a:rPr lang="en-US" dirty="0"/>
                        <a:t>Environmental effects</a:t>
                      </a:r>
                    </a:p>
                  </a:txBody>
                  <a:tcPr/>
                </a:tc>
                <a:tc>
                  <a:txBody>
                    <a:bodyPr/>
                    <a:lstStyle/>
                    <a:p>
                      <a:pPr fontAlgn="base"/>
                      <a:r>
                        <a:rPr lang="en-US" dirty="0"/>
                        <a:t>Loss of farm land and residential areas washed away by flood waters.</a:t>
                      </a:r>
                    </a:p>
                    <a:p>
                      <a:pPr fontAlgn="base"/>
                      <a:r>
                        <a:rPr lang="en-US" dirty="0"/>
                        <a:t>In the long tern the silts deposited by the floods will increase the agricultural productivity of the area. </a:t>
                      </a:r>
                    </a:p>
                  </a:txBody>
                  <a:tcPr/>
                </a:tc>
                <a:extLst>
                  <a:ext uri="{0D108BD9-81ED-4DB2-BD59-A6C34878D82A}">
                    <a16:rowId xmlns:a16="http://schemas.microsoft.com/office/drawing/2014/main" val="3355985552"/>
                  </a:ext>
                </a:extLst>
              </a:tr>
              <a:tr h="1210242">
                <a:tc>
                  <a:txBody>
                    <a:bodyPr/>
                    <a:lstStyle/>
                    <a:p>
                      <a:r>
                        <a:rPr lang="en-US" dirty="0"/>
                        <a:t>Political effects</a:t>
                      </a:r>
                    </a:p>
                  </a:txBody>
                  <a:tcPr/>
                </a:tc>
                <a:tc>
                  <a:txBody>
                    <a:bodyPr/>
                    <a:lstStyle/>
                    <a:p>
                      <a:r>
                        <a:rPr lang="en-US" dirty="0"/>
                        <a:t>Geo-political tensions between countries affected </a:t>
                      </a:r>
                    </a:p>
                  </a:txBody>
                  <a:tcPr/>
                </a:tc>
                <a:extLst>
                  <a:ext uri="{0D108BD9-81ED-4DB2-BD59-A6C34878D82A}">
                    <a16:rowId xmlns:a16="http://schemas.microsoft.com/office/drawing/2014/main" val="1499031774"/>
                  </a:ext>
                </a:extLst>
              </a:tr>
            </a:tbl>
          </a:graphicData>
        </a:graphic>
      </p:graphicFrame>
    </p:spTree>
    <p:extLst>
      <p:ext uri="{BB962C8B-B14F-4D97-AF65-F5344CB8AC3E}">
        <p14:creationId xmlns:p14="http://schemas.microsoft.com/office/powerpoint/2010/main" val="2603647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EA4A-BD09-D54E-B131-FDEB16F298C7}"/>
              </a:ext>
            </a:extLst>
          </p:cNvPr>
          <p:cNvSpPr>
            <a:spLocks noGrp="1"/>
          </p:cNvSpPr>
          <p:nvPr>
            <p:ph type="title"/>
          </p:nvPr>
        </p:nvSpPr>
        <p:spPr/>
        <p:txBody>
          <a:bodyPr/>
          <a:lstStyle/>
          <a:p>
            <a:r>
              <a:rPr lang="en-US" b="1" dirty="0"/>
              <a:t>Gulf oil spill, 2010</a:t>
            </a:r>
            <a:endParaRPr lang="en-US" dirty="0"/>
          </a:p>
        </p:txBody>
      </p:sp>
      <p:pic>
        <p:nvPicPr>
          <p:cNvPr id="5" name="Content Placeholder 4">
            <a:extLst>
              <a:ext uri="{FF2B5EF4-FFF2-40B4-BE49-F238E27FC236}">
                <a16:creationId xmlns:a16="http://schemas.microsoft.com/office/drawing/2014/main" id="{6F554055-CF7A-0843-B801-E7A556CBB88E}"/>
              </a:ext>
            </a:extLst>
          </p:cNvPr>
          <p:cNvPicPr>
            <a:picLocks noGrp="1" noChangeAspect="1"/>
          </p:cNvPicPr>
          <p:nvPr>
            <p:ph idx="1"/>
          </p:nvPr>
        </p:nvPicPr>
        <p:blipFill>
          <a:blip r:embed="rId2"/>
          <a:stretch>
            <a:fillRect/>
          </a:stretch>
        </p:blipFill>
        <p:spPr>
          <a:xfrm>
            <a:off x="2813507" y="1825625"/>
            <a:ext cx="6564986" cy="4351338"/>
          </a:xfrm>
        </p:spPr>
      </p:pic>
    </p:spTree>
    <p:extLst>
      <p:ext uri="{BB962C8B-B14F-4D97-AF65-F5344CB8AC3E}">
        <p14:creationId xmlns:p14="http://schemas.microsoft.com/office/powerpoint/2010/main" val="3365504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6F44-E988-EA45-8D4B-3A634C3826E4}"/>
              </a:ext>
            </a:extLst>
          </p:cNvPr>
          <p:cNvSpPr>
            <a:spLocks noGrp="1"/>
          </p:cNvSpPr>
          <p:nvPr>
            <p:ph type="title"/>
          </p:nvPr>
        </p:nvSpPr>
        <p:spPr/>
        <p:txBody>
          <a:bodyPr/>
          <a:lstStyle/>
          <a:p>
            <a:r>
              <a:rPr lang="en-US" b="1" dirty="0"/>
              <a:t>Hurricane Harvey, 2017</a:t>
            </a:r>
            <a:endParaRPr lang="en-US" dirty="0"/>
          </a:p>
        </p:txBody>
      </p:sp>
      <p:sp>
        <p:nvSpPr>
          <p:cNvPr id="3" name="Content Placeholder 2">
            <a:extLst>
              <a:ext uri="{FF2B5EF4-FFF2-40B4-BE49-F238E27FC236}">
                <a16:creationId xmlns:a16="http://schemas.microsoft.com/office/drawing/2014/main" id="{77569B08-C1E5-5843-9AED-63682802CF61}"/>
              </a:ext>
            </a:extLst>
          </p:cNvPr>
          <p:cNvSpPr>
            <a:spLocks noGrp="1"/>
          </p:cNvSpPr>
          <p:nvPr>
            <p:ph idx="1"/>
          </p:nvPr>
        </p:nvSpPr>
        <p:spPr/>
        <p:txBody>
          <a:bodyPr/>
          <a:lstStyle/>
          <a:p>
            <a:endParaRPr lang="en-US" dirty="0"/>
          </a:p>
        </p:txBody>
      </p:sp>
      <p:graphicFrame>
        <p:nvGraphicFramePr>
          <p:cNvPr id="4" name="Content Placeholder 3">
            <a:extLst>
              <a:ext uri="{FF2B5EF4-FFF2-40B4-BE49-F238E27FC236}">
                <a16:creationId xmlns:a16="http://schemas.microsoft.com/office/drawing/2014/main" id="{51B8DC00-57A8-D147-BFC4-F908114250F8}"/>
              </a:ext>
            </a:extLst>
          </p:cNvPr>
          <p:cNvGraphicFramePr>
            <a:graphicFrameLocks/>
          </p:cNvGraphicFramePr>
          <p:nvPr>
            <p:extLst>
              <p:ext uri="{D42A27DB-BD31-4B8C-83A1-F6EECF244321}">
                <p14:modId xmlns:p14="http://schemas.microsoft.com/office/powerpoint/2010/main" val="2869543406"/>
              </p:ext>
            </p:extLst>
          </p:nvPr>
        </p:nvGraphicFramePr>
        <p:xfrm>
          <a:off x="838200" y="1825625"/>
          <a:ext cx="10515600" cy="4211320"/>
        </p:xfrm>
        <a:graphic>
          <a:graphicData uri="http://schemas.openxmlformats.org/drawingml/2006/table">
            <a:tbl>
              <a:tblPr firstRow="1" bandRow="1">
                <a:tableStyleId>{5940675A-B579-460E-94D1-54222C63F5DA}</a:tableStyleId>
              </a:tblPr>
              <a:tblGrid>
                <a:gridCol w="2350477">
                  <a:extLst>
                    <a:ext uri="{9D8B030D-6E8A-4147-A177-3AD203B41FA5}">
                      <a16:colId xmlns:a16="http://schemas.microsoft.com/office/drawing/2014/main" val="2597221768"/>
                    </a:ext>
                  </a:extLst>
                </a:gridCol>
                <a:gridCol w="8165123">
                  <a:extLst>
                    <a:ext uri="{9D8B030D-6E8A-4147-A177-3AD203B41FA5}">
                      <a16:colId xmlns:a16="http://schemas.microsoft.com/office/drawing/2014/main" val="3611321905"/>
                    </a:ext>
                  </a:extLst>
                </a:gridCol>
              </a:tblGrid>
              <a:tr h="370840">
                <a:tc>
                  <a:txBody>
                    <a:bodyPr/>
                    <a:lstStyle/>
                    <a:p>
                      <a:r>
                        <a:rPr lang="en-US" dirty="0"/>
                        <a:t>Social effects</a:t>
                      </a:r>
                    </a:p>
                  </a:txBody>
                  <a:tcPr/>
                </a:tc>
                <a:tc>
                  <a:txBody>
                    <a:bodyPr/>
                    <a:lstStyle/>
                    <a:p>
                      <a:r>
                        <a:rPr lang="en-US" sz="1800" b="0" i="0" u="none" strike="noStrike" kern="1200" dirty="0">
                          <a:solidFill>
                            <a:schemeClr val="tx1"/>
                          </a:solidFill>
                          <a:effectLst/>
                          <a:latin typeface="+mn-lt"/>
                          <a:ea typeface="+mn-ea"/>
                          <a:cs typeface="+mn-cs"/>
                        </a:rPr>
                        <a:t>103 people died in storm-related incidents</a:t>
                      </a:r>
                    </a:p>
                    <a:p>
                      <a:r>
                        <a:rPr lang="en-US" sz="1800" b="0" i="0" u="none" strike="noStrike" kern="1200" dirty="0">
                          <a:solidFill>
                            <a:schemeClr val="tx1"/>
                          </a:solidFill>
                          <a:effectLst/>
                          <a:latin typeface="+mn-lt"/>
                          <a:ea typeface="+mn-ea"/>
                          <a:cs typeface="+mn-cs"/>
                        </a:rPr>
                        <a:t>The Floods inundated hundreds of thousands of homes which displaced more than 30,000 people and prompted more than 17,000 rescues.</a:t>
                      </a:r>
                    </a:p>
                    <a:p>
                      <a:r>
                        <a:rPr lang="en-US" sz="1800" b="0" i="0" u="none" strike="noStrike" kern="1200" dirty="0">
                          <a:solidFill>
                            <a:schemeClr val="tx1"/>
                          </a:solidFill>
                          <a:effectLst/>
                          <a:latin typeface="+mn-lt"/>
                          <a:ea typeface="+mn-ea"/>
                          <a:cs typeface="+mn-cs"/>
                        </a:rPr>
                        <a:t>In the months after the hurricane struck, some hospitals in Texas saw a spike in birth rates, with a 17% increase in birth rates being reported at Corpus Christi Medical </a:t>
                      </a:r>
                      <a:r>
                        <a:rPr lang="en-US" sz="1800" b="0" i="0" u="none" strike="noStrike" kern="1200" dirty="0" err="1">
                          <a:solidFill>
                            <a:schemeClr val="tx1"/>
                          </a:solidFill>
                          <a:effectLst/>
                          <a:latin typeface="+mn-lt"/>
                          <a:ea typeface="+mn-ea"/>
                          <a:cs typeface="+mn-cs"/>
                        </a:rPr>
                        <a:t>Cente</a:t>
                      </a:r>
                      <a:endParaRPr lang="en-US" dirty="0"/>
                    </a:p>
                  </a:txBody>
                  <a:tcPr/>
                </a:tc>
                <a:extLst>
                  <a:ext uri="{0D108BD9-81ED-4DB2-BD59-A6C34878D82A}">
                    <a16:rowId xmlns:a16="http://schemas.microsoft.com/office/drawing/2014/main" val="4136348"/>
                  </a:ext>
                </a:extLst>
              </a:tr>
              <a:tr h="370840">
                <a:tc>
                  <a:txBody>
                    <a:bodyPr/>
                    <a:lstStyle/>
                    <a:p>
                      <a:r>
                        <a:rPr lang="en-US" dirty="0"/>
                        <a:t>Economic effects</a:t>
                      </a:r>
                    </a:p>
                  </a:txBody>
                  <a:tcPr/>
                </a:tc>
                <a:tc>
                  <a:txBody>
                    <a:bodyPr/>
                    <a:lstStyle/>
                    <a:p>
                      <a:r>
                        <a:rPr lang="en-US" sz="1800" b="0" i="0" u="none" strike="noStrike" kern="1200" dirty="0">
                          <a:solidFill>
                            <a:schemeClr val="tx1"/>
                          </a:solidFill>
                          <a:effectLst/>
                          <a:latin typeface="+mn-lt"/>
                          <a:ea typeface="+mn-ea"/>
                          <a:cs typeface="+mn-cs"/>
                        </a:rPr>
                        <a:t>$125 billion in damage </a:t>
                      </a:r>
                    </a:p>
                    <a:p>
                      <a:r>
                        <a:rPr lang="en-US" sz="1800" b="0" i="0" u="none" strike="noStrike" kern="1200" dirty="0">
                          <a:solidFill>
                            <a:schemeClr val="tx1"/>
                          </a:solidFill>
                          <a:effectLst/>
                          <a:latin typeface="+mn-lt"/>
                          <a:ea typeface="+mn-ea"/>
                          <a:cs typeface="+mn-cs"/>
                        </a:rPr>
                        <a:t>Energy production in the </a:t>
                      </a:r>
                      <a:r>
                        <a:rPr lang="en-US" sz="1800" b="0" i="0" u="none" strike="noStrike" kern="1200" dirty="0">
                          <a:solidFill>
                            <a:schemeClr val="tx1"/>
                          </a:solidFill>
                          <a:effectLst/>
                          <a:latin typeface="+mn-lt"/>
                          <a:ea typeface="+mn-ea"/>
                          <a:cs typeface="+mn-cs"/>
                          <a:hlinkClick r:id="rId2" tooltip="Gulf of Mexico"/>
                        </a:rPr>
                        <a:t>Gulf of Mexico</a:t>
                      </a:r>
                      <a:r>
                        <a:rPr lang="en-US" sz="1800" b="0" i="0" u="none" strike="noStrike" kern="1200" dirty="0">
                          <a:solidFill>
                            <a:schemeClr val="tx1"/>
                          </a:solidFill>
                          <a:effectLst/>
                          <a:latin typeface="+mn-lt"/>
                          <a:ea typeface="+mn-ea"/>
                          <a:cs typeface="+mn-cs"/>
                        </a:rPr>
                        <a:t> declined in the wake of Harvey by approximately 21%</a:t>
                      </a:r>
                      <a:endParaRPr lang="en-US" dirty="0"/>
                    </a:p>
                  </a:txBody>
                  <a:tcPr/>
                </a:tc>
                <a:extLst>
                  <a:ext uri="{0D108BD9-81ED-4DB2-BD59-A6C34878D82A}">
                    <a16:rowId xmlns:a16="http://schemas.microsoft.com/office/drawing/2014/main" val="969712488"/>
                  </a:ext>
                </a:extLst>
              </a:tr>
              <a:tr h="370840">
                <a:tc>
                  <a:txBody>
                    <a:bodyPr/>
                    <a:lstStyle/>
                    <a:p>
                      <a:r>
                        <a:rPr lang="en-US" dirty="0"/>
                        <a:t>Environmental effects</a:t>
                      </a:r>
                    </a:p>
                  </a:txBody>
                  <a:tcPr/>
                </a:tc>
                <a:tc>
                  <a:txBody>
                    <a:bodyPr/>
                    <a:lstStyle/>
                    <a:p>
                      <a:r>
                        <a:rPr lang="en-US" sz="1800" b="0" i="0" u="none" strike="noStrike" kern="1200" dirty="0">
                          <a:solidFill>
                            <a:schemeClr val="tx1"/>
                          </a:solidFill>
                          <a:effectLst/>
                          <a:latin typeface="+mn-lt"/>
                          <a:ea typeface="+mn-ea"/>
                          <a:cs typeface="+mn-cs"/>
                        </a:rPr>
                        <a:t>The floodwaters contained a number of hazards to the environment and human health.</a:t>
                      </a:r>
                    </a:p>
                    <a:p>
                      <a:r>
                        <a:rPr lang="en-US" dirty="0"/>
                        <a:t>Much wildlife in park and woodland areas was displaced</a:t>
                      </a:r>
                    </a:p>
                    <a:p>
                      <a:endParaRPr lang="en-US" dirty="0"/>
                    </a:p>
                  </a:txBody>
                  <a:tcPr/>
                </a:tc>
                <a:extLst>
                  <a:ext uri="{0D108BD9-81ED-4DB2-BD59-A6C34878D82A}">
                    <a16:rowId xmlns:a16="http://schemas.microsoft.com/office/drawing/2014/main" val="3355985552"/>
                  </a:ext>
                </a:extLst>
              </a:tr>
              <a:tr h="370840">
                <a:tc>
                  <a:txBody>
                    <a:bodyPr/>
                    <a:lstStyle/>
                    <a:p>
                      <a:r>
                        <a:rPr lang="en-US" dirty="0"/>
                        <a:t>Political effects</a:t>
                      </a:r>
                    </a:p>
                  </a:txBody>
                  <a:tcPr/>
                </a:tc>
                <a:tc>
                  <a:txBody>
                    <a:bodyPr/>
                    <a:lstStyle/>
                    <a:p>
                      <a:r>
                        <a:rPr lang="en-US" dirty="0"/>
                        <a:t>Geo-political issues due to impacts on energy production</a:t>
                      </a:r>
                    </a:p>
                  </a:txBody>
                  <a:tcPr/>
                </a:tc>
                <a:extLst>
                  <a:ext uri="{0D108BD9-81ED-4DB2-BD59-A6C34878D82A}">
                    <a16:rowId xmlns:a16="http://schemas.microsoft.com/office/drawing/2014/main" val="1499031774"/>
                  </a:ext>
                </a:extLst>
              </a:tr>
            </a:tbl>
          </a:graphicData>
        </a:graphic>
      </p:graphicFrame>
    </p:spTree>
    <p:extLst>
      <p:ext uri="{BB962C8B-B14F-4D97-AF65-F5344CB8AC3E}">
        <p14:creationId xmlns:p14="http://schemas.microsoft.com/office/powerpoint/2010/main" val="30161677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C51C6-E117-DC41-8962-E80E73F321D4}"/>
              </a:ext>
            </a:extLst>
          </p:cNvPr>
          <p:cNvSpPr>
            <a:spLocks noGrp="1"/>
          </p:cNvSpPr>
          <p:nvPr>
            <p:ph type="title"/>
          </p:nvPr>
        </p:nvSpPr>
        <p:spPr/>
        <p:txBody>
          <a:bodyPr/>
          <a:lstStyle/>
          <a:p>
            <a:r>
              <a:rPr lang="en-US" b="1" dirty="0"/>
              <a:t>Gulf oil spill, 2010</a:t>
            </a:r>
            <a:endParaRPr lang="en-US" dirty="0"/>
          </a:p>
        </p:txBody>
      </p:sp>
      <p:sp>
        <p:nvSpPr>
          <p:cNvPr id="3" name="Content Placeholder 2">
            <a:extLst>
              <a:ext uri="{FF2B5EF4-FFF2-40B4-BE49-F238E27FC236}">
                <a16:creationId xmlns:a16="http://schemas.microsoft.com/office/drawing/2014/main" id="{0956265B-35B9-6D44-BC62-D1BB94979419}"/>
              </a:ext>
            </a:extLst>
          </p:cNvPr>
          <p:cNvSpPr>
            <a:spLocks noGrp="1"/>
          </p:cNvSpPr>
          <p:nvPr>
            <p:ph idx="1"/>
          </p:nvPr>
        </p:nvSpPr>
        <p:spPr/>
        <p:txBody>
          <a:bodyPr/>
          <a:lstStyle/>
          <a:p>
            <a:endParaRPr lang="en-US"/>
          </a:p>
        </p:txBody>
      </p:sp>
      <p:graphicFrame>
        <p:nvGraphicFramePr>
          <p:cNvPr id="4" name="Content Placeholder 3">
            <a:extLst>
              <a:ext uri="{FF2B5EF4-FFF2-40B4-BE49-F238E27FC236}">
                <a16:creationId xmlns:a16="http://schemas.microsoft.com/office/drawing/2014/main" id="{9947B5D3-3CFA-3846-B7A7-8015A2558735}"/>
              </a:ext>
            </a:extLst>
          </p:cNvPr>
          <p:cNvGraphicFramePr>
            <a:graphicFrameLocks/>
          </p:cNvGraphicFramePr>
          <p:nvPr>
            <p:extLst>
              <p:ext uri="{D42A27DB-BD31-4B8C-83A1-F6EECF244321}">
                <p14:modId xmlns:p14="http://schemas.microsoft.com/office/powerpoint/2010/main" val="1213956860"/>
              </p:ext>
            </p:extLst>
          </p:nvPr>
        </p:nvGraphicFramePr>
        <p:xfrm>
          <a:off x="838200" y="2046646"/>
          <a:ext cx="10360572" cy="2835594"/>
        </p:xfrm>
        <a:graphic>
          <a:graphicData uri="http://schemas.openxmlformats.org/drawingml/2006/table">
            <a:tbl>
              <a:tblPr firstRow="1" bandRow="1">
                <a:tableStyleId>{5940675A-B579-460E-94D1-54222C63F5DA}</a:tableStyleId>
              </a:tblPr>
              <a:tblGrid>
                <a:gridCol w="2315825">
                  <a:extLst>
                    <a:ext uri="{9D8B030D-6E8A-4147-A177-3AD203B41FA5}">
                      <a16:colId xmlns:a16="http://schemas.microsoft.com/office/drawing/2014/main" val="2597221768"/>
                    </a:ext>
                  </a:extLst>
                </a:gridCol>
                <a:gridCol w="8044747">
                  <a:extLst>
                    <a:ext uri="{9D8B030D-6E8A-4147-A177-3AD203B41FA5}">
                      <a16:colId xmlns:a16="http://schemas.microsoft.com/office/drawing/2014/main" val="3611321905"/>
                    </a:ext>
                  </a:extLst>
                </a:gridCol>
              </a:tblGrid>
              <a:tr h="324684">
                <a:tc>
                  <a:txBody>
                    <a:bodyPr/>
                    <a:lstStyle/>
                    <a:p>
                      <a:r>
                        <a:rPr lang="en-US" dirty="0"/>
                        <a:t>Social effects</a:t>
                      </a:r>
                    </a:p>
                  </a:txBody>
                  <a:tcPr/>
                </a:tc>
                <a:tc>
                  <a:txBody>
                    <a:bodyPr/>
                    <a:lstStyle/>
                    <a:p>
                      <a:r>
                        <a:rPr lang="en-US" sz="1800" b="0" i="0" u="none" strike="noStrike" kern="1200" dirty="0">
                          <a:solidFill>
                            <a:schemeClr val="tx1"/>
                          </a:solidFill>
                          <a:effectLst/>
                          <a:latin typeface="+mn-lt"/>
                          <a:ea typeface="+mn-ea"/>
                          <a:cs typeface="+mn-cs"/>
                        </a:rPr>
                        <a:t>11 were killed by the blast. </a:t>
                      </a:r>
                      <a:endParaRPr lang="en-US" dirty="0"/>
                    </a:p>
                  </a:txBody>
                  <a:tcPr/>
                </a:tc>
                <a:extLst>
                  <a:ext uri="{0D108BD9-81ED-4DB2-BD59-A6C34878D82A}">
                    <a16:rowId xmlns:a16="http://schemas.microsoft.com/office/drawing/2014/main" val="4136348"/>
                  </a:ext>
                </a:extLst>
              </a:tr>
              <a:tr h="811711">
                <a:tc>
                  <a:txBody>
                    <a:bodyPr/>
                    <a:lstStyle/>
                    <a:p>
                      <a:r>
                        <a:rPr lang="en-US" dirty="0"/>
                        <a:t>Economic effects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BP fined </a:t>
                      </a:r>
                      <a:r>
                        <a:rPr lang="en-US" sz="1800" b="0" i="0" u="none" strike="noStrike" kern="1200" dirty="0">
                          <a:solidFill>
                            <a:schemeClr val="tx1"/>
                          </a:solidFill>
                          <a:effectLst/>
                          <a:latin typeface="+mn-lt"/>
                          <a:ea typeface="+mn-ea"/>
                          <a:cs typeface="+mn-cs"/>
                        </a:rPr>
                        <a:t> $18 billion under the Clean Water Act.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The Gulf fishing and tourism industries produce $3.5 billion to $4.5 billion a year and these were severely affected by the spill. </a:t>
                      </a:r>
                      <a:endParaRPr lang="en-US" dirty="0"/>
                    </a:p>
                  </a:txBody>
                  <a:tcPr/>
                </a:tc>
                <a:extLst>
                  <a:ext uri="{0D108BD9-81ED-4DB2-BD59-A6C34878D82A}">
                    <a16:rowId xmlns:a16="http://schemas.microsoft.com/office/drawing/2014/main" val="969712488"/>
                  </a:ext>
                </a:extLst>
              </a:tr>
              <a:tr h="568198">
                <a:tc>
                  <a:txBody>
                    <a:bodyPr/>
                    <a:lstStyle/>
                    <a:p>
                      <a:r>
                        <a:rPr lang="en-US" dirty="0"/>
                        <a:t>Environmental effects</a:t>
                      </a:r>
                    </a:p>
                  </a:txBody>
                  <a:tcPr/>
                </a:tc>
                <a:tc>
                  <a:txBody>
                    <a:bodyPr/>
                    <a:lstStyle/>
                    <a:p>
                      <a:pPr fontAlgn="base"/>
                      <a:r>
                        <a:rPr lang="en-US" sz="1800" b="0" i="0" u="none" strike="noStrike" kern="1200" dirty="0">
                          <a:solidFill>
                            <a:schemeClr val="tx1"/>
                          </a:solidFill>
                          <a:effectLst/>
                          <a:latin typeface="+mn-lt"/>
                          <a:ea typeface="+mn-ea"/>
                          <a:cs typeface="+mn-cs"/>
                        </a:rPr>
                        <a:t>Oil leakage in the Gulf of Mexico created the biggest oil disaster in the United States. Scientists estimated 184 million gallons were spilled. Impacted coastal ecosystems. </a:t>
                      </a:r>
                      <a:endParaRPr lang="en-US" dirty="0"/>
                    </a:p>
                  </a:txBody>
                  <a:tcPr/>
                </a:tc>
                <a:extLst>
                  <a:ext uri="{0D108BD9-81ED-4DB2-BD59-A6C34878D82A}">
                    <a16:rowId xmlns:a16="http://schemas.microsoft.com/office/drawing/2014/main" val="3355985552"/>
                  </a:ext>
                </a:extLst>
              </a:tr>
              <a:tr h="915354">
                <a:tc>
                  <a:txBody>
                    <a:bodyPr/>
                    <a:lstStyle/>
                    <a:p>
                      <a:r>
                        <a:rPr lang="en-US" dirty="0"/>
                        <a:t>Political effects</a:t>
                      </a:r>
                    </a:p>
                  </a:txBody>
                  <a:tcPr/>
                </a:tc>
                <a:tc>
                  <a:txBody>
                    <a:bodyPr/>
                    <a:lstStyle/>
                    <a:p>
                      <a:r>
                        <a:rPr lang="en-US" dirty="0"/>
                        <a:t>Pressure on President Obama to stop offshore oil drilling.</a:t>
                      </a:r>
                    </a:p>
                  </a:txBody>
                  <a:tcPr/>
                </a:tc>
                <a:extLst>
                  <a:ext uri="{0D108BD9-81ED-4DB2-BD59-A6C34878D82A}">
                    <a16:rowId xmlns:a16="http://schemas.microsoft.com/office/drawing/2014/main" val="1499031774"/>
                  </a:ext>
                </a:extLst>
              </a:tr>
            </a:tbl>
          </a:graphicData>
        </a:graphic>
      </p:graphicFrame>
    </p:spTree>
    <p:extLst>
      <p:ext uri="{BB962C8B-B14F-4D97-AF65-F5344CB8AC3E}">
        <p14:creationId xmlns:p14="http://schemas.microsoft.com/office/powerpoint/2010/main" val="1881158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713B-EE4C-EB4E-9B7E-824B5E51CE1A}"/>
              </a:ext>
            </a:extLst>
          </p:cNvPr>
          <p:cNvSpPr>
            <a:spLocks noGrp="1"/>
          </p:cNvSpPr>
          <p:nvPr>
            <p:ph type="title"/>
          </p:nvPr>
        </p:nvSpPr>
        <p:spPr/>
        <p:txBody>
          <a:bodyPr/>
          <a:lstStyle/>
          <a:p>
            <a:r>
              <a:rPr lang="en-US" b="1" dirty="0"/>
              <a:t>Californian wildfires, Nov 2018 </a:t>
            </a:r>
          </a:p>
        </p:txBody>
      </p:sp>
      <p:sp>
        <p:nvSpPr>
          <p:cNvPr id="3" name="Content Placeholder 2">
            <a:extLst>
              <a:ext uri="{FF2B5EF4-FFF2-40B4-BE49-F238E27FC236}">
                <a16:creationId xmlns:a16="http://schemas.microsoft.com/office/drawing/2014/main" id="{94C2E84A-E589-744F-BBAA-F7CF5ACDF3F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F693DD85-6853-894A-945E-A7682B8AFA74}"/>
              </a:ext>
            </a:extLst>
          </p:cNvPr>
          <p:cNvPicPr>
            <a:picLocks noChangeAspect="1"/>
          </p:cNvPicPr>
          <p:nvPr/>
        </p:nvPicPr>
        <p:blipFill>
          <a:blip r:embed="rId2"/>
          <a:stretch>
            <a:fillRect/>
          </a:stretch>
        </p:blipFill>
        <p:spPr>
          <a:xfrm>
            <a:off x="2212533" y="1424088"/>
            <a:ext cx="7188200" cy="4889500"/>
          </a:xfrm>
          <a:prstGeom prst="rect">
            <a:avLst/>
          </a:prstGeom>
        </p:spPr>
      </p:pic>
    </p:spTree>
    <p:extLst>
      <p:ext uri="{BB962C8B-B14F-4D97-AF65-F5344CB8AC3E}">
        <p14:creationId xmlns:p14="http://schemas.microsoft.com/office/powerpoint/2010/main" val="28058879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E9555-CE82-5349-A39B-E79BB007E64D}"/>
              </a:ext>
            </a:extLst>
          </p:cNvPr>
          <p:cNvSpPr>
            <a:spLocks noGrp="1"/>
          </p:cNvSpPr>
          <p:nvPr>
            <p:ph type="title"/>
          </p:nvPr>
        </p:nvSpPr>
        <p:spPr/>
        <p:txBody>
          <a:bodyPr/>
          <a:lstStyle/>
          <a:p>
            <a:r>
              <a:rPr lang="en-US" b="1" dirty="0"/>
              <a:t>The Camp fire, Northern California, 2018 </a:t>
            </a:r>
            <a:endParaRPr lang="en-US" dirty="0"/>
          </a:p>
        </p:txBody>
      </p:sp>
      <p:graphicFrame>
        <p:nvGraphicFramePr>
          <p:cNvPr id="10" name="Content Placeholder 9">
            <a:extLst>
              <a:ext uri="{FF2B5EF4-FFF2-40B4-BE49-F238E27FC236}">
                <a16:creationId xmlns:a16="http://schemas.microsoft.com/office/drawing/2014/main" id="{169F85B3-5C47-D649-8C4D-51F414D6BC6F}"/>
              </a:ext>
            </a:extLst>
          </p:cNvPr>
          <p:cNvGraphicFramePr>
            <a:graphicFrameLocks noGrp="1"/>
          </p:cNvGraphicFramePr>
          <p:nvPr>
            <p:ph idx="1"/>
            <p:extLst>
              <p:ext uri="{D42A27DB-BD31-4B8C-83A1-F6EECF244321}">
                <p14:modId xmlns:p14="http://schemas.microsoft.com/office/powerpoint/2010/main" val="2565567161"/>
              </p:ext>
            </p:extLst>
          </p:nvPr>
        </p:nvGraphicFramePr>
        <p:xfrm>
          <a:off x="838200" y="1825625"/>
          <a:ext cx="10360572" cy="3830185"/>
        </p:xfrm>
        <a:graphic>
          <a:graphicData uri="http://schemas.openxmlformats.org/drawingml/2006/table">
            <a:tbl>
              <a:tblPr firstRow="1" bandRow="1">
                <a:tableStyleId>{5940675A-B579-460E-94D1-54222C63F5DA}</a:tableStyleId>
              </a:tblPr>
              <a:tblGrid>
                <a:gridCol w="2315825">
                  <a:extLst>
                    <a:ext uri="{9D8B030D-6E8A-4147-A177-3AD203B41FA5}">
                      <a16:colId xmlns:a16="http://schemas.microsoft.com/office/drawing/2014/main" val="541861550"/>
                    </a:ext>
                  </a:extLst>
                </a:gridCol>
                <a:gridCol w="8044747">
                  <a:extLst>
                    <a:ext uri="{9D8B030D-6E8A-4147-A177-3AD203B41FA5}">
                      <a16:colId xmlns:a16="http://schemas.microsoft.com/office/drawing/2014/main" val="2487607700"/>
                    </a:ext>
                  </a:extLst>
                </a:gridCol>
              </a:tblGrid>
              <a:tr h="324684">
                <a:tc>
                  <a:txBody>
                    <a:bodyPr/>
                    <a:lstStyle/>
                    <a:p>
                      <a:r>
                        <a:rPr lang="en-US" dirty="0"/>
                        <a:t>Social effects</a:t>
                      </a:r>
                    </a:p>
                  </a:txBody>
                  <a:tcPr/>
                </a:tc>
                <a:tc>
                  <a:txBody>
                    <a:bodyPr/>
                    <a:lstStyle/>
                    <a:p>
                      <a:r>
                        <a:rPr lang="en-US" sz="1800" b="0" i="0" u="none" strike="noStrike" kern="1200" dirty="0">
                          <a:solidFill>
                            <a:schemeClr val="tx1"/>
                          </a:solidFill>
                          <a:effectLst/>
                          <a:latin typeface="+mn-lt"/>
                          <a:ea typeface="+mn-ea"/>
                          <a:cs typeface="+mn-cs"/>
                        </a:rPr>
                        <a:t>Wiped out the town of Paradise (with a former population of 26,682 people). It killed 85 people, making it the deadliest in California history. </a:t>
                      </a:r>
                      <a:endParaRPr lang="en-US" dirty="0"/>
                    </a:p>
                  </a:txBody>
                  <a:tcPr/>
                </a:tc>
                <a:extLst>
                  <a:ext uri="{0D108BD9-81ED-4DB2-BD59-A6C34878D82A}">
                    <a16:rowId xmlns:a16="http://schemas.microsoft.com/office/drawing/2014/main" val="3028282262"/>
                  </a:ext>
                </a:extLst>
              </a:tr>
              <a:tr h="811711">
                <a:tc>
                  <a:txBody>
                    <a:bodyPr/>
                    <a:lstStyle/>
                    <a:p>
                      <a:r>
                        <a:rPr lang="en-US" dirty="0"/>
                        <a:t>Economic effects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It was the world's </a:t>
                      </a:r>
                      <a:r>
                        <a:rPr lang="en-US" sz="1800" b="0" i="0" u="none" strike="noStrike" kern="1200" dirty="0">
                          <a:solidFill>
                            <a:schemeClr val="tx1"/>
                          </a:solidFill>
                          <a:effectLst/>
                          <a:latin typeface="+mn-lt"/>
                          <a:ea typeface="+mn-ea"/>
                          <a:cs typeface="+mn-cs"/>
                          <a:hlinkClick r:id="rId2"/>
                        </a:rPr>
                        <a:t>costliest natural disaster in 2018</a:t>
                      </a:r>
                      <a:r>
                        <a:rPr lang="en-US" sz="1800" b="0" i="0" u="none" strike="noStrike" kern="1200" dirty="0">
                          <a:solidFill>
                            <a:schemeClr val="tx1"/>
                          </a:solidFill>
                          <a:effectLst/>
                          <a:latin typeface="+mn-lt"/>
                          <a:ea typeface="+mn-ea"/>
                          <a:cs typeface="+mn-cs"/>
                        </a:rPr>
                        <a:t> causing $16.5 billion in damage.</a:t>
                      </a:r>
                      <a:endParaRPr lang="en-US" dirty="0"/>
                    </a:p>
                  </a:txBody>
                  <a:tcPr/>
                </a:tc>
                <a:extLst>
                  <a:ext uri="{0D108BD9-81ED-4DB2-BD59-A6C34878D82A}">
                    <a16:rowId xmlns:a16="http://schemas.microsoft.com/office/drawing/2014/main" val="1216212420"/>
                  </a:ext>
                </a:extLst>
              </a:tr>
              <a:tr h="568198">
                <a:tc>
                  <a:txBody>
                    <a:bodyPr/>
                    <a:lstStyle/>
                    <a:p>
                      <a:r>
                        <a:rPr lang="en-US" dirty="0"/>
                        <a:t>Environmental effects</a:t>
                      </a:r>
                    </a:p>
                  </a:txBody>
                  <a:tcPr/>
                </a:tc>
                <a:tc>
                  <a:txBody>
                    <a:bodyPr/>
                    <a:lstStyle/>
                    <a:p>
                      <a:pPr fontAlgn="base"/>
                      <a:r>
                        <a:rPr lang="en-US" sz="1800" b="0" i="0" u="none" strike="noStrike" kern="1200" dirty="0">
                          <a:solidFill>
                            <a:schemeClr val="tx1"/>
                          </a:solidFill>
                          <a:effectLst/>
                          <a:latin typeface="+mn-lt"/>
                          <a:ea typeface="+mn-ea"/>
                          <a:cs typeface="+mn-cs"/>
                        </a:rPr>
                        <a:t>It burned 153,336 acres.</a:t>
                      </a:r>
                    </a:p>
                    <a:p>
                      <a:pPr fontAlgn="base"/>
                      <a:r>
                        <a:rPr lang="en-US" sz="1800" b="0" i="0" u="none" strike="noStrike" kern="1200" dirty="0">
                          <a:solidFill>
                            <a:schemeClr val="tx1"/>
                          </a:solidFill>
                          <a:effectLst/>
                          <a:latin typeface="+mn-lt"/>
                          <a:ea typeface="+mn-ea"/>
                          <a:cs typeface="+mn-cs"/>
                        </a:rPr>
                        <a:t>Trees do not quickly grow back and cannot even grow because of soil destruction and erosion caused by fire.  Wildlife of most every kind, including wolfs, mountain lions, rodents, rabbits, small birds and other indigenous animals that rely on California’s native vegetation may have trouble finding enough food to live.</a:t>
                      </a:r>
                      <a:endParaRPr lang="en-US" dirty="0"/>
                    </a:p>
                  </a:txBody>
                  <a:tcPr/>
                </a:tc>
                <a:extLst>
                  <a:ext uri="{0D108BD9-81ED-4DB2-BD59-A6C34878D82A}">
                    <a16:rowId xmlns:a16="http://schemas.microsoft.com/office/drawing/2014/main" val="3943148993"/>
                  </a:ext>
                </a:extLst>
              </a:tr>
              <a:tr h="915354">
                <a:tc>
                  <a:txBody>
                    <a:bodyPr/>
                    <a:lstStyle/>
                    <a:p>
                      <a:r>
                        <a:rPr lang="en-US" dirty="0"/>
                        <a:t>Political effects</a:t>
                      </a:r>
                    </a:p>
                  </a:txBody>
                  <a:tcPr/>
                </a:tc>
                <a:tc>
                  <a:txBody>
                    <a:bodyPr/>
                    <a:lstStyle/>
                    <a:p>
                      <a:r>
                        <a:rPr lang="en-US" dirty="0"/>
                        <a:t>Blames for mis-management of forest areas and climate change </a:t>
                      </a:r>
                    </a:p>
                  </a:txBody>
                  <a:tcPr/>
                </a:tc>
                <a:extLst>
                  <a:ext uri="{0D108BD9-81ED-4DB2-BD59-A6C34878D82A}">
                    <a16:rowId xmlns:a16="http://schemas.microsoft.com/office/drawing/2014/main" val="2767043602"/>
                  </a:ext>
                </a:extLst>
              </a:tr>
            </a:tbl>
          </a:graphicData>
        </a:graphic>
      </p:graphicFrame>
    </p:spTree>
    <p:extLst>
      <p:ext uri="{BB962C8B-B14F-4D97-AF65-F5344CB8AC3E}">
        <p14:creationId xmlns:p14="http://schemas.microsoft.com/office/powerpoint/2010/main" val="35892586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A14F7-E66E-244E-B2C9-255F669BF833}"/>
              </a:ext>
            </a:extLst>
          </p:cNvPr>
          <p:cNvSpPr>
            <a:spLocks noGrp="1"/>
          </p:cNvSpPr>
          <p:nvPr>
            <p:ph type="title"/>
          </p:nvPr>
        </p:nvSpPr>
        <p:spPr/>
        <p:txBody>
          <a:bodyPr/>
          <a:lstStyle/>
          <a:p>
            <a:r>
              <a:rPr lang="en-US" b="1" dirty="0"/>
              <a:t>Chernobyl, 1986</a:t>
            </a:r>
          </a:p>
        </p:txBody>
      </p:sp>
      <p:sp>
        <p:nvSpPr>
          <p:cNvPr id="3" name="Content Placeholder 2">
            <a:extLst>
              <a:ext uri="{FF2B5EF4-FFF2-40B4-BE49-F238E27FC236}">
                <a16:creationId xmlns:a16="http://schemas.microsoft.com/office/drawing/2014/main" id="{06E60751-7CDA-334B-B4ED-8EBFA5C5B55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AFFF9C4-5331-4441-913B-A420404C13D6}"/>
              </a:ext>
            </a:extLst>
          </p:cNvPr>
          <p:cNvPicPr>
            <a:picLocks noChangeAspect="1"/>
          </p:cNvPicPr>
          <p:nvPr/>
        </p:nvPicPr>
        <p:blipFill>
          <a:blip r:embed="rId2"/>
          <a:stretch>
            <a:fillRect/>
          </a:stretch>
        </p:blipFill>
        <p:spPr>
          <a:xfrm>
            <a:off x="3181350" y="1339850"/>
            <a:ext cx="5829300" cy="4178300"/>
          </a:xfrm>
          <a:prstGeom prst="rect">
            <a:avLst/>
          </a:prstGeom>
        </p:spPr>
      </p:pic>
    </p:spTree>
    <p:extLst>
      <p:ext uri="{BB962C8B-B14F-4D97-AF65-F5344CB8AC3E}">
        <p14:creationId xmlns:p14="http://schemas.microsoft.com/office/powerpoint/2010/main" val="4079320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E9555-CE82-5349-A39B-E79BB007E64D}"/>
              </a:ext>
            </a:extLst>
          </p:cNvPr>
          <p:cNvSpPr>
            <a:spLocks noGrp="1"/>
          </p:cNvSpPr>
          <p:nvPr>
            <p:ph type="title"/>
          </p:nvPr>
        </p:nvSpPr>
        <p:spPr/>
        <p:txBody>
          <a:bodyPr/>
          <a:lstStyle/>
          <a:p>
            <a:r>
              <a:rPr lang="en-US" b="1" dirty="0"/>
              <a:t>Chernobyl, 1986</a:t>
            </a:r>
            <a:endParaRPr lang="en-US" dirty="0"/>
          </a:p>
        </p:txBody>
      </p:sp>
      <p:graphicFrame>
        <p:nvGraphicFramePr>
          <p:cNvPr id="10" name="Content Placeholder 9">
            <a:extLst>
              <a:ext uri="{FF2B5EF4-FFF2-40B4-BE49-F238E27FC236}">
                <a16:creationId xmlns:a16="http://schemas.microsoft.com/office/drawing/2014/main" id="{169F85B3-5C47-D649-8C4D-51F414D6BC6F}"/>
              </a:ext>
            </a:extLst>
          </p:cNvPr>
          <p:cNvGraphicFramePr>
            <a:graphicFrameLocks noGrp="1"/>
          </p:cNvGraphicFramePr>
          <p:nvPr>
            <p:ph idx="1"/>
            <p:extLst>
              <p:ext uri="{D42A27DB-BD31-4B8C-83A1-F6EECF244321}">
                <p14:modId xmlns:p14="http://schemas.microsoft.com/office/powerpoint/2010/main" val="1393537697"/>
              </p:ext>
            </p:extLst>
          </p:nvPr>
        </p:nvGraphicFramePr>
        <p:xfrm>
          <a:off x="838200" y="1825625"/>
          <a:ext cx="10360572" cy="3830185"/>
        </p:xfrm>
        <a:graphic>
          <a:graphicData uri="http://schemas.openxmlformats.org/drawingml/2006/table">
            <a:tbl>
              <a:tblPr firstRow="1" bandRow="1">
                <a:tableStyleId>{5940675A-B579-460E-94D1-54222C63F5DA}</a:tableStyleId>
              </a:tblPr>
              <a:tblGrid>
                <a:gridCol w="2315825">
                  <a:extLst>
                    <a:ext uri="{9D8B030D-6E8A-4147-A177-3AD203B41FA5}">
                      <a16:colId xmlns:a16="http://schemas.microsoft.com/office/drawing/2014/main" val="541861550"/>
                    </a:ext>
                  </a:extLst>
                </a:gridCol>
                <a:gridCol w="8044747">
                  <a:extLst>
                    <a:ext uri="{9D8B030D-6E8A-4147-A177-3AD203B41FA5}">
                      <a16:colId xmlns:a16="http://schemas.microsoft.com/office/drawing/2014/main" val="2487607700"/>
                    </a:ext>
                  </a:extLst>
                </a:gridCol>
              </a:tblGrid>
              <a:tr h="324684">
                <a:tc>
                  <a:txBody>
                    <a:bodyPr/>
                    <a:lstStyle/>
                    <a:p>
                      <a:r>
                        <a:rPr lang="en-US" dirty="0"/>
                        <a:t>Social effects</a:t>
                      </a:r>
                    </a:p>
                  </a:txBody>
                  <a:tcPr/>
                </a:tc>
                <a:tc>
                  <a:txBody>
                    <a:bodyPr/>
                    <a:lstStyle/>
                    <a:p>
                      <a:r>
                        <a:rPr lang="en-US" sz="1800" b="0" i="0" u="none" strike="noStrike" kern="1200" dirty="0">
                          <a:solidFill>
                            <a:schemeClr val="tx1"/>
                          </a:solidFill>
                          <a:effectLst/>
                          <a:latin typeface="+mn-lt"/>
                          <a:ea typeface="+mn-ea"/>
                          <a:cs typeface="+mn-cs"/>
                        </a:rPr>
                        <a:t>Roughly 4,000 deaths from thyroid cancer have been attributed to nuclear explosion. Tens of thousands of deaths from cancer around the world have been attributed to the radiation distributed by winds around the world. </a:t>
                      </a:r>
                      <a:endParaRPr lang="en-US" dirty="0"/>
                    </a:p>
                  </a:txBody>
                  <a:tcPr/>
                </a:tc>
                <a:extLst>
                  <a:ext uri="{0D108BD9-81ED-4DB2-BD59-A6C34878D82A}">
                    <a16:rowId xmlns:a16="http://schemas.microsoft.com/office/drawing/2014/main" val="3028282262"/>
                  </a:ext>
                </a:extLst>
              </a:tr>
              <a:tr h="811711">
                <a:tc>
                  <a:txBody>
                    <a:bodyPr/>
                    <a:lstStyle/>
                    <a:p>
                      <a:r>
                        <a:rPr lang="en-US" dirty="0"/>
                        <a:t>Economic effects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Many cities in this region went into economic decline following the radiation sicknesses that arrived with poisoned clouds.</a:t>
                      </a:r>
                      <a:endParaRPr lang="en-US" dirty="0"/>
                    </a:p>
                  </a:txBody>
                  <a:tcPr/>
                </a:tc>
                <a:extLst>
                  <a:ext uri="{0D108BD9-81ED-4DB2-BD59-A6C34878D82A}">
                    <a16:rowId xmlns:a16="http://schemas.microsoft.com/office/drawing/2014/main" val="1216212420"/>
                  </a:ext>
                </a:extLst>
              </a:tr>
              <a:tr h="568198">
                <a:tc>
                  <a:txBody>
                    <a:bodyPr/>
                    <a:lstStyle/>
                    <a:p>
                      <a:r>
                        <a:rPr lang="en-US" dirty="0"/>
                        <a:t>Environmental effects</a:t>
                      </a:r>
                    </a:p>
                  </a:txBody>
                  <a:tcPr/>
                </a:tc>
                <a:tc>
                  <a:txBody>
                    <a:bodyPr/>
                    <a:lstStyle/>
                    <a:p>
                      <a:pPr fontAlgn="base"/>
                      <a:r>
                        <a:rPr lang="en-US" sz="1800" b="0" i="0" u="none" strike="noStrike" kern="1200" dirty="0">
                          <a:solidFill>
                            <a:schemeClr val="tx1"/>
                          </a:solidFill>
                          <a:effectLst/>
                          <a:latin typeface="+mn-lt"/>
                          <a:ea typeface="+mn-ea"/>
                          <a:cs typeface="+mn-cs"/>
                        </a:rPr>
                        <a:t>The Chernobyl fallout had a major impact on both agricultural and natural ecosystems in Belarus, Russia and Ukraine. Radioactive particles  were subsequently found in milk, meat, forest food products, freshwater fish and wood. Forests and fresh water bodies have been among the most affected ecosystems. </a:t>
                      </a:r>
                      <a:endParaRPr lang="en-US" dirty="0"/>
                    </a:p>
                  </a:txBody>
                  <a:tcPr/>
                </a:tc>
                <a:extLst>
                  <a:ext uri="{0D108BD9-81ED-4DB2-BD59-A6C34878D82A}">
                    <a16:rowId xmlns:a16="http://schemas.microsoft.com/office/drawing/2014/main" val="3943148993"/>
                  </a:ext>
                </a:extLst>
              </a:tr>
              <a:tr h="915354">
                <a:tc>
                  <a:txBody>
                    <a:bodyPr/>
                    <a:lstStyle/>
                    <a:p>
                      <a:r>
                        <a:rPr lang="en-US" dirty="0"/>
                        <a:t>Political effects</a:t>
                      </a:r>
                    </a:p>
                  </a:txBody>
                  <a:tcPr/>
                </a:tc>
                <a:tc>
                  <a:txBody>
                    <a:bodyPr/>
                    <a:lstStyle/>
                    <a:p>
                      <a:r>
                        <a:rPr lang="en-US" sz="1800" b="0" i="0" u="none" strike="noStrike" kern="1200" dirty="0">
                          <a:solidFill>
                            <a:schemeClr val="tx1"/>
                          </a:solidFill>
                          <a:effectLst/>
                          <a:latin typeface="+mn-lt"/>
                          <a:ea typeface="+mn-ea"/>
                          <a:cs typeface="+mn-cs"/>
                        </a:rPr>
                        <a:t>The accident prompted nuclear energy policy to arise as a significant public issue. It also led to a distrust and unease between Soviet citizens, specifically those in the evacuated and nearby areas, and President </a:t>
                      </a:r>
                      <a:r>
                        <a:rPr lang="en-US" sz="1800" b="0" i="0" u="none" strike="noStrike" kern="1200" dirty="0" err="1">
                          <a:solidFill>
                            <a:schemeClr val="tx1"/>
                          </a:solidFill>
                          <a:effectLst/>
                          <a:latin typeface="+mn-lt"/>
                          <a:ea typeface="+mn-ea"/>
                          <a:cs typeface="+mn-cs"/>
                        </a:rPr>
                        <a:t>Gorbachov's</a:t>
                      </a:r>
                      <a:r>
                        <a:rPr lang="en-US" sz="1800" b="0" i="0" u="none" strike="noStrike" kern="1200" dirty="0">
                          <a:solidFill>
                            <a:schemeClr val="tx1"/>
                          </a:solidFill>
                          <a:effectLst/>
                          <a:latin typeface="+mn-lt"/>
                          <a:ea typeface="+mn-ea"/>
                          <a:cs typeface="+mn-cs"/>
                        </a:rPr>
                        <a:t> regime.</a:t>
                      </a:r>
                      <a:endParaRPr lang="en-US" dirty="0"/>
                    </a:p>
                  </a:txBody>
                  <a:tcPr/>
                </a:tc>
                <a:extLst>
                  <a:ext uri="{0D108BD9-81ED-4DB2-BD59-A6C34878D82A}">
                    <a16:rowId xmlns:a16="http://schemas.microsoft.com/office/drawing/2014/main" val="2767043602"/>
                  </a:ext>
                </a:extLst>
              </a:tr>
            </a:tbl>
          </a:graphicData>
        </a:graphic>
      </p:graphicFrame>
    </p:spTree>
    <p:extLst>
      <p:ext uri="{BB962C8B-B14F-4D97-AF65-F5344CB8AC3E}">
        <p14:creationId xmlns:p14="http://schemas.microsoft.com/office/powerpoint/2010/main" val="38467306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8023F-41B3-8544-BE45-BAD5381A3BC1}"/>
              </a:ext>
            </a:extLst>
          </p:cNvPr>
          <p:cNvSpPr>
            <a:spLocks noGrp="1"/>
          </p:cNvSpPr>
          <p:nvPr>
            <p:ph type="title"/>
          </p:nvPr>
        </p:nvSpPr>
        <p:spPr/>
        <p:txBody>
          <a:bodyPr/>
          <a:lstStyle/>
          <a:p>
            <a:r>
              <a:rPr lang="en-US" b="1" dirty="0"/>
              <a:t>Fuego Volcanic Eruption, Guatemala</a:t>
            </a:r>
            <a:endParaRPr lang="en-US" dirty="0"/>
          </a:p>
        </p:txBody>
      </p:sp>
      <p:sp>
        <p:nvSpPr>
          <p:cNvPr id="3" name="Content Placeholder 2">
            <a:extLst>
              <a:ext uri="{FF2B5EF4-FFF2-40B4-BE49-F238E27FC236}">
                <a16:creationId xmlns:a16="http://schemas.microsoft.com/office/drawing/2014/main" id="{262DB22F-C72F-C549-92C6-58F9526EF1C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882ADF7-1C4E-4845-B352-8B041B21F360}"/>
              </a:ext>
            </a:extLst>
          </p:cNvPr>
          <p:cNvPicPr>
            <a:picLocks noChangeAspect="1"/>
          </p:cNvPicPr>
          <p:nvPr/>
        </p:nvPicPr>
        <p:blipFill>
          <a:blip r:embed="rId2"/>
          <a:stretch>
            <a:fillRect/>
          </a:stretch>
        </p:blipFill>
        <p:spPr>
          <a:xfrm>
            <a:off x="1621347" y="1405054"/>
            <a:ext cx="7843560" cy="5244790"/>
          </a:xfrm>
          <a:prstGeom prst="rect">
            <a:avLst/>
          </a:prstGeom>
        </p:spPr>
      </p:pic>
    </p:spTree>
    <p:extLst>
      <p:ext uri="{BB962C8B-B14F-4D97-AF65-F5344CB8AC3E}">
        <p14:creationId xmlns:p14="http://schemas.microsoft.com/office/powerpoint/2010/main" val="32068514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482CD-46C2-644C-8138-C7824864AF9F}"/>
              </a:ext>
            </a:extLst>
          </p:cNvPr>
          <p:cNvSpPr>
            <a:spLocks noGrp="1"/>
          </p:cNvSpPr>
          <p:nvPr>
            <p:ph type="title"/>
          </p:nvPr>
        </p:nvSpPr>
        <p:spPr/>
        <p:txBody>
          <a:bodyPr>
            <a:normAutofit fontScale="90000"/>
          </a:bodyPr>
          <a:lstStyle/>
          <a:p>
            <a:pPr fontAlgn="base"/>
            <a:r>
              <a:rPr lang="en-US" b="1" dirty="0"/>
              <a:t>Fuego Volcanic Eruption, Guatemala</a:t>
            </a:r>
            <a:br>
              <a:rPr lang="en-US" dirty="0"/>
            </a:br>
            <a:br>
              <a:rPr lang="en-US" dirty="0"/>
            </a:br>
            <a:endParaRPr lang="en-US" dirty="0"/>
          </a:p>
        </p:txBody>
      </p:sp>
      <p:sp>
        <p:nvSpPr>
          <p:cNvPr id="3" name="Content Placeholder 2">
            <a:extLst>
              <a:ext uri="{FF2B5EF4-FFF2-40B4-BE49-F238E27FC236}">
                <a16:creationId xmlns:a16="http://schemas.microsoft.com/office/drawing/2014/main" id="{EF9E9D23-4168-8B43-B696-E4DEE72DCBBB}"/>
              </a:ext>
            </a:extLst>
          </p:cNvPr>
          <p:cNvSpPr>
            <a:spLocks noGrp="1"/>
          </p:cNvSpPr>
          <p:nvPr>
            <p:ph idx="1"/>
          </p:nvPr>
        </p:nvSpPr>
        <p:spPr/>
        <p:txBody>
          <a:bodyPr/>
          <a:lstStyle/>
          <a:p>
            <a:endParaRPr lang="en-US"/>
          </a:p>
        </p:txBody>
      </p:sp>
      <p:graphicFrame>
        <p:nvGraphicFramePr>
          <p:cNvPr id="4" name="Content Placeholder 9">
            <a:extLst>
              <a:ext uri="{FF2B5EF4-FFF2-40B4-BE49-F238E27FC236}">
                <a16:creationId xmlns:a16="http://schemas.microsoft.com/office/drawing/2014/main" id="{30195E0C-4A2F-3943-9612-AFA69D7A7968}"/>
              </a:ext>
            </a:extLst>
          </p:cNvPr>
          <p:cNvGraphicFramePr>
            <a:graphicFrameLocks/>
          </p:cNvGraphicFramePr>
          <p:nvPr>
            <p:extLst>
              <p:ext uri="{D42A27DB-BD31-4B8C-83A1-F6EECF244321}">
                <p14:modId xmlns:p14="http://schemas.microsoft.com/office/powerpoint/2010/main" val="3233930348"/>
              </p:ext>
            </p:extLst>
          </p:nvPr>
        </p:nvGraphicFramePr>
        <p:xfrm>
          <a:off x="838200" y="1825625"/>
          <a:ext cx="10360572" cy="3007225"/>
        </p:xfrm>
        <a:graphic>
          <a:graphicData uri="http://schemas.openxmlformats.org/drawingml/2006/table">
            <a:tbl>
              <a:tblPr firstRow="1" bandRow="1">
                <a:tableStyleId>{5940675A-B579-460E-94D1-54222C63F5DA}</a:tableStyleId>
              </a:tblPr>
              <a:tblGrid>
                <a:gridCol w="2315825">
                  <a:extLst>
                    <a:ext uri="{9D8B030D-6E8A-4147-A177-3AD203B41FA5}">
                      <a16:colId xmlns:a16="http://schemas.microsoft.com/office/drawing/2014/main" val="541861550"/>
                    </a:ext>
                  </a:extLst>
                </a:gridCol>
                <a:gridCol w="8044747">
                  <a:extLst>
                    <a:ext uri="{9D8B030D-6E8A-4147-A177-3AD203B41FA5}">
                      <a16:colId xmlns:a16="http://schemas.microsoft.com/office/drawing/2014/main" val="2487607700"/>
                    </a:ext>
                  </a:extLst>
                </a:gridCol>
              </a:tblGrid>
              <a:tr h="324684">
                <a:tc>
                  <a:txBody>
                    <a:bodyPr/>
                    <a:lstStyle/>
                    <a:p>
                      <a:r>
                        <a:rPr lang="en-US" dirty="0"/>
                        <a:t>Social effects</a:t>
                      </a:r>
                    </a:p>
                  </a:txBody>
                  <a:tcPr/>
                </a:tc>
                <a:tc>
                  <a:txBody>
                    <a:bodyPr/>
                    <a:lstStyle/>
                    <a:p>
                      <a:r>
                        <a:rPr lang="en-US" dirty="0"/>
                        <a:t>425 deaths </a:t>
                      </a:r>
                    </a:p>
                  </a:txBody>
                  <a:tcPr/>
                </a:tc>
                <a:extLst>
                  <a:ext uri="{0D108BD9-81ED-4DB2-BD59-A6C34878D82A}">
                    <a16:rowId xmlns:a16="http://schemas.microsoft.com/office/drawing/2014/main" val="3028282262"/>
                  </a:ext>
                </a:extLst>
              </a:tr>
              <a:tr h="811711">
                <a:tc>
                  <a:txBody>
                    <a:bodyPr/>
                    <a:lstStyle/>
                    <a:p>
                      <a:r>
                        <a:rPr lang="en-US" dirty="0"/>
                        <a:t>Economic effects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Much farmland devastated. The eruption had </a:t>
                      </a:r>
                      <a:r>
                        <a:rPr lang="en-US" sz="1800" b="1" i="0" u="none" strike="noStrike" kern="1200" dirty="0">
                          <a:solidFill>
                            <a:schemeClr val="tx1"/>
                          </a:solidFill>
                          <a:effectLst/>
                          <a:latin typeface="+mn-lt"/>
                          <a:ea typeface="+mn-ea"/>
                          <a:cs typeface="+mn-cs"/>
                        </a:rPr>
                        <a:t>devastating effects</a:t>
                      </a:r>
                      <a:r>
                        <a:rPr lang="en-US" sz="1800" b="0" i="0" u="none" strike="noStrike" kern="1200" dirty="0">
                          <a:solidFill>
                            <a:schemeClr val="tx1"/>
                          </a:solidFill>
                          <a:effectLst/>
                          <a:latin typeface="+mn-lt"/>
                          <a:ea typeface="+mn-ea"/>
                          <a:cs typeface="+mn-cs"/>
                        </a:rPr>
                        <a:t> to any farmers in the area, since this is the time of year when seeds are germinating. </a:t>
                      </a:r>
                      <a:endParaRPr lang="en-US" dirty="0"/>
                    </a:p>
                  </a:txBody>
                  <a:tcPr/>
                </a:tc>
                <a:extLst>
                  <a:ext uri="{0D108BD9-81ED-4DB2-BD59-A6C34878D82A}">
                    <a16:rowId xmlns:a16="http://schemas.microsoft.com/office/drawing/2014/main" val="1216212420"/>
                  </a:ext>
                </a:extLst>
              </a:tr>
              <a:tr h="568198">
                <a:tc>
                  <a:txBody>
                    <a:bodyPr/>
                    <a:lstStyle/>
                    <a:p>
                      <a:r>
                        <a:rPr lang="en-US" dirty="0"/>
                        <a:t>Environmental effects</a:t>
                      </a:r>
                    </a:p>
                  </a:txBody>
                  <a:tcPr/>
                </a:tc>
                <a:tc>
                  <a:txBody>
                    <a:bodyPr/>
                    <a:lstStyle/>
                    <a:p>
                      <a:pPr fontAlgn="base"/>
                      <a:r>
                        <a:rPr lang="en-US" sz="1800" b="0" i="0" u="none" strike="noStrike" kern="1200" dirty="0">
                          <a:solidFill>
                            <a:schemeClr val="tx1"/>
                          </a:solidFill>
                          <a:effectLst/>
                          <a:latin typeface="+mn-lt"/>
                          <a:ea typeface="+mn-ea"/>
                          <a:cs typeface="+mn-cs"/>
                        </a:rPr>
                        <a:t>Volcanic ash has spread over a 12-mile radius.</a:t>
                      </a:r>
                    </a:p>
                    <a:p>
                      <a:pPr fontAlgn="base"/>
                      <a:r>
                        <a:rPr lang="en-US" sz="1800" b="0" i="0" u="none" strike="noStrike" kern="1200" dirty="0">
                          <a:solidFill>
                            <a:schemeClr val="tx1"/>
                          </a:solidFill>
                          <a:effectLst/>
                          <a:latin typeface="+mn-lt"/>
                          <a:ea typeface="+mn-ea"/>
                          <a:cs typeface="+mn-cs"/>
                        </a:rPr>
                        <a:t>Surrounding areas were soon engulfed in a deadly pyroclastic flow, a mixture of hot gas and volcanic rock that can move at speeds up to 90 miles per hour.</a:t>
                      </a:r>
                      <a:endParaRPr lang="en-US" dirty="0"/>
                    </a:p>
                  </a:txBody>
                  <a:tcPr/>
                </a:tc>
                <a:extLst>
                  <a:ext uri="{0D108BD9-81ED-4DB2-BD59-A6C34878D82A}">
                    <a16:rowId xmlns:a16="http://schemas.microsoft.com/office/drawing/2014/main" val="3943148993"/>
                  </a:ext>
                </a:extLst>
              </a:tr>
              <a:tr h="915354">
                <a:tc>
                  <a:txBody>
                    <a:bodyPr/>
                    <a:lstStyle/>
                    <a:p>
                      <a:r>
                        <a:rPr lang="en-US" dirty="0"/>
                        <a:t>Political effects</a:t>
                      </a:r>
                    </a:p>
                  </a:txBody>
                  <a:tcPr/>
                </a:tc>
                <a:tc>
                  <a:txBody>
                    <a:bodyPr/>
                    <a:lstStyle/>
                    <a:p>
                      <a:endParaRPr lang="en-US" dirty="0"/>
                    </a:p>
                  </a:txBody>
                  <a:tcPr/>
                </a:tc>
                <a:extLst>
                  <a:ext uri="{0D108BD9-81ED-4DB2-BD59-A6C34878D82A}">
                    <a16:rowId xmlns:a16="http://schemas.microsoft.com/office/drawing/2014/main" val="2767043602"/>
                  </a:ext>
                </a:extLst>
              </a:tr>
            </a:tbl>
          </a:graphicData>
        </a:graphic>
      </p:graphicFrame>
    </p:spTree>
    <p:extLst>
      <p:ext uri="{BB962C8B-B14F-4D97-AF65-F5344CB8AC3E}">
        <p14:creationId xmlns:p14="http://schemas.microsoft.com/office/powerpoint/2010/main" val="23131387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C9056-77CC-9C4B-A0B6-B792152ABD74}"/>
              </a:ext>
            </a:extLst>
          </p:cNvPr>
          <p:cNvSpPr>
            <a:spLocks noGrp="1"/>
          </p:cNvSpPr>
          <p:nvPr>
            <p:ph type="title"/>
          </p:nvPr>
        </p:nvSpPr>
        <p:spPr/>
        <p:txBody>
          <a:bodyPr/>
          <a:lstStyle/>
          <a:p>
            <a:r>
              <a:rPr lang="en-US" b="1" dirty="0"/>
              <a:t>Sulawesi Earthquake and Tsunami (Indonesia), 2018  </a:t>
            </a:r>
          </a:p>
        </p:txBody>
      </p:sp>
      <p:sp>
        <p:nvSpPr>
          <p:cNvPr id="3" name="Content Placeholder 2">
            <a:extLst>
              <a:ext uri="{FF2B5EF4-FFF2-40B4-BE49-F238E27FC236}">
                <a16:creationId xmlns:a16="http://schemas.microsoft.com/office/drawing/2014/main" id="{19DF0055-414B-D34F-A9AD-E2D3622B41A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A5C5DD4-BAED-B549-BB2C-1D7DDDFE14BC}"/>
              </a:ext>
            </a:extLst>
          </p:cNvPr>
          <p:cNvPicPr>
            <a:picLocks noChangeAspect="1"/>
          </p:cNvPicPr>
          <p:nvPr/>
        </p:nvPicPr>
        <p:blipFill>
          <a:blip r:embed="rId2"/>
          <a:stretch>
            <a:fillRect/>
          </a:stretch>
        </p:blipFill>
        <p:spPr>
          <a:xfrm>
            <a:off x="1739589" y="1825624"/>
            <a:ext cx="8776011" cy="4717931"/>
          </a:xfrm>
          <a:prstGeom prst="rect">
            <a:avLst/>
          </a:prstGeom>
        </p:spPr>
      </p:pic>
    </p:spTree>
    <p:extLst>
      <p:ext uri="{BB962C8B-B14F-4D97-AF65-F5344CB8AC3E}">
        <p14:creationId xmlns:p14="http://schemas.microsoft.com/office/powerpoint/2010/main" val="32252120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482CD-46C2-644C-8138-C7824864AF9F}"/>
              </a:ext>
            </a:extLst>
          </p:cNvPr>
          <p:cNvSpPr>
            <a:spLocks noGrp="1"/>
          </p:cNvSpPr>
          <p:nvPr>
            <p:ph type="title"/>
          </p:nvPr>
        </p:nvSpPr>
        <p:spPr/>
        <p:txBody>
          <a:bodyPr>
            <a:normAutofit fontScale="90000"/>
          </a:bodyPr>
          <a:lstStyle/>
          <a:p>
            <a:pPr fontAlgn="base"/>
            <a:r>
              <a:rPr lang="en-US" b="1" dirty="0"/>
              <a:t>Sulawesi Earthquake and Tsunami (Indonesia), 2018 </a:t>
            </a:r>
            <a:br>
              <a:rPr lang="en-US" dirty="0"/>
            </a:br>
            <a:br>
              <a:rPr lang="en-US" dirty="0"/>
            </a:br>
            <a:endParaRPr lang="en-US" dirty="0"/>
          </a:p>
        </p:txBody>
      </p:sp>
      <p:sp>
        <p:nvSpPr>
          <p:cNvPr id="3" name="Content Placeholder 2">
            <a:extLst>
              <a:ext uri="{FF2B5EF4-FFF2-40B4-BE49-F238E27FC236}">
                <a16:creationId xmlns:a16="http://schemas.microsoft.com/office/drawing/2014/main" id="{EF9E9D23-4168-8B43-B696-E4DEE72DCBBB}"/>
              </a:ext>
            </a:extLst>
          </p:cNvPr>
          <p:cNvSpPr>
            <a:spLocks noGrp="1"/>
          </p:cNvSpPr>
          <p:nvPr>
            <p:ph idx="1"/>
          </p:nvPr>
        </p:nvSpPr>
        <p:spPr/>
        <p:txBody>
          <a:bodyPr/>
          <a:lstStyle/>
          <a:p>
            <a:endParaRPr lang="en-US"/>
          </a:p>
        </p:txBody>
      </p:sp>
      <p:graphicFrame>
        <p:nvGraphicFramePr>
          <p:cNvPr id="4" name="Content Placeholder 9">
            <a:extLst>
              <a:ext uri="{FF2B5EF4-FFF2-40B4-BE49-F238E27FC236}">
                <a16:creationId xmlns:a16="http://schemas.microsoft.com/office/drawing/2014/main" id="{30195E0C-4A2F-3943-9612-AFA69D7A7968}"/>
              </a:ext>
            </a:extLst>
          </p:cNvPr>
          <p:cNvGraphicFramePr>
            <a:graphicFrameLocks/>
          </p:cNvGraphicFramePr>
          <p:nvPr>
            <p:extLst>
              <p:ext uri="{D42A27DB-BD31-4B8C-83A1-F6EECF244321}">
                <p14:modId xmlns:p14="http://schemas.microsoft.com/office/powerpoint/2010/main" val="4237101250"/>
              </p:ext>
            </p:extLst>
          </p:nvPr>
        </p:nvGraphicFramePr>
        <p:xfrm>
          <a:off x="915714" y="1981742"/>
          <a:ext cx="10360572" cy="3657600"/>
        </p:xfrm>
        <a:graphic>
          <a:graphicData uri="http://schemas.openxmlformats.org/drawingml/2006/table">
            <a:tbl>
              <a:tblPr firstRow="1" bandRow="1">
                <a:tableStyleId>{5940675A-B579-460E-94D1-54222C63F5DA}</a:tableStyleId>
              </a:tblPr>
              <a:tblGrid>
                <a:gridCol w="2315825">
                  <a:extLst>
                    <a:ext uri="{9D8B030D-6E8A-4147-A177-3AD203B41FA5}">
                      <a16:colId xmlns:a16="http://schemas.microsoft.com/office/drawing/2014/main" val="541861550"/>
                    </a:ext>
                  </a:extLst>
                </a:gridCol>
                <a:gridCol w="8044747">
                  <a:extLst>
                    <a:ext uri="{9D8B030D-6E8A-4147-A177-3AD203B41FA5}">
                      <a16:colId xmlns:a16="http://schemas.microsoft.com/office/drawing/2014/main" val="2487607700"/>
                    </a:ext>
                  </a:extLst>
                </a:gridCol>
              </a:tblGrid>
              <a:tr h="324684">
                <a:tc>
                  <a:txBody>
                    <a:bodyPr/>
                    <a:lstStyle/>
                    <a:p>
                      <a:r>
                        <a:rPr lang="en-US" dirty="0"/>
                        <a:t>Social effects</a:t>
                      </a:r>
                    </a:p>
                  </a:txBody>
                  <a:tcPr/>
                </a:tc>
                <a:tc>
                  <a:txBody>
                    <a:bodyPr/>
                    <a:lstStyle/>
                    <a:p>
                      <a:r>
                        <a:rPr lang="en-US" sz="1800" b="0" i="0" u="none" strike="noStrike" kern="1200" dirty="0">
                          <a:solidFill>
                            <a:schemeClr val="tx1"/>
                          </a:solidFill>
                          <a:effectLst/>
                          <a:latin typeface="+mn-lt"/>
                          <a:ea typeface="+mn-ea"/>
                          <a:cs typeface="+mn-cs"/>
                        </a:rPr>
                        <a:t>4340</a:t>
                      </a:r>
                      <a:r>
                        <a:rPr lang="en-US" dirty="0"/>
                        <a:t> deaths, </a:t>
                      </a:r>
                      <a:r>
                        <a:rPr lang="en-US" sz="1800" b="0" i="0" u="none" strike="noStrike" kern="1200" dirty="0">
                          <a:solidFill>
                            <a:schemeClr val="tx1"/>
                          </a:solidFill>
                          <a:effectLst/>
                          <a:latin typeface="+mn-lt"/>
                          <a:ea typeface="+mn-ea"/>
                          <a:cs typeface="+mn-cs"/>
                        </a:rPr>
                        <a:t>levelled entire cities and rendered more than 330,000 people homeless</a:t>
                      </a:r>
                      <a:endParaRPr lang="en-US" dirty="0"/>
                    </a:p>
                  </a:txBody>
                  <a:tcPr/>
                </a:tc>
                <a:extLst>
                  <a:ext uri="{0D108BD9-81ED-4DB2-BD59-A6C34878D82A}">
                    <a16:rowId xmlns:a16="http://schemas.microsoft.com/office/drawing/2014/main" val="3028282262"/>
                  </a:ext>
                </a:extLst>
              </a:tr>
              <a:tr h="811711">
                <a:tc>
                  <a:txBody>
                    <a:bodyPr/>
                    <a:lstStyle/>
                    <a:p>
                      <a:r>
                        <a:rPr lang="en-US" dirty="0"/>
                        <a:t>Economic effects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Infrastructure such as hospitals, the airport and shopping </a:t>
                      </a:r>
                      <a:r>
                        <a:rPr lang="en-US" dirty="0" err="1"/>
                        <a:t>centres</a:t>
                      </a:r>
                      <a:r>
                        <a:rPr lang="en-US" dirty="0"/>
                        <a:t> were destroyed. </a:t>
                      </a:r>
                      <a:r>
                        <a:rPr lang="en-US" sz="1800" b="0" i="0" u="none" strike="noStrike" kern="1200" dirty="0">
                          <a:solidFill>
                            <a:schemeClr val="tx1"/>
                          </a:solidFill>
                          <a:effectLst/>
                          <a:latin typeface="+mn-lt"/>
                          <a:ea typeface="+mn-ea"/>
                          <a:cs typeface="+mn-cs"/>
                        </a:rPr>
                        <a:t>The devastation has heavily damaged roads, which makes any attempt to continue farming as normal impossible. The roads are broken so the farmers can’t deliver the beans for processing.</a:t>
                      </a:r>
                      <a:endParaRPr lang="en-US" dirty="0"/>
                    </a:p>
                  </a:txBody>
                  <a:tcPr/>
                </a:tc>
                <a:extLst>
                  <a:ext uri="{0D108BD9-81ED-4DB2-BD59-A6C34878D82A}">
                    <a16:rowId xmlns:a16="http://schemas.microsoft.com/office/drawing/2014/main" val="1216212420"/>
                  </a:ext>
                </a:extLst>
              </a:tr>
              <a:tr h="568198">
                <a:tc>
                  <a:txBody>
                    <a:bodyPr/>
                    <a:lstStyle/>
                    <a:p>
                      <a:r>
                        <a:rPr lang="en-US" dirty="0"/>
                        <a:t>Environmental effects</a:t>
                      </a:r>
                    </a:p>
                  </a:txBody>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Liquefaction occurred (where the ground turns to jelly). This leads to </a:t>
                      </a:r>
                      <a:r>
                        <a:rPr lang="en-US" sz="1800" b="1" i="0" u="none" strike="noStrike" kern="1200" dirty="0">
                          <a:solidFill>
                            <a:schemeClr val="tx1"/>
                          </a:solidFill>
                          <a:effectLst/>
                          <a:latin typeface="+mn-lt"/>
                          <a:ea typeface="+mn-ea"/>
                          <a:cs typeface="+mn-cs"/>
                        </a:rPr>
                        <a:t>Contamination of soil and water.</a:t>
                      </a:r>
                      <a:endParaRPr lang="en-US" sz="18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1" i="0" u="none" strike="noStrike" kern="1200" dirty="0">
                          <a:solidFill>
                            <a:schemeClr val="tx1"/>
                          </a:solidFill>
                          <a:effectLst/>
                          <a:latin typeface="+mn-lt"/>
                          <a:ea typeface="+mn-ea"/>
                          <a:cs typeface="+mn-cs"/>
                        </a:rPr>
                        <a:t>Loss of Natural Ecosystems:</a:t>
                      </a:r>
                      <a:r>
                        <a:rPr lang="en-US" sz="1800" b="0" i="0" u="none" strike="noStrike" kern="1200" dirty="0">
                          <a:solidFill>
                            <a:schemeClr val="tx1"/>
                          </a:solidFill>
                          <a:effectLst/>
                          <a:latin typeface="+mn-lt"/>
                          <a:ea typeface="+mn-ea"/>
                          <a:cs typeface="+mn-cs"/>
                        </a:rPr>
                        <a:t> Coral reefs, mangroves, coastal areas, wetlands, agricultural fields and forests, and aquaculture areas </a:t>
                      </a:r>
                      <a:endParaRPr lang="en-US" dirty="0"/>
                    </a:p>
                    <a:p>
                      <a:pPr fontAlgn="base"/>
                      <a:endParaRPr lang="en-US" dirty="0"/>
                    </a:p>
                  </a:txBody>
                  <a:tcPr/>
                </a:tc>
                <a:extLst>
                  <a:ext uri="{0D108BD9-81ED-4DB2-BD59-A6C34878D82A}">
                    <a16:rowId xmlns:a16="http://schemas.microsoft.com/office/drawing/2014/main" val="3943148993"/>
                  </a:ext>
                </a:extLst>
              </a:tr>
              <a:tr h="0">
                <a:tc>
                  <a:txBody>
                    <a:bodyPr/>
                    <a:lstStyle/>
                    <a:p>
                      <a:r>
                        <a:rPr lang="en-US" dirty="0"/>
                        <a:t>Political effects </a:t>
                      </a:r>
                    </a:p>
                  </a:txBody>
                  <a:tcPr/>
                </a:tc>
                <a:tc>
                  <a:txBody>
                    <a:bodyPr/>
                    <a:lstStyle/>
                    <a:p>
                      <a:endParaRPr lang="en-US" dirty="0"/>
                    </a:p>
                  </a:txBody>
                  <a:tcPr/>
                </a:tc>
                <a:extLst>
                  <a:ext uri="{0D108BD9-81ED-4DB2-BD59-A6C34878D82A}">
                    <a16:rowId xmlns:a16="http://schemas.microsoft.com/office/drawing/2014/main" val="2767043602"/>
                  </a:ext>
                </a:extLst>
              </a:tr>
            </a:tbl>
          </a:graphicData>
        </a:graphic>
      </p:graphicFrame>
    </p:spTree>
    <p:extLst>
      <p:ext uri="{BB962C8B-B14F-4D97-AF65-F5344CB8AC3E}">
        <p14:creationId xmlns:p14="http://schemas.microsoft.com/office/powerpoint/2010/main" val="14143371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DF0FC-AF5A-9B4D-A052-9D9BBDE68F0B}"/>
              </a:ext>
            </a:extLst>
          </p:cNvPr>
          <p:cNvSpPr>
            <a:spLocks noGrp="1"/>
          </p:cNvSpPr>
          <p:nvPr>
            <p:ph type="title"/>
          </p:nvPr>
        </p:nvSpPr>
        <p:spPr/>
        <p:txBody>
          <a:bodyPr/>
          <a:lstStyle/>
          <a:p>
            <a:r>
              <a:rPr lang="en-US" b="1" dirty="0"/>
              <a:t>Bhola Cyclone (Bangladesh 1970)</a:t>
            </a:r>
          </a:p>
        </p:txBody>
      </p:sp>
      <p:sp>
        <p:nvSpPr>
          <p:cNvPr id="3" name="Content Placeholder 2">
            <a:extLst>
              <a:ext uri="{FF2B5EF4-FFF2-40B4-BE49-F238E27FC236}">
                <a16:creationId xmlns:a16="http://schemas.microsoft.com/office/drawing/2014/main" id="{78B25AC3-C9D2-CC48-AD83-0BAA93B999A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0A894A3-82FF-E54E-8D22-F1E5CB034887}"/>
              </a:ext>
            </a:extLst>
          </p:cNvPr>
          <p:cNvPicPr>
            <a:picLocks noChangeAspect="1"/>
          </p:cNvPicPr>
          <p:nvPr/>
        </p:nvPicPr>
        <p:blipFill>
          <a:blip r:embed="rId2"/>
          <a:stretch>
            <a:fillRect/>
          </a:stretch>
        </p:blipFill>
        <p:spPr>
          <a:xfrm>
            <a:off x="1859944" y="1581150"/>
            <a:ext cx="7662966" cy="4911725"/>
          </a:xfrm>
          <a:prstGeom prst="rect">
            <a:avLst/>
          </a:prstGeom>
        </p:spPr>
      </p:pic>
    </p:spTree>
    <p:extLst>
      <p:ext uri="{BB962C8B-B14F-4D97-AF65-F5344CB8AC3E}">
        <p14:creationId xmlns:p14="http://schemas.microsoft.com/office/powerpoint/2010/main" val="3530954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0409C-54DA-294B-A9E8-93F4F6B46F7F}"/>
              </a:ext>
            </a:extLst>
          </p:cNvPr>
          <p:cNvSpPr>
            <a:spLocks noGrp="1"/>
          </p:cNvSpPr>
          <p:nvPr>
            <p:ph type="title"/>
          </p:nvPr>
        </p:nvSpPr>
        <p:spPr/>
        <p:txBody>
          <a:bodyPr/>
          <a:lstStyle/>
          <a:p>
            <a:r>
              <a:rPr lang="en-US" b="1" dirty="0"/>
              <a:t>Haiti earthquake, 2010</a:t>
            </a:r>
          </a:p>
        </p:txBody>
      </p:sp>
      <p:pic>
        <p:nvPicPr>
          <p:cNvPr id="5" name="Content Placeholder 4">
            <a:extLst>
              <a:ext uri="{FF2B5EF4-FFF2-40B4-BE49-F238E27FC236}">
                <a16:creationId xmlns:a16="http://schemas.microsoft.com/office/drawing/2014/main" id="{B529AF06-5E28-DA48-922D-46835756F13C}"/>
              </a:ext>
            </a:extLst>
          </p:cNvPr>
          <p:cNvPicPr>
            <a:picLocks noGrp="1" noChangeAspect="1"/>
          </p:cNvPicPr>
          <p:nvPr>
            <p:ph idx="1"/>
          </p:nvPr>
        </p:nvPicPr>
        <p:blipFill>
          <a:blip r:embed="rId2"/>
          <a:stretch>
            <a:fillRect/>
          </a:stretch>
        </p:blipFill>
        <p:spPr>
          <a:xfrm>
            <a:off x="2881794" y="1825625"/>
            <a:ext cx="6428411" cy="4351338"/>
          </a:xfrm>
        </p:spPr>
      </p:pic>
    </p:spTree>
    <p:extLst>
      <p:ext uri="{BB962C8B-B14F-4D97-AF65-F5344CB8AC3E}">
        <p14:creationId xmlns:p14="http://schemas.microsoft.com/office/powerpoint/2010/main" val="26457418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482CD-46C2-644C-8138-C7824864AF9F}"/>
              </a:ext>
            </a:extLst>
          </p:cNvPr>
          <p:cNvSpPr>
            <a:spLocks noGrp="1"/>
          </p:cNvSpPr>
          <p:nvPr>
            <p:ph type="title"/>
          </p:nvPr>
        </p:nvSpPr>
        <p:spPr/>
        <p:txBody>
          <a:bodyPr>
            <a:normAutofit fontScale="90000"/>
          </a:bodyPr>
          <a:lstStyle/>
          <a:p>
            <a:pPr fontAlgn="base"/>
            <a:br>
              <a:rPr lang="en-US" dirty="0"/>
            </a:br>
            <a:br>
              <a:rPr lang="en-US" dirty="0"/>
            </a:br>
            <a:endParaRPr lang="en-US" dirty="0"/>
          </a:p>
        </p:txBody>
      </p:sp>
      <p:sp>
        <p:nvSpPr>
          <p:cNvPr id="3" name="Content Placeholder 2">
            <a:extLst>
              <a:ext uri="{FF2B5EF4-FFF2-40B4-BE49-F238E27FC236}">
                <a16:creationId xmlns:a16="http://schemas.microsoft.com/office/drawing/2014/main" id="{EF9E9D23-4168-8B43-B696-E4DEE72DCBBB}"/>
              </a:ext>
            </a:extLst>
          </p:cNvPr>
          <p:cNvSpPr>
            <a:spLocks noGrp="1"/>
          </p:cNvSpPr>
          <p:nvPr>
            <p:ph idx="1"/>
          </p:nvPr>
        </p:nvSpPr>
        <p:spPr/>
        <p:txBody>
          <a:bodyPr/>
          <a:lstStyle/>
          <a:p>
            <a:endParaRPr lang="en-US"/>
          </a:p>
        </p:txBody>
      </p:sp>
      <p:graphicFrame>
        <p:nvGraphicFramePr>
          <p:cNvPr id="4" name="Content Placeholder 9">
            <a:extLst>
              <a:ext uri="{FF2B5EF4-FFF2-40B4-BE49-F238E27FC236}">
                <a16:creationId xmlns:a16="http://schemas.microsoft.com/office/drawing/2014/main" id="{30195E0C-4A2F-3943-9612-AFA69D7A7968}"/>
              </a:ext>
            </a:extLst>
          </p:cNvPr>
          <p:cNvGraphicFramePr>
            <a:graphicFrameLocks/>
          </p:cNvGraphicFramePr>
          <p:nvPr>
            <p:extLst>
              <p:ext uri="{D42A27DB-BD31-4B8C-83A1-F6EECF244321}">
                <p14:modId xmlns:p14="http://schemas.microsoft.com/office/powerpoint/2010/main" val="1520618618"/>
              </p:ext>
            </p:extLst>
          </p:nvPr>
        </p:nvGraphicFramePr>
        <p:xfrm>
          <a:off x="838200" y="1768285"/>
          <a:ext cx="10360572" cy="4408678"/>
        </p:xfrm>
        <a:graphic>
          <a:graphicData uri="http://schemas.openxmlformats.org/drawingml/2006/table">
            <a:tbl>
              <a:tblPr firstRow="1" bandRow="1">
                <a:tableStyleId>{5940675A-B579-460E-94D1-54222C63F5DA}</a:tableStyleId>
              </a:tblPr>
              <a:tblGrid>
                <a:gridCol w="2315825">
                  <a:extLst>
                    <a:ext uri="{9D8B030D-6E8A-4147-A177-3AD203B41FA5}">
                      <a16:colId xmlns:a16="http://schemas.microsoft.com/office/drawing/2014/main" val="541861550"/>
                    </a:ext>
                  </a:extLst>
                </a:gridCol>
                <a:gridCol w="8044747">
                  <a:extLst>
                    <a:ext uri="{9D8B030D-6E8A-4147-A177-3AD203B41FA5}">
                      <a16:colId xmlns:a16="http://schemas.microsoft.com/office/drawing/2014/main" val="2487607700"/>
                    </a:ext>
                  </a:extLst>
                </a:gridCol>
              </a:tblGrid>
              <a:tr h="324684">
                <a:tc>
                  <a:txBody>
                    <a:bodyPr/>
                    <a:lstStyle/>
                    <a:p>
                      <a:r>
                        <a:rPr lang="en-US" dirty="0"/>
                        <a:t>Social effects</a:t>
                      </a:r>
                    </a:p>
                  </a:txBody>
                  <a:tcPr/>
                </a:tc>
                <a:tc>
                  <a:txBody>
                    <a:bodyPr/>
                    <a:lstStyle/>
                    <a:p>
                      <a:r>
                        <a:rPr lang="en-US" sz="1800" b="0" i="0" u="none" strike="noStrike" kern="1200" dirty="0">
                          <a:solidFill>
                            <a:schemeClr val="tx1"/>
                          </a:solidFill>
                          <a:effectLst/>
                          <a:latin typeface="+mn-lt"/>
                          <a:ea typeface="+mn-ea"/>
                          <a:cs typeface="+mn-cs"/>
                        </a:rPr>
                        <a:t>At least </a:t>
                      </a:r>
                      <a:r>
                        <a:rPr lang="en-US" sz="1800" b="1" i="0" u="none" strike="noStrike" kern="1200" dirty="0">
                          <a:solidFill>
                            <a:schemeClr val="tx1"/>
                          </a:solidFill>
                          <a:effectLst/>
                          <a:latin typeface="+mn-lt"/>
                          <a:ea typeface="+mn-ea"/>
                          <a:cs typeface="+mn-cs"/>
                        </a:rPr>
                        <a:t>500,000</a:t>
                      </a:r>
                      <a:r>
                        <a:rPr lang="en-US" sz="1800" b="0" i="0" u="none" strike="noStrike" kern="1200" dirty="0">
                          <a:solidFill>
                            <a:schemeClr val="tx1"/>
                          </a:solidFill>
                          <a:effectLst/>
                          <a:latin typeface="+mn-lt"/>
                          <a:ea typeface="+mn-ea"/>
                          <a:cs typeface="+mn-cs"/>
                        </a:rPr>
                        <a:t> people lost their lives in the storm.</a:t>
                      </a:r>
                    </a:p>
                    <a:p>
                      <a:r>
                        <a:rPr lang="en-US" sz="1800" b="0" i="0" u="none" strike="noStrike" kern="1200" dirty="0">
                          <a:solidFill>
                            <a:schemeClr val="tx1"/>
                          </a:solidFill>
                          <a:effectLst/>
                          <a:latin typeface="+mn-lt"/>
                          <a:ea typeface="+mn-ea"/>
                          <a:cs typeface="+mn-cs"/>
                        </a:rPr>
                        <a:t>The </a:t>
                      </a:r>
                      <a:r>
                        <a:rPr lang="en-US" sz="1800" b="1" i="0" u="none" strike="noStrike" kern="1200" dirty="0">
                          <a:solidFill>
                            <a:schemeClr val="tx1"/>
                          </a:solidFill>
                          <a:effectLst/>
                          <a:latin typeface="+mn-lt"/>
                          <a:ea typeface="+mn-ea"/>
                          <a:cs typeface="+mn-cs"/>
                          <a:hlinkClick r:id="rId2"/>
                        </a:rPr>
                        <a:t>storm surge</a:t>
                      </a:r>
                      <a:r>
                        <a:rPr lang="en-US" sz="1800" b="0" i="0" u="none" strike="noStrike" kern="1200" dirty="0">
                          <a:solidFill>
                            <a:schemeClr val="tx1"/>
                          </a:solidFill>
                          <a:effectLst/>
                          <a:latin typeface="+mn-lt"/>
                          <a:ea typeface="+mn-ea"/>
                          <a:cs typeface="+mn-cs"/>
                        </a:rPr>
                        <a:t> wiped out villages with the most severely affected area, </a:t>
                      </a:r>
                      <a:r>
                        <a:rPr lang="en-US" sz="1800" b="0" i="0" u="none" strike="noStrike" kern="1200" dirty="0" err="1">
                          <a:solidFill>
                            <a:schemeClr val="tx1"/>
                          </a:solidFill>
                          <a:effectLst/>
                          <a:latin typeface="+mn-lt"/>
                          <a:ea typeface="+mn-ea"/>
                          <a:cs typeface="+mn-cs"/>
                        </a:rPr>
                        <a:t>Tazumuddin</a:t>
                      </a:r>
                      <a:r>
                        <a:rPr lang="en-US" sz="1800" b="0" i="0" u="none" strike="noStrike" kern="1200" dirty="0">
                          <a:solidFill>
                            <a:schemeClr val="tx1"/>
                          </a:solidFill>
                          <a:effectLst/>
                          <a:latin typeface="+mn-lt"/>
                          <a:ea typeface="+mn-ea"/>
                          <a:cs typeface="+mn-cs"/>
                        </a:rPr>
                        <a:t>, losing over 45% of its population (167,000 people) in the district of Thana alone</a:t>
                      </a:r>
                    </a:p>
                    <a:p>
                      <a:endParaRPr lang="en-US" dirty="0"/>
                    </a:p>
                  </a:txBody>
                  <a:tcPr/>
                </a:tc>
                <a:extLst>
                  <a:ext uri="{0D108BD9-81ED-4DB2-BD59-A6C34878D82A}">
                    <a16:rowId xmlns:a16="http://schemas.microsoft.com/office/drawing/2014/main" val="3028282262"/>
                  </a:ext>
                </a:extLst>
              </a:tr>
              <a:tr h="811711">
                <a:tc>
                  <a:txBody>
                    <a:bodyPr/>
                    <a:lstStyle/>
                    <a:p>
                      <a:r>
                        <a:rPr lang="en-US" dirty="0"/>
                        <a:t>Economic effects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Over $490 million (USD 2009) of damage occurred. Approximately 85% of homes in the area were destroyed or severely damaged, with the greatest destruction along the coast.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early 46,000 of the estimated 77,000 fishermen of the region perished in the cyclone, and those that survived were </a:t>
                      </a:r>
                      <a:r>
                        <a:rPr lang="en-US" sz="1800" b="0" i="0" u="none" strike="noStrike" kern="1200" dirty="0" err="1">
                          <a:solidFill>
                            <a:schemeClr val="tx1"/>
                          </a:solidFill>
                          <a:effectLst/>
                          <a:latin typeface="+mn-lt"/>
                          <a:ea typeface="+mn-ea"/>
                          <a:cs typeface="+mn-cs"/>
                        </a:rPr>
                        <a:t>severly</a:t>
                      </a:r>
                      <a:r>
                        <a:rPr lang="en-US" sz="1800" b="0" i="0" u="none" strike="noStrike" kern="1200" dirty="0">
                          <a:solidFill>
                            <a:schemeClr val="tx1"/>
                          </a:solidFill>
                          <a:effectLst/>
                          <a:latin typeface="+mn-lt"/>
                          <a:ea typeface="+mn-ea"/>
                          <a:cs typeface="+mn-cs"/>
                        </a:rPr>
                        <a:t> injured. Approximately 65% of the coastal region’s fishing industry was destroyed, in a region where about 80% of the protein consumed comes from fisheries.</a:t>
                      </a:r>
                      <a:endParaRPr lang="en-US" dirty="0"/>
                    </a:p>
                  </a:txBody>
                  <a:tcPr/>
                </a:tc>
                <a:extLst>
                  <a:ext uri="{0D108BD9-81ED-4DB2-BD59-A6C34878D82A}">
                    <a16:rowId xmlns:a16="http://schemas.microsoft.com/office/drawing/2014/main" val="1216212420"/>
                  </a:ext>
                </a:extLst>
              </a:tr>
              <a:tr h="568198">
                <a:tc>
                  <a:txBody>
                    <a:bodyPr/>
                    <a:lstStyle/>
                    <a:p>
                      <a:r>
                        <a:rPr lang="en-US" dirty="0"/>
                        <a:t>Environmental effects</a:t>
                      </a:r>
                    </a:p>
                  </a:txBody>
                  <a:tcPr/>
                </a:tc>
                <a:tc>
                  <a:txBody>
                    <a:bodyPr/>
                    <a:lstStyle/>
                    <a:p>
                      <a:pPr fontAlgn="base"/>
                      <a:r>
                        <a:rPr lang="en-US" dirty="0"/>
                        <a:t>Land lost. Crops damaged </a:t>
                      </a:r>
                    </a:p>
                  </a:txBody>
                  <a:tcPr/>
                </a:tc>
                <a:extLst>
                  <a:ext uri="{0D108BD9-81ED-4DB2-BD59-A6C34878D82A}">
                    <a16:rowId xmlns:a16="http://schemas.microsoft.com/office/drawing/2014/main" val="3943148993"/>
                  </a:ext>
                </a:extLst>
              </a:tr>
              <a:tr h="0">
                <a:tc>
                  <a:txBody>
                    <a:bodyPr/>
                    <a:lstStyle/>
                    <a:p>
                      <a:r>
                        <a:rPr lang="en-US" dirty="0"/>
                        <a:t>Political effects </a:t>
                      </a:r>
                    </a:p>
                  </a:txBody>
                  <a:tcPr/>
                </a:tc>
                <a:tc>
                  <a:txBody>
                    <a:bodyPr/>
                    <a:lstStyle/>
                    <a:p>
                      <a:endParaRPr lang="en-US" dirty="0"/>
                    </a:p>
                  </a:txBody>
                  <a:tcPr/>
                </a:tc>
                <a:extLst>
                  <a:ext uri="{0D108BD9-81ED-4DB2-BD59-A6C34878D82A}">
                    <a16:rowId xmlns:a16="http://schemas.microsoft.com/office/drawing/2014/main" val="2767043602"/>
                  </a:ext>
                </a:extLst>
              </a:tr>
            </a:tbl>
          </a:graphicData>
        </a:graphic>
      </p:graphicFrame>
      <p:sp>
        <p:nvSpPr>
          <p:cNvPr id="6" name="Title 1">
            <a:extLst>
              <a:ext uri="{FF2B5EF4-FFF2-40B4-BE49-F238E27FC236}">
                <a16:creationId xmlns:a16="http://schemas.microsoft.com/office/drawing/2014/main" id="{763E2C21-FD37-714D-846A-1AF343147D69}"/>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Bhola Cyclone (Bangladesh 1970)</a:t>
            </a:r>
            <a:endParaRPr lang="en-US" b="1" dirty="0"/>
          </a:p>
        </p:txBody>
      </p:sp>
    </p:spTree>
    <p:extLst>
      <p:ext uri="{BB962C8B-B14F-4D97-AF65-F5344CB8AC3E}">
        <p14:creationId xmlns:p14="http://schemas.microsoft.com/office/powerpoint/2010/main" val="28528994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25601-1ADD-F44B-98F5-64BAB5FC1907}"/>
              </a:ext>
            </a:extLst>
          </p:cNvPr>
          <p:cNvSpPr>
            <a:spLocks noGrp="1"/>
          </p:cNvSpPr>
          <p:nvPr>
            <p:ph type="title"/>
          </p:nvPr>
        </p:nvSpPr>
        <p:spPr/>
        <p:txBody>
          <a:bodyPr/>
          <a:lstStyle/>
          <a:p>
            <a:r>
              <a:rPr lang="en-US" dirty="0"/>
              <a:t>The </a:t>
            </a:r>
            <a:r>
              <a:rPr lang="en-US" b="1" dirty="0"/>
              <a:t>Bhopal disaster, India 1984</a:t>
            </a:r>
            <a:endParaRPr lang="en-US" dirty="0"/>
          </a:p>
        </p:txBody>
      </p:sp>
      <p:sp>
        <p:nvSpPr>
          <p:cNvPr id="3" name="Content Placeholder 2">
            <a:extLst>
              <a:ext uri="{FF2B5EF4-FFF2-40B4-BE49-F238E27FC236}">
                <a16:creationId xmlns:a16="http://schemas.microsoft.com/office/drawing/2014/main" id="{D7C57D06-E991-EB48-9C34-FAAFA462F7A6}"/>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1854DCAC-8FB2-6A4E-83B7-93B7C93C33FE}"/>
              </a:ext>
            </a:extLst>
          </p:cNvPr>
          <p:cNvPicPr>
            <a:picLocks noChangeAspect="1"/>
          </p:cNvPicPr>
          <p:nvPr/>
        </p:nvPicPr>
        <p:blipFill>
          <a:blip r:embed="rId2"/>
          <a:stretch>
            <a:fillRect/>
          </a:stretch>
        </p:blipFill>
        <p:spPr>
          <a:xfrm>
            <a:off x="2338085" y="1690688"/>
            <a:ext cx="6409079" cy="4325388"/>
          </a:xfrm>
          <a:prstGeom prst="rect">
            <a:avLst/>
          </a:prstGeom>
        </p:spPr>
      </p:pic>
    </p:spTree>
    <p:extLst>
      <p:ext uri="{BB962C8B-B14F-4D97-AF65-F5344CB8AC3E}">
        <p14:creationId xmlns:p14="http://schemas.microsoft.com/office/powerpoint/2010/main" val="21900479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482CD-46C2-644C-8138-C7824864AF9F}"/>
              </a:ext>
            </a:extLst>
          </p:cNvPr>
          <p:cNvSpPr>
            <a:spLocks noGrp="1"/>
          </p:cNvSpPr>
          <p:nvPr>
            <p:ph type="title"/>
          </p:nvPr>
        </p:nvSpPr>
        <p:spPr/>
        <p:txBody>
          <a:bodyPr>
            <a:normAutofit fontScale="90000"/>
          </a:bodyPr>
          <a:lstStyle/>
          <a:p>
            <a:pPr fontAlgn="base"/>
            <a:br>
              <a:rPr lang="en-US" dirty="0"/>
            </a:br>
            <a:br>
              <a:rPr lang="en-US" dirty="0"/>
            </a:br>
            <a:endParaRPr lang="en-US" dirty="0"/>
          </a:p>
        </p:txBody>
      </p:sp>
      <p:sp>
        <p:nvSpPr>
          <p:cNvPr id="3" name="Content Placeholder 2">
            <a:extLst>
              <a:ext uri="{FF2B5EF4-FFF2-40B4-BE49-F238E27FC236}">
                <a16:creationId xmlns:a16="http://schemas.microsoft.com/office/drawing/2014/main" id="{EF9E9D23-4168-8B43-B696-E4DEE72DCBBB}"/>
              </a:ext>
            </a:extLst>
          </p:cNvPr>
          <p:cNvSpPr>
            <a:spLocks noGrp="1"/>
          </p:cNvSpPr>
          <p:nvPr>
            <p:ph idx="1"/>
          </p:nvPr>
        </p:nvSpPr>
        <p:spPr/>
        <p:txBody>
          <a:bodyPr/>
          <a:lstStyle/>
          <a:p>
            <a:endParaRPr lang="en-US"/>
          </a:p>
        </p:txBody>
      </p:sp>
      <p:graphicFrame>
        <p:nvGraphicFramePr>
          <p:cNvPr id="4" name="Content Placeholder 9">
            <a:extLst>
              <a:ext uri="{FF2B5EF4-FFF2-40B4-BE49-F238E27FC236}">
                <a16:creationId xmlns:a16="http://schemas.microsoft.com/office/drawing/2014/main" id="{30195E0C-4A2F-3943-9612-AFA69D7A7968}"/>
              </a:ext>
            </a:extLst>
          </p:cNvPr>
          <p:cNvGraphicFramePr>
            <a:graphicFrameLocks/>
          </p:cNvGraphicFramePr>
          <p:nvPr>
            <p:extLst>
              <p:ext uri="{D42A27DB-BD31-4B8C-83A1-F6EECF244321}">
                <p14:modId xmlns:p14="http://schemas.microsoft.com/office/powerpoint/2010/main" val="3014344637"/>
              </p:ext>
            </p:extLst>
          </p:nvPr>
        </p:nvGraphicFramePr>
        <p:xfrm>
          <a:off x="838200" y="1768285"/>
          <a:ext cx="10360572" cy="4377871"/>
        </p:xfrm>
        <a:graphic>
          <a:graphicData uri="http://schemas.openxmlformats.org/drawingml/2006/table">
            <a:tbl>
              <a:tblPr firstRow="1" bandRow="1">
                <a:tableStyleId>{5940675A-B579-460E-94D1-54222C63F5DA}</a:tableStyleId>
              </a:tblPr>
              <a:tblGrid>
                <a:gridCol w="2315825">
                  <a:extLst>
                    <a:ext uri="{9D8B030D-6E8A-4147-A177-3AD203B41FA5}">
                      <a16:colId xmlns:a16="http://schemas.microsoft.com/office/drawing/2014/main" val="541861550"/>
                    </a:ext>
                  </a:extLst>
                </a:gridCol>
                <a:gridCol w="8044747">
                  <a:extLst>
                    <a:ext uri="{9D8B030D-6E8A-4147-A177-3AD203B41FA5}">
                      <a16:colId xmlns:a16="http://schemas.microsoft.com/office/drawing/2014/main" val="2487607700"/>
                    </a:ext>
                  </a:extLst>
                </a:gridCol>
              </a:tblGrid>
              <a:tr h="324684">
                <a:tc>
                  <a:txBody>
                    <a:bodyPr/>
                    <a:lstStyle/>
                    <a:p>
                      <a:r>
                        <a:rPr lang="en-US" dirty="0"/>
                        <a:t>Social effects</a:t>
                      </a:r>
                    </a:p>
                  </a:txBody>
                  <a:tcPr/>
                </a:tc>
                <a:tc>
                  <a:txBody>
                    <a:bodyPr/>
                    <a:lstStyle/>
                    <a:p>
                      <a:r>
                        <a:rPr lang="en-US" sz="1800" b="0" i="0" u="none" strike="noStrike" kern="1200" dirty="0">
                          <a:solidFill>
                            <a:schemeClr val="tx1"/>
                          </a:solidFill>
                          <a:effectLst/>
                          <a:latin typeface="+mn-lt"/>
                          <a:ea typeface="+mn-ea"/>
                          <a:cs typeface="+mn-cs"/>
                        </a:rPr>
                        <a:t>Over 500,000 people were exposed to methyl isocyanate gas. The highly toxic substance made its way into and around the small towns located near the plant. </a:t>
                      </a:r>
                    </a:p>
                    <a:p>
                      <a:r>
                        <a:rPr lang="en-US" sz="1800" b="0" i="0" u="none" strike="noStrike" kern="1200" dirty="0">
                          <a:solidFill>
                            <a:schemeClr val="tx1"/>
                          </a:solidFill>
                          <a:effectLst/>
                          <a:latin typeface="+mn-lt"/>
                          <a:ea typeface="+mn-ea"/>
                          <a:cs typeface="+mn-cs"/>
                        </a:rPr>
                        <a:t>8,000 died within two weeks, and another 8,000 or more have since died from gas-related diseases.</a:t>
                      </a:r>
                    </a:p>
                    <a:p>
                      <a:r>
                        <a:rPr lang="en-US" sz="1800" b="0" i="0" u="none" strike="noStrike" kern="1200" dirty="0">
                          <a:solidFill>
                            <a:schemeClr val="tx1"/>
                          </a:solidFill>
                          <a:effectLst/>
                          <a:latin typeface="+mn-lt"/>
                          <a:ea typeface="+mn-ea"/>
                          <a:cs typeface="+mn-cs"/>
                        </a:rPr>
                        <a:t>The leak caused 558,125 injuries, including 38,478 temporary partial injuries and approximately 3,900 severely and permanently disabling injuries.</a:t>
                      </a:r>
                    </a:p>
                    <a:p>
                      <a:r>
                        <a:rPr lang="en-US" dirty="0"/>
                        <a:t>Children are being born with illnesses as their parents were poisoned by the gas. </a:t>
                      </a:r>
                    </a:p>
                  </a:txBody>
                  <a:tcPr/>
                </a:tc>
                <a:extLst>
                  <a:ext uri="{0D108BD9-81ED-4DB2-BD59-A6C34878D82A}">
                    <a16:rowId xmlns:a16="http://schemas.microsoft.com/office/drawing/2014/main" val="3028282262"/>
                  </a:ext>
                </a:extLst>
              </a:tr>
              <a:tr h="811711">
                <a:tc>
                  <a:txBody>
                    <a:bodyPr/>
                    <a:lstStyle/>
                    <a:p>
                      <a:r>
                        <a:rPr lang="en-US" dirty="0"/>
                        <a:t>Economic effects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50,000 people lost their jobs and were indirectly forced into poverty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1216212420"/>
                  </a:ext>
                </a:extLst>
              </a:tr>
              <a:tr h="568198">
                <a:tc>
                  <a:txBody>
                    <a:bodyPr/>
                    <a:lstStyle/>
                    <a:p>
                      <a:r>
                        <a:rPr lang="en-US" dirty="0"/>
                        <a:t>Environmental effects</a:t>
                      </a:r>
                    </a:p>
                  </a:txBody>
                  <a:tcPr/>
                </a:tc>
                <a:tc>
                  <a:txBody>
                    <a:bodyPr/>
                    <a:lstStyle/>
                    <a:p>
                      <a:pPr fontAlgn="base"/>
                      <a:r>
                        <a:rPr lang="en-US" dirty="0"/>
                        <a:t>Water supplies were still contaminated 20 years on</a:t>
                      </a:r>
                    </a:p>
                    <a:p>
                      <a:pPr fontAlgn="base"/>
                      <a:endParaRPr lang="en-US" dirty="0"/>
                    </a:p>
                  </a:txBody>
                  <a:tcPr/>
                </a:tc>
                <a:extLst>
                  <a:ext uri="{0D108BD9-81ED-4DB2-BD59-A6C34878D82A}">
                    <a16:rowId xmlns:a16="http://schemas.microsoft.com/office/drawing/2014/main" val="3943148993"/>
                  </a:ext>
                </a:extLst>
              </a:tr>
              <a:tr h="0">
                <a:tc>
                  <a:txBody>
                    <a:bodyPr/>
                    <a:lstStyle/>
                    <a:p>
                      <a:r>
                        <a:rPr lang="en-US" dirty="0"/>
                        <a:t>Political effects </a:t>
                      </a:r>
                    </a:p>
                  </a:txBody>
                  <a:tcPr/>
                </a:tc>
                <a:tc>
                  <a:txBody>
                    <a:bodyPr/>
                    <a:lstStyle/>
                    <a:p>
                      <a:r>
                        <a:rPr lang="en-US" dirty="0"/>
                        <a:t>People are still protesting for fair compensation</a:t>
                      </a:r>
                    </a:p>
                    <a:p>
                      <a:r>
                        <a:rPr lang="en-US" dirty="0"/>
                        <a:t>The people don’t trust the local government anymore- they blame them for poor management of the pesticide plant </a:t>
                      </a:r>
                    </a:p>
                  </a:txBody>
                  <a:tcPr/>
                </a:tc>
                <a:extLst>
                  <a:ext uri="{0D108BD9-81ED-4DB2-BD59-A6C34878D82A}">
                    <a16:rowId xmlns:a16="http://schemas.microsoft.com/office/drawing/2014/main" val="2767043602"/>
                  </a:ext>
                </a:extLst>
              </a:tr>
            </a:tbl>
          </a:graphicData>
        </a:graphic>
      </p:graphicFrame>
      <p:sp>
        <p:nvSpPr>
          <p:cNvPr id="6" name="Title 1">
            <a:extLst>
              <a:ext uri="{FF2B5EF4-FFF2-40B4-BE49-F238E27FC236}">
                <a16:creationId xmlns:a16="http://schemas.microsoft.com/office/drawing/2014/main" id="{763E2C21-FD37-714D-846A-1AF343147D69}"/>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The </a:t>
            </a:r>
            <a:r>
              <a:rPr lang="en-US" b="1" dirty="0"/>
              <a:t>Bhopal disaster, India 1984</a:t>
            </a:r>
          </a:p>
        </p:txBody>
      </p:sp>
    </p:spTree>
    <p:extLst>
      <p:ext uri="{BB962C8B-B14F-4D97-AF65-F5344CB8AC3E}">
        <p14:creationId xmlns:p14="http://schemas.microsoft.com/office/powerpoint/2010/main" val="39544779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B7B17-DD4F-2A4C-ABE4-19FD0D789D19}"/>
              </a:ext>
            </a:extLst>
          </p:cNvPr>
          <p:cNvSpPr>
            <a:spLocks noGrp="1"/>
          </p:cNvSpPr>
          <p:nvPr>
            <p:ph type="title"/>
          </p:nvPr>
        </p:nvSpPr>
        <p:spPr/>
        <p:txBody>
          <a:bodyPr/>
          <a:lstStyle/>
          <a:p>
            <a:r>
              <a:rPr lang="en-US" b="1" dirty="0"/>
              <a:t>July 4</a:t>
            </a:r>
            <a:r>
              <a:rPr lang="en-US" b="1" baseline="30000" dirty="0"/>
              <a:t>th 2019 </a:t>
            </a:r>
            <a:r>
              <a:rPr lang="en-US" b="1" dirty="0"/>
              <a:t> 6.4 magnitude quake in California </a:t>
            </a:r>
          </a:p>
        </p:txBody>
      </p:sp>
      <p:sp>
        <p:nvSpPr>
          <p:cNvPr id="3" name="Content Placeholder 2">
            <a:extLst>
              <a:ext uri="{FF2B5EF4-FFF2-40B4-BE49-F238E27FC236}">
                <a16:creationId xmlns:a16="http://schemas.microsoft.com/office/drawing/2014/main" id="{14A874ED-4D26-BE47-88AC-75115AE5C17E}"/>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765FEA19-9072-6F48-8ACA-96558621E342}"/>
              </a:ext>
            </a:extLst>
          </p:cNvPr>
          <p:cNvPicPr>
            <a:picLocks noChangeAspect="1"/>
          </p:cNvPicPr>
          <p:nvPr/>
        </p:nvPicPr>
        <p:blipFill>
          <a:blip r:embed="rId2"/>
          <a:stretch>
            <a:fillRect/>
          </a:stretch>
        </p:blipFill>
        <p:spPr>
          <a:xfrm>
            <a:off x="1839045" y="1585731"/>
            <a:ext cx="9133755" cy="5105782"/>
          </a:xfrm>
          <a:prstGeom prst="rect">
            <a:avLst/>
          </a:prstGeom>
        </p:spPr>
      </p:pic>
    </p:spTree>
    <p:extLst>
      <p:ext uri="{BB962C8B-B14F-4D97-AF65-F5344CB8AC3E}">
        <p14:creationId xmlns:p14="http://schemas.microsoft.com/office/powerpoint/2010/main" val="33280293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482CD-46C2-644C-8138-C7824864AF9F}"/>
              </a:ext>
            </a:extLst>
          </p:cNvPr>
          <p:cNvSpPr>
            <a:spLocks noGrp="1"/>
          </p:cNvSpPr>
          <p:nvPr>
            <p:ph type="title"/>
          </p:nvPr>
        </p:nvSpPr>
        <p:spPr/>
        <p:txBody>
          <a:bodyPr>
            <a:normAutofit fontScale="90000"/>
          </a:bodyPr>
          <a:lstStyle/>
          <a:p>
            <a:pPr fontAlgn="base"/>
            <a:br>
              <a:rPr lang="en-US" dirty="0"/>
            </a:br>
            <a:br>
              <a:rPr lang="en-US" dirty="0"/>
            </a:br>
            <a:endParaRPr lang="en-US" dirty="0"/>
          </a:p>
        </p:txBody>
      </p:sp>
      <p:sp>
        <p:nvSpPr>
          <p:cNvPr id="3" name="Content Placeholder 2">
            <a:extLst>
              <a:ext uri="{FF2B5EF4-FFF2-40B4-BE49-F238E27FC236}">
                <a16:creationId xmlns:a16="http://schemas.microsoft.com/office/drawing/2014/main" id="{EF9E9D23-4168-8B43-B696-E4DEE72DCBBB}"/>
              </a:ext>
            </a:extLst>
          </p:cNvPr>
          <p:cNvSpPr>
            <a:spLocks noGrp="1"/>
          </p:cNvSpPr>
          <p:nvPr>
            <p:ph idx="1"/>
          </p:nvPr>
        </p:nvSpPr>
        <p:spPr/>
        <p:txBody>
          <a:bodyPr/>
          <a:lstStyle/>
          <a:p>
            <a:endParaRPr lang="en-US"/>
          </a:p>
        </p:txBody>
      </p:sp>
      <p:graphicFrame>
        <p:nvGraphicFramePr>
          <p:cNvPr id="4" name="Content Placeholder 9">
            <a:extLst>
              <a:ext uri="{FF2B5EF4-FFF2-40B4-BE49-F238E27FC236}">
                <a16:creationId xmlns:a16="http://schemas.microsoft.com/office/drawing/2014/main" id="{30195E0C-4A2F-3943-9612-AFA69D7A7968}"/>
              </a:ext>
            </a:extLst>
          </p:cNvPr>
          <p:cNvGraphicFramePr>
            <a:graphicFrameLocks/>
          </p:cNvGraphicFramePr>
          <p:nvPr>
            <p:extLst>
              <p:ext uri="{D42A27DB-BD31-4B8C-83A1-F6EECF244321}">
                <p14:modId xmlns:p14="http://schemas.microsoft.com/office/powerpoint/2010/main" val="3389421734"/>
              </p:ext>
            </p:extLst>
          </p:nvPr>
        </p:nvGraphicFramePr>
        <p:xfrm>
          <a:off x="838200" y="1768285"/>
          <a:ext cx="10360572" cy="2385749"/>
        </p:xfrm>
        <a:graphic>
          <a:graphicData uri="http://schemas.openxmlformats.org/drawingml/2006/table">
            <a:tbl>
              <a:tblPr firstRow="1" bandRow="1">
                <a:tableStyleId>{5940675A-B579-460E-94D1-54222C63F5DA}</a:tableStyleId>
              </a:tblPr>
              <a:tblGrid>
                <a:gridCol w="2315825">
                  <a:extLst>
                    <a:ext uri="{9D8B030D-6E8A-4147-A177-3AD203B41FA5}">
                      <a16:colId xmlns:a16="http://schemas.microsoft.com/office/drawing/2014/main" val="541861550"/>
                    </a:ext>
                  </a:extLst>
                </a:gridCol>
                <a:gridCol w="8044747">
                  <a:extLst>
                    <a:ext uri="{9D8B030D-6E8A-4147-A177-3AD203B41FA5}">
                      <a16:colId xmlns:a16="http://schemas.microsoft.com/office/drawing/2014/main" val="2487607700"/>
                    </a:ext>
                  </a:extLst>
                </a:gridCol>
              </a:tblGrid>
              <a:tr h="324684">
                <a:tc>
                  <a:txBody>
                    <a:bodyPr/>
                    <a:lstStyle/>
                    <a:p>
                      <a:r>
                        <a:rPr lang="en-US" dirty="0"/>
                        <a:t>Social effects</a:t>
                      </a:r>
                    </a:p>
                  </a:txBody>
                  <a:tcPr/>
                </a:tc>
                <a:tc>
                  <a:txBody>
                    <a:bodyPr/>
                    <a:lstStyle/>
                    <a:p>
                      <a:r>
                        <a:rPr lang="en-US" sz="1800" b="0" i="0" u="none" strike="noStrike" kern="1200" dirty="0">
                          <a:solidFill>
                            <a:schemeClr val="tx1"/>
                          </a:solidFill>
                          <a:effectLst/>
                          <a:latin typeface="+mn-lt"/>
                          <a:ea typeface="+mn-ea"/>
                          <a:cs typeface="+mn-cs"/>
                        </a:rPr>
                        <a:t>Structural damage to homes. Some communities without running water or electricity. </a:t>
                      </a:r>
                      <a:endParaRPr lang="en-US" dirty="0"/>
                    </a:p>
                  </a:txBody>
                  <a:tcPr/>
                </a:tc>
                <a:extLst>
                  <a:ext uri="{0D108BD9-81ED-4DB2-BD59-A6C34878D82A}">
                    <a16:rowId xmlns:a16="http://schemas.microsoft.com/office/drawing/2014/main" val="3028282262"/>
                  </a:ext>
                </a:extLst>
              </a:tr>
              <a:tr h="811711">
                <a:tc>
                  <a:txBody>
                    <a:bodyPr/>
                    <a:lstStyle/>
                    <a:p>
                      <a:r>
                        <a:rPr lang="en-US" dirty="0"/>
                        <a:t>Economic effects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Damage to infrastructure such as roads which will need to be repaired.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1216212420"/>
                  </a:ext>
                </a:extLst>
              </a:tr>
              <a:tr h="568198">
                <a:tc>
                  <a:txBody>
                    <a:bodyPr/>
                    <a:lstStyle/>
                    <a:p>
                      <a:r>
                        <a:rPr lang="en-US" dirty="0"/>
                        <a:t>Environmental effects</a:t>
                      </a:r>
                    </a:p>
                  </a:txBody>
                  <a:tcPr/>
                </a:tc>
                <a:tc>
                  <a:txBody>
                    <a:bodyPr/>
                    <a:lstStyle/>
                    <a:p>
                      <a:pPr fontAlgn="base"/>
                      <a:endParaRPr lang="en-US" dirty="0"/>
                    </a:p>
                  </a:txBody>
                  <a:tcPr/>
                </a:tc>
                <a:extLst>
                  <a:ext uri="{0D108BD9-81ED-4DB2-BD59-A6C34878D82A}">
                    <a16:rowId xmlns:a16="http://schemas.microsoft.com/office/drawing/2014/main" val="3943148993"/>
                  </a:ext>
                </a:extLst>
              </a:tr>
              <a:tr h="0">
                <a:tc>
                  <a:txBody>
                    <a:bodyPr/>
                    <a:lstStyle/>
                    <a:p>
                      <a:r>
                        <a:rPr lang="en-US" dirty="0"/>
                        <a:t>Political effects </a:t>
                      </a:r>
                    </a:p>
                  </a:txBody>
                  <a:tcPr/>
                </a:tc>
                <a:tc>
                  <a:txBody>
                    <a:bodyPr/>
                    <a:lstStyle/>
                    <a:p>
                      <a:endParaRPr lang="en-US" dirty="0"/>
                    </a:p>
                  </a:txBody>
                  <a:tcPr/>
                </a:tc>
                <a:extLst>
                  <a:ext uri="{0D108BD9-81ED-4DB2-BD59-A6C34878D82A}">
                    <a16:rowId xmlns:a16="http://schemas.microsoft.com/office/drawing/2014/main" val="2767043602"/>
                  </a:ext>
                </a:extLst>
              </a:tr>
            </a:tbl>
          </a:graphicData>
        </a:graphic>
      </p:graphicFrame>
      <p:sp>
        <p:nvSpPr>
          <p:cNvPr id="6" name="Title 1">
            <a:extLst>
              <a:ext uri="{FF2B5EF4-FFF2-40B4-BE49-F238E27FC236}">
                <a16:creationId xmlns:a16="http://schemas.microsoft.com/office/drawing/2014/main" id="{763E2C21-FD37-714D-846A-1AF343147D69}"/>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July 4</a:t>
            </a:r>
            <a:r>
              <a:rPr lang="en-US" b="1" baseline="30000" dirty="0"/>
              <a:t>th 2019 </a:t>
            </a:r>
            <a:r>
              <a:rPr lang="en-US" b="1" dirty="0"/>
              <a:t> 6.4 magnitude quake in California </a:t>
            </a:r>
          </a:p>
        </p:txBody>
      </p:sp>
    </p:spTree>
    <p:extLst>
      <p:ext uri="{BB962C8B-B14F-4D97-AF65-F5344CB8AC3E}">
        <p14:creationId xmlns:p14="http://schemas.microsoft.com/office/powerpoint/2010/main" val="19804377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48A51-0354-744E-A9CC-0177136EB4F8}"/>
              </a:ext>
            </a:extLst>
          </p:cNvPr>
          <p:cNvSpPr>
            <a:spLocks noGrp="1"/>
          </p:cNvSpPr>
          <p:nvPr>
            <p:ph type="title"/>
          </p:nvPr>
        </p:nvSpPr>
        <p:spPr/>
        <p:txBody>
          <a:bodyPr/>
          <a:lstStyle/>
          <a:p>
            <a:r>
              <a:rPr lang="en-US" b="1" dirty="0"/>
              <a:t>The Great Galveston Storm of 1900</a:t>
            </a:r>
            <a:br>
              <a:rPr lang="en-US" dirty="0"/>
            </a:br>
            <a:endParaRPr lang="en-US" dirty="0"/>
          </a:p>
        </p:txBody>
      </p:sp>
      <p:sp>
        <p:nvSpPr>
          <p:cNvPr id="3" name="Content Placeholder 2">
            <a:extLst>
              <a:ext uri="{FF2B5EF4-FFF2-40B4-BE49-F238E27FC236}">
                <a16:creationId xmlns:a16="http://schemas.microsoft.com/office/drawing/2014/main" id="{9395619C-6317-AA4E-9F24-69080828291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8016A7B-4081-CC43-A209-09EB145D5564}"/>
              </a:ext>
            </a:extLst>
          </p:cNvPr>
          <p:cNvPicPr>
            <a:picLocks noChangeAspect="1"/>
          </p:cNvPicPr>
          <p:nvPr/>
        </p:nvPicPr>
        <p:blipFill>
          <a:blip r:embed="rId2"/>
          <a:stretch>
            <a:fillRect/>
          </a:stretch>
        </p:blipFill>
        <p:spPr>
          <a:xfrm>
            <a:off x="1771650" y="1414463"/>
            <a:ext cx="8648700" cy="4762500"/>
          </a:xfrm>
          <a:prstGeom prst="rect">
            <a:avLst/>
          </a:prstGeom>
        </p:spPr>
      </p:pic>
    </p:spTree>
    <p:extLst>
      <p:ext uri="{BB962C8B-B14F-4D97-AF65-F5344CB8AC3E}">
        <p14:creationId xmlns:p14="http://schemas.microsoft.com/office/powerpoint/2010/main" val="42651169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482CD-46C2-644C-8138-C7824864AF9F}"/>
              </a:ext>
            </a:extLst>
          </p:cNvPr>
          <p:cNvSpPr>
            <a:spLocks noGrp="1"/>
          </p:cNvSpPr>
          <p:nvPr>
            <p:ph type="title"/>
          </p:nvPr>
        </p:nvSpPr>
        <p:spPr/>
        <p:txBody>
          <a:bodyPr>
            <a:normAutofit fontScale="90000"/>
          </a:bodyPr>
          <a:lstStyle/>
          <a:p>
            <a:pPr fontAlgn="base"/>
            <a:br>
              <a:rPr lang="en-US" dirty="0"/>
            </a:br>
            <a:br>
              <a:rPr lang="en-US" dirty="0"/>
            </a:br>
            <a:endParaRPr lang="en-US" dirty="0"/>
          </a:p>
        </p:txBody>
      </p:sp>
      <p:sp>
        <p:nvSpPr>
          <p:cNvPr id="3" name="Content Placeholder 2">
            <a:extLst>
              <a:ext uri="{FF2B5EF4-FFF2-40B4-BE49-F238E27FC236}">
                <a16:creationId xmlns:a16="http://schemas.microsoft.com/office/drawing/2014/main" id="{EF9E9D23-4168-8B43-B696-E4DEE72DCBBB}"/>
              </a:ext>
            </a:extLst>
          </p:cNvPr>
          <p:cNvSpPr>
            <a:spLocks noGrp="1"/>
          </p:cNvSpPr>
          <p:nvPr>
            <p:ph idx="1"/>
          </p:nvPr>
        </p:nvSpPr>
        <p:spPr/>
        <p:txBody>
          <a:bodyPr/>
          <a:lstStyle/>
          <a:p>
            <a:endParaRPr lang="en-US"/>
          </a:p>
        </p:txBody>
      </p:sp>
      <p:graphicFrame>
        <p:nvGraphicFramePr>
          <p:cNvPr id="4" name="Content Placeholder 9">
            <a:extLst>
              <a:ext uri="{FF2B5EF4-FFF2-40B4-BE49-F238E27FC236}">
                <a16:creationId xmlns:a16="http://schemas.microsoft.com/office/drawing/2014/main" id="{30195E0C-4A2F-3943-9612-AFA69D7A7968}"/>
              </a:ext>
            </a:extLst>
          </p:cNvPr>
          <p:cNvGraphicFramePr>
            <a:graphicFrameLocks/>
          </p:cNvGraphicFramePr>
          <p:nvPr>
            <p:extLst>
              <p:ext uri="{D42A27DB-BD31-4B8C-83A1-F6EECF244321}">
                <p14:modId xmlns:p14="http://schemas.microsoft.com/office/powerpoint/2010/main" val="4096734495"/>
              </p:ext>
            </p:extLst>
          </p:nvPr>
        </p:nvGraphicFramePr>
        <p:xfrm>
          <a:off x="838200" y="1768285"/>
          <a:ext cx="10360572" cy="3657600"/>
        </p:xfrm>
        <a:graphic>
          <a:graphicData uri="http://schemas.openxmlformats.org/drawingml/2006/table">
            <a:tbl>
              <a:tblPr firstRow="1" bandRow="1">
                <a:tableStyleId>{5940675A-B579-460E-94D1-54222C63F5DA}</a:tableStyleId>
              </a:tblPr>
              <a:tblGrid>
                <a:gridCol w="2315825">
                  <a:extLst>
                    <a:ext uri="{9D8B030D-6E8A-4147-A177-3AD203B41FA5}">
                      <a16:colId xmlns:a16="http://schemas.microsoft.com/office/drawing/2014/main" val="541861550"/>
                    </a:ext>
                  </a:extLst>
                </a:gridCol>
                <a:gridCol w="8044747">
                  <a:extLst>
                    <a:ext uri="{9D8B030D-6E8A-4147-A177-3AD203B41FA5}">
                      <a16:colId xmlns:a16="http://schemas.microsoft.com/office/drawing/2014/main" val="2487607700"/>
                    </a:ext>
                  </a:extLst>
                </a:gridCol>
              </a:tblGrid>
              <a:tr h="324684">
                <a:tc>
                  <a:txBody>
                    <a:bodyPr/>
                    <a:lstStyle/>
                    <a:p>
                      <a:r>
                        <a:rPr lang="en-US" dirty="0"/>
                        <a:t>Social effects</a:t>
                      </a:r>
                    </a:p>
                  </a:txBody>
                  <a:tcPr/>
                </a:tc>
                <a:tc>
                  <a:txBody>
                    <a:bodyPr/>
                    <a:lstStyle/>
                    <a:p>
                      <a:r>
                        <a:rPr lang="en-US" sz="1800" b="0" i="0" u="none" strike="noStrike" kern="1200" dirty="0">
                          <a:solidFill>
                            <a:schemeClr val="tx1"/>
                          </a:solidFill>
                          <a:effectLst/>
                          <a:latin typeface="+mn-lt"/>
                          <a:ea typeface="+mn-ea"/>
                          <a:cs typeface="+mn-cs"/>
                        </a:rPr>
                        <a:t>An estimated 6,000 to 8,000 people perished in the storm, the single deadliest in U.S. history.</a:t>
                      </a:r>
                    </a:p>
                    <a:p>
                      <a:r>
                        <a:rPr lang="en-US" sz="1800" b="0" i="0" u="none" strike="noStrike" kern="1200" dirty="0">
                          <a:solidFill>
                            <a:schemeClr val="tx1"/>
                          </a:solidFill>
                          <a:effectLst/>
                          <a:latin typeface="+mn-lt"/>
                          <a:ea typeface="+mn-ea"/>
                          <a:cs typeface="+mn-cs"/>
                        </a:rPr>
                        <a:t>The storm destroyed about 7,000 buildings of all uses in Galveston, which included 3,636 destroyed homes; every dwelling in the city suffered some degree of damage. The hurricane left approximately 10,000 people in the city homeless, out of a total population of nearly 38,000.</a:t>
                      </a:r>
                      <a:endParaRPr lang="en-US" dirty="0"/>
                    </a:p>
                  </a:txBody>
                  <a:tcPr/>
                </a:tc>
                <a:extLst>
                  <a:ext uri="{0D108BD9-81ED-4DB2-BD59-A6C34878D82A}">
                    <a16:rowId xmlns:a16="http://schemas.microsoft.com/office/drawing/2014/main" val="3028282262"/>
                  </a:ext>
                </a:extLst>
              </a:tr>
              <a:tr h="811711">
                <a:tc>
                  <a:txBody>
                    <a:bodyPr/>
                    <a:lstStyle/>
                    <a:p>
                      <a:r>
                        <a:rPr lang="en-US" dirty="0"/>
                        <a:t>Economic effects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The disaster ended the Golden Era of Galveston, as the hurricane alarmed potential investors, who turned to Houston instead.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Rebuilding infrastructure cost $516 million</a:t>
                      </a:r>
                      <a:endParaRPr lang="en-US" dirty="0"/>
                    </a:p>
                  </a:txBody>
                  <a:tcPr/>
                </a:tc>
                <a:extLst>
                  <a:ext uri="{0D108BD9-81ED-4DB2-BD59-A6C34878D82A}">
                    <a16:rowId xmlns:a16="http://schemas.microsoft.com/office/drawing/2014/main" val="1216212420"/>
                  </a:ext>
                </a:extLst>
              </a:tr>
              <a:tr h="568198">
                <a:tc>
                  <a:txBody>
                    <a:bodyPr/>
                    <a:lstStyle/>
                    <a:p>
                      <a:r>
                        <a:rPr lang="en-US" dirty="0"/>
                        <a:t>Environmental effects</a:t>
                      </a:r>
                    </a:p>
                  </a:txBody>
                  <a:tcPr/>
                </a:tc>
                <a:tc>
                  <a:txBody>
                    <a:bodyPr/>
                    <a:lstStyle/>
                    <a:p>
                      <a:pPr fontAlgn="base"/>
                      <a:r>
                        <a:rPr lang="en-US" sz="1800" b="0" i="0" u="none" strike="noStrike" kern="1200" dirty="0">
                          <a:solidFill>
                            <a:schemeClr val="tx1"/>
                          </a:solidFill>
                          <a:effectLst/>
                          <a:latin typeface="+mn-lt"/>
                          <a:ea typeface="+mn-ea"/>
                          <a:cs typeface="+mn-cs"/>
                        </a:rPr>
                        <a:t> 15-foot </a:t>
                      </a:r>
                      <a:r>
                        <a:rPr lang="en-US" sz="1800" b="1" i="0" u="none" strike="noStrike" kern="1200" dirty="0">
                          <a:solidFill>
                            <a:schemeClr val="tx1"/>
                          </a:solidFill>
                          <a:effectLst/>
                          <a:latin typeface="+mn-lt"/>
                          <a:ea typeface="+mn-ea"/>
                          <a:cs typeface="+mn-cs"/>
                        </a:rPr>
                        <a:t>storm</a:t>
                      </a:r>
                      <a:r>
                        <a:rPr lang="en-US" sz="1800" b="0" i="0" u="none" strike="noStrike" kern="1200" dirty="0">
                          <a:solidFill>
                            <a:schemeClr val="tx1"/>
                          </a:solidFill>
                          <a:effectLst/>
                          <a:latin typeface="+mn-lt"/>
                          <a:ea typeface="+mn-ea"/>
                          <a:cs typeface="+mn-cs"/>
                        </a:rPr>
                        <a:t> surge flooded the city, which was then situated at less than 9 feet above sea level</a:t>
                      </a:r>
                      <a:endParaRPr lang="en-US" dirty="0"/>
                    </a:p>
                  </a:txBody>
                  <a:tcPr/>
                </a:tc>
                <a:extLst>
                  <a:ext uri="{0D108BD9-81ED-4DB2-BD59-A6C34878D82A}">
                    <a16:rowId xmlns:a16="http://schemas.microsoft.com/office/drawing/2014/main" val="3943148993"/>
                  </a:ext>
                </a:extLst>
              </a:tr>
              <a:tr h="0">
                <a:tc>
                  <a:txBody>
                    <a:bodyPr/>
                    <a:lstStyle/>
                    <a:p>
                      <a:r>
                        <a:rPr lang="en-US" dirty="0"/>
                        <a:t>Political effects </a:t>
                      </a:r>
                    </a:p>
                  </a:txBody>
                  <a:tcPr/>
                </a:tc>
                <a:tc>
                  <a:txBody>
                    <a:bodyPr/>
                    <a:lstStyle/>
                    <a:p>
                      <a:r>
                        <a:rPr lang="en-US" dirty="0"/>
                        <a:t>Texas legislation agreed on a new Tax to pay for the raising of the city</a:t>
                      </a:r>
                    </a:p>
                  </a:txBody>
                  <a:tcPr/>
                </a:tc>
                <a:extLst>
                  <a:ext uri="{0D108BD9-81ED-4DB2-BD59-A6C34878D82A}">
                    <a16:rowId xmlns:a16="http://schemas.microsoft.com/office/drawing/2014/main" val="2767043602"/>
                  </a:ext>
                </a:extLst>
              </a:tr>
            </a:tbl>
          </a:graphicData>
        </a:graphic>
      </p:graphicFrame>
      <p:sp>
        <p:nvSpPr>
          <p:cNvPr id="6" name="Title 1">
            <a:extLst>
              <a:ext uri="{FF2B5EF4-FFF2-40B4-BE49-F238E27FC236}">
                <a16:creationId xmlns:a16="http://schemas.microsoft.com/office/drawing/2014/main" id="{763E2C21-FD37-714D-846A-1AF343147D69}"/>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p>
        </p:txBody>
      </p:sp>
      <p:sp>
        <p:nvSpPr>
          <p:cNvPr id="7" name="Title 1">
            <a:extLst>
              <a:ext uri="{FF2B5EF4-FFF2-40B4-BE49-F238E27FC236}">
                <a16:creationId xmlns:a16="http://schemas.microsoft.com/office/drawing/2014/main" id="{F6B6ADFD-6233-E248-AFCC-2F7B176ABC56}"/>
              </a:ext>
            </a:extLst>
          </p:cNvPr>
          <p:cNvSpPr txBox="1">
            <a:spLocks/>
          </p:cNvSpPr>
          <p:nvPr/>
        </p:nvSpPr>
        <p:spPr>
          <a:xfrm>
            <a:off x="1143000" y="6699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The Great Galveston Storm of 1900</a:t>
            </a:r>
            <a:br>
              <a:rPr lang="en-US"/>
            </a:br>
            <a:endParaRPr lang="en-US" dirty="0"/>
          </a:p>
        </p:txBody>
      </p:sp>
    </p:spTree>
    <p:extLst>
      <p:ext uri="{BB962C8B-B14F-4D97-AF65-F5344CB8AC3E}">
        <p14:creationId xmlns:p14="http://schemas.microsoft.com/office/powerpoint/2010/main" val="31744724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9131F-4F04-C44E-BC2D-ACC87D63E3D3}"/>
              </a:ext>
            </a:extLst>
          </p:cNvPr>
          <p:cNvSpPr>
            <a:spLocks noGrp="1"/>
          </p:cNvSpPr>
          <p:nvPr>
            <p:ph type="title"/>
          </p:nvPr>
        </p:nvSpPr>
        <p:spPr>
          <a:xfrm>
            <a:off x="762000" y="191505"/>
            <a:ext cx="10515600" cy="1325563"/>
          </a:xfrm>
        </p:spPr>
        <p:txBody>
          <a:bodyPr/>
          <a:lstStyle/>
          <a:p>
            <a:r>
              <a:rPr lang="en-US" b="1" dirty="0"/>
              <a:t>San Francisco Earthquake, 1989</a:t>
            </a:r>
          </a:p>
        </p:txBody>
      </p:sp>
      <p:sp>
        <p:nvSpPr>
          <p:cNvPr id="3" name="Content Placeholder 2">
            <a:extLst>
              <a:ext uri="{FF2B5EF4-FFF2-40B4-BE49-F238E27FC236}">
                <a16:creationId xmlns:a16="http://schemas.microsoft.com/office/drawing/2014/main" id="{A9F75F75-EDD0-D044-BC3E-AF93A899F039}"/>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36637669-7F30-F84D-959F-876A925B798E}"/>
              </a:ext>
            </a:extLst>
          </p:cNvPr>
          <p:cNvPicPr>
            <a:picLocks noChangeAspect="1"/>
          </p:cNvPicPr>
          <p:nvPr/>
        </p:nvPicPr>
        <p:blipFill>
          <a:blip r:embed="rId2"/>
          <a:stretch>
            <a:fillRect/>
          </a:stretch>
        </p:blipFill>
        <p:spPr>
          <a:xfrm>
            <a:off x="2730500" y="1600994"/>
            <a:ext cx="6731000" cy="4800600"/>
          </a:xfrm>
          <a:prstGeom prst="rect">
            <a:avLst/>
          </a:prstGeom>
        </p:spPr>
      </p:pic>
    </p:spTree>
    <p:extLst>
      <p:ext uri="{BB962C8B-B14F-4D97-AF65-F5344CB8AC3E}">
        <p14:creationId xmlns:p14="http://schemas.microsoft.com/office/powerpoint/2010/main" val="4972445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482CD-46C2-644C-8138-C7824864AF9F}"/>
              </a:ext>
            </a:extLst>
          </p:cNvPr>
          <p:cNvSpPr>
            <a:spLocks noGrp="1"/>
          </p:cNvSpPr>
          <p:nvPr>
            <p:ph type="title"/>
          </p:nvPr>
        </p:nvSpPr>
        <p:spPr/>
        <p:txBody>
          <a:bodyPr>
            <a:normAutofit fontScale="90000"/>
          </a:bodyPr>
          <a:lstStyle/>
          <a:p>
            <a:pPr fontAlgn="base"/>
            <a:br>
              <a:rPr lang="en-US" dirty="0"/>
            </a:br>
            <a:br>
              <a:rPr lang="en-US" dirty="0"/>
            </a:br>
            <a:endParaRPr lang="en-US" dirty="0"/>
          </a:p>
        </p:txBody>
      </p:sp>
      <p:sp>
        <p:nvSpPr>
          <p:cNvPr id="3" name="Content Placeholder 2">
            <a:extLst>
              <a:ext uri="{FF2B5EF4-FFF2-40B4-BE49-F238E27FC236}">
                <a16:creationId xmlns:a16="http://schemas.microsoft.com/office/drawing/2014/main" id="{EF9E9D23-4168-8B43-B696-E4DEE72DCBBB}"/>
              </a:ext>
            </a:extLst>
          </p:cNvPr>
          <p:cNvSpPr>
            <a:spLocks noGrp="1"/>
          </p:cNvSpPr>
          <p:nvPr>
            <p:ph idx="1"/>
          </p:nvPr>
        </p:nvSpPr>
        <p:spPr/>
        <p:txBody>
          <a:bodyPr/>
          <a:lstStyle/>
          <a:p>
            <a:endParaRPr lang="en-US"/>
          </a:p>
        </p:txBody>
      </p:sp>
      <p:graphicFrame>
        <p:nvGraphicFramePr>
          <p:cNvPr id="4" name="Content Placeholder 9">
            <a:extLst>
              <a:ext uri="{FF2B5EF4-FFF2-40B4-BE49-F238E27FC236}">
                <a16:creationId xmlns:a16="http://schemas.microsoft.com/office/drawing/2014/main" id="{30195E0C-4A2F-3943-9612-AFA69D7A7968}"/>
              </a:ext>
            </a:extLst>
          </p:cNvPr>
          <p:cNvGraphicFramePr>
            <a:graphicFrameLocks/>
          </p:cNvGraphicFramePr>
          <p:nvPr>
            <p:extLst>
              <p:ext uri="{D42A27DB-BD31-4B8C-83A1-F6EECF244321}">
                <p14:modId xmlns:p14="http://schemas.microsoft.com/office/powerpoint/2010/main" val="4161107000"/>
              </p:ext>
            </p:extLst>
          </p:nvPr>
        </p:nvGraphicFramePr>
        <p:xfrm>
          <a:off x="838200" y="2576513"/>
          <a:ext cx="10360572" cy="3006271"/>
        </p:xfrm>
        <a:graphic>
          <a:graphicData uri="http://schemas.openxmlformats.org/drawingml/2006/table">
            <a:tbl>
              <a:tblPr firstRow="1" bandRow="1">
                <a:tableStyleId>{5940675A-B579-460E-94D1-54222C63F5DA}</a:tableStyleId>
              </a:tblPr>
              <a:tblGrid>
                <a:gridCol w="2315825">
                  <a:extLst>
                    <a:ext uri="{9D8B030D-6E8A-4147-A177-3AD203B41FA5}">
                      <a16:colId xmlns:a16="http://schemas.microsoft.com/office/drawing/2014/main" val="541861550"/>
                    </a:ext>
                  </a:extLst>
                </a:gridCol>
                <a:gridCol w="8044747">
                  <a:extLst>
                    <a:ext uri="{9D8B030D-6E8A-4147-A177-3AD203B41FA5}">
                      <a16:colId xmlns:a16="http://schemas.microsoft.com/office/drawing/2014/main" val="2487607700"/>
                    </a:ext>
                  </a:extLst>
                </a:gridCol>
              </a:tblGrid>
              <a:tr h="324684">
                <a:tc>
                  <a:txBody>
                    <a:bodyPr/>
                    <a:lstStyle/>
                    <a:p>
                      <a:r>
                        <a:rPr lang="en-US" dirty="0"/>
                        <a:t>Social effects</a:t>
                      </a:r>
                    </a:p>
                  </a:txBody>
                  <a:tcPr/>
                </a:tc>
                <a:tc>
                  <a:txBody>
                    <a:bodyPr/>
                    <a:lstStyle/>
                    <a:p>
                      <a:r>
                        <a:rPr lang="en-US" sz="1800" b="0" i="0" u="none" strike="noStrike" kern="1200" dirty="0">
                          <a:solidFill>
                            <a:schemeClr val="tx1"/>
                          </a:solidFill>
                          <a:effectLst/>
                          <a:latin typeface="+mn-lt"/>
                          <a:ea typeface="+mn-ea"/>
                          <a:cs typeface="+mn-cs"/>
                        </a:rPr>
                        <a:t>Killed 67 people. 3,000 others were injured.</a:t>
                      </a:r>
                      <a:endParaRPr lang="en-US" dirty="0"/>
                    </a:p>
                  </a:txBody>
                  <a:tcPr/>
                </a:tc>
                <a:extLst>
                  <a:ext uri="{0D108BD9-81ED-4DB2-BD59-A6C34878D82A}">
                    <a16:rowId xmlns:a16="http://schemas.microsoft.com/office/drawing/2014/main" val="3028282262"/>
                  </a:ext>
                </a:extLst>
              </a:tr>
              <a:tr h="811711">
                <a:tc>
                  <a:txBody>
                    <a:bodyPr/>
                    <a:lstStyle/>
                    <a:p>
                      <a:r>
                        <a:rPr lang="en-US" dirty="0"/>
                        <a:t>Economic effects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$5 billion in damages</a:t>
                      </a:r>
                      <a:endParaRPr lang="en-US" dirty="0"/>
                    </a:p>
                  </a:txBody>
                  <a:tcPr/>
                </a:tc>
                <a:extLst>
                  <a:ext uri="{0D108BD9-81ED-4DB2-BD59-A6C34878D82A}">
                    <a16:rowId xmlns:a16="http://schemas.microsoft.com/office/drawing/2014/main" val="1216212420"/>
                  </a:ext>
                </a:extLst>
              </a:tr>
              <a:tr h="568198">
                <a:tc>
                  <a:txBody>
                    <a:bodyPr/>
                    <a:lstStyle/>
                    <a:p>
                      <a:r>
                        <a:rPr lang="en-US" dirty="0"/>
                        <a:t>Environmental effects</a:t>
                      </a:r>
                    </a:p>
                  </a:txBody>
                  <a:tcPr/>
                </a:tc>
                <a:tc>
                  <a:txBody>
                    <a:bodyPr/>
                    <a:lstStyle/>
                    <a:p>
                      <a:pPr fontAlgn="base"/>
                      <a:r>
                        <a:rPr lang="en-US" sz="1800" b="0" i="0" u="none" strike="noStrike" kern="1200" dirty="0">
                          <a:solidFill>
                            <a:schemeClr val="tx1"/>
                          </a:solidFill>
                          <a:effectLst/>
                          <a:latin typeface="+mn-lt"/>
                          <a:ea typeface="+mn-ea"/>
                          <a:cs typeface="+mn-cs"/>
                        </a:rPr>
                        <a:t> San Francisco’s Marina district suffered extensive damage. Built on an area where there was no underlying bedrock, the liquefaction of the ground resulted in the collapse of a number of structures. Additionally, gas mains and pipes burst, sparking fires.</a:t>
                      </a:r>
                      <a:endParaRPr lang="en-US" dirty="0"/>
                    </a:p>
                  </a:txBody>
                  <a:tcPr/>
                </a:tc>
                <a:extLst>
                  <a:ext uri="{0D108BD9-81ED-4DB2-BD59-A6C34878D82A}">
                    <a16:rowId xmlns:a16="http://schemas.microsoft.com/office/drawing/2014/main" val="3943148993"/>
                  </a:ext>
                </a:extLst>
              </a:tr>
              <a:tr h="0">
                <a:tc>
                  <a:txBody>
                    <a:bodyPr/>
                    <a:lstStyle/>
                    <a:p>
                      <a:r>
                        <a:rPr lang="en-US" dirty="0"/>
                        <a:t>Political effects </a:t>
                      </a:r>
                    </a:p>
                  </a:txBody>
                  <a:tcPr/>
                </a:tc>
                <a:tc>
                  <a:txBody>
                    <a:bodyPr/>
                    <a:lstStyle/>
                    <a:p>
                      <a:r>
                        <a:rPr lang="en-US" sz="1800" b="0" i="0" u="none" strike="noStrike" kern="1200" dirty="0">
                          <a:solidFill>
                            <a:schemeClr val="tx1"/>
                          </a:solidFill>
                          <a:effectLst/>
                          <a:latin typeface="+mn-lt"/>
                          <a:ea typeface="+mn-ea"/>
                          <a:cs typeface="+mn-cs"/>
                        </a:rPr>
                        <a:t>In the quake’s aftermath, San Francisco and other communities enacted strict regulations requiring unreinforced masonry buildings to be retrofitted.</a:t>
                      </a:r>
                      <a:endParaRPr lang="en-US" dirty="0"/>
                    </a:p>
                  </a:txBody>
                  <a:tcPr/>
                </a:tc>
                <a:extLst>
                  <a:ext uri="{0D108BD9-81ED-4DB2-BD59-A6C34878D82A}">
                    <a16:rowId xmlns:a16="http://schemas.microsoft.com/office/drawing/2014/main" val="2767043602"/>
                  </a:ext>
                </a:extLst>
              </a:tr>
            </a:tbl>
          </a:graphicData>
        </a:graphic>
      </p:graphicFrame>
      <p:sp>
        <p:nvSpPr>
          <p:cNvPr id="6" name="Title 1">
            <a:extLst>
              <a:ext uri="{FF2B5EF4-FFF2-40B4-BE49-F238E27FC236}">
                <a16:creationId xmlns:a16="http://schemas.microsoft.com/office/drawing/2014/main" id="{763E2C21-FD37-714D-846A-1AF343147D69}"/>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p>
        </p:txBody>
      </p:sp>
      <p:sp>
        <p:nvSpPr>
          <p:cNvPr id="7" name="Title 1">
            <a:extLst>
              <a:ext uri="{FF2B5EF4-FFF2-40B4-BE49-F238E27FC236}">
                <a16:creationId xmlns:a16="http://schemas.microsoft.com/office/drawing/2014/main" id="{F6B6ADFD-6233-E248-AFCC-2F7B176ABC56}"/>
              </a:ext>
            </a:extLst>
          </p:cNvPr>
          <p:cNvSpPr txBox="1">
            <a:spLocks/>
          </p:cNvSpPr>
          <p:nvPr/>
        </p:nvSpPr>
        <p:spPr>
          <a:xfrm>
            <a:off x="1143000" y="6699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The San Francisco Earthquake, 1989</a:t>
            </a:r>
            <a:br>
              <a:rPr lang="en-US" dirty="0"/>
            </a:br>
            <a:endParaRPr lang="en-US" dirty="0"/>
          </a:p>
        </p:txBody>
      </p:sp>
    </p:spTree>
    <p:extLst>
      <p:ext uri="{BB962C8B-B14F-4D97-AF65-F5344CB8AC3E}">
        <p14:creationId xmlns:p14="http://schemas.microsoft.com/office/powerpoint/2010/main" val="22619698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58B20-9676-7642-9B97-F809FEEDA931}"/>
              </a:ext>
            </a:extLst>
          </p:cNvPr>
          <p:cNvSpPr>
            <a:spLocks noGrp="1"/>
          </p:cNvSpPr>
          <p:nvPr>
            <p:ph type="title"/>
          </p:nvPr>
        </p:nvSpPr>
        <p:spPr/>
        <p:txBody>
          <a:bodyPr/>
          <a:lstStyle/>
          <a:p>
            <a:r>
              <a:rPr lang="en-US" b="1" dirty="0"/>
              <a:t>Mt. St. Helens Volcanic eruption, 1980 </a:t>
            </a:r>
          </a:p>
        </p:txBody>
      </p:sp>
      <p:pic>
        <p:nvPicPr>
          <p:cNvPr id="5" name="Content Placeholder 4">
            <a:extLst>
              <a:ext uri="{FF2B5EF4-FFF2-40B4-BE49-F238E27FC236}">
                <a16:creationId xmlns:a16="http://schemas.microsoft.com/office/drawing/2014/main" id="{EBC31657-9323-2043-9A06-A521F4587159}"/>
              </a:ext>
            </a:extLst>
          </p:cNvPr>
          <p:cNvPicPr>
            <a:picLocks noGrp="1" noChangeAspect="1"/>
          </p:cNvPicPr>
          <p:nvPr>
            <p:ph idx="1"/>
          </p:nvPr>
        </p:nvPicPr>
        <p:blipFill>
          <a:blip r:embed="rId2"/>
          <a:stretch>
            <a:fillRect/>
          </a:stretch>
        </p:blipFill>
        <p:spPr>
          <a:xfrm>
            <a:off x="3374847" y="1553429"/>
            <a:ext cx="5980168" cy="4865222"/>
          </a:xfrm>
        </p:spPr>
      </p:pic>
    </p:spTree>
    <p:extLst>
      <p:ext uri="{BB962C8B-B14F-4D97-AF65-F5344CB8AC3E}">
        <p14:creationId xmlns:p14="http://schemas.microsoft.com/office/powerpoint/2010/main" val="2388429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3CD21-12F3-4F4A-B93A-3AA96CDCC06E}"/>
              </a:ext>
            </a:extLst>
          </p:cNvPr>
          <p:cNvSpPr>
            <a:spLocks noGrp="1"/>
          </p:cNvSpPr>
          <p:nvPr>
            <p:ph type="title"/>
          </p:nvPr>
        </p:nvSpPr>
        <p:spPr/>
        <p:txBody>
          <a:bodyPr/>
          <a:lstStyle/>
          <a:p>
            <a:r>
              <a:rPr lang="en-US" b="1" dirty="0"/>
              <a:t>Haiti earthquake, 2010</a:t>
            </a:r>
            <a:endParaRPr lang="en-US" dirty="0"/>
          </a:p>
        </p:txBody>
      </p:sp>
      <p:sp>
        <p:nvSpPr>
          <p:cNvPr id="3" name="Content Placeholder 2">
            <a:extLst>
              <a:ext uri="{FF2B5EF4-FFF2-40B4-BE49-F238E27FC236}">
                <a16:creationId xmlns:a16="http://schemas.microsoft.com/office/drawing/2014/main" id="{7C3B6334-B153-5C49-B860-9B51E7A1DBA4}"/>
              </a:ext>
            </a:extLst>
          </p:cNvPr>
          <p:cNvSpPr>
            <a:spLocks noGrp="1"/>
          </p:cNvSpPr>
          <p:nvPr>
            <p:ph idx="1"/>
          </p:nvPr>
        </p:nvSpPr>
        <p:spPr/>
        <p:txBody>
          <a:bodyPr/>
          <a:lstStyle/>
          <a:p>
            <a:endParaRPr lang="en-US"/>
          </a:p>
        </p:txBody>
      </p:sp>
      <p:graphicFrame>
        <p:nvGraphicFramePr>
          <p:cNvPr id="4" name="Content Placeholder 3">
            <a:extLst>
              <a:ext uri="{FF2B5EF4-FFF2-40B4-BE49-F238E27FC236}">
                <a16:creationId xmlns:a16="http://schemas.microsoft.com/office/drawing/2014/main" id="{6F431152-423C-A440-9127-8D7762E62C84}"/>
              </a:ext>
            </a:extLst>
          </p:cNvPr>
          <p:cNvGraphicFramePr>
            <a:graphicFrameLocks/>
          </p:cNvGraphicFramePr>
          <p:nvPr>
            <p:extLst>
              <p:ext uri="{D42A27DB-BD31-4B8C-83A1-F6EECF244321}">
                <p14:modId xmlns:p14="http://schemas.microsoft.com/office/powerpoint/2010/main" val="395748891"/>
              </p:ext>
            </p:extLst>
          </p:nvPr>
        </p:nvGraphicFramePr>
        <p:xfrm>
          <a:off x="838200" y="1825625"/>
          <a:ext cx="10515600" cy="2565400"/>
        </p:xfrm>
        <a:graphic>
          <a:graphicData uri="http://schemas.openxmlformats.org/drawingml/2006/table">
            <a:tbl>
              <a:tblPr firstRow="1" bandRow="1">
                <a:tableStyleId>{5940675A-B579-460E-94D1-54222C63F5DA}</a:tableStyleId>
              </a:tblPr>
              <a:tblGrid>
                <a:gridCol w="2350477">
                  <a:extLst>
                    <a:ext uri="{9D8B030D-6E8A-4147-A177-3AD203B41FA5}">
                      <a16:colId xmlns:a16="http://schemas.microsoft.com/office/drawing/2014/main" val="2597221768"/>
                    </a:ext>
                  </a:extLst>
                </a:gridCol>
                <a:gridCol w="8165123">
                  <a:extLst>
                    <a:ext uri="{9D8B030D-6E8A-4147-A177-3AD203B41FA5}">
                      <a16:colId xmlns:a16="http://schemas.microsoft.com/office/drawing/2014/main" val="3611321905"/>
                    </a:ext>
                  </a:extLst>
                </a:gridCol>
              </a:tblGrid>
              <a:tr h="370840">
                <a:tc>
                  <a:txBody>
                    <a:bodyPr/>
                    <a:lstStyle/>
                    <a:p>
                      <a:r>
                        <a:rPr lang="en-US" dirty="0"/>
                        <a:t>Social effects</a:t>
                      </a:r>
                    </a:p>
                  </a:txBody>
                  <a:tcPr/>
                </a:tc>
                <a:tc>
                  <a:txBody>
                    <a:bodyPr/>
                    <a:lstStyle/>
                    <a:p>
                      <a:r>
                        <a:rPr lang="en-US" sz="1800" b="0" i="0" u="none" strike="noStrike" kern="1200" dirty="0">
                          <a:solidFill>
                            <a:schemeClr val="tx1"/>
                          </a:solidFill>
                          <a:effectLst/>
                          <a:latin typeface="+mn-lt"/>
                          <a:ea typeface="+mn-ea"/>
                          <a:cs typeface="+mn-cs"/>
                        </a:rPr>
                        <a:t>Death toll 220,000</a:t>
                      </a:r>
                    </a:p>
                    <a:p>
                      <a:r>
                        <a:rPr lang="en-US" dirty="0"/>
                        <a:t>250,000 residences collapsed </a:t>
                      </a:r>
                    </a:p>
                    <a:p>
                      <a:r>
                        <a:rPr lang="en-US" dirty="0"/>
                        <a:t>In 2017 there were still about 55,000 people in camps and makeshift structures </a:t>
                      </a:r>
                    </a:p>
                  </a:txBody>
                  <a:tcPr/>
                </a:tc>
                <a:extLst>
                  <a:ext uri="{0D108BD9-81ED-4DB2-BD59-A6C34878D82A}">
                    <a16:rowId xmlns:a16="http://schemas.microsoft.com/office/drawing/2014/main" val="4136348"/>
                  </a:ext>
                </a:extLst>
              </a:tr>
              <a:tr h="370840">
                <a:tc>
                  <a:txBody>
                    <a:bodyPr/>
                    <a:lstStyle/>
                    <a:p>
                      <a:r>
                        <a:rPr lang="en-US" dirty="0"/>
                        <a:t>Economic effects</a:t>
                      </a:r>
                    </a:p>
                  </a:txBody>
                  <a:tcPr/>
                </a:tc>
                <a:tc>
                  <a:txBody>
                    <a:bodyPr/>
                    <a:lstStyle/>
                    <a:p>
                      <a:r>
                        <a:rPr lang="en-US" sz="1800" b="0" i="0" u="none" strike="noStrike" kern="1200" dirty="0">
                          <a:solidFill>
                            <a:schemeClr val="tx1"/>
                          </a:solidFill>
                          <a:effectLst/>
                          <a:latin typeface="+mn-lt"/>
                          <a:ea typeface="+mn-ea"/>
                          <a:cs typeface="+mn-cs"/>
                        </a:rPr>
                        <a:t>30,000 commercial buildings collapsed- this caused mass unemployment which added to the high poverty levels in the country  </a:t>
                      </a:r>
                      <a:endParaRPr lang="en-US" dirty="0"/>
                    </a:p>
                  </a:txBody>
                  <a:tcPr/>
                </a:tc>
                <a:extLst>
                  <a:ext uri="{0D108BD9-81ED-4DB2-BD59-A6C34878D82A}">
                    <a16:rowId xmlns:a16="http://schemas.microsoft.com/office/drawing/2014/main" val="969712488"/>
                  </a:ext>
                </a:extLst>
              </a:tr>
              <a:tr h="370840">
                <a:tc>
                  <a:txBody>
                    <a:bodyPr/>
                    <a:lstStyle/>
                    <a:p>
                      <a:r>
                        <a:rPr lang="en-US" dirty="0"/>
                        <a:t>Environmental effects</a:t>
                      </a:r>
                    </a:p>
                  </a:txBody>
                  <a:tcPr/>
                </a:tc>
                <a:tc>
                  <a:txBody>
                    <a:bodyPr/>
                    <a:lstStyle/>
                    <a:p>
                      <a:r>
                        <a:rPr lang="en-US" dirty="0"/>
                        <a:t>Most of the built environment was destroyed. </a:t>
                      </a:r>
                    </a:p>
                  </a:txBody>
                  <a:tcPr/>
                </a:tc>
                <a:extLst>
                  <a:ext uri="{0D108BD9-81ED-4DB2-BD59-A6C34878D82A}">
                    <a16:rowId xmlns:a16="http://schemas.microsoft.com/office/drawing/2014/main" val="3355985552"/>
                  </a:ext>
                </a:extLst>
              </a:tr>
              <a:tr h="370840">
                <a:tc>
                  <a:txBody>
                    <a:bodyPr/>
                    <a:lstStyle/>
                    <a:p>
                      <a:r>
                        <a:rPr lang="en-US" dirty="0"/>
                        <a:t>Political effects</a:t>
                      </a:r>
                    </a:p>
                  </a:txBody>
                  <a:tcPr/>
                </a:tc>
                <a:tc>
                  <a:txBody>
                    <a:bodyPr/>
                    <a:lstStyle/>
                    <a:p>
                      <a:r>
                        <a:rPr lang="en-US" dirty="0"/>
                        <a:t>The main political buildings such as the presidential palace and National assembly collapsed </a:t>
                      </a:r>
                    </a:p>
                  </a:txBody>
                  <a:tcPr/>
                </a:tc>
                <a:extLst>
                  <a:ext uri="{0D108BD9-81ED-4DB2-BD59-A6C34878D82A}">
                    <a16:rowId xmlns:a16="http://schemas.microsoft.com/office/drawing/2014/main" val="1499031774"/>
                  </a:ext>
                </a:extLst>
              </a:tr>
            </a:tbl>
          </a:graphicData>
        </a:graphic>
      </p:graphicFrame>
    </p:spTree>
    <p:extLst>
      <p:ext uri="{BB962C8B-B14F-4D97-AF65-F5344CB8AC3E}">
        <p14:creationId xmlns:p14="http://schemas.microsoft.com/office/powerpoint/2010/main" val="11754823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482CD-46C2-644C-8138-C7824864AF9F}"/>
              </a:ext>
            </a:extLst>
          </p:cNvPr>
          <p:cNvSpPr>
            <a:spLocks noGrp="1"/>
          </p:cNvSpPr>
          <p:nvPr>
            <p:ph type="title"/>
          </p:nvPr>
        </p:nvSpPr>
        <p:spPr/>
        <p:txBody>
          <a:bodyPr>
            <a:normAutofit fontScale="90000"/>
          </a:bodyPr>
          <a:lstStyle/>
          <a:p>
            <a:pPr fontAlgn="base"/>
            <a:br>
              <a:rPr lang="en-US" dirty="0"/>
            </a:br>
            <a:br>
              <a:rPr lang="en-US" dirty="0"/>
            </a:br>
            <a:endParaRPr lang="en-US" dirty="0"/>
          </a:p>
        </p:txBody>
      </p:sp>
      <p:sp>
        <p:nvSpPr>
          <p:cNvPr id="3" name="Content Placeholder 2">
            <a:extLst>
              <a:ext uri="{FF2B5EF4-FFF2-40B4-BE49-F238E27FC236}">
                <a16:creationId xmlns:a16="http://schemas.microsoft.com/office/drawing/2014/main" id="{EF9E9D23-4168-8B43-B696-E4DEE72DCBBB}"/>
              </a:ext>
            </a:extLst>
          </p:cNvPr>
          <p:cNvSpPr>
            <a:spLocks noGrp="1"/>
          </p:cNvSpPr>
          <p:nvPr>
            <p:ph idx="1"/>
          </p:nvPr>
        </p:nvSpPr>
        <p:spPr/>
        <p:txBody>
          <a:bodyPr/>
          <a:lstStyle/>
          <a:p>
            <a:endParaRPr lang="en-US"/>
          </a:p>
        </p:txBody>
      </p:sp>
      <p:graphicFrame>
        <p:nvGraphicFramePr>
          <p:cNvPr id="4" name="Content Placeholder 9">
            <a:extLst>
              <a:ext uri="{FF2B5EF4-FFF2-40B4-BE49-F238E27FC236}">
                <a16:creationId xmlns:a16="http://schemas.microsoft.com/office/drawing/2014/main" id="{30195E0C-4A2F-3943-9612-AFA69D7A7968}"/>
              </a:ext>
            </a:extLst>
          </p:cNvPr>
          <p:cNvGraphicFramePr>
            <a:graphicFrameLocks/>
          </p:cNvGraphicFramePr>
          <p:nvPr>
            <p:extLst>
              <p:ext uri="{D42A27DB-BD31-4B8C-83A1-F6EECF244321}">
                <p14:modId xmlns:p14="http://schemas.microsoft.com/office/powerpoint/2010/main" val="280731361"/>
              </p:ext>
            </p:extLst>
          </p:nvPr>
        </p:nvGraphicFramePr>
        <p:xfrm>
          <a:off x="688428" y="1673225"/>
          <a:ext cx="10360572" cy="3931920"/>
        </p:xfrm>
        <a:graphic>
          <a:graphicData uri="http://schemas.openxmlformats.org/drawingml/2006/table">
            <a:tbl>
              <a:tblPr firstRow="1" bandRow="1">
                <a:tableStyleId>{5940675A-B579-460E-94D1-54222C63F5DA}</a:tableStyleId>
              </a:tblPr>
              <a:tblGrid>
                <a:gridCol w="2315825">
                  <a:extLst>
                    <a:ext uri="{9D8B030D-6E8A-4147-A177-3AD203B41FA5}">
                      <a16:colId xmlns:a16="http://schemas.microsoft.com/office/drawing/2014/main" val="541861550"/>
                    </a:ext>
                  </a:extLst>
                </a:gridCol>
                <a:gridCol w="8044747">
                  <a:extLst>
                    <a:ext uri="{9D8B030D-6E8A-4147-A177-3AD203B41FA5}">
                      <a16:colId xmlns:a16="http://schemas.microsoft.com/office/drawing/2014/main" val="2487607700"/>
                    </a:ext>
                  </a:extLst>
                </a:gridCol>
              </a:tblGrid>
              <a:tr h="324684">
                <a:tc>
                  <a:txBody>
                    <a:bodyPr/>
                    <a:lstStyle/>
                    <a:p>
                      <a:r>
                        <a:rPr lang="en-US" dirty="0"/>
                        <a:t>Social effects</a:t>
                      </a:r>
                    </a:p>
                  </a:txBody>
                  <a:tcPr/>
                </a:tc>
                <a:tc>
                  <a:txBody>
                    <a:bodyPr/>
                    <a:lstStyle/>
                    <a:p>
                      <a:r>
                        <a:rPr lang="en-US" sz="1800" b="0" i="0" u="none" strike="noStrike" kern="1200" dirty="0">
                          <a:solidFill>
                            <a:schemeClr val="tx1"/>
                          </a:solidFill>
                          <a:effectLst/>
                          <a:latin typeface="+mn-lt"/>
                          <a:ea typeface="+mn-ea"/>
                          <a:cs typeface="+mn-cs"/>
                        </a:rPr>
                        <a:t>.57 people died </a:t>
                      </a:r>
                      <a:endParaRPr lang="en-US" dirty="0"/>
                    </a:p>
                  </a:txBody>
                  <a:tcPr/>
                </a:tc>
                <a:extLst>
                  <a:ext uri="{0D108BD9-81ED-4DB2-BD59-A6C34878D82A}">
                    <a16:rowId xmlns:a16="http://schemas.microsoft.com/office/drawing/2014/main" val="3028282262"/>
                  </a:ext>
                </a:extLst>
              </a:tr>
              <a:tr h="811711">
                <a:tc>
                  <a:txBody>
                    <a:bodyPr/>
                    <a:lstStyle/>
                    <a:p>
                      <a:r>
                        <a:rPr lang="en-US" dirty="0"/>
                        <a:t>Economic effects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Floodwaters washed away several roads and railway bridges. Falling ash hindered the smooth running of car engines in three states. Electricity supplies were interrupted and telephone wires cut.</a:t>
                      </a:r>
                      <a:endParaRPr lang="en-US" dirty="0"/>
                    </a:p>
                  </a:txBody>
                  <a:tcPr/>
                </a:tc>
                <a:extLst>
                  <a:ext uri="{0D108BD9-81ED-4DB2-BD59-A6C34878D82A}">
                    <a16:rowId xmlns:a16="http://schemas.microsoft.com/office/drawing/2014/main" val="1216212420"/>
                  </a:ext>
                </a:extLst>
              </a:tr>
              <a:tr h="568198">
                <a:tc>
                  <a:txBody>
                    <a:bodyPr/>
                    <a:lstStyle/>
                    <a:p>
                      <a:r>
                        <a:rPr lang="en-US" dirty="0"/>
                        <a:t>Environmental effects</a:t>
                      </a:r>
                    </a:p>
                  </a:txBody>
                  <a:tcPr/>
                </a:tc>
                <a:tc>
                  <a:txBody>
                    <a:bodyPr/>
                    <a:lstStyle/>
                    <a:p>
                      <a:pPr fontAlgn="base"/>
                      <a:r>
                        <a:rPr lang="en-US" sz="1800" b="0" i="0" u="none" strike="noStrike" kern="1200" dirty="0">
                          <a:solidFill>
                            <a:schemeClr val="tx1"/>
                          </a:solidFill>
                          <a:effectLst/>
                          <a:latin typeface="+mn-lt"/>
                          <a:ea typeface="+mn-ea"/>
                          <a:cs typeface="+mn-cs"/>
                        </a:rPr>
                        <a:t>The sudden lateral blast—heard hundreds of miles away—removed 1,300 feet off the top of the volcano, sending shockwaves and pyroclastic flows across the surrounding landscape, flattening forests, melting snow and ice, and generating massive mudflows. </a:t>
                      </a:r>
                    </a:p>
                    <a:p>
                      <a:pPr fontAlgn="base"/>
                      <a:r>
                        <a:rPr lang="en-US" sz="1800" b="0" i="0" u="none" strike="noStrike" kern="1200" dirty="0" err="1">
                          <a:solidFill>
                            <a:schemeClr val="tx1"/>
                          </a:solidFill>
                          <a:effectLst/>
                          <a:latin typeface="+mn-lt"/>
                          <a:ea typeface="+mn-ea"/>
                          <a:cs typeface="+mn-cs"/>
                        </a:rPr>
                        <a:t>sh</a:t>
                      </a:r>
                      <a:r>
                        <a:rPr lang="en-US" sz="1800" b="0" i="0" u="none" strike="noStrike" kern="1200" dirty="0">
                          <a:solidFill>
                            <a:schemeClr val="tx1"/>
                          </a:solidFill>
                          <a:effectLst/>
                          <a:latin typeface="+mn-lt"/>
                          <a:ea typeface="+mn-ea"/>
                          <a:cs typeface="+mn-cs"/>
                        </a:rPr>
                        <a:t> fell into rivers and lakes raising temperatures, while sediment and mud choked channels. This combined effect resulted in the death of all fish, including those in a hatchery and the loss of 250km of top-class salmon and trout rivers. Spirit Lake was filled in. </a:t>
                      </a:r>
                      <a:endParaRPr lang="en-US" dirty="0"/>
                    </a:p>
                  </a:txBody>
                  <a:tcPr/>
                </a:tc>
                <a:extLst>
                  <a:ext uri="{0D108BD9-81ED-4DB2-BD59-A6C34878D82A}">
                    <a16:rowId xmlns:a16="http://schemas.microsoft.com/office/drawing/2014/main" val="3943148993"/>
                  </a:ext>
                </a:extLst>
              </a:tr>
              <a:tr h="0">
                <a:tc>
                  <a:txBody>
                    <a:bodyPr/>
                    <a:lstStyle/>
                    <a:p>
                      <a:r>
                        <a:rPr lang="en-US" dirty="0"/>
                        <a:t>Political effects </a:t>
                      </a:r>
                    </a:p>
                  </a:txBody>
                  <a:tcPr/>
                </a:tc>
                <a:tc>
                  <a:txBody>
                    <a:bodyPr/>
                    <a:lstStyle/>
                    <a:p>
                      <a:endParaRPr lang="en-US" dirty="0"/>
                    </a:p>
                  </a:txBody>
                  <a:tcPr/>
                </a:tc>
                <a:extLst>
                  <a:ext uri="{0D108BD9-81ED-4DB2-BD59-A6C34878D82A}">
                    <a16:rowId xmlns:a16="http://schemas.microsoft.com/office/drawing/2014/main" val="2767043602"/>
                  </a:ext>
                </a:extLst>
              </a:tr>
            </a:tbl>
          </a:graphicData>
        </a:graphic>
      </p:graphicFrame>
      <p:sp>
        <p:nvSpPr>
          <p:cNvPr id="6" name="Title 1">
            <a:extLst>
              <a:ext uri="{FF2B5EF4-FFF2-40B4-BE49-F238E27FC236}">
                <a16:creationId xmlns:a16="http://schemas.microsoft.com/office/drawing/2014/main" id="{763E2C21-FD37-714D-846A-1AF343147D69}"/>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p>
        </p:txBody>
      </p:sp>
      <p:sp>
        <p:nvSpPr>
          <p:cNvPr id="7" name="Title 1">
            <a:extLst>
              <a:ext uri="{FF2B5EF4-FFF2-40B4-BE49-F238E27FC236}">
                <a16:creationId xmlns:a16="http://schemas.microsoft.com/office/drawing/2014/main" id="{F6B6ADFD-6233-E248-AFCC-2F7B176ABC56}"/>
              </a:ext>
            </a:extLst>
          </p:cNvPr>
          <p:cNvSpPr txBox="1">
            <a:spLocks/>
          </p:cNvSpPr>
          <p:nvPr/>
        </p:nvSpPr>
        <p:spPr>
          <a:xfrm>
            <a:off x="1143000" y="6699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dirty="0"/>
            </a:br>
            <a:endParaRPr lang="en-US" dirty="0"/>
          </a:p>
        </p:txBody>
      </p:sp>
      <p:sp>
        <p:nvSpPr>
          <p:cNvPr id="8" name="Title 1">
            <a:extLst>
              <a:ext uri="{FF2B5EF4-FFF2-40B4-BE49-F238E27FC236}">
                <a16:creationId xmlns:a16="http://schemas.microsoft.com/office/drawing/2014/main" id="{EBB2B14C-4D10-4E47-A3B4-B778D932F2BD}"/>
              </a:ext>
            </a:extLst>
          </p:cNvPr>
          <p:cNvSpPr txBox="1">
            <a:spLocks/>
          </p:cNvSpPr>
          <p:nvPr/>
        </p:nvSpPr>
        <p:spPr>
          <a:xfrm>
            <a:off x="533400" y="3476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Mt. St. Helens Volcanic eruption, 1980 </a:t>
            </a:r>
            <a:endParaRPr lang="en-US" b="1" dirty="0"/>
          </a:p>
        </p:txBody>
      </p:sp>
    </p:spTree>
    <p:extLst>
      <p:ext uri="{BB962C8B-B14F-4D97-AF65-F5344CB8AC3E}">
        <p14:creationId xmlns:p14="http://schemas.microsoft.com/office/powerpoint/2010/main" val="2272544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131EF-CF69-0845-B6B4-09DFEB3912E5}"/>
              </a:ext>
            </a:extLst>
          </p:cNvPr>
          <p:cNvSpPr>
            <a:spLocks noGrp="1"/>
          </p:cNvSpPr>
          <p:nvPr>
            <p:ph type="title"/>
          </p:nvPr>
        </p:nvSpPr>
        <p:spPr/>
        <p:txBody>
          <a:bodyPr/>
          <a:lstStyle/>
          <a:p>
            <a:r>
              <a:rPr lang="en-US" b="1" dirty="0"/>
              <a:t>Hurricane Katrina, 2005</a:t>
            </a:r>
            <a:br>
              <a:rPr lang="en-US" dirty="0"/>
            </a:br>
            <a:endParaRPr lang="en-US" dirty="0"/>
          </a:p>
        </p:txBody>
      </p:sp>
      <p:pic>
        <p:nvPicPr>
          <p:cNvPr id="5" name="Content Placeholder 4">
            <a:extLst>
              <a:ext uri="{FF2B5EF4-FFF2-40B4-BE49-F238E27FC236}">
                <a16:creationId xmlns:a16="http://schemas.microsoft.com/office/drawing/2014/main" id="{54B4AF42-108E-E344-ACE9-557184BA0766}"/>
              </a:ext>
            </a:extLst>
          </p:cNvPr>
          <p:cNvPicPr>
            <a:picLocks noGrp="1" noChangeAspect="1"/>
          </p:cNvPicPr>
          <p:nvPr>
            <p:ph idx="1"/>
          </p:nvPr>
        </p:nvPicPr>
        <p:blipFill>
          <a:blip r:embed="rId2"/>
          <a:stretch>
            <a:fillRect/>
          </a:stretch>
        </p:blipFill>
        <p:spPr>
          <a:xfrm>
            <a:off x="4362137" y="1287429"/>
            <a:ext cx="3842473" cy="5039435"/>
          </a:xfrm>
        </p:spPr>
      </p:pic>
    </p:spTree>
    <p:extLst>
      <p:ext uri="{BB962C8B-B14F-4D97-AF65-F5344CB8AC3E}">
        <p14:creationId xmlns:p14="http://schemas.microsoft.com/office/powerpoint/2010/main" val="1010366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0AD1-35A6-CF4A-9FF0-0D879101EED4}"/>
              </a:ext>
            </a:extLst>
          </p:cNvPr>
          <p:cNvSpPr>
            <a:spLocks noGrp="1"/>
          </p:cNvSpPr>
          <p:nvPr>
            <p:ph type="title"/>
          </p:nvPr>
        </p:nvSpPr>
        <p:spPr/>
        <p:txBody>
          <a:bodyPr/>
          <a:lstStyle/>
          <a:p>
            <a:r>
              <a:rPr lang="en-US" b="1" dirty="0"/>
              <a:t>Hurricane Katrina, 2005</a:t>
            </a:r>
            <a:endParaRPr lang="en-US" dirty="0"/>
          </a:p>
        </p:txBody>
      </p:sp>
      <p:sp>
        <p:nvSpPr>
          <p:cNvPr id="3" name="Content Placeholder 2">
            <a:extLst>
              <a:ext uri="{FF2B5EF4-FFF2-40B4-BE49-F238E27FC236}">
                <a16:creationId xmlns:a16="http://schemas.microsoft.com/office/drawing/2014/main" id="{FFD0ECB0-C75F-3942-99CB-4B36EB61ED4B}"/>
              </a:ext>
            </a:extLst>
          </p:cNvPr>
          <p:cNvSpPr>
            <a:spLocks noGrp="1"/>
          </p:cNvSpPr>
          <p:nvPr>
            <p:ph idx="1"/>
          </p:nvPr>
        </p:nvSpPr>
        <p:spPr/>
        <p:txBody>
          <a:bodyPr/>
          <a:lstStyle/>
          <a:p>
            <a:endParaRPr lang="en-US"/>
          </a:p>
        </p:txBody>
      </p:sp>
      <p:graphicFrame>
        <p:nvGraphicFramePr>
          <p:cNvPr id="4" name="Content Placeholder 3">
            <a:extLst>
              <a:ext uri="{FF2B5EF4-FFF2-40B4-BE49-F238E27FC236}">
                <a16:creationId xmlns:a16="http://schemas.microsoft.com/office/drawing/2014/main" id="{D971AB2B-CBC7-CD45-9A31-6632925F6BBF}"/>
              </a:ext>
            </a:extLst>
          </p:cNvPr>
          <p:cNvGraphicFramePr>
            <a:graphicFrameLocks/>
          </p:cNvGraphicFramePr>
          <p:nvPr>
            <p:extLst>
              <p:ext uri="{D42A27DB-BD31-4B8C-83A1-F6EECF244321}">
                <p14:modId xmlns:p14="http://schemas.microsoft.com/office/powerpoint/2010/main" val="3664332616"/>
              </p:ext>
            </p:extLst>
          </p:nvPr>
        </p:nvGraphicFramePr>
        <p:xfrm>
          <a:off x="838200" y="1319035"/>
          <a:ext cx="10515600" cy="5303520"/>
        </p:xfrm>
        <a:graphic>
          <a:graphicData uri="http://schemas.openxmlformats.org/drawingml/2006/table">
            <a:tbl>
              <a:tblPr firstRow="1" bandRow="1">
                <a:tableStyleId>{5940675A-B579-460E-94D1-54222C63F5DA}</a:tableStyleId>
              </a:tblPr>
              <a:tblGrid>
                <a:gridCol w="2350477">
                  <a:extLst>
                    <a:ext uri="{9D8B030D-6E8A-4147-A177-3AD203B41FA5}">
                      <a16:colId xmlns:a16="http://schemas.microsoft.com/office/drawing/2014/main" val="2597221768"/>
                    </a:ext>
                  </a:extLst>
                </a:gridCol>
                <a:gridCol w="8165123">
                  <a:extLst>
                    <a:ext uri="{9D8B030D-6E8A-4147-A177-3AD203B41FA5}">
                      <a16:colId xmlns:a16="http://schemas.microsoft.com/office/drawing/2014/main" val="3611321905"/>
                    </a:ext>
                  </a:extLst>
                </a:gridCol>
              </a:tblGrid>
              <a:tr h="370840">
                <a:tc>
                  <a:txBody>
                    <a:bodyPr/>
                    <a:lstStyle/>
                    <a:p>
                      <a:r>
                        <a:rPr lang="en-US" dirty="0"/>
                        <a:t>Social effects</a:t>
                      </a:r>
                    </a:p>
                  </a:txBody>
                  <a:tcPr/>
                </a:tc>
                <a:tc>
                  <a:txBody>
                    <a:bodyPr/>
                    <a:lstStyle/>
                    <a:p>
                      <a:r>
                        <a:rPr lang="en-US" dirty="0"/>
                        <a:t>1836 death toll</a:t>
                      </a:r>
                    </a:p>
                    <a:p>
                      <a:r>
                        <a:rPr lang="en-US" sz="1800" b="0" i="0" u="none" strike="noStrike" kern="1200" dirty="0">
                          <a:solidFill>
                            <a:schemeClr val="tx1"/>
                          </a:solidFill>
                          <a:effectLst/>
                          <a:latin typeface="+mn-lt"/>
                          <a:ea typeface="+mn-ea"/>
                          <a:cs typeface="+mn-cs"/>
                        </a:rPr>
                        <a:t>Severe property damage occurred in numerous coastal areas</a:t>
                      </a:r>
                    </a:p>
                    <a:p>
                      <a:r>
                        <a:rPr lang="en-US" sz="1800" b="0" i="0" u="none" strike="noStrike" kern="1200" dirty="0">
                          <a:solidFill>
                            <a:schemeClr val="tx1"/>
                          </a:solidFill>
                          <a:effectLst/>
                          <a:latin typeface="+mn-lt"/>
                          <a:ea typeface="+mn-ea"/>
                          <a:cs typeface="+mn-cs"/>
                        </a:rPr>
                        <a:t> 80% of New Orleans, became flooded, and the floodwaters lingered for weeks.</a:t>
                      </a:r>
                      <a:r>
                        <a:rPr lang="en-US" sz="1800" b="0" i="0" u="none" strike="noStrike" kern="1200" baseline="30000" dirty="0">
                          <a:solidFill>
                            <a:schemeClr val="tx1"/>
                          </a:solidFill>
                          <a:effectLst/>
                          <a:latin typeface="+mn-lt"/>
                          <a:ea typeface="+mn-ea"/>
                          <a:cs typeface="+mn-cs"/>
                          <a:hlinkClick r:id="rId2"/>
                        </a:rPr>
                        <a:t>[</a:t>
                      </a:r>
                      <a:r>
                        <a:rPr lang="en-US" sz="1800" b="0" i="0" u="none" strike="noStrike" kern="1200" dirty="0">
                          <a:solidFill>
                            <a:schemeClr val="tx1"/>
                          </a:solidFill>
                          <a:effectLst/>
                          <a:latin typeface="+mn-lt"/>
                          <a:ea typeface="+mn-ea"/>
                          <a:cs typeface="+mn-cs"/>
                        </a:rPr>
                        <a:t> Most of the transportation and communication networks servicing New Orleans were damaged or disabled by the flooding, and tens of thousands of people who had not evacuated the city prior to landfall became stranded with little access to food, shelter or basic necessities. </a:t>
                      </a:r>
                      <a:endParaRPr lang="en-US" dirty="0"/>
                    </a:p>
                  </a:txBody>
                  <a:tcPr/>
                </a:tc>
                <a:extLst>
                  <a:ext uri="{0D108BD9-81ED-4DB2-BD59-A6C34878D82A}">
                    <a16:rowId xmlns:a16="http://schemas.microsoft.com/office/drawing/2014/main" val="4136348"/>
                  </a:ext>
                </a:extLst>
              </a:tr>
              <a:tr h="370840">
                <a:tc>
                  <a:txBody>
                    <a:bodyPr/>
                    <a:lstStyle/>
                    <a:p>
                      <a:r>
                        <a:rPr lang="en-US" dirty="0"/>
                        <a:t>Economic effects</a:t>
                      </a:r>
                    </a:p>
                  </a:txBody>
                  <a:tcPr/>
                </a:tc>
                <a:tc>
                  <a:txBody>
                    <a:bodyPr/>
                    <a:lstStyle/>
                    <a:p>
                      <a:r>
                        <a:rPr lang="en-US" sz="1800" b="0" i="0" u="none" strike="noStrike" kern="1200" dirty="0">
                          <a:solidFill>
                            <a:schemeClr val="tx1"/>
                          </a:solidFill>
                          <a:effectLst/>
                          <a:latin typeface="+mn-lt"/>
                          <a:ea typeface="+mn-ea"/>
                          <a:cs typeface="+mn-cs"/>
                        </a:rPr>
                        <a:t>$125 billion (2005 </a:t>
                      </a:r>
                      <a:r>
                        <a:rPr lang="en-US" sz="1800" b="0" i="0" u="none" strike="noStrike" kern="1200" dirty="0">
                          <a:solidFill>
                            <a:schemeClr val="tx1"/>
                          </a:solidFill>
                          <a:effectLst/>
                          <a:latin typeface="+mn-lt"/>
                          <a:ea typeface="+mn-ea"/>
                          <a:cs typeface="+mn-cs"/>
                          <a:hlinkClick r:id="rId3" tooltip="United States dollar"/>
                        </a:rPr>
                        <a:t>USD</a:t>
                      </a:r>
                      <a:r>
                        <a:rPr lang="en-US" sz="1800" b="0" i="0" u="none" strike="noStrike" kern="1200" dirty="0">
                          <a:solidFill>
                            <a:schemeClr val="tx1"/>
                          </a:solidFill>
                          <a:effectLst/>
                          <a:latin typeface="+mn-lt"/>
                          <a:ea typeface="+mn-ea"/>
                          <a:cs typeface="+mn-cs"/>
                        </a:rPr>
                        <a:t>)</a:t>
                      </a:r>
                      <a:br>
                        <a:rPr lang="en-US" dirty="0"/>
                      </a:br>
                      <a:r>
                        <a:rPr lang="en-US" dirty="0"/>
                        <a:t>(</a:t>
                      </a:r>
                      <a:r>
                        <a:rPr lang="en-US" sz="1800" u="none" strike="noStrike" kern="1200" dirty="0">
                          <a:solidFill>
                            <a:schemeClr val="tx1"/>
                          </a:solidFill>
                          <a:effectLst/>
                          <a:latin typeface="+mn-lt"/>
                          <a:ea typeface="+mn-ea"/>
                          <a:cs typeface="+mn-cs"/>
                          <a:hlinkClick r:id="rId4" tooltip="List of costliest Atlantic hurricanes"/>
                        </a:rPr>
                        <a:t>Tied as costliest</a:t>
                      </a:r>
                      <a:r>
                        <a:rPr lang="en-US" dirty="0"/>
                        <a:t> </a:t>
                      </a:r>
                      <a:r>
                        <a:rPr lang="en-US" sz="1800" u="none" strike="noStrike" kern="1200" dirty="0">
                          <a:solidFill>
                            <a:schemeClr val="tx1"/>
                          </a:solidFill>
                          <a:effectLst/>
                          <a:latin typeface="+mn-lt"/>
                          <a:ea typeface="+mn-ea"/>
                          <a:cs typeface="+mn-cs"/>
                          <a:hlinkClick r:id="rId5" tooltip="Tropical cyclone"/>
                        </a:rPr>
                        <a:t>tropical cyclone</a:t>
                      </a:r>
                      <a:r>
                        <a:rPr lang="en-US" dirty="0"/>
                        <a:t> on record</a:t>
                      </a:r>
                      <a:r>
                        <a:rPr lang="en-US" sz="1800" b="0" i="0" u="none" strike="noStrike" kern="1200" baseline="30000" dirty="0">
                          <a:solidFill>
                            <a:schemeClr val="tx1"/>
                          </a:solidFill>
                          <a:effectLst/>
                          <a:latin typeface="+mn-lt"/>
                          <a:ea typeface="+mn-ea"/>
                          <a:cs typeface="+mn-cs"/>
                        </a:rPr>
                        <a:t>)</a:t>
                      </a:r>
                      <a:endParaRPr lang="en-US" dirty="0"/>
                    </a:p>
                  </a:txBody>
                  <a:tcPr/>
                </a:tc>
                <a:extLst>
                  <a:ext uri="{0D108BD9-81ED-4DB2-BD59-A6C34878D82A}">
                    <a16:rowId xmlns:a16="http://schemas.microsoft.com/office/drawing/2014/main" val="969712488"/>
                  </a:ext>
                </a:extLst>
              </a:tr>
              <a:tr h="370840">
                <a:tc>
                  <a:txBody>
                    <a:bodyPr/>
                    <a:lstStyle/>
                    <a:p>
                      <a:r>
                        <a:rPr lang="en-US" dirty="0"/>
                        <a:t>Environmental effects</a:t>
                      </a:r>
                    </a:p>
                  </a:txBody>
                  <a:tcPr/>
                </a:tc>
                <a:tc>
                  <a:txBody>
                    <a:bodyPr/>
                    <a:lstStyle/>
                    <a:p>
                      <a:r>
                        <a:rPr lang="en-US" sz="1800" b="0" i="0" u="none" strike="noStrike" kern="1200" dirty="0">
                          <a:solidFill>
                            <a:schemeClr val="tx1"/>
                          </a:solidFill>
                          <a:effectLst/>
                          <a:latin typeface="+mn-lt"/>
                          <a:ea typeface="+mn-ea"/>
                          <a:cs typeface="+mn-cs"/>
                        </a:rPr>
                        <a:t>The storm surge caused substantial </a:t>
                      </a:r>
                      <a:r>
                        <a:rPr lang="en-US" sz="1800" b="0" i="0" u="none" strike="noStrike" kern="1200" dirty="0">
                          <a:solidFill>
                            <a:schemeClr val="tx1"/>
                          </a:solidFill>
                          <a:effectLst/>
                          <a:latin typeface="+mn-lt"/>
                          <a:ea typeface="+mn-ea"/>
                          <a:cs typeface="+mn-cs"/>
                          <a:hlinkClick r:id="rId6" tooltip="Coastal erosion"/>
                        </a:rPr>
                        <a:t>beach erosion</a:t>
                      </a:r>
                      <a:r>
                        <a:rPr lang="en-US" sz="1800" b="0" i="0" u="none" strike="noStrike" kern="1200" dirty="0">
                          <a:solidFill>
                            <a:schemeClr val="tx1"/>
                          </a:solidFill>
                          <a:effectLst/>
                          <a:latin typeface="+mn-lt"/>
                          <a:ea typeface="+mn-ea"/>
                          <a:cs typeface="+mn-cs"/>
                        </a:rPr>
                        <a:t>, in some cases completely devastating coastal areas.</a:t>
                      </a:r>
                    </a:p>
                    <a:p>
                      <a:r>
                        <a:rPr lang="en-US" sz="1800" b="0" i="0" u="none" strike="noStrike" kern="1200" dirty="0">
                          <a:solidFill>
                            <a:schemeClr val="tx1"/>
                          </a:solidFill>
                          <a:effectLst/>
                          <a:latin typeface="+mn-lt"/>
                          <a:ea typeface="+mn-ea"/>
                          <a:cs typeface="+mn-cs"/>
                        </a:rPr>
                        <a:t>The damage from Katrina forced the closure of 16 </a:t>
                      </a:r>
                      <a:r>
                        <a:rPr lang="en-US" sz="1800" b="0" i="0" u="none" strike="noStrike" kern="1200" dirty="0">
                          <a:solidFill>
                            <a:schemeClr val="tx1"/>
                          </a:solidFill>
                          <a:effectLst/>
                          <a:latin typeface="+mn-lt"/>
                          <a:ea typeface="+mn-ea"/>
                          <a:cs typeface="+mn-cs"/>
                          <a:hlinkClick r:id="rId7" tooltip="National Wildlife Refuge"/>
                        </a:rPr>
                        <a:t>National Wildlife Refuges</a:t>
                      </a:r>
                      <a:r>
                        <a:rPr lang="en-US" sz="1800" b="0" i="0" u="none" strike="noStrike" kern="1200" dirty="0">
                          <a:solidFill>
                            <a:schemeClr val="tx1"/>
                          </a:solidFill>
                          <a:effectLst/>
                          <a:latin typeface="+mn-lt"/>
                          <a:ea typeface="+mn-ea"/>
                          <a:cs typeface="+mn-cs"/>
                        </a:rPr>
                        <a:t>. Breton National Wildlife Refuge lost half its area in the storm.</a:t>
                      </a:r>
                      <a:r>
                        <a:rPr lang="en-US" sz="1800" b="0" i="0" u="none" strike="noStrike" kern="1200" baseline="30000" dirty="0">
                          <a:solidFill>
                            <a:schemeClr val="tx1"/>
                          </a:solidFill>
                          <a:effectLst/>
                          <a:latin typeface="+mn-lt"/>
                          <a:ea typeface="+mn-ea"/>
                          <a:cs typeface="+mn-cs"/>
                        </a:rPr>
                        <a:t> </a:t>
                      </a:r>
                      <a:r>
                        <a:rPr lang="en-US" sz="1800" b="0" i="0" u="none" strike="noStrike" kern="1200" dirty="0">
                          <a:solidFill>
                            <a:schemeClr val="tx1"/>
                          </a:solidFill>
                          <a:effectLst/>
                          <a:latin typeface="+mn-lt"/>
                          <a:ea typeface="+mn-ea"/>
                          <a:cs typeface="+mn-cs"/>
                        </a:rPr>
                        <a:t>As a result, the hurricane affected the habitats of </a:t>
                      </a:r>
                      <a:r>
                        <a:rPr lang="en-US" sz="1800" b="0" i="0" u="none" strike="noStrike" kern="1200" dirty="0">
                          <a:solidFill>
                            <a:schemeClr val="tx1"/>
                          </a:solidFill>
                          <a:effectLst/>
                          <a:latin typeface="+mn-lt"/>
                          <a:ea typeface="+mn-ea"/>
                          <a:cs typeface="+mn-cs"/>
                          <a:hlinkClick r:id="rId8" tooltip="Sea turtle"/>
                        </a:rPr>
                        <a:t>sea turtles</a:t>
                      </a:r>
                      <a:r>
                        <a:rPr lang="en-US" sz="1800" b="0" i="0" u="none" strike="noStrike" kern="1200" dirty="0">
                          <a:solidFill>
                            <a:schemeClr val="tx1"/>
                          </a:solidFill>
                          <a:effectLst/>
                          <a:latin typeface="+mn-lt"/>
                          <a:ea typeface="+mn-ea"/>
                          <a:cs typeface="+mn-cs"/>
                        </a:rPr>
                        <a:t>, Mississippi </a:t>
                      </a:r>
                      <a:r>
                        <a:rPr lang="en-US" sz="1800" b="0" i="0" u="none" strike="noStrike" kern="1200" dirty="0">
                          <a:solidFill>
                            <a:schemeClr val="tx1"/>
                          </a:solidFill>
                          <a:effectLst/>
                          <a:latin typeface="+mn-lt"/>
                          <a:ea typeface="+mn-ea"/>
                          <a:cs typeface="+mn-cs"/>
                          <a:hlinkClick r:id="rId9" tooltip="Sandhill crane"/>
                        </a:rPr>
                        <a:t>sandhill cranes</a:t>
                      </a:r>
                      <a:r>
                        <a:rPr lang="en-US" sz="1800" b="0" i="0" u="none" strike="noStrike" kern="1200" dirty="0">
                          <a:solidFill>
                            <a:schemeClr val="tx1"/>
                          </a:solidFill>
                          <a:effectLst/>
                          <a:latin typeface="+mn-lt"/>
                          <a:ea typeface="+mn-ea"/>
                          <a:cs typeface="+mn-cs"/>
                        </a:rPr>
                        <a:t>, </a:t>
                      </a:r>
                      <a:r>
                        <a:rPr lang="en-US" sz="1800" b="0" i="0" u="none" strike="noStrike" kern="1200" dirty="0">
                          <a:solidFill>
                            <a:schemeClr val="tx1"/>
                          </a:solidFill>
                          <a:effectLst/>
                          <a:latin typeface="+mn-lt"/>
                          <a:ea typeface="+mn-ea"/>
                          <a:cs typeface="+mn-cs"/>
                          <a:hlinkClick r:id="rId10" tooltip="Red-cockaded woodpecker"/>
                        </a:rPr>
                        <a:t>Red-cockaded woodpeckers</a:t>
                      </a:r>
                      <a:r>
                        <a:rPr lang="en-US" sz="1800" b="0" i="0" u="none" strike="noStrike" kern="1200" dirty="0">
                          <a:solidFill>
                            <a:schemeClr val="tx1"/>
                          </a:solidFill>
                          <a:effectLst/>
                          <a:latin typeface="+mn-lt"/>
                          <a:ea typeface="+mn-ea"/>
                          <a:cs typeface="+mn-cs"/>
                        </a:rPr>
                        <a:t> and </a:t>
                      </a:r>
                      <a:r>
                        <a:rPr lang="en-US" sz="1800" b="0" i="0" u="none" strike="noStrike" kern="1200" dirty="0">
                          <a:solidFill>
                            <a:schemeClr val="tx1"/>
                          </a:solidFill>
                          <a:effectLst/>
                          <a:latin typeface="+mn-lt"/>
                          <a:ea typeface="+mn-ea"/>
                          <a:cs typeface="+mn-cs"/>
                          <a:hlinkClick r:id="rId11" tooltip="Alabama Beach Mouse"/>
                        </a:rPr>
                        <a:t>Alabama Beach mice</a:t>
                      </a:r>
                      <a:r>
                        <a:rPr lang="en-US" sz="1800" b="0" i="0" u="none" strike="noStrike" kern="1200" dirty="0">
                          <a:solidFill>
                            <a:schemeClr val="tx1"/>
                          </a:solidFill>
                          <a:effectLst/>
                          <a:latin typeface="+mn-lt"/>
                          <a:ea typeface="+mn-ea"/>
                          <a:cs typeface="+mn-cs"/>
                        </a:rPr>
                        <a:t>.</a:t>
                      </a:r>
                    </a:p>
                    <a:p>
                      <a:r>
                        <a:rPr lang="en-US" sz="1800" b="0" i="0" u="none" strike="noStrike" kern="1200" dirty="0">
                          <a:solidFill>
                            <a:schemeClr val="tx1"/>
                          </a:solidFill>
                          <a:effectLst/>
                          <a:latin typeface="+mn-lt"/>
                          <a:ea typeface="+mn-ea"/>
                          <a:cs typeface="+mn-cs"/>
                        </a:rPr>
                        <a:t>Katrina also produced massive tree loss along the Gulf Coast</a:t>
                      </a:r>
                      <a:endParaRPr lang="en-US" dirty="0"/>
                    </a:p>
                  </a:txBody>
                  <a:tcPr/>
                </a:tc>
                <a:extLst>
                  <a:ext uri="{0D108BD9-81ED-4DB2-BD59-A6C34878D82A}">
                    <a16:rowId xmlns:a16="http://schemas.microsoft.com/office/drawing/2014/main" val="3355985552"/>
                  </a:ext>
                </a:extLst>
              </a:tr>
              <a:tr h="370840">
                <a:tc>
                  <a:txBody>
                    <a:bodyPr/>
                    <a:lstStyle/>
                    <a:p>
                      <a:r>
                        <a:rPr lang="en-US" dirty="0"/>
                        <a:t>Political effects</a:t>
                      </a:r>
                    </a:p>
                  </a:txBody>
                  <a:tcPr/>
                </a:tc>
                <a:tc>
                  <a:txBody>
                    <a:bodyPr/>
                    <a:lstStyle/>
                    <a:p>
                      <a:r>
                        <a:rPr lang="en-US" dirty="0"/>
                        <a:t>Impact oil production in the Gulf of Mexico- geo-political issue</a:t>
                      </a:r>
                    </a:p>
                    <a:p>
                      <a:r>
                        <a:rPr lang="en-US" dirty="0"/>
                        <a:t>Much criticism of the government response to the disaster  </a:t>
                      </a:r>
                    </a:p>
                  </a:txBody>
                  <a:tcPr/>
                </a:tc>
                <a:extLst>
                  <a:ext uri="{0D108BD9-81ED-4DB2-BD59-A6C34878D82A}">
                    <a16:rowId xmlns:a16="http://schemas.microsoft.com/office/drawing/2014/main" val="1499031774"/>
                  </a:ext>
                </a:extLst>
              </a:tr>
            </a:tbl>
          </a:graphicData>
        </a:graphic>
      </p:graphicFrame>
    </p:spTree>
    <p:extLst>
      <p:ext uri="{BB962C8B-B14F-4D97-AF65-F5344CB8AC3E}">
        <p14:creationId xmlns:p14="http://schemas.microsoft.com/office/powerpoint/2010/main" val="3381471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06957-C8D0-F049-8068-DA31790B24EE}"/>
              </a:ext>
            </a:extLst>
          </p:cNvPr>
          <p:cNvSpPr>
            <a:spLocks noGrp="1"/>
          </p:cNvSpPr>
          <p:nvPr>
            <p:ph type="title"/>
          </p:nvPr>
        </p:nvSpPr>
        <p:spPr/>
        <p:txBody>
          <a:bodyPr/>
          <a:lstStyle/>
          <a:p>
            <a:r>
              <a:rPr lang="en-US" b="1" dirty="0"/>
              <a:t>2013 Moore tornado</a:t>
            </a:r>
            <a:br>
              <a:rPr lang="en-US" dirty="0"/>
            </a:br>
            <a:endParaRPr lang="en-US" dirty="0"/>
          </a:p>
        </p:txBody>
      </p:sp>
      <p:pic>
        <p:nvPicPr>
          <p:cNvPr id="5" name="Content Placeholder 4">
            <a:extLst>
              <a:ext uri="{FF2B5EF4-FFF2-40B4-BE49-F238E27FC236}">
                <a16:creationId xmlns:a16="http://schemas.microsoft.com/office/drawing/2014/main" id="{080B0D78-2BEA-F34F-AC93-9D05D629B1A1}"/>
              </a:ext>
            </a:extLst>
          </p:cNvPr>
          <p:cNvPicPr>
            <a:picLocks noGrp="1" noChangeAspect="1"/>
          </p:cNvPicPr>
          <p:nvPr>
            <p:ph idx="1"/>
          </p:nvPr>
        </p:nvPicPr>
        <p:blipFill>
          <a:blip r:embed="rId2"/>
          <a:stretch>
            <a:fillRect/>
          </a:stretch>
        </p:blipFill>
        <p:spPr>
          <a:xfrm>
            <a:off x="1843790" y="1166488"/>
            <a:ext cx="7515713" cy="5010475"/>
          </a:xfrm>
        </p:spPr>
      </p:pic>
    </p:spTree>
    <p:extLst>
      <p:ext uri="{BB962C8B-B14F-4D97-AF65-F5344CB8AC3E}">
        <p14:creationId xmlns:p14="http://schemas.microsoft.com/office/powerpoint/2010/main" val="6577487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891</TotalTime>
  <Words>2383</Words>
  <Application>Microsoft Macintosh PowerPoint</Application>
  <PresentationFormat>Widescreen</PresentationFormat>
  <Paragraphs>350</Paragraphs>
  <Slides>60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Calibri Light</vt:lpstr>
      <vt:lpstr>Office Theme</vt:lpstr>
      <vt:lpstr>2010 eruptions of Eyjafjallajökull</vt:lpstr>
      <vt:lpstr>2010 eruptions of Eyjafjallajökull</vt:lpstr>
      <vt:lpstr>Hurricane Harvey, 2017</vt:lpstr>
      <vt:lpstr>Hurricane Harvey, 2017</vt:lpstr>
      <vt:lpstr>Haiti earthquake, 2010</vt:lpstr>
      <vt:lpstr>Haiti earthquake, 2010</vt:lpstr>
      <vt:lpstr>Hurricane Katrina, 2005 </vt:lpstr>
      <vt:lpstr>Hurricane Katrina, 2005</vt:lpstr>
      <vt:lpstr>2013 Moore tornado </vt:lpstr>
      <vt:lpstr>2013 Moore tornado</vt:lpstr>
      <vt:lpstr>2003 European Heatwave</vt:lpstr>
      <vt:lpstr>2003 European Heatwave</vt:lpstr>
      <vt:lpstr>1883 eruption of Krakatoa </vt:lpstr>
      <vt:lpstr>1883 eruption of Krakatoa</vt:lpstr>
      <vt:lpstr>Great Chinese Famine 1959–1961 </vt:lpstr>
      <vt:lpstr>Great Chinese Famine 1959–1961</vt:lpstr>
      <vt:lpstr>September 11 attacks, 2001 </vt:lpstr>
      <vt:lpstr>September 11 attacks, 2001</vt:lpstr>
      <vt:lpstr>Genoa bridge collapse, 2018</vt:lpstr>
      <vt:lpstr>Genoa bridge collapse, 2018</vt:lpstr>
      <vt:lpstr>The black death 1347 to 1351 </vt:lpstr>
      <vt:lpstr>The black death 1347 to 1351 </vt:lpstr>
      <vt:lpstr>Hurricane Maria, 2017</vt:lpstr>
      <vt:lpstr>Hurricane Maria, 2017</vt:lpstr>
      <vt:lpstr>Indian Ocean Tsunami, 2004</vt:lpstr>
      <vt:lpstr>Indian Ocean Tsunami, 2004</vt:lpstr>
      <vt:lpstr>2011 Tōhoku earthquake and tsunami </vt:lpstr>
      <vt:lpstr>2011 Tōhoku earthquake and tsunami</vt:lpstr>
      <vt:lpstr>Hawaii's Kilauea Volcano Eruption, 2018 </vt:lpstr>
      <vt:lpstr>Hawaii's Kilauea Volcano Eruption, 2018</vt:lpstr>
      <vt:lpstr> Fuego eruption, Guatemala, 2018   </vt:lpstr>
      <vt:lpstr>Fuego eruption, Guatemala, 2018</vt:lpstr>
      <vt:lpstr>East Africa Drought, 2011</vt:lpstr>
      <vt:lpstr>East Africa Drought, 2011</vt:lpstr>
      <vt:lpstr>1931 China floods </vt:lpstr>
      <vt:lpstr>1931 China floods</vt:lpstr>
      <vt:lpstr>South Asia floods, 2017 </vt:lpstr>
      <vt:lpstr>South Asia floods, 2017</vt:lpstr>
      <vt:lpstr>Gulf oil spill, 2010</vt:lpstr>
      <vt:lpstr>Gulf oil spill, 2010</vt:lpstr>
      <vt:lpstr>Californian wildfires, Nov 2018 </vt:lpstr>
      <vt:lpstr>The Camp fire, Northern California, 2018 </vt:lpstr>
      <vt:lpstr>Chernobyl, 1986</vt:lpstr>
      <vt:lpstr>Chernobyl, 1986</vt:lpstr>
      <vt:lpstr>Fuego Volcanic Eruption, Guatemala</vt:lpstr>
      <vt:lpstr>Fuego Volcanic Eruption, Guatemala  </vt:lpstr>
      <vt:lpstr>Sulawesi Earthquake and Tsunami (Indonesia), 2018  </vt:lpstr>
      <vt:lpstr>Sulawesi Earthquake and Tsunami (Indonesia), 2018   </vt:lpstr>
      <vt:lpstr>Bhola Cyclone (Bangladesh 1970)</vt:lpstr>
      <vt:lpstr>  </vt:lpstr>
      <vt:lpstr>The Bhopal disaster, India 1984</vt:lpstr>
      <vt:lpstr>  </vt:lpstr>
      <vt:lpstr>July 4th 2019  6.4 magnitude quake in California </vt:lpstr>
      <vt:lpstr>  </vt:lpstr>
      <vt:lpstr>The Great Galveston Storm of 1900 </vt:lpstr>
      <vt:lpstr>  </vt:lpstr>
      <vt:lpstr>San Francisco Earthquake, 1989</vt:lpstr>
      <vt:lpstr>  </vt:lpstr>
      <vt:lpstr>Mt. St. Helens Volcanic eruption, 1980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Iceland’s Eyjafjallajoull Volcano, 2010</dc:title>
  <dc:creator>Anna Bennett</dc:creator>
  <cp:lastModifiedBy>Anna Bennett</cp:lastModifiedBy>
  <cp:revision>45</cp:revision>
  <dcterms:created xsi:type="dcterms:W3CDTF">2018-08-20T18:21:07Z</dcterms:created>
  <dcterms:modified xsi:type="dcterms:W3CDTF">2019-08-21T01:36:13Z</dcterms:modified>
</cp:coreProperties>
</file>