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25"/>
    <p:restoredTop sz="94581"/>
  </p:normalViewPr>
  <p:slideViewPr>
    <p:cSldViewPr snapToGrid="0" snapToObjects="1">
      <p:cViewPr varScale="1">
        <p:scale>
          <a:sx n="113" d="100"/>
          <a:sy n="113" d="100"/>
        </p:scale>
        <p:origin x="72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594C8B9-4F2E-0645-ADC0-280370998C45}" type="datetimeFigureOut">
              <a:rPr lang="en-US" smtClean="0"/>
              <a:t>1/12/22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1D9D916-BE3A-2B4B-B890-B7ABBD4B4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88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1054-67E8-7E4E-A5A8-70E756AA9688}" type="datetimeFigureOut">
              <a:rPr lang="en-US" smtClean="0"/>
              <a:t>1/12/22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4D0B-508B-1D45-AA3D-8D5ADD25A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56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1054-67E8-7E4E-A5A8-70E756AA9688}" type="datetimeFigureOut">
              <a:rPr lang="en-US" smtClean="0"/>
              <a:t>1/12/22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4D0B-508B-1D45-AA3D-8D5ADD25A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1054-67E8-7E4E-A5A8-70E756AA9688}" type="datetimeFigureOut">
              <a:rPr lang="en-US" smtClean="0"/>
              <a:t>1/12/22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4D0B-508B-1D45-AA3D-8D5ADD25A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1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1054-67E8-7E4E-A5A8-70E756AA9688}" type="datetimeFigureOut">
              <a:rPr lang="en-US" smtClean="0"/>
              <a:t>1/12/22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4D0B-508B-1D45-AA3D-8D5ADD25A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80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1054-67E8-7E4E-A5A8-70E756AA9688}" type="datetimeFigureOut">
              <a:rPr lang="en-US" smtClean="0"/>
              <a:t>1/12/22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4D0B-508B-1D45-AA3D-8D5ADD25A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436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1054-67E8-7E4E-A5A8-70E756AA9688}" type="datetimeFigureOut">
              <a:rPr lang="en-US" smtClean="0"/>
              <a:t>1/12/22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4D0B-508B-1D45-AA3D-8D5ADD25A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86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1054-67E8-7E4E-A5A8-70E756AA9688}" type="datetimeFigureOut">
              <a:rPr lang="en-US" smtClean="0"/>
              <a:t>1/12/22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4D0B-508B-1D45-AA3D-8D5ADD25A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11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1054-67E8-7E4E-A5A8-70E756AA9688}" type="datetimeFigureOut">
              <a:rPr lang="en-US" smtClean="0"/>
              <a:t>1/12/22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4D0B-508B-1D45-AA3D-8D5ADD25A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258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1054-67E8-7E4E-A5A8-70E756AA9688}" type="datetimeFigureOut">
              <a:rPr lang="en-US" smtClean="0"/>
              <a:t>1/12/22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4D0B-508B-1D45-AA3D-8D5ADD25A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2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1054-67E8-7E4E-A5A8-70E756AA9688}" type="datetimeFigureOut">
              <a:rPr lang="en-US" smtClean="0"/>
              <a:t>1/12/22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4D0B-508B-1D45-AA3D-8D5ADD25A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49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1054-67E8-7E4E-A5A8-70E756AA9688}" type="datetimeFigureOut">
              <a:rPr lang="en-US" smtClean="0"/>
              <a:t>1/12/22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4D0B-508B-1D45-AA3D-8D5ADD25A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666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91054-67E8-7E4E-A5A8-70E756AA9688}" type="datetimeFigureOut">
              <a:rPr lang="en-US" smtClean="0"/>
              <a:t>1/12/22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A4D0B-508B-1D45-AA3D-8D5ADD25A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2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74237" y="914400"/>
            <a:ext cx="3657600" cy="28875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might all of these groups have an interest in?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mage result for stakeholde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9" r="8280" b="-4"/>
          <a:stretch/>
        </p:blipFill>
        <p:spPr bwMode="auto">
          <a:xfrm>
            <a:off x="5600983" y="492573"/>
            <a:ext cx="5659223" cy="58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9801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5917" y="266404"/>
            <a:ext cx="1112891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Role of different groups in managing the social, economic and environmental challenges of cities around the world</a:t>
            </a:r>
          </a:p>
          <a:p>
            <a:endParaRPr lang="en-US" sz="2800" b="1" dirty="0"/>
          </a:p>
          <a:p>
            <a:endParaRPr lang="en-US" sz="2800" b="1" dirty="0"/>
          </a:p>
          <a:p>
            <a:r>
              <a:rPr lang="en-US" sz="2800" b="1" dirty="0"/>
              <a:t>Lesson Outcomes</a:t>
            </a:r>
          </a:p>
          <a:p>
            <a:endParaRPr lang="en-US" sz="2800" dirty="0"/>
          </a:p>
          <a:p>
            <a:pPr marL="285750" indent="-285750">
              <a:buFontTx/>
              <a:buChar char="-"/>
            </a:pPr>
            <a:r>
              <a:rPr lang="en-US" sz="2800" dirty="0"/>
              <a:t>All will be able to define ‘Stakeholder’</a:t>
            </a:r>
          </a:p>
          <a:p>
            <a:pPr marL="285750" indent="-285750">
              <a:buFontTx/>
              <a:buChar char="-"/>
            </a:pPr>
            <a:r>
              <a:rPr lang="en-US" sz="2800" dirty="0"/>
              <a:t>All will be able to identify the different stakeholders involved in decision making</a:t>
            </a:r>
          </a:p>
          <a:p>
            <a:pPr marL="285750" indent="-285750">
              <a:buFontTx/>
              <a:buChar char="-"/>
            </a:pPr>
            <a:r>
              <a:rPr lang="en-US" sz="2800" dirty="0"/>
              <a:t>All will be able to appreciate the role of all stakeholders in decision making</a:t>
            </a:r>
          </a:p>
        </p:txBody>
      </p:sp>
    </p:spTree>
    <p:extLst>
      <p:ext uri="{BB962C8B-B14F-4D97-AF65-F5344CB8AC3E}">
        <p14:creationId xmlns:p14="http://schemas.microsoft.com/office/powerpoint/2010/main" val="285598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6887818" cy="65511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600" b="1" dirty="0"/>
              <a:t>Challenge 1 – Stakeholder definition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6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600" dirty="0"/>
              <a:t>A </a:t>
            </a:r>
            <a:r>
              <a:rPr lang="en-US" sz="2600" b="1" dirty="0"/>
              <a:t>stakeholder</a:t>
            </a:r>
            <a:r>
              <a:rPr lang="en-US" sz="2600" dirty="0"/>
              <a:t> is a person or __________ that has an interest in a particular thing and can either _____________ or be affected by that thing. For example, the ____________</a:t>
            </a:r>
            <a:r>
              <a:rPr lang="en-US" sz="2600" b="1" dirty="0"/>
              <a:t>stakeholders</a:t>
            </a:r>
            <a:r>
              <a:rPr lang="en-US" sz="2600" dirty="0"/>
              <a:t> in a typical business are its investors, ______________, customers and suppliers.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6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600" b="1" dirty="0"/>
              <a:t>Missing words: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6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600" dirty="0"/>
              <a:t>affect 		group		employees	primary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6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600" b="1" dirty="0"/>
              <a:t>Extra challenge – </a:t>
            </a:r>
            <a:r>
              <a:rPr lang="en-US" sz="2600" dirty="0"/>
              <a:t>Write down all of the stakeholders in BISH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600" dirty="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mage result for stakeholde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9" r="8280" b="-4"/>
          <a:stretch/>
        </p:blipFill>
        <p:spPr bwMode="auto"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82013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734" y="313151"/>
            <a:ext cx="12079266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Challenge 2 - Stakeholders in an LIC</a:t>
            </a:r>
          </a:p>
          <a:p>
            <a:endParaRPr lang="en-US" sz="2800" dirty="0"/>
          </a:p>
          <a:p>
            <a:r>
              <a:rPr lang="en-US" sz="2800" dirty="0"/>
              <a:t>We are looking at slum management and who the stakeholders would be in this situation. </a:t>
            </a:r>
          </a:p>
          <a:p>
            <a:endParaRPr lang="en-US" sz="2800" dirty="0"/>
          </a:p>
          <a:p>
            <a:r>
              <a:rPr lang="en-US" sz="2800" dirty="0"/>
              <a:t>For all of the stakeholders on your list, identify whether they are a local, national or international stakeholder. Make sure to include a key!</a:t>
            </a:r>
          </a:p>
          <a:p>
            <a:endParaRPr lang="en-US" sz="2800" dirty="0"/>
          </a:p>
          <a:p>
            <a:r>
              <a:rPr lang="en-US" sz="2800" b="1" dirty="0"/>
              <a:t>Extra Challenge – </a:t>
            </a:r>
            <a:r>
              <a:rPr lang="en-US" sz="2800" dirty="0"/>
              <a:t>Which of these stakeholders would be present for urban development in a HIC?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611464"/>
              </p:ext>
            </p:extLst>
          </p:nvPr>
        </p:nvGraphicFramePr>
        <p:xfrm>
          <a:off x="6980479" y="4722660"/>
          <a:ext cx="4922727" cy="1803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0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0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0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611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Slum Residents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Government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City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Council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611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Planners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Residents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living nearby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National Charities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263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Intergovernmental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chemeClr val="tx1"/>
                          </a:solidFill>
                        </a:rPr>
                        <a:t>Organisations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(IGOs)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International Charities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Utility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suppliers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63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Landowners and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property developers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City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Council Representative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Employers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5129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444986"/>
              </p:ext>
            </p:extLst>
          </p:nvPr>
        </p:nvGraphicFramePr>
        <p:xfrm>
          <a:off x="2" y="0"/>
          <a:ext cx="4922727" cy="1803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0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0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0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611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Slum Residents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Government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City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Council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611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Planners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Residents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living nearby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National Charities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263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Intergovernmental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chemeClr val="tx1"/>
                          </a:solidFill>
                        </a:rPr>
                        <a:t>Organisations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(IGOs)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International Charities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Utility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suppliers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63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Landowners and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property developers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City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Council Representative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Employers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98284"/>
              </p:ext>
            </p:extLst>
          </p:nvPr>
        </p:nvGraphicFramePr>
        <p:xfrm>
          <a:off x="7269273" y="0"/>
          <a:ext cx="4922727" cy="1803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0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0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0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611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Slum Residents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Government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City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Council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611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Planners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Residents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living nearby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National Charities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263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Intergovernmental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chemeClr val="tx1"/>
                          </a:solidFill>
                        </a:rPr>
                        <a:t>Organisations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(IGOs)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International Charities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Utility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suppliers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63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Landowners and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property developers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City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Council Representative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Employers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722206"/>
              </p:ext>
            </p:extLst>
          </p:nvPr>
        </p:nvGraphicFramePr>
        <p:xfrm>
          <a:off x="2" y="2006252"/>
          <a:ext cx="4922727" cy="1803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0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0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0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611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Slum Residents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Government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City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Council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611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Planners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Residents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living nearby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National Charities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263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Intergovernmental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chemeClr val="tx1"/>
                          </a:solidFill>
                        </a:rPr>
                        <a:t>Organisations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(IGOs)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International Charities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Utility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suppliers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63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Landowners and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property developers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City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Council Representative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Employers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091333"/>
              </p:ext>
            </p:extLst>
          </p:nvPr>
        </p:nvGraphicFramePr>
        <p:xfrm>
          <a:off x="2" y="4198307"/>
          <a:ext cx="4922727" cy="1803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0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0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0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611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Slum Residents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Government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City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Council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611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Planners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Residents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living nearby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National Charities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263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Intergovernmental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chemeClr val="tx1"/>
                          </a:solidFill>
                        </a:rPr>
                        <a:t>Organisations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(IGOs)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International Charities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Utility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suppliers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63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Landowners and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property developers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City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Council Representative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Employers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5788"/>
              </p:ext>
            </p:extLst>
          </p:nvPr>
        </p:nvGraphicFramePr>
        <p:xfrm>
          <a:off x="7269273" y="2006252"/>
          <a:ext cx="4922727" cy="1803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0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0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0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611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Slum Residents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Government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City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Council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611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Planners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Residents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living nearby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National Charities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263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Intergovernmental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chemeClr val="tx1"/>
                          </a:solidFill>
                        </a:rPr>
                        <a:t>Organisations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(IGOs)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International Charities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Utility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suppliers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63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Landowners and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property developers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City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Council Representative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Employers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378899"/>
              </p:ext>
            </p:extLst>
          </p:nvPr>
        </p:nvGraphicFramePr>
        <p:xfrm>
          <a:off x="7269273" y="4198307"/>
          <a:ext cx="4922727" cy="1803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0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0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0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611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Slum Residents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Government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City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Council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611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Planners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Residents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living nearby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National Charities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263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Intergovernmental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chemeClr val="tx1"/>
                          </a:solidFill>
                        </a:rPr>
                        <a:t>Organisations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(IGOs)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International Charities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Utility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suppliers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63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Landowners and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property developers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City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Council Representative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Employers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769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Challenge 3 – Which of the options would you support?</a:t>
            </a:r>
          </a:p>
          <a:p>
            <a:endParaRPr lang="en-US" sz="2400" dirty="0"/>
          </a:p>
          <a:p>
            <a:r>
              <a:rPr lang="en-US" sz="2400" dirty="0"/>
              <a:t>Below are 5 different slum management options used around the world. For the designated stakeholder that you have been given, argue which of the options would be best for you!</a:t>
            </a:r>
          </a:p>
          <a:p>
            <a:endParaRPr lang="en-US" sz="2400" dirty="0"/>
          </a:p>
          <a:p>
            <a:pPr marL="342900" indent="-342900">
              <a:buAutoNum type="arabicPeriod"/>
            </a:pPr>
            <a:r>
              <a:rPr lang="en-US" sz="2400" b="1" i="1" dirty="0"/>
              <a:t>Bulldoze and clear away</a:t>
            </a:r>
          </a:p>
          <a:p>
            <a:pPr marL="342900" indent="-342900">
              <a:buAutoNum type="arabicPeriod"/>
            </a:pPr>
            <a:r>
              <a:rPr lang="en-US" sz="2400" b="1" i="1" dirty="0"/>
              <a:t>Clear away but relocate</a:t>
            </a:r>
          </a:p>
          <a:p>
            <a:pPr marL="342900" indent="-342900">
              <a:buAutoNum type="arabicPeriod"/>
            </a:pPr>
            <a:r>
              <a:rPr lang="en-US" sz="2400" b="1" i="1" dirty="0"/>
              <a:t>Redevelop</a:t>
            </a:r>
          </a:p>
          <a:p>
            <a:pPr marL="342900" indent="-342900">
              <a:buAutoNum type="arabicPeriod"/>
            </a:pPr>
            <a:r>
              <a:rPr lang="en-US" sz="2400" b="1" i="1" dirty="0"/>
              <a:t>Improve by self-help schemes</a:t>
            </a:r>
          </a:p>
          <a:p>
            <a:pPr marL="342900" indent="-342900">
              <a:buAutoNum type="arabicPeriod"/>
            </a:pPr>
            <a:r>
              <a:rPr lang="en-US" sz="2400" b="1" i="1" dirty="0"/>
              <a:t>Ignore</a:t>
            </a:r>
          </a:p>
          <a:p>
            <a:pPr marL="342900" indent="-342900">
              <a:buAutoNum type="arabicPeriod"/>
            </a:pPr>
            <a:endParaRPr lang="en-US" sz="2400" dirty="0"/>
          </a:p>
          <a:p>
            <a:r>
              <a:rPr lang="en-US" sz="2400" b="1" dirty="0"/>
              <a:t>Sentence Starters</a:t>
            </a:r>
          </a:p>
          <a:p>
            <a:endParaRPr lang="en-US" sz="2400" dirty="0"/>
          </a:p>
          <a:p>
            <a:r>
              <a:rPr lang="en-US" sz="2400" dirty="0"/>
              <a:t>The best option for us would be</a:t>
            </a:r>
            <a:r>
              <a:rPr lang="is-IS" sz="2400" dirty="0"/>
              <a:t>…</a:t>
            </a:r>
          </a:p>
          <a:p>
            <a:r>
              <a:rPr lang="is-IS" sz="2400" dirty="0"/>
              <a:t>This is because...</a:t>
            </a:r>
          </a:p>
          <a:p>
            <a:r>
              <a:rPr lang="is-IS" sz="2400" dirty="0"/>
              <a:t>However, the option to ________________ would also be good as...</a:t>
            </a:r>
          </a:p>
          <a:p>
            <a:r>
              <a:rPr lang="is-IS" sz="2400" dirty="0"/>
              <a:t>The worst option for us would be...</a:t>
            </a:r>
          </a:p>
          <a:p>
            <a:r>
              <a:rPr lang="is-IS" sz="2400" dirty="0"/>
              <a:t>This is because...</a:t>
            </a:r>
            <a:endParaRPr lang="en-US" sz="2400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</p:txBody>
      </p:sp>
      <p:pic>
        <p:nvPicPr>
          <p:cNvPr id="1026" name="Picture 2" descr="mage result for decision mak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6494" y="4271376"/>
            <a:ext cx="3714515" cy="2480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5287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74237" y="914400"/>
            <a:ext cx="3657600" cy="28875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7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To finish </a:t>
            </a: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– Who do you think is the most important stakeholder?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mage result for opin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822" y="1229341"/>
            <a:ext cx="6553545" cy="4407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7083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513</Words>
  <Application>Microsoft Macintosh PowerPoint</Application>
  <PresentationFormat>Widescreen</PresentationFormat>
  <Paragraphs>128</Paragraphs>
  <Slides>7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Sullivan</dc:creator>
  <cp:lastModifiedBy>Microsoft Office User</cp:lastModifiedBy>
  <cp:revision>22</cp:revision>
  <cp:lastPrinted>2018-11-12T05:15:35Z</cp:lastPrinted>
  <dcterms:created xsi:type="dcterms:W3CDTF">2018-11-03T07:26:52Z</dcterms:created>
  <dcterms:modified xsi:type="dcterms:W3CDTF">2022-01-12T17:36:13Z</dcterms:modified>
</cp:coreProperties>
</file>