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310" r:id="rId3"/>
    <p:sldId id="266" r:id="rId4"/>
    <p:sldId id="308" r:id="rId5"/>
    <p:sldId id="268" r:id="rId6"/>
    <p:sldId id="309" r:id="rId7"/>
    <p:sldId id="265" r:id="rId8"/>
    <p:sldId id="294" r:id="rId9"/>
    <p:sldId id="293" r:id="rId10"/>
    <p:sldId id="295" r:id="rId11"/>
    <p:sldId id="29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68"/>
    <p:restoredTop sz="86377"/>
  </p:normalViewPr>
  <p:slideViewPr>
    <p:cSldViewPr snapToGrid="0" snapToObjects="1">
      <p:cViewPr varScale="1">
        <p:scale>
          <a:sx n="73" d="100"/>
          <a:sy n="73" d="100"/>
        </p:scale>
        <p:origin x="200" y="11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33734-50B0-9E4B-ADD2-BF82F8181614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97FF7-E12A-3845-830A-613DD6D30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8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C25C9-0F1B-48AF-90B8-AD3A053164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4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7FF7-E12A-3845-830A-613DD6D301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4481" indent="-301723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6894" indent="-241379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89651" indent="-241379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2409" indent="-241379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55166" indent="-2413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37924" indent="-2413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20681" indent="-2413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03439" indent="-2413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797186F-4C55-494A-8944-1799709175B9}" type="slidenum">
              <a:rPr lang="en-US" altLang="en-US" sz="1300">
                <a:latin typeface="Calibri" pitchFamily="34" charset="0"/>
              </a:rPr>
              <a:pPr eaLnBrk="1" hangingPunct="1"/>
              <a:t>3</a:t>
            </a:fld>
            <a:endParaRPr lang="en-US" altLang="en-US" sz="1300">
              <a:latin typeface="Calibri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000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724344"/>
            <a:ext cx="5046663" cy="4559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500" dirty="0">
                <a:ea typeface="ＭＳ Ｐゴシック" pitchFamily="34" charset="-128"/>
              </a:rPr>
              <a:t>Source: adapted from HOP Associates. http://www.flexibility.co.uk/issues/transport/time-mobility.htm</a:t>
            </a:r>
          </a:p>
        </p:txBody>
      </p:sp>
    </p:spTree>
    <p:extLst>
      <p:ext uri="{BB962C8B-B14F-4D97-AF65-F5344CB8AC3E}">
        <p14:creationId xmlns:p14="http://schemas.microsoft.com/office/powerpoint/2010/main" val="322184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7FF7-E12A-3845-830A-613DD6D301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0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https://www.youtube.com/watch?v=mLqmjJTbigU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39-9B41-4918-8B0A-EC5DD64188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1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7FF7-E12A-3845-830A-613DD6D301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7FF7-E12A-3845-830A-613DD6D301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4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2A4C-2171-1544-A9D9-88A438353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6C1A2-4A53-5943-87DE-395AE3C6B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3677-6A56-A440-9557-71B95B92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0B0CD-6055-3946-A43F-4BF84F00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0DE96-3DE9-F248-B8C4-574B9A6A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41FC0-246B-3E4A-844B-82E432D9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86B59-B47D-7A49-903F-AA1A8B363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C3F05-DC6E-7B44-9086-5AA29DA2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784F-413C-DA49-80D5-6379EDF2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BC7F5-B5E3-424A-9689-3BF9126B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3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95A69-40D8-5941-8D92-03C4C41C5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A02E6-CB07-6146-A1D7-1D89D5A27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1127D-FC00-E742-89FA-59556D68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49B24-9858-C547-94FF-27705E22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697FA-BC2A-EC45-ADBA-79F0EC74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3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348D-0407-2B42-B7FE-6B06FD04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D133-C659-594D-8AB7-638DC336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A49D7-2C6B-F745-8DE6-0CCC6F8A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66E6C-2E3D-A846-888F-89B94816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80FF3-996F-3A4D-AC4B-95575A88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4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10D8-C3BE-A44C-852A-7AAF9400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1624F-6517-D74A-AC3A-F69D5EDD6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C99DF-4A2D-CC46-A5FD-9FE2EC59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F55E9-773E-074D-BDB5-37D39D2C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6450D-DF0E-EF4C-B1AF-81B3315D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B069-5049-C740-BB73-1963AABB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90BA-B508-E74A-B3E9-34D217C65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4EB27-00AF-2B48-B0D3-BECB68C35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CCCB8-A7E6-F34B-99A1-41C3A4C1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968FA-10AF-9D49-96D8-99E7C248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C0B2D-4A59-064E-BAE0-24DB18EA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2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F536-938A-7F4A-A3E4-646A15E3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3526-A0A6-AA4E-BD82-6BFB0D737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EF452-B6A5-3443-837D-9A9B5DD1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D4F87-10C1-A34E-B2C1-2763AA2D1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26862-84F6-9049-B879-B850FDC97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76A3AF-587A-7747-8694-2804ACF5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5663B-EA3F-6B4D-AF66-83D772723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E0C7C-7CC6-0B4F-85FD-4A11A35A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5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C7C9-0B59-0F45-878C-27AE954D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1F680-1DFF-4643-B9C6-393CCEEB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2757B-AF6A-AB46-A599-3571BAB0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843CB-4C57-8E44-9CB5-C3FF0363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F18C5-726F-174C-B3B4-79D055DC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1F91A-E6A5-D14C-A2EA-407EEE04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A2D78-8794-F847-8D76-47E8D6DC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0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1E9B-1831-0945-88D1-773EC8F6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23B0-D6D7-FD46-9CBD-0F599211C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F892B-64D3-7545-ABC6-858A5731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76537-02EE-684F-B149-0A4FB032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21DEF-3AE5-F946-B228-1ECCC0CB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EB58-142A-1743-A765-CF2725BD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0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9E80-0AB7-4446-8CF9-484A5590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131DE3-E909-9A42-9076-9ADD0FF60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DF9E3-F2CA-3644-8E4F-F7CC06B93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8524E-0123-0B42-A89C-4F5EC4D0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E4A64-2507-B844-B6A0-4411BCD0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2B18D-5495-6243-8201-8C5EBC9A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4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13328-CF44-994B-B3B1-787A32C3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44395-7724-5A41-BEED-B60CCACAF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1D28B-D747-9F47-B9F7-DD17C7C41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3A58A-026E-8940-B343-CE286C56AFB1}" type="datetimeFigureOut">
              <a:rPr lang="en-US" smtClean="0"/>
              <a:t>10/7/18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E10CA-C95C-A64D-ADE3-F753FE82F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741F0-3456-E544-AA28-F80898F3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D1-E099-8047-8AAE-82B87EE7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9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qmjJTbig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eographypods.com/2-changing-space---the-shrinking-world.htm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09522" y="2912644"/>
            <a:ext cx="4162479" cy="3727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GB" sz="2600" dirty="0"/>
              <a:t>Give a </a:t>
            </a:r>
            <a:r>
              <a:rPr lang="en-GB" sz="2600" u="sng" dirty="0"/>
              <a:t>developed</a:t>
            </a:r>
            <a:r>
              <a:rPr lang="en-GB" sz="2600" dirty="0"/>
              <a:t> and </a:t>
            </a:r>
            <a:r>
              <a:rPr lang="en-GB" sz="2600" u="sng" dirty="0"/>
              <a:t>well-substantiated</a:t>
            </a:r>
            <a:r>
              <a:rPr lang="en-GB" sz="2600" dirty="0"/>
              <a:t> explanation of how transport development has helped form global interactions.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GB" sz="2600" u="sng" dirty="0"/>
              <a:t>Analyse</a:t>
            </a:r>
            <a:r>
              <a:rPr lang="en-GB" sz="2600" dirty="0"/>
              <a:t> the effects this has had on the world.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09521" y="1727152"/>
            <a:ext cx="4162479" cy="103418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sz="2400" dirty="0"/>
              <a:t>Success criteria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9521" y="775847"/>
            <a:ext cx="11640799" cy="850926"/>
          </a:xfrm>
          <a:prstGeom prst="rect">
            <a:avLst/>
          </a:prstGeom>
          <a:solidFill>
            <a:srgbClr val="FFFFFF"/>
          </a:solidFill>
          <a:ln w="28575">
            <a:solidFill>
              <a:srgbClr val="FFC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/>
            <a:r>
              <a:rPr lang="en-GB" sz="2000" dirty="0">
                <a:latin typeface="Comic Sans MS" panose="030F0902030302020204" pitchFamily="66" charset="0"/>
              </a:rPr>
              <a:t>Why: to explain </a:t>
            </a:r>
            <a:r>
              <a:rPr lang="en-US" sz="2000" dirty="0">
                <a:latin typeface="Comic Sans MS" panose="030F0902030302020204" pitchFamily="66" charset="0"/>
              </a:rPr>
              <a:t>How political, technological and physical </a:t>
            </a:r>
            <a:r>
              <a:rPr lang="en-US" sz="2000" b="1" dirty="0">
                <a:latin typeface="Comic Sans MS" panose="030F0902030302020204" pitchFamily="66" charset="0"/>
              </a:rPr>
              <a:t>processes</a:t>
            </a:r>
            <a:r>
              <a:rPr lang="en-US" sz="2000" dirty="0">
                <a:latin typeface="Comic Sans MS" panose="030F0902030302020204" pitchFamily="66" charset="0"/>
              </a:rPr>
              <a:t> influence global interactions by </a:t>
            </a:r>
            <a:r>
              <a:rPr lang="en-GB" sz="2000" dirty="0">
                <a:latin typeface="Comic Sans MS" panose="030F0902030302020204" pitchFamily="66" charset="0"/>
              </a:rPr>
              <a:t>explain how a reduction in the friction of distance results in time–space convergence.</a:t>
            </a:r>
            <a:r>
              <a:rPr lang="en-GB" sz="2000" u="sng" dirty="0"/>
              <a:t> </a:t>
            </a:r>
            <a:endParaRPr lang="en-US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00376" y="99404"/>
            <a:ext cx="8534453" cy="57606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6131" tIns="65311" rIns="106131" bIns="6531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17000"/>
              </a:lnSpc>
            </a:pPr>
            <a:r>
              <a:rPr lang="en-GB" sz="2800" u="sng" dirty="0">
                <a:solidFill>
                  <a:srgbClr val="000000"/>
                </a:solidFill>
                <a:latin typeface="Comic Sans MS" pitchFamily="66" charset="0"/>
              </a:rPr>
              <a:t>What: TRANSPORT DEVELOPMENTS 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8FC3DF0-920B-EC4D-8143-42D025EAF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80" y="1948052"/>
            <a:ext cx="7471166" cy="1626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29132F-402B-E24A-BC12-574839C84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81" y="4187503"/>
            <a:ext cx="7134439" cy="13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7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68" y="274638"/>
            <a:ext cx="8906692" cy="543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3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70" y="264479"/>
            <a:ext cx="6686550" cy="6139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Link to environmental aspects of globalization </a:t>
            </a:r>
          </a:p>
        </p:txBody>
      </p:sp>
    </p:spTree>
    <p:extLst>
      <p:ext uri="{BB962C8B-B14F-4D97-AF65-F5344CB8AC3E}">
        <p14:creationId xmlns:p14="http://schemas.microsoft.com/office/powerpoint/2010/main" val="51878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style question (from May 2014):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825625"/>
            <a:ext cx="8382000" cy="83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A9C463-AF29-1D47-974D-4D5FBDDB5EE3}"/>
              </a:ext>
            </a:extLst>
          </p:cNvPr>
          <p:cNvSpPr/>
          <p:nvPr/>
        </p:nvSpPr>
        <p:spPr>
          <a:xfrm>
            <a:off x="2462212" y="3450897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Lato"/>
              </a:rPr>
              <a:t>Using examples, explain how transport developments over time have lead to a shrinking world. [12]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6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7F5B51-03CC-1F46-A26A-C8A8B205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433" y="403781"/>
            <a:ext cx="6891505" cy="584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04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 flipV="1">
            <a:off x="7862888" y="2270125"/>
            <a:ext cx="0" cy="3417888"/>
          </a:xfrm>
          <a:prstGeom prst="line">
            <a:avLst/>
          </a:prstGeom>
          <a:noFill/>
          <a:ln w="38100">
            <a:solidFill>
              <a:srgbClr val="C0C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6135688" y="2289175"/>
            <a:ext cx="0" cy="3417888"/>
          </a:xfrm>
          <a:prstGeom prst="line">
            <a:avLst/>
          </a:prstGeom>
          <a:noFill/>
          <a:ln w="38100">
            <a:solidFill>
              <a:srgbClr val="C0C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3078163" y="2343150"/>
            <a:ext cx="0" cy="3417888"/>
          </a:xfrm>
          <a:prstGeom prst="line">
            <a:avLst/>
          </a:prstGeom>
          <a:noFill/>
          <a:ln w="38100">
            <a:solidFill>
              <a:srgbClr val="C0C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778000" y="188640"/>
            <a:ext cx="8710488" cy="1143000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latin typeface="Comic Sans MS" panose="030F0702030302020204" pitchFamily="66" charset="0"/>
                <a:ea typeface="ＭＳ Ｐゴシック" pitchFamily="34" charset="-128"/>
              </a:rPr>
              <a:t>Communications contribution to Economic Opportunities</a:t>
            </a:r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2449514" y="5370513"/>
            <a:ext cx="4160837" cy="379412"/>
          </a:xfrm>
          <a:custGeom>
            <a:avLst/>
            <a:gdLst>
              <a:gd name="T0" fmla="*/ 0 w 2621"/>
              <a:gd name="T1" fmla="*/ 2147483647 h 239"/>
              <a:gd name="T2" fmla="*/ 2147483647 w 2621"/>
              <a:gd name="T3" fmla="*/ 2147483647 h 239"/>
              <a:gd name="T4" fmla="*/ 2147483647 w 2621"/>
              <a:gd name="T5" fmla="*/ 2147483647 h 239"/>
              <a:gd name="T6" fmla="*/ 2147483647 w 2621"/>
              <a:gd name="T7" fmla="*/ 2147483647 h 239"/>
              <a:gd name="T8" fmla="*/ 2147483647 w 2621"/>
              <a:gd name="T9" fmla="*/ 2147483647 h 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21"/>
              <a:gd name="T16" fmla="*/ 0 h 239"/>
              <a:gd name="T17" fmla="*/ 2621 w 2621"/>
              <a:gd name="T18" fmla="*/ 239 h 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21" h="239">
                <a:moveTo>
                  <a:pt x="0" y="37"/>
                </a:moveTo>
                <a:cubicBezTo>
                  <a:pt x="151" y="18"/>
                  <a:pt x="303" y="0"/>
                  <a:pt x="497" y="1"/>
                </a:cubicBezTo>
                <a:cubicBezTo>
                  <a:pt x="691" y="2"/>
                  <a:pt x="947" y="18"/>
                  <a:pt x="1167" y="44"/>
                </a:cubicBezTo>
                <a:cubicBezTo>
                  <a:pt x="1387" y="70"/>
                  <a:pt x="1573" y="127"/>
                  <a:pt x="1815" y="159"/>
                </a:cubicBezTo>
                <a:cubicBezTo>
                  <a:pt x="2057" y="191"/>
                  <a:pt x="2339" y="215"/>
                  <a:pt x="2621" y="239"/>
                </a:cubicBezTo>
              </a:path>
            </a:pathLst>
          </a:custGeom>
          <a:noFill/>
          <a:ln w="38100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473326" y="5200651"/>
            <a:ext cx="7269163" cy="473075"/>
          </a:xfrm>
          <a:custGeom>
            <a:avLst/>
            <a:gdLst>
              <a:gd name="T0" fmla="*/ 0 w 4579"/>
              <a:gd name="T1" fmla="*/ 2147483647 h 298"/>
              <a:gd name="T2" fmla="*/ 2147483647 w 4579"/>
              <a:gd name="T3" fmla="*/ 2147483647 h 298"/>
              <a:gd name="T4" fmla="*/ 2147483647 w 4579"/>
              <a:gd name="T5" fmla="*/ 2147483647 h 298"/>
              <a:gd name="T6" fmla="*/ 2147483647 w 4579"/>
              <a:gd name="T7" fmla="*/ 2147483647 h 298"/>
              <a:gd name="T8" fmla="*/ 2147483647 w 4579"/>
              <a:gd name="T9" fmla="*/ 2147483647 h 298"/>
              <a:gd name="T10" fmla="*/ 2147483647 w 4579"/>
              <a:gd name="T11" fmla="*/ 2147483647 h 298"/>
              <a:gd name="T12" fmla="*/ 2147483647 w 4579"/>
              <a:gd name="T13" fmla="*/ 2147483647 h 2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79"/>
              <a:gd name="T22" fmla="*/ 0 h 298"/>
              <a:gd name="T23" fmla="*/ 4579 w 4579"/>
              <a:gd name="T24" fmla="*/ 298 h 2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79" h="298">
                <a:moveTo>
                  <a:pt x="0" y="101"/>
                </a:moveTo>
                <a:cubicBezTo>
                  <a:pt x="64" y="87"/>
                  <a:pt x="129" y="74"/>
                  <a:pt x="352" y="58"/>
                </a:cubicBezTo>
                <a:cubicBezTo>
                  <a:pt x="575" y="42"/>
                  <a:pt x="1047" y="0"/>
                  <a:pt x="1339" y="7"/>
                </a:cubicBezTo>
                <a:cubicBezTo>
                  <a:pt x="1631" y="14"/>
                  <a:pt x="1818" y="71"/>
                  <a:pt x="2102" y="101"/>
                </a:cubicBezTo>
                <a:cubicBezTo>
                  <a:pt x="2386" y="131"/>
                  <a:pt x="2729" y="157"/>
                  <a:pt x="3045" y="187"/>
                </a:cubicBezTo>
                <a:cubicBezTo>
                  <a:pt x="3361" y="217"/>
                  <a:pt x="3740" y="264"/>
                  <a:pt x="3996" y="281"/>
                </a:cubicBezTo>
                <a:cubicBezTo>
                  <a:pt x="4252" y="298"/>
                  <a:pt x="4415" y="293"/>
                  <a:pt x="4579" y="288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3067051" y="4927601"/>
            <a:ext cx="4422775" cy="569913"/>
          </a:xfrm>
          <a:custGeom>
            <a:avLst/>
            <a:gdLst>
              <a:gd name="T0" fmla="*/ 0 w 2786"/>
              <a:gd name="T1" fmla="*/ 2147483647 h 359"/>
              <a:gd name="T2" fmla="*/ 2147483647 w 2786"/>
              <a:gd name="T3" fmla="*/ 2147483647 h 359"/>
              <a:gd name="T4" fmla="*/ 2147483647 w 2786"/>
              <a:gd name="T5" fmla="*/ 2147483647 h 359"/>
              <a:gd name="T6" fmla="*/ 2147483647 w 2786"/>
              <a:gd name="T7" fmla="*/ 2147483647 h 359"/>
              <a:gd name="T8" fmla="*/ 2147483647 w 2786"/>
              <a:gd name="T9" fmla="*/ 2147483647 h 359"/>
              <a:gd name="T10" fmla="*/ 2147483647 w 2786"/>
              <a:gd name="T11" fmla="*/ 2147483647 h 359"/>
              <a:gd name="T12" fmla="*/ 2147483647 w 2786"/>
              <a:gd name="T13" fmla="*/ 2147483647 h 3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86"/>
              <a:gd name="T22" fmla="*/ 0 h 359"/>
              <a:gd name="T23" fmla="*/ 2786 w 2786"/>
              <a:gd name="T24" fmla="*/ 359 h 3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86" h="359">
                <a:moveTo>
                  <a:pt x="0" y="222"/>
                </a:moveTo>
                <a:cubicBezTo>
                  <a:pt x="268" y="172"/>
                  <a:pt x="536" y="122"/>
                  <a:pt x="727" y="86"/>
                </a:cubicBezTo>
                <a:cubicBezTo>
                  <a:pt x="918" y="50"/>
                  <a:pt x="985" y="12"/>
                  <a:pt x="1145" y="6"/>
                </a:cubicBezTo>
                <a:cubicBezTo>
                  <a:pt x="1305" y="0"/>
                  <a:pt x="1542" y="27"/>
                  <a:pt x="1685" y="50"/>
                </a:cubicBezTo>
                <a:cubicBezTo>
                  <a:pt x="1828" y="73"/>
                  <a:pt x="1896" y="105"/>
                  <a:pt x="2002" y="143"/>
                </a:cubicBezTo>
                <a:cubicBezTo>
                  <a:pt x="2108" y="181"/>
                  <a:pt x="2187" y="244"/>
                  <a:pt x="2318" y="280"/>
                </a:cubicBezTo>
                <a:cubicBezTo>
                  <a:pt x="2449" y="316"/>
                  <a:pt x="2617" y="337"/>
                  <a:pt x="2786" y="359"/>
                </a:cubicBezTo>
              </a:path>
            </a:pathLst>
          </a:custGeom>
          <a:noFill/>
          <a:ln w="381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4816476" y="4505326"/>
            <a:ext cx="4926013" cy="1006475"/>
          </a:xfrm>
          <a:custGeom>
            <a:avLst/>
            <a:gdLst>
              <a:gd name="T0" fmla="*/ 0 w 3103"/>
              <a:gd name="T1" fmla="*/ 2147483647 h 634"/>
              <a:gd name="T2" fmla="*/ 2147483647 w 3103"/>
              <a:gd name="T3" fmla="*/ 2147483647 h 634"/>
              <a:gd name="T4" fmla="*/ 2147483647 w 3103"/>
              <a:gd name="T5" fmla="*/ 2147483647 h 634"/>
              <a:gd name="T6" fmla="*/ 2147483647 w 3103"/>
              <a:gd name="T7" fmla="*/ 2147483647 h 634"/>
              <a:gd name="T8" fmla="*/ 2147483647 w 3103"/>
              <a:gd name="T9" fmla="*/ 2147483647 h 634"/>
              <a:gd name="T10" fmla="*/ 2147483647 w 3103"/>
              <a:gd name="T11" fmla="*/ 2147483647 h 634"/>
              <a:gd name="T12" fmla="*/ 2147483647 w 3103"/>
              <a:gd name="T13" fmla="*/ 2147483647 h 634"/>
              <a:gd name="T14" fmla="*/ 2147483647 w 3103"/>
              <a:gd name="T15" fmla="*/ 2147483647 h 634"/>
              <a:gd name="T16" fmla="*/ 2147483647 w 3103"/>
              <a:gd name="T17" fmla="*/ 2147483647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03"/>
              <a:gd name="T28" fmla="*/ 0 h 634"/>
              <a:gd name="T29" fmla="*/ 3103 w 3103"/>
              <a:gd name="T30" fmla="*/ 634 h 6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03" h="634">
                <a:moveTo>
                  <a:pt x="0" y="265"/>
                </a:moveTo>
                <a:cubicBezTo>
                  <a:pt x="174" y="215"/>
                  <a:pt x="349" y="166"/>
                  <a:pt x="475" y="128"/>
                </a:cubicBezTo>
                <a:cubicBezTo>
                  <a:pt x="601" y="90"/>
                  <a:pt x="648" y="53"/>
                  <a:pt x="756" y="35"/>
                </a:cubicBezTo>
                <a:cubicBezTo>
                  <a:pt x="864" y="17"/>
                  <a:pt x="1008" y="0"/>
                  <a:pt x="1123" y="20"/>
                </a:cubicBezTo>
                <a:cubicBezTo>
                  <a:pt x="1238" y="40"/>
                  <a:pt x="1320" y="98"/>
                  <a:pt x="1447" y="157"/>
                </a:cubicBezTo>
                <a:cubicBezTo>
                  <a:pt x="1574" y="216"/>
                  <a:pt x="1754" y="303"/>
                  <a:pt x="1886" y="373"/>
                </a:cubicBezTo>
                <a:cubicBezTo>
                  <a:pt x="2018" y="443"/>
                  <a:pt x="2087" y="533"/>
                  <a:pt x="2239" y="575"/>
                </a:cubicBezTo>
                <a:cubicBezTo>
                  <a:pt x="2391" y="617"/>
                  <a:pt x="2656" y="616"/>
                  <a:pt x="2800" y="625"/>
                </a:cubicBezTo>
                <a:cubicBezTo>
                  <a:pt x="2944" y="634"/>
                  <a:pt x="3023" y="633"/>
                  <a:pt x="3103" y="632"/>
                </a:cubicBezTo>
              </a:path>
            </a:pathLst>
          </a:custGeom>
          <a:noFill/>
          <a:ln w="38100" cap="flat" cmpd="sng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6027739" y="3910013"/>
            <a:ext cx="3690937" cy="639762"/>
          </a:xfrm>
          <a:custGeom>
            <a:avLst/>
            <a:gdLst>
              <a:gd name="T0" fmla="*/ 0 w 2325"/>
              <a:gd name="T1" fmla="*/ 2147483647 h 403"/>
              <a:gd name="T2" fmla="*/ 2147483647 w 2325"/>
              <a:gd name="T3" fmla="*/ 2147483647 h 403"/>
              <a:gd name="T4" fmla="*/ 2147483647 w 2325"/>
              <a:gd name="T5" fmla="*/ 2147483647 h 403"/>
              <a:gd name="T6" fmla="*/ 2147483647 w 2325"/>
              <a:gd name="T7" fmla="*/ 2147483647 h 403"/>
              <a:gd name="T8" fmla="*/ 2147483647 w 2325"/>
              <a:gd name="T9" fmla="*/ 2147483647 h 403"/>
              <a:gd name="T10" fmla="*/ 2147483647 w 2325"/>
              <a:gd name="T11" fmla="*/ 2147483647 h 4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25"/>
              <a:gd name="T19" fmla="*/ 0 h 403"/>
              <a:gd name="T20" fmla="*/ 2325 w 2325"/>
              <a:gd name="T21" fmla="*/ 403 h 4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25" h="403">
                <a:moveTo>
                  <a:pt x="0" y="403"/>
                </a:moveTo>
                <a:cubicBezTo>
                  <a:pt x="156" y="349"/>
                  <a:pt x="312" y="296"/>
                  <a:pt x="511" y="244"/>
                </a:cubicBezTo>
                <a:cubicBezTo>
                  <a:pt x="710" y="192"/>
                  <a:pt x="1011" y="133"/>
                  <a:pt x="1195" y="93"/>
                </a:cubicBezTo>
                <a:cubicBezTo>
                  <a:pt x="1379" y="53"/>
                  <a:pt x="1486" y="0"/>
                  <a:pt x="1613" y="7"/>
                </a:cubicBezTo>
                <a:cubicBezTo>
                  <a:pt x="1740" y="14"/>
                  <a:pt x="1839" y="71"/>
                  <a:pt x="1958" y="136"/>
                </a:cubicBezTo>
                <a:cubicBezTo>
                  <a:pt x="2077" y="201"/>
                  <a:pt x="2263" y="352"/>
                  <a:pt x="2325" y="395"/>
                </a:cubicBezTo>
              </a:path>
            </a:pathLst>
          </a:custGeom>
          <a:noFill/>
          <a:ln w="38100" cap="flat" cmpd="sng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6896100" y="3630613"/>
            <a:ext cx="2846388" cy="563562"/>
          </a:xfrm>
          <a:custGeom>
            <a:avLst/>
            <a:gdLst>
              <a:gd name="T0" fmla="*/ 0 w 1793"/>
              <a:gd name="T1" fmla="*/ 2147483647 h 355"/>
              <a:gd name="T2" fmla="*/ 2147483647 w 1793"/>
              <a:gd name="T3" fmla="*/ 2147483647 h 355"/>
              <a:gd name="T4" fmla="*/ 2147483647 w 1793"/>
              <a:gd name="T5" fmla="*/ 2147483647 h 355"/>
              <a:gd name="T6" fmla="*/ 2147483647 w 1793"/>
              <a:gd name="T7" fmla="*/ 2147483647 h 355"/>
              <a:gd name="T8" fmla="*/ 2147483647 w 1793"/>
              <a:gd name="T9" fmla="*/ 2147483647 h 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3"/>
              <a:gd name="T16" fmla="*/ 0 h 355"/>
              <a:gd name="T17" fmla="*/ 1793 w 1793"/>
              <a:gd name="T18" fmla="*/ 355 h 3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3" h="355">
                <a:moveTo>
                  <a:pt x="0" y="355"/>
                </a:moveTo>
                <a:cubicBezTo>
                  <a:pt x="92" y="328"/>
                  <a:pt x="386" y="245"/>
                  <a:pt x="554" y="190"/>
                </a:cubicBezTo>
                <a:cubicBezTo>
                  <a:pt x="722" y="135"/>
                  <a:pt x="857" y="48"/>
                  <a:pt x="1008" y="24"/>
                </a:cubicBezTo>
                <a:cubicBezTo>
                  <a:pt x="1159" y="0"/>
                  <a:pt x="1331" y="8"/>
                  <a:pt x="1462" y="46"/>
                </a:cubicBezTo>
                <a:cubicBezTo>
                  <a:pt x="1593" y="84"/>
                  <a:pt x="1693" y="169"/>
                  <a:pt x="1793" y="255"/>
                </a:cubicBezTo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6302376" y="2198689"/>
            <a:ext cx="3440113" cy="2224087"/>
          </a:xfrm>
          <a:custGeom>
            <a:avLst/>
            <a:gdLst>
              <a:gd name="T0" fmla="*/ 0 w 2167"/>
              <a:gd name="T1" fmla="*/ 2147483647 h 1401"/>
              <a:gd name="T2" fmla="*/ 2147483647 w 2167"/>
              <a:gd name="T3" fmla="*/ 2147483647 h 1401"/>
              <a:gd name="T4" fmla="*/ 2147483647 w 2167"/>
              <a:gd name="T5" fmla="*/ 2147483647 h 1401"/>
              <a:gd name="T6" fmla="*/ 2147483647 w 2167"/>
              <a:gd name="T7" fmla="*/ 2147483647 h 1401"/>
              <a:gd name="T8" fmla="*/ 2147483647 w 2167"/>
              <a:gd name="T9" fmla="*/ 2147483647 h 14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7"/>
              <a:gd name="T16" fmla="*/ 0 h 1401"/>
              <a:gd name="T17" fmla="*/ 2167 w 2167"/>
              <a:gd name="T18" fmla="*/ 1401 h 14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7" h="1401">
                <a:moveTo>
                  <a:pt x="0" y="1401"/>
                </a:moveTo>
                <a:cubicBezTo>
                  <a:pt x="191" y="1337"/>
                  <a:pt x="382" y="1274"/>
                  <a:pt x="619" y="1135"/>
                </a:cubicBezTo>
                <a:cubicBezTo>
                  <a:pt x="856" y="996"/>
                  <a:pt x="1190" y="740"/>
                  <a:pt x="1425" y="566"/>
                </a:cubicBezTo>
                <a:cubicBezTo>
                  <a:pt x="1660" y="392"/>
                  <a:pt x="1906" y="182"/>
                  <a:pt x="2030" y="91"/>
                </a:cubicBezTo>
                <a:cubicBezTo>
                  <a:pt x="2154" y="0"/>
                  <a:pt x="2160" y="9"/>
                  <a:pt x="2167" y="19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044825" y="5332413"/>
            <a:ext cx="820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Arial Narrow" pitchFamily="34" charset="0"/>
              </a:rPr>
              <a:t>Horses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410076" y="5157788"/>
            <a:ext cx="1789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Arial Narrow" pitchFamily="34" charset="0"/>
              </a:rPr>
              <a:t>Maritime shipping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574926" y="4464051"/>
            <a:ext cx="1528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Arial Narrow" pitchFamily="34" charset="0"/>
              </a:rPr>
              <a:t>Canal shipping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330701" y="4019551"/>
            <a:ext cx="989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Arial Narrow" pitchFamily="34" charset="0"/>
              </a:rPr>
              <a:t>Railways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573714" y="3603626"/>
            <a:ext cx="757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Arial Narrow" pitchFamily="34" charset="0"/>
              </a:rPr>
              <a:t>Roads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764338" y="3495676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Arial Narrow" pitchFamily="34" charset="0"/>
              </a:rPr>
              <a:t>Air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614988" y="3022601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Arial Narrow" pitchFamily="34" charset="0"/>
              </a:rPr>
              <a:t>Telecommunications</a:t>
            </a:r>
          </a:p>
        </p:txBody>
      </p:sp>
      <p:sp>
        <p:nvSpPr>
          <p:cNvPr id="25620" name="Freeform 20"/>
          <p:cNvSpPr>
            <a:spLocks/>
          </p:cNvSpPr>
          <p:nvPr/>
        </p:nvSpPr>
        <p:spPr bwMode="auto">
          <a:xfrm>
            <a:off x="2449513" y="1668464"/>
            <a:ext cx="7315200" cy="4092575"/>
          </a:xfrm>
          <a:custGeom>
            <a:avLst/>
            <a:gdLst>
              <a:gd name="T0" fmla="*/ 0 w 4572"/>
              <a:gd name="T1" fmla="*/ 0 h 2578"/>
              <a:gd name="T2" fmla="*/ 0 w 4572"/>
              <a:gd name="T3" fmla="*/ 2147483647 h 2578"/>
              <a:gd name="T4" fmla="*/ 2147483647 w 4572"/>
              <a:gd name="T5" fmla="*/ 2147483647 h 2578"/>
              <a:gd name="T6" fmla="*/ 0 60000 65536"/>
              <a:gd name="T7" fmla="*/ 0 60000 65536"/>
              <a:gd name="T8" fmla="*/ 0 60000 65536"/>
              <a:gd name="T9" fmla="*/ 0 w 4572"/>
              <a:gd name="T10" fmla="*/ 0 h 2578"/>
              <a:gd name="T11" fmla="*/ 4572 w 4572"/>
              <a:gd name="T12" fmla="*/ 2578 h 25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" h="2578">
                <a:moveTo>
                  <a:pt x="0" y="0"/>
                </a:moveTo>
                <a:lnTo>
                  <a:pt x="0" y="2578"/>
                </a:lnTo>
                <a:lnTo>
                  <a:pt x="4572" y="257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78163" y="56784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3686175" y="56784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283075" y="56784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879975" y="56784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476875" y="56784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6073775" y="56784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6670675" y="56784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7267575" y="56784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7864475" y="56784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8461375" y="56784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9058275" y="56784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2293938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1750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2879725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1775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3489325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1800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4089400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1825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4695825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1850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5294313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1875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5892800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1900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6478588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1925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7075488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1950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7683500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1975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8280400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2000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8877300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2025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9485313" y="5861051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>
                <a:latin typeface="Arial Narrow" pitchFamily="34" charset="0"/>
              </a:rPr>
              <a:t>2050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 rot="-5400000">
            <a:off x="1250698" y="3654422"/>
            <a:ext cx="20547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AvantGarde Bk BT" charset="0"/>
              </a:rPr>
              <a:t>Economic Opportunities</a:t>
            </a:r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 flipV="1">
            <a:off x="3078163" y="4778375"/>
            <a:ext cx="0" cy="50165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 flipV="1">
            <a:off x="4827588" y="4343401"/>
            <a:ext cx="0" cy="5937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 flipV="1">
            <a:off x="6008688" y="3937001"/>
            <a:ext cx="0" cy="5937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 flipV="1">
            <a:off x="6332538" y="3359151"/>
            <a:ext cx="0" cy="10509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 flipV="1">
            <a:off x="6975475" y="3806825"/>
            <a:ext cx="0" cy="331788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3022601" y="5211763"/>
            <a:ext cx="125413" cy="125412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800">
              <a:latin typeface="Calibri" pitchFamily="34" charset="0"/>
            </a:endParaRPr>
          </a:p>
        </p:txBody>
      </p:sp>
      <p:sp>
        <p:nvSpPr>
          <p:cNvPr id="25652" name="Oval 52"/>
          <p:cNvSpPr>
            <a:spLocks noChangeArrowheads="1"/>
          </p:cNvSpPr>
          <p:nvPr/>
        </p:nvSpPr>
        <p:spPr bwMode="auto">
          <a:xfrm>
            <a:off x="4764088" y="4872038"/>
            <a:ext cx="125412" cy="125412"/>
          </a:xfrm>
          <a:prstGeom prst="ellipse">
            <a:avLst/>
          </a:prstGeom>
          <a:solidFill>
            <a:srgbClr val="99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800">
              <a:latin typeface="Calibri" pitchFamily="34" charset="0"/>
            </a:endParaRPr>
          </a:p>
        </p:txBody>
      </p:sp>
      <p:sp>
        <p:nvSpPr>
          <p:cNvPr id="25653" name="Oval 53"/>
          <p:cNvSpPr>
            <a:spLocks noChangeArrowheads="1"/>
          </p:cNvSpPr>
          <p:nvPr/>
        </p:nvSpPr>
        <p:spPr bwMode="auto">
          <a:xfrm>
            <a:off x="5935663" y="4486276"/>
            <a:ext cx="125412" cy="125413"/>
          </a:xfrm>
          <a:prstGeom prst="ellipse">
            <a:avLst/>
          </a:prstGeom>
          <a:solidFill>
            <a:srgbClr val="CC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800">
              <a:latin typeface="Calibri" pitchFamily="34" charset="0"/>
            </a:endParaRPr>
          </a:p>
        </p:txBody>
      </p:sp>
      <p:sp>
        <p:nvSpPr>
          <p:cNvPr id="25654" name="Oval 54"/>
          <p:cNvSpPr>
            <a:spLocks noChangeArrowheads="1"/>
          </p:cNvSpPr>
          <p:nvPr/>
        </p:nvSpPr>
        <p:spPr bwMode="auto">
          <a:xfrm>
            <a:off x="6261101" y="4375151"/>
            <a:ext cx="125413" cy="12541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800">
              <a:latin typeface="Calibri" pitchFamily="34" charset="0"/>
            </a:endParaRPr>
          </a:p>
        </p:txBody>
      </p:sp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6907213" y="4103688"/>
            <a:ext cx="125412" cy="125412"/>
          </a:xfrm>
          <a:prstGeom prst="ellipse">
            <a:avLst/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800">
              <a:latin typeface="Calibri" pitchFamily="34" charset="0"/>
            </a:endParaRPr>
          </a:p>
        </p:txBody>
      </p:sp>
      <p:sp>
        <p:nvSpPr>
          <p:cNvPr id="25656" name="AutoShape 56"/>
          <p:cNvSpPr>
            <a:spLocks noChangeArrowheads="1"/>
          </p:cNvSpPr>
          <p:nvPr/>
        </p:nvSpPr>
        <p:spPr bwMode="auto">
          <a:xfrm>
            <a:off x="2517776" y="1690689"/>
            <a:ext cx="7110413" cy="1004887"/>
          </a:xfrm>
          <a:prstGeom prst="rightArrow">
            <a:avLst>
              <a:gd name="adj1" fmla="val 49759"/>
              <a:gd name="adj2" fmla="val 150853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 sz="1800">
              <a:latin typeface="Calibri" pitchFamily="34" charset="0"/>
            </a:endParaRPr>
          </a:p>
        </p:txBody>
      </p:sp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3089275" y="2014538"/>
            <a:ext cx="3035300" cy="338554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AvantGarde Bk BT" charset="0"/>
              </a:rPr>
              <a:t>Industrial Revolution</a:t>
            </a:r>
          </a:p>
        </p:txBody>
      </p:sp>
      <p:sp>
        <p:nvSpPr>
          <p:cNvPr id="25658" name="Text Box 58"/>
          <p:cNvSpPr txBox="1">
            <a:spLocks noChangeArrowheads="1"/>
          </p:cNvSpPr>
          <p:nvPr/>
        </p:nvSpPr>
        <p:spPr bwMode="auto">
          <a:xfrm>
            <a:off x="6167439" y="1916833"/>
            <a:ext cx="1660525" cy="323165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 dirty="0">
                <a:latin typeface="AvantGarde Bk BT" charset="0"/>
              </a:rPr>
              <a:t>Mass Production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7872413" y="2019300"/>
            <a:ext cx="1307024" cy="338554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AvantGarde Bk BT" charset="0"/>
              </a:rPr>
              <a:t>Globalization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5892801" y="6309320"/>
            <a:ext cx="419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AvantGarde Bk BT" charset="0"/>
              </a:rPr>
              <a:t>Time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8CFC184-7FA6-DD47-8DFC-710E25957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7" y="311129"/>
            <a:ext cx="11989216" cy="11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4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6EF9-BCB4-2E4A-81EC-D01F5A02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020970-FA62-E047-94F2-9A404EB15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83" y="1462087"/>
            <a:ext cx="11443834" cy="37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End 3">
            <a:hlinkClick r:id="rId3" highlightClick="1"/>
          </p:cNvPr>
          <p:cNvSpPr/>
          <p:nvPr/>
        </p:nvSpPr>
        <p:spPr>
          <a:xfrm>
            <a:off x="9885221" y="217649"/>
            <a:ext cx="432048" cy="32403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03512" y="116632"/>
            <a:ext cx="8856984" cy="56207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>
                <a:latin typeface="Comic Sans MS" panose="030F0702030302020204" pitchFamily="66" charset="0"/>
              </a:rPr>
              <a:t>Group Task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3512" y="749628"/>
            <a:ext cx="8856984" cy="92333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Demo</a:t>
            </a:r>
            <a:r>
              <a:rPr lang="en-GB" dirty="0">
                <a:latin typeface="Comic Sans MS" panose="030F0702030302020204" pitchFamily="66" charset="0"/>
              </a:rPr>
              <a:t>: Watch the video (IB Geography Globalization) to the right. Make notes on each of the factors that James May claims to have "made the world a smaller place".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58524"/>
            <a:ext cx="3790950" cy="344268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978" y="1858524"/>
            <a:ext cx="4586516" cy="344268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Action Button: End 7">
            <a:hlinkClick r:id="rId6" highlightClick="1"/>
          </p:cNvPr>
          <p:cNvSpPr/>
          <p:nvPr/>
        </p:nvSpPr>
        <p:spPr>
          <a:xfrm>
            <a:off x="1904165" y="253653"/>
            <a:ext cx="504056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01392" y="5805265"/>
            <a:ext cx="8859103" cy="646331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Demo:</a:t>
            </a:r>
            <a:r>
              <a:rPr lang="en-GB" dirty="0">
                <a:latin typeface="Comic Sans MS" panose="030F0702030302020204" pitchFamily="66" charset="0"/>
              </a:rPr>
              <a:t> Watch the 18 minute TED Talk video below and take notes on the issues discussed  by Aaron </a:t>
            </a:r>
            <a:r>
              <a:rPr lang="en-GB" dirty="0" err="1">
                <a:latin typeface="Comic Sans MS" panose="030F0702030302020204" pitchFamily="66" charset="0"/>
              </a:rPr>
              <a:t>Koblin</a:t>
            </a:r>
            <a:r>
              <a:rPr lang="en-GB" dirty="0">
                <a:latin typeface="Comic Sans MS" panose="030F0702030302020204" pitchFamily="66" charset="0"/>
              </a:rPr>
              <a:t> in the lecture. </a:t>
            </a:r>
          </a:p>
        </p:txBody>
      </p:sp>
    </p:spTree>
    <p:extLst>
      <p:ext uri="{BB962C8B-B14F-4D97-AF65-F5344CB8AC3E}">
        <p14:creationId xmlns:p14="http://schemas.microsoft.com/office/powerpoint/2010/main" val="248483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1A51-07C4-FE46-9B64-1F34D2A8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7CCE8-7545-0E4F-B1D5-4B5C12E4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4" y="0"/>
            <a:ext cx="10610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8712968" cy="562074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400" u="sng" dirty="0">
                <a:latin typeface="dearJoe 5 CASUAL PRO" panose="02000000000000000000" pitchFamily="2" charset="0"/>
              </a:rPr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754" y="836712"/>
            <a:ext cx="9724292" cy="5864126"/>
          </a:xfrm>
          <a:ln w="28575">
            <a:solidFill>
              <a:srgbClr val="00FF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Investigate the relative changes (history and development) of your allocated transport method:</a:t>
            </a: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AIR</a:t>
            </a: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OCEAN</a:t>
            </a:r>
          </a:p>
          <a:p>
            <a:pPr marL="0" indent="0">
              <a:buNone/>
            </a:pPr>
            <a:r>
              <a:rPr lang="en-US" b="1" u="sng" dirty="0">
                <a:latin typeface="Comic Sans MS" panose="030F0902030302020204" pitchFamily="66" charset="0"/>
              </a:rPr>
              <a:t>Include</a:t>
            </a:r>
            <a:r>
              <a:rPr lang="en-US" dirty="0">
                <a:latin typeface="Comic Sans MS" panose="030F09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A timeline of developments in technology and availability </a:t>
            </a:r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What are the future </a:t>
            </a:r>
            <a:r>
              <a:rPr lang="en-US" b="1" dirty="0">
                <a:latin typeface="Comic Sans MS" panose="030F0902030302020204" pitchFamily="66" charset="0"/>
              </a:rPr>
              <a:t>possibilities?</a:t>
            </a:r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Examples of geographical locations</a:t>
            </a:r>
          </a:p>
          <a:p>
            <a:pPr marL="0" indent="0">
              <a:buNone/>
            </a:pPr>
            <a:r>
              <a:rPr lang="en-US" dirty="0">
                <a:latin typeface="Comic Sans MS" panose="030F0902030302020204" pitchFamily="66" charset="0"/>
              </a:rPr>
              <a:t>Geographical advantages and barriers. </a:t>
            </a:r>
            <a:endParaRPr lang="en-GB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902030302020204" pitchFamily="66" charset="0"/>
              </a:rPr>
              <a:t>Explain how their development links to the </a:t>
            </a:r>
            <a:r>
              <a:rPr lang="en-GB" b="1" dirty="0">
                <a:latin typeface="Comic Sans MS" panose="030F0902030302020204" pitchFamily="66" charset="0"/>
              </a:rPr>
              <a:t>space-time convergence </a:t>
            </a:r>
            <a:r>
              <a:rPr lang="en-GB" dirty="0">
                <a:latin typeface="Comic Sans MS" panose="030F0902030302020204" pitchFamily="66" charset="0"/>
              </a:rPr>
              <a:t>and </a:t>
            </a:r>
            <a:r>
              <a:rPr lang="en-GB" b="1" dirty="0">
                <a:latin typeface="Comic Sans MS" panose="030F0902030302020204" pitchFamily="66" charset="0"/>
              </a:rPr>
              <a:t>reduced friction of distance</a:t>
            </a:r>
            <a:r>
              <a:rPr lang="en-GB" dirty="0">
                <a:latin typeface="Comic Sans MS" panose="030F09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2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685800"/>
            <a:ext cx="82486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Shipping  routes   1750  -  1800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8077200" cy="385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90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266</Words>
  <Application>Microsoft Macintosh PowerPoint</Application>
  <PresentationFormat>Widescreen</PresentationFormat>
  <Paragraphs>57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Arial Narrow</vt:lpstr>
      <vt:lpstr>AvantGarde Bk BT</vt:lpstr>
      <vt:lpstr>Calibri</vt:lpstr>
      <vt:lpstr>Calibri Light</vt:lpstr>
      <vt:lpstr>Comic Sans MS</vt:lpstr>
      <vt:lpstr>dearJoe 5 CASUAL PRO</vt:lpstr>
      <vt:lpstr>Lato</vt:lpstr>
      <vt:lpstr>Office Theme</vt:lpstr>
      <vt:lpstr>PowerPoint Presentation</vt:lpstr>
      <vt:lpstr>PowerPoint Presentation</vt:lpstr>
      <vt:lpstr>Communications contribution to Economic Opportunities</vt:lpstr>
      <vt:lpstr>PowerPoint Presentation</vt:lpstr>
      <vt:lpstr>PowerPoint Presentation</vt:lpstr>
      <vt:lpstr>PowerPoint Presentation</vt:lpstr>
      <vt:lpstr>Task</vt:lpstr>
      <vt:lpstr>PowerPoint Presentation</vt:lpstr>
      <vt:lpstr>Shipping  routes   1750  -  1800 </vt:lpstr>
      <vt:lpstr>PowerPoint Presentation</vt:lpstr>
      <vt:lpstr>PowerPoint Presentation</vt:lpstr>
      <vt:lpstr>Exam style question (from May 2014):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Bennett</dc:creator>
  <cp:lastModifiedBy>Anna Bennett</cp:lastModifiedBy>
  <cp:revision>5</cp:revision>
  <dcterms:created xsi:type="dcterms:W3CDTF">2018-10-07T19:09:07Z</dcterms:created>
  <dcterms:modified xsi:type="dcterms:W3CDTF">2018-10-08T00:19:29Z</dcterms:modified>
</cp:coreProperties>
</file>