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1" r:id="rId2"/>
    <p:sldId id="257" r:id="rId3"/>
    <p:sldId id="263" r:id="rId4"/>
    <p:sldId id="264" r:id="rId5"/>
    <p:sldId id="265" r:id="rId6"/>
    <p:sldId id="268" r:id="rId7"/>
    <p:sldId id="269" r:id="rId8"/>
    <p:sldId id="266" r:id="rId9"/>
    <p:sldId id="267" r:id="rId10"/>
    <p:sldId id="258" r:id="rId11"/>
    <p:sldId id="259" r:id="rId12"/>
    <p:sldId id="260"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p:restoredTop sz="94611"/>
  </p:normalViewPr>
  <p:slideViewPr>
    <p:cSldViewPr snapToGrid="0" snapToObjects="1">
      <p:cViewPr>
        <p:scale>
          <a:sx n="83" d="100"/>
          <a:sy n="83" d="100"/>
        </p:scale>
        <p:origin x="1488"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E73FA-99EF-4149-8671-B53B3CCB4183}" type="datetimeFigureOut">
              <a:rPr lang="en-US" smtClean="0"/>
              <a:t>4/7/18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FC164-3934-DD4D-BE76-90C4165BC98C}" type="slidenum">
              <a:rPr lang="en-US" smtClean="0"/>
              <a:t>‹#›</a:t>
            </a:fld>
            <a:endParaRPr lang="en-US"/>
          </a:p>
        </p:txBody>
      </p:sp>
    </p:spTree>
    <p:extLst>
      <p:ext uri="{BB962C8B-B14F-4D97-AF65-F5344CB8AC3E}">
        <p14:creationId xmlns:p14="http://schemas.microsoft.com/office/powerpoint/2010/main" val="178075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77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99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40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92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78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0E61-2687-104B-972F-9A60E35DA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D354DF-3D40-214E-916C-7D12035DB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D94F90-BB88-634E-BB60-37E4A29D09D9}"/>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5" name="Footer Placeholder 4">
            <a:extLst>
              <a:ext uri="{FF2B5EF4-FFF2-40B4-BE49-F238E27FC236}">
                <a16:creationId xmlns:a16="http://schemas.microsoft.com/office/drawing/2014/main" id="{5BD5AB0E-E140-604C-8B9A-8F65D222E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79434-0C9D-CD44-B374-2A2AB1C16682}"/>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393833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943-4281-4D47-885D-DDC9CE9E5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90C3E4-CCAD-2646-AEDF-815ED2B64B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4E41-46FC-B341-A97B-B541B857BAC3}"/>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5" name="Footer Placeholder 4">
            <a:extLst>
              <a:ext uri="{FF2B5EF4-FFF2-40B4-BE49-F238E27FC236}">
                <a16:creationId xmlns:a16="http://schemas.microsoft.com/office/drawing/2014/main" id="{97C043E4-A8A9-F949-9D14-4425D9E54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851E3-AB5F-4E47-8ADE-5825147F07B9}"/>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208330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3B33D-FA72-2F49-B917-EA9AB1DE3A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08E247-9317-A14B-9842-0E1A492BE4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5633D-CEFD-DF44-963B-F17A4A2139FE}"/>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5" name="Footer Placeholder 4">
            <a:extLst>
              <a:ext uri="{FF2B5EF4-FFF2-40B4-BE49-F238E27FC236}">
                <a16:creationId xmlns:a16="http://schemas.microsoft.com/office/drawing/2014/main" id="{ADECC9F0-A00B-4140-9C0E-0D1F431C6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C9CBD-6F11-304E-8EC6-CE78628914C6}"/>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352326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08B6-45D0-CA4F-9CB6-6165A047F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BA0770-80AE-2443-AACB-DE8AAA469B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3DCA0-676F-6942-88D3-262968BA63F6}"/>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5" name="Footer Placeholder 4">
            <a:extLst>
              <a:ext uri="{FF2B5EF4-FFF2-40B4-BE49-F238E27FC236}">
                <a16:creationId xmlns:a16="http://schemas.microsoft.com/office/drawing/2014/main" id="{530747E5-8AD7-C94C-AEBA-35C3EF0C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B54C7-3BE3-8049-B8CC-9278EB90868A}"/>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72146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6E48-0459-924D-92E3-76FD4E8AB9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D5801C-1603-2A40-A6D4-AC19966ED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50BDF9-A03D-6047-B77F-DE89A3D76F12}"/>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5" name="Footer Placeholder 4">
            <a:extLst>
              <a:ext uri="{FF2B5EF4-FFF2-40B4-BE49-F238E27FC236}">
                <a16:creationId xmlns:a16="http://schemas.microsoft.com/office/drawing/2014/main" id="{68CB7DDF-2296-AF49-9FA9-1313C59F9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AC473-D6E9-574B-AD1E-FA24C159B2F2}"/>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410320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30EF-50A2-554B-A3A2-285FB7C5F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3FCE6-07A5-EA4D-9327-985347CC13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CC6D5-C047-CC4F-B206-DB11852F14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1235D4-3567-F248-91DF-8DF9F93F9D36}"/>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6" name="Footer Placeholder 5">
            <a:extLst>
              <a:ext uri="{FF2B5EF4-FFF2-40B4-BE49-F238E27FC236}">
                <a16:creationId xmlns:a16="http://schemas.microsoft.com/office/drawing/2014/main" id="{DF9850B2-F1EB-4840-94A7-050AD8A65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D61DF-6616-4044-8C3E-BE41019AF65B}"/>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228753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8AFB-5B88-1C40-849E-0E95BA836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E15F2-43C8-7541-96A7-285C5EBCE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FF57FD-1440-AB4B-A86A-B22A645676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2751F-C301-824E-A580-BFFA3E50A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26C7C8-871A-8943-B464-B435F70E73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72810-020E-3744-9D74-9F7B11DD851E}"/>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8" name="Footer Placeholder 7">
            <a:extLst>
              <a:ext uri="{FF2B5EF4-FFF2-40B4-BE49-F238E27FC236}">
                <a16:creationId xmlns:a16="http://schemas.microsoft.com/office/drawing/2014/main" id="{B9525F9A-4B51-254A-9825-B45BEDD878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C4208-D57C-4346-8965-328BFA141786}"/>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114864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0276-E9CB-9B40-A1CE-C3B3BC63C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605F9-BF78-8942-9275-9BEF81F6747A}"/>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4" name="Footer Placeholder 3">
            <a:extLst>
              <a:ext uri="{FF2B5EF4-FFF2-40B4-BE49-F238E27FC236}">
                <a16:creationId xmlns:a16="http://schemas.microsoft.com/office/drawing/2014/main" id="{4802EA4A-9278-EE42-A024-460AB7E497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08E1A-76FF-BD4E-B3FF-1C33273523B3}"/>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134469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7F77F-8BAE-B84B-89EF-BF7D7950ABAD}"/>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3" name="Footer Placeholder 2">
            <a:extLst>
              <a:ext uri="{FF2B5EF4-FFF2-40B4-BE49-F238E27FC236}">
                <a16:creationId xmlns:a16="http://schemas.microsoft.com/office/drawing/2014/main" id="{458C7BD4-E385-C946-8F3D-C722CCE203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1D2332-5435-854F-9B57-D02B696BE972}"/>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257996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DC12-3316-EB4A-B950-EE3FE3A34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2AB70B-7268-A440-9C11-477D45F7C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65FD57-D0AE-B341-A69A-665A770A1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1EEB16-E759-9F4D-9FC8-49B3B812C935}"/>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6" name="Footer Placeholder 5">
            <a:extLst>
              <a:ext uri="{FF2B5EF4-FFF2-40B4-BE49-F238E27FC236}">
                <a16:creationId xmlns:a16="http://schemas.microsoft.com/office/drawing/2014/main" id="{A7DE57D9-8096-6140-B2F7-89AFD3E59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1475E-DA2E-DC46-8E78-76AD056BEF16}"/>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276674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68AF-AEB4-5C4A-B6F9-E6B89113C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F5468-3E19-FE43-9CE4-7BB14E082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8B92ED-6397-894D-AD5F-28F921A0A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00F5A8-33E5-654D-8F1F-5607A95CB6FA}"/>
              </a:ext>
            </a:extLst>
          </p:cNvPr>
          <p:cNvSpPr>
            <a:spLocks noGrp="1"/>
          </p:cNvSpPr>
          <p:nvPr>
            <p:ph type="dt" sz="half" idx="10"/>
          </p:nvPr>
        </p:nvSpPr>
        <p:spPr/>
        <p:txBody>
          <a:bodyPr/>
          <a:lstStyle/>
          <a:p>
            <a:fld id="{D72FBB03-9148-1942-9173-4990073967AB}" type="datetimeFigureOut">
              <a:rPr lang="en-US" smtClean="0"/>
              <a:t>4/7/18</a:t>
            </a:fld>
            <a:endParaRPr lang="en-US"/>
          </a:p>
        </p:txBody>
      </p:sp>
      <p:sp>
        <p:nvSpPr>
          <p:cNvPr id="6" name="Footer Placeholder 5">
            <a:extLst>
              <a:ext uri="{FF2B5EF4-FFF2-40B4-BE49-F238E27FC236}">
                <a16:creationId xmlns:a16="http://schemas.microsoft.com/office/drawing/2014/main" id="{5E320582-EB67-594C-870C-BD41A89AF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37772-FE00-E245-97AF-2B744EDA0397}"/>
              </a:ext>
            </a:extLst>
          </p:cNvPr>
          <p:cNvSpPr>
            <a:spLocks noGrp="1"/>
          </p:cNvSpPr>
          <p:nvPr>
            <p:ph type="sldNum" sz="quarter" idx="12"/>
          </p:nvPr>
        </p:nvSpPr>
        <p:spPr/>
        <p:txBody>
          <a:bodyPr/>
          <a:lstStyle/>
          <a:p>
            <a:fld id="{C61EFA0B-ED6E-F747-AEF9-BAB5F44E679E}" type="slidenum">
              <a:rPr lang="en-US" smtClean="0"/>
              <a:t>‹#›</a:t>
            </a:fld>
            <a:endParaRPr lang="en-US"/>
          </a:p>
        </p:txBody>
      </p:sp>
    </p:spTree>
    <p:extLst>
      <p:ext uri="{BB962C8B-B14F-4D97-AF65-F5344CB8AC3E}">
        <p14:creationId xmlns:p14="http://schemas.microsoft.com/office/powerpoint/2010/main" val="199266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375A5-4C3D-F544-B7C2-0655EBFD9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ED103F-FE62-B748-A34A-81F181D8D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9A0ED-3A4C-6B4E-BECF-D30B4B0B87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FBB03-9148-1942-9173-4990073967AB}" type="datetimeFigureOut">
              <a:rPr lang="en-US" smtClean="0"/>
              <a:t>4/7/18</a:t>
            </a:fld>
            <a:endParaRPr lang="en-US"/>
          </a:p>
        </p:txBody>
      </p:sp>
      <p:sp>
        <p:nvSpPr>
          <p:cNvPr id="5" name="Footer Placeholder 4">
            <a:extLst>
              <a:ext uri="{FF2B5EF4-FFF2-40B4-BE49-F238E27FC236}">
                <a16:creationId xmlns:a16="http://schemas.microsoft.com/office/drawing/2014/main" id="{E600F5D0-2B42-624A-A077-C03E225DA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3FE5D6-F12B-0642-9798-AE4B8EE3A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EFA0B-ED6E-F747-AEF9-BAB5F44E679E}" type="slidenum">
              <a:rPr lang="en-US" smtClean="0"/>
              <a:t>‹#›</a:t>
            </a:fld>
            <a:endParaRPr lang="en-US"/>
          </a:p>
        </p:txBody>
      </p:sp>
    </p:spTree>
    <p:extLst>
      <p:ext uri="{BB962C8B-B14F-4D97-AF65-F5344CB8AC3E}">
        <p14:creationId xmlns:p14="http://schemas.microsoft.com/office/powerpoint/2010/main" val="194507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hkrS0qSJL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rb.org/Publications/Articles/2012/demographic-dividend-factsheet.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rb.org/Publications/Reports/2012/demographic-dividend.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ktochar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venngage.com/" TargetMode="External"/><Relationship Id="rId4" Type="http://schemas.openxmlformats.org/officeDocument/2006/relationships/hyperlink" Target="https://infogram.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rb.org/Publications/Reports/2012/demographic-dividend.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time_continue=2&amp;v=bhkrS0qSJL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opulationpyramid.ne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3D5B8-0805-2F49-91BB-3E9B71822CE5}"/>
              </a:ext>
            </a:extLst>
          </p:cNvPr>
          <p:cNvPicPr>
            <a:picLocks noChangeAspect="1"/>
          </p:cNvPicPr>
          <p:nvPr/>
        </p:nvPicPr>
        <p:blipFill>
          <a:blip r:embed="rId2"/>
          <a:stretch>
            <a:fillRect/>
          </a:stretch>
        </p:blipFill>
        <p:spPr>
          <a:xfrm>
            <a:off x="0" y="-114961"/>
            <a:ext cx="12192000" cy="8135406"/>
          </a:xfrm>
          <a:prstGeom prst="rect">
            <a:avLst/>
          </a:prstGeom>
        </p:spPr>
      </p:pic>
      <p:sp>
        <p:nvSpPr>
          <p:cNvPr id="4" name="Title 3">
            <a:extLst>
              <a:ext uri="{FF2B5EF4-FFF2-40B4-BE49-F238E27FC236}">
                <a16:creationId xmlns:a16="http://schemas.microsoft.com/office/drawing/2014/main" id="{3F02E74F-A604-F14E-8B70-A52AA58727C8}"/>
              </a:ext>
            </a:extLst>
          </p:cNvPr>
          <p:cNvSpPr>
            <a:spLocks noGrp="1"/>
          </p:cNvSpPr>
          <p:nvPr>
            <p:ph type="ctrTitle"/>
          </p:nvPr>
        </p:nvSpPr>
        <p:spPr>
          <a:xfrm>
            <a:off x="1435865" y="-339749"/>
            <a:ext cx="9144000" cy="2387600"/>
          </a:xfrm>
        </p:spPr>
        <p:txBody>
          <a:bodyPr/>
          <a:lstStyle/>
          <a:p>
            <a:r>
              <a:rPr lang="en-US" dirty="0">
                <a:solidFill>
                  <a:srgbClr val="00B0F0"/>
                </a:solidFill>
                <a:latin typeface="KBSticktoIt Medium" panose="02000603000000000000" pitchFamily="2" charset="0"/>
                <a:ea typeface="KBSticktoIt Medium" panose="02000603000000000000" pitchFamily="2" charset="0"/>
              </a:rPr>
              <a:t>Population as a resource</a:t>
            </a:r>
          </a:p>
        </p:txBody>
      </p:sp>
      <p:sp>
        <p:nvSpPr>
          <p:cNvPr id="5" name="Subtitle 4">
            <a:extLst>
              <a:ext uri="{FF2B5EF4-FFF2-40B4-BE49-F238E27FC236}">
                <a16:creationId xmlns:a16="http://schemas.microsoft.com/office/drawing/2014/main" id="{1321407B-9C6D-3844-9245-A3C29E823775}"/>
              </a:ext>
            </a:extLst>
          </p:cNvPr>
          <p:cNvSpPr>
            <a:spLocks noGrp="1"/>
          </p:cNvSpPr>
          <p:nvPr>
            <p:ph type="subTitle" idx="1"/>
          </p:nvPr>
        </p:nvSpPr>
        <p:spPr/>
        <p:txBody>
          <a:bodyPr>
            <a:normAutofit/>
          </a:bodyPr>
          <a:lstStyle/>
          <a:p>
            <a:r>
              <a:rPr lang="en-US" sz="4800" dirty="0">
                <a:solidFill>
                  <a:srgbClr val="00B0F0"/>
                </a:solidFill>
              </a:rPr>
              <a:t>The demographic dividend </a:t>
            </a:r>
          </a:p>
        </p:txBody>
      </p:sp>
      <p:sp>
        <p:nvSpPr>
          <p:cNvPr id="6" name="Subtitle 4">
            <a:extLst>
              <a:ext uri="{FF2B5EF4-FFF2-40B4-BE49-F238E27FC236}">
                <a16:creationId xmlns:a16="http://schemas.microsoft.com/office/drawing/2014/main" id="{D92DEDC4-5868-5A49-AE6A-20A24EF6C23F}"/>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800" dirty="0"/>
          </a:p>
        </p:txBody>
      </p:sp>
      <p:sp>
        <p:nvSpPr>
          <p:cNvPr id="7" name="Subtitle 4">
            <a:extLst>
              <a:ext uri="{FF2B5EF4-FFF2-40B4-BE49-F238E27FC236}">
                <a16:creationId xmlns:a16="http://schemas.microsoft.com/office/drawing/2014/main" id="{FBD9ED68-FF90-B447-AA93-64CC7DA61809}"/>
              </a:ext>
            </a:extLst>
          </p:cNvPr>
          <p:cNvSpPr txBox="1">
            <a:spLocks/>
          </p:cNvSpPr>
          <p:nvPr/>
        </p:nvSpPr>
        <p:spPr>
          <a:xfrm>
            <a:off x="1524000" y="4745956"/>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latin typeface="dearJoe 5 CASUAL PRO" panose="02000000000000000000" pitchFamily="2" charset="0"/>
              </a:rPr>
              <a:t>What</a:t>
            </a:r>
            <a:r>
              <a:rPr lang="en-US" sz="4800" dirty="0"/>
              <a:t>: </a:t>
            </a:r>
            <a:r>
              <a:rPr lang="en-US" dirty="0"/>
              <a:t>The demographic dividend and the ways in which population could be considered a resource when contemplating possible futures.</a:t>
            </a:r>
            <a:r>
              <a:rPr lang="en-US" sz="4800" dirty="0"/>
              <a:t>  </a:t>
            </a:r>
          </a:p>
        </p:txBody>
      </p:sp>
    </p:spTree>
    <p:extLst>
      <p:ext uri="{BB962C8B-B14F-4D97-AF65-F5344CB8AC3E}">
        <p14:creationId xmlns:p14="http://schemas.microsoft.com/office/powerpoint/2010/main" val="70746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2152650" y="365127"/>
            <a:ext cx="7886700" cy="1325563"/>
          </a:xfrm>
          <a:prstGeom prst="rect">
            <a:avLst/>
          </a:prstGeom>
          <a:solidFill>
            <a:srgbClr val="00B0F0"/>
          </a:solidFill>
          <a:ln>
            <a:noFill/>
          </a:ln>
        </p:spPr>
        <p:txBody>
          <a:bodyPr spcFirstLastPara="1" vert="horz" wrap="square" lIns="91425" tIns="45700" rIns="91425" bIns="45700" rtlCol="0" anchor="ctr" anchorCtr="0">
            <a:noAutofit/>
          </a:bodyPr>
          <a:lstStyle/>
          <a:p>
            <a:pPr>
              <a:spcBef>
                <a:spcPts val="0"/>
              </a:spcBef>
              <a:buClr>
                <a:schemeClr val="lt1"/>
              </a:buClr>
            </a:pPr>
            <a:r>
              <a:rPr lang="en-CA" sz="4000" b="1" dirty="0">
                <a:solidFill>
                  <a:schemeClr val="lt1"/>
                </a:solidFill>
                <a:latin typeface="Calibri"/>
                <a:ea typeface="Calibri"/>
                <a:cs typeface="Calibri"/>
                <a:sym typeface="Calibri"/>
              </a:rPr>
              <a:t>Demographic Dividend</a:t>
            </a:r>
            <a:endParaRPr dirty="0"/>
          </a:p>
        </p:txBody>
      </p:sp>
      <p:sp>
        <p:nvSpPr>
          <p:cNvPr id="245" name="Shape 245"/>
          <p:cNvSpPr txBox="1">
            <a:spLocks noGrp="1"/>
          </p:cNvSpPr>
          <p:nvPr>
            <p:ph type="body" idx="1"/>
          </p:nvPr>
        </p:nvSpPr>
        <p:spPr>
          <a:xfrm>
            <a:off x="2152650" y="1825625"/>
            <a:ext cx="7886700" cy="4351338"/>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None/>
            </a:pPr>
            <a:endParaRPr dirty="0">
              <a:solidFill>
                <a:schemeClr val="dk1"/>
              </a:solidFill>
              <a:latin typeface="Calibri"/>
              <a:ea typeface="Calibri"/>
              <a:cs typeface="Calibri"/>
              <a:sym typeface="Calibri"/>
            </a:endParaRPr>
          </a:p>
          <a:p>
            <a:pPr marL="0" indent="0">
              <a:buClr>
                <a:schemeClr val="dk1"/>
              </a:buClr>
              <a:buNone/>
            </a:pPr>
            <a:r>
              <a:rPr lang="en-CA" dirty="0">
                <a:solidFill>
                  <a:schemeClr val="dk1"/>
                </a:solidFill>
                <a:latin typeface="Calibri"/>
                <a:ea typeface="Calibri"/>
                <a:cs typeface="Calibri"/>
                <a:sym typeface="Calibri"/>
              </a:rPr>
              <a:t>View: </a:t>
            </a:r>
            <a:r>
              <a:rPr lang="en-CA" u="sng" dirty="0">
                <a:solidFill>
                  <a:schemeClr val="hlink"/>
                </a:solidFill>
                <a:latin typeface="Calibri"/>
                <a:ea typeface="Calibri"/>
                <a:cs typeface="Calibri"/>
                <a:sym typeface="Calibri"/>
                <a:hlinkClick r:id="rId3"/>
              </a:rPr>
              <a:t>Demographic dividend explained</a:t>
            </a:r>
            <a:r>
              <a:rPr lang="en-CA" dirty="0">
                <a:solidFill>
                  <a:schemeClr val="dk1"/>
                </a:solidFill>
                <a:latin typeface="Calibri"/>
                <a:ea typeface="Calibri"/>
                <a:cs typeface="Calibri"/>
                <a:sym typeface="Calibri"/>
              </a:rPr>
              <a:t>, read p. 418-420 in your text or the file embedded on the </a:t>
            </a:r>
            <a:r>
              <a:rPr lang="en-CA" dirty="0" err="1">
                <a:solidFill>
                  <a:schemeClr val="dk1"/>
                </a:solidFill>
                <a:latin typeface="Calibri"/>
                <a:ea typeface="Calibri"/>
                <a:cs typeface="Calibri"/>
                <a:sym typeface="Calibri"/>
              </a:rPr>
              <a:t>weebly</a:t>
            </a:r>
            <a:r>
              <a:rPr lang="en-CA" dirty="0">
                <a:solidFill>
                  <a:schemeClr val="dk1"/>
                </a:solidFill>
                <a:latin typeface="Calibri"/>
                <a:ea typeface="Calibri"/>
                <a:cs typeface="Calibri"/>
                <a:sym typeface="Calibri"/>
              </a:rPr>
              <a:t> or </a:t>
            </a:r>
            <a:r>
              <a:rPr lang="en-CA" dirty="0" err="1">
                <a:solidFill>
                  <a:schemeClr val="dk1"/>
                </a:solidFill>
                <a:latin typeface="Calibri"/>
                <a:ea typeface="Calibri"/>
                <a:cs typeface="Calibri"/>
                <a:sym typeface="Calibri"/>
              </a:rPr>
              <a:t>kognity</a:t>
            </a:r>
            <a:r>
              <a:rPr lang="en-CA" dirty="0">
                <a:solidFill>
                  <a:schemeClr val="dk1"/>
                </a:solidFill>
                <a:latin typeface="Calibri"/>
                <a:ea typeface="Calibri"/>
                <a:cs typeface="Calibri"/>
                <a:sym typeface="Calibri"/>
              </a:rPr>
              <a:t>- make notes on the demographic dividend and answer the following:</a:t>
            </a:r>
            <a:endParaRPr dirty="0"/>
          </a:p>
          <a:p>
            <a:pPr marL="0" indent="0">
              <a:buClr>
                <a:schemeClr val="dk1"/>
              </a:buClr>
              <a:buNone/>
            </a:pPr>
            <a:endParaRPr dirty="0">
              <a:solidFill>
                <a:schemeClr val="dk1"/>
              </a:solidFill>
              <a:latin typeface="Calibri"/>
              <a:ea typeface="Calibri"/>
              <a:cs typeface="Calibri"/>
              <a:sym typeface="Calibri"/>
            </a:endParaRPr>
          </a:p>
          <a:p>
            <a:pPr>
              <a:buClr>
                <a:schemeClr val="dk1"/>
              </a:buClr>
              <a:buSzPts val="2400"/>
              <a:buFont typeface="Arial"/>
              <a:buChar char="•"/>
            </a:pPr>
            <a:r>
              <a:rPr lang="en-CA" sz="2400" i="1" dirty="0">
                <a:solidFill>
                  <a:schemeClr val="dk1"/>
                </a:solidFill>
                <a:latin typeface="Calibri"/>
                <a:ea typeface="Calibri"/>
                <a:cs typeface="Calibri"/>
                <a:sym typeface="Calibri"/>
              </a:rPr>
              <a:t>What type of government policies are needed for a country to achieve a demographic dividend?</a:t>
            </a:r>
            <a:endParaRPr sz="2400" dirty="0">
              <a:solidFill>
                <a:schemeClr val="dk1"/>
              </a:solidFill>
              <a:latin typeface="Calibri"/>
              <a:ea typeface="Calibri"/>
              <a:cs typeface="Calibri"/>
              <a:sym typeface="Calibri"/>
            </a:endParaRPr>
          </a:p>
          <a:p>
            <a:pPr marL="0" indent="0">
              <a:buClr>
                <a:schemeClr val="dk1"/>
              </a:buClr>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64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2152650" y="365127"/>
            <a:ext cx="7886700" cy="1325563"/>
          </a:xfrm>
          <a:prstGeom prst="rect">
            <a:avLst/>
          </a:prstGeom>
          <a:solidFill>
            <a:srgbClr val="00B0F0"/>
          </a:solidFill>
          <a:ln>
            <a:noFill/>
          </a:ln>
        </p:spPr>
        <p:txBody>
          <a:bodyPr spcFirstLastPara="1" vert="horz" wrap="square" lIns="91425" tIns="45700" rIns="91425" bIns="45700" rtlCol="0" anchor="ctr" anchorCtr="0">
            <a:noAutofit/>
          </a:bodyPr>
          <a:lstStyle/>
          <a:p>
            <a:pPr>
              <a:spcBef>
                <a:spcPts val="0"/>
              </a:spcBef>
              <a:buClr>
                <a:schemeClr val="lt1"/>
              </a:buClr>
            </a:pPr>
            <a:r>
              <a:rPr lang="en-CA" sz="4000" b="1">
                <a:solidFill>
                  <a:schemeClr val="lt1"/>
                </a:solidFill>
                <a:latin typeface="Calibri"/>
                <a:ea typeface="Calibri"/>
                <a:cs typeface="Calibri"/>
                <a:sym typeface="Calibri"/>
              </a:rPr>
              <a:t>Demographic Dividend</a:t>
            </a:r>
            <a:endParaRPr/>
          </a:p>
        </p:txBody>
      </p:sp>
      <p:sp>
        <p:nvSpPr>
          <p:cNvPr id="251" name="Shape 251"/>
          <p:cNvSpPr txBox="1">
            <a:spLocks noGrp="1"/>
          </p:cNvSpPr>
          <p:nvPr>
            <p:ph type="body" idx="1"/>
          </p:nvPr>
        </p:nvSpPr>
        <p:spPr>
          <a:xfrm>
            <a:off x="2152650" y="1825625"/>
            <a:ext cx="7886700" cy="4351338"/>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None/>
            </a:pPr>
            <a:r>
              <a:rPr lang="en-CA" dirty="0">
                <a:solidFill>
                  <a:schemeClr val="dk1"/>
                </a:solidFill>
                <a:latin typeface="Calibri"/>
                <a:ea typeface="Calibri"/>
                <a:cs typeface="Calibri"/>
                <a:sym typeface="Calibri"/>
              </a:rPr>
              <a:t>Read: </a:t>
            </a:r>
            <a:endParaRPr dirty="0"/>
          </a:p>
          <a:p>
            <a:pPr marL="0" indent="0">
              <a:buClr>
                <a:schemeClr val="dk1"/>
              </a:buClr>
              <a:buNone/>
            </a:pPr>
            <a:r>
              <a:rPr lang="en-CA" u="sng" dirty="0">
                <a:solidFill>
                  <a:schemeClr val="hlink"/>
                </a:solidFill>
                <a:latin typeface="Calibri"/>
                <a:ea typeface="Calibri"/>
                <a:cs typeface="Calibri"/>
                <a:sym typeface="Calibri"/>
                <a:hlinkClick r:id="rId3"/>
              </a:rPr>
              <a:t>Attaining the Demographic Dividend</a:t>
            </a:r>
            <a:endParaRPr dirty="0">
              <a:solidFill>
                <a:schemeClr val="dk1"/>
              </a:solidFill>
              <a:latin typeface="Calibri"/>
              <a:ea typeface="Calibri"/>
              <a:cs typeface="Calibri"/>
              <a:sym typeface="Calibri"/>
            </a:endParaRPr>
          </a:p>
          <a:p>
            <a:pPr marL="0" indent="0">
              <a:buClr>
                <a:schemeClr val="dk1"/>
              </a:buClr>
              <a:buNone/>
            </a:pPr>
            <a:r>
              <a:rPr lang="en-CA" u="sng" dirty="0">
                <a:solidFill>
                  <a:schemeClr val="hlink"/>
                </a:solidFill>
                <a:latin typeface="Calibri"/>
                <a:ea typeface="Calibri"/>
                <a:cs typeface="Calibri"/>
                <a:sym typeface="Calibri"/>
                <a:hlinkClick r:id="rId4"/>
              </a:rPr>
              <a:t>The challenge of attaining the demographic dividend</a:t>
            </a:r>
            <a:endParaRPr dirty="0">
              <a:solidFill>
                <a:schemeClr val="dk1"/>
              </a:solidFill>
              <a:latin typeface="Calibri"/>
              <a:ea typeface="Calibri"/>
              <a:cs typeface="Calibri"/>
              <a:sym typeface="Calibri"/>
            </a:endParaRPr>
          </a:p>
          <a:p>
            <a:pPr marL="0" indent="0">
              <a:buClr>
                <a:schemeClr val="dk1"/>
              </a:buClr>
              <a:buNone/>
            </a:pPr>
            <a:endParaRPr i="1" dirty="0">
              <a:solidFill>
                <a:schemeClr val="dk1"/>
              </a:solidFill>
              <a:latin typeface="Calibri"/>
              <a:ea typeface="Calibri"/>
              <a:cs typeface="Calibri"/>
              <a:sym typeface="Calibri"/>
            </a:endParaRPr>
          </a:p>
          <a:p>
            <a:pPr marL="0" indent="0">
              <a:buClr>
                <a:schemeClr val="dk1"/>
              </a:buClr>
              <a:buNone/>
            </a:pPr>
            <a:endParaRPr dirty="0">
              <a:solidFill>
                <a:schemeClr val="dk1"/>
              </a:solidFill>
              <a:latin typeface="Calibri"/>
              <a:ea typeface="Calibri"/>
              <a:cs typeface="Calibri"/>
              <a:sym typeface="Calibri"/>
            </a:endParaRPr>
          </a:p>
          <a:p>
            <a:pPr marL="0" indent="0">
              <a:buClr>
                <a:schemeClr val="dk1"/>
              </a:buClr>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134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152650" y="365127"/>
            <a:ext cx="7886700" cy="1325563"/>
          </a:xfrm>
          <a:prstGeom prst="rect">
            <a:avLst/>
          </a:prstGeom>
          <a:solidFill>
            <a:srgbClr val="00B0F0"/>
          </a:solidFill>
          <a:ln>
            <a:noFill/>
          </a:ln>
        </p:spPr>
        <p:txBody>
          <a:bodyPr spcFirstLastPara="1" vert="horz" wrap="square" lIns="91425" tIns="45700" rIns="91425" bIns="45700" rtlCol="0" anchor="ctr" anchorCtr="0">
            <a:noAutofit/>
          </a:bodyPr>
          <a:lstStyle/>
          <a:p>
            <a:pPr>
              <a:spcBef>
                <a:spcPts val="0"/>
              </a:spcBef>
              <a:buClr>
                <a:schemeClr val="lt1"/>
              </a:buClr>
            </a:pPr>
            <a:r>
              <a:rPr lang="en-CA" sz="4000" b="1" dirty="0">
                <a:solidFill>
                  <a:schemeClr val="lt1"/>
                </a:solidFill>
                <a:latin typeface="Calibri"/>
                <a:ea typeface="Calibri"/>
                <a:cs typeface="Calibri"/>
                <a:sym typeface="Calibri"/>
              </a:rPr>
              <a:t>Case study: </a:t>
            </a:r>
            <a:endParaRPr dirty="0"/>
          </a:p>
        </p:txBody>
      </p:sp>
      <p:sp>
        <p:nvSpPr>
          <p:cNvPr id="257" name="Shape 257"/>
          <p:cNvSpPr txBox="1">
            <a:spLocks noGrp="1"/>
          </p:cNvSpPr>
          <p:nvPr>
            <p:ph type="body" idx="1"/>
          </p:nvPr>
        </p:nvSpPr>
        <p:spPr>
          <a:xfrm>
            <a:off x="2152650" y="1825625"/>
            <a:ext cx="7886700" cy="4351338"/>
          </a:xfrm>
          <a:prstGeom prst="rect">
            <a:avLst/>
          </a:prstGeom>
          <a:noFill/>
          <a:ln>
            <a:noFill/>
          </a:ln>
        </p:spPr>
        <p:txBody>
          <a:bodyPr spcFirstLastPara="1" vert="horz" wrap="square" lIns="91425" tIns="45700" rIns="91425" bIns="45700" rtlCol="0" anchor="t" anchorCtr="0">
            <a:noAutofit/>
          </a:bodyPr>
          <a:lstStyle/>
          <a:p>
            <a:pPr marL="0" indent="0">
              <a:lnSpc>
                <a:spcPct val="80000"/>
              </a:lnSpc>
              <a:spcBef>
                <a:spcPts val="0"/>
              </a:spcBef>
              <a:buClr>
                <a:schemeClr val="dk1"/>
              </a:buClr>
              <a:buNone/>
            </a:pPr>
            <a:r>
              <a:rPr lang="en-CA" dirty="0">
                <a:solidFill>
                  <a:schemeClr val="dk1"/>
                </a:solidFill>
                <a:latin typeface="Calibri"/>
                <a:ea typeface="Calibri"/>
                <a:cs typeface="Calibri"/>
                <a:sym typeface="Calibri"/>
              </a:rPr>
              <a:t>Create an infographic (like the one on p. 424) for one case study (Ethiopia,  South Korea, India or Thailand) that highlights the population structure, what investments the country is making and what challenges it faces. </a:t>
            </a:r>
            <a:endParaRPr dirty="0"/>
          </a:p>
          <a:p>
            <a:pPr marL="0" indent="0">
              <a:lnSpc>
                <a:spcPct val="80000"/>
              </a:lnSpc>
              <a:buClr>
                <a:schemeClr val="dk1"/>
              </a:buClr>
              <a:buNone/>
            </a:pPr>
            <a:endParaRPr dirty="0">
              <a:solidFill>
                <a:schemeClr val="dk1"/>
              </a:solidFill>
              <a:latin typeface="Calibri"/>
              <a:ea typeface="Calibri"/>
              <a:cs typeface="Calibri"/>
              <a:sym typeface="Calibri"/>
            </a:endParaRPr>
          </a:p>
          <a:p>
            <a:pPr marL="0" indent="0">
              <a:lnSpc>
                <a:spcPct val="80000"/>
              </a:lnSpc>
              <a:buClr>
                <a:schemeClr val="dk1"/>
              </a:buClr>
              <a:buNone/>
            </a:pPr>
            <a:r>
              <a:rPr lang="en-CA" dirty="0">
                <a:solidFill>
                  <a:schemeClr val="dk1"/>
                </a:solidFill>
                <a:latin typeface="Calibri"/>
                <a:ea typeface="Calibri"/>
                <a:cs typeface="Calibri"/>
                <a:sym typeface="Calibri"/>
              </a:rPr>
              <a:t>Select from one of the following to explore making a digital infographic:</a:t>
            </a:r>
            <a:endParaRPr dirty="0"/>
          </a:p>
          <a:p>
            <a:pPr marL="0" indent="0">
              <a:lnSpc>
                <a:spcPct val="80000"/>
              </a:lnSpc>
              <a:buClr>
                <a:schemeClr val="dk1"/>
              </a:buClr>
              <a:buNone/>
            </a:pPr>
            <a:r>
              <a:rPr lang="en-CA" i="1" u="sng" dirty="0">
                <a:solidFill>
                  <a:schemeClr val="hlink"/>
                </a:solidFill>
                <a:latin typeface="Calibri"/>
                <a:ea typeface="Calibri"/>
                <a:cs typeface="Calibri"/>
                <a:sym typeface="Calibri"/>
                <a:hlinkClick r:id="rId3"/>
              </a:rPr>
              <a:t>Piktochart</a:t>
            </a:r>
            <a:endParaRPr i="1" dirty="0">
              <a:solidFill>
                <a:schemeClr val="dk1"/>
              </a:solidFill>
              <a:latin typeface="Calibri"/>
              <a:ea typeface="Calibri"/>
              <a:cs typeface="Calibri"/>
              <a:sym typeface="Calibri"/>
            </a:endParaRPr>
          </a:p>
          <a:p>
            <a:pPr marL="0" indent="0">
              <a:lnSpc>
                <a:spcPct val="80000"/>
              </a:lnSpc>
              <a:buClr>
                <a:schemeClr val="dk1"/>
              </a:buClr>
              <a:buNone/>
            </a:pPr>
            <a:r>
              <a:rPr lang="en-CA" i="1" u="sng" dirty="0">
                <a:solidFill>
                  <a:schemeClr val="hlink"/>
                </a:solidFill>
                <a:latin typeface="Calibri"/>
                <a:ea typeface="Calibri"/>
                <a:cs typeface="Calibri"/>
                <a:sym typeface="Calibri"/>
                <a:hlinkClick r:id="rId4"/>
              </a:rPr>
              <a:t>Infogram</a:t>
            </a:r>
            <a:endParaRPr i="1" dirty="0">
              <a:solidFill>
                <a:schemeClr val="dk1"/>
              </a:solidFill>
              <a:latin typeface="Calibri"/>
              <a:ea typeface="Calibri"/>
              <a:cs typeface="Calibri"/>
              <a:sym typeface="Calibri"/>
            </a:endParaRPr>
          </a:p>
          <a:p>
            <a:pPr marL="0" indent="0">
              <a:lnSpc>
                <a:spcPct val="80000"/>
              </a:lnSpc>
              <a:buClr>
                <a:schemeClr val="dk1"/>
              </a:buClr>
              <a:buNone/>
            </a:pPr>
            <a:r>
              <a:rPr lang="en-CA" i="1" u="sng" dirty="0">
                <a:solidFill>
                  <a:schemeClr val="hlink"/>
                </a:solidFill>
                <a:latin typeface="Calibri"/>
                <a:ea typeface="Calibri"/>
                <a:cs typeface="Calibri"/>
                <a:sym typeface="Calibri"/>
                <a:hlinkClick r:id="rId5"/>
              </a:rPr>
              <a:t>Venngage</a:t>
            </a:r>
            <a:endParaRPr i="1" dirty="0">
              <a:solidFill>
                <a:schemeClr val="dk1"/>
              </a:solidFill>
              <a:latin typeface="Calibri"/>
              <a:ea typeface="Calibri"/>
              <a:cs typeface="Calibri"/>
              <a:sym typeface="Calibri"/>
            </a:endParaRPr>
          </a:p>
          <a:p>
            <a:pPr marL="0" indent="0">
              <a:lnSpc>
                <a:spcPct val="80000"/>
              </a:lnSpc>
              <a:buClr>
                <a:schemeClr val="dk1"/>
              </a:buClr>
              <a:buNone/>
            </a:pPr>
            <a:endParaRPr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AECBEF0-A230-2F45-9B0A-EF0438B508DA}"/>
              </a:ext>
            </a:extLst>
          </p:cNvPr>
          <p:cNvSpPr txBox="1"/>
          <p:nvPr/>
        </p:nvSpPr>
        <p:spPr>
          <a:xfrm>
            <a:off x="10430360" y="1825625"/>
            <a:ext cx="1456840" cy="3139321"/>
          </a:xfrm>
          <a:prstGeom prst="rect">
            <a:avLst/>
          </a:prstGeom>
          <a:noFill/>
        </p:spPr>
        <p:txBody>
          <a:bodyPr wrap="square" rtlCol="0">
            <a:spAutoFit/>
          </a:bodyPr>
          <a:lstStyle/>
          <a:p>
            <a:pPr>
              <a:buClr>
                <a:schemeClr val="dk1"/>
              </a:buClr>
            </a:pPr>
            <a:r>
              <a:rPr lang="en-CA" dirty="0">
                <a:solidFill>
                  <a:schemeClr val="dk1"/>
                </a:solidFill>
                <a:ea typeface="Calibri"/>
                <a:cs typeface="Calibri"/>
                <a:sym typeface="Calibri"/>
              </a:rPr>
              <a:t>Case Studies:</a:t>
            </a:r>
          </a:p>
          <a:p>
            <a:pPr>
              <a:buClr>
                <a:schemeClr val="dk1"/>
              </a:buClr>
            </a:pPr>
            <a:r>
              <a:rPr lang="en-CA" dirty="0">
                <a:solidFill>
                  <a:schemeClr val="dk1"/>
                </a:solidFill>
                <a:ea typeface="Calibri"/>
                <a:cs typeface="Calibri"/>
                <a:sym typeface="Calibri"/>
              </a:rPr>
              <a:t> of Ethiopia / South Korea p. 421-422 in text. </a:t>
            </a:r>
          </a:p>
          <a:p>
            <a:pPr>
              <a:buClr>
                <a:schemeClr val="dk1"/>
              </a:buClr>
            </a:pPr>
            <a:r>
              <a:rPr lang="en-CA" dirty="0">
                <a:solidFill>
                  <a:schemeClr val="dk1"/>
                </a:solidFill>
                <a:cs typeface="Calibri"/>
                <a:sym typeface="Calibri"/>
              </a:rPr>
              <a:t>India embedded on </a:t>
            </a:r>
            <a:r>
              <a:rPr lang="en-CA" dirty="0" err="1">
                <a:solidFill>
                  <a:schemeClr val="dk1"/>
                </a:solidFill>
                <a:cs typeface="Calibri"/>
                <a:sym typeface="Calibri"/>
              </a:rPr>
              <a:t>weebly</a:t>
            </a:r>
            <a:endParaRPr lang="en-CA" dirty="0">
              <a:solidFill>
                <a:schemeClr val="dk1"/>
              </a:solidFill>
              <a:cs typeface="Calibri"/>
              <a:sym typeface="Calibri"/>
            </a:endParaRPr>
          </a:p>
          <a:p>
            <a:pPr>
              <a:buClr>
                <a:schemeClr val="dk1"/>
              </a:buClr>
            </a:pPr>
            <a:r>
              <a:rPr lang="en-CA" dirty="0">
                <a:solidFill>
                  <a:schemeClr val="dk1"/>
                </a:solidFill>
                <a:cs typeface="Calibri"/>
                <a:sym typeface="Calibri"/>
              </a:rPr>
              <a:t>Thailand on </a:t>
            </a:r>
            <a:r>
              <a:rPr lang="en-CA" dirty="0" err="1">
                <a:solidFill>
                  <a:schemeClr val="dk1"/>
                </a:solidFill>
                <a:cs typeface="Calibri"/>
                <a:sym typeface="Calibri"/>
              </a:rPr>
              <a:t>kognity</a:t>
            </a:r>
            <a:r>
              <a:rPr lang="en-CA" dirty="0">
                <a:solidFill>
                  <a:schemeClr val="dk1"/>
                </a:solidFill>
                <a:cs typeface="Calibri"/>
                <a:sym typeface="Calibri"/>
              </a:rPr>
              <a:t> </a:t>
            </a:r>
            <a:endParaRPr lang="en-CA" dirty="0"/>
          </a:p>
          <a:p>
            <a:endParaRPr lang="en-US" dirty="0"/>
          </a:p>
        </p:txBody>
      </p:sp>
    </p:spTree>
    <p:extLst>
      <p:ext uri="{BB962C8B-B14F-4D97-AF65-F5344CB8AC3E}">
        <p14:creationId xmlns:p14="http://schemas.microsoft.com/office/powerpoint/2010/main" val="416125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219-FBD9-A046-A997-B084E3FA3714}"/>
              </a:ext>
            </a:extLst>
          </p:cNvPr>
          <p:cNvSpPr>
            <a:spLocks noGrp="1"/>
          </p:cNvSpPr>
          <p:nvPr>
            <p:ph type="title"/>
          </p:nvPr>
        </p:nvSpPr>
        <p:spPr/>
        <p:txBody>
          <a:bodyPr/>
          <a:lstStyle/>
          <a:p>
            <a:r>
              <a:rPr lang="en-US" dirty="0"/>
              <a:t>10 mark essay example </a:t>
            </a:r>
          </a:p>
        </p:txBody>
      </p:sp>
      <p:pic>
        <p:nvPicPr>
          <p:cNvPr id="5" name="Content Placeholder 4">
            <a:extLst>
              <a:ext uri="{FF2B5EF4-FFF2-40B4-BE49-F238E27FC236}">
                <a16:creationId xmlns:a16="http://schemas.microsoft.com/office/drawing/2014/main" id="{46926966-D81C-4449-8BB7-FB69B5D67F8E}"/>
              </a:ext>
            </a:extLst>
          </p:cNvPr>
          <p:cNvPicPr>
            <a:picLocks noGrp="1" noChangeAspect="1"/>
          </p:cNvPicPr>
          <p:nvPr>
            <p:ph idx="1"/>
          </p:nvPr>
        </p:nvPicPr>
        <p:blipFill>
          <a:blip r:embed="rId2"/>
          <a:stretch>
            <a:fillRect/>
          </a:stretch>
        </p:blipFill>
        <p:spPr>
          <a:xfrm>
            <a:off x="1121357" y="2233534"/>
            <a:ext cx="10352364" cy="2144179"/>
          </a:xfrm>
        </p:spPr>
      </p:pic>
    </p:spTree>
    <p:extLst>
      <p:ext uri="{BB962C8B-B14F-4D97-AF65-F5344CB8AC3E}">
        <p14:creationId xmlns:p14="http://schemas.microsoft.com/office/powerpoint/2010/main" val="234985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152650" y="365127"/>
            <a:ext cx="7886700" cy="1325563"/>
          </a:xfrm>
          <a:prstGeom prst="rect">
            <a:avLst/>
          </a:prstGeom>
          <a:solidFill>
            <a:srgbClr val="00B0F0"/>
          </a:solidFill>
          <a:ln>
            <a:noFill/>
          </a:ln>
        </p:spPr>
        <p:txBody>
          <a:bodyPr spcFirstLastPara="1" vert="horz" wrap="square" lIns="91425" tIns="45700" rIns="91425" bIns="45700" rtlCol="0" anchor="ctr" anchorCtr="0">
            <a:noAutofit/>
          </a:bodyPr>
          <a:lstStyle/>
          <a:p>
            <a:pPr>
              <a:spcBef>
                <a:spcPts val="0"/>
              </a:spcBef>
              <a:buClr>
                <a:schemeClr val="lt1"/>
              </a:buClr>
            </a:pPr>
            <a:r>
              <a:rPr lang="en-CA" sz="4000" b="1">
                <a:solidFill>
                  <a:schemeClr val="lt1"/>
                </a:solidFill>
                <a:latin typeface="Calibri"/>
                <a:ea typeface="Calibri"/>
                <a:cs typeface="Calibri"/>
                <a:sym typeface="Calibri"/>
              </a:rPr>
              <a:t>Demographic Dividend</a:t>
            </a:r>
            <a:endParaRPr/>
          </a:p>
        </p:txBody>
      </p:sp>
      <p:sp>
        <p:nvSpPr>
          <p:cNvPr id="239" name="Shape 239"/>
          <p:cNvSpPr txBox="1">
            <a:spLocks noGrp="1"/>
          </p:cNvSpPr>
          <p:nvPr>
            <p:ph type="body" idx="1"/>
          </p:nvPr>
        </p:nvSpPr>
        <p:spPr>
          <a:xfrm>
            <a:off x="2152650" y="1825625"/>
            <a:ext cx="7886700" cy="4351338"/>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None/>
            </a:pPr>
            <a:endParaRPr>
              <a:solidFill>
                <a:schemeClr val="dk1"/>
              </a:solidFill>
              <a:latin typeface="Calibri"/>
              <a:ea typeface="Calibri"/>
              <a:cs typeface="Calibri"/>
              <a:sym typeface="Calibri"/>
            </a:endParaRPr>
          </a:p>
          <a:p>
            <a:pPr marL="0" indent="0">
              <a:buClr>
                <a:schemeClr val="dk1"/>
              </a:buClr>
              <a:buNone/>
            </a:pPr>
            <a:endParaRPr>
              <a:solidFill>
                <a:schemeClr val="dk1"/>
              </a:solidFill>
              <a:latin typeface="Calibri"/>
              <a:ea typeface="Calibri"/>
              <a:cs typeface="Calibri"/>
              <a:sym typeface="Calibri"/>
            </a:endParaRPr>
          </a:p>
          <a:p>
            <a:pPr marL="0" indent="0">
              <a:buClr>
                <a:schemeClr val="dk1"/>
              </a:buClr>
              <a:buNone/>
            </a:pPr>
            <a:r>
              <a:rPr lang="en-CA">
                <a:solidFill>
                  <a:schemeClr val="dk1"/>
                </a:solidFill>
                <a:latin typeface="Calibri"/>
                <a:ea typeface="Calibri"/>
                <a:cs typeface="Calibri"/>
                <a:sym typeface="Calibri"/>
              </a:rPr>
              <a:t>The accelerated economic growth that may result from a decline in a country's mortality and fertility and the subsequent change in the age structure of the population. </a:t>
            </a:r>
            <a:endParaRPr>
              <a:solidFill>
                <a:schemeClr val="dk1"/>
              </a:solidFill>
              <a:latin typeface="Calibri"/>
              <a:ea typeface="Calibri"/>
              <a:cs typeface="Calibri"/>
              <a:sym typeface="Calibri"/>
            </a:endParaRPr>
          </a:p>
          <a:p>
            <a:pPr marL="0" indent="0">
              <a:buClr>
                <a:schemeClr val="dk1"/>
              </a:buClr>
              <a:buNone/>
            </a:pPr>
            <a:r>
              <a:rPr lang="en-CA" sz="1400" i="1" u="sng">
                <a:solidFill>
                  <a:schemeClr val="hlink"/>
                </a:solidFill>
                <a:latin typeface="Calibri"/>
                <a:ea typeface="Calibri"/>
                <a:cs typeface="Calibri"/>
                <a:sym typeface="Calibri"/>
                <a:hlinkClick r:id="rId3"/>
              </a:rPr>
              <a:t>Source</a:t>
            </a:r>
            <a:endParaRPr sz="1400" i="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92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a:stretch/>
        </p:blipFill>
        <p:spPr>
          <a:xfrm>
            <a:off x="1524000" y="166307"/>
            <a:ext cx="9144001" cy="6691696"/>
          </a:xfrm>
          <a:prstGeom prst="rect">
            <a:avLst/>
          </a:prstGeom>
          <a:noFill/>
          <a:ln>
            <a:noFill/>
          </a:ln>
        </p:spPr>
      </p:pic>
    </p:spTree>
    <p:extLst>
      <p:ext uri="{BB962C8B-B14F-4D97-AF65-F5344CB8AC3E}">
        <p14:creationId xmlns:p14="http://schemas.microsoft.com/office/powerpoint/2010/main" val="212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2012330" y="582655"/>
            <a:ext cx="8163064" cy="5706984"/>
          </a:xfrm>
          <a:prstGeom prst="rect">
            <a:avLst/>
          </a:prstGeom>
          <a:noFill/>
          <a:ln>
            <a:noFill/>
          </a:ln>
        </p:spPr>
      </p:pic>
    </p:spTree>
    <p:extLst>
      <p:ext uri="{BB962C8B-B14F-4D97-AF65-F5344CB8AC3E}">
        <p14:creationId xmlns:p14="http://schemas.microsoft.com/office/powerpoint/2010/main" val="288497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9498A5A-579B-C043-A7FD-7C4E3392A40C}"/>
              </a:ext>
            </a:extLst>
          </p:cNvPr>
          <p:cNvPicPr>
            <a:picLocks noChangeAspect="1"/>
          </p:cNvPicPr>
          <p:nvPr/>
        </p:nvPicPr>
        <p:blipFill>
          <a:blip r:embed="rId3"/>
          <a:stretch>
            <a:fillRect/>
          </a:stretch>
        </p:blipFill>
        <p:spPr>
          <a:xfrm>
            <a:off x="1854200" y="1003300"/>
            <a:ext cx="8483600" cy="4851400"/>
          </a:xfrm>
          <a:prstGeom prst="rect">
            <a:avLst/>
          </a:prstGeom>
        </p:spPr>
      </p:pic>
    </p:spTree>
    <p:extLst>
      <p:ext uri="{BB962C8B-B14F-4D97-AF65-F5344CB8AC3E}">
        <p14:creationId xmlns:p14="http://schemas.microsoft.com/office/powerpoint/2010/main" val="3530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4">
            <a:extLst>
              <a:ext uri="{FF2B5EF4-FFF2-40B4-BE49-F238E27FC236}">
                <a16:creationId xmlns:a16="http://schemas.microsoft.com/office/drawing/2014/main" id="{3F730178-C57A-5F4E-B886-BABD1281700F}"/>
              </a:ext>
            </a:extLst>
          </p:cNvPr>
          <p:cNvSpPr txBox="1">
            <a:spLocks/>
          </p:cNvSpPr>
          <p:nvPr/>
        </p:nvSpPr>
        <p:spPr>
          <a:xfrm>
            <a:off x="2152650" y="365127"/>
            <a:ext cx="7886700" cy="1325563"/>
          </a:xfrm>
          <a:prstGeom prst="rect">
            <a:avLst/>
          </a:prstGeom>
          <a:solidFill>
            <a:srgbClr val="00B0F0"/>
          </a:solid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pPr>
            <a:r>
              <a:rPr lang="en-CA" sz="4000" b="1" dirty="0">
                <a:solidFill>
                  <a:schemeClr val="lt1"/>
                </a:solidFill>
                <a:latin typeface="Calibri"/>
                <a:ea typeface="Calibri"/>
                <a:cs typeface="Calibri"/>
                <a:sym typeface="Calibri"/>
              </a:rPr>
              <a:t>What is the Demographic Dividend?</a:t>
            </a:r>
            <a:endParaRPr lang="en-CA" dirty="0"/>
          </a:p>
        </p:txBody>
      </p:sp>
      <p:sp>
        <p:nvSpPr>
          <p:cNvPr id="3" name="Title 2">
            <a:extLst>
              <a:ext uri="{FF2B5EF4-FFF2-40B4-BE49-F238E27FC236}">
                <a16:creationId xmlns:a16="http://schemas.microsoft.com/office/drawing/2014/main" id="{E9E5B92F-A2E7-4442-8226-EE65A9A93306}"/>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BDD886B-42C8-4F48-A48F-EA7B23891260}"/>
              </a:ext>
            </a:extLst>
          </p:cNvPr>
          <p:cNvSpPr>
            <a:spLocks noGrp="1"/>
          </p:cNvSpPr>
          <p:nvPr>
            <p:ph idx="1"/>
          </p:nvPr>
        </p:nvSpPr>
        <p:spPr/>
        <p:txBody>
          <a:bodyPr/>
          <a:lstStyle/>
          <a:p>
            <a:r>
              <a:rPr lang="en-US" dirty="0"/>
              <a:t>Use the resources on the </a:t>
            </a:r>
            <a:r>
              <a:rPr lang="en-US" dirty="0" err="1"/>
              <a:t>weebly</a:t>
            </a:r>
            <a:r>
              <a:rPr lang="en-US" dirty="0"/>
              <a:t> to create your own definition of "The Population Dividend". What is the difference between what the IMF refer to as the first and second population dividends?</a:t>
            </a:r>
          </a:p>
          <a:p>
            <a:endParaRPr lang="en-US" dirty="0"/>
          </a:p>
        </p:txBody>
      </p:sp>
    </p:spTree>
    <p:extLst>
      <p:ext uri="{BB962C8B-B14F-4D97-AF65-F5344CB8AC3E}">
        <p14:creationId xmlns:p14="http://schemas.microsoft.com/office/powerpoint/2010/main" val="268898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0F4D-F80E-6F41-9274-109D00F4DD2B}"/>
              </a:ext>
            </a:extLst>
          </p:cNvPr>
          <p:cNvSpPr>
            <a:spLocks noGrp="1"/>
          </p:cNvSpPr>
          <p:nvPr>
            <p:ph type="title"/>
          </p:nvPr>
        </p:nvSpPr>
        <p:spPr>
          <a:xfrm>
            <a:off x="234922" y="123986"/>
            <a:ext cx="4756688" cy="1518834"/>
          </a:xfrm>
          <a:solidFill>
            <a:srgbClr val="00B0F0"/>
          </a:solidFill>
        </p:spPr>
        <p:txBody>
          <a:bodyPr>
            <a:noAutofit/>
          </a:bodyPr>
          <a:lstStyle/>
          <a:p>
            <a:r>
              <a:rPr lang="en-US" sz="2800" b="1" dirty="0"/>
              <a:t>Identifying countries who might experience a demographic dividend</a:t>
            </a:r>
            <a:br>
              <a:rPr lang="en-US" sz="2800" b="1" dirty="0"/>
            </a:br>
            <a:endParaRPr lang="en-US" sz="2800" dirty="0"/>
          </a:p>
        </p:txBody>
      </p:sp>
      <p:pic>
        <p:nvPicPr>
          <p:cNvPr id="6" name="Content Placeholder 4">
            <a:extLst>
              <a:ext uri="{FF2B5EF4-FFF2-40B4-BE49-F238E27FC236}">
                <a16:creationId xmlns:a16="http://schemas.microsoft.com/office/drawing/2014/main" id="{175557FA-8BDB-4349-91E1-F241430A4F10}"/>
              </a:ext>
            </a:extLst>
          </p:cNvPr>
          <p:cNvPicPr>
            <a:picLocks noChangeAspect="1"/>
          </p:cNvPicPr>
          <p:nvPr/>
        </p:nvPicPr>
        <p:blipFill>
          <a:blip r:embed="rId2"/>
          <a:stretch>
            <a:fillRect/>
          </a:stretch>
        </p:blipFill>
        <p:spPr>
          <a:xfrm>
            <a:off x="5318230" y="435004"/>
            <a:ext cx="6413987" cy="6422996"/>
          </a:xfrm>
          <a:prstGeom prst="rect">
            <a:avLst/>
          </a:prstGeom>
        </p:spPr>
      </p:pic>
      <p:sp>
        <p:nvSpPr>
          <p:cNvPr id="8" name="Content Placeholder 7">
            <a:extLst>
              <a:ext uri="{FF2B5EF4-FFF2-40B4-BE49-F238E27FC236}">
                <a16:creationId xmlns:a16="http://schemas.microsoft.com/office/drawing/2014/main" id="{977B4605-3EDB-3C46-8CEB-FC0FBD7780E4}"/>
              </a:ext>
            </a:extLst>
          </p:cNvPr>
          <p:cNvSpPr>
            <a:spLocks noGrp="1"/>
          </p:cNvSpPr>
          <p:nvPr>
            <p:ph idx="1"/>
          </p:nvPr>
        </p:nvSpPr>
        <p:spPr>
          <a:xfrm>
            <a:off x="373251" y="1853890"/>
            <a:ext cx="4480030" cy="4351338"/>
          </a:xfrm>
        </p:spPr>
        <p:txBody>
          <a:bodyPr>
            <a:normAutofit fontScale="92500" lnSpcReduction="10000"/>
          </a:bodyPr>
          <a:lstStyle/>
          <a:p>
            <a:r>
              <a:rPr lang="en-US" dirty="0"/>
              <a:t>Study the population pyramids to the right.</a:t>
            </a:r>
          </a:p>
          <a:p>
            <a:r>
              <a:rPr lang="en-US" dirty="0"/>
              <a:t>Which country would you judge to be </a:t>
            </a:r>
            <a:r>
              <a:rPr lang="en-US" i="1" dirty="0"/>
              <a:t>most</a:t>
            </a:r>
            <a:r>
              <a:rPr lang="en-US" dirty="0"/>
              <a:t> likely to benefit from what the IMF describes as the first demographic dividend. Justify your answer.</a:t>
            </a:r>
          </a:p>
          <a:p>
            <a:r>
              <a:rPr lang="en-US" dirty="0"/>
              <a:t>Which country would be most likely to benefit from the second population dividend? Why?</a:t>
            </a:r>
          </a:p>
          <a:p>
            <a:endParaRPr lang="en-US" dirty="0"/>
          </a:p>
        </p:txBody>
      </p:sp>
    </p:spTree>
    <p:extLst>
      <p:ext uri="{BB962C8B-B14F-4D97-AF65-F5344CB8AC3E}">
        <p14:creationId xmlns:p14="http://schemas.microsoft.com/office/powerpoint/2010/main" val="140794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97DDD-B24F-434E-BE78-DB9E16390AB1}"/>
              </a:ext>
            </a:extLst>
          </p:cNvPr>
          <p:cNvPicPr>
            <a:picLocks noChangeAspect="1"/>
          </p:cNvPicPr>
          <p:nvPr/>
        </p:nvPicPr>
        <p:blipFill>
          <a:blip r:embed="rId2"/>
          <a:stretch>
            <a:fillRect/>
          </a:stretch>
        </p:blipFill>
        <p:spPr>
          <a:xfrm>
            <a:off x="4383852" y="0"/>
            <a:ext cx="3424296" cy="6858000"/>
          </a:xfrm>
          <a:prstGeom prst="rect">
            <a:avLst/>
          </a:prstGeom>
        </p:spPr>
      </p:pic>
      <p:sp>
        <p:nvSpPr>
          <p:cNvPr id="4" name="Rectangle 3">
            <a:extLst>
              <a:ext uri="{FF2B5EF4-FFF2-40B4-BE49-F238E27FC236}">
                <a16:creationId xmlns:a16="http://schemas.microsoft.com/office/drawing/2014/main" id="{CCFC6889-435D-C04D-8241-6FF60ADB49F1}"/>
              </a:ext>
            </a:extLst>
          </p:cNvPr>
          <p:cNvSpPr/>
          <p:nvPr/>
        </p:nvSpPr>
        <p:spPr>
          <a:xfrm>
            <a:off x="1699647" y="1063014"/>
            <a:ext cx="1335852" cy="4247317"/>
          </a:xfrm>
          <a:prstGeom prst="rect">
            <a:avLst/>
          </a:prstGeom>
        </p:spPr>
        <p:txBody>
          <a:bodyPr wrap="square">
            <a:spAutoFit/>
          </a:bodyPr>
          <a:lstStyle/>
          <a:p>
            <a:r>
              <a:rPr lang="en-US" b="1" dirty="0">
                <a:solidFill>
                  <a:srgbClr val="333333"/>
                </a:solidFill>
                <a:latin typeface="Times New Roman" panose="02020603050405020304" pitchFamily="18" charset="0"/>
              </a:rPr>
              <a:t>Figures 1a–1d</a:t>
            </a:r>
            <a:r>
              <a:rPr lang="en-US" dirty="0">
                <a:solidFill>
                  <a:srgbClr val="333333"/>
                </a:solidFill>
                <a:latin typeface="Times New Roman" panose="02020603050405020304" pitchFamily="18" charset="0"/>
              </a:rPr>
              <a:t> shows what the demographic dividend is: a bulge in particular age groups that passes up through the population pyramid. </a:t>
            </a:r>
          </a:p>
          <a:p>
            <a:pPr algn="ctr"/>
            <a:br>
              <a:rPr lang="en-US" dirty="0">
                <a:solidFill>
                  <a:srgbClr val="333333"/>
                </a:solidFill>
                <a:latin typeface="Times New Roman" panose="02020603050405020304" pitchFamily="18" charset="0"/>
              </a:rPr>
            </a:br>
            <a:endParaRPr lang="en-US" b="0" i="0" dirty="0">
              <a:solidFill>
                <a:srgbClr val="333333"/>
              </a:solidFill>
              <a:effectLst/>
              <a:latin typeface="Times New Roman" panose="02020603050405020304" pitchFamily="18" charset="0"/>
            </a:endParaRPr>
          </a:p>
        </p:txBody>
      </p:sp>
    </p:spTree>
    <p:extLst>
      <p:ext uri="{BB962C8B-B14F-4D97-AF65-F5344CB8AC3E}">
        <p14:creationId xmlns:p14="http://schemas.microsoft.com/office/powerpoint/2010/main" val="42040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940DB-1D13-5945-BB83-9B0D7A7E2224}"/>
              </a:ext>
            </a:extLst>
          </p:cNvPr>
          <p:cNvPicPr>
            <a:picLocks noChangeAspect="1"/>
          </p:cNvPicPr>
          <p:nvPr/>
        </p:nvPicPr>
        <p:blipFill>
          <a:blip r:embed="rId2"/>
          <a:stretch>
            <a:fillRect/>
          </a:stretch>
        </p:blipFill>
        <p:spPr>
          <a:xfrm>
            <a:off x="251525" y="0"/>
            <a:ext cx="8496300" cy="4940300"/>
          </a:xfrm>
          <a:prstGeom prst="rect">
            <a:avLst/>
          </a:prstGeom>
        </p:spPr>
      </p:pic>
      <p:sp>
        <p:nvSpPr>
          <p:cNvPr id="4" name="TextBox 3">
            <a:extLst>
              <a:ext uri="{FF2B5EF4-FFF2-40B4-BE49-F238E27FC236}">
                <a16:creationId xmlns:a16="http://schemas.microsoft.com/office/drawing/2014/main" id="{E5352E21-C34D-BB49-8044-3418D7CF4425}"/>
              </a:ext>
            </a:extLst>
          </p:cNvPr>
          <p:cNvSpPr txBox="1"/>
          <p:nvPr/>
        </p:nvSpPr>
        <p:spPr>
          <a:xfrm>
            <a:off x="5331417" y="5114441"/>
            <a:ext cx="6152827" cy="1569660"/>
          </a:xfrm>
          <a:prstGeom prst="rect">
            <a:avLst/>
          </a:prstGeom>
          <a:noFill/>
        </p:spPr>
        <p:txBody>
          <a:bodyPr wrap="square" rtlCol="0">
            <a:spAutoFit/>
          </a:bodyPr>
          <a:lstStyle/>
          <a:p>
            <a:r>
              <a:rPr lang="en-US" sz="2400" b="1" u="sng" dirty="0"/>
              <a:t>Task: </a:t>
            </a:r>
            <a:r>
              <a:rPr lang="en-US" sz="2400" dirty="0"/>
              <a:t>using </a:t>
            </a:r>
            <a:r>
              <a:rPr lang="en-US" sz="2400" dirty="0">
                <a:hlinkClick r:id="rId3"/>
              </a:rPr>
              <a:t>populationpyramid.net</a:t>
            </a:r>
            <a:r>
              <a:rPr lang="en-US" sz="2400" dirty="0"/>
              <a:t> sketch the changing population pyramids for South Korea, Ethiopia, India or Thailand to show their demographic dividend </a:t>
            </a:r>
          </a:p>
        </p:txBody>
      </p:sp>
    </p:spTree>
    <p:extLst>
      <p:ext uri="{BB962C8B-B14F-4D97-AF65-F5344CB8AC3E}">
        <p14:creationId xmlns:p14="http://schemas.microsoft.com/office/powerpoint/2010/main" val="971338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307</Words>
  <Application>Microsoft Macintosh PowerPoint</Application>
  <PresentationFormat>Widescreen</PresentationFormat>
  <Paragraphs>39</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dearJoe 5 CASUAL PRO</vt:lpstr>
      <vt:lpstr>KBSticktoIt Medium</vt:lpstr>
      <vt:lpstr>Times New Roman</vt:lpstr>
      <vt:lpstr>Office Theme</vt:lpstr>
      <vt:lpstr>Population as a resource</vt:lpstr>
      <vt:lpstr>Demographic Dividend</vt:lpstr>
      <vt:lpstr>PowerPoint Presentation</vt:lpstr>
      <vt:lpstr>PowerPoint Presentation</vt:lpstr>
      <vt:lpstr>PowerPoint Presentation</vt:lpstr>
      <vt:lpstr>PowerPoint Presentation</vt:lpstr>
      <vt:lpstr>Identifying countries who might experience a demographic dividend </vt:lpstr>
      <vt:lpstr>PowerPoint Presentation</vt:lpstr>
      <vt:lpstr>PowerPoint Presentation</vt:lpstr>
      <vt:lpstr>Demographic Dividend</vt:lpstr>
      <vt:lpstr>Demographic Dividend</vt:lpstr>
      <vt:lpstr>Case study: </vt:lpstr>
      <vt:lpstr>10 mark essay example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Demographic Dividend</dc:title>
  <dc:creator>Anna Bennett</dc:creator>
  <cp:lastModifiedBy>Anna Bennett</cp:lastModifiedBy>
  <cp:revision>9</cp:revision>
  <dcterms:created xsi:type="dcterms:W3CDTF">2018-04-06T23:55:32Z</dcterms:created>
  <dcterms:modified xsi:type="dcterms:W3CDTF">2018-04-07T20:17:45Z</dcterms:modified>
</cp:coreProperties>
</file>