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65" r:id="rId3"/>
    <p:sldId id="262" r:id="rId4"/>
    <p:sldId id="267" r:id="rId5"/>
    <p:sldId id="266" r:id="rId6"/>
    <p:sldId id="264" r:id="rId7"/>
    <p:sldId id="364" r:id="rId8"/>
    <p:sldId id="260" r:id="rId9"/>
    <p:sldId id="263" r:id="rId10"/>
    <p:sldId id="275" r:id="rId11"/>
    <p:sldId id="305" r:id="rId12"/>
    <p:sldId id="319" r:id="rId13"/>
    <p:sldId id="320" r:id="rId14"/>
    <p:sldId id="322" r:id="rId15"/>
    <p:sldId id="321" r:id="rId16"/>
    <p:sldId id="361" r:id="rId17"/>
    <p:sldId id="259" r:id="rId18"/>
    <p:sldId id="271" r:id="rId19"/>
    <p:sldId id="270" r:id="rId20"/>
    <p:sldId id="258" r:id="rId21"/>
    <p:sldId id="366" r:id="rId22"/>
    <p:sldId id="357" r:id="rId23"/>
    <p:sldId id="358" r:id="rId24"/>
    <p:sldId id="360" r:id="rId25"/>
    <p:sldId id="363" r:id="rId26"/>
    <p:sldId id="257" r:id="rId27"/>
    <p:sldId id="362" r:id="rId28"/>
    <p:sldId id="3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093"/>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798DD-8A3A-0B47-9FFF-9ECEC2954527}" type="datetimeFigureOut">
              <a:rPr lang="en-US" smtClean="0"/>
              <a:t>5/17/22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36044-0D54-C741-BA9D-567A606C0E37}" type="slidenum">
              <a:rPr lang="en-US" smtClean="0"/>
              <a:t>‹#›</a:t>
            </a:fld>
            <a:endParaRPr lang="en-US"/>
          </a:p>
        </p:txBody>
      </p:sp>
    </p:spTree>
    <p:extLst>
      <p:ext uri="{BB962C8B-B14F-4D97-AF65-F5344CB8AC3E}">
        <p14:creationId xmlns:p14="http://schemas.microsoft.com/office/powerpoint/2010/main" val="42430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cf250c99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cf250c99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COP26 promo video: </a:t>
            </a:r>
            <a:endParaRPr/>
          </a:p>
          <a:p>
            <a:pPr marL="0" lvl="0" indent="0" algn="l" rtl="0">
              <a:spcBef>
                <a:spcPts val="0"/>
              </a:spcBef>
              <a:spcAft>
                <a:spcPts val="0"/>
              </a:spcAft>
              <a:buNone/>
            </a:pPr>
            <a:r>
              <a:rPr lang="en-GB"/>
              <a:t>https://www.youtube.com/watch?v=hNzr75MbzZs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cf250c990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cf250c990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2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cf250c99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cf250c99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11ED89-3554-4F9B-905F-18D65D6A8D90}" type="slidenum">
              <a:rPr lang="en-GB" smtClean="0"/>
              <a:t>22</a:t>
            </a:fld>
            <a:endParaRPr lang="en-GB"/>
          </a:p>
        </p:txBody>
      </p:sp>
    </p:spTree>
    <p:extLst>
      <p:ext uri="{BB962C8B-B14F-4D97-AF65-F5344CB8AC3E}">
        <p14:creationId xmlns:p14="http://schemas.microsoft.com/office/powerpoint/2010/main" val="184494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11ED89-3554-4F9B-905F-18D65D6A8D90}" type="slidenum">
              <a:rPr lang="en-GB" smtClean="0"/>
              <a:t>23</a:t>
            </a:fld>
            <a:endParaRPr lang="en-GB"/>
          </a:p>
        </p:txBody>
      </p:sp>
    </p:spTree>
    <p:extLst>
      <p:ext uri="{BB962C8B-B14F-4D97-AF65-F5344CB8AC3E}">
        <p14:creationId xmlns:p14="http://schemas.microsoft.com/office/powerpoint/2010/main" val="428458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11ED89-3554-4F9B-905F-18D65D6A8D90}" type="slidenum">
              <a:rPr lang="en-GB" smtClean="0"/>
              <a:t>24</a:t>
            </a:fld>
            <a:endParaRPr lang="en-GB"/>
          </a:p>
        </p:txBody>
      </p:sp>
    </p:spTree>
    <p:extLst>
      <p:ext uri="{BB962C8B-B14F-4D97-AF65-F5344CB8AC3E}">
        <p14:creationId xmlns:p14="http://schemas.microsoft.com/office/powerpoint/2010/main" val="160830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905-C802-5321-B760-653233FB97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54E474-CF0D-A944-0FBF-B3D7F2411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E8498-4974-30BD-303B-6B8421EFCCD2}"/>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16A6DBBE-08FB-C47A-40A6-C90FC3D08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B86DA-EBCC-6892-A886-F48F7F5ED635}"/>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168640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8CF8-BE56-B1A9-82F9-2E9DC7440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C1F65-1703-C00A-8CFD-8E3817FCF2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FD43-DA57-09E9-A8C0-527CFEE601C1}"/>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ECFA54FE-A756-9106-4609-B4AD47492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4E66A-9C3E-4E7C-9988-E51C28E201FC}"/>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249285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CC15F-A4B0-55EC-9AF6-0344AE2A7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54F1C9-EC9B-D150-5AB5-5DD1096BA8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F6444-E636-22F1-0E27-4D7CE04F3D03}"/>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23A7DF15-8765-12B4-0486-3C755B9DE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311F3-C80A-4701-BAC2-366A980797A5}"/>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2856306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4523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ACFD-F485-D91F-1197-F8C8CD570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09B0E-1D4E-5C7E-1186-A60401F5F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AA63A-7A94-4E5D-BA71-33F7877F6547}"/>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ECDBE609-0642-91E9-E5C4-8A2721850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6BA50-A7E3-F1FA-D690-31F7187468BA}"/>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56578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2528-A18C-9FB0-3A1C-C7D03D6DA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D80F98-384A-8C85-85A2-23865DAA4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9077D-DA78-49A4-F5B7-24D36F7B8273}"/>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FB94EB78-147B-1491-5AB0-38A4DB8DE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70246-420A-7948-2A72-CAD1B9389B88}"/>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41665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9ED7C-D172-0B3C-4772-591E04319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64B20B-650B-C4EF-BF46-27C90654E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EAF4EE-2979-B1E7-0096-8469651980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838A7E-0D1E-037C-380A-8F7600990DF4}"/>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6" name="Footer Placeholder 5">
            <a:extLst>
              <a:ext uri="{FF2B5EF4-FFF2-40B4-BE49-F238E27FC236}">
                <a16:creationId xmlns:a16="http://schemas.microsoft.com/office/drawing/2014/main" id="{2B0BADC3-314B-7D43-EC84-6930C8CC4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12FB1-9DD5-731A-F588-21C086BD23B0}"/>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33738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7EB6-1A36-FBD2-29B6-FF4CDEE6D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67B271-E79E-B3DA-C56A-1D72433A8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A8D681-E40C-8FE5-A185-DD72481753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77A56-720E-1380-B5FF-88B89D4E1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3989CB-155C-453A-22BE-8FB05BEEA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0B373A-C3E3-D113-D41D-DF328621409A}"/>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8" name="Footer Placeholder 7">
            <a:extLst>
              <a:ext uri="{FF2B5EF4-FFF2-40B4-BE49-F238E27FC236}">
                <a16:creationId xmlns:a16="http://schemas.microsoft.com/office/drawing/2014/main" id="{6BDC3893-875C-6CBD-8D3A-4C73E6C57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85F0F6-CE84-68B2-55EF-2A0E058E3D01}"/>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15363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C6EB-F5A1-CED5-1494-448E468EA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865DAD-92E6-8ACD-1A8E-BA43618F6AF2}"/>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4" name="Footer Placeholder 3">
            <a:extLst>
              <a:ext uri="{FF2B5EF4-FFF2-40B4-BE49-F238E27FC236}">
                <a16:creationId xmlns:a16="http://schemas.microsoft.com/office/drawing/2014/main" id="{2950E3B5-13E2-C9AD-6543-468835321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F5F84-7EEF-5D19-C943-6DDB0C3F1346}"/>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14409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26D29-58AC-FE77-220E-8ACE31876214}"/>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3" name="Footer Placeholder 2">
            <a:extLst>
              <a:ext uri="{FF2B5EF4-FFF2-40B4-BE49-F238E27FC236}">
                <a16:creationId xmlns:a16="http://schemas.microsoft.com/office/drawing/2014/main" id="{B7475C39-066A-D521-490A-92B29D0FC3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719EE-74C7-48F8-344B-11351B66E87D}"/>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276034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DFFA-5181-2BA6-3B92-EA1F5B0B6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28393-1767-503F-59B2-AFE067B1B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AC798A-6DDF-EF1E-26DD-5F0BA8C0C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9D072-D52D-5F41-30B4-F032034AA91B}"/>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6" name="Footer Placeholder 5">
            <a:extLst>
              <a:ext uri="{FF2B5EF4-FFF2-40B4-BE49-F238E27FC236}">
                <a16:creationId xmlns:a16="http://schemas.microsoft.com/office/drawing/2014/main" id="{9E02B390-8E90-83F2-4C37-AF6B278A5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337FA-9AE8-1847-DE80-89E77140FD22}"/>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2707347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781A-9414-A3EA-467A-661A910B4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93DAE-C325-0DA8-6B15-3C1DE60D9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54F66D-964D-EDF8-6343-1DB0E6830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CDCB9-73A2-8AB8-D025-8CA20608F561}"/>
              </a:ext>
            </a:extLst>
          </p:cNvPr>
          <p:cNvSpPr>
            <a:spLocks noGrp="1"/>
          </p:cNvSpPr>
          <p:nvPr>
            <p:ph type="dt" sz="half" idx="10"/>
          </p:nvPr>
        </p:nvSpPr>
        <p:spPr/>
        <p:txBody>
          <a:bodyPr/>
          <a:lstStyle/>
          <a:p>
            <a:fld id="{93A5B1DD-81DD-894C-AEF3-A41FE4B91A76}" type="datetimeFigureOut">
              <a:rPr lang="en-US" smtClean="0"/>
              <a:t>5/17/22</a:t>
            </a:fld>
            <a:endParaRPr lang="en-US"/>
          </a:p>
        </p:txBody>
      </p:sp>
      <p:sp>
        <p:nvSpPr>
          <p:cNvPr id="6" name="Footer Placeholder 5">
            <a:extLst>
              <a:ext uri="{FF2B5EF4-FFF2-40B4-BE49-F238E27FC236}">
                <a16:creationId xmlns:a16="http://schemas.microsoft.com/office/drawing/2014/main" id="{EE49176E-7E6F-745F-1885-D68E7DF29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44BAB-54C4-0282-A7C9-0BC93C85C086}"/>
              </a:ext>
            </a:extLst>
          </p:cNvPr>
          <p:cNvSpPr>
            <a:spLocks noGrp="1"/>
          </p:cNvSpPr>
          <p:nvPr>
            <p:ph type="sldNum" sz="quarter" idx="12"/>
          </p:nvPr>
        </p:nvSpPr>
        <p:spPr/>
        <p:txBody>
          <a:bodyPr/>
          <a:lstStyle/>
          <a:p>
            <a:fld id="{F2245A85-5960-A04D-912A-E785220D68C9}" type="slidenum">
              <a:rPr lang="en-US" smtClean="0"/>
              <a:t>‹#›</a:t>
            </a:fld>
            <a:endParaRPr lang="en-US"/>
          </a:p>
        </p:txBody>
      </p:sp>
    </p:spTree>
    <p:extLst>
      <p:ext uri="{BB962C8B-B14F-4D97-AF65-F5344CB8AC3E}">
        <p14:creationId xmlns:p14="http://schemas.microsoft.com/office/powerpoint/2010/main" val="91949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393CC-1A95-B3D8-B928-B59252D98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4CC6C-D840-870F-8FB3-3ECC9EBB6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939C3-3855-E268-C220-9BA34ED76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5B1DD-81DD-894C-AEF3-A41FE4B91A76}" type="datetimeFigureOut">
              <a:rPr lang="en-US" smtClean="0"/>
              <a:t>5/17/22</a:t>
            </a:fld>
            <a:endParaRPr lang="en-US"/>
          </a:p>
        </p:txBody>
      </p:sp>
      <p:sp>
        <p:nvSpPr>
          <p:cNvPr id="5" name="Footer Placeholder 4">
            <a:extLst>
              <a:ext uri="{FF2B5EF4-FFF2-40B4-BE49-F238E27FC236}">
                <a16:creationId xmlns:a16="http://schemas.microsoft.com/office/drawing/2014/main" id="{BA47BA20-C2FC-0938-070E-2826ED480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88CD5-C2AA-D8F8-EDAF-14A8542A0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45A85-5960-A04D-912A-E785220D68C9}" type="slidenum">
              <a:rPr lang="en-US" smtClean="0"/>
              <a:t>‹#›</a:t>
            </a:fld>
            <a:endParaRPr lang="en-US"/>
          </a:p>
        </p:txBody>
      </p:sp>
    </p:spTree>
    <p:extLst>
      <p:ext uri="{BB962C8B-B14F-4D97-AF65-F5344CB8AC3E}">
        <p14:creationId xmlns:p14="http://schemas.microsoft.com/office/powerpoint/2010/main" val="3064698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bc.com/news/world-59125138"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BBsv0Qysc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www.degreesymbol.n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bigpicture.unfccc.int/content/science.html#content-understanding-the-un-climate-change-regim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sP9TGpBGy08&amp;feature=emb_log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S2Lcx8YyPio"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youtube.com/watch?v=7FitSDGF6o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theguardian.com/commentisfree/2019/mar/15/school-climate-strike-greta-thunberg" TargetMode="External"/><Relationship Id="rId3" Type="http://schemas.openxmlformats.org/officeDocument/2006/relationships/image" Target="../media/image38.png"/><Relationship Id="rId7" Type="http://schemas.openxmlformats.org/officeDocument/2006/relationships/hyperlink" Target="https://www.theguardian.com/uk-news/2021/jan/29/the-reckoning-the-toppling-of-monuments-to-slavery-in-the-uk" TargetMode="External"/><Relationship Id="rId12" Type="http://schemas.openxmlformats.org/officeDocument/2006/relationships/hyperlink" Target="https://www.theatlantic.com/magazine/archive/2020/10/the-next-reconstruction/615475/"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nytimes.com/2020/05/29/opinion/george-floyd-minneapolis.html" TargetMode="External"/><Relationship Id="rId11" Type="http://schemas.openxmlformats.org/officeDocument/2006/relationships/hyperlink" Target="https://www.greenpeace.org/canada/en/about-us/protesting-peacefully-to-change-the-world/" TargetMode="External"/><Relationship Id="rId5" Type="http://schemas.openxmlformats.org/officeDocument/2006/relationships/hyperlink" Target="https://www.nationalgeographic.com/news/2018/03/youth-activism-young-protesters-historic-movements/" TargetMode="External"/><Relationship Id="rId10" Type="http://schemas.openxmlformats.org/officeDocument/2006/relationships/hyperlink" Target="https://www.nationalgeographic.com/history/2020/06/to-enact-change-world-we-must-protest/" TargetMode="External"/><Relationship Id="rId4" Type="http://schemas.openxmlformats.org/officeDocument/2006/relationships/hyperlink" Target="https://www.theguardian.com/commentisfree/2019/sep/30/greta-thunberg-enemies-inaction-climate-crisis" TargetMode="External"/><Relationship Id="rId9" Type="http://schemas.openxmlformats.org/officeDocument/2006/relationships/hyperlink" Target="https://www.theguardian.com/education/2020/sep/15/people-thought-i-was-too-young-to-protest-the-rise-of-student-activis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theguardian.com/commentisfree/2019/apr/19/extinction-rebellion-climate-change-protests-london" TargetMode="External"/><Relationship Id="rId3" Type="http://schemas.openxmlformats.org/officeDocument/2006/relationships/image" Target="../media/image38.png"/><Relationship Id="rId7" Type="http://schemas.openxmlformats.org/officeDocument/2006/relationships/hyperlink" Target="https://www.telegraph.co.uk/news/0/us-capitol-riot-trump-supporters-2021-protest-what-happened-died/"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theguardian.com/politics/2021/feb/12/priti-patel-hits-out-at-dreadful-black-lives-matters-protests" TargetMode="External"/><Relationship Id="rId11" Type="http://schemas.openxmlformats.org/officeDocument/2006/relationships/hyperlink" Target="https://www.economist.com/open-future/2019/11/14/youth-movements-are-the-fools-gold-of-politics" TargetMode="External"/><Relationship Id="rId5" Type="http://schemas.openxmlformats.org/officeDocument/2006/relationships/hyperlink" Target="https://www.nytimes.com/2020/05/31/health/protests-coronavirus.html" TargetMode="External"/><Relationship Id="rId10" Type="http://schemas.openxmlformats.org/officeDocument/2006/relationships/hyperlink" Target="https://www.bbc.co.uk/news/uk-politics-54299049" TargetMode="External"/><Relationship Id="rId4" Type="http://schemas.openxmlformats.org/officeDocument/2006/relationships/hyperlink" Target="https://www.theguardian.com/environment/2019/dec/06/greta-thunberg-says-school-strikes-have-achieved-nothing" TargetMode="External"/><Relationship Id="rId9" Type="http://schemas.openxmlformats.org/officeDocument/2006/relationships/hyperlink" Target="https://www.theatlantic.com/international/archive/2014/04/why-street-protests-dont-work/36026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www.insider.com/why-people-protest-according-to-science-2020-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hbr.org/2017/01/how-protests-become-successful-social-movements" TargetMode="External"/><Relationship Id="rId5" Type="http://schemas.openxmlformats.org/officeDocument/2006/relationships/hyperlink" Target="https://www.bbc.co.uk/newsround/55992364" TargetMode="External"/><Relationship Id="rId4" Type="http://schemas.openxmlformats.org/officeDocument/2006/relationships/hyperlink" Target="https://www.theguardian.com/world/2019/apr/01/semi-naked-climate-protesters-disrupt-brexit-debate?CMP=Share_AndroidApp_Outloo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g.ft.com/climate-game/?fbclid=IwAR2AskX5F3tLqerLkFnK092MK94S35-2_m5O9--vHMxFs9_vCpq-5ef9YO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7CA2-7FFF-DE7C-DF7F-BED8222C94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915D6E4-1C09-293B-6E86-C4C12A1AAC62}"/>
              </a:ext>
            </a:extLst>
          </p:cNvPr>
          <p:cNvSpPr>
            <a:spLocks noGrp="1"/>
          </p:cNvSpPr>
          <p:nvPr>
            <p:ph type="subTitle" idx="1"/>
          </p:nvPr>
        </p:nvSpPr>
        <p:spPr>
          <a:xfrm>
            <a:off x="1449572" y="4741946"/>
            <a:ext cx="9144000" cy="1655762"/>
          </a:xfrm>
        </p:spPr>
        <p:txBody>
          <a:bodyPr>
            <a:normAutofit/>
          </a:bodyPr>
          <a:lstStyle/>
          <a:p>
            <a:r>
              <a:rPr lang="en-US" sz="3200" b="1" u="sng" dirty="0">
                <a:latin typeface="dearJoe 5 CASUAL PRO" panose="02000000000000000000" pitchFamily="2" charset="0"/>
              </a:rPr>
              <a:t>What are the ways of dealing with climate change? </a:t>
            </a:r>
          </a:p>
        </p:txBody>
      </p:sp>
      <p:pic>
        <p:nvPicPr>
          <p:cNvPr id="5" name="Picture 4">
            <a:extLst>
              <a:ext uri="{FF2B5EF4-FFF2-40B4-BE49-F238E27FC236}">
                <a16:creationId xmlns:a16="http://schemas.microsoft.com/office/drawing/2014/main" id="{0CB403B7-2436-2A33-D294-524FEDCABD02}"/>
              </a:ext>
            </a:extLst>
          </p:cNvPr>
          <p:cNvPicPr>
            <a:picLocks noChangeAspect="1"/>
          </p:cNvPicPr>
          <p:nvPr/>
        </p:nvPicPr>
        <p:blipFill>
          <a:blip r:embed="rId2"/>
          <a:stretch>
            <a:fillRect/>
          </a:stretch>
        </p:blipFill>
        <p:spPr>
          <a:xfrm>
            <a:off x="0" y="-109620"/>
            <a:ext cx="12192000" cy="4674282"/>
          </a:xfrm>
          <a:prstGeom prst="rect">
            <a:avLst/>
          </a:prstGeom>
        </p:spPr>
      </p:pic>
    </p:spTree>
    <p:extLst>
      <p:ext uri="{BB962C8B-B14F-4D97-AF65-F5344CB8AC3E}">
        <p14:creationId xmlns:p14="http://schemas.microsoft.com/office/powerpoint/2010/main" val="976052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24F2-1437-5041-89FD-9FC90608DF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78EB4A-277A-F349-97A6-BEECAC4F1442}"/>
              </a:ext>
            </a:extLst>
          </p:cNvPr>
          <p:cNvPicPr>
            <a:picLocks noGrp="1" noChangeAspect="1"/>
          </p:cNvPicPr>
          <p:nvPr>
            <p:ph idx="1"/>
          </p:nvPr>
        </p:nvPicPr>
        <p:blipFill>
          <a:blip r:embed="rId2"/>
          <a:stretch>
            <a:fillRect/>
          </a:stretch>
        </p:blipFill>
        <p:spPr>
          <a:xfrm>
            <a:off x="0" y="365125"/>
            <a:ext cx="12110306" cy="3154439"/>
          </a:xfrm>
        </p:spPr>
      </p:pic>
      <p:pic>
        <p:nvPicPr>
          <p:cNvPr id="7" name="Picture 6">
            <a:extLst>
              <a:ext uri="{FF2B5EF4-FFF2-40B4-BE49-F238E27FC236}">
                <a16:creationId xmlns:a16="http://schemas.microsoft.com/office/drawing/2014/main" id="{C03E1534-6CFA-B94F-9850-A00F082B799A}"/>
              </a:ext>
            </a:extLst>
          </p:cNvPr>
          <p:cNvPicPr>
            <a:picLocks noChangeAspect="1"/>
          </p:cNvPicPr>
          <p:nvPr/>
        </p:nvPicPr>
        <p:blipFill>
          <a:blip r:embed="rId3"/>
          <a:stretch>
            <a:fillRect/>
          </a:stretch>
        </p:blipFill>
        <p:spPr>
          <a:xfrm>
            <a:off x="9588130" y="3710845"/>
            <a:ext cx="1897873" cy="2780988"/>
          </a:xfrm>
          <a:prstGeom prst="rect">
            <a:avLst/>
          </a:prstGeom>
        </p:spPr>
      </p:pic>
    </p:spTree>
    <p:extLst>
      <p:ext uri="{BB962C8B-B14F-4D97-AF65-F5344CB8AC3E}">
        <p14:creationId xmlns:p14="http://schemas.microsoft.com/office/powerpoint/2010/main" val="106920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0"/>
            <a:ext cx="12168631" cy="6858000"/>
          </a:xfrm>
          <a:prstGeom prst="rect">
            <a:avLst/>
          </a:prstGeom>
          <a:noFill/>
          <a:ln>
            <a:noFill/>
          </a:ln>
        </p:spPr>
      </p:pic>
      <p:sp>
        <p:nvSpPr>
          <p:cNvPr id="55" name="Google Shape;55;p13"/>
          <p:cNvSpPr txBox="1"/>
          <p:nvPr/>
        </p:nvSpPr>
        <p:spPr>
          <a:xfrm>
            <a:off x="566933" y="4366767"/>
            <a:ext cx="11009200" cy="205154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GB" sz="2933">
                <a:solidFill>
                  <a:srgbClr val="4A4A4A"/>
                </a:solidFill>
                <a:highlight>
                  <a:srgbClr val="FFFFFF"/>
                </a:highlight>
              </a:rPr>
              <a:t>First things first – what does ‘COP26’ even mean?! Well, ‘COP’ stands for </a:t>
            </a:r>
            <a:r>
              <a:rPr lang="en-GB" sz="2933" b="1">
                <a:solidFill>
                  <a:srgbClr val="4A4A4A"/>
                </a:solidFill>
                <a:highlight>
                  <a:srgbClr val="FFFFFF"/>
                </a:highlight>
              </a:rPr>
              <a:t>‘conference of parties’ </a:t>
            </a:r>
            <a:r>
              <a:rPr lang="en-GB" sz="2933">
                <a:solidFill>
                  <a:srgbClr val="4A4A4A"/>
                </a:solidFill>
                <a:highlight>
                  <a:srgbClr val="FFFFFF"/>
                </a:highlight>
              </a:rPr>
              <a:t>– a meeting that involves lots of </a:t>
            </a:r>
            <a:r>
              <a:rPr lang="en-GB" sz="2933" b="1">
                <a:solidFill>
                  <a:srgbClr val="4A4A4A"/>
                </a:solidFill>
                <a:highlight>
                  <a:srgbClr val="FFFFFF"/>
                </a:highlight>
              </a:rPr>
              <a:t>different people</a:t>
            </a:r>
            <a:r>
              <a:rPr lang="en-GB" sz="2933">
                <a:solidFill>
                  <a:srgbClr val="4A4A4A"/>
                </a:solidFill>
                <a:highlight>
                  <a:srgbClr val="FFFFFF"/>
                </a:highlight>
              </a:rPr>
              <a:t> working towards the </a:t>
            </a:r>
            <a:r>
              <a:rPr lang="en-GB" sz="2933" b="1">
                <a:solidFill>
                  <a:srgbClr val="4A4A4A"/>
                </a:solidFill>
                <a:highlight>
                  <a:srgbClr val="FFFFFF"/>
                </a:highlight>
              </a:rPr>
              <a:t>same</a:t>
            </a:r>
            <a:r>
              <a:rPr lang="en-GB" sz="2933">
                <a:solidFill>
                  <a:srgbClr val="4A4A4A"/>
                </a:solidFill>
                <a:highlight>
                  <a:srgbClr val="FFFFFF"/>
                </a:highlight>
              </a:rPr>
              <a:t> </a:t>
            </a:r>
            <a:r>
              <a:rPr lang="en-GB" sz="2933" b="1">
                <a:solidFill>
                  <a:srgbClr val="4A4A4A"/>
                </a:solidFill>
                <a:highlight>
                  <a:srgbClr val="FFFFFF"/>
                </a:highlight>
              </a:rPr>
              <a:t>goal</a:t>
            </a:r>
            <a:r>
              <a:rPr lang="en-GB" sz="2933">
                <a:solidFill>
                  <a:srgbClr val="4A4A4A"/>
                </a:solidFill>
                <a:highlight>
                  <a:srgbClr val="FFFFFF"/>
                </a:highlight>
              </a:rPr>
              <a:t>. In this case Climate Change or ‘</a:t>
            </a:r>
            <a:r>
              <a:rPr lang="en-GB" sz="2933" b="1">
                <a:solidFill>
                  <a:srgbClr val="FF0000"/>
                </a:solidFill>
                <a:highlight>
                  <a:srgbClr val="FFFFFF"/>
                </a:highlight>
              </a:rPr>
              <a:t>The Climate Emergency</a:t>
            </a:r>
            <a:r>
              <a:rPr lang="en-GB" sz="2933">
                <a:solidFill>
                  <a:srgbClr val="4A4A4A"/>
                </a:solidFill>
                <a:highlight>
                  <a:srgbClr val="FFFFFF"/>
                </a:highlight>
              </a:rPr>
              <a:t>’</a:t>
            </a:r>
            <a:endParaRPr sz="2933"/>
          </a:p>
        </p:txBody>
      </p:sp>
      <p:pic>
        <p:nvPicPr>
          <p:cNvPr id="56" name="Google Shape;56;p13"/>
          <p:cNvPicPr preferRelativeResize="0"/>
          <p:nvPr/>
        </p:nvPicPr>
        <p:blipFill>
          <a:blip r:embed="rId4">
            <a:alphaModFix/>
          </a:blip>
          <a:stretch>
            <a:fillRect/>
          </a:stretch>
        </p:blipFill>
        <p:spPr>
          <a:xfrm>
            <a:off x="1346227" y="1644661"/>
            <a:ext cx="2774933" cy="586233"/>
          </a:xfrm>
          <a:prstGeom prst="rect">
            <a:avLst/>
          </a:prstGeom>
          <a:noFill/>
          <a:ln>
            <a:noFill/>
          </a:ln>
        </p:spPr>
      </p:pic>
      <p:sp>
        <p:nvSpPr>
          <p:cNvPr id="57" name="Google Shape;57;p13"/>
          <p:cNvSpPr txBox="1"/>
          <p:nvPr/>
        </p:nvSpPr>
        <p:spPr>
          <a:xfrm>
            <a:off x="1206500" y="1587500"/>
            <a:ext cx="4686400" cy="718170"/>
          </a:xfrm>
          <a:prstGeom prst="rect">
            <a:avLst/>
          </a:prstGeom>
          <a:noFill/>
          <a:ln>
            <a:noFill/>
          </a:ln>
        </p:spPr>
        <p:txBody>
          <a:bodyPr spcFirstLastPara="1" wrap="square" lIns="121900" tIns="121900" rIns="121900" bIns="121900" anchor="t" anchorCtr="0">
            <a:spAutoFit/>
          </a:bodyPr>
          <a:lstStyle/>
          <a:p>
            <a:r>
              <a:rPr lang="en-GB" sz="3067" b="1">
                <a:solidFill>
                  <a:schemeClr val="lt1"/>
                </a:solidFill>
                <a:latin typeface="Oswald"/>
                <a:ea typeface="Oswald"/>
                <a:cs typeface="Oswald"/>
                <a:sym typeface="Oswald"/>
              </a:rPr>
              <a:t>GLASGOW, SCOTLAND</a:t>
            </a:r>
            <a:endParaRPr sz="3067" b="1">
              <a:solidFill>
                <a:schemeClr val="lt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80AF-C957-AD44-A67F-FCBF4A1019C2}"/>
              </a:ext>
            </a:extLst>
          </p:cNvPr>
          <p:cNvSpPr>
            <a:spLocks noGrp="1"/>
          </p:cNvSpPr>
          <p:nvPr>
            <p:ph type="title"/>
          </p:nvPr>
        </p:nvSpPr>
        <p:spPr/>
        <p:txBody>
          <a:bodyPr>
            <a:normAutofit/>
          </a:bodyPr>
          <a:lstStyle/>
          <a:p>
            <a:r>
              <a:rPr lang="en-US" dirty="0"/>
              <a:t>World leaders meeting </a:t>
            </a:r>
          </a:p>
        </p:txBody>
      </p:sp>
      <p:sp>
        <p:nvSpPr>
          <p:cNvPr id="3" name="Content Placeholder 2">
            <a:extLst>
              <a:ext uri="{FF2B5EF4-FFF2-40B4-BE49-F238E27FC236}">
                <a16:creationId xmlns:a16="http://schemas.microsoft.com/office/drawing/2014/main" id="{6E9B0888-F3B2-6944-AD62-91444A2B5656}"/>
              </a:ext>
            </a:extLst>
          </p:cNvPr>
          <p:cNvSpPr>
            <a:spLocks noGrp="1"/>
          </p:cNvSpPr>
          <p:nvPr>
            <p:ph idx="1"/>
          </p:nvPr>
        </p:nvSpPr>
        <p:spPr/>
        <p:txBody>
          <a:bodyPr/>
          <a:lstStyle/>
          <a:p>
            <a:pPr marL="0" indent="0">
              <a:buNone/>
            </a:pPr>
            <a:r>
              <a:rPr lang="en-US" dirty="0">
                <a:hlinkClick r:id="rId2"/>
              </a:rPr>
              <a:t>https://www.bbc.com/news/world-59125138</a:t>
            </a:r>
            <a:endParaRPr lang="en-US" dirty="0"/>
          </a:p>
          <a:p>
            <a:pPr marL="0" indent="0">
              <a:buNone/>
            </a:pPr>
            <a:endParaRPr lang="en-US" dirty="0"/>
          </a:p>
        </p:txBody>
      </p:sp>
      <p:pic>
        <p:nvPicPr>
          <p:cNvPr id="5" name="Picture 4">
            <a:extLst>
              <a:ext uri="{FF2B5EF4-FFF2-40B4-BE49-F238E27FC236}">
                <a16:creationId xmlns:a16="http://schemas.microsoft.com/office/drawing/2014/main" id="{77EFDFE6-C569-4D41-85DC-51AE59B0EED0}"/>
              </a:ext>
            </a:extLst>
          </p:cNvPr>
          <p:cNvPicPr>
            <a:picLocks noChangeAspect="1"/>
          </p:cNvPicPr>
          <p:nvPr/>
        </p:nvPicPr>
        <p:blipFill>
          <a:blip r:embed="rId3"/>
          <a:stretch>
            <a:fillRect/>
          </a:stretch>
        </p:blipFill>
        <p:spPr>
          <a:xfrm>
            <a:off x="3040207" y="2354177"/>
            <a:ext cx="6111587" cy="3957723"/>
          </a:xfrm>
          <a:prstGeom prst="rect">
            <a:avLst/>
          </a:prstGeom>
        </p:spPr>
      </p:pic>
      <p:pic>
        <p:nvPicPr>
          <p:cNvPr id="7" name="Picture 6">
            <a:extLst>
              <a:ext uri="{FF2B5EF4-FFF2-40B4-BE49-F238E27FC236}">
                <a16:creationId xmlns:a16="http://schemas.microsoft.com/office/drawing/2014/main" id="{9491C6CB-86C6-7647-B4B0-39D94B11EF57}"/>
              </a:ext>
            </a:extLst>
          </p:cNvPr>
          <p:cNvPicPr>
            <a:picLocks noChangeAspect="1"/>
          </p:cNvPicPr>
          <p:nvPr/>
        </p:nvPicPr>
        <p:blipFill>
          <a:blip r:embed="rId4"/>
          <a:stretch>
            <a:fillRect/>
          </a:stretch>
        </p:blipFill>
        <p:spPr>
          <a:xfrm>
            <a:off x="8140701" y="0"/>
            <a:ext cx="4051300" cy="2209800"/>
          </a:xfrm>
          <a:prstGeom prst="rect">
            <a:avLst/>
          </a:prstGeom>
        </p:spPr>
      </p:pic>
    </p:spTree>
    <p:extLst>
      <p:ext uri="{BB962C8B-B14F-4D97-AF65-F5344CB8AC3E}">
        <p14:creationId xmlns:p14="http://schemas.microsoft.com/office/powerpoint/2010/main" val="1217437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l="54470" t="35845" b="67192"/>
          <a:stretch/>
        </p:blipFill>
        <p:spPr>
          <a:xfrm rot="10800000" flipH="1">
            <a:off x="1" y="2634"/>
            <a:ext cx="12192001" cy="458567"/>
          </a:xfrm>
          <a:prstGeom prst="rect">
            <a:avLst/>
          </a:prstGeom>
          <a:noFill/>
          <a:ln>
            <a:noFill/>
          </a:ln>
        </p:spPr>
      </p:pic>
      <p:sp>
        <p:nvSpPr>
          <p:cNvPr id="118" name="Google Shape;118;p19"/>
          <p:cNvSpPr txBox="1"/>
          <p:nvPr/>
        </p:nvSpPr>
        <p:spPr>
          <a:xfrm>
            <a:off x="0" y="-101599"/>
            <a:ext cx="1625600" cy="677068"/>
          </a:xfrm>
          <a:prstGeom prst="rect">
            <a:avLst/>
          </a:prstGeom>
          <a:noFill/>
          <a:ln>
            <a:noFill/>
          </a:ln>
        </p:spPr>
        <p:txBody>
          <a:bodyPr spcFirstLastPara="1" wrap="square" lIns="121900" tIns="121900" rIns="121900" bIns="121900" anchor="t" anchorCtr="0">
            <a:spAutoFit/>
          </a:bodyPr>
          <a:lstStyle/>
          <a:p>
            <a:r>
              <a:rPr lang="en-GB" sz="2800" b="1">
                <a:solidFill>
                  <a:schemeClr val="lt1"/>
                </a:solidFill>
                <a:latin typeface="Oswald"/>
                <a:ea typeface="Oswald"/>
                <a:cs typeface="Oswald"/>
                <a:sym typeface="Oswald"/>
              </a:rPr>
              <a:t>COP26</a:t>
            </a:r>
            <a:endParaRPr sz="2800" b="1">
              <a:solidFill>
                <a:schemeClr val="lt1"/>
              </a:solidFill>
              <a:latin typeface="Oswald"/>
              <a:ea typeface="Oswald"/>
              <a:cs typeface="Oswald"/>
              <a:sym typeface="Oswald"/>
            </a:endParaRPr>
          </a:p>
        </p:txBody>
      </p:sp>
      <p:pic>
        <p:nvPicPr>
          <p:cNvPr id="119" name="Google Shape;119;p19"/>
          <p:cNvPicPr preferRelativeResize="0"/>
          <p:nvPr/>
        </p:nvPicPr>
        <p:blipFill>
          <a:blip r:embed="rId4">
            <a:alphaModFix/>
          </a:blip>
          <a:stretch>
            <a:fillRect/>
          </a:stretch>
        </p:blipFill>
        <p:spPr>
          <a:xfrm>
            <a:off x="470167" y="1390533"/>
            <a:ext cx="1075467" cy="1075467"/>
          </a:xfrm>
          <a:prstGeom prst="rect">
            <a:avLst/>
          </a:prstGeom>
          <a:noFill/>
          <a:ln>
            <a:noFill/>
          </a:ln>
        </p:spPr>
      </p:pic>
      <p:pic>
        <p:nvPicPr>
          <p:cNvPr id="120" name="Google Shape;120;p19"/>
          <p:cNvPicPr preferRelativeResize="0"/>
          <p:nvPr/>
        </p:nvPicPr>
        <p:blipFill>
          <a:blip r:embed="rId5">
            <a:alphaModFix/>
          </a:blip>
          <a:stretch>
            <a:fillRect/>
          </a:stretch>
        </p:blipFill>
        <p:spPr>
          <a:xfrm>
            <a:off x="470168" y="2820686"/>
            <a:ext cx="1032217" cy="1032217"/>
          </a:xfrm>
          <a:prstGeom prst="rect">
            <a:avLst/>
          </a:prstGeom>
          <a:noFill/>
          <a:ln>
            <a:noFill/>
          </a:ln>
        </p:spPr>
      </p:pic>
      <p:pic>
        <p:nvPicPr>
          <p:cNvPr id="121" name="Google Shape;121;p19"/>
          <p:cNvPicPr preferRelativeResize="0"/>
          <p:nvPr/>
        </p:nvPicPr>
        <p:blipFill>
          <a:blip r:embed="rId6">
            <a:alphaModFix/>
          </a:blip>
          <a:stretch>
            <a:fillRect/>
          </a:stretch>
        </p:blipFill>
        <p:spPr>
          <a:xfrm>
            <a:off x="470167" y="4164333"/>
            <a:ext cx="1075467" cy="1075467"/>
          </a:xfrm>
          <a:prstGeom prst="rect">
            <a:avLst/>
          </a:prstGeom>
          <a:noFill/>
          <a:ln>
            <a:noFill/>
          </a:ln>
        </p:spPr>
      </p:pic>
      <p:sp>
        <p:nvSpPr>
          <p:cNvPr id="122" name="Google Shape;122;p19"/>
          <p:cNvSpPr txBox="1"/>
          <p:nvPr/>
        </p:nvSpPr>
        <p:spPr>
          <a:xfrm>
            <a:off x="368567" y="571767"/>
            <a:ext cx="11513600" cy="738623"/>
          </a:xfrm>
          <a:prstGeom prst="rect">
            <a:avLst/>
          </a:prstGeom>
          <a:noFill/>
          <a:ln>
            <a:noFill/>
          </a:ln>
        </p:spPr>
        <p:txBody>
          <a:bodyPr spcFirstLastPara="1" wrap="square" lIns="121900" tIns="121900" rIns="121900" bIns="121900" anchor="t" anchorCtr="0">
            <a:spAutoFit/>
          </a:bodyPr>
          <a:lstStyle/>
          <a:p>
            <a:r>
              <a:rPr lang="en-GB" sz="3200" b="1" dirty="0"/>
              <a:t>What happened at COP26?</a:t>
            </a:r>
            <a:endParaRPr sz="3200" b="1" dirty="0"/>
          </a:p>
        </p:txBody>
      </p:sp>
      <p:sp>
        <p:nvSpPr>
          <p:cNvPr id="123" name="Google Shape;123;p19"/>
          <p:cNvSpPr txBox="1"/>
          <p:nvPr/>
        </p:nvSpPr>
        <p:spPr>
          <a:xfrm>
            <a:off x="1942433" y="1319533"/>
            <a:ext cx="9546400" cy="1190157"/>
          </a:xfrm>
          <a:prstGeom prst="rect">
            <a:avLst/>
          </a:prstGeom>
          <a:noFill/>
          <a:ln>
            <a:noFill/>
          </a:ln>
        </p:spPr>
        <p:txBody>
          <a:bodyPr spcFirstLastPara="1" wrap="square" lIns="121900" tIns="121900" rIns="121900" bIns="121900" anchor="t" anchorCtr="0">
            <a:spAutoFit/>
          </a:bodyPr>
          <a:lstStyle/>
          <a:p>
            <a:pPr>
              <a:lnSpc>
                <a:spcPct val="115000"/>
              </a:lnSpc>
            </a:pPr>
            <a:r>
              <a:rPr lang="en-GB" sz="2667" b="1">
                <a:solidFill>
                  <a:srgbClr val="666666"/>
                </a:solidFill>
                <a:highlight>
                  <a:srgbClr val="FFFFFF"/>
                </a:highlight>
              </a:rPr>
              <a:t>Leaders from 200 countries will review progress made since COP21 in Paris (2015)</a:t>
            </a:r>
            <a:endParaRPr sz="2667" b="1">
              <a:solidFill>
                <a:srgbClr val="666666"/>
              </a:solidFill>
              <a:highlight>
                <a:srgbClr val="FFFFFF"/>
              </a:highlight>
            </a:endParaRPr>
          </a:p>
        </p:txBody>
      </p:sp>
      <p:sp>
        <p:nvSpPr>
          <p:cNvPr id="124" name="Google Shape;124;p19"/>
          <p:cNvSpPr txBox="1"/>
          <p:nvPr/>
        </p:nvSpPr>
        <p:spPr>
          <a:xfrm>
            <a:off x="1942433" y="2708067"/>
            <a:ext cx="9546400" cy="1190157"/>
          </a:xfrm>
          <a:prstGeom prst="rect">
            <a:avLst/>
          </a:prstGeom>
          <a:noFill/>
          <a:ln>
            <a:noFill/>
          </a:ln>
        </p:spPr>
        <p:txBody>
          <a:bodyPr spcFirstLastPara="1" wrap="square" lIns="121900" tIns="121900" rIns="121900" bIns="121900" anchor="t" anchorCtr="0">
            <a:spAutoFit/>
          </a:bodyPr>
          <a:lstStyle/>
          <a:p>
            <a:pPr>
              <a:lnSpc>
                <a:spcPct val="115000"/>
              </a:lnSpc>
            </a:pPr>
            <a:r>
              <a:rPr lang="en-GB" sz="2667" b="1">
                <a:solidFill>
                  <a:srgbClr val="666666"/>
                </a:solidFill>
                <a:highlight>
                  <a:srgbClr val="FFFFFF"/>
                </a:highlight>
              </a:rPr>
              <a:t>They will then make new decisions on how to cut carbon dioxide emissions.</a:t>
            </a:r>
            <a:endParaRPr sz="2667" b="1">
              <a:solidFill>
                <a:srgbClr val="666666"/>
              </a:solidFill>
              <a:highlight>
                <a:srgbClr val="FFFFFF"/>
              </a:highlight>
            </a:endParaRPr>
          </a:p>
        </p:txBody>
      </p:sp>
      <p:sp>
        <p:nvSpPr>
          <p:cNvPr id="125" name="Google Shape;125;p19"/>
          <p:cNvSpPr txBox="1"/>
          <p:nvPr/>
        </p:nvSpPr>
        <p:spPr>
          <a:xfrm>
            <a:off x="1942433" y="4096601"/>
            <a:ext cx="9546400" cy="1190157"/>
          </a:xfrm>
          <a:prstGeom prst="rect">
            <a:avLst/>
          </a:prstGeom>
          <a:noFill/>
          <a:ln>
            <a:noFill/>
          </a:ln>
        </p:spPr>
        <p:txBody>
          <a:bodyPr spcFirstLastPara="1" wrap="square" lIns="121900" tIns="121900" rIns="121900" bIns="121900" anchor="t" anchorCtr="0">
            <a:spAutoFit/>
          </a:bodyPr>
          <a:lstStyle/>
          <a:p>
            <a:pPr>
              <a:lnSpc>
                <a:spcPct val="115000"/>
              </a:lnSpc>
            </a:pPr>
            <a:r>
              <a:rPr lang="en-GB" sz="2667" b="1">
                <a:solidFill>
                  <a:srgbClr val="666666"/>
                </a:solidFill>
                <a:highlight>
                  <a:srgbClr val="FFFFFF"/>
                </a:highlight>
              </a:rPr>
              <a:t>The rich countries will review their pledge to provide financial assistance to poorer countries ($100 bn)</a:t>
            </a:r>
            <a:endParaRPr sz="2667" b="1">
              <a:solidFill>
                <a:srgbClr val="666666"/>
              </a:solidFill>
              <a:highlight>
                <a:srgbClr val="FFFFFF"/>
              </a:highlight>
            </a:endParaRPr>
          </a:p>
        </p:txBody>
      </p:sp>
      <p:pic>
        <p:nvPicPr>
          <p:cNvPr id="126" name="Google Shape;126;p19"/>
          <p:cNvPicPr preferRelativeResize="0"/>
          <p:nvPr/>
        </p:nvPicPr>
        <p:blipFill>
          <a:blip r:embed="rId7">
            <a:alphaModFix/>
          </a:blip>
          <a:stretch>
            <a:fillRect/>
          </a:stretch>
        </p:blipFill>
        <p:spPr>
          <a:xfrm>
            <a:off x="520034" y="5582204"/>
            <a:ext cx="1032233" cy="949163"/>
          </a:xfrm>
          <a:prstGeom prst="rect">
            <a:avLst/>
          </a:prstGeom>
          <a:noFill/>
          <a:ln>
            <a:noFill/>
          </a:ln>
        </p:spPr>
      </p:pic>
      <p:sp>
        <p:nvSpPr>
          <p:cNvPr id="127" name="Google Shape;127;p19"/>
          <p:cNvSpPr txBox="1"/>
          <p:nvPr/>
        </p:nvSpPr>
        <p:spPr>
          <a:xfrm>
            <a:off x="1942433" y="5485133"/>
            <a:ext cx="9546400" cy="1190157"/>
          </a:xfrm>
          <a:prstGeom prst="rect">
            <a:avLst/>
          </a:prstGeom>
          <a:noFill/>
          <a:ln>
            <a:noFill/>
          </a:ln>
        </p:spPr>
        <p:txBody>
          <a:bodyPr spcFirstLastPara="1" wrap="square" lIns="121900" tIns="121900" rIns="121900" bIns="121900" anchor="t" anchorCtr="0">
            <a:spAutoFit/>
          </a:bodyPr>
          <a:lstStyle/>
          <a:p>
            <a:pPr>
              <a:lnSpc>
                <a:spcPct val="115000"/>
              </a:lnSpc>
            </a:pPr>
            <a:r>
              <a:rPr lang="en-GB" sz="2667" b="1">
                <a:solidFill>
                  <a:srgbClr val="FF0000"/>
                </a:solidFill>
                <a:highlight>
                  <a:srgbClr val="FFFFFF"/>
                </a:highlight>
              </a:rPr>
              <a:t>Many people believe that COP26 is our last chance to stop a climate catastrophe</a:t>
            </a:r>
            <a:endParaRPr sz="2667" b="1">
              <a:solidFill>
                <a:srgbClr val="FF0000"/>
              </a:solidFill>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0"/>
                                        <p:tgtEl>
                                          <p:spTgt spid="1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1000"/>
                                        <p:tgtEl>
                                          <p:spTgt spid="120"/>
                                        </p:tgtEl>
                                      </p:cBhvr>
                                    </p:animEffect>
                                  </p:childTnLst>
                                </p:cTn>
                              </p:par>
                              <p:par>
                                <p:cTn id="16" presetID="10" presetClass="entr" presetSubtype="0"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1000"/>
                                        <p:tgtEl>
                                          <p:spTgt spid="1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childTnLst>
                                </p:cTn>
                              </p:par>
                              <p:par>
                                <p:cTn id="24" presetID="10" presetClass="entr" presetSubtype="0" fill="hold" nodeType="with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1000"/>
                                        <p:tgtEl>
                                          <p:spTgt spid="126"/>
                                        </p:tgtEl>
                                      </p:cBhvr>
                                    </p:animEffect>
                                  </p:childTnLst>
                                </p:cTn>
                              </p:par>
                              <p:par>
                                <p:cTn id="32" presetID="10" presetClass="entr" presetSubtype="0" fill="hold" nodeType="with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fade">
                                      <p:cBhvr>
                                        <p:cTn id="34"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1E4D-F022-9B4F-843D-0D8113C473F6}"/>
              </a:ext>
            </a:extLst>
          </p:cNvPr>
          <p:cNvSpPr>
            <a:spLocks noGrp="1"/>
          </p:cNvSpPr>
          <p:nvPr>
            <p:ph type="title"/>
          </p:nvPr>
        </p:nvSpPr>
        <p:spPr/>
        <p:txBody>
          <a:bodyPr>
            <a:normAutofit fontScale="90000"/>
          </a:bodyPr>
          <a:lstStyle/>
          <a:p>
            <a:r>
              <a:rPr lang="en-US" dirty="0"/>
              <a:t>'We are sinking': Tuvalu minister gives Cop26 speech standing in water to highlight sea level rise</a:t>
            </a:r>
            <a:br>
              <a:rPr lang="en-US" dirty="0"/>
            </a:br>
            <a:endParaRPr lang="en-US" dirty="0"/>
          </a:p>
        </p:txBody>
      </p:sp>
      <p:pic>
        <p:nvPicPr>
          <p:cNvPr id="5" name="Content Placeholder 4">
            <a:extLst>
              <a:ext uri="{FF2B5EF4-FFF2-40B4-BE49-F238E27FC236}">
                <a16:creationId xmlns:a16="http://schemas.microsoft.com/office/drawing/2014/main" id="{01AEE70F-64D6-464A-B026-CCB278C23B6E}"/>
              </a:ext>
            </a:extLst>
          </p:cNvPr>
          <p:cNvPicPr>
            <a:picLocks noGrp="1" noChangeAspect="1"/>
          </p:cNvPicPr>
          <p:nvPr>
            <p:ph idx="1"/>
          </p:nvPr>
        </p:nvPicPr>
        <p:blipFill>
          <a:blip r:embed="rId2"/>
          <a:stretch>
            <a:fillRect/>
          </a:stretch>
        </p:blipFill>
        <p:spPr>
          <a:xfrm>
            <a:off x="2115428" y="1690688"/>
            <a:ext cx="7749108" cy="4351338"/>
          </a:xfrm>
        </p:spPr>
      </p:pic>
      <p:sp>
        <p:nvSpPr>
          <p:cNvPr id="7" name="TextBox 6">
            <a:extLst>
              <a:ext uri="{FF2B5EF4-FFF2-40B4-BE49-F238E27FC236}">
                <a16:creationId xmlns:a16="http://schemas.microsoft.com/office/drawing/2014/main" id="{115E18EF-BB78-3647-8F76-8B897631D6A3}"/>
              </a:ext>
            </a:extLst>
          </p:cNvPr>
          <p:cNvSpPr txBox="1"/>
          <p:nvPr/>
        </p:nvSpPr>
        <p:spPr>
          <a:xfrm>
            <a:off x="424069" y="6311900"/>
            <a:ext cx="6096000" cy="646331"/>
          </a:xfrm>
          <a:prstGeom prst="rect">
            <a:avLst/>
          </a:prstGeom>
          <a:noFill/>
        </p:spPr>
        <p:txBody>
          <a:bodyPr wrap="square">
            <a:spAutoFit/>
          </a:bodyPr>
          <a:lstStyle/>
          <a:p>
            <a:r>
              <a:rPr lang="en-US" dirty="0">
                <a:hlinkClick r:id="rId3"/>
              </a:rPr>
              <a:t>https://www.youtube.com/watch?v=jBBsv0QyscE</a:t>
            </a:r>
            <a:endParaRPr lang="en-US" dirty="0"/>
          </a:p>
          <a:p>
            <a:endParaRPr lang="en-US" dirty="0"/>
          </a:p>
        </p:txBody>
      </p:sp>
    </p:spTree>
    <p:extLst>
      <p:ext uri="{BB962C8B-B14F-4D97-AF65-F5344CB8AC3E}">
        <p14:creationId xmlns:p14="http://schemas.microsoft.com/office/powerpoint/2010/main" val="409525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3">
            <a:alphaModFix/>
          </a:blip>
          <a:srcRect t="14668"/>
          <a:stretch/>
        </p:blipFill>
        <p:spPr>
          <a:xfrm>
            <a:off x="237733" y="2728804"/>
            <a:ext cx="6711699" cy="3990297"/>
          </a:xfrm>
          <a:prstGeom prst="rect">
            <a:avLst/>
          </a:prstGeom>
          <a:noFill/>
          <a:ln>
            <a:noFill/>
          </a:ln>
        </p:spPr>
      </p:pic>
      <p:sp>
        <p:nvSpPr>
          <p:cNvPr id="133" name="Google Shape;133;p20"/>
          <p:cNvSpPr/>
          <p:nvPr/>
        </p:nvSpPr>
        <p:spPr>
          <a:xfrm>
            <a:off x="8156433" y="5313700"/>
            <a:ext cx="3785600" cy="1335200"/>
          </a:xfrm>
          <a:prstGeom prst="wedgeRoundRectCallout">
            <a:avLst>
              <a:gd name="adj1" fmla="val -98065"/>
              <a:gd name="adj2" fmla="val 7896"/>
              <a:gd name="adj3" fmla="val 0"/>
            </a:avLst>
          </a:prstGeom>
          <a:solidFill>
            <a:srgbClr val="D5A6BD"/>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r>
              <a:rPr lang="en-GB" sz="2533"/>
              <a:t>We are </a:t>
            </a:r>
            <a:r>
              <a:rPr lang="en-GB" sz="2533" b="1"/>
              <a:t>NOT on track </a:t>
            </a:r>
            <a:r>
              <a:rPr lang="en-GB" sz="2533"/>
              <a:t>to meet the Paris Agreement of </a:t>
            </a:r>
            <a:r>
              <a:rPr lang="en-GB" sz="2533" b="1"/>
              <a:t>2</a:t>
            </a:r>
            <a:r>
              <a:rPr lang="en-GB" sz="2533" b="1">
                <a:solidFill>
                  <a:schemeClr val="dk1"/>
                </a:solidFill>
                <a:uFill>
                  <a:noFill/>
                </a:uFill>
                <a:hlinkClick r:id="rId4">
                  <a:extLst>
                    <a:ext uri="{A12FA001-AC4F-418D-AE19-62706E023703}">
                      <ahyp:hlinkClr xmlns:ahyp="http://schemas.microsoft.com/office/drawing/2018/hyperlinkcolor" val="tx"/>
                    </a:ext>
                  </a:extLst>
                </a:hlinkClick>
              </a:rPr>
              <a:t>°</a:t>
            </a:r>
            <a:r>
              <a:rPr lang="en-GB" sz="2533" b="1"/>
              <a:t>C</a:t>
            </a:r>
            <a:endParaRPr sz="2533" b="1"/>
          </a:p>
        </p:txBody>
      </p:sp>
      <p:sp>
        <p:nvSpPr>
          <p:cNvPr id="134" name="Google Shape;134;p20"/>
          <p:cNvSpPr/>
          <p:nvPr/>
        </p:nvSpPr>
        <p:spPr>
          <a:xfrm>
            <a:off x="8705100" y="3755017"/>
            <a:ext cx="3236800" cy="1335200"/>
          </a:xfrm>
          <a:prstGeom prst="wedgeRoundRectCallout">
            <a:avLst>
              <a:gd name="adj1" fmla="val -105134"/>
              <a:gd name="adj2" fmla="val 85604"/>
              <a:gd name="adj3" fmla="val 0"/>
            </a:avLst>
          </a:prstGeom>
          <a:solidFill>
            <a:srgbClr val="6FA8D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r>
              <a:rPr lang="en-GB" sz="2533"/>
              <a:t>Current </a:t>
            </a:r>
            <a:r>
              <a:rPr lang="en-GB" sz="2533" b="1"/>
              <a:t>targets</a:t>
            </a:r>
            <a:r>
              <a:rPr lang="en-GB" sz="2533"/>
              <a:t> means warming will be at least </a:t>
            </a:r>
            <a:r>
              <a:rPr lang="en-GB" sz="2533" b="1"/>
              <a:t>2.4</a:t>
            </a:r>
            <a:r>
              <a:rPr lang="en-GB" sz="2533" b="1">
                <a:solidFill>
                  <a:schemeClr val="dk1"/>
                </a:solidFill>
                <a:uFill>
                  <a:noFill/>
                </a:uFill>
                <a:hlinkClick r:id="rId4">
                  <a:extLst>
                    <a:ext uri="{A12FA001-AC4F-418D-AE19-62706E023703}">
                      <ahyp:hlinkClr xmlns:ahyp="http://schemas.microsoft.com/office/drawing/2018/hyperlinkcolor" val="tx"/>
                    </a:ext>
                  </a:extLst>
                </a:hlinkClick>
              </a:rPr>
              <a:t>°</a:t>
            </a:r>
            <a:r>
              <a:rPr lang="en-GB" sz="2533" b="1"/>
              <a:t>C</a:t>
            </a:r>
            <a:endParaRPr sz="2533" b="1"/>
          </a:p>
        </p:txBody>
      </p:sp>
      <p:sp>
        <p:nvSpPr>
          <p:cNvPr id="135" name="Google Shape;135;p20"/>
          <p:cNvSpPr/>
          <p:nvPr/>
        </p:nvSpPr>
        <p:spPr>
          <a:xfrm>
            <a:off x="7918733" y="1852951"/>
            <a:ext cx="3236800" cy="1335200"/>
          </a:xfrm>
          <a:prstGeom prst="wedgeRoundRectCallout">
            <a:avLst>
              <a:gd name="adj1" fmla="val -93719"/>
              <a:gd name="adj2" fmla="val 190592"/>
              <a:gd name="adj3" fmla="val 0"/>
            </a:avLst>
          </a:prstGeom>
          <a:solidFill>
            <a:srgbClr val="FF9900"/>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r>
              <a:rPr lang="en-GB" sz="2533">
                <a:solidFill>
                  <a:schemeClr val="dk1"/>
                </a:solidFill>
              </a:rPr>
              <a:t>Current policies means warming will be </a:t>
            </a:r>
            <a:r>
              <a:rPr lang="en-GB" sz="2533" b="1">
                <a:solidFill>
                  <a:schemeClr val="dk1"/>
                </a:solidFill>
              </a:rPr>
              <a:t>2.7-3.1</a:t>
            </a:r>
            <a:r>
              <a:rPr lang="en-GB" sz="2533" b="1">
                <a:solidFill>
                  <a:schemeClr val="dk1"/>
                </a:solidFill>
                <a:uFill>
                  <a:noFill/>
                </a:uFill>
                <a:hlinkClick r:id="rId4">
                  <a:extLst>
                    <a:ext uri="{A12FA001-AC4F-418D-AE19-62706E023703}">
                      <ahyp:hlinkClr xmlns:ahyp="http://schemas.microsoft.com/office/drawing/2018/hyperlinkcolor" val="tx"/>
                    </a:ext>
                  </a:extLst>
                </a:hlinkClick>
              </a:rPr>
              <a:t>°</a:t>
            </a:r>
            <a:r>
              <a:rPr lang="en-GB" sz="2533" b="1">
                <a:solidFill>
                  <a:schemeClr val="dk1"/>
                </a:solidFill>
              </a:rPr>
              <a:t>C</a:t>
            </a:r>
            <a:endParaRPr sz="2533" b="1">
              <a:solidFill>
                <a:schemeClr val="dk1"/>
              </a:solidFill>
            </a:endParaRPr>
          </a:p>
        </p:txBody>
      </p:sp>
      <p:sp>
        <p:nvSpPr>
          <p:cNvPr id="136" name="Google Shape;136;p20"/>
          <p:cNvSpPr txBox="1"/>
          <p:nvPr/>
        </p:nvSpPr>
        <p:spPr>
          <a:xfrm>
            <a:off x="117867" y="542534"/>
            <a:ext cx="6831600" cy="1538651"/>
          </a:xfrm>
          <a:prstGeom prst="rect">
            <a:avLst/>
          </a:prstGeom>
          <a:noFill/>
          <a:ln>
            <a:noFill/>
          </a:ln>
        </p:spPr>
        <p:txBody>
          <a:bodyPr spcFirstLastPara="1" wrap="square" lIns="121900" tIns="121900" rIns="121900" bIns="121900" anchor="t" anchorCtr="0">
            <a:spAutoFit/>
          </a:bodyPr>
          <a:lstStyle/>
          <a:p>
            <a:r>
              <a:rPr lang="en-GB" sz="3333" b="1">
                <a:solidFill>
                  <a:schemeClr val="dk1"/>
                </a:solidFill>
              </a:rPr>
              <a:t>So, how are we doing?</a:t>
            </a:r>
            <a:endParaRPr sz="3333" b="1">
              <a:solidFill>
                <a:schemeClr val="dk1"/>
              </a:solidFill>
            </a:endParaRPr>
          </a:p>
          <a:p>
            <a:r>
              <a:rPr lang="en-GB" sz="2533">
                <a:solidFill>
                  <a:srgbClr val="666666"/>
                </a:solidFill>
              </a:rPr>
              <a:t>Remember the </a:t>
            </a:r>
            <a:r>
              <a:rPr lang="en-GB" sz="2533" b="1" u="sng">
                <a:solidFill>
                  <a:srgbClr val="666666"/>
                </a:solidFill>
              </a:rPr>
              <a:t>Paris Agreement</a:t>
            </a:r>
            <a:r>
              <a:rPr lang="en-GB" sz="2533">
                <a:solidFill>
                  <a:srgbClr val="666666"/>
                </a:solidFill>
              </a:rPr>
              <a:t> was to keep </a:t>
            </a:r>
            <a:r>
              <a:rPr lang="en-GB" sz="2533" b="1" u="sng">
                <a:solidFill>
                  <a:srgbClr val="666666"/>
                </a:solidFill>
              </a:rPr>
              <a:t>Global Warming </a:t>
            </a:r>
            <a:r>
              <a:rPr lang="en-GB" sz="2533">
                <a:solidFill>
                  <a:srgbClr val="666666"/>
                </a:solidFill>
              </a:rPr>
              <a:t>below 2C by the year 2100. </a:t>
            </a:r>
            <a:endParaRPr sz="2533">
              <a:solidFill>
                <a:srgbClr val="666666"/>
              </a:solidFill>
            </a:endParaRPr>
          </a:p>
        </p:txBody>
      </p:sp>
      <p:sp>
        <p:nvSpPr>
          <p:cNvPr id="137" name="Google Shape;137;p20"/>
          <p:cNvSpPr txBox="1"/>
          <p:nvPr/>
        </p:nvSpPr>
        <p:spPr>
          <a:xfrm>
            <a:off x="7034763" y="275292"/>
            <a:ext cx="4279600" cy="1354176"/>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GB" sz="2400" b="1"/>
              <a:t>Target</a:t>
            </a:r>
            <a:r>
              <a:rPr lang="en-GB" sz="2400"/>
              <a:t>: What we say we will do</a:t>
            </a:r>
            <a:endParaRPr sz="2400"/>
          </a:p>
          <a:p>
            <a:r>
              <a:rPr lang="en-GB" sz="2400" b="1"/>
              <a:t>Policy</a:t>
            </a:r>
            <a:r>
              <a:rPr lang="en-GB" sz="2400"/>
              <a:t>: What are are actually doing</a:t>
            </a:r>
            <a:endParaRPr sz="2400"/>
          </a:p>
        </p:txBody>
      </p:sp>
      <p:pic>
        <p:nvPicPr>
          <p:cNvPr id="138" name="Google Shape;138;p20"/>
          <p:cNvPicPr preferRelativeResize="0"/>
          <p:nvPr/>
        </p:nvPicPr>
        <p:blipFill rotWithShape="1">
          <a:blip r:embed="rId5">
            <a:alphaModFix/>
          </a:blip>
          <a:srcRect l="54470" t="35845" b="67192"/>
          <a:stretch/>
        </p:blipFill>
        <p:spPr>
          <a:xfrm rot="10800000" flipH="1">
            <a:off x="1" y="2634"/>
            <a:ext cx="12192001" cy="458567"/>
          </a:xfrm>
          <a:prstGeom prst="rect">
            <a:avLst/>
          </a:prstGeom>
          <a:noFill/>
          <a:ln>
            <a:noFill/>
          </a:ln>
        </p:spPr>
      </p:pic>
      <p:sp>
        <p:nvSpPr>
          <p:cNvPr id="139" name="Google Shape;139;p20"/>
          <p:cNvSpPr txBox="1"/>
          <p:nvPr/>
        </p:nvSpPr>
        <p:spPr>
          <a:xfrm>
            <a:off x="0" y="-101599"/>
            <a:ext cx="1625600" cy="677068"/>
          </a:xfrm>
          <a:prstGeom prst="rect">
            <a:avLst/>
          </a:prstGeom>
          <a:noFill/>
          <a:ln>
            <a:noFill/>
          </a:ln>
        </p:spPr>
        <p:txBody>
          <a:bodyPr spcFirstLastPara="1" wrap="square" lIns="121900" tIns="121900" rIns="121900" bIns="121900" anchor="t" anchorCtr="0">
            <a:spAutoFit/>
          </a:bodyPr>
          <a:lstStyle/>
          <a:p>
            <a:r>
              <a:rPr lang="en-GB" sz="2800" b="1">
                <a:solidFill>
                  <a:schemeClr val="lt1"/>
                </a:solidFill>
                <a:latin typeface="Oswald"/>
                <a:ea typeface="Oswald"/>
                <a:cs typeface="Oswald"/>
                <a:sym typeface="Oswald"/>
              </a:rPr>
              <a:t>COP26</a:t>
            </a:r>
            <a:endParaRPr sz="2800" b="1">
              <a:solidFill>
                <a:schemeClr val="lt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0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AEB9-0633-FD43-BE7E-AE51C975C97E}"/>
              </a:ext>
            </a:extLst>
          </p:cNvPr>
          <p:cNvSpPr>
            <a:spLocks noGrp="1"/>
          </p:cNvSpPr>
          <p:nvPr>
            <p:ph type="title"/>
          </p:nvPr>
        </p:nvSpPr>
        <p:spPr>
          <a:xfrm>
            <a:off x="403485" y="166107"/>
            <a:ext cx="10515600" cy="1325563"/>
          </a:xfrm>
          <a:solidFill>
            <a:srgbClr val="FFFF00"/>
          </a:solidFill>
        </p:spPr>
        <p:txBody>
          <a:bodyPr/>
          <a:lstStyle/>
          <a:p>
            <a:r>
              <a:rPr lang="en-US" dirty="0"/>
              <a:t>Task: The climate change treaties</a:t>
            </a:r>
          </a:p>
        </p:txBody>
      </p:sp>
      <p:sp>
        <p:nvSpPr>
          <p:cNvPr id="3" name="Content Placeholder 2">
            <a:extLst>
              <a:ext uri="{FF2B5EF4-FFF2-40B4-BE49-F238E27FC236}">
                <a16:creationId xmlns:a16="http://schemas.microsoft.com/office/drawing/2014/main" id="{D7FEF97B-C2F1-0F4D-B6E6-09A605AF5787}"/>
              </a:ext>
            </a:extLst>
          </p:cNvPr>
          <p:cNvSpPr>
            <a:spLocks noGrp="1"/>
          </p:cNvSpPr>
          <p:nvPr>
            <p:ph idx="1"/>
          </p:nvPr>
        </p:nvSpPr>
        <p:spPr>
          <a:xfrm>
            <a:off x="403485" y="1491670"/>
            <a:ext cx="10515600" cy="4351338"/>
          </a:xfrm>
        </p:spPr>
        <p:txBody>
          <a:bodyPr/>
          <a:lstStyle/>
          <a:p>
            <a:pPr marL="0" indent="0">
              <a:buNone/>
            </a:pPr>
            <a:r>
              <a:rPr lang="en-US" b="1" i="1" dirty="0"/>
              <a:t>Person 1 </a:t>
            </a:r>
            <a:r>
              <a:rPr lang="en-US" dirty="0"/>
              <a:t>- The Kyoto Protocol 1997</a:t>
            </a:r>
            <a:br>
              <a:rPr lang="en-US" dirty="0"/>
            </a:br>
            <a:r>
              <a:rPr lang="en-US" b="1" i="1" dirty="0"/>
              <a:t>Person 2 </a:t>
            </a:r>
            <a:r>
              <a:rPr lang="en-US" dirty="0"/>
              <a:t>- The Paris Agreement 2015</a:t>
            </a:r>
          </a:p>
          <a:p>
            <a:pPr marL="0" indent="0">
              <a:buNone/>
            </a:pPr>
            <a:r>
              <a:rPr lang="en-US" b="1" dirty="0"/>
              <a:t>Person 3- </a:t>
            </a:r>
            <a:r>
              <a:rPr lang="en-US" dirty="0"/>
              <a:t>Cop 26 Glasgow</a:t>
            </a:r>
            <a:br>
              <a:rPr lang="en-US" dirty="0"/>
            </a:br>
            <a:br>
              <a:rPr lang="en-US" dirty="0"/>
            </a:br>
            <a:r>
              <a:rPr lang="en-US" dirty="0"/>
              <a:t>Use the website below and your textbook to create revision resource  which includes all of the following:</a:t>
            </a:r>
            <a:br>
              <a:rPr lang="en-US" dirty="0"/>
            </a:br>
            <a:r>
              <a:rPr lang="en-US" dirty="0"/>
              <a:t>1 - Publicity photo from the event with leaders involved </a:t>
            </a:r>
            <a:br>
              <a:rPr lang="en-US" dirty="0"/>
            </a:br>
            <a:r>
              <a:rPr lang="en-US" dirty="0"/>
              <a:t>2 - Objectives </a:t>
            </a:r>
            <a:br>
              <a:rPr lang="en-US" dirty="0"/>
            </a:br>
            <a:r>
              <a:rPr lang="en-US" dirty="0"/>
              <a:t>3 - Who signed up? Who didn't? </a:t>
            </a:r>
            <a:br>
              <a:rPr lang="en-US" dirty="0"/>
            </a:br>
            <a:r>
              <a:rPr lang="en-US" dirty="0"/>
              <a:t>4 - Successes &amp; Failures</a:t>
            </a:r>
          </a:p>
        </p:txBody>
      </p:sp>
      <p:pic>
        <p:nvPicPr>
          <p:cNvPr id="5" name="Picture 4">
            <a:hlinkClick r:id="rId2"/>
            <a:extLst>
              <a:ext uri="{FF2B5EF4-FFF2-40B4-BE49-F238E27FC236}">
                <a16:creationId xmlns:a16="http://schemas.microsoft.com/office/drawing/2014/main" id="{63C48702-0B76-F24D-85CC-EA4AACFA10E0}"/>
              </a:ext>
            </a:extLst>
          </p:cNvPr>
          <p:cNvPicPr>
            <a:picLocks noChangeAspect="1"/>
          </p:cNvPicPr>
          <p:nvPr/>
        </p:nvPicPr>
        <p:blipFill>
          <a:blip r:embed="rId3"/>
          <a:stretch>
            <a:fillRect/>
          </a:stretch>
        </p:blipFill>
        <p:spPr>
          <a:xfrm>
            <a:off x="7955643" y="5168900"/>
            <a:ext cx="4000500" cy="1689100"/>
          </a:xfrm>
          <a:prstGeom prst="rect">
            <a:avLst/>
          </a:prstGeom>
        </p:spPr>
      </p:pic>
    </p:spTree>
    <p:extLst>
      <p:ext uri="{BB962C8B-B14F-4D97-AF65-F5344CB8AC3E}">
        <p14:creationId xmlns:p14="http://schemas.microsoft.com/office/powerpoint/2010/main" val="4062680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G_5748.jpeg" descr="IMG_5748.jpeg">
            <a:extLst>
              <a:ext uri="{FF2B5EF4-FFF2-40B4-BE49-F238E27FC236}">
                <a16:creationId xmlns:a16="http://schemas.microsoft.com/office/drawing/2014/main" id="{5D545AE0-B93F-984E-B8A5-3D4421E996B9}"/>
              </a:ext>
            </a:extLst>
          </p:cNvPr>
          <p:cNvPicPr>
            <a:picLocks noChangeAspect="1"/>
          </p:cNvPicPr>
          <p:nvPr/>
        </p:nvPicPr>
        <p:blipFill>
          <a:blip r:embed="rId2"/>
          <a:stretch>
            <a:fillRect/>
          </a:stretch>
        </p:blipFill>
        <p:spPr>
          <a:xfrm>
            <a:off x="6613984" y="4795405"/>
            <a:ext cx="3318106" cy="2047039"/>
          </a:xfrm>
          <a:prstGeom prst="rect">
            <a:avLst/>
          </a:prstGeom>
          <a:ln w="12700">
            <a:miter lim="400000"/>
          </a:ln>
        </p:spPr>
      </p:pic>
      <p:pic>
        <p:nvPicPr>
          <p:cNvPr id="1040" name="Picture 16" descr="Image result for jerome foster protest">
            <a:extLst>
              <a:ext uri="{FF2B5EF4-FFF2-40B4-BE49-F238E27FC236}">
                <a16:creationId xmlns:a16="http://schemas.microsoft.com/office/drawing/2014/main" id="{5B71ACAE-3320-2E4F-A372-5FEC81E7E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50"/>
            <a:ext cx="3955827" cy="2638439"/>
          </a:xfrm>
          <a:prstGeom prst="rect">
            <a:avLst/>
          </a:prstGeom>
          <a:noFill/>
          <a:extLst>
            <a:ext uri="{909E8E84-426E-40DD-AFC4-6F175D3DCCD1}">
              <a14:hiddenFill xmlns:a14="http://schemas.microsoft.com/office/drawing/2010/main">
                <a:solidFill>
                  <a:srgbClr val="FFFFFF"/>
                </a:solidFill>
              </a14:hiddenFill>
            </a:ext>
          </a:extLst>
        </p:spPr>
      </p:pic>
      <p:pic>
        <p:nvPicPr>
          <p:cNvPr id="21" name="IMG_5735.jpeg" descr="IMG_5735.jpeg">
            <a:extLst>
              <a:ext uri="{FF2B5EF4-FFF2-40B4-BE49-F238E27FC236}">
                <a16:creationId xmlns:a16="http://schemas.microsoft.com/office/drawing/2014/main" id="{486B292D-28DA-A148-9988-907AF0B80ED6}"/>
              </a:ext>
            </a:extLst>
          </p:cNvPr>
          <p:cNvPicPr>
            <a:picLocks noChangeAspect="1"/>
          </p:cNvPicPr>
          <p:nvPr/>
        </p:nvPicPr>
        <p:blipFill>
          <a:blip r:embed="rId4"/>
          <a:stretch>
            <a:fillRect/>
          </a:stretch>
        </p:blipFill>
        <p:spPr>
          <a:xfrm>
            <a:off x="4214813" y="5043631"/>
            <a:ext cx="2399170" cy="1832886"/>
          </a:xfrm>
          <a:prstGeom prst="rect">
            <a:avLst/>
          </a:prstGeom>
          <a:ln w="12700">
            <a:miter lim="400000"/>
          </a:ln>
        </p:spPr>
      </p:pic>
      <p:pic>
        <p:nvPicPr>
          <p:cNvPr id="1032" name="Picture 8" descr="Image result for friday's for future protests">
            <a:extLst>
              <a:ext uri="{FF2B5EF4-FFF2-40B4-BE49-F238E27FC236}">
                <a16:creationId xmlns:a16="http://schemas.microsoft.com/office/drawing/2014/main" id="{561E3382-E017-994F-B54B-16A50DD91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828" y="-28104"/>
            <a:ext cx="4388079" cy="2144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reta thunberg school strike">
            <a:extLst>
              <a:ext uri="{FF2B5EF4-FFF2-40B4-BE49-F238E27FC236}">
                <a16:creationId xmlns:a16="http://schemas.microsoft.com/office/drawing/2014/main" id="{50693659-AA08-A642-8216-4F5B8B818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3715" y="2495854"/>
            <a:ext cx="3832585" cy="2299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youth protests black lives matter">
            <a:extLst>
              <a:ext uri="{FF2B5EF4-FFF2-40B4-BE49-F238E27FC236}">
                <a16:creationId xmlns:a16="http://schemas.microsoft.com/office/drawing/2014/main" id="{B1E06FB1-6EFC-F040-8037-AC70BED8EA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135" y="2631907"/>
            <a:ext cx="4305579" cy="2421887"/>
          </a:xfrm>
          <a:prstGeom prst="rect">
            <a:avLst/>
          </a:prstGeom>
          <a:noFill/>
          <a:extLst>
            <a:ext uri="{909E8E84-426E-40DD-AFC4-6F175D3DCCD1}">
              <a14:hiddenFill xmlns:a14="http://schemas.microsoft.com/office/drawing/2010/main">
                <a:solidFill>
                  <a:srgbClr val="FFFFFF"/>
                </a:solidFill>
              </a14:hiddenFill>
            </a:ext>
          </a:extLst>
        </p:spPr>
      </p:pic>
      <p:pic>
        <p:nvPicPr>
          <p:cNvPr id="15" name="IMG_5766.jpeg" descr="IMG_5766.jpeg">
            <a:extLst>
              <a:ext uri="{FF2B5EF4-FFF2-40B4-BE49-F238E27FC236}">
                <a16:creationId xmlns:a16="http://schemas.microsoft.com/office/drawing/2014/main" id="{EAF53828-D5AD-6349-B6E5-CA9C54D70FD6}"/>
              </a:ext>
            </a:extLst>
          </p:cNvPr>
          <p:cNvPicPr>
            <a:picLocks noChangeAspect="1"/>
          </p:cNvPicPr>
          <p:nvPr/>
        </p:nvPicPr>
        <p:blipFill>
          <a:blip r:embed="rId8"/>
          <a:stretch>
            <a:fillRect/>
          </a:stretch>
        </p:blipFill>
        <p:spPr>
          <a:xfrm>
            <a:off x="9932090" y="4572708"/>
            <a:ext cx="2275225" cy="2279388"/>
          </a:xfrm>
          <a:prstGeom prst="rect">
            <a:avLst/>
          </a:prstGeom>
          <a:ln w="12700">
            <a:miter lim="400000"/>
          </a:ln>
        </p:spPr>
      </p:pic>
      <p:pic>
        <p:nvPicPr>
          <p:cNvPr id="1036" name="Picture 12" descr="Image result for youth protests black lives matter">
            <a:extLst>
              <a:ext uri="{FF2B5EF4-FFF2-40B4-BE49-F238E27FC236}">
                <a16:creationId xmlns:a16="http://schemas.microsoft.com/office/drawing/2014/main" id="{06C77751-3D9A-584C-9D0D-C1E2E7174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3907" y="0"/>
            <a:ext cx="3863409" cy="2325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h protest movements">
            <a:extLst>
              <a:ext uri="{FF2B5EF4-FFF2-40B4-BE49-F238E27FC236}">
                <a16:creationId xmlns:a16="http://schemas.microsoft.com/office/drawing/2014/main" id="{A6720434-B255-6045-9F3E-9D627AB8AB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2271447"/>
            <a:ext cx="4049376" cy="2271447"/>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BF96E5E0-D992-3C4D-981F-346F61A06D7A}"/>
              </a:ext>
            </a:extLst>
          </p:cNvPr>
          <p:cNvPicPr>
            <a:picLocks noChangeAspect="1"/>
          </p:cNvPicPr>
          <p:nvPr/>
        </p:nvPicPr>
        <p:blipFill rotWithShape="1">
          <a:blip r:embed="rId11"/>
          <a:srcRect t="16045"/>
          <a:stretch/>
        </p:blipFill>
        <p:spPr>
          <a:xfrm>
            <a:off x="26749" y="4542894"/>
            <a:ext cx="4199306" cy="2362106"/>
          </a:xfrm>
          <a:prstGeom prst="rect">
            <a:avLst/>
          </a:prstGeom>
        </p:spPr>
      </p:pic>
      <p:sp>
        <p:nvSpPr>
          <p:cNvPr id="6" name="TextBox 5">
            <a:extLst>
              <a:ext uri="{FF2B5EF4-FFF2-40B4-BE49-F238E27FC236}">
                <a16:creationId xmlns:a16="http://schemas.microsoft.com/office/drawing/2014/main" id="{44CB9C4A-B364-AD44-B32E-128274CF1710}"/>
              </a:ext>
            </a:extLst>
          </p:cNvPr>
          <p:cNvSpPr txBox="1"/>
          <p:nvPr/>
        </p:nvSpPr>
        <p:spPr>
          <a:xfrm>
            <a:off x="-2" y="2047132"/>
            <a:ext cx="12207317" cy="615553"/>
          </a:xfrm>
          <a:prstGeom prst="rect">
            <a:avLst/>
          </a:prstGeom>
          <a:solidFill>
            <a:schemeClr val="accent4">
              <a:lumMod val="60000"/>
              <a:lumOff val="40000"/>
            </a:schemeClr>
          </a:solidFill>
        </p:spPr>
        <p:txBody>
          <a:bodyPr wrap="square" rtlCol="0">
            <a:spAutoFit/>
          </a:bodyPr>
          <a:lstStyle/>
          <a:p>
            <a:pPr algn="ctr"/>
            <a:r>
              <a:rPr lang="en-US" sz="3400" b="1" dirty="0"/>
              <a:t>Are protest movements an effective way to change the world?</a:t>
            </a:r>
            <a:endParaRPr lang="en-US" sz="3400" b="1" cap="all" dirty="0"/>
          </a:p>
        </p:txBody>
      </p:sp>
    </p:spTree>
    <p:extLst>
      <p:ext uri="{BB962C8B-B14F-4D97-AF65-F5344CB8AC3E}">
        <p14:creationId xmlns:p14="http://schemas.microsoft.com/office/powerpoint/2010/main" val="2583733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E0DB-CAFD-2143-8793-55ED30F066D9}"/>
              </a:ext>
            </a:extLst>
          </p:cNvPr>
          <p:cNvSpPr>
            <a:spLocks noGrp="1"/>
          </p:cNvSpPr>
          <p:nvPr>
            <p:ph type="title"/>
          </p:nvPr>
        </p:nvSpPr>
        <p:spPr>
          <a:xfrm>
            <a:off x="615176" y="1668408"/>
            <a:ext cx="10515600" cy="559785"/>
          </a:xfrm>
          <a:solidFill>
            <a:schemeClr val="accent4">
              <a:lumMod val="60000"/>
              <a:lumOff val="40000"/>
            </a:schemeClr>
          </a:solidFill>
        </p:spPr>
        <p:txBody>
          <a:bodyPr>
            <a:normAutofit fontScale="90000"/>
          </a:bodyPr>
          <a:lstStyle/>
          <a:p>
            <a:r>
              <a:rPr lang="en-US" dirty="0"/>
              <a:t>Are protest movements effective?</a:t>
            </a:r>
          </a:p>
        </p:txBody>
      </p:sp>
      <p:pic>
        <p:nvPicPr>
          <p:cNvPr id="5" name="Content Placeholder 4">
            <a:extLst>
              <a:ext uri="{FF2B5EF4-FFF2-40B4-BE49-F238E27FC236}">
                <a16:creationId xmlns:a16="http://schemas.microsoft.com/office/drawing/2014/main" id="{3902A25F-5F5E-5A45-B1B0-3F685A450C1C}"/>
              </a:ext>
            </a:extLst>
          </p:cNvPr>
          <p:cNvPicPr>
            <a:picLocks noGrp="1" noChangeAspect="1"/>
          </p:cNvPicPr>
          <p:nvPr>
            <p:ph idx="1"/>
          </p:nvPr>
        </p:nvPicPr>
        <p:blipFill>
          <a:blip r:embed="rId2"/>
          <a:stretch>
            <a:fillRect/>
          </a:stretch>
        </p:blipFill>
        <p:spPr>
          <a:xfrm>
            <a:off x="615176" y="2546887"/>
            <a:ext cx="10515600" cy="2352805"/>
          </a:xfrm>
        </p:spPr>
      </p:pic>
      <p:sp>
        <p:nvSpPr>
          <p:cNvPr id="4" name="Title 1">
            <a:extLst>
              <a:ext uri="{FF2B5EF4-FFF2-40B4-BE49-F238E27FC236}">
                <a16:creationId xmlns:a16="http://schemas.microsoft.com/office/drawing/2014/main" id="{C003BB43-465A-CC4E-A908-A50A840B616C}"/>
              </a:ext>
            </a:extLst>
          </p:cNvPr>
          <p:cNvSpPr txBox="1">
            <a:spLocks/>
          </p:cNvSpPr>
          <p:nvPr/>
        </p:nvSpPr>
        <p:spPr>
          <a:xfrm>
            <a:off x="0" y="0"/>
            <a:ext cx="12192000" cy="559785"/>
          </a:xfrm>
          <a:prstGeom prst="rect">
            <a:avLst/>
          </a:prstGeom>
          <a:solidFill>
            <a:schemeClr val="accent4">
              <a:lumMod val="60000"/>
              <a:lumOff val="40000"/>
            </a:schemeClr>
          </a:solidFill>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Before you look at any further information, where would you place yourself on this continuum?</a:t>
            </a:r>
          </a:p>
        </p:txBody>
      </p:sp>
    </p:spTree>
    <p:extLst>
      <p:ext uri="{BB962C8B-B14F-4D97-AF65-F5344CB8AC3E}">
        <p14:creationId xmlns:p14="http://schemas.microsoft.com/office/powerpoint/2010/main" val="261568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19F09-E283-324F-A4A9-7C215993933F}"/>
              </a:ext>
            </a:extLst>
          </p:cNvPr>
          <p:cNvSpPr>
            <a:spLocks noGrp="1"/>
          </p:cNvSpPr>
          <p:nvPr>
            <p:ph type="title"/>
          </p:nvPr>
        </p:nvSpPr>
        <p:spPr>
          <a:xfrm>
            <a:off x="533193" y="362336"/>
            <a:ext cx="8251783" cy="646332"/>
          </a:xfrm>
          <a:solidFill>
            <a:schemeClr val="accent4">
              <a:lumMod val="60000"/>
              <a:lumOff val="40000"/>
            </a:schemeClr>
          </a:solidFill>
        </p:spPr>
        <p:txBody>
          <a:bodyPr>
            <a:normAutofit fontScale="90000"/>
          </a:bodyPr>
          <a:lstStyle/>
          <a:p>
            <a:pPr algn="ctr"/>
            <a:r>
              <a:rPr lang="en-US" dirty="0"/>
              <a:t>Watch 1: Youth protest </a:t>
            </a:r>
          </a:p>
        </p:txBody>
      </p:sp>
      <p:sp>
        <p:nvSpPr>
          <p:cNvPr id="4" name="Rectangle 3">
            <a:extLst>
              <a:ext uri="{FF2B5EF4-FFF2-40B4-BE49-F238E27FC236}">
                <a16:creationId xmlns:a16="http://schemas.microsoft.com/office/drawing/2014/main" id="{AD061399-CF5C-BF44-9C9C-7D757142E332}"/>
              </a:ext>
            </a:extLst>
          </p:cNvPr>
          <p:cNvSpPr/>
          <p:nvPr/>
        </p:nvSpPr>
        <p:spPr>
          <a:xfrm>
            <a:off x="1970108" y="5849332"/>
            <a:ext cx="8251783" cy="646331"/>
          </a:xfrm>
          <a:prstGeom prst="rect">
            <a:avLst/>
          </a:prstGeom>
        </p:spPr>
        <p:txBody>
          <a:bodyPr wrap="square">
            <a:spAutoFit/>
          </a:bodyPr>
          <a:lstStyle/>
          <a:p>
            <a:r>
              <a:rPr lang="en-US" dirty="0">
                <a:hlinkClick r:id="rId2"/>
              </a:rPr>
              <a:t>https://www.youtube.com/watch?v=sP9TGpBGy08&amp;feature=emb_logo</a:t>
            </a:r>
            <a:endParaRPr lang="en-US" dirty="0"/>
          </a:p>
          <a:p>
            <a:endParaRPr lang="en-US" dirty="0"/>
          </a:p>
        </p:txBody>
      </p:sp>
      <p:pic>
        <p:nvPicPr>
          <p:cNvPr id="6" name="Picture 5" descr="Text&#10;&#10;Description automatically generated with medium confidence">
            <a:extLst>
              <a:ext uri="{FF2B5EF4-FFF2-40B4-BE49-F238E27FC236}">
                <a16:creationId xmlns:a16="http://schemas.microsoft.com/office/drawing/2014/main" id="{3B799B31-D02D-F44A-AB19-B3A8E8670488}"/>
              </a:ext>
            </a:extLst>
          </p:cNvPr>
          <p:cNvPicPr>
            <a:picLocks noChangeAspect="1"/>
          </p:cNvPicPr>
          <p:nvPr/>
        </p:nvPicPr>
        <p:blipFill>
          <a:blip r:embed="rId3"/>
          <a:stretch>
            <a:fillRect/>
          </a:stretch>
        </p:blipFill>
        <p:spPr>
          <a:xfrm>
            <a:off x="609394" y="1255467"/>
            <a:ext cx="8251783" cy="4593865"/>
          </a:xfrm>
          <a:prstGeom prst="rect">
            <a:avLst/>
          </a:prstGeom>
        </p:spPr>
      </p:pic>
      <p:sp>
        <p:nvSpPr>
          <p:cNvPr id="3" name="TextBox 2">
            <a:extLst>
              <a:ext uri="{FF2B5EF4-FFF2-40B4-BE49-F238E27FC236}">
                <a16:creationId xmlns:a16="http://schemas.microsoft.com/office/drawing/2014/main" id="{F8EBD0CF-F7A8-16D9-01EC-99143F1ED320}"/>
              </a:ext>
            </a:extLst>
          </p:cNvPr>
          <p:cNvSpPr txBox="1"/>
          <p:nvPr/>
        </p:nvSpPr>
        <p:spPr>
          <a:xfrm>
            <a:off x="8958943" y="1400554"/>
            <a:ext cx="3124199" cy="2585323"/>
          </a:xfrm>
          <a:prstGeom prst="rect">
            <a:avLst/>
          </a:prstGeom>
          <a:noFill/>
        </p:spPr>
        <p:txBody>
          <a:bodyPr wrap="square" rtlCol="0">
            <a:spAutoFit/>
          </a:bodyPr>
          <a:lstStyle/>
          <a:p>
            <a:pPr marL="342900" indent="-342900">
              <a:buAutoNum type="arabicPeriod"/>
            </a:pPr>
            <a:r>
              <a:rPr lang="en-US" dirty="0"/>
              <a:t>How are these young people protesting?</a:t>
            </a:r>
          </a:p>
          <a:p>
            <a:pPr marL="342900" indent="-342900">
              <a:buAutoNum type="arabicPeriod"/>
            </a:pPr>
            <a:r>
              <a:rPr lang="en-US" dirty="0"/>
              <a:t>What do they hope to achieve?</a:t>
            </a:r>
          </a:p>
          <a:p>
            <a:pPr marL="342900" indent="-342900">
              <a:buAutoNum type="arabicPeriod"/>
            </a:pPr>
            <a:r>
              <a:rPr lang="en-US" dirty="0"/>
              <a:t>What successes have they had? </a:t>
            </a:r>
          </a:p>
          <a:p>
            <a:pPr marL="342900" indent="-342900">
              <a:buAutoNum type="arabicPeriod"/>
            </a:pPr>
            <a:r>
              <a:rPr lang="en-US" dirty="0"/>
              <a:t>What are criticisms of their methods? </a:t>
            </a:r>
          </a:p>
          <a:p>
            <a:pPr marL="342900" indent="-342900">
              <a:buAutoNum type="arabicPeriod"/>
            </a:pPr>
            <a:endParaRPr lang="en-US" dirty="0"/>
          </a:p>
        </p:txBody>
      </p:sp>
    </p:spTree>
    <p:extLst>
      <p:ext uri="{BB962C8B-B14F-4D97-AF65-F5344CB8AC3E}">
        <p14:creationId xmlns:p14="http://schemas.microsoft.com/office/powerpoint/2010/main" val="343667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85D4-C8F4-8F58-FE67-2313B552D6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BAD3E1-A871-D7C7-4E2C-56C4CA691BE1}"/>
              </a:ext>
            </a:extLst>
          </p:cNvPr>
          <p:cNvPicPr>
            <a:picLocks noGrp="1" noChangeAspect="1"/>
          </p:cNvPicPr>
          <p:nvPr>
            <p:ph idx="1"/>
          </p:nvPr>
        </p:nvPicPr>
        <p:blipFill>
          <a:blip r:embed="rId2"/>
          <a:stretch>
            <a:fillRect/>
          </a:stretch>
        </p:blipFill>
        <p:spPr>
          <a:xfrm>
            <a:off x="1142701" y="642769"/>
            <a:ext cx="9906598" cy="5572462"/>
          </a:xfrm>
        </p:spPr>
      </p:pic>
    </p:spTree>
    <p:extLst>
      <p:ext uri="{BB962C8B-B14F-4D97-AF65-F5344CB8AC3E}">
        <p14:creationId xmlns:p14="http://schemas.microsoft.com/office/powerpoint/2010/main" val="243171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AF96-FFBF-511E-1376-BB9883BA49EA}"/>
              </a:ext>
            </a:extLst>
          </p:cNvPr>
          <p:cNvSpPr>
            <a:spLocks noGrp="1"/>
          </p:cNvSpPr>
          <p:nvPr>
            <p:ph type="title"/>
          </p:nvPr>
        </p:nvSpPr>
        <p:spPr>
          <a:xfrm>
            <a:off x="838200" y="365125"/>
            <a:ext cx="4818321" cy="1325563"/>
          </a:xfrm>
          <a:solidFill>
            <a:srgbClr val="00B050"/>
          </a:solidFill>
        </p:spPr>
        <p:txBody>
          <a:bodyPr/>
          <a:lstStyle/>
          <a:p>
            <a:r>
              <a:rPr lang="en-US" dirty="0"/>
              <a:t>Will climate kids save the planet? </a:t>
            </a:r>
          </a:p>
        </p:txBody>
      </p:sp>
      <p:pic>
        <p:nvPicPr>
          <p:cNvPr id="5" name="Content Placeholder 4">
            <a:hlinkClick r:id="rId2"/>
            <a:extLst>
              <a:ext uri="{FF2B5EF4-FFF2-40B4-BE49-F238E27FC236}">
                <a16:creationId xmlns:a16="http://schemas.microsoft.com/office/drawing/2014/main" id="{A7FF1879-DAAB-D1E4-43C0-0E4E1E3118A3}"/>
              </a:ext>
            </a:extLst>
          </p:cNvPr>
          <p:cNvPicPr>
            <a:picLocks noGrp="1" noChangeAspect="1"/>
          </p:cNvPicPr>
          <p:nvPr>
            <p:ph idx="1"/>
          </p:nvPr>
        </p:nvPicPr>
        <p:blipFill>
          <a:blip r:embed="rId3"/>
          <a:stretch>
            <a:fillRect/>
          </a:stretch>
        </p:blipFill>
        <p:spPr>
          <a:xfrm>
            <a:off x="4431032" y="2229663"/>
            <a:ext cx="7760968" cy="4351338"/>
          </a:xfrm>
        </p:spPr>
      </p:pic>
      <p:pic>
        <p:nvPicPr>
          <p:cNvPr id="7" name="Picture 6">
            <a:extLst>
              <a:ext uri="{FF2B5EF4-FFF2-40B4-BE49-F238E27FC236}">
                <a16:creationId xmlns:a16="http://schemas.microsoft.com/office/drawing/2014/main" id="{A1C6433D-A797-F027-ED61-B938B883734C}"/>
              </a:ext>
            </a:extLst>
          </p:cNvPr>
          <p:cNvPicPr>
            <a:picLocks noChangeAspect="1"/>
          </p:cNvPicPr>
          <p:nvPr/>
        </p:nvPicPr>
        <p:blipFill>
          <a:blip r:embed="rId4"/>
          <a:stretch>
            <a:fillRect/>
          </a:stretch>
        </p:blipFill>
        <p:spPr>
          <a:xfrm>
            <a:off x="5854109" y="365125"/>
            <a:ext cx="6337891" cy="1659924"/>
          </a:xfrm>
          <a:prstGeom prst="rect">
            <a:avLst/>
          </a:prstGeom>
        </p:spPr>
      </p:pic>
      <p:pic>
        <p:nvPicPr>
          <p:cNvPr id="9" name="Picture 8">
            <a:extLst>
              <a:ext uri="{FF2B5EF4-FFF2-40B4-BE49-F238E27FC236}">
                <a16:creationId xmlns:a16="http://schemas.microsoft.com/office/drawing/2014/main" id="{B7853112-2C74-9488-2E79-8B56907FE920}"/>
              </a:ext>
            </a:extLst>
          </p:cNvPr>
          <p:cNvPicPr>
            <a:picLocks noChangeAspect="1"/>
          </p:cNvPicPr>
          <p:nvPr/>
        </p:nvPicPr>
        <p:blipFill>
          <a:blip r:embed="rId5"/>
          <a:stretch>
            <a:fillRect/>
          </a:stretch>
        </p:blipFill>
        <p:spPr>
          <a:xfrm>
            <a:off x="486711" y="1844295"/>
            <a:ext cx="4119779" cy="4832951"/>
          </a:xfrm>
          <a:prstGeom prst="rect">
            <a:avLst/>
          </a:prstGeom>
        </p:spPr>
      </p:pic>
    </p:spTree>
    <p:extLst>
      <p:ext uri="{BB962C8B-B14F-4D97-AF65-F5344CB8AC3E}">
        <p14:creationId xmlns:p14="http://schemas.microsoft.com/office/powerpoint/2010/main" val="2632340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E2F0-AAD0-2FDB-7AF5-F41BF3F0CB86}"/>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FD53C44-FA48-D7FE-53B1-04E723D56F15}"/>
              </a:ext>
            </a:extLst>
          </p:cNvPr>
          <p:cNvPicPr>
            <a:picLocks noGrp="1" noChangeAspect="1"/>
          </p:cNvPicPr>
          <p:nvPr>
            <p:ph idx="1"/>
          </p:nvPr>
        </p:nvPicPr>
        <p:blipFill>
          <a:blip r:embed="rId2"/>
          <a:stretch>
            <a:fillRect/>
          </a:stretch>
        </p:blipFill>
        <p:spPr>
          <a:xfrm>
            <a:off x="103647" y="1561646"/>
            <a:ext cx="7673962" cy="4351338"/>
          </a:xfrm>
        </p:spPr>
      </p:pic>
      <p:sp>
        <p:nvSpPr>
          <p:cNvPr id="4" name="Title 1">
            <a:extLst>
              <a:ext uri="{FF2B5EF4-FFF2-40B4-BE49-F238E27FC236}">
                <a16:creationId xmlns:a16="http://schemas.microsoft.com/office/drawing/2014/main" id="{D6116734-C44D-650F-971F-B924446CB32E}"/>
              </a:ext>
            </a:extLst>
          </p:cNvPr>
          <p:cNvSpPr txBox="1">
            <a:spLocks/>
          </p:cNvSpPr>
          <p:nvPr/>
        </p:nvSpPr>
        <p:spPr>
          <a:xfrm>
            <a:off x="1970108" y="365126"/>
            <a:ext cx="8251783" cy="646332"/>
          </a:xfrm>
          <a:prstGeom prst="rect">
            <a:avLst/>
          </a:prstGeom>
          <a:solidFill>
            <a:schemeClr val="accent4">
              <a:lumMod val="60000"/>
              <a:lumOff val="4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Extinction rebellion</a:t>
            </a:r>
          </a:p>
        </p:txBody>
      </p:sp>
      <p:pic>
        <p:nvPicPr>
          <p:cNvPr id="8" name="Picture 7">
            <a:extLst>
              <a:ext uri="{FF2B5EF4-FFF2-40B4-BE49-F238E27FC236}">
                <a16:creationId xmlns:a16="http://schemas.microsoft.com/office/drawing/2014/main" id="{B5D37210-AC93-F353-4892-66C62E1D36A7}"/>
              </a:ext>
            </a:extLst>
          </p:cNvPr>
          <p:cNvPicPr>
            <a:picLocks noChangeAspect="1"/>
          </p:cNvPicPr>
          <p:nvPr/>
        </p:nvPicPr>
        <p:blipFill>
          <a:blip r:embed="rId3"/>
          <a:stretch>
            <a:fillRect/>
          </a:stretch>
        </p:blipFill>
        <p:spPr>
          <a:xfrm>
            <a:off x="8034717" y="1903875"/>
            <a:ext cx="4053636" cy="4931228"/>
          </a:xfrm>
          <a:prstGeom prst="rect">
            <a:avLst/>
          </a:prstGeom>
        </p:spPr>
      </p:pic>
      <p:sp>
        <p:nvSpPr>
          <p:cNvPr id="10" name="TextBox 9">
            <a:extLst>
              <a:ext uri="{FF2B5EF4-FFF2-40B4-BE49-F238E27FC236}">
                <a16:creationId xmlns:a16="http://schemas.microsoft.com/office/drawing/2014/main" id="{0105BA67-0220-79BA-C1E8-709F3DD703D7}"/>
              </a:ext>
            </a:extLst>
          </p:cNvPr>
          <p:cNvSpPr txBox="1"/>
          <p:nvPr/>
        </p:nvSpPr>
        <p:spPr>
          <a:xfrm>
            <a:off x="5992353" y="1150950"/>
            <a:ext cx="6096000" cy="646331"/>
          </a:xfrm>
          <a:prstGeom prst="rect">
            <a:avLst/>
          </a:prstGeom>
          <a:noFill/>
        </p:spPr>
        <p:txBody>
          <a:bodyPr wrap="square">
            <a:spAutoFit/>
          </a:bodyPr>
          <a:lstStyle/>
          <a:p>
            <a:r>
              <a:rPr lang="en-US" dirty="0">
                <a:hlinkClick r:id="rId4"/>
              </a:rPr>
              <a:t>https://www.youtube.com/watch?v=7FitSDGF6o0</a:t>
            </a:r>
            <a:endParaRPr lang="en-US" dirty="0"/>
          </a:p>
          <a:p>
            <a:endParaRPr lang="en-US" dirty="0"/>
          </a:p>
        </p:txBody>
      </p:sp>
    </p:spTree>
    <p:extLst>
      <p:ext uri="{BB962C8B-B14F-4D97-AF65-F5344CB8AC3E}">
        <p14:creationId xmlns:p14="http://schemas.microsoft.com/office/powerpoint/2010/main" val="402623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 up of a newspaper&#10;&#10;Description automatically generated with medium confidence">
            <a:extLst>
              <a:ext uri="{FF2B5EF4-FFF2-40B4-BE49-F238E27FC236}">
                <a16:creationId xmlns:a16="http://schemas.microsoft.com/office/drawing/2014/main" id="{474853F9-4E34-C347-B4F4-F5008546337D}"/>
              </a:ext>
            </a:extLst>
          </p:cNvPr>
          <p:cNvPicPr>
            <a:picLocks noChangeAspect="1"/>
          </p:cNvPicPr>
          <p:nvPr/>
        </p:nvPicPr>
        <p:blipFill>
          <a:blip r:embed="rId3"/>
          <a:stretch>
            <a:fillRect/>
          </a:stretch>
        </p:blipFill>
        <p:spPr>
          <a:xfrm>
            <a:off x="0" y="604806"/>
            <a:ext cx="12191998" cy="6241192"/>
          </a:xfrm>
          <a:prstGeom prst="rect">
            <a:avLst/>
          </a:prstGeom>
        </p:spPr>
      </p:pic>
      <p:sp>
        <p:nvSpPr>
          <p:cNvPr id="5" name="Rectangle 4"/>
          <p:cNvSpPr/>
          <p:nvPr/>
        </p:nvSpPr>
        <p:spPr>
          <a:xfrm rot="20711438">
            <a:off x="160519" y="5037643"/>
            <a:ext cx="3651428" cy="92333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hlinkClick r:id="rId4"/>
              </a:rPr>
              <a:t>Greta Thunberg’s enemies are right to be scared. Her new political allies should be too</a:t>
            </a:r>
            <a:endParaRPr lang="en-GB" dirty="0"/>
          </a:p>
        </p:txBody>
      </p:sp>
      <p:sp>
        <p:nvSpPr>
          <p:cNvPr id="8" name="Rectangle 7"/>
          <p:cNvSpPr/>
          <p:nvPr/>
        </p:nvSpPr>
        <p:spPr>
          <a:xfrm>
            <a:off x="-1" y="20031"/>
            <a:ext cx="12191999" cy="646331"/>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3600" dirty="0">
                <a:solidFill>
                  <a:schemeClr val="tx1"/>
                </a:solidFill>
              </a:rPr>
              <a:t>Protest movements can change the world </a:t>
            </a:r>
            <a:r>
              <a:rPr lang="en-US" sz="2000" dirty="0">
                <a:solidFill>
                  <a:schemeClr val="tx1"/>
                </a:solidFill>
              </a:rPr>
              <a:t>(a selection of linked articles)</a:t>
            </a:r>
            <a:endParaRPr lang="en-GB" sz="2000" dirty="0">
              <a:solidFill>
                <a:schemeClr val="tx1"/>
              </a:solidFill>
              <a:latin typeface="Comic Sans MS" panose="030F0702030302020204" pitchFamily="66" charset="0"/>
            </a:endParaRPr>
          </a:p>
        </p:txBody>
      </p:sp>
      <p:sp>
        <p:nvSpPr>
          <p:cNvPr id="10" name="Rectangle 9"/>
          <p:cNvSpPr/>
          <p:nvPr/>
        </p:nvSpPr>
        <p:spPr>
          <a:xfrm rot="243505">
            <a:off x="425126" y="2791194"/>
            <a:ext cx="2857774" cy="1477328"/>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hlinkClick r:id="rId5"/>
              </a:rPr>
              <a:t>From Parkland students to the Arab Spring, teenagers and young adults have a history of pushing social change forward.</a:t>
            </a:r>
            <a:endParaRPr lang="en-GB" dirty="0"/>
          </a:p>
        </p:txBody>
      </p:sp>
      <p:sp>
        <p:nvSpPr>
          <p:cNvPr id="2" name="Title 1"/>
          <p:cNvSpPr>
            <a:spLocks noGrp="1"/>
          </p:cNvSpPr>
          <p:nvPr>
            <p:ph type="ctrTitle" idx="4294967295"/>
          </p:nvPr>
        </p:nvSpPr>
        <p:spPr>
          <a:xfrm rot="801692">
            <a:off x="4972430" y="4724513"/>
            <a:ext cx="7325136" cy="852927"/>
          </a:xfrm>
          <a:ln>
            <a:solidFill>
              <a:srgbClr val="FFFF00"/>
            </a:solidFill>
          </a:ln>
        </p:spPr>
        <p:style>
          <a:lnRef idx="2">
            <a:schemeClr val="accent6"/>
          </a:lnRef>
          <a:fillRef idx="1">
            <a:schemeClr val="lt1"/>
          </a:fillRef>
          <a:effectRef idx="0">
            <a:schemeClr val="accent6"/>
          </a:effectRef>
          <a:fontRef idx="minor">
            <a:schemeClr val="dk1"/>
          </a:fontRef>
        </p:style>
        <p:txBody>
          <a:bodyPr>
            <a:normAutofit/>
          </a:bodyPr>
          <a:lstStyle/>
          <a:p>
            <a:r>
              <a:rPr lang="en-GB" sz="2200" dirty="0">
                <a:hlinkClick r:id="rId6"/>
              </a:rPr>
              <a:t>Of Course There Are Protests. The State Is Failing Black People. The collapse of politics and governance leaves no other option</a:t>
            </a:r>
            <a:endParaRPr lang="en-GB" dirty="0"/>
          </a:p>
        </p:txBody>
      </p:sp>
      <p:sp>
        <p:nvSpPr>
          <p:cNvPr id="9" name="Rectangle 8"/>
          <p:cNvSpPr/>
          <p:nvPr/>
        </p:nvSpPr>
        <p:spPr>
          <a:xfrm rot="400616">
            <a:off x="8521486" y="871111"/>
            <a:ext cx="3427126" cy="1938992"/>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hlinkClick r:id="rId7"/>
              </a:rPr>
              <a:t>From Birmingham to Bristol, how the Black Lives Matter protests started a movement for change</a:t>
            </a:r>
            <a:endParaRPr lang="en-GB" sz="2400" dirty="0"/>
          </a:p>
        </p:txBody>
      </p:sp>
      <p:sp>
        <p:nvSpPr>
          <p:cNvPr id="11" name="Rectangle 10"/>
          <p:cNvSpPr/>
          <p:nvPr/>
        </p:nvSpPr>
        <p:spPr>
          <a:xfrm>
            <a:off x="186989" y="942676"/>
            <a:ext cx="3904880" cy="1200329"/>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hlinkClick r:id="rId8"/>
              </a:rPr>
              <a:t>Think we should be at school? Today’s climate strike is the biggest lesson of all</a:t>
            </a:r>
            <a:endParaRPr lang="en-GB" sz="2400" dirty="0"/>
          </a:p>
        </p:txBody>
      </p:sp>
      <p:sp>
        <p:nvSpPr>
          <p:cNvPr id="3" name="TextBox 2">
            <a:extLst>
              <a:ext uri="{FF2B5EF4-FFF2-40B4-BE49-F238E27FC236}">
                <a16:creationId xmlns:a16="http://schemas.microsoft.com/office/drawing/2014/main" id="{D6F7BA23-E990-5D46-8A5B-872B695E7F45}"/>
              </a:ext>
            </a:extLst>
          </p:cNvPr>
          <p:cNvSpPr txBox="1"/>
          <p:nvPr/>
        </p:nvSpPr>
        <p:spPr>
          <a:xfrm>
            <a:off x="4003844" y="2555618"/>
            <a:ext cx="4004441" cy="1200329"/>
          </a:xfrm>
          <a:prstGeom prst="rect">
            <a:avLst/>
          </a:prstGeom>
          <a:solidFill>
            <a:schemeClr val="accent4">
              <a:lumMod val="60000"/>
              <a:lumOff val="40000"/>
            </a:schemeClr>
          </a:solidFill>
          <a:ln>
            <a:solidFill>
              <a:srgbClr val="FFFF00"/>
            </a:solidFill>
          </a:ln>
        </p:spPr>
        <p:txBody>
          <a:bodyPr wrap="square" rtlCol="0">
            <a:spAutoFit/>
          </a:bodyPr>
          <a:lstStyle/>
          <a:p>
            <a:r>
              <a:rPr lang="en-GB" dirty="0">
                <a:latin typeface="Comic Sans MS" panose="030F0702030302020204" pitchFamily="66" charset="0"/>
              </a:rPr>
              <a:t>“Never doubt that a small group of  thoughtful, committed citizens can change the world; indeed, it is the only thing that ever has.”</a:t>
            </a:r>
          </a:p>
        </p:txBody>
      </p:sp>
      <p:sp>
        <p:nvSpPr>
          <p:cNvPr id="12" name="Rectangle 11">
            <a:extLst>
              <a:ext uri="{FF2B5EF4-FFF2-40B4-BE49-F238E27FC236}">
                <a16:creationId xmlns:a16="http://schemas.microsoft.com/office/drawing/2014/main" id="{569609BF-B597-6943-A78F-D5F12C5C925B}"/>
              </a:ext>
            </a:extLst>
          </p:cNvPr>
          <p:cNvSpPr/>
          <p:nvPr/>
        </p:nvSpPr>
        <p:spPr>
          <a:xfrm>
            <a:off x="8634998" y="3475028"/>
            <a:ext cx="3180571" cy="1015663"/>
          </a:xfrm>
          <a:prstGeom prst="rect">
            <a:avLst/>
          </a:prstGeom>
          <a:solidFill>
            <a:schemeClr val="bg1"/>
          </a:solidFill>
        </p:spPr>
        <p:txBody>
          <a:bodyPr wrap="square">
            <a:spAutoFit/>
          </a:bodyPr>
          <a:lstStyle/>
          <a:p>
            <a:r>
              <a:rPr lang="en-GB" sz="2000" dirty="0">
                <a:latin typeface="Guardian Egyptian Web"/>
                <a:hlinkClick r:id="rId9"/>
              </a:rPr>
              <a:t>'People thought I was too young to protest': the rise of student activism</a:t>
            </a:r>
            <a:endParaRPr lang="en-GB" sz="2000" i="0" dirty="0">
              <a:effectLst/>
              <a:latin typeface="Guardian Egyptian Web"/>
            </a:endParaRPr>
          </a:p>
        </p:txBody>
      </p:sp>
      <p:sp>
        <p:nvSpPr>
          <p:cNvPr id="16" name="Rectangle 15">
            <a:extLst>
              <a:ext uri="{FF2B5EF4-FFF2-40B4-BE49-F238E27FC236}">
                <a16:creationId xmlns:a16="http://schemas.microsoft.com/office/drawing/2014/main" id="{6BDFD92E-C069-0647-9FB2-128406E56685}"/>
              </a:ext>
            </a:extLst>
          </p:cNvPr>
          <p:cNvSpPr/>
          <p:nvPr/>
        </p:nvSpPr>
        <p:spPr>
          <a:xfrm>
            <a:off x="3028037" y="6308670"/>
            <a:ext cx="5956054" cy="461665"/>
          </a:xfrm>
          <a:prstGeom prst="rect">
            <a:avLst/>
          </a:prstGeom>
          <a:solidFill>
            <a:schemeClr val="bg1"/>
          </a:solidFill>
        </p:spPr>
        <p:txBody>
          <a:bodyPr wrap="none">
            <a:spAutoFit/>
          </a:bodyPr>
          <a:lstStyle/>
          <a:p>
            <a:pPr algn="ctr"/>
            <a:r>
              <a:rPr lang="en-GB" sz="2400" dirty="0">
                <a:latin typeface="GeoEditBold"/>
                <a:hlinkClick r:id="rId10"/>
              </a:rPr>
              <a:t>To enact change in the world, we must protest</a:t>
            </a:r>
            <a:endParaRPr lang="en-GB" sz="2400" b="0" i="0" dirty="0">
              <a:effectLst/>
              <a:latin typeface="GeoEditBold"/>
            </a:endParaRPr>
          </a:p>
        </p:txBody>
      </p:sp>
      <p:sp>
        <p:nvSpPr>
          <p:cNvPr id="4" name="TextBox 3">
            <a:extLst>
              <a:ext uri="{FF2B5EF4-FFF2-40B4-BE49-F238E27FC236}">
                <a16:creationId xmlns:a16="http://schemas.microsoft.com/office/drawing/2014/main" id="{A70114C3-8391-3048-9BE8-57D267D004C5}"/>
              </a:ext>
            </a:extLst>
          </p:cNvPr>
          <p:cNvSpPr txBox="1"/>
          <p:nvPr/>
        </p:nvSpPr>
        <p:spPr>
          <a:xfrm>
            <a:off x="4758402" y="1114443"/>
            <a:ext cx="2995449" cy="923330"/>
          </a:xfrm>
          <a:prstGeom prst="rect">
            <a:avLst/>
          </a:prstGeom>
          <a:solidFill>
            <a:schemeClr val="bg1"/>
          </a:solidFill>
        </p:spPr>
        <p:txBody>
          <a:bodyPr wrap="square" rtlCol="0">
            <a:spAutoFit/>
          </a:bodyPr>
          <a:lstStyle/>
          <a:p>
            <a:r>
              <a:rPr lang="en-GB" u="sng" dirty="0">
                <a:hlinkClick r:id="rId11"/>
              </a:rPr>
              <a:t>Greenpeace. Protesting peacefully to change the world</a:t>
            </a:r>
            <a:endParaRPr lang="en-GB" dirty="0"/>
          </a:p>
        </p:txBody>
      </p:sp>
      <p:sp>
        <p:nvSpPr>
          <p:cNvPr id="6" name="TextBox 5">
            <a:extLst>
              <a:ext uri="{FF2B5EF4-FFF2-40B4-BE49-F238E27FC236}">
                <a16:creationId xmlns:a16="http://schemas.microsoft.com/office/drawing/2014/main" id="{AB16E7A9-BDFD-4345-9C3B-8299347059C6}"/>
              </a:ext>
            </a:extLst>
          </p:cNvPr>
          <p:cNvSpPr txBox="1"/>
          <p:nvPr/>
        </p:nvSpPr>
        <p:spPr>
          <a:xfrm>
            <a:off x="4193627" y="5165016"/>
            <a:ext cx="2343807" cy="923330"/>
          </a:xfrm>
          <a:prstGeom prst="rect">
            <a:avLst/>
          </a:prstGeom>
          <a:solidFill>
            <a:schemeClr val="bg1"/>
          </a:solidFill>
        </p:spPr>
        <p:txBody>
          <a:bodyPr wrap="square" rtlCol="0">
            <a:spAutoFit/>
          </a:bodyPr>
          <a:lstStyle/>
          <a:p>
            <a:r>
              <a:rPr lang="en-GB" u="sng" dirty="0">
                <a:hlinkClick r:id="rId12"/>
              </a:rPr>
              <a:t>What have Black Lives Matter Protests achieved?</a:t>
            </a:r>
            <a:endParaRPr lang="en-GB" dirty="0"/>
          </a:p>
        </p:txBody>
      </p:sp>
    </p:spTree>
    <p:extLst>
      <p:ext uri="{BB962C8B-B14F-4D97-AF65-F5344CB8AC3E}">
        <p14:creationId xmlns:p14="http://schemas.microsoft.com/office/powerpoint/2010/main" val="2437453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 up of a newspaper&#10;&#10;Description automatically generated with medium confidence">
            <a:extLst>
              <a:ext uri="{FF2B5EF4-FFF2-40B4-BE49-F238E27FC236}">
                <a16:creationId xmlns:a16="http://schemas.microsoft.com/office/drawing/2014/main" id="{474853F9-4E34-C347-B4F4-F5008546337D}"/>
              </a:ext>
            </a:extLst>
          </p:cNvPr>
          <p:cNvPicPr>
            <a:picLocks noChangeAspect="1"/>
          </p:cNvPicPr>
          <p:nvPr/>
        </p:nvPicPr>
        <p:blipFill>
          <a:blip r:embed="rId3"/>
          <a:stretch>
            <a:fillRect/>
          </a:stretch>
        </p:blipFill>
        <p:spPr>
          <a:xfrm>
            <a:off x="0" y="604806"/>
            <a:ext cx="12191998" cy="6241192"/>
          </a:xfrm>
          <a:prstGeom prst="rect">
            <a:avLst/>
          </a:prstGeom>
          <a:solidFill>
            <a:schemeClr val="bg1"/>
          </a:solidFill>
        </p:spPr>
      </p:pic>
      <p:sp>
        <p:nvSpPr>
          <p:cNvPr id="5" name="Rectangle 4"/>
          <p:cNvSpPr/>
          <p:nvPr/>
        </p:nvSpPr>
        <p:spPr>
          <a:xfrm rot="20711438">
            <a:off x="224611" y="3862004"/>
            <a:ext cx="3221156" cy="1384995"/>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dirty="0">
                <a:hlinkClick r:id="rId4"/>
              </a:rPr>
              <a:t>Greta Thunberg says school strikes have achieved nothing</a:t>
            </a:r>
            <a:endParaRPr lang="en-GB" sz="2800" dirty="0"/>
          </a:p>
        </p:txBody>
      </p:sp>
      <p:sp>
        <p:nvSpPr>
          <p:cNvPr id="8" name="Rectangle 7"/>
          <p:cNvSpPr/>
          <p:nvPr/>
        </p:nvSpPr>
        <p:spPr>
          <a:xfrm>
            <a:off x="-1" y="20031"/>
            <a:ext cx="12191999" cy="646331"/>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3600" dirty="0">
                <a:solidFill>
                  <a:schemeClr val="tx1"/>
                </a:solidFill>
              </a:rPr>
              <a:t>Protest movements are problematic/ineffective </a:t>
            </a:r>
            <a:r>
              <a:rPr lang="en-US" sz="2000" dirty="0">
                <a:solidFill>
                  <a:schemeClr val="tx1"/>
                </a:solidFill>
              </a:rPr>
              <a:t>(a selection of linked articles)</a:t>
            </a:r>
            <a:endParaRPr lang="en-GB" sz="2000" dirty="0">
              <a:solidFill>
                <a:schemeClr val="tx1"/>
              </a:solidFill>
              <a:latin typeface="Comic Sans MS" panose="030F0702030302020204" pitchFamily="66" charset="0"/>
            </a:endParaRPr>
          </a:p>
        </p:txBody>
      </p:sp>
      <p:sp>
        <p:nvSpPr>
          <p:cNvPr id="10" name="Rectangle 9"/>
          <p:cNvSpPr/>
          <p:nvPr/>
        </p:nvSpPr>
        <p:spPr>
          <a:xfrm rot="243505">
            <a:off x="367642" y="1085820"/>
            <a:ext cx="6878469" cy="52322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800" dirty="0">
                <a:hlinkClick r:id="rId5"/>
              </a:rPr>
              <a:t>Will Protests Set Off a Second Viral Wave?</a:t>
            </a:r>
            <a:endParaRPr lang="en-GB" sz="2800" dirty="0">
              <a:latin typeface="Comic Sans MS" panose="030F0702030302020204" pitchFamily="66" charset="0"/>
            </a:endParaRPr>
          </a:p>
        </p:txBody>
      </p:sp>
      <p:sp>
        <p:nvSpPr>
          <p:cNvPr id="2" name="Title 1"/>
          <p:cNvSpPr>
            <a:spLocks noGrp="1"/>
          </p:cNvSpPr>
          <p:nvPr>
            <p:ph type="ctrTitle" idx="4294967295"/>
          </p:nvPr>
        </p:nvSpPr>
        <p:spPr>
          <a:xfrm rot="801692">
            <a:off x="7459450" y="2972698"/>
            <a:ext cx="4286724" cy="829427"/>
          </a:xfrm>
          <a:ln>
            <a:solidFill>
              <a:srgbClr val="FFFF00"/>
            </a:solidFill>
          </a:ln>
        </p:spPr>
        <p:style>
          <a:lnRef idx="2">
            <a:schemeClr val="accent6"/>
          </a:lnRef>
          <a:fillRef idx="1">
            <a:schemeClr val="lt1"/>
          </a:fillRef>
          <a:effectRef idx="0">
            <a:schemeClr val="accent6"/>
          </a:effectRef>
          <a:fontRef idx="minor">
            <a:schemeClr val="dk1"/>
          </a:fontRef>
        </p:style>
        <p:txBody>
          <a:bodyPr>
            <a:normAutofit fontScale="90000"/>
          </a:bodyPr>
          <a:lstStyle/>
          <a:p>
            <a:br>
              <a:rPr lang="en-GB" sz="2700" dirty="0">
                <a:latin typeface="Comic Sans MS" panose="030F0702030302020204" pitchFamily="66" charset="0"/>
              </a:rPr>
            </a:br>
            <a:r>
              <a:rPr lang="en-GB" sz="2700" dirty="0">
                <a:hlinkClick r:id="rId6"/>
              </a:rPr>
              <a:t>Priti Patel hits out at 'dreadful' Black Lives Matter protests</a:t>
            </a:r>
            <a:br>
              <a:rPr lang="en-GB" dirty="0"/>
            </a:br>
            <a:endParaRPr lang="en-GB" dirty="0"/>
          </a:p>
        </p:txBody>
      </p:sp>
      <p:sp>
        <p:nvSpPr>
          <p:cNvPr id="9" name="Rectangle 8"/>
          <p:cNvSpPr/>
          <p:nvPr/>
        </p:nvSpPr>
        <p:spPr>
          <a:xfrm rot="400616">
            <a:off x="2345338" y="5438824"/>
            <a:ext cx="4056476" cy="1015663"/>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dirty="0">
                <a:hlinkClick r:id="rId7"/>
              </a:rPr>
              <a:t>In chaotic scenes protesters stormed their way into the heart of American democracy</a:t>
            </a:r>
            <a:endParaRPr lang="en-GB" sz="2000" dirty="0"/>
          </a:p>
        </p:txBody>
      </p:sp>
      <p:sp>
        <p:nvSpPr>
          <p:cNvPr id="11" name="Rectangle 10"/>
          <p:cNvSpPr/>
          <p:nvPr/>
        </p:nvSpPr>
        <p:spPr>
          <a:xfrm>
            <a:off x="7613752" y="904214"/>
            <a:ext cx="4220496" cy="1200329"/>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solidFill>
                  <a:srgbClr val="121212"/>
                </a:solidFill>
                <a:latin typeface="Guardian Egyptian Web"/>
                <a:hlinkClick r:id="rId8"/>
              </a:rPr>
              <a:t>The Extinction Rebels have got their tactics badly wrong. Here’s why</a:t>
            </a:r>
            <a:endParaRPr lang="en-GB" sz="2400" dirty="0">
              <a:solidFill>
                <a:srgbClr val="121212"/>
              </a:solidFill>
              <a:latin typeface="Guardian Egyptian Web"/>
            </a:endParaRPr>
          </a:p>
        </p:txBody>
      </p:sp>
      <p:sp>
        <p:nvSpPr>
          <p:cNvPr id="4" name="Rectangle 3">
            <a:extLst>
              <a:ext uri="{FF2B5EF4-FFF2-40B4-BE49-F238E27FC236}">
                <a16:creationId xmlns:a16="http://schemas.microsoft.com/office/drawing/2014/main" id="{55BB8C19-9A17-D043-95B8-72814A375DB2}"/>
              </a:ext>
            </a:extLst>
          </p:cNvPr>
          <p:cNvSpPr/>
          <p:nvPr/>
        </p:nvSpPr>
        <p:spPr>
          <a:xfrm>
            <a:off x="4219626" y="2420209"/>
            <a:ext cx="2551649" cy="1569660"/>
          </a:xfrm>
          <a:prstGeom prst="rect">
            <a:avLst/>
          </a:prstGeom>
          <a:solidFill>
            <a:schemeClr val="bg1"/>
          </a:solidFill>
          <a:ln>
            <a:solidFill>
              <a:srgbClr val="FFFF00"/>
            </a:solidFill>
          </a:ln>
        </p:spPr>
        <p:txBody>
          <a:bodyPr wrap="square">
            <a:spAutoFit/>
          </a:bodyPr>
          <a:lstStyle/>
          <a:p>
            <a:r>
              <a:rPr lang="en-GB" sz="3200" dirty="0">
                <a:solidFill>
                  <a:srgbClr val="000000"/>
                </a:solidFill>
                <a:latin typeface="AGaramondPro"/>
                <a:hlinkClick r:id="rId9"/>
              </a:rPr>
              <a:t>Why Street Protests Don't Work</a:t>
            </a:r>
          </a:p>
        </p:txBody>
      </p:sp>
      <p:sp>
        <p:nvSpPr>
          <p:cNvPr id="6" name="Rectangle 5">
            <a:extLst>
              <a:ext uri="{FF2B5EF4-FFF2-40B4-BE49-F238E27FC236}">
                <a16:creationId xmlns:a16="http://schemas.microsoft.com/office/drawing/2014/main" id="{5FA592E1-F859-6841-B2EC-2255FB7E35AD}"/>
              </a:ext>
            </a:extLst>
          </p:cNvPr>
          <p:cNvSpPr/>
          <p:nvPr/>
        </p:nvSpPr>
        <p:spPr>
          <a:xfrm>
            <a:off x="6163775" y="4484412"/>
            <a:ext cx="5620219" cy="1015663"/>
          </a:xfrm>
          <a:prstGeom prst="rect">
            <a:avLst/>
          </a:prstGeom>
          <a:solidFill>
            <a:schemeClr val="bg1"/>
          </a:solidFill>
          <a:ln>
            <a:solidFill>
              <a:srgbClr val="FFFF00"/>
            </a:solidFill>
          </a:ln>
        </p:spPr>
        <p:txBody>
          <a:bodyPr wrap="square">
            <a:spAutoFit/>
          </a:bodyPr>
          <a:lstStyle/>
          <a:p>
            <a:r>
              <a:rPr lang="en-GB" sz="2000" dirty="0">
                <a:solidFill>
                  <a:srgbClr val="3F3F42"/>
                </a:solidFill>
                <a:latin typeface="ReithSans"/>
                <a:hlinkClick r:id="rId10"/>
              </a:rPr>
              <a:t>Public statues of controversial historical figures should be "retained and explained" instead of being taken down, the government has said.</a:t>
            </a:r>
            <a:endParaRPr lang="en-US" sz="2000" dirty="0"/>
          </a:p>
        </p:txBody>
      </p:sp>
      <p:sp>
        <p:nvSpPr>
          <p:cNvPr id="7" name="TextBox 6">
            <a:extLst>
              <a:ext uri="{FF2B5EF4-FFF2-40B4-BE49-F238E27FC236}">
                <a16:creationId xmlns:a16="http://schemas.microsoft.com/office/drawing/2014/main" id="{FB9A0210-158C-0241-9CF5-2CAB84D945B4}"/>
              </a:ext>
            </a:extLst>
          </p:cNvPr>
          <p:cNvSpPr txBox="1"/>
          <p:nvPr/>
        </p:nvSpPr>
        <p:spPr>
          <a:xfrm>
            <a:off x="540572" y="1839508"/>
            <a:ext cx="2551648" cy="1323439"/>
          </a:xfrm>
          <a:prstGeom prst="rect">
            <a:avLst/>
          </a:prstGeom>
          <a:solidFill>
            <a:schemeClr val="bg1"/>
          </a:solidFill>
          <a:ln>
            <a:solidFill>
              <a:srgbClr val="FFFF00"/>
            </a:solidFill>
          </a:ln>
        </p:spPr>
        <p:txBody>
          <a:bodyPr wrap="square" rtlCol="0">
            <a:spAutoFit/>
          </a:bodyPr>
          <a:lstStyle/>
          <a:p>
            <a:r>
              <a:rPr lang="en-GB" sz="2000" dirty="0">
                <a:hlinkClick r:id="rId11"/>
              </a:rPr>
              <a:t>Demonstrations make for selfies and virtue-signalling, not political change</a:t>
            </a:r>
            <a:endParaRPr lang="en-US" sz="2000" dirty="0"/>
          </a:p>
        </p:txBody>
      </p:sp>
    </p:spTree>
    <p:extLst>
      <p:ext uri="{BB962C8B-B14F-4D97-AF65-F5344CB8AC3E}">
        <p14:creationId xmlns:p14="http://schemas.microsoft.com/office/powerpoint/2010/main" val="2260320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 up of a newspaper&#10;&#10;Description automatically generated with medium confidence">
            <a:extLst>
              <a:ext uri="{FF2B5EF4-FFF2-40B4-BE49-F238E27FC236}">
                <a16:creationId xmlns:a16="http://schemas.microsoft.com/office/drawing/2014/main" id="{474853F9-4E34-C347-B4F4-F5008546337D}"/>
              </a:ext>
            </a:extLst>
          </p:cNvPr>
          <p:cNvPicPr>
            <a:picLocks noChangeAspect="1"/>
          </p:cNvPicPr>
          <p:nvPr/>
        </p:nvPicPr>
        <p:blipFill>
          <a:blip r:embed="rId3"/>
          <a:stretch>
            <a:fillRect/>
          </a:stretch>
        </p:blipFill>
        <p:spPr>
          <a:xfrm>
            <a:off x="0" y="604806"/>
            <a:ext cx="12191998" cy="6241192"/>
          </a:xfrm>
          <a:prstGeom prst="rect">
            <a:avLst/>
          </a:prstGeom>
          <a:solidFill>
            <a:schemeClr val="bg1"/>
          </a:solidFill>
        </p:spPr>
      </p:pic>
      <p:sp>
        <p:nvSpPr>
          <p:cNvPr id="5" name="Rectangle 4"/>
          <p:cNvSpPr/>
          <p:nvPr/>
        </p:nvSpPr>
        <p:spPr>
          <a:xfrm rot="20711438">
            <a:off x="412173" y="3531302"/>
            <a:ext cx="3221156" cy="2062103"/>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GB" sz="3200" u="sng" dirty="0">
                <a:hlinkClick r:id="rId4"/>
              </a:rPr>
              <a:t>Semi-naked climate protesters disrupt Brexit debate</a:t>
            </a:r>
            <a:endParaRPr lang="en-GB" sz="3200" b="1" dirty="0"/>
          </a:p>
        </p:txBody>
      </p:sp>
      <p:sp>
        <p:nvSpPr>
          <p:cNvPr id="8" name="Rectangle 7"/>
          <p:cNvSpPr/>
          <p:nvPr/>
        </p:nvSpPr>
        <p:spPr>
          <a:xfrm>
            <a:off x="-1" y="20031"/>
            <a:ext cx="12191999" cy="646331"/>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3600" dirty="0">
                <a:solidFill>
                  <a:schemeClr val="tx1"/>
                </a:solidFill>
              </a:rPr>
              <a:t>Other articles</a:t>
            </a:r>
            <a:endParaRPr lang="en-GB" sz="2000" dirty="0">
              <a:solidFill>
                <a:schemeClr val="tx1"/>
              </a:solidFill>
              <a:latin typeface="Comic Sans MS" panose="030F0702030302020204" pitchFamily="66" charset="0"/>
            </a:endParaRPr>
          </a:p>
        </p:txBody>
      </p:sp>
      <p:sp>
        <p:nvSpPr>
          <p:cNvPr id="10" name="Rectangle 9"/>
          <p:cNvSpPr/>
          <p:nvPr/>
        </p:nvSpPr>
        <p:spPr>
          <a:xfrm rot="243505">
            <a:off x="559095" y="985965"/>
            <a:ext cx="5929630" cy="156966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fontAlgn="t"/>
            <a:r>
              <a:rPr lang="en-GB" sz="3200" u="sng" dirty="0">
                <a:hlinkClick r:id="rId5"/>
              </a:rPr>
              <a:t>Myanmar coup: Police clamp down as protesters ignore ban on gatherings</a:t>
            </a:r>
            <a:endParaRPr lang="en-GB" sz="3200" b="1" dirty="0"/>
          </a:p>
        </p:txBody>
      </p:sp>
      <p:sp>
        <p:nvSpPr>
          <p:cNvPr id="2" name="Title 1"/>
          <p:cNvSpPr>
            <a:spLocks noGrp="1"/>
          </p:cNvSpPr>
          <p:nvPr>
            <p:ph type="ctrTitle" idx="4294967295"/>
          </p:nvPr>
        </p:nvSpPr>
        <p:spPr>
          <a:xfrm rot="801692">
            <a:off x="7849352" y="1716306"/>
            <a:ext cx="4286724" cy="1909456"/>
          </a:xfrm>
          <a:ln>
            <a:solidFill>
              <a:srgbClr val="FFFF00"/>
            </a:solidFill>
          </a:ln>
        </p:spPr>
        <p:style>
          <a:lnRef idx="2">
            <a:schemeClr val="accent6"/>
          </a:lnRef>
          <a:fillRef idx="1">
            <a:schemeClr val="lt1"/>
          </a:fillRef>
          <a:effectRef idx="0">
            <a:schemeClr val="accent6"/>
          </a:effectRef>
          <a:fontRef idx="minor">
            <a:schemeClr val="dk1"/>
          </a:fontRef>
        </p:style>
        <p:txBody>
          <a:bodyPr>
            <a:normAutofit fontScale="90000"/>
          </a:bodyPr>
          <a:lstStyle/>
          <a:p>
            <a:pPr lvl="0"/>
            <a:r>
              <a:rPr lang="en-GB" u="sng" dirty="0">
                <a:hlinkClick r:id="rId6"/>
              </a:rPr>
              <a:t>How Protests Become Successful Social Movements</a:t>
            </a:r>
            <a:endParaRPr lang="en-GB" dirty="0"/>
          </a:p>
        </p:txBody>
      </p:sp>
      <p:sp>
        <p:nvSpPr>
          <p:cNvPr id="4" name="Rectangle 3">
            <a:extLst>
              <a:ext uri="{FF2B5EF4-FFF2-40B4-BE49-F238E27FC236}">
                <a16:creationId xmlns:a16="http://schemas.microsoft.com/office/drawing/2014/main" id="{55BB8C19-9A17-D043-95B8-72814A375DB2}"/>
              </a:ext>
            </a:extLst>
          </p:cNvPr>
          <p:cNvSpPr/>
          <p:nvPr/>
        </p:nvSpPr>
        <p:spPr>
          <a:xfrm>
            <a:off x="4561491" y="3343955"/>
            <a:ext cx="3321304" cy="2862322"/>
          </a:xfrm>
          <a:prstGeom prst="rect">
            <a:avLst/>
          </a:prstGeom>
          <a:solidFill>
            <a:schemeClr val="bg1"/>
          </a:solidFill>
          <a:ln>
            <a:solidFill>
              <a:srgbClr val="FFFF00"/>
            </a:solidFill>
          </a:ln>
        </p:spPr>
        <p:txBody>
          <a:bodyPr wrap="square">
            <a:spAutoFit/>
          </a:bodyPr>
          <a:lstStyle/>
          <a:p>
            <a:pPr lvl="0"/>
            <a:r>
              <a:rPr lang="en-GB" sz="3600" u="sng" dirty="0">
                <a:hlinkClick r:id="rId7"/>
              </a:rPr>
              <a:t>Scientists say they’ve pinpointed the reasons why people protest</a:t>
            </a:r>
            <a:endParaRPr lang="en-GB" sz="3600" dirty="0"/>
          </a:p>
        </p:txBody>
      </p:sp>
    </p:spTree>
    <p:extLst>
      <p:ext uri="{BB962C8B-B14F-4D97-AF65-F5344CB8AC3E}">
        <p14:creationId xmlns:p14="http://schemas.microsoft.com/office/powerpoint/2010/main" val="1855814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2257-75A3-984A-8768-7AC570AAB384}"/>
              </a:ext>
            </a:extLst>
          </p:cNvPr>
          <p:cNvSpPr>
            <a:spLocks noGrp="1"/>
          </p:cNvSpPr>
          <p:nvPr>
            <p:ph type="title"/>
          </p:nvPr>
        </p:nvSpPr>
        <p:spPr>
          <a:xfrm>
            <a:off x="838200" y="365125"/>
            <a:ext cx="10515600" cy="559785"/>
          </a:xfrm>
          <a:solidFill>
            <a:schemeClr val="accent4">
              <a:lumMod val="60000"/>
              <a:lumOff val="40000"/>
            </a:schemeClr>
          </a:solidFill>
        </p:spPr>
        <p:txBody>
          <a:bodyPr>
            <a:normAutofit fontScale="90000"/>
          </a:bodyPr>
          <a:lstStyle/>
          <a:p>
            <a:r>
              <a:rPr lang="en-US" dirty="0"/>
              <a:t>Some questions to consider:</a:t>
            </a:r>
          </a:p>
        </p:txBody>
      </p:sp>
      <p:sp>
        <p:nvSpPr>
          <p:cNvPr id="3" name="Content Placeholder 2">
            <a:extLst>
              <a:ext uri="{FF2B5EF4-FFF2-40B4-BE49-F238E27FC236}">
                <a16:creationId xmlns:a16="http://schemas.microsoft.com/office/drawing/2014/main" id="{B5276F6E-04F7-B34D-8F6B-ED637A42B54B}"/>
              </a:ext>
            </a:extLst>
          </p:cNvPr>
          <p:cNvSpPr>
            <a:spLocks noGrp="1"/>
          </p:cNvSpPr>
          <p:nvPr>
            <p:ph idx="1"/>
          </p:nvPr>
        </p:nvSpPr>
        <p:spPr>
          <a:xfrm>
            <a:off x="838200" y="1072055"/>
            <a:ext cx="10515600" cy="4992413"/>
          </a:xfrm>
        </p:spPr>
        <p:txBody>
          <a:bodyPr>
            <a:normAutofit fontScale="55000" lnSpcReduction="20000"/>
          </a:bodyPr>
          <a:lstStyle/>
          <a:p>
            <a:pPr lvl="0"/>
            <a:r>
              <a:rPr lang="en-GB" sz="3100" dirty="0"/>
              <a:t>What protest movements are you aware of?</a:t>
            </a:r>
          </a:p>
          <a:p>
            <a:pPr lvl="0"/>
            <a:r>
              <a:rPr lang="en-GB" sz="3100" dirty="0"/>
              <a:t>Have you ever been involved in a protest movement/do you know anyone who has? Can you imagine yourself protesting in the future?</a:t>
            </a:r>
          </a:p>
          <a:p>
            <a:pPr lvl="0"/>
            <a:r>
              <a:rPr lang="en-GB" sz="3100" dirty="0"/>
              <a:t>Who is involved in protest movements?</a:t>
            </a:r>
          </a:p>
          <a:p>
            <a:pPr lvl="0"/>
            <a:r>
              <a:rPr lang="en-GB" sz="3100" dirty="0"/>
              <a:t>What methods are used by protesters to achieve their aims?</a:t>
            </a:r>
          </a:p>
          <a:p>
            <a:pPr lvl="0"/>
            <a:r>
              <a:rPr lang="en-GB" sz="3100" dirty="0"/>
              <a:t>What are the positives of protest movements?</a:t>
            </a:r>
          </a:p>
          <a:p>
            <a:pPr lvl="0"/>
            <a:r>
              <a:rPr lang="en-GB" sz="3100" dirty="0"/>
              <a:t>In what ways are protest movements problematic or ineffective?</a:t>
            </a:r>
          </a:p>
          <a:p>
            <a:pPr lvl="0"/>
            <a:r>
              <a:rPr lang="en-GB" sz="3100" dirty="0"/>
              <a:t>Can you give examples of where protest movements have been more successful and/or less successful?</a:t>
            </a:r>
          </a:p>
          <a:p>
            <a:pPr lvl="0"/>
            <a:r>
              <a:rPr lang="en-GB" sz="3100" dirty="0"/>
              <a:t>Why are some protest movements more successful than others?</a:t>
            </a:r>
          </a:p>
          <a:p>
            <a:pPr lvl="0"/>
            <a:r>
              <a:rPr lang="en-GB" sz="3100" dirty="0"/>
              <a:t>Youth activism has been a key feature of recent protest movements; what responsibility do young people have in bringing about change in the world?</a:t>
            </a:r>
          </a:p>
          <a:p>
            <a:pPr lvl="0"/>
            <a:r>
              <a:rPr lang="en-GB" sz="3100" dirty="0"/>
              <a:t>Who has the power to bring about change in society?</a:t>
            </a:r>
          </a:p>
          <a:p>
            <a:pPr lvl="0"/>
            <a:r>
              <a:rPr lang="en-GB" sz="3100" dirty="0"/>
              <a:t>Can violent protest ever be justified?</a:t>
            </a:r>
          </a:p>
          <a:p>
            <a:pPr lvl="0"/>
            <a:r>
              <a:rPr lang="en-GB" sz="3100" dirty="0"/>
              <a:t>Why are there different perspectives on these issues?</a:t>
            </a:r>
          </a:p>
          <a:p>
            <a:pPr lvl="0"/>
            <a:r>
              <a:rPr lang="en-GB" sz="3100" dirty="0"/>
              <a:t>How can we know that protest movements are making a difference? </a:t>
            </a:r>
          </a:p>
          <a:p>
            <a:pPr lvl="0"/>
            <a:r>
              <a:rPr lang="en-GB" sz="3100" dirty="0"/>
              <a:t>What other strategies are needed to address global problems?</a:t>
            </a:r>
          </a:p>
          <a:p>
            <a:pPr lvl="0"/>
            <a:r>
              <a:rPr lang="en-GB" sz="3100" dirty="0"/>
              <a:t>Overall, to what extent do you think protest movements are an effective strategy in addressing global problems? </a:t>
            </a:r>
          </a:p>
          <a:p>
            <a:endParaRPr lang="en-US" dirty="0"/>
          </a:p>
        </p:txBody>
      </p:sp>
      <p:sp>
        <p:nvSpPr>
          <p:cNvPr id="4" name="Rectangle 3">
            <a:extLst>
              <a:ext uri="{FF2B5EF4-FFF2-40B4-BE49-F238E27FC236}">
                <a16:creationId xmlns:a16="http://schemas.microsoft.com/office/drawing/2014/main" id="{1BEEFD7A-9EB7-CF45-8ABA-026E8B4D252D}"/>
              </a:ext>
            </a:extLst>
          </p:cNvPr>
          <p:cNvSpPr/>
          <p:nvPr/>
        </p:nvSpPr>
        <p:spPr>
          <a:xfrm>
            <a:off x="0" y="6237890"/>
            <a:ext cx="12191999" cy="707886"/>
          </a:xfrm>
          <a:prstGeom prst="rect">
            <a:avLst/>
          </a:prstGeom>
          <a:solidFill>
            <a:schemeClr val="accent4">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solidFill>
                  <a:schemeClr val="tx1"/>
                </a:solidFill>
              </a:rPr>
              <a:t>You may consider these questions based on your own knowledge and the video resource on the previous slide. You may also like to consider some of the evidence linked on the next two slides (optional)</a:t>
            </a:r>
            <a:endParaRPr lang="en-GB" sz="20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28878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0DC4-08E7-81BC-A50C-A46BCFC301A9}"/>
              </a:ext>
            </a:extLst>
          </p:cNvPr>
          <p:cNvSpPr>
            <a:spLocks noGrp="1"/>
          </p:cNvSpPr>
          <p:nvPr>
            <p:ph type="title"/>
          </p:nvPr>
        </p:nvSpPr>
        <p:spPr>
          <a:xfrm>
            <a:off x="389859" y="333227"/>
            <a:ext cx="10515600" cy="1325563"/>
          </a:xfrm>
        </p:spPr>
        <p:txBody>
          <a:bodyPr/>
          <a:lstStyle/>
          <a:p>
            <a:r>
              <a:rPr lang="en-US" dirty="0"/>
              <a:t>Exam practice</a:t>
            </a:r>
          </a:p>
        </p:txBody>
      </p:sp>
      <p:sp>
        <p:nvSpPr>
          <p:cNvPr id="3" name="Content Placeholder 2">
            <a:extLst>
              <a:ext uri="{FF2B5EF4-FFF2-40B4-BE49-F238E27FC236}">
                <a16:creationId xmlns:a16="http://schemas.microsoft.com/office/drawing/2014/main" id="{D22D1004-3398-973C-135F-10984959DD4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FBCF44F-FA6B-E698-65A5-6AF5B0D5090B}"/>
              </a:ext>
            </a:extLst>
          </p:cNvPr>
          <p:cNvPicPr>
            <a:picLocks noChangeAspect="1"/>
          </p:cNvPicPr>
          <p:nvPr/>
        </p:nvPicPr>
        <p:blipFill>
          <a:blip r:embed="rId2"/>
          <a:stretch>
            <a:fillRect/>
          </a:stretch>
        </p:blipFill>
        <p:spPr>
          <a:xfrm>
            <a:off x="4094003" y="26781"/>
            <a:ext cx="7708138" cy="3269312"/>
          </a:xfrm>
          <a:prstGeom prst="rect">
            <a:avLst/>
          </a:prstGeom>
        </p:spPr>
      </p:pic>
      <p:pic>
        <p:nvPicPr>
          <p:cNvPr id="5" name="Content Placeholder 4">
            <a:extLst>
              <a:ext uri="{FF2B5EF4-FFF2-40B4-BE49-F238E27FC236}">
                <a16:creationId xmlns:a16="http://schemas.microsoft.com/office/drawing/2014/main" id="{A0BEA4B7-C278-2A13-7317-20EFF851B358}"/>
              </a:ext>
            </a:extLst>
          </p:cNvPr>
          <p:cNvPicPr>
            <a:picLocks noChangeAspect="1"/>
          </p:cNvPicPr>
          <p:nvPr/>
        </p:nvPicPr>
        <p:blipFill>
          <a:blip r:embed="rId3"/>
          <a:stretch>
            <a:fillRect/>
          </a:stretch>
        </p:blipFill>
        <p:spPr>
          <a:xfrm>
            <a:off x="221368" y="2482338"/>
            <a:ext cx="4478224" cy="3707777"/>
          </a:xfrm>
          <a:prstGeom prst="rect">
            <a:avLst/>
          </a:prstGeom>
        </p:spPr>
      </p:pic>
      <p:pic>
        <p:nvPicPr>
          <p:cNvPr id="6" name="Picture 5">
            <a:extLst>
              <a:ext uri="{FF2B5EF4-FFF2-40B4-BE49-F238E27FC236}">
                <a16:creationId xmlns:a16="http://schemas.microsoft.com/office/drawing/2014/main" id="{9B1765DC-0D03-DCF2-C06A-6C37B09DD85D}"/>
              </a:ext>
            </a:extLst>
          </p:cNvPr>
          <p:cNvPicPr>
            <a:picLocks noChangeAspect="1"/>
          </p:cNvPicPr>
          <p:nvPr/>
        </p:nvPicPr>
        <p:blipFill>
          <a:blip r:embed="rId4"/>
          <a:stretch>
            <a:fillRect/>
          </a:stretch>
        </p:blipFill>
        <p:spPr>
          <a:xfrm>
            <a:off x="5286412" y="3346785"/>
            <a:ext cx="5323320" cy="2779486"/>
          </a:xfrm>
          <a:prstGeom prst="rect">
            <a:avLst/>
          </a:prstGeom>
        </p:spPr>
      </p:pic>
    </p:spTree>
    <p:extLst>
      <p:ext uri="{BB962C8B-B14F-4D97-AF65-F5344CB8AC3E}">
        <p14:creationId xmlns:p14="http://schemas.microsoft.com/office/powerpoint/2010/main" val="33297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D3DC-75CC-10DB-EBFF-FB99152CC0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ADFF62-5C2C-1540-B46F-BAA2B5BF02B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1A1857-FAD2-6C12-198B-B9530DE8EF10}"/>
              </a:ext>
            </a:extLst>
          </p:cNvPr>
          <p:cNvPicPr>
            <a:picLocks noChangeAspect="1"/>
          </p:cNvPicPr>
          <p:nvPr/>
        </p:nvPicPr>
        <p:blipFill>
          <a:blip r:embed="rId2"/>
          <a:stretch>
            <a:fillRect/>
          </a:stretch>
        </p:blipFill>
        <p:spPr>
          <a:xfrm>
            <a:off x="371423" y="450850"/>
            <a:ext cx="5918200" cy="5956300"/>
          </a:xfrm>
          <a:prstGeom prst="rect">
            <a:avLst/>
          </a:prstGeom>
        </p:spPr>
      </p:pic>
      <p:pic>
        <p:nvPicPr>
          <p:cNvPr id="5" name="Picture 4">
            <a:extLst>
              <a:ext uri="{FF2B5EF4-FFF2-40B4-BE49-F238E27FC236}">
                <a16:creationId xmlns:a16="http://schemas.microsoft.com/office/drawing/2014/main" id="{6AF311B7-B960-0DF7-E920-B6D6445A9540}"/>
              </a:ext>
            </a:extLst>
          </p:cNvPr>
          <p:cNvPicPr>
            <a:picLocks noChangeAspect="1"/>
          </p:cNvPicPr>
          <p:nvPr/>
        </p:nvPicPr>
        <p:blipFill>
          <a:blip r:embed="rId3"/>
          <a:stretch>
            <a:fillRect/>
          </a:stretch>
        </p:blipFill>
        <p:spPr>
          <a:xfrm>
            <a:off x="5528413" y="127590"/>
            <a:ext cx="6208160" cy="2721936"/>
          </a:xfrm>
          <a:prstGeom prst="rect">
            <a:avLst/>
          </a:prstGeom>
        </p:spPr>
      </p:pic>
      <p:pic>
        <p:nvPicPr>
          <p:cNvPr id="6" name="Picture 5">
            <a:extLst>
              <a:ext uri="{FF2B5EF4-FFF2-40B4-BE49-F238E27FC236}">
                <a16:creationId xmlns:a16="http://schemas.microsoft.com/office/drawing/2014/main" id="{2D706CD4-1EF0-ABA3-B280-93237D19D3DE}"/>
              </a:ext>
            </a:extLst>
          </p:cNvPr>
          <p:cNvPicPr>
            <a:picLocks noChangeAspect="1"/>
          </p:cNvPicPr>
          <p:nvPr/>
        </p:nvPicPr>
        <p:blipFill>
          <a:blip r:embed="rId4"/>
          <a:stretch>
            <a:fillRect/>
          </a:stretch>
        </p:blipFill>
        <p:spPr>
          <a:xfrm>
            <a:off x="6289623" y="1890341"/>
            <a:ext cx="4626028" cy="1919684"/>
          </a:xfrm>
          <a:prstGeom prst="rect">
            <a:avLst/>
          </a:prstGeom>
        </p:spPr>
      </p:pic>
      <p:pic>
        <p:nvPicPr>
          <p:cNvPr id="7" name="Picture 6">
            <a:extLst>
              <a:ext uri="{FF2B5EF4-FFF2-40B4-BE49-F238E27FC236}">
                <a16:creationId xmlns:a16="http://schemas.microsoft.com/office/drawing/2014/main" id="{6CEE4A40-C75A-729B-2E32-60DE6AC0A2D0}"/>
              </a:ext>
            </a:extLst>
          </p:cNvPr>
          <p:cNvPicPr>
            <a:picLocks noChangeAspect="1"/>
          </p:cNvPicPr>
          <p:nvPr/>
        </p:nvPicPr>
        <p:blipFill>
          <a:blip r:embed="rId5"/>
          <a:stretch>
            <a:fillRect/>
          </a:stretch>
        </p:blipFill>
        <p:spPr>
          <a:xfrm>
            <a:off x="6306690" y="3969199"/>
            <a:ext cx="4696047" cy="2566857"/>
          </a:xfrm>
          <a:prstGeom prst="rect">
            <a:avLst/>
          </a:prstGeom>
        </p:spPr>
      </p:pic>
    </p:spTree>
    <p:extLst>
      <p:ext uri="{BB962C8B-B14F-4D97-AF65-F5344CB8AC3E}">
        <p14:creationId xmlns:p14="http://schemas.microsoft.com/office/powerpoint/2010/main" val="130962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FB254E-1EFF-7932-C63C-2CC04C3A2447}"/>
              </a:ext>
            </a:extLst>
          </p:cNvPr>
          <p:cNvPicPr>
            <a:picLocks noGrp="1" noChangeAspect="1"/>
          </p:cNvPicPr>
          <p:nvPr>
            <p:ph idx="4294967295"/>
          </p:nvPr>
        </p:nvPicPr>
        <p:blipFill>
          <a:blip r:embed="rId2"/>
          <a:stretch>
            <a:fillRect/>
          </a:stretch>
        </p:blipFill>
        <p:spPr>
          <a:xfrm>
            <a:off x="2960915" y="242094"/>
            <a:ext cx="4676775" cy="6373812"/>
          </a:xfrm>
        </p:spPr>
      </p:pic>
    </p:spTree>
    <p:extLst>
      <p:ext uri="{BB962C8B-B14F-4D97-AF65-F5344CB8AC3E}">
        <p14:creationId xmlns:p14="http://schemas.microsoft.com/office/powerpoint/2010/main" val="23409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344D-84E9-8E46-9398-F8BC3029CE05}"/>
              </a:ext>
            </a:extLst>
          </p:cNvPr>
          <p:cNvSpPr>
            <a:spLocks noGrp="1"/>
          </p:cNvSpPr>
          <p:nvPr>
            <p:ph type="title"/>
          </p:nvPr>
        </p:nvSpPr>
        <p:spPr>
          <a:solidFill>
            <a:srgbClr val="FFFF00"/>
          </a:solidFill>
        </p:spPr>
        <p:txBody>
          <a:bodyPr/>
          <a:lstStyle/>
          <a:p>
            <a:r>
              <a:rPr lang="en-US" dirty="0"/>
              <a:t>Government strategies for climate change  </a:t>
            </a:r>
          </a:p>
        </p:txBody>
      </p:sp>
      <p:sp>
        <p:nvSpPr>
          <p:cNvPr id="3" name="Content Placeholder 2">
            <a:extLst>
              <a:ext uri="{FF2B5EF4-FFF2-40B4-BE49-F238E27FC236}">
                <a16:creationId xmlns:a16="http://schemas.microsoft.com/office/drawing/2014/main" id="{AA872AF7-81B6-684B-93DA-6ECB3818DA6C}"/>
              </a:ext>
            </a:extLst>
          </p:cNvPr>
          <p:cNvSpPr>
            <a:spLocks noGrp="1"/>
          </p:cNvSpPr>
          <p:nvPr>
            <p:ph idx="1"/>
          </p:nvPr>
        </p:nvSpPr>
        <p:spPr/>
        <p:txBody>
          <a:bodyPr/>
          <a:lstStyle/>
          <a:p>
            <a:pPr marL="0" indent="0">
              <a:buNone/>
            </a:pPr>
            <a:r>
              <a:rPr lang="en-US" dirty="0"/>
              <a:t>There are 3 broad ways in which governments can respond to the threat of climate change: </a:t>
            </a:r>
          </a:p>
          <a:p>
            <a:pPr marL="514350" indent="-514350">
              <a:buAutoNum type="arabicPeriod"/>
            </a:pPr>
            <a:r>
              <a:rPr lang="en-US" dirty="0"/>
              <a:t>Do nothing</a:t>
            </a:r>
          </a:p>
          <a:p>
            <a:pPr marL="514350" indent="-514350">
              <a:buAutoNum type="arabicPeriod"/>
            </a:pPr>
            <a:r>
              <a:rPr lang="en-US" dirty="0"/>
              <a:t>Act to reduce the severity or intensity of climate change by reducing the output of greenhouse gases and/or decreasing greenhouse stores. </a:t>
            </a:r>
            <a:r>
              <a:rPr lang="en-US" b="1" dirty="0">
                <a:solidFill>
                  <a:srgbClr val="00B0F0"/>
                </a:solidFill>
              </a:rPr>
              <a:t>Mitigation. </a:t>
            </a:r>
          </a:p>
          <a:p>
            <a:pPr marL="0" indent="0">
              <a:buNone/>
            </a:pPr>
            <a:r>
              <a:rPr lang="en-US" dirty="0"/>
              <a:t>3.  Adjust to changes in the environment, for example by building          coastal defences, rather than trying to stop climate change from happening. </a:t>
            </a:r>
            <a:r>
              <a:rPr lang="en-US" b="1" dirty="0">
                <a:solidFill>
                  <a:srgbClr val="00B0F0"/>
                </a:solidFill>
              </a:rPr>
              <a:t>Adaption</a:t>
            </a:r>
            <a:r>
              <a:rPr lang="en-US" dirty="0"/>
              <a:t> </a:t>
            </a:r>
          </a:p>
        </p:txBody>
      </p:sp>
    </p:spTree>
    <p:extLst>
      <p:ext uri="{BB962C8B-B14F-4D97-AF65-F5344CB8AC3E}">
        <p14:creationId xmlns:p14="http://schemas.microsoft.com/office/powerpoint/2010/main" val="2210248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0F6-173C-814B-B726-2B8FF24AC4E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055014-4721-C344-BD7E-A2B8128592FA}"/>
              </a:ext>
            </a:extLst>
          </p:cNvPr>
          <p:cNvPicPr>
            <a:picLocks noGrp="1" noChangeAspect="1"/>
          </p:cNvPicPr>
          <p:nvPr>
            <p:ph idx="1"/>
          </p:nvPr>
        </p:nvPicPr>
        <p:blipFill>
          <a:blip r:embed="rId2"/>
          <a:stretch>
            <a:fillRect/>
          </a:stretch>
        </p:blipFill>
        <p:spPr>
          <a:xfrm>
            <a:off x="3808147" y="566131"/>
            <a:ext cx="4575705" cy="6060537"/>
          </a:xfrm>
        </p:spPr>
      </p:pic>
    </p:spTree>
    <p:extLst>
      <p:ext uri="{BB962C8B-B14F-4D97-AF65-F5344CB8AC3E}">
        <p14:creationId xmlns:p14="http://schemas.microsoft.com/office/powerpoint/2010/main" val="26837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30552"/>
            <a:ext cx="9144000" cy="70609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GB" sz="2800" b="1" dirty="0">
                <a:latin typeface="Arial Rounded MT Bold" pitchFamily="34" charset="0"/>
                <a:cs typeface="Arial" pitchFamily="34" charset="0"/>
              </a:rPr>
              <a:t>Organise the following into ‘</a:t>
            </a:r>
            <a:r>
              <a:rPr lang="en-GB" sz="2800" b="1" dirty="0">
                <a:solidFill>
                  <a:srgbClr val="92D050"/>
                </a:solidFill>
                <a:latin typeface="Arial Rounded MT Bold" pitchFamily="34" charset="0"/>
                <a:cs typeface="Arial" pitchFamily="34" charset="0"/>
              </a:rPr>
              <a:t>adaption</a:t>
            </a:r>
            <a:r>
              <a:rPr lang="en-GB" sz="2800" b="1" dirty="0">
                <a:latin typeface="Arial Rounded MT Bold" pitchFamily="34" charset="0"/>
                <a:cs typeface="Arial" pitchFamily="34" charset="0"/>
              </a:rPr>
              <a:t>’ and ‘</a:t>
            </a:r>
            <a:r>
              <a:rPr lang="en-GB" sz="2800" b="1" dirty="0">
                <a:solidFill>
                  <a:srgbClr val="7030A0"/>
                </a:solidFill>
                <a:latin typeface="Arial Rounded MT Bold" pitchFamily="34" charset="0"/>
                <a:cs typeface="Arial" pitchFamily="34" charset="0"/>
              </a:rPr>
              <a:t>mitigation</a:t>
            </a:r>
            <a:r>
              <a:rPr lang="en-GB" sz="2800" b="1" dirty="0">
                <a:latin typeface="Arial Rounded MT Bold" pitchFamily="34" charset="0"/>
                <a:cs typeface="Arial" pitchFamily="34" charset="0"/>
              </a:rPr>
              <a:t>’</a:t>
            </a:r>
          </a:p>
        </p:txBody>
      </p:sp>
      <p:sp>
        <p:nvSpPr>
          <p:cNvPr id="6" name="TextBox 5"/>
          <p:cNvSpPr txBox="1"/>
          <p:nvPr/>
        </p:nvSpPr>
        <p:spPr>
          <a:xfrm rot="20462370">
            <a:off x="1753755" y="1771038"/>
            <a:ext cx="201849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Health Programmes</a:t>
            </a:r>
          </a:p>
        </p:txBody>
      </p:sp>
      <p:sp>
        <p:nvSpPr>
          <p:cNvPr id="7" name="TextBox 6"/>
          <p:cNvSpPr txBox="1"/>
          <p:nvPr/>
        </p:nvSpPr>
        <p:spPr>
          <a:xfrm>
            <a:off x="2927648" y="2564905"/>
            <a:ext cx="237626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Renewable energy</a:t>
            </a:r>
          </a:p>
        </p:txBody>
      </p:sp>
      <p:sp>
        <p:nvSpPr>
          <p:cNvPr id="8" name="TextBox 7"/>
          <p:cNvSpPr txBox="1"/>
          <p:nvPr/>
        </p:nvSpPr>
        <p:spPr>
          <a:xfrm rot="551172">
            <a:off x="2241614" y="3427248"/>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Upgrades of buildings and infrastructure </a:t>
            </a:r>
          </a:p>
        </p:txBody>
      </p:sp>
      <p:sp>
        <p:nvSpPr>
          <p:cNvPr id="9" name="TextBox 8"/>
          <p:cNvSpPr txBox="1"/>
          <p:nvPr/>
        </p:nvSpPr>
        <p:spPr>
          <a:xfrm>
            <a:off x="4743222" y="1535509"/>
            <a:ext cx="1944216"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Water and energy conservation</a:t>
            </a:r>
          </a:p>
        </p:txBody>
      </p:sp>
      <p:sp>
        <p:nvSpPr>
          <p:cNvPr id="10" name="TextBox 9"/>
          <p:cNvSpPr txBox="1"/>
          <p:nvPr/>
        </p:nvSpPr>
        <p:spPr>
          <a:xfrm>
            <a:off x="15900920" y="3717032"/>
            <a:ext cx="1944216" cy="369332"/>
          </a:xfrm>
          <a:prstGeom prst="rect">
            <a:avLst/>
          </a:prstGeom>
          <a:noFill/>
        </p:spPr>
        <p:txBody>
          <a:bodyPr wrap="square" rtlCol="0">
            <a:spAutoFit/>
          </a:bodyPr>
          <a:lstStyle/>
          <a:p>
            <a:r>
              <a:rPr lang="en-GB" dirty="0"/>
              <a:t>Fish and shellfish</a:t>
            </a:r>
          </a:p>
        </p:txBody>
      </p:sp>
      <p:sp>
        <p:nvSpPr>
          <p:cNvPr id="11" name="TextBox 10"/>
          <p:cNvSpPr txBox="1"/>
          <p:nvPr/>
        </p:nvSpPr>
        <p:spPr>
          <a:xfrm>
            <a:off x="2498121" y="4382045"/>
            <a:ext cx="3600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Training programmes and education</a:t>
            </a:r>
          </a:p>
        </p:txBody>
      </p:sp>
      <p:sp>
        <p:nvSpPr>
          <p:cNvPr id="12" name="TextBox 11"/>
          <p:cNvSpPr txBox="1"/>
          <p:nvPr/>
        </p:nvSpPr>
        <p:spPr>
          <a:xfrm rot="469784">
            <a:off x="7620570" y="1669444"/>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Insulate buildings</a:t>
            </a:r>
          </a:p>
        </p:txBody>
      </p:sp>
      <p:sp>
        <p:nvSpPr>
          <p:cNvPr id="13" name="TextBox 12"/>
          <p:cNvSpPr txBox="1"/>
          <p:nvPr/>
        </p:nvSpPr>
        <p:spPr>
          <a:xfrm>
            <a:off x="6741501" y="2160238"/>
            <a:ext cx="2736304"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Sustainable transportation, improved fuel efficiency </a:t>
            </a:r>
          </a:p>
        </p:txBody>
      </p:sp>
      <p:sp>
        <p:nvSpPr>
          <p:cNvPr id="14" name="TextBox 13"/>
          <p:cNvSpPr txBox="1"/>
          <p:nvPr/>
        </p:nvSpPr>
        <p:spPr>
          <a:xfrm rot="21225376">
            <a:off x="6714469" y="3615572"/>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Carbon sinks and storage</a:t>
            </a:r>
          </a:p>
        </p:txBody>
      </p:sp>
      <p:sp>
        <p:nvSpPr>
          <p:cNvPr id="15" name="TextBox 14"/>
          <p:cNvSpPr txBox="1"/>
          <p:nvPr/>
        </p:nvSpPr>
        <p:spPr>
          <a:xfrm>
            <a:off x="6537950" y="4465657"/>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Change in land use, relocation</a:t>
            </a:r>
          </a:p>
        </p:txBody>
      </p:sp>
      <p:sp>
        <p:nvSpPr>
          <p:cNvPr id="16" name="TextBox 15"/>
          <p:cNvSpPr txBox="1"/>
          <p:nvPr/>
        </p:nvSpPr>
        <p:spPr>
          <a:xfrm rot="20958079">
            <a:off x="1948622" y="5620171"/>
            <a:ext cx="355623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Green Infrastructure </a:t>
            </a:r>
          </a:p>
        </p:txBody>
      </p:sp>
      <p:sp>
        <p:nvSpPr>
          <p:cNvPr id="17" name="TextBox 16"/>
          <p:cNvSpPr txBox="1"/>
          <p:nvPr/>
        </p:nvSpPr>
        <p:spPr>
          <a:xfrm rot="489165">
            <a:off x="6265468" y="5439852"/>
            <a:ext cx="403244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Energy conservation and efficiency </a:t>
            </a:r>
          </a:p>
        </p:txBody>
      </p:sp>
      <p:sp>
        <p:nvSpPr>
          <p:cNvPr id="18" name="TextBox 17"/>
          <p:cNvSpPr txBox="1"/>
          <p:nvPr/>
        </p:nvSpPr>
        <p:spPr>
          <a:xfrm>
            <a:off x="4799856" y="6093296"/>
            <a:ext cx="273630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Business community planning</a:t>
            </a:r>
          </a:p>
        </p:txBody>
      </p:sp>
      <p:sp>
        <p:nvSpPr>
          <p:cNvPr id="19" name="TextBox 18">
            <a:extLst>
              <a:ext uri="{FF2B5EF4-FFF2-40B4-BE49-F238E27FC236}">
                <a16:creationId xmlns:a16="http://schemas.microsoft.com/office/drawing/2014/main" id="{F495F8DF-2BAA-C446-BF77-E3BEEACB200B}"/>
              </a:ext>
            </a:extLst>
          </p:cNvPr>
          <p:cNvSpPr txBox="1"/>
          <p:nvPr/>
        </p:nvSpPr>
        <p:spPr>
          <a:xfrm rot="3300963">
            <a:off x="-150376" y="3689131"/>
            <a:ext cx="2736304"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a:latin typeface="Arial Rounded MT Bold" pitchFamily="34" charset="0"/>
              </a:rPr>
              <a:t>Capture and use of landfill and digester gas </a:t>
            </a:r>
          </a:p>
        </p:txBody>
      </p:sp>
    </p:spTree>
    <p:extLst>
      <p:ext uri="{BB962C8B-B14F-4D97-AF65-F5344CB8AC3E}">
        <p14:creationId xmlns:p14="http://schemas.microsoft.com/office/powerpoint/2010/main" val="379812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2ADA-927E-4940-AA56-75005225D49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0A0D85-8B07-8B43-97BB-C67EEC394394}"/>
              </a:ext>
            </a:extLst>
          </p:cNvPr>
          <p:cNvPicPr>
            <a:picLocks noGrp="1" noChangeAspect="1"/>
          </p:cNvPicPr>
          <p:nvPr>
            <p:ph idx="1"/>
          </p:nvPr>
        </p:nvPicPr>
        <p:blipFill>
          <a:blip r:embed="rId2"/>
          <a:stretch>
            <a:fillRect/>
          </a:stretch>
        </p:blipFill>
        <p:spPr>
          <a:xfrm rot="16200000">
            <a:off x="2560619" y="-1095538"/>
            <a:ext cx="6471831" cy="9123335"/>
          </a:xfrm>
        </p:spPr>
      </p:pic>
    </p:spTree>
    <p:extLst>
      <p:ext uri="{BB962C8B-B14F-4D97-AF65-F5344CB8AC3E}">
        <p14:creationId xmlns:p14="http://schemas.microsoft.com/office/powerpoint/2010/main" val="3151066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F803-9D92-BBC1-025F-5736FE54B04C}"/>
              </a:ext>
            </a:extLst>
          </p:cNvPr>
          <p:cNvSpPr>
            <a:spLocks noGrp="1"/>
          </p:cNvSpPr>
          <p:nvPr>
            <p:ph type="title"/>
          </p:nvPr>
        </p:nvSpPr>
        <p:spPr/>
        <p:txBody>
          <a:bodyPr>
            <a:normAutofit fontScale="90000"/>
          </a:bodyPr>
          <a:lstStyle/>
          <a:p>
            <a:r>
              <a:rPr lang="en-US" dirty="0">
                <a:hlinkClick r:id="rId2"/>
              </a:rPr>
              <a:t>https://ig.ft.com/climate-game/?fbclid=IwAR2AskX5F3tLqerLkFnK092MK94S35-2_m5O9--vHMxFs9_vCpq-5ef9YOA</a:t>
            </a:r>
            <a:br>
              <a:rPr lang="en-US" dirty="0"/>
            </a:br>
            <a:endParaRPr lang="en-US" dirty="0"/>
          </a:p>
        </p:txBody>
      </p:sp>
      <p:pic>
        <p:nvPicPr>
          <p:cNvPr id="5" name="Content Placeholder 4">
            <a:extLst>
              <a:ext uri="{FF2B5EF4-FFF2-40B4-BE49-F238E27FC236}">
                <a16:creationId xmlns:a16="http://schemas.microsoft.com/office/drawing/2014/main" id="{08BA3B34-DE1E-D582-5661-AE05E741B998}"/>
              </a:ext>
            </a:extLst>
          </p:cNvPr>
          <p:cNvPicPr>
            <a:picLocks noGrp="1" noChangeAspect="1"/>
          </p:cNvPicPr>
          <p:nvPr>
            <p:ph idx="1"/>
          </p:nvPr>
        </p:nvPicPr>
        <p:blipFill>
          <a:blip r:embed="rId3"/>
          <a:stretch>
            <a:fillRect/>
          </a:stretch>
        </p:blipFill>
        <p:spPr>
          <a:xfrm>
            <a:off x="2604301" y="1825625"/>
            <a:ext cx="6983397" cy="4351338"/>
          </a:xfrm>
        </p:spPr>
      </p:pic>
    </p:spTree>
    <p:extLst>
      <p:ext uri="{BB962C8B-B14F-4D97-AF65-F5344CB8AC3E}">
        <p14:creationId xmlns:p14="http://schemas.microsoft.com/office/powerpoint/2010/main" val="260948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AE46-E634-4449-B86B-63C35B943E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6B9B52-8352-E54F-87B9-ED023A858AC9}"/>
              </a:ext>
            </a:extLst>
          </p:cNvPr>
          <p:cNvPicPr>
            <a:picLocks noGrp="1" noChangeAspect="1"/>
          </p:cNvPicPr>
          <p:nvPr>
            <p:ph idx="1"/>
          </p:nvPr>
        </p:nvPicPr>
        <p:blipFill>
          <a:blip r:embed="rId2"/>
          <a:stretch>
            <a:fillRect/>
          </a:stretch>
        </p:blipFill>
        <p:spPr>
          <a:xfrm>
            <a:off x="147928" y="1690688"/>
            <a:ext cx="11896143" cy="4541765"/>
          </a:xfrm>
        </p:spPr>
      </p:pic>
      <p:sp>
        <p:nvSpPr>
          <p:cNvPr id="6" name="Title 1">
            <a:extLst>
              <a:ext uri="{FF2B5EF4-FFF2-40B4-BE49-F238E27FC236}">
                <a16:creationId xmlns:a16="http://schemas.microsoft.com/office/drawing/2014/main" id="{CDD6AAE0-7E98-4B46-95BC-D4AE44C0D903}"/>
              </a:ext>
            </a:extLst>
          </p:cNvPr>
          <p:cNvSpPr txBox="1">
            <a:spLocks/>
          </p:cNvSpPr>
          <p:nvPr/>
        </p:nvSpPr>
        <p:spPr>
          <a:xfrm>
            <a:off x="403485" y="166107"/>
            <a:ext cx="10515600" cy="1325563"/>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Task: The climate change treaties</a:t>
            </a:r>
            <a:endParaRPr lang="en-US" dirty="0"/>
          </a:p>
        </p:txBody>
      </p:sp>
      <p:sp>
        <p:nvSpPr>
          <p:cNvPr id="7" name="TextBox 6">
            <a:extLst>
              <a:ext uri="{FF2B5EF4-FFF2-40B4-BE49-F238E27FC236}">
                <a16:creationId xmlns:a16="http://schemas.microsoft.com/office/drawing/2014/main" id="{0CD227F8-8313-0745-A11D-9EC1E96CD9F1}"/>
              </a:ext>
            </a:extLst>
          </p:cNvPr>
          <p:cNvSpPr txBox="1"/>
          <p:nvPr/>
        </p:nvSpPr>
        <p:spPr>
          <a:xfrm>
            <a:off x="147928" y="5683170"/>
            <a:ext cx="6113976" cy="830997"/>
          </a:xfrm>
          <a:prstGeom prst="rect">
            <a:avLst/>
          </a:prstGeom>
          <a:solidFill>
            <a:srgbClr val="00B0F0"/>
          </a:solidFill>
        </p:spPr>
        <p:txBody>
          <a:bodyPr wrap="square" rtlCol="0">
            <a:spAutoFit/>
          </a:bodyPr>
          <a:lstStyle/>
          <a:p>
            <a:r>
              <a:rPr lang="en-US" sz="2400" b="1" u="sng" dirty="0"/>
              <a:t>Geopolitics</a:t>
            </a:r>
            <a:r>
              <a:rPr lang="en-US" sz="2400" dirty="0"/>
              <a:t>: politics, especially international relations, as influenced by geographical factors. </a:t>
            </a:r>
          </a:p>
        </p:txBody>
      </p:sp>
    </p:spTree>
    <p:extLst>
      <p:ext uri="{BB962C8B-B14F-4D97-AF65-F5344CB8AC3E}">
        <p14:creationId xmlns:p14="http://schemas.microsoft.com/office/powerpoint/2010/main" val="2306314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432F-299C-A14F-9173-E02EDB5016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E8F9EA-CFD3-5443-8A32-A846972EBBE0}"/>
              </a:ext>
            </a:extLst>
          </p:cNvPr>
          <p:cNvPicPr>
            <a:picLocks noGrp="1" noChangeAspect="1"/>
          </p:cNvPicPr>
          <p:nvPr>
            <p:ph idx="1"/>
          </p:nvPr>
        </p:nvPicPr>
        <p:blipFill>
          <a:blip r:embed="rId2"/>
          <a:stretch>
            <a:fillRect/>
          </a:stretch>
        </p:blipFill>
        <p:spPr>
          <a:xfrm>
            <a:off x="1898754" y="0"/>
            <a:ext cx="8394492" cy="6961287"/>
          </a:xfrm>
        </p:spPr>
      </p:pic>
    </p:spTree>
    <p:extLst>
      <p:ext uri="{BB962C8B-B14F-4D97-AF65-F5344CB8AC3E}">
        <p14:creationId xmlns:p14="http://schemas.microsoft.com/office/powerpoint/2010/main" val="569368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1188</Words>
  <Application>Microsoft Macintosh PowerPoint</Application>
  <PresentationFormat>Widescreen</PresentationFormat>
  <Paragraphs>107</Paragraphs>
  <Slides>28</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AGaramondPro</vt:lpstr>
      <vt:lpstr>Arial</vt:lpstr>
      <vt:lpstr>Arial Rounded MT Bold</vt:lpstr>
      <vt:lpstr>Calibri</vt:lpstr>
      <vt:lpstr>Calibri Light</vt:lpstr>
      <vt:lpstr>Comic Sans MS</vt:lpstr>
      <vt:lpstr>dearJoe 5 CASUAL PRO</vt:lpstr>
      <vt:lpstr>GeoEditBold</vt:lpstr>
      <vt:lpstr>Guardian Egyptian Web</vt:lpstr>
      <vt:lpstr>Oswald</vt:lpstr>
      <vt:lpstr>ReithSans</vt:lpstr>
      <vt:lpstr>Office Theme</vt:lpstr>
      <vt:lpstr>PowerPoint Presentation</vt:lpstr>
      <vt:lpstr>PowerPoint Presentation</vt:lpstr>
      <vt:lpstr>Government strategies for climate change  </vt:lpstr>
      <vt:lpstr>PowerPoint Presentation</vt:lpstr>
      <vt:lpstr>Organise the following into ‘adaption’ and ‘mitigation’</vt:lpstr>
      <vt:lpstr>PowerPoint Presentation</vt:lpstr>
      <vt:lpstr>https://ig.ft.com/climate-game/?fbclid=IwAR2AskX5F3tLqerLkFnK092MK94S35-2_m5O9--vHMxFs9_vCpq-5ef9YOA </vt:lpstr>
      <vt:lpstr>PowerPoint Presentation</vt:lpstr>
      <vt:lpstr>PowerPoint Presentation</vt:lpstr>
      <vt:lpstr>PowerPoint Presentation</vt:lpstr>
      <vt:lpstr>PowerPoint Presentation</vt:lpstr>
      <vt:lpstr>World leaders meeting </vt:lpstr>
      <vt:lpstr>PowerPoint Presentation</vt:lpstr>
      <vt:lpstr>'We are sinking': Tuvalu minister gives Cop26 speech standing in water to highlight sea level rise </vt:lpstr>
      <vt:lpstr>PowerPoint Presentation</vt:lpstr>
      <vt:lpstr>Task: The climate change treaties</vt:lpstr>
      <vt:lpstr>PowerPoint Presentation</vt:lpstr>
      <vt:lpstr>Are protest movements effective?</vt:lpstr>
      <vt:lpstr>Watch 1: Youth protest </vt:lpstr>
      <vt:lpstr>Will climate kids save the planet? </vt:lpstr>
      <vt:lpstr>PowerPoint Presentation</vt:lpstr>
      <vt:lpstr>Of Course There Are Protests. The State Is Failing Black People. The collapse of politics and governance leaves no other option</vt:lpstr>
      <vt:lpstr> Priti Patel hits out at 'dreadful' Black Lives Matter protests </vt:lpstr>
      <vt:lpstr>How Protests Become Successful Social Movements</vt:lpstr>
      <vt:lpstr>Some questions to consider:</vt:lpstr>
      <vt:lpstr>Exam practice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5</cp:revision>
  <dcterms:created xsi:type="dcterms:W3CDTF">2022-05-02T18:36:38Z</dcterms:created>
  <dcterms:modified xsi:type="dcterms:W3CDTF">2022-05-17T17:41:13Z</dcterms:modified>
</cp:coreProperties>
</file>