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5" r:id="rId3"/>
    <p:sldId id="262" r:id="rId4"/>
    <p:sldId id="287" r:id="rId5"/>
    <p:sldId id="288" r:id="rId6"/>
    <p:sldId id="300" r:id="rId7"/>
    <p:sldId id="256" r:id="rId8"/>
    <p:sldId id="302" r:id="rId9"/>
    <p:sldId id="303" r:id="rId10"/>
    <p:sldId id="304" r:id="rId11"/>
    <p:sldId id="306" r:id="rId12"/>
    <p:sldId id="305" r:id="rId13"/>
    <p:sldId id="258" r:id="rId14"/>
    <p:sldId id="275" r:id="rId15"/>
    <p:sldId id="259" r:id="rId16"/>
    <p:sldId id="260" r:id="rId17"/>
    <p:sldId id="286" r:id="rId18"/>
    <p:sldId id="261" r:id="rId19"/>
    <p:sldId id="283" r:id="rId20"/>
    <p:sldId id="257" r:id="rId21"/>
    <p:sldId id="281" r:id="rId22"/>
    <p:sldId id="282" r:id="rId23"/>
    <p:sldId id="264" r:id="rId24"/>
    <p:sldId id="265" r:id="rId25"/>
    <p:sldId id="266" r:id="rId26"/>
    <p:sldId id="295" r:id="rId27"/>
    <p:sldId id="298" r:id="rId28"/>
    <p:sldId id="296" r:id="rId29"/>
    <p:sldId id="297" r:id="rId30"/>
    <p:sldId id="277" r:id="rId31"/>
    <p:sldId id="278" r:id="rId32"/>
    <p:sldId id="279" r:id="rId33"/>
    <p:sldId id="280" r:id="rId34"/>
    <p:sldId id="267" r:id="rId35"/>
    <p:sldId id="268" r:id="rId36"/>
    <p:sldId id="284" r:id="rId37"/>
    <p:sldId id="269" r:id="rId38"/>
    <p:sldId id="270" r:id="rId39"/>
    <p:sldId id="289" r:id="rId40"/>
    <p:sldId id="290" r:id="rId41"/>
    <p:sldId id="291" r:id="rId42"/>
    <p:sldId id="292" r:id="rId43"/>
    <p:sldId id="294" r:id="rId44"/>
    <p:sldId id="271" r:id="rId45"/>
    <p:sldId id="276" r:id="rId46"/>
    <p:sldId id="272" r:id="rId47"/>
    <p:sldId id="273" r:id="rId48"/>
    <p:sldId id="274" r:id="rId49"/>
    <p:sldId id="299" r:id="rId50"/>
    <p:sldId id="307" r:id="rId51"/>
    <p:sldId id="29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4652"/>
  </p:normalViewPr>
  <p:slideViewPr>
    <p:cSldViewPr>
      <p:cViewPr varScale="1">
        <p:scale>
          <a:sx n="100" d="100"/>
          <a:sy n="100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AD88D-F5AF-4BE4-A45B-A1E4E0CC96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3EBB6B-BD14-4163-8114-87149327F4F2}">
      <dgm:prSet/>
      <dgm:spPr/>
      <dgm:t>
        <a:bodyPr/>
        <a:lstStyle/>
        <a:p>
          <a:r>
            <a:rPr lang="en-US"/>
            <a:t>Try and use a variety of graphical techniques e.g. pie, line, scatter and bar</a:t>
          </a:r>
        </a:p>
      </dgm:t>
    </dgm:pt>
    <dgm:pt modelId="{52ABDEFE-FE22-4121-B941-5C92533E82F9}" type="parTrans" cxnId="{E3F4616B-DAD3-4B61-8FE4-F4E5CFB2644C}">
      <dgm:prSet/>
      <dgm:spPr/>
      <dgm:t>
        <a:bodyPr/>
        <a:lstStyle/>
        <a:p>
          <a:endParaRPr lang="en-US"/>
        </a:p>
      </dgm:t>
    </dgm:pt>
    <dgm:pt modelId="{922DD24D-2FA6-42CB-B7D0-485BC7EBB966}" type="sibTrans" cxnId="{E3F4616B-DAD3-4B61-8FE4-F4E5CFB2644C}">
      <dgm:prSet/>
      <dgm:spPr/>
      <dgm:t>
        <a:bodyPr/>
        <a:lstStyle/>
        <a:p>
          <a:endParaRPr lang="en-US"/>
        </a:p>
      </dgm:t>
    </dgm:pt>
    <dgm:pt modelId="{0A3D7AF1-5199-4248-B019-13EE24098E5F}">
      <dgm:prSet/>
      <dgm:spPr/>
      <dgm:t>
        <a:bodyPr/>
        <a:lstStyle/>
        <a:p>
          <a:r>
            <a:rPr lang="en-US"/>
            <a:t>Use a mapping technique – you must create at least one of your own maps</a:t>
          </a:r>
        </a:p>
      </dgm:t>
    </dgm:pt>
    <dgm:pt modelId="{A6CC65DE-6870-4AAC-AF43-4AED1EA6B4B6}" type="parTrans" cxnId="{A799AB6A-93B6-4975-B6EA-12C0DA60129B}">
      <dgm:prSet/>
      <dgm:spPr/>
      <dgm:t>
        <a:bodyPr/>
        <a:lstStyle/>
        <a:p>
          <a:endParaRPr lang="en-US"/>
        </a:p>
      </dgm:t>
    </dgm:pt>
    <dgm:pt modelId="{3B567AD8-B3A1-4FF1-AD4B-4D2463E9401B}" type="sibTrans" cxnId="{A799AB6A-93B6-4975-B6EA-12C0DA60129B}">
      <dgm:prSet/>
      <dgm:spPr/>
      <dgm:t>
        <a:bodyPr/>
        <a:lstStyle/>
        <a:p>
          <a:endParaRPr lang="en-US"/>
        </a:p>
      </dgm:t>
    </dgm:pt>
    <dgm:pt modelId="{3C934E34-0C75-4472-9C6E-439488C6F499}">
      <dgm:prSet/>
      <dgm:spPr/>
      <dgm:t>
        <a:bodyPr/>
        <a:lstStyle/>
        <a:p>
          <a:r>
            <a:rPr lang="en-US"/>
            <a:t>Statistical analysis with confidence levels</a:t>
          </a:r>
        </a:p>
      </dgm:t>
    </dgm:pt>
    <dgm:pt modelId="{D93E79A6-C2FB-4E01-A3BD-5F7B5BCC619E}" type="parTrans" cxnId="{99CE8E26-EBE9-4997-8A56-FFFCAC728BD5}">
      <dgm:prSet/>
      <dgm:spPr/>
      <dgm:t>
        <a:bodyPr/>
        <a:lstStyle/>
        <a:p>
          <a:endParaRPr lang="en-US"/>
        </a:p>
      </dgm:t>
    </dgm:pt>
    <dgm:pt modelId="{62BAC07B-64DB-4049-BE96-F8253AE0D7F3}" type="sibTrans" cxnId="{99CE8E26-EBE9-4997-8A56-FFFCAC728BD5}">
      <dgm:prSet/>
      <dgm:spPr/>
      <dgm:t>
        <a:bodyPr/>
        <a:lstStyle/>
        <a:p>
          <a:endParaRPr lang="en-US"/>
        </a:p>
      </dgm:t>
    </dgm:pt>
    <dgm:pt modelId="{EB6BBD44-E4F6-4EDF-9F7D-E0414B42EE39}">
      <dgm:prSet/>
      <dgm:spPr/>
      <dgm:t>
        <a:bodyPr/>
        <a:lstStyle/>
        <a:p>
          <a:r>
            <a:rPr lang="en-US"/>
            <a:t>Summary tables are often a good way to show results</a:t>
          </a:r>
        </a:p>
      </dgm:t>
    </dgm:pt>
    <dgm:pt modelId="{5306FDA1-73C8-41E0-8A5C-64330A07E81F}" type="parTrans" cxnId="{C4981B37-9D43-43A7-96B6-B776974EA11B}">
      <dgm:prSet/>
      <dgm:spPr/>
      <dgm:t>
        <a:bodyPr/>
        <a:lstStyle/>
        <a:p>
          <a:endParaRPr lang="en-US"/>
        </a:p>
      </dgm:t>
    </dgm:pt>
    <dgm:pt modelId="{C9B45E71-CDD0-4FF3-B194-1620EB47B406}" type="sibTrans" cxnId="{C4981B37-9D43-43A7-96B6-B776974EA11B}">
      <dgm:prSet/>
      <dgm:spPr/>
      <dgm:t>
        <a:bodyPr/>
        <a:lstStyle/>
        <a:p>
          <a:endParaRPr lang="en-US"/>
        </a:p>
      </dgm:t>
    </dgm:pt>
    <dgm:pt modelId="{E551FD0F-EF1D-412A-A7B4-0091B2F95688}">
      <dgm:prSet/>
      <dgm:spPr/>
      <dgm:t>
        <a:bodyPr/>
        <a:lstStyle/>
        <a:p>
          <a:r>
            <a:rPr lang="en-US"/>
            <a:t>Make sure all graphs, tables and maps are properly labeled (title, labeled axis, correct units)</a:t>
          </a:r>
        </a:p>
      </dgm:t>
    </dgm:pt>
    <dgm:pt modelId="{8A5ECFBB-91E7-4A0B-A66F-5E1E5B98B0DE}" type="parTrans" cxnId="{23FFDEC1-220D-4B9E-9093-3568BF881DA4}">
      <dgm:prSet/>
      <dgm:spPr/>
      <dgm:t>
        <a:bodyPr/>
        <a:lstStyle/>
        <a:p>
          <a:endParaRPr lang="en-US"/>
        </a:p>
      </dgm:t>
    </dgm:pt>
    <dgm:pt modelId="{8FD46C59-D48F-4764-9225-CB247E8070FB}" type="sibTrans" cxnId="{23FFDEC1-220D-4B9E-9093-3568BF881DA4}">
      <dgm:prSet/>
      <dgm:spPr/>
      <dgm:t>
        <a:bodyPr/>
        <a:lstStyle/>
        <a:p>
          <a:endParaRPr lang="en-US"/>
        </a:p>
      </dgm:t>
    </dgm:pt>
    <dgm:pt modelId="{25FE2FE3-BA6D-4299-9CC4-E635C0AAA925}">
      <dgm:prSet/>
      <dgm:spPr/>
      <dgm:t>
        <a:bodyPr/>
        <a:lstStyle/>
        <a:p>
          <a:r>
            <a:rPr lang="en-US"/>
            <a:t>Make sure all graphs are relevant to either proving or disproving your hypotheses. They must also be referred to in the data analysis section or they become irrelevant.</a:t>
          </a:r>
        </a:p>
      </dgm:t>
    </dgm:pt>
    <dgm:pt modelId="{A89C8EF4-EFB6-4168-9A32-F288686B6717}" type="parTrans" cxnId="{1AFCDA4A-A50D-43B9-A9E4-97C7B1DBAD53}">
      <dgm:prSet/>
      <dgm:spPr/>
      <dgm:t>
        <a:bodyPr/>
        <a:lstStyle/>
        <a:p>
          <a:endParaRPr lang="en-US"/>
        </a:p>
      </dgm:t>
    </dgm:pt>
    <dgm:pt modelId="{413F2F1F-609F-40A0-86D3-4456BAB996FC}" type="sibTrans" cxnId="{1AFCDA4A-A50D-43B9-A9E4-97C7B1DBAD53}">
      <dgm:prSet/>
      <dgm:spPr/>
      <dgm:t>
        <a:bodyPr/>
        <a:lstStyle/>
        <a:p>
          <a:endParaRPr lang="en-US"/>
        </a:p>
      </dgm:t>
    </dgm:pt>
    <dgm:pt modelId="{7B309002-F0F3-4E0C-8605-ED3C32361844}">
      <dgm:prSet/>
      <dgm:spPr/>
      <dgm:t>
        <a:bodyPr/>
        <a:lstStyle/>
        <a:p>
          <a:r>
            <a:rPr lang="en-US"/>
            <a:t>Remember a lot of raw data can go in the appendix. The examiner will not want to read pages and pages of information. He wants to see clearly presented and summarized results.</a:t>
          </a:r>
        </a:p>
      </dgm:t>
    </dgm:pt>
    <dgm:pt modelId="{2E02ED7C-A0A6-4D94-A88F-F81AAA026A54}" type="parTrans" cxnId="{BEF86BA0-9D98-4FA6-B2CB-2BE14513B52E}">
      <dgm:prSet/>
      <dgm:spPr/>
      <dgm:t>
        <a:bodyPr/>
        <a:lstStyle/>
        <a:p>
          <a:endParaRPr lang="en-US"/>
        </a:p>
      </dgm:t>
    </dgm:pt>
    <dgm:pt modelId="{E88871CD-3FF2-497E-913C-CE7DCD61030B}" type="sibTrans" cxnId="{BEF86BA0-9D98-4FA6-B2CB-2BE14513B52E}">
      <dgm:prSet/>
      <dgm:spPr/>
      <dgm:t>
        <a:bodyPr/>
        <a:lstStyle/>
        <a:p>
          <a:endParaRPr lang="en-US"/>
        </a:p>
      </dgm:t>
    </dgm:pt>
    <dgm:pt modelId="{D7D7934D-E72B-6741-A137-2F9EFA07FE2C}" type="pres">
      <dgm:prSet presAssocID="{522AD88D-F5AF-4BE4-A45B-A1E4E0CC968C}" presName="linear" presStyleCnt="0">
        <dgm:presLayoutVars>
          <dgm:animLvl val="lvl"/>
          <dgm:resizeHandles val="exact"/>
        </dgm:presLayoutVars>
      </dgm:prSet>
      <dgm:spPr/>
    </dgm:pt>
    <dgm:pt modelId="{564B9536-7B03-1240-BD16-9AC77E547E7B}" type="pres">
      <dgm:prSet presAssocID="{E83EBB6B-BD14-4163-8114-87149327F4F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F88FF2F-4C72-034C-8177-3CE57EBB0819}" type="pres">
      <dgm:prSet presAssocID="{922DD24D-2FA6-42CB-B7D0-485BC7EBB966}" presName="spacer" presStyleCnt="0"/>
      <dgm:spPr/>
    </dgm:pt>
    <dgm:pt modelId="{32ADD268-5DE9-5B47-AF1A-7ECB5F1AA864}" type="pres">
      <dgm:prSet presAssocID="{0A3D7AF1-5199-4248-B019-13EE24098E5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350E74B-3FE8-834A-8121-7DBE8EF821A7}" type="pres">
      <dgm:prSet presAssocID="{3B567AD8-B3A1-4FF1-AD4B-4D2463E9401B}" presName="spacer" presStyleCnt="0"/>
      <dgm:spPr/>
    </dgm:pt>
    <dgm:pt modelId="{D68FCF74-0171-5849-AE06-AE5841F891C8}" type="pres">
      <dgm:prSet presAssocID="{3C934E34-0C75-4472-9C6E-439488C6F49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1F2B68A-4697-2F45-8D95-DB2E8CAE50AE}" type="pres">
      <dgm:prSet presAssocID="{62BAC07B-64DB-4049-BE96-F8253AE0D7F3}" presName="spacer" presStyleCnt="0"/>
      <dgm:spPr/>
    </dgm:pt>
    <dgm:pt modelId="{BBC3DE78-D981-3C4F-B2AA-A1602B30E8F0}" type="pres">
      <dgm:prSet presAssocID="{EB6BBD44-E4F6-4EDF-9F7D-E0414B42EE3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403F87B-9713-194F-8AA0-D83582F4A971}" type="pres">
      <dgm:prSet presAssocID="{C9B45E71-CDD0-4FF3-B194-1620EB47B406}" presName="spacer" presStyleCnt="0"/>
      <dgm:spPr/>
    </dgm:pt>
    <dgm:pt modelId="{F08ED05F-1272-4848-8A25-2C381EE41AE2}" type="pres">
      <dgm:prSet presAssocID="{E551FD0F-EF1D-412A-A7B4-0091B2F9568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256AB14-133E-F34B-A62C-0CCE0B04F45C}" type="pres">
      <dgm:prSet presAssocID="{8FD46C59-D48F-4764-9225-CB247E8070FB}" presName="spacer" presStyleCnt="0"/>
      <dgm:spPr/>
    </dgm:pt>
    <dgm:pt modelId="{DD4393D5-FF5B-A84E-BB1D-2EBAF8796CC4}" type="pres">
      <dgm:prSet presAssocID="{25FE2FE3-BA6D-4299-9CC4-E635C0AAA92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2C512CB-D859-EF48-BDF9-8551A0CBF0FA}" type="pres">
      <dgm:prSet presAssocID="{413F2F1F-609F-40A0-86D3-4456BAB996FC}" presName="spacer" presStyleCnt="0"/>
      <dgm:spPr/>
    </dgm:pt>
    <dgm:pt modelId="{7BC3CBEC-40ED-314E-A59D-8050C0EB5318}" type="pres">
      <dgm:prSet presAssocID="{7B309002-F0F3-4E0C-8605-ED3C3236184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3F0B912-CF89-A540-953F-A13B08E41454}" type="presOf" srcId="{25FE2FE3-BA6D-4299-9CC4-E635C0AAA925}" destId="{DD4393D5-FF5B-A84E-BB1D-2EBAF8796CC4}" srcOrd="0" destOrd="0" presId="urn:microsoft.com/office/officeart/2005/8/layout/vList2"/>
    <dgm:cxn modelId="{99CE8E26-EBE9-4997-8A56-FFFCAC728BD5}" srcId="{522AD88D-F5AF-4BE4-A45B-A1E4E0CC968C}" destId="{3C934E34-0C75-4472-9C6E-439488C6F499}" srcOrd="2" destOrd="0" parTransId="{D93E79A6-C2FB-4E01-A3BD-5F7B5BCC619E}" sibTransId="{62BAC07B-64DB-4049-BE96-F8253AE0D7F3}"/>
    <dgm:cxn modelId="{C4981B37-9D43-43A7-96B6-B776974EA11B}" srcId="{522AD88D-F5AF-4BE4-A45B-A1E4E0CC968C}" destId="{EB6BBD44-E4F6-4EDF-9F7D-E0414B42EE39}" srcOrd="3" destOrd="0" parTransId="{5306FDA1-73C8-41E0-8A5C-64330A07E81F}" sibTransId="{C9B45E71-CDD0-4FF3-B194-1620EB47B406}"/>
    <dgm:cxn modelId="{1AFCDA4A-A50D-43B9-A9E4-97C7B1DBAD53}" srcId="{522AD88D-F5AF-4BE4-A45B-A1E4E0CC968C}" destId="{25FE2FE3-BA6D-4299-9CC4-E635C0AAA925}" srcOrd="5" destOrd="0" parTransId="{A89C8EF4-EFB6-4168-9A32-F288686B6717}" sibTransId="{413F2F1F-609F-40A0-86D3-4456BAB996FC}"/>
    <dgm:cxn modelId="{2B684A50-0D1F-2444-BA05-D162350A9BF2}" type="presOf" srcId="{522AD88D-F5AF-4BE4-A45B-A1E4E0CC968C}" destId="{D7D7934D-E72B-6741-A137-2F9EFA07FE2C}" srcOrd="0" destOrd="0" presId="urn:microsoft.com/office/officeart/2005/8/layout/vList2"/>
    <dgm:cxn modelId="{A799AB6A-93B6-4975-B6EA-12C0DA60129B}" srcId="{522AD88D-F5AF-4BE4-A45B-A1E4E0CC968C}" destId="{0A3D7AF1-5199-4248-B019-13EE24098E5F}" srcOrd="1" destOrd="0" parTransId="{A6CC65DE-6870-4AAC-AF43-4AED1EA6B4B6}" sibTransId="{3B567AD8-B3A1-4FF1-AD4B-4D2463E9401B}"/>
    <dgm:cxn modelId="{E3F4616B-DAD3-4B61-8FE4-F4E5CFB2644C}" srcId="{522AD88D-F5AF-4BE4-A45B-A1E4E0CC968C}" destId="{E83EBB6B-BD14-4163-8114-87149327F4F2}" srcOrd="0" destOrd="0" parTransId="{52ABDEFE-FE22-4121-B941-5C92533E82F9}" sibTransId="{922DD24D-2FA6-42CB-B7D0-485BC7EBB966}"/>
    <dgm:cxn modelId="{3F523A8C-169B-794A-BBEA-91AE605A55B9}" type="presOf" srcId="{0A3D7AF1-5199-4248-B019-13EE24098E5F}" destId="{32ADD268-5DE9-5B47-AF1A-7ECB5F1AA864}" srcOrd="0" destOrd="0" presId="urn:microsoft.com/office/officeart/2005/8/layout/vList2"/>
    <dgm:cxn modelId="{BEF86BA0-9D98-4FA6-B2CB-2BE14513B52E}" srcId="{522AD88D-F5AF-4BE4-A45B-A1E4E0CC968C}" destId="{7B309002-F0F3-4E0C-8605-ED3C32361844}" srcOrd="6" destOrd="0" parTransId="{2E02ED7C-A0A6-4D94-A88F-F81AAA026A54}" sibTransId="{E88871CD-3FF2-497E-913C-CE7DCD61030B}"/>
    <dgm:cxn modelId="{C2725DA8-7567-4040-8D63-7FC5C57BE853}" type="presOf" srcId="{3C934E34-0C75-4472-9C6E-439488C6F499}" destId="{D68FCF74-0171-5849-AE06-AE5841F891C8}" srcOrd="0" destOrd="0" presId="urn:microsoft.com/office/officeart/2005/8/layout/vList2"/>
    <dgm:cxn modelId="{1EA845B6-20EA-0845-A6B3-F0F279271499}" type="presOf" srcId="{7B309002-F0F3-4E0C-8605-ED3C32361844}" destId="{7BC3CBEC-40ED-314E-A59D-8050C0EB5318}" srcOrd="0" destOrd="0" presId="urn:microsoft.com/office/officeart/2005/8/layout/vList2"/>
    <dgm:cxn modelId="{23FFDEC1-220D-4B9E-9093-3568BF881DA4}" srcId="{522AD88D-F5AF-4BE4-A45B-A1E4E0CC968C}" destId="{E551FD0F-EF1D-412A-A7B4-0091B2F95688}" srcOrd="4" destOrd="0" parTransId="{8A5ECFBB-91E7-4A0B-A66F-5E1E5B98B0DE}" sibTransId="{8FD46C59-D48F-4764-9225-CB247E8070FB}"/>
    <dgm:cxn modelId="{33F252C6-7C3C-494A-8F2B-99A53BC34AB0}" type="presOf" srcId="{E551FD0F-EF1D-412A-A7B4-0091B2F95688}" destId="{F08ED05F-1272-4848-8A25-2C381EE41AE2}" srcOrd="0" destOrd="0" presId="urn:microsoft.com/office/officeart/2005/8/layout/vList2"/>
    <dgm:cxn modelId="{9AA29AEA-ED8A-5F4F-B4AF-4B94C695FC18}" type="presOf" srcId="{EB6BBD44-E4F6-4EDF-9F7D-E0414B42EE39}" destId="{BBC3DE78-D981-3C4F-B2AA-A1602B30E8F0}" srcOrd="0" destOrd="0" presId="urn:microsoft.com/office/officeart/2005/8/layout/vList2"/>
    <dgm:cxn modelId="{9CE8F7F8-23D9-C54F-BF94-4396B7812F27}" type="presOf" srcId="{E83EBB6B-BD14-4163-8114-87149327F4F2}" destId="{564B9536-7B03-1240-BD16-9AC77E547E7B}" srcOrd="0" destOrd="0" presId="urn:microsoft.com/office/officeart/2005/8/layout/vList2"/>
    <dgm:cxn modelId="{6EFBC541-9858-EA47-8774-2002DEC2CDDE}" type="presParOf" srcId="{D7D7934D-E72B-6741-A137-2F9EFA07FE2C}" destId="{564B9536-7B03-1240-BD16-9AC77E547E7B}" srcOrd="0" destOrd="0" presId="urn:microsoft.com/office/officeart/2005/8/layout/vList2"/>
    <dgm:cxn modelId="{7DC72B40-B87F-F940-8C98-46CC620D5223}" type="presParOf" srcId="{D7D7934D-E72B-6741-A137-2F9EFA07FE2C}" destId="{6F88FF2F-4C72-034C-8177-3CE57EBB0819}" srcOrd="1" destOrd="0" presId="urn:microsoft.com/office/officeart/2005/8/layout/vList2"/>
    <dgm:cxn modelId="{BFD096F7-AF6E-9246-BA11-EFCA02A05363}" type="presParOf" srcId="{D7D7934D-E72B-6741-A137-2F9EFA07FE2C}" destId="{32ADD268-5DE9-5B47-AF1A-7ECB5F1AA864}" srcOrd="2" destOrd="0" presId="urn:microsoft.com/office/officeart/2005/8/layout/vList2"/>
    <dgm:cxn modelId="{FBB17166-FE56-6449-B51D-18F36F23B5E4}" type="presParOf" srcId="{D7D7934D-E72B-6741-A137-2F9EFA07FE2C}" destId="{5350E74B-3FE8-834A-8121-7DBE8EF821A7}" srcOrd="3" destOrd="0" presId="urn:microsoft.com/office/officeart/2005/8/layout/vList2"/>
    <dgm:cxn modelId="{E4B58539-0C07-BE46-A6B2-5C142DB77C75}" type="presParOf" srcId="{D7D7934D-E72B-6741-A137-2F9EFA07FE2C}" destId="{D68FCF74-0171-5849-AE06-AE5841F891C8}" srcOrd="4" destOrd="0" presId="urn:microsoft.com/office/officeart/2005/8/layout/vList2"/>
    <dgm:cxn modelId="{86B5F68C-344A-A049-BE19-5C6AA1146D3C}" type="presParOf" srcId="{D7D7934D-E72B-6741-A137-2F9EFA07FE2C}" destId="{A1F2B68A-4697-2F45-8D95-DB2E8CAE50AE}" srcOrd="5" destOrd="0" presId="urn:microsoft.com/office/officeart/2005/8/layout/vList2"/>
    <dgm:cxn modelId="{48E2527A-9988-3840-A006-C0E39BFADC13}" type="presParOf" srcId="{D7D7934D-E72B-6741-A137-2F9EFA07FE2C}" destId="{BBC3DE78-D981-3C4F-B2AA-A1602B30E8F0}" srcOrd="6" destOrd="0" presId="urn:microsoft.com/office/officeart/2005/8/layout/vList2"/>
    <dgm:cxn modelId="{458FD365-5526-8A4B-A8AA-09E664034816}" type="presParOf" srcId="{D7D7934D-E72B-6741-A137-2F9EFA07FE2C}" destId="{D403F87B-9713-194F-8AA0-D83582F4A971}" srcOrd="7" destOrd="0" presId="urn:microsoft.com/office/officeart/2005/8/layout/vList2"/>
    <dgm:cxn modelId="{1C5B9E4C-9435-BB48-AD44-C66A4D4BC986}" type="presParOf" srcId="{D7D7934D-E72B-6741-A137-2F9EFA07FE2C}" destId="{F08ED05F-1272-4848-8A25-2C381EE41AE2}" srcOrd="8" destOrd="0" presId="urn:microsoft.com/office/officeart/2005/8/layout/vList2"/>
    <dgm:cxn modelId="{DAD817F6-9C8A-DB48-B5BB-CBDF7D667619}" type="presParOf" srcId="{D7D7934D-E72B-6741-A137-2F9EFA07FE2C}" destId="{E256AB14-133E-F34B-A62C-0CCE0B04F45C}" srcOrd="9" destOrd="0" presId="urn:microsoft.com/office/officeart/2005/8/layout/vList2"/>
    <dgm:cxn modelId="{85E88468-FDF1-914F-9C38-E5CD948F5C57}" type="presParOf" srcId="{D7D7934D-E72B-6741-A137-2F9EFA07FE2C}" destId="{DD4393D5-FF5B-A84E-BB1D-2EBAF8796CC4}" srcOrd="10" destOrd="0" presId="urn:microsoft.com/office/officeart/2005/8/layout/vList2"/>
    <dgm:cxn modelId="{E08C043A-DEAB-A74E-9990-952B234D87BE}" type="presParOf" srcId="{D7D7934D-E72B-6741-A137-2F9EFA07FE2C}" destId="{A2C512CB-D859-EF48-BDF9-8551A0CBF0FA}" srcOrd="11" destOrd="0" presId="urn:microsoft.com/office/officeart/2005/8/layout/vList2"/>
    <dgm:cxn modelId="{4265F793-8798-8E41-BE7A-F1F80491C086}" type="presParOf" srcId="{D7D7934D-E72B-6741-A137-2F9EFA07FE2C}" destId="{7BC3CBEC-40ED-314E-A59D-8050C0EB53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9536-7B03-1240-BD16-9AC77E547E7B}">
      <dsp:nvSpPr>
        <dsp:cNvPr id="0" name=""/>
        <dsp:cNvSpPr/>
      </dsp:nvSpPr>
      <dsp:spPr>
        <a:xfrm>
          <a:off x="0" y="80662"/>
          <a:ext cx="4885203" cy="7831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Try and use a variety of graphical techniques e.g. pie, line, scatter and bar</a:t>
          </a:r>
        </a:p>
      </dsp:txBody>
      <dsp:txXfrm>
        <a:off x="38231" y="118893"/>
        <a:ext cx="4808741" cy="706706"/>
      </dsp:txXfrm>
    </dsp:sp>
    <dsp:sp modelId="{32ADD268-5DE9-5B47-AF1A-7ECB5F1AA864}">
      <dsp:nvSpPr>
        <dsp:cNvPr id="0" name=""/>
        <dsp:cNvSpPr/>
      </dsp:nvSpPr>
      <dsp:spPr>
        <a:xfrm>
          <a:off x="0" y="904151"/>
          <a:ext cx="4885203" cy="783168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 a mapping technique – you must create at least one of your own maps</a:t>
          </a:r>
        </a:p>
      </dsp:txBody>
      <dsp:txXfrm>
        <a:off x="38231" y="942382"/>
        <a:ext cx="4808741" cy="706706"/>
      </dsp:txXfrm>
    </dsp:sp>
    <dsp:sp modelId="{D68FCF74-0171-5849-AE06-AE5841F891C8}">
      <dsp:nvSpPr>
        <dsp:cNvPr id="0" name=""/>
        <dsp:cNvSpPr/>
      </dsp:nvSpPr>
      <dsp:spPr>
        <a:xfrm>
          <a:off x="0" y="1727639"/>
          <a:ext cx="4885203" cy="783168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Statistical analysis with confidence levels</a:t>
          </a:r>
        </a:p>
      </dsp:txBody>
      <dsp:txXfrm>
        <a:off x="38231" y="1765870"/>
        <a:ext cx="4808741" cy="706706"/>
      </dsp:txXfrm>
    </dsp:sp>
    <dsp:sp modelId="{BBC3DE78-D981-3C4F-B2AA-A1602B30E8F0}">
      <dsp:nvSpPr>
        <dsp:cNvPr id="0" name=""/>
        <dsp:cNvSpPr/>
      </dsp:nvSpPr>
      <dsp:spPr>
        <a:xfrm>
          <a:off x="0" y="2551128"/>
          <a:ext cx="4885203" cy="78316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Summary tables are often a good way to show results</a:t>
          </a:r>
        </a:p>
      </dsp:txBody>
      <dsp:txXfrm>
        <a:off x="38231" y="2589359"/>
        <a:ext cx="4808741" cy="706706"/>
      </dsp:txXfrm>
    </dsp:sp>
    <dsp:sp modelId="{F08ED05F-1272-4848-8A25-2C381EE41AE2}">
      <dsp:nvSpPr>
        <dsp:cNvPr id="0" name=""/>
        <dsp:cNvSpPr/>
      </dsp:nvSpPr>
      <dsp:spPr>
        <a:xfrm>
          <a:off x="0" y="3374617"/>
          <a:ext cx="4885203" cy="783168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all graphs, tables and maps are properly labeled (title, labeled axis, correct units)</a:t>
          </a:r>
        </a:p>
      </dsp:txBody>
      <dsp:txXfrm>
        <a:off x="38231" y="3412848"/>
        <a:ext cx="4808741" cy="706706"/>
      </dsp:txXfrm>
    </dsp:sp>
    <dsp:sp modelId="{DD4393D5-FF5B-A84E-BB1D-2EBAF8796CC4}">
      <dsp:nvSpPr>
        <dsp:cNvPr id="0" name=""/>
        <dsp:cNvSpPr/>
      </dsp:nvSpPr>
      <dsp:spPr>
        <a:xfrm>
          <a:off x="0" y="4198106"/>
          <a:ext cx="4885203" cy="783168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all graphs are relevant to either proving or disproving your hypotheses. They must also be referred to in the data analysis section or they become irrelevant.</a:t>
          </a:r>
        </a:p>
      </dsp:txBody>
      <dsp:txXfrm>
        <a:off x="38231" y="4236337"/>
        <a:ext cx="4808741" cy="706706"/>
      </dsp:txXfrm>
    </dsp:sp>
    <dsp:sp modelId="{7BC3CBEC-40ED-314E-A59D-8050C0EB5318}">
      <dsp:nvSpPr>
        <dsp:cNvPr id="0" name=""/>
        <dsp:cNvSpPr/>
      </dsp:nvSpPr>
      <dsp:spPr>
        <a:xfrm>
          <a:off x="0" y="5021594"/>
          <a:ext cx="4885203" cy="78316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Remember a lot of raw data can go in the appendix. The examiner will not want to read pages and pages of information. He wants to see clearly presented and summarized results.</a:t>
          </a:r>
        </a:p>
      </dsp:txBody>
      <dsp:txXfrm>
        <a:off x="38231" y="5059825"/>
        <a:ext cx="4808741" cy="70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781A-AB76-406A-82EA-CD50B55BAC0D}" type="datetimeFigureOut">
              <a:rPr lang="en-US" smtClean="0"/>
              <a:pPr/>
              <a:t>6/3/19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4ED4-16D0-42A8-9CFE-82FA894DC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geographyfais/fieldwork/6-data-analysis/statistical-tools" TargetMode="External"/><Relationship Id="rId3" Type="http://schemas.openxmlformats.org/officeDocument/2006/relationships/hyperlink" Target="https://sites.google.com/site/geographyfais/fieldwork/6-data-analysis/statistical-tools/useful-concepts/variable-types" TargetMode="External"/><Relationship Id="rId7" Type="http://schemas.openxmlformats.org/officeDocument/2006/relationships/hyperlink" Target="https://sites.google.com/site/geographyfais/fieldwork/6-data-analysis/statistical-tools/correlation-independence/spearman-s-rank" TargetMode="External"/><Relationship Id="rId2" Type="http://schemas.openxmlformats.org/officeDocument/2006/relationships/hyperlink" Target="https://sites.google.com/site/geographyfais/fieldwork/6-data-analysis/statistical-tools/useful-concepts/null-hypothe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geographyfais/fieldwork/6-data-analysis/statistical-tools/correlation-independence/linear-regression" TargetMode="External"/><Relationship Id="rId5" Type="http://schemas.openxmlformats.org/officeDocument/2006/relationships/hyperlink" Target="https://sites.google.com/site/geographyfais/fieldwork/6-data-analysis/statistical-tools/correlation-independence/pearson-product-moment" TargetMode="External"/><Relationship Id="rId4" Type="http://schemas.openxmlformats.org/officeDocument/2006/relationships/hyperlink" Target="https://sites.google.com/site/geographyfais/fieldwork/6-data-analysis/statistical-tools/basic-statistical-tools/6-distribu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ishouston.maps.arcgis.com/home/organizat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8113F-73A9-2145-9260-936FB686F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13D3B-D22E-3745-A13D-946736D4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dearJoe 5 CASUAL PRO" panose="02000000000000000000" pitchFamily="2" charset="0"/>
              </a:rPr>
              <a:t>Data presentation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3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42A5-2BD0-6A4A-913F-4F5655DF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BB030-178E-5D49-9E66-2F2765860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8234" y="-608634"/>
            <a:ext cx="6859932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2EB4-DAD0-4B48-A445-0E3B4414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9E8D6-89C9-B340-9D9C-77990C97D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623A-A5F7-C34A-9AB9-78CD85D7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B4D15-E67D-8141-8B09-1C0D9864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data presentation techniques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5573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4102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4779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04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990600"/>
            <a:ext cx="858243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410200" cy="42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477" y="3657600"/>
            <a:ext cx="40815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4633913" cy="574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59A46-9031-6A46-8D1C-22CA1399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617"/>
            <a:ext cx="9144000" cy="54107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9625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5257800" cy="57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410200" cy="646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4953000" cy="647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87336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1"/>
            <a:ext cx="5562600" cy="673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78" y="228539"/>
            <a:ext cx="51244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638"/>
            <a:ext cx="7010399" cy="64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50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248400" cy="62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30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399"/>
            <a:ext cx="6324600" cy="646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5548176"/>
              </p:ext>
            </p:extLst>
          </p:nvPr>
        </p:nvGraphicFramePr>
        <p:xfrm>
          <a:off x="533400" y="381000"/>
          <a:ext cx="8077200" cy="5943598"/>
        </p:xfrm>
        <a:graphic>
          <a:graphicData uri="http://schemas.openxmlformats.org/drawingml/2006/table">
            <a:tbl>
              <a:tblPr/>
              <a:tblGrid>
                <a:gridCol w="608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0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Criterion C: data presentation (worth 5 marks)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You have included a range of data presentation techniques: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annotated photographs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sketch maps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graphs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diagrams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tried to be inventive with my data presentation techniques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shown how the data varies spatially- i.e. combined the data with maps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 have done appropriate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statistical test on some of my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 have used tests of significance on the statistical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techniques used are suitable for the question and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techniques used allow for detailed analysis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Ensure all data presentation techniques are clearly labeled (axis, title, fig no, key etc…)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1648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799"/>
            <a:ext cx="6324600" cy="627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4057" y="-446258"/>
            <a:ext cx="5867400" cy="752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410200" cy="636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533400"/>
            <a:ext cx="437134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40907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23776" y="862225"/>
            <a:ext cx="6086474" cy="49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581525" cy="591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828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Using images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481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23850"/>
            <a:ext cx="4629150" cy="621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7" y="152400"/>
            <a:ext cx="471434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to include….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5A74C-F6C2-40E9-9E7E-D4D53D2CD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51307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810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4886"/>
            <a:ext cx="7315200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2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7086599" cy="61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7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298083" cy="536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2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19100"/>
            <a:ext cx="4781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5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583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848600" cy="60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172200" cy="643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181600" cy="64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81" y="762000"/>
            <a:ext cx="9131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tests for geography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CORRELATION</a:t>
            </a:r>
            <a:r>
              <a:rPr lang="en-US" dirty="0"/>
              <a:t>: to test for association/correlation/independence between 2 sets of data, formulate the </a:t>
            </a:r>
            <a:r>
              <a:rPr lang="en-US" dirty="0">
                <a:hlinkClick r:id="rId2"/>
              </a:rPr>
              <a:t>Null Hypothesis</a:t>
            </a:r>
            <a:r>
              <a:rPr lang="en-US" dirty="0"/>
              <a:t> and then:</a:t>
            </a:r>
          </a:p>
          <a:p>
            <a:pPr lvl="1"/>
            <a:r>
              <a:rPr lang="en-US" dirty="0"/>
              <a:t>If the data is at the </a:t>
            </a:r>
            <a:r>
              <a:rPr lang="en-US" dirty="0">
                <a:hlinkClick r:id="rId3"/>
              </a:rPr>
              <a:t>ordinal or interval level</a:t>
            </a:r>
            <a:r>
              <a:rPr lang="en-US" dirty="0"/>
              <a:t> AND BOTH SETS are </a:t>
            </a:r>
            <a:r>
              <a:rPr lang="en-US" dirty="0">
                <a:hlinkClick r:id="rId4"/>
              </a:rPr>
              <a:t>normally distributed</a:t>
            </a:r>
            <a:r>
              <a:rPr lang="en-US" dirty="0"/>
              <a:t>: use the </a:t>
            </a:r>
            <a:r>
              <a:rPr lang="en-US" dirty="0">
                <a:hlinkClick r:id="rId5"/>
              </a:rPr>
              <a:t>Pearson Product-Moment Correlation Coefficient</a:t>
            </a:r>
            <a:r>
              <a:rPr lang="en-US" dirty="0"/>
              <a:t> AND use a </a:t>
            </a:r>
            <a:r>
              <a:rPr lang="en-US" dirty="0">
                <a:hlinkClick r:id="rId6"/>
              </a:rPr>
              <a:t>Linear Regression</a:t>
            </a:r>
            <a:r>
              <a:rPr lang="en-US" dirty="0"/>
              <a:t> analysis IF you wish to predict values by constructing a line of best fit</a:t>
            </a:r>
          </a:p>
          <a:p>
            <a:pPr lvl="1"/>
            <a:r>
              <a:rPr lang="en-US" dirty="0"/>
              <a:t>If the data is at the </a:t>
            </a:r>
            <a:r>
              <a:rPr lang="en-US" dirty="0">
                <a:hlinkClick r:id="rId3"/>
              </a:rPr>
              <a:t>ordinal or interval level</a:t>
            </a:r>
            <a:r>
              <a:rPr lang="en-US" dirty="0"/>
              <a:t> and you're not sure if both sets of data are </a:t>
            </a:r>
            <a:r>
              <a:rPr lang="en-US" dirty="0">
                <a:hlinkClick r:id="rId4"/>
              </a:rPr>
              <a:t>normally distributed</a:t>
            </a:r>
            <a:r>
              <a:rPr lang="en-US" dirty="0"/>
              <a:t>: use the </a:t>
            </a:r>
            <a:r>
              <a:rPr lang="en-US" dirty="0">
                <a:hlinkClick r:id="rId7"/>
              </a:rPr>
              <a:t>Spearman's Rank Correlation Coefficient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https://sites.google.com/site/geographyfais/fieldwork/6-data-analysis/statistical-tools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IB ADVICE: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100">
                <a:solidFill>
                  <a:srgbClr val="000000"/>
                </a:solidFill>
              </a:rPr>
              <a:t>	It is strongly recommended that maps are student generated, either by being hand drawn or computer‑derived, and they must be made relevant to the study. </a:t>
            </a:r>
          </a:p>
          <a:p>
            <a:pPr>
              <a:buNone/>
            </a:pPr>
            <a:r>
              <a:rPr lang="en-US" sz="2100">
                <a:solidFill>
                  <a:srgbClr val="000000"/>
                </a:solidFill>
              </a:rPr>
              <a:t>	Maps that are downloaded or photocopied should be adapted to the student’s own information and this may be achieved effectively by overlays. Normal map conventions must be followed.</a:t>
            </a:r>
          </a:p>
          <a:p>
            <a:endParaRPr lang="en-US" sz="21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23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DEE2-9A54-814A-9A46-22595806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3011B8-6DC1-8A4B-9DD4-666B6813C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78" y="457200"/>
            <a:ext cx="8109244" cy="5211763"/>
          </a:xfrm>
        </p:spPr>
      </p:pic>
    </p:spTree>
    <p:extLst>
      <p:ext uri="{BB962C8B-B14F-4D97-AF65-F5344CB8AC3E}">
        <p14:creationId xmlns:p14="http://schemas.microsoft.com/office/powerpoint/2010/main" val="3413522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52400"/>
            <a:ext cx="789622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ARCgis</a:t>
            </a:r>
            <a:r>
              <a:rPr lang="en-US" dirty="0"/>
              <a:t> </a:t>
            </a:r>
            <a:r>
              <a:rPr lang="en-US" dirty="0" err="1"/>
              <a:t>softward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login: </a:t>
            </a:r>
            <a:r>
              <a:rPr lang="en-US" dirty="0" err="1"/>
              <a:t>BISHhumanities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Password: humanities1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https://bishouston.maps.arcgis.com/home/organization.html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5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"/>
              </a:rPr>
              <a:t>Data presentation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957221" cy="4544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74455"/>
            <a:ext cx="4474503" cy="387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A7288-6568-3246-B43C-BA7BB8E6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-2" b="-2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E9593-92AE-A14C-BC53-17170509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7F0B99-F33C-834D-B95B-73DB9CEB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4536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3AF65-5A2E-5A4D-9D1F-D28EBFC4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endParaRPr lang="en-US" sz="3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42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Macintosh PowerPoint</Application>
  <PresentationFormat>On-screen Show (4:3)</PresentationFormat>
  <Paragraphs>39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dearJoe 5 CASUAL PRO</vt:lpstr>
      <vt:lpstr>Symbol</vt:lpstr>
      <vt:lpstr>Office Theme</vt:lpstr>
      <vt:lpstr>Data presentation</vt:lpstr>
      <vt:lpstr>PowerPoint Presentation</vt:lpstr>
      <vt:lpstr>PowerPoint Presentation</vt:lpstr>
      <vt:lpstr>What to include….</vt:lpstr>
      <vt:lpstr>IB ADVICE:</vt:lpstr>
      <vt:lpstr>ARCgis softward</vt:lpstr>
      <vt:lpstr>Data presentation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of data presentation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tests for geography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presentation</dc:title>
  <dc:creator>Anna Bennett</dc:creator>
  <cp:lastModifiedBy>Ruth Capper</cp:lastModifiedBy>
  <cp:revision>1</cp:revision>
  <dcterms:created xsi:type="dcterms:W3CDTF">2019-05-15T00:25:09Z</dcterms:created>
  <dcterms:modified xsi:type="dcterms:W3CDTF">2019-06-03T19:49:42Z</dcterms:modified>
</cp:coreProperties>
</file>