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1069"/>
  </p:normalViewPr>
  <p:slideViewPr>
    <p:cSldViewPr snapToGrid="0" snapToObjects="1">
      <p:cViewPr varScale="1">
        <p:scale>
          <a:sx n="102" d="100"/>
          <a:sy n="102" d="100"/>
        </p:scale>
        <p:origin x="7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B11A7-D117-F34E-AEF9-B612C9A24FE1}" type="datetimeFigureOut">
              <a:rPr lang="en-US" smtClean="0"/>
              <a:t>12/3/21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27D57-20D3-FC4C-B254-7B6FB2C449D0}" type="slidenum">
              <a:rPr lang="en-US" smtClean="0"/>
              <a:t>‹#›</a:t>
            </a:fld>
            <a:endParaRPr lang="en-US"/>
          </a:p>
        </p:txBody>
      </p:sp>
    </p:spTree>
    <p:extLst>
      <p:ext uri="{BB962C8B-B14F-4D97-AF65-F5344CB8AC3E}">
        <p14:creationId xmlns:p14="http://schemas.microsoft.com/office/powerpoint/2010/main" val="175477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www.theguardian.com</a:t>
            </a:r>
            <a:r>
              <a:rPr lang="en-US" dirty="0"/>
              <a:t>/cities/2016/may/06/story-of-cities-37-mayor-jaime-lerner-curitiba-brazil-green-capital-global-icon</a:t>
            </a:r>
          </a:p>
          <a:p>
            <a:endParaRPr lang="en-US" dirty="0"/>
          </a:p>
          <a:p>
            <a:r>
              <a:rPr lang="en-US" dirty="0"/>
              <a:t>https://</a:t>
            </a:r>
            <a:r>
              <a:rPr lang="en-US" dirty="0" err="1"/>
              <a:t>www.ted.com</a:t>
            </a:r>
            <a:r>
              <a:rPr lang="en-US" dirty="0"/>
              <a:t>/talks/</a:t>
            </a:r>
            <a:r>
              <a:rPr lang="en-US" dirty="0" err="1"/>
              <a:t>jaime_lerner_a_song_of_the_city?language</a:t>
            </a:r>
            <a:r>
              <a:rPr lang="en-US" dirty="0"/>
              <a:t>=</a:t>
            </a:r>
            <a:r>
              <a:rPr lang="en-US" dirty="0" err="1"/>
              <a:t>en</a:t>
            </a:r>
            <a:endParaRPr lang="en-US" dirty="0"/>
          </a:p>
          <a:p>
            <a:endParaRPr lang="en-US" dirty="0"/>
          </a:p>
          <a:p>
            <a:r>
              <a:rPr lang="en-US" dirty="0"/>
              <a:t>https://</a:t>
            </a:r>
            <a:r>
              <a:rPr lang="en-US" dirty="0" err="1"/>
              <a:t>www.youtube.com</a:t>
            </a:r>
            <a:r>
              <a:rPr lang="en-US" dirty="0"/>
              <a:t>/</a:t>
            </a:r>
            <a:r>
              <a:rPr lang="en-US" dirty="0" err="1"/>
              <a:t>watch?v</a:t>
            </a:r>
            <a:r>
              <a:rPr lang="en-US" dirty="0"/>
              <a:t>=r4sumpEqnlY</a:t>
            </a:r>
          </a:p>
        </p:txBody>
      </p:sp>
      <p:sp>
        <p:nvSpPr>
          <p:cNvPr id="4" name="Slide Number Placeholder 3"/>
          <p:cNvSpPr>
            <a:spLocks noGrp="1"/>
          </p:cNvSpPr>
          <p:nvPr>
            <p:ph type="sldNum" sz="quarter" idx="5"/>
          </p:nvPr>
        </p:nvSpPr>
        <p:spPr/>
        <p:txBody>
          <a:bodyPr/>
          <a:lstStyle/>
          <a:p>
            <a:fld id="{0B127D57-20D3-FC4C-B254-7B6FB2C449D0}" type="slidenum">
              <a:rPr lang="en-US" smtClean="0"/>
              <a:t>4</a:t>
            </a:fld>
            <a:endParaRPr lang="en-US"/>
          </a:p>
        </p:txBody>
      </p:sp>
    </p:spTree>
    <p:extLst>
      <p:ext uri="{BB962C8B-B14F-4D97-AF65-F5344CB8AC3E}">
        <p14:creationId xmlns:p14="http://schemas.microsoft.com/office/powerpoint/2010/main" val="418616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A894-B1E5-A34C-B74A-0A9F8804E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7676D-9BB5-AA40-B8C0-EC218C1C8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0D9FAE-C4E6-9C43-A66A-7025D676863B}"/>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5" name="Footer Placeholder 4">
            <a:extLst>
              <a:ext uri="{FF2B5EF4-FFF2-40B4-BE49-F238E27FC236}">
                <a16:creationId xmlns:a16="http://schemas.microsoft.com/office/drawing/2014/main" id="{F40B5CC1-A6B4-2348-97D2-4FF7D249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4B5B7-F228-F442-8A18-12033D18668D}"/>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321061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1C23-AA0E-4D45-B088-C360405BEE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485C46-03DD-F84A-B4BB-097A0F528F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EA671-708E-F14A-9D35-455D5428701B}"/>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5" name="Footer Placeholder 4">
            <a:extLst>
              <a:ext uri="{FF2B5EF4-FFF2-40B4-BE49-F238E27FC236}">
                <a16:creationId xmlns:a16="http://schemas.microsoft.com/office/drawing/2014/main" id="{B979514B-E1AF-2246-A336-885652618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B30AF-1C91-6246-A2B6-C93D6A69AB34}"/>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281178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0DF5E7-D922-504B-B884-4A8101382C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E8A2FD-E93E-E445-9291-316A9D541F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0400B-DA85-5E4B-901C-5528F161C2FB}"/>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5" name="Footer Placeholder 4">
            <a:extLst>
              <a:ext uri="{FF2B5EF4-FFF2-40B4-BE49-F238E27FC236}">
                <a16:creationId xmlns:a16="http://schemas.microsoft.com/office/drawing/2014/main" id="{3DEF4A8D-A593-2D45-9DF0-EADC639AA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F6E9A-A074-1243-881B-4D99AEB93CA1}"/>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27703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F807-EBF0-AA41-8A43-1DC478EC0E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BF9B-FC01-A741-BC09-F1B3EBA69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6C165-9746-5448-A771-06FF039A8D42}"/>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5" name="Footer Placeholder 4">
            <a:extLst>
              <a:ext uri="{FF2B5EF4-FFF2-40B4-BE49-F238E27FC236}">
                <a16:creationId xmlns:a16="http://schemas.microsoft.com/office/drawing/2014/main" id="{5D7664E5-86FE-1C41-9FC0-8D95503DA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CEE9E-D4BD-9047-A132-D8F14C9AA774}"/>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65248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0F42-5407-A54F-83C4-E6379E6948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BF72EF-554D-7C48-A9D8-0059CB2B92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2D0D3-D445-5D42-95AB-190090BCA31B}"/>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5" name="Footer Placeholder 4">
            <a:extLst>
              <a:ext uri="{FF2B5EF4-FFF2-40B4-BE49-F238E27FC236}">
                <a16:creationId xmlns:a16="http://schemas.microsoft.com/office/drawing/2014/main" id="{FE7260A3-6299-3F44-BFAD-7B8DB30BD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F9B0C-C543-DC48-B53D-B4D8BACAB14A}"/>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5816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B33A-13DC-1847-9743-A40DD7F00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055E6-1F20-0347-BFC9-EB5BE8789D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2E4500-5938-1244-9EEE-37A0BC1BA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823110-24E0-6249-961A-769A766EA270}"/>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6" name="Footer Placeholder 5">
            <a:extLst>
              <a:ext uri="{FF2B5EF4-FFF2-40B4-BE49-F238E27FC236}">
                <a16:creationId xmlns:a16="http://schemas.microsoft.com/office/drawing/2014/main" id="{F8887B38-4ABF-344B-AAD7-E4FB69A30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C8C48-5760-7948-BECA-C56DF6D2C4AF}"/>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419745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54E1-6D36-C14B-A536-662523A566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BE1346-B59C-FF44-B98B-5DBF319D4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F8653A-2F15-804B-BE1E-07CA04ED41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3C0B0-F541-4441-876E-8D053A36A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A2293-F2CD-ED4D-BD87-A4031E83F4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7B92B-1B60-2246-9EEA-30D90479F38F}"/>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8" name="Footer Placeholder 7">
            <a:extLst>
              <a:ext uri="{FF2B5EF4-FFF2-40B4-BE49-F238E27FC236}">
                <a16:creationId xmlns:a16="http://schemas.microsoft.com/office/drawing/2014/main" id="{E4732C97-06DF-F64A-ABD2-52A93C140F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BA03-97F6-1443-B86A-8425BCA5E1E9}"/>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229173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5948-40D0-764C-B930-713B84EB3E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52EE11-C995-8741-A7CA-C812521A2F41}"/>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4" name="Footer Placeholder 3">
            <a:extLst>
              <a:ext uri="{FF2B5EF4-FFF2-40B4-BE49-F238E27FC236}">
                <a16:creationId xmlns:a16="http://schemas.microsoft.com/office/drawing/2014/main" id="{94BF6A4B-7268-FE44-9719-2E10A6B3F9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30685-6E27-8E4D-9637-10E7F8BB47C0}"/>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85022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327A6-6EB6-E047-82F0-BF286F151638}"/>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3" name="Footer Placeholder 2">
            <a:extLst>
              <a:ext uri="{FF2B5EF4-FFF2-40B4-BE49-F238E27FC236}">
                <a16:creationId xmlns:a16="http://schemas.microsoft.com/office/drawing/2014/main" id="{59755BC6-4770-6A4B-AAE4-9F844B1CDF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3E2774-D167-3B43-B552-81B0C3BCA87C}"/>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385634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03FF-4331-D14D-8AF5-343BDA57F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44920-6610-624B-9F53-3CEB9FE92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0339CF-B828-EE4F-BE7F-790A3411A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DFCF0-98F5-3145-8E16-FB4A28624CE6}"/>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6" name="Footer Placeholder 5">
            <a:extLst>
              <a:ext uri="{FF2B5EF4-FFF2-40B4-BE49-F238E27FC236}">
                <a16:creationId xmlns:a16="http://schemas.microsoft.com/office/drawing/2014/main" id="{FEBB55A8-B1B3-444E-850E-64E02271C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B9045-6CDA-8248-A15F-7E258B694315}"/>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392992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078D-1D8E-D947-B770-04843E6A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FEFD9-4FCB-B146-BA69-EC0DBFF3F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4A6680-1677-4A41-B0B8-BB797E7E0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63BC5-4237-5942-A7F8-E60AEAE330F3}"/>
              </a:ext>
            </a:extLst>
          </p:cNvPr>
          <p:cNvSpPr>
            <a:spLocks noGrp="1"/>
          </p:cNvSpPr>
          <p:nvPr>
            <p:ph type="dt" sz="half" idx="10"/>
          </p:nvPr>
        </p:nvSpPr>
        <p:spPr/>
        <p:txBody>
          <a:bodyPr/>
          <a:lstStyle/>
          <a:p>
            <a:fld id="{8276E4F8-AA69-844E-B24A-72C8E9D1FC13}" type="datetimeFigureOut">
              <a:rPr lang="en-US" smtClean="0"/>
              <a:t>12/3/21</a:t>
            </a:fld>
            <a:endParaRPr lang="en-US"/>
          </a:p>
        </p:txBody>
      </p:sp>
      <p:sp>
        <p:nvSpPr>
          <p:cNvPr id="6" name="Footer Placeholder 5">
            <a:extLst>
              <a:ext uri="{FF2B5EF4-FFF2-40B4-BE49-F238E27FC236}">
                <a16:creationId xmlns:a16="http://schemas.microsoft.com/office/drawing/2014/main" id="{33F564D4-F36F-B04E-9DD2-68DB7B182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93F23-F5D8-2948-A5DC-3FDE1EE39362}"/>
              </a:ext>
            </a:extLst>
          </p:cNvPr>
          <p:cNvSpPr>
            <a:spLocks noGrp="1"/>
          </p:cNvSpPr>
          <p:nvPr>
            <p:ph type="sldNum" sz="quarter" idx="12"/>
          </p:nvPr>
        </p:nvSpPr>
        <p:spPr/>
        <p:txBody>
          <a:bodyPr/>
          <a:lstStyle/>
          <a:p>
            <a:fld id="{AD0A4F3C-8416-314B-B730-B7A91DACA636}" type="slidenum">
              <a:rPr lang="en-US" smtClean="0"/>
              <a:t>‹#›</a:t>
            </a:fld>
            <a:endParaRPr lang="en-US"/>
          </a:p>
        </p:txBody>
      </p:sp>
    </p:spTree>
    <p:extLst>
      <p:ext uri="{BB962C8B-B14F-4D97-AF65-F5344CB8AC3E}">
        <p14:creationId xmlns:p14="http://schemas.microsoft.com/office/powerpoint/2010/main" val="274830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F4872-78BA-8949-850C-9FBAE0BEE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D95F8-306D-CA48-863A-2B423AFE2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6A0B8-63AF-3E49-A104-67CF8397A6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6E4F8-AA69-844E-B24A-72C8E9D1FC13}" type="datetimeFigureOut">
              <a:rPr lang="en-US" smtClean="0"/>
              <a:t>12/3/21</a:t>
            </a:fld>
            <a:endParaRPr lang="en-US"/>
          </a:p>
        </p:txBody>
      </p:sp>
      <p:sp>
        <p:nvSpPr>
          <p:cNvPr id="5" name="Footer Placeholder 4">
            <a:extLst>
              <a:ext uri="{FF2B5EF4-FFF2-40B4-BE49-F238E27FC236}">
                <a16:creationId xmlns:a16="http://schemas.microsoft.com/office/drawing/2014/main" id="{B47312B1-9C3B-4E48-9838-D183F8FBE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429EA8-3506-5D4D-B383-E5DA52868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A4F3C-8416-314B-B730-B7A91DACA636}" type="slidenum">
              <a:rPr lang="en-US" smtClean="0"/>
              <a:t>‹#›</a:t>
            </a:fld>
            <a:endParaRPr lang="en-US"/>
          </a:p>
        </p:txBody>
      </p:sp>
    </p:spTree>
    <p:extLst>
      <p:ext uri="{BB962C8B-B14F-4D97-AF65-F5344CB8AC3E}">
        <p14:creationId xmlns:p14="http://schemas.microsoft.com/office/powerpoint/2010/main" val="238115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blog.bostongreenfest.org/post/109385121155/goingurban-curitiba-brazil-green-exchange/am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borgenproject.org/sustainability-in-curitiba/" TargetMode="External"/><Relationship Id="rId7" Type="http://schemas.openxmlformats.org/officeDocument/2006/relationships/hyperlink" Target="https://www.youtube.com/watch?v=r4sumpEqnl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theguardian.com/cities/2016/may/06/story-of-cities-37-mayor-jaime-lerner-curitiba-brazil-green-capital-global-icon"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ted.com/talks/jaime_lerner_a_song_of_the_city?language=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th Annual Boston GreenFest — goingurban: Curitiba, Brazil, Green Exchange ...">
            <a:hlinkClick r:id="rId2"/>
            <a:extLst>
              <a:ext uri="{FF2B5EF4-FFF2-40B4-BE49-F238E27FC236}">
                <a16:creationId xmlns:a16="http://schemas.microsoft.com/office/drawing/2014/main" id="{9D579F6A-9B77-1D42-806D-9B6FA64B9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940"/>
          <a:stretch/>
        </p:blipFill>
        <p:spPr bwMode="auto">
          <a:xfrm>
            <a:off x="6387824" y="1046480"/>
            <a:ext cx="5453656" cy="4451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312264-D650-C448-BB0F-30AEF087EF5C}"/>
              </a:ext>
            </a:extLst>
          </p:cNvPr>
          <p:cNvSpPr txBox="1"/>
          <p:nvPr/>
        </p:nvSpPr>
        <p:spPr>
          <a:xfrm>
            <a:off x="101324" y="1874728"/>
            <a:ext cx="6286500" cy="3108543"/>
          </a:xfrm>
          <a:prstGeom prst="rect">
            <a:avLst/>
          </a:prstGeom>
          <a:noFill/>
        </p:spPr>
        <p:txBody>
          <a:bodyPr wrap="square" rtlCol="0">
            <a:spAutoFit/>
          </a:bodyPr>
          <a:lstStyle/>
          <a:p>
            <a:r>
              <a:rPr lang="en-US" sz="2800" b="1" dirty="0"/>
              <a:t>To start: </a:t>
            </a:r>
          </a:p>
          <a:p>
            <a:endParaRPr lang="en-US" sz="2800" dirty="0"/>
          </a:p>
          <a:p>
            <a:r>
              <a:rPr lang="en-US" sz="2800" dirty="0"/>
              <a:t>Discuss what you think is happening here.</a:t>
            </a:r>
          </a:p>
          <a:p>
            <a:endParaRPr lang="en-US" sz="2800" dirty="0"/>
          </a:p>
          <a:p>
            <a:endParaRPr lang="en-US" sz="2800" dirty="0"/>
          </a:p>
          <a:p>
            <a:r>
              <a:rPr lang="en-US" sz="2800" b="1" dirty="0"/>
              <a:t>Extra Challenge – </a:t>
            </a:r>
            <a:r>
              <a:rPr lang="en-US" sz="2800" dirty="0"/>
              <a:t>How might it link to urban sustainability?</a:t>
            </a:r>
          </a:p>
        </p:txBody>
      </p:sp>
    </p:spTree>
    <p:extLst>
      <p:ext uri="{BB962C8B-B14F-4D97-AF65-F5344CB8AC3E}">
        <p14:creationId xmlns:p14="http://schemas.microsoft.com/office/powerpoint/2010/main" val="401738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Houston - Office of Resilience and Sustainability">
            <a:extLst>
              <a:ext uri="{FF2B5EF4-FFF2-40B4-BE49-F238E27FC236}">
                <a16:creationId xmlns:a16="http://schemas.microsoft.com/office/drawing/2014/main" id="{7137313D-2BA4-5449-8F23-EFA4E202D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683" y="2065466"/>
            <a:ext cx="6070691" cy="2727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E67459-EAB0-0945-8A44-A9A1796AB7A9}"/>
              </a:ext>
            </a:extLst>
          </p:cNvPr>
          <p:cNvSpPr txBox="1"/>
          <p:nvPr/>
        </p:nvSpPr>
        <p:spPr>
          <a:xfrm>
            <a:off x="255373" y="243512"/>
            <a:ext cx="4946822" cy="6370975"/>
          </a:xfrm>
          <a:prstGeom prst="rect">
            <a:avLst/>
          </a:prstGeom>
          <a:noFill/>
        </p:spPr>
        <p:txBody>
          <a:bodyPr wrap="square">
            <a:spAutoFit/>
          </a:bodyPr>
          <a:lstStyle/>
          <a:p>
            <a:r>
              <a:rPr lang="en-US" sz="2400" b="1" dirty="0"/>
              <a:t>Sustainable Cities, Curitiba</a:t>
            </a:r>
          </a:p>
          <a:p>
            <a:endParaRPr lang="en-US" sz="2400" dirty="0"/>
          </a:p>
          <a:p>
            <a:r>
              <a:rPr lang="en-US" sz="2400" b="1" dirty="0"/>
              <a:t>What – </a:t>
            </a:r>
            <a:r>
              <a:rPr lang="en-US" sz="2400" dirty="0"/>
              <a:t>Understand the possible strategies available to low income countries or newly emerging economies that can make urban living more sustainable.</a:t>
            </a:r>
          </a:p>
          <a:p>
            <a:endParaRPr lang="en-US" sz="2400" dirty="0"/>
          </a:p>
          <a:p>
            <a:r>
              <a:rPr lang="en-US" sz="2400" b="1" dirty="0"/>
              <a:t>Why – </a:t>
            </a:r>
            <a:r>
              <a:rPr lang="en-US" sz="2400" dirty="0"/>
              <a:t>So that we can appreciate the varying options available to countries at lower levels of development.</a:t>
            </a:r>
          </a:p>
          <a:p>
            <a:endParaRPr lang="en-US" sz="2400" dirty="0"/>
          </a:p>
          <a:p>
            <a:r>
              <a:rPr lang="en-US" sz="2400" b="1" dirty="0"/>
              <a:t>How – </a:t>
            </a:r>
            <a:r>
              <a:rPr lang="en-US" sz="2400" dirty="0"/>
              <a:t>By exploring a variety of sources based on the Brazilian city of Curitiba, an example of a city that has successfully implemented several sustainable initiatives</a:t>
            </a:r>
            <a:r>
              <a:rPr lang="en-US" sz="1800" dirty="0"/>
              <a:t>.</a:t>
            </a:r>
          </a:p>
        </p:txBody>
      </p:sp>
    </p:spTree>
    <p:extLst>
      <p:ext uri="{BB962C8B-B14F-4D97-AF65-F5344CB8AC3E}">
        <p14:creationId xmlns:p14="http://schemas.microsoft.com/office/powerpoint/2010/main" val="452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A5B5C-67D7-EC49-B6A6-63C7315571EB}"/>
              </a:ext>
            </a:extLst>
          </p:cNvPr>
          <p:cNvSpPr txBox="1"/>
          <p:nvPr/>
        </p:nvSpPr>
        <p:spPr>
          <a:xfrm>
            <a:off x="160020" y="285750"/>
            <a:ext cx="4860607" cy="7078861"/>
          </a:xfrm>
          <a:prstGeom prst="rect">
            <a:avLst/>
          </a:prstGeom>
          <a:noFill/>
        </p:spPr>
        <p:txBody>
          <a:bodyPr wrap="square" rtlCol="0">
            <a:spAutoFit/>
          </a:bodyPr>
          <a:lstStyle/>
          <a:p>
            <a:r>
              <a:rPr lang="en-US" sz="2200" b="1" dirty="0"/>
              <a:t>Challenge 1 – Curitiba’s Location</a:t>
            </a:r>
          </a:p>
          <a:p>
            <a:endParaRPr lang="en-US" sz="2200" dirty="0"/>
          </a:p>
          <a:p>
            <a:r>
              <a:rPr lang="en-US" sz="2200" dirty="0"/>
              <a:t>In your OneNote, describe the location of Curitiba. You can use Google Earth to help with this as well as the map below.</a:t>
            </a:r>
          </a:p>
          <a:p>
            <a:endParaRPr lang="en-US" sz="2200" dirty="0"/>
          </a:p>
          <a:p>
            <a:r>
              <a:rPr lang="en-US" sz="2200" b="1" dirty="0"/>
              <a:t>Make sure to include:</a:t>
            </a:r>
          </a:p>
          <a:p>
            <a:endParaRPr lang="en-US" sz="2200" dirty="0"/>
          </a:p>
          <a:p>
            <a:pPr marL="342900" indent="-342900">
              <a:buFont typeface="Arial" panose="020B0604020202020204" pitchFamily="34" charset="0"/>
              <a:buChar char="•"/>
            </a:pPr>
            <a:r>
              <a:rPr lang="en-US" sz="2200" dirty="0"/>
              <a:t>Global Location i.e. continent</a:t>
            </a:r>
          </a:p>
          <a:p>
            <a:pPr marL="342900" indent="-342900">
              <a:buFont typeface="Arial" panose="020B0604020202020204" pitchFamily="34" charset="0"/>
              <a:buChar char="•"/>
            </a:pPr>
            <a:r>
              <a:rPr lang="en-US" sz="2200" dirty="0"/>
              <a:t>National Location i.e. within Brazil</a:t>
            </a:r>
          </a:p>
          <a:p>
            <a:pPr marL="342900" indent="-342900">
              <a:buFont typeface="Arial" panose="020B0604020202020204" pitchFamily="34" charset="0"/>
              <a:buChar char="•"/>
            </a:pPr>
            <a:r>
              <a:rPr lang="en-US" sz="2200" dirty="0"/>
              <a:t>Compass directions</a:t>
            </a:r>
          </a:p>
          <a:p>
            <a:pPr marL="342900" indent="-342900">
              <a:buFont typeface="Arial" panose="020B0604020202020204" pitchFamily="34" charset="0"/>
              <a:buChar char="•"/>
            </a:pPr>
            <a:r>
              <a:rPr lang="en-US" sz="2200" dirty="0"/>
              <a:t>Location relative to other major cities in Brazil</a:t>
            </a:r>
          </a:p>
          <a:p>
            <a:endParaRPr lang="en-US" sz="2200" dirty="0"/>
          </a:p>
          <a:p>
            <a:r>
              <a:rPr lang="en-US" sz="2200" b="1" dirty="0"/>
              <a:t>Extra challenge:</a:t>
            </a:r>
          </a:p>
          <a:p>
            <a:r>
              <a:rPr lang="en-US" sz="2200" dirty="0"/>
              <a:t>Use the measuring tool on Google Earth to add the distance of Brazil from other major Brazilian cities, and then from us here in Katy.</a:t>
            </a:r>
          </a:p>
          <a:p>
            <a:endParaRPr lang="en-US" dirty="0"/>
          </a:p>
          <a:p>
            <a:endParaRPr lang="en-US" dirty="0"/>
          </a:p>
        </p:txBody>
      </p:sp>
      <p:pic>
        <p:nvPicPr>
          <p:cNvPr id="3074" name="Picture 2" descr="Curitiba | History, Population, &amp;amp; Facts | Britannica">
            <a:extLst>
              <a:ext uri="{FF2B5EF4-FFF2-40B4-BE49-F238E27FC236}">
                <a16:creationId xmlns:a16="http://schemas.microsoft.com/office/drawing/2014/main" id="{1123684C-BA66-2546-AC5D-523E293F4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748" y="1068705"/>
            <a:ext cx="6743232" cy="472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4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8AD988-B097-4146-A6EE-D0BD7197503C}"/>
              </a:ext>
            </a:extLst>
          </p:cNvPr>
          <p:cNvSpPr txBox="1"/>
          <p:nvPr/>
        </p:nvSpPr>
        <p:spPr>
          <a:xfrm>
            <a:off x="5919919" y="387927"/>
            <a:ext cx="5340668" cy="1200329"/>
          </a:xfrm>
          <a:prstGeom prst="rect">
            <a:avLst/>
          </a:prstGeom>
          <a:noFill/>
        </p:spPr>
        <p:txBody>
          <a:bodyPr wrap="square" rtlCol="0">
            <a:spAutoFit/>
          </a:bodyPr>
          <a:lstStyle/>
          <a:p>
            <a:pPr algn="ctr"/>
            <a:r>
              <a:rPr lang="en-US" dirty="0"/>
              <a:t>Those of you that want to read (</a:t>
            </a:r>
            <a:r>
              <a:rPr lang="en-US" dirty="0" err="1"/>
              <a:t>coloured</a:t>
            </a:r>
            <a:r>
              <a:rPr lang="en-US" dirty="0"/>
              <a:t> according to level of challenge. Green least, red most):</a:t>
            </a:r>
          </a:p>
          <a:p>
            <a:endParaRPr lang="en-US" dirty="0"/>
          </a:p>
          <a:p>
            <a:endParaRPr lang="en-US" dirty="0"/>
          </a:p>
        </p:txBody>
      </p:sp>
      <p:pic>
        <p:nvPicPr>
          <p:cNvPr id="5" name="Picture 4">
            <a:hlinkClick r:id="rId3"/>
            <a:extLst>
              <a:ext uri="{FF2B5EF4-FFF2-40B4-BE49-F238E27FC236}">
                <a16:creationId xmlns:a16="http://schemas.microsoft.com/office/drawing/2014/main" id="{6911C172-FF19-E44A-8358-AA8BD00DE65C}"/>
              </a:ext>
            </a:extLst>
          </p:cNvPr>
          <p:cNvPicPr>
            <a:picLocks noChangeAspect="1"/>
          </p:cNvPicPr>
          <p:nvPr/>
        </p:nvPicPr>
        <p:blipFill>
          <a:blip r:embed="rId4"/>
          <a:stretch>
            <a:fillRect/>
          </a:stretch>
        </p:blipFill>
        <p:spPr>
          <a:xfrm>
            <a:off x="5421614" y="1474272"/>
            <a:ext cx="1820129" cy="178181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7" name="Picture 6">
            <a:hlinkClick r:id="rId5"/>
            <a:extLst>
              <a:ext uri="{FF2B5EF4-FFF2-40B4-BE49-F238E27FC236}">
                <a16:creationId xmlns:a16="http://schemas.microsoft.com/office/drawing/2014/main" id="{6FF01369-CFC8-974F-9E8D-85AE6BBC3BD6}"/>
              </a:ext>
            </a:extLst>
          </p:cNvPr>
          <p:cNvPicPr>
            <a:picLocks noChangeAspect="1"/>
          </p:cNvPicPr>
          <p:nvPr/>
        </p:nvPicPr>
        <p:blipFill>
          <a:blip r:embed="rId6"/>
          <a:stretch>
            <a:fillRect/>
          </a:stretch>
        </p:blipFill>
        <p:spPr>
          <a:xfrm>
            <a:off x="10120921" y="1461980"/>
            <a:ext cx="1820129" cy="179990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9" name="Picture 8">
            <a:hlinkClick r:id="rId7"/>
            <a:extLst>
              <a:ext uri="{FF2B5EF4-FFF2-40B4-BE49-F238E27FC236}">
                <a16:creationId xmlns:a16="http://schemas.microsoft.com/office/drawing/2014/main" id="{78ACCBED-695E-CE43-8707-E7F5F60CB3EA}"/>
              </a:ext>
            </a:extLst>
          </p:cNvPr>
          <p:cNvPicPr>
            <a:picLocks noChangeAspect="1"/>
          </p:cNvPicPr>
          <p:nvPr/>
        </p:nvPicPr>
        <p:blipFill>
          <a:blip r:embed="rId8"/>
          <a:stretch>
            <a:fillRect/>
          </a:stretch>
        </p:blipFill>
        <p:spPr>
          <a:xfrm>
            <a:off x="8930312" y="4649944"/>
            <a:ext cx="1820129" cy="1820129"/>
          </a:xfrm>
          <a:prstGeom prst="rect">
            <a:avLst/>
          </a:prstGeom>
        </p:spPr>
      </p:pic>
      <p:sp>
        <p:nvSpPr>
          <p:cNvPr id="10" name="TextBox 9">
            <a:extLst>
              <a:ext uri="{FF2B5EF4-FFF2-40B4-BE49-F238E27FC236}">
                <a16:creationId xmlns:a16="http://schemas.microsoft.com/office/drawing/2014/main" id="{F9BCF58F-0079-AD43-B920-2FECDB9A7995}"/>
              </a:ext>
            </a:extLst>
          </p:cNvPr>
          <p:cNvSpPr txBox="1"/>
          <p:nvPr/>
        </p:nvSpPr>
        <p:spPr>
          <a:xfrm>
            <a:off x="6936467" y="3843794"/>
            <a:ext cx="3367088" cy="923330"/>
          </a:xfrm>
          <a:prstGeom prst="rect">
            <a:avLst/>
          </a:prstGeom>
          <a:noFill/>
        </p:spPr>
        <p:txBody>
          <a:bodyPr wrap="square" rtlCol="0">
            <a:spAutoFit/>
          </a:bodyPr>
          <a:lstStyle/>
          <a:p>
            <a:pPr algn="ctr"/>
            <a:r>
              <a:rPr lang="en-US" dirty="0"/>
              <a:t>Those of you that want to watch (watch both):</a:t>
            </a:r>
          </a:p>
          <a:p>
            <a:pPr algn="ctr"/>
            <a:endParaRPr lang="en-US" dirty="0"/>
          </a:p>
        </p:txBody>
      </p:sp>
      <p:pic>
        <p:nvPicPr>
          <p:cNvPr id="12" name="Picture 11">
            <a:hlinkClick r:id="rId9"/>
            <a:extLst>
              <a:ext uri="{FF2B5EF4-FFF2-40B4-BE49-F238E27FC236}">
                <a16:creationId xmlns:a16="http://schemas.microsoft.com/office/drawing/2014/main" id="{2814B8BC-3E14-4243-9463-7B4570A2955D}"/>
              </a:ext>
            </a:extLst>
          </p:cNvPr>
          <p:cNvPicPr>
            <a:picLocks noChangeAspect="1"/>
          </p:cNvPicPr>
          <p:nvPr/>
        </p:nvPicPr>
        <p:blipFill>
          <a:blip r:embed="rId10"/>
          <a:stretch>
            <a:fillRect/>
          </a:stretch>
        </p:blipFill>
        <p:spPr>
          <a:xfrm>
            <a:off x="6489580" y="4614167"/>
            <a:ext cx="1820129" cy="1801365"/>
          </a:xfrm>
          <a:prstGeom prst="rect">
            <a:avLst/>
          </a:prstGeom>
        </p:spPr>
      </p:pic>
      <p:pic>
        <p:nvPicPr>
          <p:cNvPr id="14" name="Picture 13">
            <a:extLst>
              <a:ext uri="{FF2B5EF4-FFF2-40B4-BE49-F238E27FC236}">
                <a16:creationId xmlns:a16="http://schemas.microsoft.com/office/drawing/2014/main" id="{0783FD80-8A70-0740-9520-9D31DCCA2D6B}"/>
              </a:ext>
            </a:extLst>
          </p:cNvPr>
          <p:cNvPicPr>
            <a:picLocks noChangeAspect="1"/>
          </p:cNvPicPr>
          <p:nvPr/>
        </p:nvPicPr>
        <p:blipFill>
          <a:blip r:embed="rId11"/>
          <a:stretch>
            <a:fillRect/>
          </a:stretch>
        </p:blipFill>
        <p:spPr>
          <a:xfrm>
            <a:off x="7742281" y="1373267"/>
            <a:ext cx="1968013" cy="194685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35CB70C7-343D-864A-944B-A3CC6A50CD2C}"/>
              </a:ext>
            </a:extLst>
          </p:cNvPr>
          <p:cNvSpPr txBox="1"/>
          <p:nvPr/>
        </p:nvSpPr>
        <p:spPr>
          <a:xfrm>
            <a:off x="298461" y="442821"/>
            <a:ext cx="4760595" cy="61247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b="1" dirty="0"/>
              <a:t>Challenge 2 – Curitiba’s Sustainability </a:t>
            </a:r>
          </a:p>
          <a:p>
            <a:endParaRPr lang="en-US" sz="2200" dirty="0"/>
          </a:p>
          <a:p>
            <a:r>
              <a:rPr lang="en-US" sz="2200" dirty="0"/>
              <a:t>Using the sources provided, create a piece of work that highlights Curitiba’s sustainable initiatives. The work should describe things that improve:</a:t>
            </a:r>
          </a:p>
          <a:p>
            <a:endParaRPr lang="en-US" sz="2200" dirty="0"/>
          </a:p>
          <a:p>
            <a:pPr marL="285750" indent="-285750">
              <a:buFontTx/>
              <a:buChar char="-"/>
            </a:pPr>
            <a:r>
              <a:rPr lang="en-US" sz="2200" dirty="0"/>
              <a:t>Waste disposal</a:t>
            </a:r>
          </a:p>
          <a:p>
            <a:pPr marL="285750" indent="-285750">
              <a:buFontTx/>
              <a:buChar char="-"/>
            </a:pPr>
            <a:r>
              <a:rPr lang="en-US" sz="2200" dirty="0"/>
              <a:t>Transport</a:t>
            </a:r>
          </a:p>
          <a:p>
            <a:pPr marL="285750" indent="-285750">
              <a:buFontTx/>
              <a:buChar char="-"/>
            </a:pPr>
            <a:r>
              <a:rPr lang="en-US" sz="2200" dirty="0"/>
              <a:t>Education</a:t>
            </a:r>
          </a:p>
          <a:p>
            <a:pPr marL="285750" indent="-285750">
              <a:buFontTx/>
              <a:buChar char="-"/>
            </a:pPr>
            <a:r>
              <a:rPr lang="en-US" sz="2200" dirty="0"/>
              <a:t>Health</a:t>
            </a:r>
          </a:p>
          <a:p>
            <a:pPr marL="285750" indent="-285750">
              <a:buFontTx/>
              <a:buChar char="-"/>
            </a:pPr>
            <a:r>
              <a:rPr lang="en-US" sz="2200" dirty="0"/>
              <a:t>Employment </a:t>
            </a:r>
          </a:p>
          <a:p>
            <a:pPr marL="285750" indent="-285750">
              <a:buFontTx/>
              <a:buChar char="-"/>
            </a:pPr>
            <a:r>
              <a:rPr lang="en-US" sz="2200" dirty="0"/>
              <a:t>housing</a:t>
            </a:r>
          </a:p>
          <a:p>
            <a:endParaRPr lang="en-US" sz="2200" dirty="0"/>
          </a:p>
          <a:p>
            <a:r>
              <a:rPr lang="en-US" sz="2200" dirty="0"/>
              <a:t>This could be a made as a table (see example on slide 6), a spider diagram, a bullet point list. It is up to you.</a:t>
            </a:r>
          </a:p>
          <a:p>
            <a:endParaRPr lang="en-US" dirty="0"/>
          </a:p>
        </p:txBody>
      </p:sp>
    </p:spTree>
    <p:extLst>
      <p:ext uri="{BB962C8B-B14F-4D97-AF65-F5344CB8AC3E}">
        <p14:creationId xmlns:p14="http://schemas.microsoft.com/office/powerpoint/2010/main" val="78219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9C3705D-FA8E-AE4C-9C4A-7DD9A3944C26}"/>
              </a:ext>
            </a:extLst>
          </p:cNvPr>
          <p:cNvGraphicFramePr>
            <a:graphicFrameLocks noGrp="1"/>
          </p:cNvGraphicFramePr>
          <p:nvPr>
            <p:extLst>
              <p:ext uri="{D42A27DB-BD31-4B8C-83A1-F6EECF244321}">
                <p14:modId xmlns:p14="http://schemas.microsoft.com/office/powerpoint/2010/main" val="715504408"/>
              </p:ext>
            </p:extLst>
          </p:nvPr>
        </p:nvGraphicFramePr>
        <p:xfrm>
          <a:off x="114300" y="719665"/>
          <a:ext cx="11944352" cy="5352523"/>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3519386555"/>
                    </a:ext>
                  </a:extLst>
                </a:gridCol>
                <a:gridCol w="1528763">
                  <a:extLst>
                    <a:ext uri="{9D8B030D-6E8A-4147-A177-3AD203B41FA5}">
                      <a16:colId xmlns:a16="http://schemas.microsoft.com/office/drawing/2014/main" val="921687963"/>
                    </a:ext>
                  </a:extLst>
                </a:gridCol>
                <a:gridCol w="1900237">
                  <a:extLst>
                    <a:ext uri="{9D8B030D-6E8A-4147-A177-3AD203B41FA5}">
                      <a16:colId xmlns:a16="http://schemas.microsoft.com/office/drawing/2014/main" val="4279283361"/>
                    </a:ext>
                  </a:extLst>
                </a:gridCol>
                <a:gridCol w="1996169">
                  <a:extLst>
                    <a:ext uri="{9D8B030D-6E8A-4147-A177-3AD203B41FA5}">
                      <a16:colId xmlns:a16="http://schemas.microsoft.com/office/drawing/2014/main" val="2236006783"/>
                    </a:ext>
                  </a:extLst>
                </a:gridCol>
                <a:gridCol w="1706336">
                  <a:extLst>
                    <a:ext uri="{9D8B030D-6E8A-4147-A177-3AD203B41FA5}">
                      <a16:colId xmlns:a16="http://schemas.microsoft.com/office/drawing/2014/main" val="1552429361"/>
                    </a:ext>
                  </a:extLst>
                </a:gridCol>
                <a:gridCol w="1706336">
                  <a:extLst>
                    <a:ext uri="{9D8B030D-6E8A-4147-A177-3AD203B41FA5}">
                      <a16:colId xmlns:a16="http://schemas.microsoft.com/office/drawing/2014/main" val="2297630367"/>
                    </a:ext>
                  </a:extLst>
                </a:gridCol>
                <a:gridCol w="1706336">
                  <a:extLst>
                    <a:ext uri="{9D8B030D-6E8A-4147-A177-3AD203B41FA5}">
                      <a16:colId xmlns:a16="http://schemas.microsoft.com/office/drawing/2014/main" val="1624128710"/>
                    </a:ext>
                  </a:extLst>
                </a:gridCol>
              </a:tblGrid>
              <a:tr h="672793">
                <a:tc gridSpan="7">
                  <a:txBody>
                    <a:bodyPr/>
                    <a:lstStyle/>
                    <a:p>
                      <a:r>
                        <a:rPr lang="en-US" dirty="0"/>
                        <a:t>Sustainable Solutions in Curitiba</a:t>
                      </a:r>
                    </a:p>
                  </a:txBody>
                  <a:tcPr/>
                </a:tc>
                <a:tc hMerge="1">
                  <a:txBody>
                    <a:bodyPr/>
                    <a:lstStyle/>
                    <a:p>
                      <a:r>
                        <a:rPr lang="en-US" dirty="0"/>
                        <a:t>Sustainable Solutions in Curitiba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03965353"/>
                  </a:ext>
                </a:extLst>
              </a:tr>
              <a:tr h="1114092">
                <a:tc>
                  <a:txBody>
                    <a:bodyPr/>
                    <a:lstStyle/>
                    <a:p>
                      <a:r>
                        <a:rPr lang="en-US" dirty="0"/>
                        <a:t>Solution linked to…</a:t>
                      </a:r>
                    </a:p>
                  </a:txBody>
                  <a:tcPr/>
                </a:tc>
                <a:tc>
                  <a:txBody>
                    <a:bodyPr/>
                    <a:lstStyle/>
                    <a:p>
                      <a:r>
                        <a:rPr lang="en-US" dirty="0"/>
                        <a:t>Waste Disposal</a:t>
                      </a:r>
                    </a:p>
                  </a:txBody>
                  <a:tcPr/>
                </a:tc>
                <a:tc>
                  <a:txBody>
                    <a:bodyPr/>
                    <a:lstStyle/>
                    <a:p>
                      <a:r>
                        <a:rPr lang="en-US" dirty="0"/>
                        <a:t>Transport</a:t>
                      </a:r>
                    </a:p>
                  </a:txBody>
                  <a:tcPr/>
                </a:tc>
                <a:tc>
                  <a:txBody>
                    <a:bodyPr/>
                    <a:lstStyle/>
                    <a:p>
                      <a:r>
                        <a:rPr lang="en-US" dirty="0"/>
                        <a:t>Education</a:t>
                      </a:r>
                    </a:p>
                  </a:txBody>
                  <a:tcPr/>
                </a:tc>
                <a:tc>
                  <a:txBody>
                    <a:bodyPr/>
                    <a:lstStyle/>
                    <a:p>
                      <a:r>
                        <a:rPr lang="en-US" dirty="0"/>
                        <a:t>Health</a:t>
                      </a:r>
                    </a:p>
                  </a:txBody>
                  <a:tcPr/>
                </a:tc>
                <a:tc>
                  <a:txBody>
                    <a:bodyPr/>
                    <a:lstStyle/>
                    <a:p>
                      <a:r>
                        <a:rPr lang="en-US" dirty="0"/>
                        <a:t>Employment</a:t>
                      </a:r>
                    </a:p>
                  </a:txBody>
                  <a:tcPr/>
                </a:tc>
                <a:tc>
                  <a:txBody>
                    <a:bodyPr/>
                    <a:lstStyle/>
                    <a:p>
                      <a:r>
                        <a:rPr lang="en-US" dirty="0"/>
                        <a:t>Housing</a:t>
                      </a:r>
                    </a:p>
                  </a:txBody>
                  <a:tcPr/>
                </a:tc>
                <a:extLst>
                  <a:ext uri="{0D108BD9-81ED-4DB2-BD59-A6C34878D82A}">
                    <a16:rowId xmlns:a16="http://schemas.microsoft.com/office/drawing/2014/main" val="1310311152"/>
                  </a:ext>
                </a:extLst>
              </a:tr>
              <a:tr h="3565638">
                <a:tc>
                  <a:txBody>
                    <a:bodyPr/>
                    <a:lstStyle/>
                    <a:p>
                      <a:r>
                        <a:rPr lang="en-US" dirty="0"/>
                        <a:t>Description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449929980"/>
                  </a:ext>
                </a:extLst>
              </a:tr>
            </a:tbl>
          </a:graphicData>
        </a:graphic>
      </p:graphicFrame>
    </p:spTree>
    <p:extLst>
      <p:ext uri="{BB962C8B-B14F-4D97-AF65-F5344CB8AC3E}">
        <p14:creationId xmlns:p14="http://schemas.microsoft.com/office/powerpoint/2010/main" val="424350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C9B2F-4CF9-9C4B-8872-058D16AD34B0}"/>
              </a:ext>
            </a:extLst>
          </p:cNvPr>
          <p:cNvSpPr txBox="1"/>
          <p:nvPr/>
        </p:nvSpPr>
        <p:spPr>
          <a:xfrm>
            <a:off x="242887" y="200025"/>
            <a:ext cx="6472238" cy="6524863"/>
          </a:xfrm>
          <a:prstGeom prst="rect">
            <a:avLst/>
          </a:prstGeom>
          <a:noFill/>
        </p:spPr>
        <p:txBody>
          <a:bodyPr wrap="square" rtlCol="0">
            <a:spAutoFit/>
          </a:bodyPr>
          <a:lstStyle/>
          <a:p>
            <a:r>
              <a:rPr lang="en-US" sz="2200" b="1" dirty="0"/>
              <a:t>Challenge 3</a:t>
            </a:r>
          </a:p>
          <a:p>
            <a:endParaRPr lang="en-US" sz="2200" dirty="0"/>
          </a:p>
          <a:p>
            <a:r>
              <a:rPr lang="en-US" sz="2200" dirty="0"/>
              <a:t>Create a piece of work that creatively sums up the sustainable solutions implemented in Curitiba. This could be:</a:t>
            </a:r>
          </a:p>
          <a:p>
            <a:endParaRPr lang="en-US" sz="2200" dirty="0"/>
          </a:p>
          <a:p>
            <a:pPr marL="285750" indent="-285750">
              <a:buFontTx/>
              <a:buChar char="-"/>
            </a:pPr>
            <a:r>
              <a:rPr lang="en-US" sz="2200" dirty="0"/>
              <a:t>A poem (acrostic etc.)</a:t>
            </a:r>
          </a:p>
          <a:p>
            <a:pPr marL="285750" indent="-285750">
              <a:buFontTx/>
              <a:buChar char="-"/>
            </a:pPr>
            <a:r>
              <a:rPr lang="en-US" sz="2200" dirty="0"/>
              <a:t>A diary entry of a person that has just moved to Curitiba from a less sustainable city in Brazil</a:t>
            </a:r>
          </a:p>
          <a:p>
            <a:pPr marL="285750" indent="-285750">
              <a:buFontTx/>
              <a:buChar char="-"/>
            </a:pPr>
            <a:r>
              <a:rPr lang="en-US" sz="2200" dirty="0"/>
              <a:t>A song</a:t>
            </a:r>
          </a:p>
          <a:p>
            <a:pPr marL="285750" indent="-285750">
              <a:buFontTx/>
              <a:buChar char="-"/>
            </a:pPr>
            <a:r>
              <a:rPr lang="en-US" sz="2200" dirty="0"/>
              <a:t>A poster</a:t>
            </a:r>
          </a:p>
          <a:p>
            <a:pPr marL="285750" indent="-285750">
              <a:buFontTx/>
              <a:buChar char="-"/>
            </a:pPr>
            <a:r>
              <a:rPr lang="en-US" sz="2200" dirty="0"/>
              <a:t>A news report</a:t>
            </a:r>
          </a:p>
          <a:p>
            <a:pPr marL="285750" indent="-285750">
              <a:buFontTx/>
              <a:buChar char="-"/>
            </a:pPr>
            <a:r>
              <a:rPr lang="en-US" sz="2200" dirty="0"/>
              <a:t>Any other means that you feel is appropriate and have checked with your teacher.</a:t>
            </a:r>
          </a:p>
          <a:p>
            <a:pPr marL="285750" indent="-285750">
              <a:buFontTx/>
              <a:buChar char="-"/>
            </a:pPr>
            <a:endParaRPr lang="en-US" sz="2200" dirty="0"/>
          </a:p>
          <a:p>
            <a:pPr marL="285750" indent="-285750">
              <a:buFontTx/>
              <a:buChar char="-"/>
            </a:pPr>
            <a:endParaRPr lang="en-US" sz="2200" dirty="0"/>
          </a:p>
          <a:p>
            <a:r>
              <a:rPr lang="en-US" sz="2200" b="1" dirty="0"/>
              <a:t>Optional Extension Challenge – </a:t>
            </a:r>
            <a:r>
              <a:rPr lang="en-US" sz="2200" dirty="0"/>
              <a:t>Create a Kahoot / </a:t>
            </a:r>
            <a:r>
              <a:rPr lang="en-US" sz="2200" dirty="0" err="1"/>
              <a:t>Blooket</a:t>
            </a:r>
            <a:r>
              <a:rPr lang="en-US" sz="2200" dirty="0"/>
              <a:t> based on what you have discovered about Curitiba. </a:t>
            </a:r>
            <a:endParaRPr lang="en-US" dirty="0"/>
          </a:p>
        </p:txBody>
      </p:sp>
      <p:pic>
        <p:nvPicPr>
          <p:cNvPr id="5122" name="Picture 2" descr="6 Ways to Tap Into Your Creative Self | SUCCESS">
            <a:extLst>
              <a:ext uri="{FF2B5EF4-FFF2-40B4-BE49-F238E27FC236}">
                <a16:creationId xmlns:a16="http://schemas.microsoft.com/office/drawing/2014/main" id="{E9C24EC3-E2F3-D349-AEB9-F29D2D941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588" y="1805233"/>
            <a:ext cx="4457700" cy="324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7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8F5CF4-56FF-5F4D-96FD-4E13EB9264E2}"/>
              </a:ext>
            </a:extLst>
          </p:cNvPr>
          <p:cNvSpPr txBox="1"/>
          <p:nvPr/>
        </p:nvSpPr>
        <p:spPr>
          <a:xfrm>
            <a:off x="214312" y="1690217"/>
            <a:ext cx="4300538" cy="3170099"/>
          </a:xfrm>
          <a:prstGeom prst="rect">
            <a:avLst/>
          </a:prstGeom>
          <a:noFill/>
        </p:spPr>
        <p:txBody>
          <a:bodyPr wrap="square" rtlCol="0">
            <a:spAutoFit/>
          </a:bodyPr>
          <a:lstStyle/>
          <a:p>
            <a:r>
              <a:rPr lang="en-US" sz="4000" b="1" dirty="0"/>
              <a:t>Challenge 4</a:t>
            </a:r>
          </a:p>
          <a:p>
            <a:endParaRPr lang="en-US" sz="4000" dirty="0"/>
          </a:p>
          <a:p>
            <a:r>
              <a:rPr lang="en-US" sz="4000" dirty="0"/>
              <a:t>Add your work to your Google Earth case study project.  </a:t>
            </a:r>
          </a:p>
        </p:txBody>
      </p:sp>
      <p:pic>
        <p:nvPicPr>
          <p:cNvPr id="6146" name="Picture 2" descr="Google Earth logo geoawesomeness - Geoawesomeness">
            <a:extLst>
              <a:ext uri="{FF2B5EF4-FFF2-40B4-BE49-F238E27FC236}">
                <a16:creationId xmlns:a16="http://schemas.microsoft.com/office/drawing/2014/main" id="{257E39EC-E368-B448-A50E-C87DC0940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13" y="1912810"/>
            <a:ext cx="5414962" cy="303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2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1FF2B4-0126-2148-8108-26C01D68FF5F}"/>
              </a:ext>
            </a:extLst>
          </p:cNvPr>
          <p:cNvSpPr txBox="1"/>
          <p:nvPr/>
        </p:nvSpPr>
        <p:spPr>
          <a:xfrm>
            <a:off x="1" y="705177"/>
            <a:ext cx="5829300" cy="5109091"/>
          </a:xfrm>
          <a:prstGeom prst="rect">
            <a:avLst/>
          </a:prstGeom>
          <a:noFill/>
        </p:spPr>
        <p:txBody>
          <a:bodyPr wrap="square" rtlCol="0">
            <a:spAutoFit/>
          </a:bodyPr>
          <a:lstStyle/>
          <a:p>
            <a:r>
              <a:rPr lang="en-US" sz="2200" b="1" dirty="0"/>
              <a:t>To Finish:</a:t>
            </a:r>
          </a:p>
          <a:p>
            <a:endParaRPr lang="en-US" sz="2200" dirty="0"/>
          </a:p>
          <a:p>
            <a:r>
              <a:rPr lang="en-US" sz="2200" dirty="0"/>
              <a:t>Of the 3 places we’ve looked at recently, where would you rather live and why?</a:t>
            </a:r>
          </a:p>
          <a:p>
            <a:endParaRPr lang="en-US" sz="2200" dirty="0"/>
          </a:p>
          <a:p>
            <a:r>
              <a:rPr lang="en-US" sz="2200" b="1" dirty="0"/>
              <a:t>Lagos – </a:t>
            </a:r>
            <a:r>
              <a:rPr lang="en-US" sz="2200" dirty="0"/>
              <a:t>Go to the front of the room</a:t>
            </a:r>
          </a:p>
          <a:p>
            <a:r>
              <a:rPr lang="en-US" sz="2200" b="1" dirty="0"/>
              <a:t>Hong Kong – </a:t>
            </a:r>
            <a:r>
              <a:rPr lang="en-US" sz="2200" dirty="0"/>
              <a:t>Go to the middle of the room</a:t>
            </a:r>
          </a:p>
          <a:p>
            <a:r>
              <a:rPr lang="en-US" sz="2200" b="1" dirty="0"/>
              <a:t>Curitiba – </a:t>
            </a:r>
            <a:r>
              <a:rPr lang="en-US" sz="2200" dirty="0"/>
              <a:t>Go to the back of the room</a:t>
            </a:r>
          </a:p>
          <a:p>
            <a:endParaRPr lang="en-US" sz="2200" dirty="0"/>
          </a:p>
          <a:p>
            <a:r>
              <a:rPr lang="en-US" sz="2200" dirty="0"/>
              <a:t>Be prepared to share your reasons why, using what you have learned over the last few lessons! You can say the negatives of the places you’ve not chosen to help with this. This will help with your </a:t>
            </a:r>
            <a:r>
              <a:rPr lang="en-US" sz="2200" b="1" i="1" u="sng" dirty="0"/>
              <a:t>justification!</a:t>
            </a:r>
            <a:endParaRPr lang="en-US" sz="2200" dirty="0"/>
          </a:p>
          <a:p>
            <a:endParaRPr lang="en-US" dirty="0"/>
          </a:p>
        </p:txBody>
      </p:sp>
      <p:pic>
        <p:nvPicPr>
          <p:cNvPr id="7170" name="Picture 2" descr="How to finish what you start - Practical Sponsorship Ideas">
            <a:extLst>
              <a:ext uri="{FF2B5EF4-FFF2-40B4-BE49-F238E27FC236}">
                <a16:creationId xmlns:a16="http://schemas.microsoft.com/office/drawing/2014/main" id="{42C85D3C-1880-9947-965B-55DAA48A4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1739721"/>
            <a:ext cx="6010275" cy="337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606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550</Words>
  <Application>Microsoft Macintosh PowerPoint</Application>
  <PresentationFormat>Widescreen</PresentationFormat>
  <Paragraphs>80</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26</cp:revision>
  <dcterms:created xsi:type="dcterms:W3CDTF">2021-11-24T21:08:29Z</dcterms:created>
  <dcterms:modified xsi:type="dcterms:W3CDTF">2021-12-03T20:23:56Z</dcterms:modified>
</cp:coreProperties>
</file>