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7" r:id="rId3"/>
    <p:sldId id="268" r:id="rId4"/>
    <p:sldId id="269" r:id="rId5"/>
    <p:sldId id="270" r:id="rId6"/>
    <p:sldId id="257" r:id="rId7"/>
    <p:sldId id="276" r:id="rId8"/>
    <p:sldId id="258" r:id="rId9"/>
    <p:sldId id="274" r:id="rId10"/>
    <p:sldId id="271" r:id="rId11"/>
    <p:sldId id="259" r:id="rId12"/>
    <p:sldId id="264" r:id="rId13"/>
    <p:sldId id="267" r:id="rId14"/>
    <p:sldId id="260" r:id="rId15"/>
    <p:sldId id="275" r:id="rId16"/>
    <p:sldId id="265" r:id="rId17"/>
    <p:sldId id="261" r:id="rId18"/>
    <p:sldId id="266" r:id="rId19"/>
    <p:sldId id="262" r:id="rId20"/>
    <p:sldId id="263" r:id="rId21"/>
    <p:sldId id="272" r:id="rId22"/>
    <p:sldId id="278" r:id="rId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48"/>
  </p:normalViewPr>
  <p:slideViewPr>
    <p:cSldViewPr snapToGrid="0" snapToObjects="1">
      <p:cViewPr varScale="1">
        <p:scale>
          <a:sx n="121" d="100"/>
          <a:sy n="121" d="100"/>
        </p:scale>
        <p:origin x="200"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8F86F-5CB5-BF49-BBD6-9CA690B593A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D78D0B9-3940-FA49-90CC-0B2A4829A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5E2B25BA-98DE-3149-AC7E-C285A8CD06C6}"/>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B6B3E0DB-8CF1-524B-8A34-502189E828A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D99CBE1-3580-3643-AA3D-3BC93333C6F0}"/>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235925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F0DE9-7F51-0E44-80D6-F8FAD86C35E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688B498-BF6B-3248-A417-C27DB3380DD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17D637D-8D24-D346-B281-8CB4063C348A}"/>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A00CA660-5C70-C54C-B860-690CC0711F7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719DADE-5CDB-794F-8112-0AA48832D1EC}"/>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8808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203301-1E75-0441-A70D-99636747B35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BAC5A2C-0394-0F4D-A9A8-B40CA4FB13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7167D34-4B68-A94B-A4DF-2164D557205D}"/>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62AE31A2-200F-5046-A59E-2B971F5A09F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C33BDC7-02DC-2A48-AE33-994AD4BD64B5}"/>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405561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8EB4E-C767-4644-A0E0-5CC58545DFA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E4D18C9-2727-4B4B-A8A7-6C5F4E597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DD6B16A-7E84-6C46-9D57-D641E3FDE861}"/>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910E44EE-52BF-0142-B0EE-50DB1F319F9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9C1B308-D210-CF40-B2CD-49C364D3BB61}"/>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1963748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C040A-3D00-7440-B0A0-B14BC5BEF1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55F30F2-B31B-5F47-873D-CCAC3A05F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33FB4D5-11DC-1B48-BBD9-54299B01DFB0}"/>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9B7E5606-3390-F84B-A282-B56C6E4B7D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263361E-B561-BD49-8135-899C62DEC309}"/>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422545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7E7382-E89D-C840-862F-40B49290EE4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0AADCE1-C914-7D4F-963F-F3C63C49995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E38FE6F-30AE-FF4F-822C-D88D7DEA32D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A69FFA9-4911-424D-B171-6BD215AFB689}"/>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6" name="Marcador de pie de página 5">
            <a:extLst>
              <a:ext uri="{FF2B5EF4-FFF2-40B4-BE49-F238E27FC236}">
                <a16:creationId xmlns:a16="http://schemas.microsoft.com/office/drawing/2014/main" id="{97D89F6C-FCBE-484E-813F-D903F3C1ABC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22DA65C-337B-AE4B-BB6A-29ECEA4B75A8}"/>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26345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FD0D5-4387-CF48-A5DC-30EF847B491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5DB23BC-D86E-9F4B-B275-C26BC1125E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53D4FA-7909-7447-B7BF-2B49E8ED6AF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E28A05A-F058-F743-A1F6-6AAFA55B7F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A0BFB5-DD0F-7B43-8DB0-4717E81F36B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6D1EF669-07CD-D343-B576-2AA3538D166C}"/>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8" name="Marcador de pie de página 7">
            <a:extLst>
              <a:ext uri="{FF2B5EF4-FFF2-40B4-BE49-F238E27FC236}">
                <a16:creationId xmlns:a16="http://schemas.microsoft.com/office/drawing/2014/main" id="{95B2C55D-4D29-7943-928A-037E3FC10117}"/>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E112F7BF-BFC9-5643-9587-BC728C1FD747}"/>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426721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505DA-2AAC-444F-88A3-52BD6A83B17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30145D89-951A-2A4F-B1CC-281E14AF913B}"/>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4" name="Marcador de pie de página 3">
            <a:extLst>
              <a:ext uri="{FF2B5EF4-FFF2-40B4-BE49-F238E27FC236}">
                <a16:creationId xmlns:a16="http://schemas.microsoft.com/office/drawing/2014/main" id="{F9F4E719-23BB-8848-A0E3-88F700E6811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B8A7D16-EDB4-2D42-A18F-759C465B61FB}"/>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305795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2F3376-EE0C-9140-9302-5873BECC2939}"/>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3" name="Marcador de pie de página 2">
            <a:extLst>
              <a:ext uri="{FF2B5EF4-FFF2-40B4-BE49-F238E27FC236}">
                <a16:creationId xmlns:a16="http://schemas.microsoft.com/office/drawing/2014/main" id="{5C7F1C71-EBE5-1349-A339-AAF36E907CA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B5C391D-25FA-F74C-BBA3-80ADC33B327C}"/>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319973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170B3-321A-D145-AF91-C1F71D2AEF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74FC793-6A5B-E844-B073-2443B8C7A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36F66C3E-1017-CE45-9205-9B2F7AB61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8B5DDEE-A891-1841-ADA0-51B162A1436A}"/>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6" name="Marcador de pie de página 5">
            <a:extLst>
              <a:ext uri="{FF2B5EF4-FFF2-40B4-BE49-F238E27FC236}">
                <a16:creationId xmlns:a16="http://schemas.microsoft.com/office/drawing/2014/main" id="{170CD384-F9F9-974E-9D06-6EF217BA20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246C11F-04F4-1745-9210-E260026424F3}"/>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95265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A07FB8-85C2-254A-8D26-3AECF8EA9A5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DDF30835-21C0-074C-8B17-395B3E5C1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E6CD7815-6D62-C744-A805-F67468E0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9898B5-3F0C-804B-AECE-2A418514732D}"/>
              </a:ext>
            </a:extLst>
          </p:cNvPr>
          <p:cNvSpPr>
            <a:spLocks noGrp="1"/>
          </p:cNvSpPr>
          <p:nvPr>
            <p:ph type="dt" sz="half" idx="10"/>
          </p:nvPr>
        </p:nvSpPr>
        <p:spPr/>
        <p:txBody>
          <a:bodyPr/>
          <a:lstStyle/>
          <a:p>
            <a:fld id="{2395BFA5-06A0-CD4E-8955-87C6B3C44A47}" type="datetimeFigureOut">
              <a:rPr lang="es-MX" smtClean="0"/>
              <a:t>30/03/21</a:t>
            </a:fld>
            <a:endParaRPr lang="es-MX"/>
          </a:p>
        </p:txBody>
      </p:sp>
      <p:sp>
        <p:nvSpPr>
          <p:cNvPr id="6" name="Marcador de pie de página 5">
            <a:extLst>
              <a:ext uri="{FF2B5EF4-FFF2-40B4-BE49-F238E27FC236}">
                <a16:creationId xmlns:a16="http://schemas.microsoft.com/office/drawing/2014/main" id="{F6FB05A5-56A7-7D45-B7A6-E5117243587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AD35607-DC97-6049-AFE6-4771DCAB1976}"/>
              </a:ext>
            </a:extLst>
          </p:cNvPr>
          <p:cNvSpPr>
            <a:spLocks noGrp="1"/>
          </p:cNvSpPr>
          <p:nvPr>
            <p:ph type="sldNum" sz="quarter" idx="12"/>
          </p:nvPr>
        </p:nvSpPr>
        <p:spPr/>
        <p:txBody>
          <a:bodyPr/>
          <a:lstStyle/>
          <a:p>
            <a:fld id="{8F92A0A7-3FEE-E248-A920-A805C4B698FC}" type="slidenum">
              <a:rPr lang="es-MX" smtClean="0"/>
              <a:t>‹Nº›</a:t>
            </a:fld>
            <a:endParaRPr lang="es-MX"/>
          </a:p>
        </p:txBody>
      </p:sp>
    </p:spTree>
    <p:extLst>
      <p:ext uri="{BB962C8B-B14F-4D97-AF65-F5344CB8AC3E}">
        <p14:creationId xmlns:p14="http://schemas.microsoft.com/office/powerpoint/2010/main" val="3218759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046683-5D23-004D-B099-9C31CEE9E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7ED7B0A-AFE0-2B40-9F9A-B59E3EC10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EE45553-A1FB-BF41-A6B4-E4EA0A921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5BFA5-06A0-CD4E-8955-87C6B3C44A47}" type="datetimeFigureOut">
              <a:rPr lang="es-MX" smtClean="0"/>
              <a:t>30/03/21</a:t>
            </a:fld>
            <a:endParaRPr lang="es-MX"/>
          </a:p>
        </p:txBody>
      </p:sp>
      <p:sp>
        <p:nvSpPr>
          <p:cNvPr id="5" name="Marcador de pie de página 4">
            <a:extLst>
              <a:ext uri="{FF2B5EF4-FFF2-40B4-BE49-F238E27FC236}">
                <a16:creationId xmlns:a16="http://schemas.microsoft.com/office/drawing/2014/main" id="{26AA6811-EC7A-3348-9305-AAE5E4CD9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747A15F8-5653-A646-ACE0-A2B2F4660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2A0A7-3FEE-E248-A920-A805C4B698FC}" type="slidenum">
              <a:rPr lang="es-MX" smtClean="0"/>
              <a:t>‹Nº›</a:t>
            </a:fld>
            <a:endParaRPr lang="es-MX"/>
          </a:p>
        </p:txBody>
      </p:sp>
    </p:spTree>
    <p:extLst>
      <p:ext uri="{BB962C8B-B14F-4D97-AF65-F5344CB8AC3E}">
        <p14:creationId xmlns:p14="http://schemas.microsoft.com/office/powerpoint/2010/main" val="109383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36.tiff"/><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8" Type="http://schemas.openxmlformats.org/officeDocument/2006/relationships/hyperlink" Target="https://www.hrw.org/news/2016/11/26/cuba-fidel-castros-record-repression" TargetMode="External"/><Relationship Id="rId3" Type="http://schemas.openxmlformats.org/officeDocument/2006/relationships/slideLayout" Target="../slideLayouts/slideLayout2.xml"/><Relationship Id="rId7" Type="http://schemas.openxmlformats.org/officeDocument/2006/relationships/hyperlink" Target="https://postcolonialstudiescentre.wordpress.com/2016/11/30/fidel-castros-legacy-education-culture-and-the-arts/"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theconversation.com/education-and-art-for-all-castros-cultural-legacy-69513" TargetMode="External"/><Relationship Id="rId5" Type="http://schemas.openxmlformats.org/officeDocument/2006/relationships/hyperlink" Target="https://www.fraserinstitute.org/blogs/cuba-castro-the-arts-and-freedom" TargetMode="External"/><Relationship Id="rId4" Type="http://schemas.openxmlformats.org/officeDocument/2006/relationships/hyperlink" Target="https://shiftyparadigms.wordpress.com/policy/a-brief-history-of-cultural-policy-in-cuba/" TargetMode="Externa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A399E-E35D-0542-A230-E0DBD3559B86}"/>
              </a:ext>
            </a:extLst>
          </p:cNvPr>
          <p:cNvSpPr>
            <a:spLocks noGrp="1"/>
          </p:cNvSpPr>
          <p:nvPr>
            <p:ph type="ctrTitle"/>
          </p:nvPr>
        </p:nvSpPr>
        <p:spPr/>
        <p:txBody>
          <a:bodyPr/>
          <a:lstStyle/>
          <a:p>
            <a:r>
              <a:rPr lang="es-MX" dirty="0"/>
              <a:t>History presentation </a:t>
            </a:r>
          </a:p>
        </p:txBody>
      </p:sp>
      <p:sp>
        <p:nvSpPr>
          <p:cNvPr id="3" name="Subtítulo 2">
            <a:extLst>
              <a:ext uri="{FF2B5EF4-FFF2-40B4-BE49-F238E27FC236}">
                <a16:creationId xmlns:a16="http://schemas.microsoft.com/office/drawing/2014/main" id="{0877453A-C952-D34E-B6E5-25A5909ECAB3}"/>
              </a:ext>
            </a:extLst>
          </p:cNvPr>
          <p:cNvSpPr>
            <a:spLocks noGrp="1"/>
          </p:cNvSpPr>
          <p:nvPr>
            <p:ph type="subTitle" idx="1"/>
          </p:nvPr>
        </p:nvSpPr>
        <p:spPr/>
        <p:txBody>
          <a:bodyPr/>
          <a:lstStyle/>
          <a:p>
            <a:r>
              <a:rPr lang="es-MX" dirty="0"/>
              <a:t>Culture and Art policy </a:t>
            </a:r>
          </a:p>
        </p:txBody>
      </p:sp>
      <p:pic>
        <p:nvPicPr>
          <p:cNvPr id="4" name="Audio 3">
            <a:hlinkClick r:id="" action="ppaction://media"/>
            <a:extLst>
              <a:ext uri="{FF2B5EF4-FFF2-40B4-BE49-F238E27FC236}">
                <a16:creationId xmlns:a16="http://schemas.microsoft.com/office/drawing/2014/main" id="{B0265A08-12D7-A04A-B143-1377B3E7F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023904"/>
      </p:ext>
    </p:extLst>
  </p:cSld>
  <p:clrMapOvr>
    <a:masterClrMapping/>
  </p:clrMapOvr>
  <mc:AlternateContent xmlns:mc="http://schemas.openxmlformats.org/markup-compatibility/2006" xmlns:p14="http://schemas.microsoft.com/office/powerpoint/2010/main">
    <mc:Choice Requires="p14">
      <p:transition spd="slow" p14:dur="2000" advTm="6665"/>
    </mc:Choice>
    <mc:Fallback xmlns="">
      <p:transition spd="slow" advTm="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B96D0-C8E4-A149-97A3-3FCCB29956C2}"/>
              </a:ext>
            </a:extLst>
          </p:cNvPr>
          <p:cNvSpPr>
            <a:spLocks noGrp="1"/>
          </p:cNvSpPr>
          <p:nvPr>
            <p:ph type="title"/>
          </p:nvPr>
        </p:nvSpPr>
        <p:spPr/>
        <p:txBody>
          <a:bodyPr/>
          <a:lstStyle/>
          <a:p>
            <a:r>
              <a:rPr lang="es-MX" dirty="0"/>
              <a:t>Use of literacy campaings in order to keep promises </a:t>
            </a:r>
          </a:p>
        </p:txBody>
      </p:sp>
      <p:sp>
        <p:nvSpPr>
          <p:cNvPr id="3" name="Marcador de contenido 2">
            <a:extLst>
              <a:ext uri="{FF2B5EF4-FFF2-40B4-BE49-F238E27FC236}">
                <a16:creationId xmlns:a16="http://schemas.microsoft.com/office/drawing/2014/main" id="{8721FBFF-508F-2643-9775-D56DC9F3985B}"/>
              </a:ext>
            </a:extLst>
          </p:cNvPr>
          <p:cNvSpPr>
            <a:spLocks noGrp="1"/>
          </p:cNvSpPr>
          <p:nvPr>
            <p:ph idx="1"/>
          </p:nvPr>
        </p:nvSpPr>
        <p:spPr/>
        <p:txBody>
          <a:bodyPr/>
          <a:lstStyle/>
          <a:p>
            <a:r>
              <a:rPr lang="en-US" dirty="0"/>
              <a:t>Literacy campaign was launched which saw quarter of a million mainly young people going into the countryside to teach the peasant population to read and write. </a:t>
            </a:r>
          </a:p>
          <a:p>
            <a:r>
              <a:rPr lang="en-US" dirty="0"/>
              <a:t>they used the culture and the literacy campaign to keep up the Revolution  promises in a sense </a:t>
            </a:r>
            <a:r>
              <a:rPr lang="es-MX" dirty="0"/>
              <a:t> </a:t>
            </a:r>
          </a:p>
        </p:txBody>
      </p:sp>
      <p:pic>
        <p:nvPicPr>
          <p:cNvPr id="5" name="Imagen 4">
            <a:extLst>
              <a:ext uri="{FF2B5EF4-FFF2-40B4-BE49-F238E27FC236}">
                <a16:creationId xmlns:a16="http://schemas.microsoft.com/office/drawing/2014/main" id="{7082C7A4-AAE0-0F45-9E85-4C0214FCB4E3}"/>
              </a:ext>
            </a:extLst>
          </p:cNvPr>
          <p:cNvPicPr>
            <a:picLocks noChangeAspect="1"/>
          </p:cNvPicPr>
          <p:nvPr/>
        </p:nvPicPr>
        <p:blipFill>
          <a:blip r:embed="rId4"/>
          <a:stretch>
            <a:fillRect/>
          </a:stretch>
        </p:blipFill>
        <p:spPr>
          <a:xfrm>
            <a:off x="8103477" y="3867490"/>
            <a:ext cx="3010258" cy="2885048"/>
          </a:xfrm>
          <a:prstGeom prst="rect">
            <a:avLst/>
          </a:prstGeom>
        </p:spPr>
      </p:pic>
      <p:pic>
        <p:nvPicPr>
          <p:cNvPr id="6" name="Imagen 5">
            <a:extLst>
              <a:ext uri="{FF2B5EF4-FFF2-40B4-BE49-F238E27FC236}">
                <a16:creationId xmlns:a16="http://schemas.microsoft.com/office/drawing/2014/main" id="{C9889C78-69C3-524B-9D05-1C74EF03C63E}"/>
              </a:ext>
            </a:extLst>
          </p:cNvPr>
          <p:cNvPicPr>
            <a:picLocks noChangeAspect="1"/>
          </p:cNvPicPr>
          <p:nvPr/>
        </p:nvPicPr>
        <p:blipFill>
          <a:blip r:embed="rId5"/>
          <a:stretch>
            <a:fillRect/>
          </a:stretch>
        </p:blipFill>
        <p:spPr>
          <a:xfrm>
            <a:off x="4187085" y="4048465"/>
            <a:ext cx="3250546" cy="2444410"/>
          </a:xfrm>
          <a:prstGeom prst="rect">
            <a:avLst/>
          </a:prstGeom>
        </p:spPr>
      </p:pic>
      <p:pic>
        <p:nvPicPr>
          <p:cNvPr id="8" name="Imagen 7">
            <a:extLst>
              <a:ext uri="{FF2B5EF4-FFF2-40B4-BE49-F238E27FC236}">
                <a16:creationId xmlns:a16="http://schemas.microsoft.com/office/drawing/2014/main" id="{F8D624FD-110A-344C-8CED-E896B0CFA271}"/>
              </a:ext>
            </a:extLst>
          </p:cNvPr>
          <p:cNvPicPr>
            <a:picLocks noChangeAspect="1"/>
          </p:cNvPicPr>
          <p:nvPr/>
        </p:nvPicPr>
        <p:blipFill>
          <a:blip r:embed="rId6"/>
          <a:stretch>
            <a:fillRect/>
          </a:stretch>
        </p:blipFill>
        <p:spPr>
          <a:xfrm>
            <a:off x="283042" y="4130566"/>
            <a:ext cx="2758750" cy="2329109"/>
          </a:xfrm>
          <a:prstGeom prst="rect">
            <a:avLst/>
          </a:prstGeom>
        </p:spPr>
      </p:pic>
      <p:pic>
        <p:nvPicPr>
          <p:cNvPr id="4" name="Audio 3">
            <a:hlinkClick r:id="" action="ppaction://media"/>
            <a:extLst>
              <a:ext uri="{FF2B5EF4-FFF2-40B4-BE49-F238E27FC236}">
                <a16:creationId xmlns:a16="http://schemas.microsoft.com/office/drawing/2014/main" id="{F6254951-AA3C-D341-9F08-5463847135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2082821"/>
      </p:ext>
    </p:extLst>
  </p:cSld>
  <p:clrMapOvr>
    <a:masterClrMapping/>
  </p:clrMapOvr>
  <mc:AlternateContent xmlns:mc="http://schemas.openxmlformats.org/markup-compatibility/2006" xmlns:p14="http://schemas.microsoft.com/office/powerpoint/2010/main">
    <mc:Choice Requires="p14">
      <p:transition spd="slow" p14:dur="2000" advTm="32296"/>
    </mc:Choice>
    <mc:Fallback xmlns="">
      <p:transition spd="slow" advTm="3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31E76-2E85-AF48-9F9F-6BF6FCA7B2BE}"/>
              </a:ext>
            </a:extLst>
          </p:cNvPr>
          <p:cNvSpPr>
            <a:spLocks noGrp="1"/>
          </p:cNvSpPr>
          <p:nvPr>
            <p:ph type="title"/>
          </p:nvPr>
        </p:nvSpPr>
        <p:spPr/>
        <p:txBody>
          <a:bodyPr>
            <a:noAutofit/>
          </a:bodyPr>
          <a:lstStyle/>
          <a:p>
            <a:r>
              <a:rPr lang="es-MX" sz="3200" dirty="0"/>
              <a:t>How, to what extent, and with what results, were (a) the media and (b) culture controlled by the state?</a:t>
            </a:r>
            <a:br>
              <a:rPr lang="es-MX" sz="3200" dirty="0"/>
            </a:br>
            <a:endParaRPr lang="es-MX" sz="3200" dirty="0"/>
          </a:p>
        </p:txBody>
      </p:sp>
      <p:sp>
        <p:nvSpPr>
          <p:cNvPr id="3" name="Marcador de contenido 2">
            <a:extLst>
              <a:ext uri="{FF2B5EF4-FFF2-40B4-BE49-F238E27FC236}">
                <a16:creationId xmlns:a16="http://schemas.microsoft.com/office/drawing/2014/main" id="{F899719B-27F9-0B43-B4C4-7DA3D5547BD6}"/>
              </a:ext>
            </a:extLst>
          </p:cNvPr>
          <p:cNvSpPr>
            <a:spLocks noGrp="1"/>
          </p:cNvSpPr>
          <p:nvPr>
            <p:ph idx="1"/>
          </p:nvPr>
        </p:nvSpPr>
        <p:spPr>
          <a:xfrm>
            <a:off x="239111" y="1520825"/>
            <a:ext cx="6603123" cy="4554154"/>
          </a:xfrm>
        </p:spPr>
        <p:txBody>
          <a:bodyPr>
            <a:normAutofit/>
          </a:bodyPr>
          <a:lstStyle/>
          <a:p>
            <a:r>
              <a:rPr lang="en-US" dirty="0"/>
              <a:t>The establishment of the key cultural institutions was crucial for the cultural policy </a:t>
            </a:r>
          </a:p>
          <a:p>
            <a:r>
              <a:rPr lang="en-US" dirty="0"/>
              <a:t>the institutions where lead by established ideas. </a:t>
            </a:r>
          </a:p>
          <a:p>
            <a:r>
              <a:rPr lang="en-US" dirty="0"/>
              <a:t>Fidel Castro government arrested Cuban poet called </a:t>
            </a:r>
            <a:r>
              <a:rPr lang="en-US" dirty="0" err="1"/>
              <a:t>Heberto</a:t>
            </a:r>
            <a:r>
              <a:rPr lang="en-US" dirty="0"/>
              <a:t> Padilla. </a:t>
            </a:r>
          </a:p>
          <a:p>
            <a:r>
              <a:rPr lang="en-US" dirty="0"/>
              <a:t>The government  castigated the small minority and called them  intellectual traitors who had criticized the Revolution</a:t>
            </a:r>
            <a:endParaRPr lang="es-MX" dirty="0"/>
          </a:p>
          <a:p>
            <a:pPr marL="0" indent="0">
              <a:buNone/>
            </a:pPr>
            <a:endParaRPr lang="es-MX" dirty="0"/>
          </a:p>
        </p:txBody>
      </p:sp>
      <p:pic>
        <p:nvPicPr>
          <p:cNvPr id="7" name="Imagen 6">
            <a:extLst>
              <a:ext uri="{FF2B5EF4-FFF2-40B4-BE49-F238E27FC236}">
                <a16:creationId xmlns:a16="http://schemas.microsoft.com/office/drawing/2014/main" id="{5B223371-B0D4-9F4A-BCB7-60A27DD94E4D}"/>
              </a:ext>
            </a:extLst>
          </p:cNvPr>
          <p:cNvPicPr>
            <a:picLocks noChangeAspect="1"/>
          </p:cNvPicPr>
          <p:nvPr/>
        </p:nvPicPr>
        <p:blipFill>
          <a:blip r:embed="rId4"/>
          <a:stretch>
            <a:fillRect/>
          </a:stretch>
        </p:blipFill>
        <p:spPr>
          <a:xfrm>
            <a:off x="7102668" y="1663513"/>
            <a:ext cx="3092365" cy="4655540"/>
          </a:xfrm>
          <a:prstGeom prst="rect">
            <a:avLst/>
          </a:prstGeom>
        </p:spPr>
      </p:pic>
      <p:sp>
        <p:nvSpPr>
          <p:cNvPr id="4" name="CuadroTexto 3">
            <a:extLst>
              <a:ext uri="{FF2B5EF4-FFF2-40B4-BE49-F238E27FC236}">
                <a16:creationId xmlns:a16="http://schemas.microsoft.com/office/drawing/2014/main" id="{5F35ADDB-267A-F34D-9A84-27CAEC49901C}"/>
              </a:ext>
            </a:extLst>
          </p:cNvPr>
          <p:cNvSpPr txBox="1"/>
          <p:nvPr/>
        </p:nvSpPr>
        <p:spPr>
          <a:xfrm>
            <a:off x="10731062" y="2511971"/>
            <a:ext cx="1221827" cy="1477328"/>
          </a:xfrm>
          <a:prstGeom prst="rect">
            <a:avLst/>
          </a:prstGeom>
          <a:noFill/>
        </p:spPr>
        <p:txBody>
          <a:bodyPr wrap="square" rtlCol="0">
            <a:spAutoFit/>
          </a:bodyPr>
          <a:lstStyle/>
          <a:p>
            <a:r>
              <a:rPr lang="es-MX" dirty="0"/>
              <a:t>The poet that played Fidel Castro </a:t>
            </a:r>
          </a:p>
        </p:txBody>
      </p:sp>
      <p:pic>
        <p:nvPicPr>
          <p:cNvPr id="5" name="Audio 4">
            <a:hlinkClick r:id="" action="ppaction://media"/>
            <a:extLst>
              <a:ext uri="{FF2B5EF4-FFF2-40B4-BE49-F238E27FC236}">
                <a16:creationId xmlns:a16="http://schemas.microsoft.com/office/drawing/2014/main" id="{873E0567-2A6D-F242-8EC1-C16069F322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71637153"/>
      </p:ext>
    </p:extLst>
  </p:cSld>
  <p:clrMapOvr>
    <a:masterClrMapping/>
  </p:clrMapOvr>
  <mc:AlternateContent xmlns:mc="http://schemas.openxmlformats.org/markup-compatibility/2006" xmlns:p14="http://schemas.microsoft.com/office/powerpoint/2010/main">
    <mc:Choice Requires="p14">
      <p:transition spd="slow" p14:dur="2000" advTm="72287"/>
    </mc:Choice>
    <mc:Fallback xmlns="">
      <p:transition spd="slow" advTm="7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7A4A139-FE66-4044-8B0D-58A0DA005E9A}"/>
              </a:ext>
            </a:extLst>
          </p:cNvPr>
          <p:cNvSpPr>
            <a:spLocks noGrp="1"/>
          </p:cNvSpPr>
          <p:nvPr>
            <p:ph idx="1"/>
          </p:nvPr>
        </p:nvSpPr>
        <p:spPr>
          <a:xfrm>
            <a:off x="333704" y="133460"/>
            <a:ext cx="10515600" cy="4351338"/>
          </a:xfrm>
        </p:spPr>
        <p:txBody>
          <a:bodyPr>
            <a:normAutofit/>
          </a:bodyPr>
          <a:lstStyle/>
          <a:p>
            <a:r>
              <a:rPr lang="en-US" dirty="0"/>
              <a:t>The PSP development of ideas in 1950s, with the leading artists, musicians and filmmakers of the day, </a:t>
            </a:r>
          </a:p>
          <a:p>
            <a:r>
              <a:rPr lang="en-US" dirty="0"/>
              <a:t>Culture was placed in hands of the PSP in January 1961, their members were charged with running a new National Council of Culture (CNC). </a:t>
            </a:r>
          </a:p>
          <a:p>
            <a:r>
              <a:rPr lang="en-US" dirty="0"/>
              <a:t>Consternation in the cultural field and rise to some very public disputes members of the PSP against artists form another cultural perspectives defended an brooder perspective. </a:t>
            </a:r>
            <a:endParaRPr lang="es-MX" dirty="0"/>
          </a:p>
          <a:p>
            <a:endParaRPr lang="es-MX" dirty="0"/>
          </a:p>
        </p:txBody>
      </p:sp>
      <p:pic>
        <p:nvPicPr>
          <p:cNvPr id="5" name="Imagen 4">
            <a:extLst>
              <a:ext uri="{FF2B5EF4-FFF2-40B4-BE49-F238E27FC236}">
                <a16:creationId xmlns:a16="http://schemas.microsoft.com/office/drawing/2014/main" id="{EB527973-7A07-324B-8807-184DAB882799}"/>
              </a:ext>
            </a:extLst>
          </p:cNvPr>
          <p:cNvPicPr>
            <a:picLocks noChangeAspect="1"/>
          </p:cNvPicPr>
          <p:nvPr/>
        </p:nvPicPr>
        <p:blipFill>
          <a:blip r:embed="rId4"/>
          <a:stretch>
            <a:fillRect/>
          </a:stretch>
        </p:blipFill>
        <p:spPr>
          <a:xfrm>
            <a:off x="4466897" y="3972926"/>
            <a:ext cx="3671698" cy="2751614"/>
          </a:xfrm>
          <a:prstGeom prst="rect">
            <a:avLst/>
          </a:prstGeom>
        </p:spPr>
      </p:pic>
      <p:pic>
        <p:nvPicPr>
          <p:cNvPr id="2" name="Imagen 1">
            <a:extLst>
              <a:ext uri="{FF2B5EF4-FFF2-40B4-BE49-F238E27FC236}">
                <a16:creationId xmlns:a16="http://schemas.microsoft.com/office/drawing/2014/main" id="{6BE6C382-D466-9D49-9A84-D6810E7506F3}"/>
              </a:ext>
            </a:extLst>
          </p:cNvPr>
          <p:cNvPicPr>
            <a:picLocks noChangeAspect="1"/>
          </p:cNvPicPr>
          <p:nvPr/>
        </p:nvPicPr>
        <p:blipFill>
          <a:blip r:embed="rId5"/>
          <a:stretch>
            <a:fillRect/>
          </a:stretch>
        </p:blipFill>
        <p:spPr>
          <a:xfrm>
            <a:off x="8540566" y="4134726"/>
            <a:ext cx="3167400" cy="2381688"/>
          </a:xfrm>
          <a:prstGeom prst="rect">
            <a:avLst/>
          </a:prstGeom>
        </p:spPr>
      </p:pic>
      <p:pic>
        <p:nvPicPr>
          <p:cNvPr id="4" name="Imagen 3">
            <a:extLst>
              <a:ext uri="{FF2B5EF4-FFF2-40B4-BE49-F238E27FC236}">
                <a16:creationId xmlns:a16="http://schemas.microsoft.com/office/drawing/2014/main" id="{BB3FF31F-6E0E-8045-BE78-4F34AC4FD53A}"/>
              </a:ext>
            </a:extLst>
          </p:cNvPr>
          <p:cNvPicPr>
            <a:picLocks noChangeAspect="1"/>
          </p:cNvPicPr>
          <p:nvPr/>
        </p:nvPicPr>
        <p:blipFill>
          <a:blip r:embed="rId6"/>
          <a:stretch>
            <a:fillRect/>
          </a:stretch>
        </p:blipFill>
        <p:spPr>
          <a:xfrm>
            <a:off x="237204" y="4134726"/>
            <a:ext cx="3827722" cy="2270235"/>
          </a:xfrm>
          <a:prstGeom prst="rect">
            <a:avLst/>
          </a:prstGeom>
        </p:spPr>
      </p:pic>
      <p:pic>
        <p:nvPicPr>
          <p:cNvPr id="6" name="Audio 5">
            <a:hlinkClick r:id="" action="ppaction://media"/>
            <a:extLst>
              <a:ext uri="{FF2B5EF4-FFF2-40B4-BE49-F238E27FC236}">
                <a16:creationId xmlns:a16="http://schemas.microsoft.com/office/drawing/2014/main" id="{B37692D6-B70A-4542-817F-CF9D2B4AA7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6187346"/>
      </p:ext>
    </p:extLst>
  </p:cSld>
  <p:clrMapOvr>
    <a:masterClrMapping/>
  </p:clrMapOvr>
  <mc:AlternateContent xmlns:mc="http://schemas.openxmlformats.org/markup-compatibility/2006" xmlns:p14="http://schemas.microsoft.com/office/powerpoint/2010/main">
    <mc:Choice Requires="p14">
      <p:transition spd="slow" p14:dur="2000" advTm="65833"/>
    </mc:Choice>
    <mc:Fallback xmlns="">
      <p:transition spd="slow" advTm="6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E666D9-1EBA-A24E-94A4-EA278AE275DA}"/>
              </a:ext>
            </a:extLst>
          </p:cNvPr>
          <p:cNvSpPr>
            <a:spLocks noGrp="1"/>
          </p:cNvSpPr>
          <p:nvPr>
            <p:ph idx="1"/>
          </p:nvPr>
        </p:nvSpPr>
        <p:spPr>
          <a:xfrm>
            <a:off x="416689" y="266219"/>
            <a:ext cx="11533573" cy="3338829"/>
          </a:xfrm>
        </p:spPr>
        <p:txBody>
          <a:bodyPr>
            <a:normAutofit/>
          </a:bodyPr>
          <a:lstStyle/>
          <a:p>
            <a:pPr marL="0" indent="0">
              <a:buNone/>
            </a:pPr>
            <a:r>
              <a:rPr lang="en-US" dirty="0"/>
              <a:t>    2003 crackdown on 75 human rights defenders, journalists, trade unionists, and other critics of the government. Accused of being “mercenaries” of the United States government</a:t>
            </a:r>
            <a:r>
              <a:rPr lang="es-MX" dirty="0"/>
              <a:t>.</a:t>
            </a:r>
          </a:p>
          <a:p>
            <a:r>
              <a:rPr lang="en-US" dirty="0"/>
              <a:t>The 1968 congress provided a forum for defining the role of artists and writers in revolutionary situations.</a:t>
            </a:r>
          </a:p>
          <a:p>
            <a:r>
              <a:rPr lang="en-US" dirty="0"/>
              <a:t>April 1971:  the grey period, during this time, intellectuals that didn’t agreed with the Revolution were persecuted and deprived of money and status. </a:t>
            </a:r>
            <a:endParaRPr lang="es-MX" dirty="0"/>
          </a:p>
          <a:p>
            <a:endParaRPr lang="es-MX" dirty="0"/>
          </a:p>
        </p:txBody>
      </p:sp>
      <p:pic>
        <p:nvPicPr>
          <p:cNvPr id="5" name="Imagen 4">
            <a:extLst>
              <a:ext uri="{FF2B5EF4-FFF2-40B4-BE49-F238E27FC236}">
                <a16:creationId xmlns:a16="http://schemas.microsoft.com/office/drawing/2014/main" id="{79D62556-B2D3-3141-A137-2F3EB887519F}"/>
              </a:ext>
            </a:extLst>
          </p:cNvPr>
          <p:cNvPicPr>
            <a:picLocks noChangeAspect="1"/>
          </p:cNvPicPr>
          <p:nvPr/>
        </p:nvPicPr>
        <p:blipFill>
          <a:blip r:embed="rId4"/>
          <a:stretch>
            <a:fillRect/>
          </a:stretch>
        </p:blipFill>
        <p:spPr>
          <a:xfrm>
            <a:off x="1139462" y="3576823"/>
            <a:ext cx="4084179" cy="3126950"/>
          </a:xfrm>
          <a:prstGeom prst="rect">
            <a:avLst/>
          </a:prstGeom>
        </p:spPr>
      </p:pic>
      <p:pic>
        <p:nvPicPr>
          <p:cNvPr id="7" name="Imagen 6">
            <a:extLst>
              <a:ext uri="{FF2B5EF4-FFF2-40B4-BE49-F238E27FC236}">
                <a16:creationId xmlns:a16="http://schemas.microsoft.com/office/drawing/2014/main" id="{407F50F8-7074-E540-B560-E8D74631743F}"/>
              </a:ext>
            </a:extLst>
          </p:cNvPr>
          <p:cNvPicPr>
            <a:picLocks noChangeAspect="1"/>
          </p:cNvPicPr>
          <p:nvPr/>
        </p:nvPicPr>
        <p:blipFill>
          <a:blip r:embed="rId5"/>
          <a:stretch>
            <a:fillRect/>
          </a:stretch>
        </p:blipFill>
        <p:spPr>
          <a:xfrm>
            <a:off x="6096000" y="3605048"/>
            <a:ext cx="5140886" cy="2878897"/>
          </a:xfrm>
          <a:prstGeom prst="rect">
            <a:avLst/>
          </a:prstGeom>
        </p:spPr>
      </p:pic>
      <p:pic>
        <p:nvPicPr>
          <p:cNvPr id="2" name="Audio 1">
            <a:hlinkClick r:id="" action="ppaction://media"/>
            <a:extLst>
              <a:ext uri="{FF2B5EF4-FFF2-40B4-BE49-F238E27FC236}">
                <a16:creationId xmlns:a16="http://schemas.microsoft.com/office/drawing/2014/main" id="{703882B0-2645-CF4D-9946-EA4FB8EF4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1205323"/>
      </p:ext>
    </p:extLst>
  </p:cSld>
  <p:clrMapOvr>
    <a:masterClrMapping/>
  </p:clrMapOvr>
  <mc:AlternateContent xmlns:mc="http://schemas.openxmlformats.org/markup-compatibility/2006" xmlns:p14="http://schemas.microsoft.com/office/powerpoint/2010/main">
    <mc:Choice Requires="p14">
      <p:transition spd="slow" p14:dur="2000" advTm="62115"/>
    </mc:Choice>
    <mc:Fallback xmlns="">
      <p:transition spd="slow" advTm="6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3FD5A-EA9C-A94A-9A56-0748A4F7B031}"/>
              </a:ext>
            </a:extLst>
          </p:cNvPr>
          <p:cNvSpPr>
            <a:spLocks noGrp="1"/>
          </p:cNvSpPr>
          <p:nvPr>
            <p:ph type="title"/>
          </p:nvPr>
        </p:nvSpPr>
        <p:spPr/>
        <p:txBody>
          <a:bodyPr>
            <a:normAutofit fontScale="90000"/>
          </a:bodyPr>
          <a:lstStyle/>
          <a:p>
            <a:r>
              <a:rPr lang="es-MX" b="0" i="0" dirty="0">
                <a:solidFill>
                  <a:srgbClr val="2A2A2A"/>
                </a:solidFill>
                <a:effectLst/>
                <a:latin typeface="Lato"/>
              </a:rPr>
              <a:t>What was the impact on the quality and variety of culture?  </a:t>
            </a:r>
            <a:br>
              <a:rPr lang="es-MX" b="0" i="0" dirty="0">
                <a:solidFill>
                  <a:srgbClr val="2A2A2A"/>
                </a:solidFill>
                <a:effectLst/>
                <a:latin typeface="Lato"/>
              </a:rPr>
            </a:br>
            <a:endParaRPr lang="es-MX" dirty="0"/>
          </a:p>
        </p:txBody>
      </p:sp>
      <p:sp>
        <p:nvSpPr>
          <p:cNvPr id="3" name="Marcador de contenido 2">
            <a:extLst>
              <a:ext uri="{FF2B5EF4-FFF2-40B4-BE49-F238E27FC236}">
                <a16:creationId xmlns:a16="http://schemas.microsoft.com/office/drawing/2014/main" id="{D41EFF10-A372-4F48-ACEC-1417B4CB762A}"/>
              </a:ext>
            </a:extLst>
          </p:cNvPr>
          <p:cNvSpPr>
            <a:spLocks noGrp="1"/>
          </p:cNvSpPr>
          <p:nvPr>
            <p:ph idx="1"/>
          </p:nvPr>
        </p:nvSpPr>
        <p:spPr>
          <a:xfrm>
            <a:off x="315310" y="1334814"/>
            <a:ext cx="10515600" cy="4477407"/>
          </a:xfrm>
        </p:spPr>
        <p:txBody>
          <a:bodyPr>
            <a:normAutofit/>
          </a:bodyPr>
          <a:lstStyle/>
          <a:p>
            <a:pPr marL="0" indent="0">
              <a:buNone/>
            </a:pPr>
            <a:r>
              <a:rPr lang="en-US" dirty="0"/>
              <a:t>Opening and organization of museums and galleries exposing the artworks  that had previously been reserved for an elite audience to the people of Cuba following the ideology that art belong to everyone.</a:t>
            </a:r>
            <a:endParaRPr lang="es-MX" dirty="0"/>
          </a:p>
        </p:txBody>
      </p:sp>
      <p:pic>
        <p:nvPicPr>
          <p:cNvPr id="5" name="Imagen 4">
            <a:extLst>
              <a:ext uri="{FF2B5EF4-FFF2-40B4-BE49-F238E27FC236}">
                <a16:creationId xmlns:a16="http://schemas.microsoft.com/office/drawing/2014/main" id="{403C5E2F-D002-4D49-B7A9-B0F2929CC2E5}"/>
              </a:ext>
            </a:extLst>
          </p:cNvPr>
          <p:cNvPicPr>
            <a:picLocks noChangeAspect="1"/>
          </p:cNvPicPr>
          <p:nvPr/>
        </p:nvPicPr>
        <p:blipFill>
          <a:blip r:embed="rId4"/>
          <a:stretch>
            <a:fillRect/>
          </a:stretch>
        </p:blipFill>
        <p:spPr>
          <a:xfrm>
            <a:off x="6192344" y="3335940"/>
            <a:ext cx="3311853" cy="3076692"/>
          </a:xfrm>
          <a:prstGeom prst="rect">
            <a:avLst/>
          </a:prstGeom>
        </p:spPr>
      </p:pic>
      <p:pic>
        <p:nvPicPr>
          <p:cNvPr id="6" name="Imagen 5">
            <a:extLst>
              <a:ext uri="{FF2B5EF4-FFF2-40B4-BE49-F238E27FC236}">
                <a16:creationId xmlns:a16="http://schemas.microsoft.com/office/drawing/2014/main" id="{24B8A2C4-A29B-064D-BDD7-2691C7A5BB9F}"/>
              </a:ext>
            </a:extLst>
          </p:cNvPr>
          <p:cNvPicPr>
            <a:picLocks noChangeAspect="1"/>
          </p:cNvPicPr>
          <p:nvPr/>
        </p:nvPicPr>
        <p:blipFill>
          <a:blip r:embed="rId5"/>
          <a:stretch>
            <a:fillRect/>
          </a:stretch>
        </p:blipFill>
        <p:spPr>
          <a:xfrm>
            <a:off x="852869" y="3579974"/>
            <a:ext cx="4012762" cy="2694702"/>
          </a:xfrm>
          <a:prstGeom prst="rect">
            <a:avLst/>
          </a:prstGeom>
        </p:spPr>
      </p:pic>
      <p:pic>
        <p:nvPicPr>
          <p:cNvPr id="4" name="Audio 3">
            <a:hlinkClick r:id="" action="ppaction://media"/>
            <a:extLst>
              <a:ext uri="{FF2B5EF4-FFF2-40B4-BE49-F238E27FC236}">
                <a16:creationId xmlns:a16="http://schemas.microsoft.com/office/drawing/2014/main" id="{C94BA2FF-FEF5-944D-AD7B-3DC9BBEA9A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54712903"/>
      </p:ext>
    </p:extLst>
  </p:cSld>
  <p:clrMapOvr>
    <a:masterClrMapping/>
  </p:clrMapOvr>
  <mc:AlternateContent xmlns:mc="http://schemas.openxmlformats.org/markup-compatibility/2006" xmlns:p14="http://schemas.microsoft.com/office/powerpoint/2010/main">
    <mc:Choice Requires="p14">
      <p:transition spd="slow" p14:dur="2000" advTm="34469"/>
    </mc:Choice>
    <mc:Fallback xmlns="">
      <p:transition spd="slow" advTm="3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50E8D-1718-3B48-878F-8749B4979C94}"/>
              </a:ext>
            </a:extLst>
          </p:cNvPr>
          <p:cNvSpPr>
            <a:spLocks noGrp="1"/>
          </p:cNvSpPr>
          <p:nvPr>
            <p:ph type="title"/>
          </p:nvPr>
        </p:nvSpPr>
        <p:spPr/>
        <p:txBody>
          <a:bodyPr/>
          <a:lstStyle/>
          <a:p>
            <a:r>
              <a:rPr lang="es-MX" dirty="0"/>
              <a:t>Expression despite the oppression </a:t>
            </a:r>
          </a:p>
        </p:txBody>
      </p:sp>
      <p:sp>
        <p:nvSpPr>
          <p:cNvPr id="3" name="Marcador de contenido 2">
            <a:extLst>
              <a:ext uri="{FF2B5EF4-FFF2-40B4-BE49-F238E27FC236}">
                <a16:creationId xmlns:a16="http://schemas.microsoft.com/office/drawing/2014/main" id="{1E3A802A-EF29-8442-893C-9B0B2E61D35C}"/>
              </a:ext>
            </a:extLst>
          </p:cNvPr>
          <p:cNvSpPr>
            <a:spLocks noGrp="1"/>
          </p:cNvSpPr>
          <p:nvPr>
            <p:ph idx="1"/>
          </p:nvPr>
        </p:nvSpPr>
        <p:spPr>
          <a:xfrm>
            <a:off x="367862" y="1828799"/>
            <a:ext cx="10985938" cy="4348163"/>
          </a:xfrm>
        </p:spPr>
        <p:txBody>
          <a:bodyPr/>
          <a:lstStyle/>
          <a:p>
            <a:r>
              <a:rPr lang="en-US" dirty="0"/>
              <a:t>In some ways, a culture of hardship can spawn artists that find creative methods of expressing themselves despite a culture of oppression. That’s what Coco Fusco, a Cuban-American artist and curator, argued last year in her </a:t>
            </a:r>
            <a:r>
              <a:rPr lang="en-US" b="1" dirty="0"/>
              <a:t>book</a:t>
            </a:r>
            <a:r>
              <a:rPr lang="en-US" dirty="0"/>
              <a:t> </a:t>
            </a:r>
            <a:r>
              <a:rPr lang="en-US" i="1" dirty="0"/>
              <a:t>Dangerous Moves: Performance and Politics in Cuba</a:t>
            </a:r>
            <a:r>
              <a:rPr lang="en-US" dirty="0"/>
              <a:t>. Fusco highlights the manner in which the state censors dissent and controls artistic expression, thereby driving artists to find oblique, indirect, metaphorical methods of providing social commentary</a:t>
            </a:r>
            <a:endParaRPr lang="es-MX" dirty="0"/>
          </a:p>
        </p:txBody>
      </p:sp>
      <p:pic>
        <p:nvPicPr>
          <p:cNvPr id="4" name="Audio 3">
            <a:hlinkClick r:id="" action="ppaction://media"/>
            <a:extLst>
              <a:ext uri="{FF2B5EF4-FFF2-40B4-BE49-F238E27FC236}">
                <a16:creationId xmlns:a16="http://schemas.microsoft.com/office/drawing/2014/main" id="{E95770C4-3376-614D-B02D-C29FFC946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2428849"/>
      </p:ext>
    </p:extLst>
  </p:cSld>
  <p:clrMapOvr>
    <a:masterClrMapping/>
  </p:clrMapOvr>
  <mc:AlternateContent xmlns:mc="http://schemas.openxmlformats.org/markup-compatibility/2006" xmlns:p14="http://schemas.microsoft.com/office/powerpoint/2010/main">
    <mc:Choice Requires="p14">
      <p:transition spd="slow" p14:dur="2000" advTm="44610"/>
    </mc:Choice>
    <mc:Fallback xmlns="">
      <p:transition spd="slow" advTm="4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73305-9465-3F45-A0D5-A4BC45C20401}"/>
              </a:ext>
            </a:extLst>
          </p:cNvPr>
          <p:cNvSpPr>
            <a:spLocks noGrp="1"/>
          </p:cNvSpPr>
          <p:nvPr>
            <p:ph type="title"/>
          </p:nvPr>
        </p:nvSpPr>
        <p:spPr/>
        <p:txBody>
          <a:bodyPr/>
          <a:lstStyle/>
          <a:p>
            <a:r>
              <a:rPr lang="es-MX" dirty="0"/>
              <a:t>Quality in education therefore creating a country with culture</a:t>
            </a:r>
          </a:p>
        </p:txBody>
      </p:sp>
      <p:sp>
        <p:nvSpPr>
          <p:cNvPr id="3" name="Marcador de contenido 2">
            <a:extLst>
              <a:ext uri="{FF2B5EF4-FFF2-40B4-BE49-F238E27FC236}">
                <a16:creationId xmlns:a16="http://schemas.microsoft.com/office/drawing/2014/main" id="{48BD2F76-494E-F448-AA94-F721C2B1A55B}"/>
              </a:ext>
            </a:extLst>
          </p:cNvPr>
          <p:cNvSpPr>
            <a:spLocks noGrp="1"/>
          </p:cNvSpPr>
          <p:nvPr>
            <p:ph idx="1"/>
          </p:nvPr>
        </p:nvSpPr>
        <p:spPr/>
        <p:txBody>
          <a:bodyPr/>
          <a:lstStyle/>
          <a:p>
            <a:pPr marL="0" indent="0">
              <a:buNone/>
            </a:pPr>
            <a:r>
              <a:rPr lang="en-US" dirty="0" err="1"/>
              <a:t>Jennis</a:t>
            </a:r>
            <a:r>
              <a:rPr lang="en-US" dirty="0"/>
              <a:t> Ramone argues that Castro cited the lack of rural education and access to adequate schools as a primary impulse for seeking social change in 1953.</a:t>
            </a:r>
          </a:p>
          <a:p>
            <a:pPr marL="0" indent="0">
              <a:buNone/>
            </a:pPr>
            <a:r>
              <a:rPr lang="en-US" dirty="0"/>
              <a:t>By 1961, Castro’s literacy campaign had almost entirely eradicated illiteracy by sending thousands of young teachers into rural areas to teach farmers and their families to read and write.</a:t>
            </a:r>
            <a:endParaRPr lang="es-MX" dirty="0"/>
          </a:p>
          <a:p>
            <a:endParaRPr lang="es-MX" dirty="0"/>
          </a:p>
        </p:txBody>
      </p:sp>
      <p:pic>
        <p:nvPicPr>
          <p:cNvPr id="5" name="Imagen 4">
            <a:extLst>
              <a:ext uri="{FF2B5EF4-FFF2-40B4-BE49-F238E27FC236}">
                <a16:creationId xmlns:a16="http://schemas.microsoft.com/office/drawing/2014/main" id="{53A5BFAC-4DB6-1647-9757-F8A366009EA2}"/>
              </a:ext>
            </a:extLst>
          </p:cNvPr>
          <p:cNvPicPr>
            <a:picLocks noChangeAspect="1"/>
          </p:cNvPicPr>
          <p:nvPr/>
        </p:nvPicPr>
        <p:blipFill>
          <a:blip r:embed="rId4"/>
          <a:stretch>
            <a:fillRect/>
          </a:stretch>
        </p:blipFill>
        <p:spPr>
          <a:xfrm>
            <a:off x="3503864" y="4509906"/>
            <a:ext cx="4137157" cy="2161998"/>
          </a:xfrm>
          <a:prstGeom prst="rect">
            <a:avLst/>
          </a:prstGeom>
        </p:spPr>
      </p:pic>
      <p:pic>
        <p:nvPicPr>
          <p:cNvPr id="4" name="Audio 3">
            <a:hlinkClick r:id="" action="ppaction://media"/>
            <a:extLst>
              <a:ext uri="{FF2B5EF4-FFF2-40B4-BE49-F238E27FC236}">
                <a16:creationId xmlns:a16="http://schemas.microsoft.com/office/drawing/2014/main" id="{5DED3EB9-1945-834B-88B5-D119D915F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0298676"/>
      </p:ext>
    </p:extLst>
  </p:cSld>
  <p:clrMapOvr>
    <a:masterClrMapping/>
  </p:clrMapOvr>
  <mc:AlternateContent xmlns:mc="http://schemas.openxmlformats.org/markup-compatibility/2006" xmlns:p14="http://schemas.microsoft.com/office/powerpoint/2010/main">
    <mc:Choice Requires="p14">
      <p:transition spd="slow" p14:dur="2000" advTm="44271"/>
    </mc:Choice>
    <mc:Fallback xmlns="">
      <p:transition spd="slow" advTm="4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08C507-D85E-D147-AD2E-8E800C444643}"/>
              </a:ext>
            </a:extLst>
          </p:cNvPr>
          <p:cNvSpPr>
            <a:spLocks noGrp="1"/>
          </p:cNvSpPr>
          <p:nvPr>
            <p:ph type="title"/>
          </p:nvPr>
        </p:nvSpPr>
        <p:spPr>
          <a:xfrm>
            <a:off x="838200" y="233856"/>
            <a:ext cx="10515600" cy="1325563"/>
          </a:xfrm>
        </p:spPr>
        <p:txBody>
          <a:bodyPr>
            <a:normAutofit fontScale="90000"/>
          </a:bodyPr>
          <a:lstStyle/>
          <a:p>
            <a:r>
              <a:rPr lang="es-MX" sz="4000" dirty="0"/>
              <a:t>What balance was struck between indoctrination and entertainment?</a:t>
            </a:r>
            <a:br>
              <a:rPr lang="es-MX" dirty="0"/>
            </a:br>
            <a:endParaRPr lang="es-MX" dirty="0"/>
          </a:p>
        </p:txBody>
      </p:sp>
      <p:sp>
        <p:nvSpPr>
          <p:cNvPr id="3" name="Marcador de contenido 2">
            <a:extLst>
              <a:ext uri="{FF2B5EF4-FFF2-40B4-BE49-F238E27FC236}">
                <a16:creationId xmlns:a16="http://schemas.microsoft.com/office/drawing/2014/main" id="{B8357986-B18B-ED4C-B1EE-EF50C83E520E}"/>
              </a:ext>
            </a:extLst>
          </p:cNvPr>
          <p:cNvSpPr>
            <a:spLocks noGrp="1"/>
          </p:cNvSpPr>
          <p:nvPr>
            <p:ph idx="1"/>
          </p:nvPr>
        </p:nvSpPr>
        <p:spPr>
          <a:xfrm>
            <a:off x="286738" y="1259080"/>
            <a:ext cx="7837757" cy="4761491"/>
          </a:xfrm>
        </p:spPr>
        <p:txBody>
          <a:bodyPr>
            <a:normAutofit fontScale="85000" lnSpcReduction="20000"/>
          </a:bodyPr>
          <a:lstStyle/>
          <a:p>
            <a:r>
              <a:rPr lang="en-US" dirty="0"/>
              <a:t>The creation of  The  Union  of  Cuban  Writers  and  Artists  was created to   defining  the  characteristics  of Cuban nationhood, bringing a critical eye to  bear  on our cultural heritage.  </a:t>
            </a:r>
          </a:p>
          <a:p>
            <a:r>
              <a:rPr lang="en-US" dirty="0"/>
              <a:t> 1960 all the media came under government control, the only avenue of criticism was via the letters and they couldn’t criticize a policy directly. </a:t>
            </a:r>
          </a:p>
          <a:p>
            <a:r>
              <a:rPr lang="en-US" dirty="0"/>
              <a:t>Limited freedom of expression in the publication in the arts and the academic worlds for those who supported the revolution and who wrote on topics other than contemporary politics. </a:t>
            </a:r>
          </a:p>
          <a:p>
            <a:r>
              <a:rPr lang="en-US" dirty="0"/>
              <a:t>In 1961 Castro said about culture: Within the revolution, everything; against the revolution, nothing. Material opposed by the revolution or written by opponents was not published. </a:t>
            </a:r>
            <a:endParaRPr lang="es-MX" dirty="0"/>
          </a:p>
          <a:p>
            <a:endParaRPr lang="es-MX" dirty="0"/>
          </a:p>
          <a:p>
            <a:pPr marL="0" indent="0">
              <a:buNone/>
            </a:pPr>
            <a:endParaRPr lang="es-MX" dirty="0"/>
          </a:p>
        </p:txBody>
      </p:sp>
      <p:pic>
        <p:nvPicPr>
          <p:cNvPr id="4" name="Imagen 3">
            <a:extLst>
              <a:ext uri="{FF2B5EF4-FFF2-40B4-BE49-F238E27FC236}">
                <a16:creationId xmlns:a16="http://schemas.microsoft.com/office/drawing/2014/main" id="{674FBB0B-6012-CB4B-8F60-32FEB7E34638}"/>
              </a:ext>
            </a:extLst>
          </p:cNvPr>
          <p:cNvPicPr>
            <a:picLocks noChangeAspect="1"/>
          </p:cNvPicPr>
          <p:nvPr/>
        </p:nvPicPr>
        <p:blipFill>
          <a:blip r:embed="rId4"/>
          <a:stretch>
            <a:fillRect/>
          </a:stretch>
        </p:blipFill>
        <p:spPr>
          <a:xfrm>
            <a:off x="8212072" y="1259080"/>
            <a:ext cx="3693189" cy="2453140"/>
          </a:xfrm>
          <a:prstGeom prst="rect">
            <a:avLst/>
          </a:prstGeom>
        </p:spPr>
      </p:pic>
      <p:pic>
        <p:nvPicPr>
          <p:cNvPr id="5" name="Imagen 4">
            <a:extLst>
              <a:ext uri="{FF2B5EF4-FFF2-40B4-BE49-F238E27FC236}">
                <a16:creationId xmlns:a16="http://schemas.microsoft.com/office/drawing/2014/main" id="{C0235849-EC35-3642-B793-0E965D3B18DA}"/>
              </a:ext>
            </a:extLst>
          </p:cNvPr>
          <p:cNvPicPr>
            <a:picLocks noChangeAspect="1"/>
          </p:cNvPicPr>
          <p:nvPr/>
        </p:nvPicPr>
        <p:blipFill>
          <a:blip r:embed="rId5"/>
          <a:stretch>
            <a:fillRect/>
          </a:stretch>
        </p:blipFill>
        <p:spPr>
          <a:xfrm>
            <a:off x="8212072" y="3956457"/>
            <a:ext cx="3612493" cy="2667687"/>
          </a:xfrm>
          <a:prstGeom prst="rect">
            <a:avLst/>
          </a:prstGeom>
        </p:spPr>
      </p:pic>
      <p:pic>
        <p:nvPicPr>
          <p:cNvPr id="6" name="Imagen 5">
            <a:extLst>
              <a:ext uri="{FF2B5EF4-FFF2-40B4-BE49-F238E27FC236}">
                <a16:creationId xmlns:a16="http://schemas.microsoft.com/office/drawing/2014/main" id="{5D3F3167-BC45-A04E-B7DA-5F3C450E454C}"/>
              </a:ext>
            </a:extLst>
          </p:cNvPr>
          <p:cNvPicPr>
            <a:picLocks noChangeAspect="1"/>
          </p:cNvPicPr>
          <p:nvPr/>
        </p:nvPicPr>
        <p:blipFill>
          <a:blip r:embed="rId6"/>
          <a:stretch>
            <a:fillRect/>
          </a:stretch>
        </p:blipFill>
        <p:spPr>
          <a:xfrm>
            <a:off x="4205617" y="5314801"/>
            <a:ext cx="2405389" cy="1443233"/>
          </a:xfrm>
          <a:prstGeom prst="rect">
            <a:avLst/>
          </a:prstGeom>
        </p:spPr>
      </p:pic>
      <p:pic>
        <p:nvPicPr>
          <p:cNvPr id="7" name="Audio 6">
            <a:hlinkClick r:id="" action="ppaction://media"/>
            <a:extLst>
              <a:ext uri="{FF2B5EF4-FFF2-40B4-BE49-F238E27FC236}">
                <a16:creationId xmlns:a16="http://schemas.microsoft.com/office/drawing/2014/main" id="{8FA53DD2-9D2C-FE4F-AA3B-0CF880FE31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485697"/>
      </p:ext>
    </p:extLst>
  </p:cSld>
  <p:clrMapOvr>
    <a:masterClrMapping/>
  </p:clrMapOvr>
  <mc:AlternateContent xmlns:mc="http://schemas.openxmlformats.org/markup-compatibility/2006" xmlns:p14="http://schemas.microsoft.com/office/powerpoint/2010/main">
    <mc:Choice Requires="p14">
      <p:transition spd="slow" p14:dur="2000" advTm="73805"/>
    </mc:Choice>
    <mc:Fallback xmlns="">
      <p:transition spd="slow" advTm="7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6F9E4-383A-C749-913A-4BA2FD73DC6D}"/>
              </a:ext>
            </a:extLst>
          </p:cNvPr>
          <p:cNvSpPr>
            <a:spLocks noGrp="1"/>
          </p:cNvSpPr>
          <p:nvPr>
            <p:ph type="title"/>
          </p:nvPr>
        </p:nvSpPr>
        <p:spPr>
          <a:xfrm>
            <a:off x="405115" y="185195"/>
            <a:ext cx="10948686" cy="1030147"/>
          </a:xfrm>
        </p:spPr>
        <p:txBody>
          <a:bodyPr/>
          <a:lstStyle/>
          <a:p>
            <a:r>
              <a:rPr lang="es-MX" dirty="0"/>
              <a:t>Humanist cultural policy and the indoctrination </a:t>
            </a:r>
          </a:p>
        </p:txBody>
      </p:sp>
      <p:sp>
        <p:nvSpPr>
          <p:cNvPr id="3" name="Marcador de contenido 2">
            <a:extLst>
              <a:ext uri="{FF2B5EF4-FFF2-40B4-BE49-F238E27FC236}">
                <a16:creationId xmlns:a16="http://schemas.microsoft.com/office/drawing/2014/main" id="{1BAA4D6D-6964-F242-84FA-325DEFF5D0BE}"/>
              </a:ext>
            </a:extLst>
          </p:cNvPr>
          <p:cNvSpPr>
            <a:spLocks noGrp="1"/>
          </p:cNvSpPr>
          <p:nvPr>
            <p:ph idx="1"/>
          </p:nvPr>
        </p:nvSpPr>
        <p:spPr>
          <a:xfrm>
            <a:off x="405114" y="1215342"/>
            <a:ext cx="11786885" cy="3765399"/>
          </a:xfrm>
        </p:spPr>
        <p:txBody>
          <a:bodyPr>
            <a:normAutofit/>
          </a:bodyPr>
          <a:lstStyle/>
          <a:p>
            <a:r>
              <a:rPr lang="en-US" dirty="0"/>
              <a:t>Artists and writers were – and are – valued: ”they are state employees”.</a:t>
            </a:r>
            <a:r>
              <a:rPr lang="es-MX" dirty="0"/>
              <a:t> </a:t>
            </a:r>
          </a:p>
          <a:p>
            <a:r>
              <a:rPr lang="en-US" dirty="0"/>
              <a:t>December 1975:the first congress of the governing party,  formalized the basis for the Marxist-humanist cultural policy that thrives to this day. </a:t>
            </a:r>
          </a:p>
          <a:p>
            <a:r>
              <a:rPr lang="en-US" dirty="0"/>
              <a:t>The congress sought to establish the most conducive atmosphere for the progress of art and literature. Giving a special recognition to culture in Cuba </a:t>
            </a:r>
            <a:endParaRPr lang="es-MX" dirty="0"/>
          </a:p>
        </p:txBody>
      </p:sp>
      <p:pic>
        <p:nvPicPr>
          <p:cNvPr id="5" name="Imagen 4">
            <a:extLst>
              <a:ext uri="{FF2B5EF4-FFF2-40B4-BE49-F238E27FC236}">
                <a16:creationId xmlns:a16="http://schemas.microsoft.com/office/drawing/2014/main" id="{5ECD33D4-DBD2-CD4C-8963-DF9C0ED813BC}"/>
              </a:ext>
            </a:extLst>
          </p:cNvPr>
          <p:cNvPicPr>
            <a:picLocks noChangeAspect="1"/>
          </p:cNvPicPr>
          <p:nvPr/>
        </p:nvPicPr>
        <p:blipFill>
          <a:blip r:embed="rId4"/>
          <a:stretch>
            <a:fillRect/>
          </a:stretch>
        </p:blipFill>
        <p:spPr>
          <a:xfrm>
            <a:off x="683780" y="3613589"/>
            <a:ext cx="4882686" cy="2734304"/>
          </a:xfrm>
          <a:prstGeom prst="rect">
            <a:avLst/>
          </a:prstGeom>
        </p:spPr>
      </p:pic>
      <p:pic>
        <p:nvPicPr>
          <p:cNvPr id="7" name="Imagen 6">
            <a:extLst>
              <a:ext uri="{FF2B5EF4-FFF2-40B4-BE49-F238E27FC236}">
                <a16:creationId xmlns:a16="http://schemas.microsoft.com/office/drawing/2014/main" id="{9E2698EC-E60E-C64E-8A00-2CDB0F08BC48}"/>
              </a:ext>
            </a:extLst>
          </p:cNvPr>
          <p:cNvPicPr>
            <a:picLocks noChangeAspect="1"/>
          </p:cNvPicPr>
          <p:nvPr/>
        </p:nvPicPr>
        <p:blipFill>
          <a:blip r:embed="rId5"/>
          <a:stretch>
            <a:fillRect/>
          </a:stretch>
        </p:blipFill>
        <p:spPr>
          <a:xfrm>
            <a:off x="6381990" y="3699641"/>
            <a:ext cx="5126230" cy="2870689"/>
          </a:xfrm>
          <a:prstGeom prst="rect">
            <a:avLst/>
          </a:prstGeom>
        </p:spPr>
      </p:pic>
      <p:pic>
        <p:nvPicPr>
          <p:cNvPr id="4" name="Audio 3">
            <a:hlinkClick r:id="" action="ppaction://media"/>
            <a:extLst>
              <a:ext uri="{FF2B5EF4-FFF2-40B4-BE49-F238E27FC236}">
                <a16:creationId xmlns:a16="http://schemas.microsoft.com/office/drawing/2014/main" id="{3296EC77-424A-5F46-A59A-354B28FC6F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255847"/>
      </p:ext>
    </p:extLst>
  </p:cSld>
  <p:clrMapOvr>
    <a:masterClrMapping/>
  </p:clrMapOvr>
  <mc:AlternateContent xmlns:mc="http://schemas.openxmlformats.org/markup-compatibility/2006" xmlns:p14="http://schemas.microsoft.com/office/powerpoint/2010/main">
    <mc:Choice Requires="p14">
      <p:transition spd="slow" p14:dur="2000" advTm="60535"/>
    </mc:Choice>
    <mc:Fallback xmlns="">
      <p:transition spd="slow" advTm="6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B2A91-1952-A64C-9DE9-FC9386BDE303}"/>
              </a:ext>
            </a:extLst>
          </p:cNvPr>
          <p:cNvSpPr>
            <a:spLocks noGrp="1"/>
          </p:cNvSpPr>
          <p:nvPr>
            <p:ph type="title"/>
          </p:nvPr>
        </p:nvSpPr>
        <p:spPr/>
        <p:txBody>
          <a:bodyPr>
            <a:normAutofit fontScale="90000"/>
          </a:bodyPr>
          <a:lstStyle/>
          <a:p>
            <a:r>
              <a:rPr lang="es-MX" dirty="0"/>
              <a:t>To what extent was culture the product of collective endeavour?</a:t>
            </a:r>
            <a:br>
              <a:rPr lang="es-MX" dirty="0"/>
            </a:br>
            <a:endParaRPr lang="es-MX" dirty="0"/>
          </a:p>
        </p:txBody>
      </p:sp>
      <p:sp>
        <p:nvSpPr>
          <p:cNvPr id="3" name="Marcador de contenido 2">
            <a:extLst>
              <a:ext uri="{FF2B5EF4-FFF2-40B4-BE49-F238E27FC236}">
                <a16:creationId xmlns:a16="http://schemas.microsoft.com/office/drawing/2014/main" id="{32BB8886-DB33-0C40-B371-35A2860CBB3A}"/>
              </a:ext>
            </a:extLst>
          </p:cNvPr>
          <p:cNvSpPr>
            <a:spLocks noGrp="1"/>
          </p:cNvSpPr>
          <p:nvPr>
            <p:ph idx="1"/>
          </p:nvPr>
        </p:nvSpPr>
        <p:spPr>
          <a:xfrm>
            <a:off x="302172" y="1806220"/>
            <a:ext cx="8621110" cy="4306122"/>
          </a:xfrm>
        </p:spPr>
        <p:txBody>
          <a:bodyPr/>
          <a:lstStyle/>
          <a:p>
            <a:r>
              <a:rPr lang="en-US" dirty="0"/>
              <a:t>Over 100,000 volunteer student, teachers, recruited into brigades,  over one million children to learned  read and write. </a:t>
            </a:r>
            <a:endParaRPr lang="es-MX" dirty="0"/>
          </a:p>
          <a:p>
            <a:r>
              <a:rPr lang="en-US" dirty="0"/>
              <a:t>Importance to it: More than  3,000 schools were built in the first year and over 300,000 children attended school for the first time. </a:t>
            </a:r>
          </a:p>
          <a:p>
            <a:r>
              <a:rPr lang="en-US" dirty="0"/>
              <a:t>Cuba development in the greatly improved educational system and school reforms. </a:t>
            </a:r>
            <a:endParaRPr lang="es-MX" dirty="0"/>
          </a:p>
        </p:txBody>
      </p:sp>
      <p:pic>
        <p:nvPicPr>
          <p:cNvPr id="4" name="Imagen 3">
            <a:extLst>
              <a:ext uri="{FF2B5EF4-FFF2-40B4-BE49-F238E27FC236}">
                <a16:creationId xmlns:a16="http://schemas.microsoft.com/office/drawing/2014/main" id="{81570C2F-F29E-FA4F-8219-D165F7F6EF81}"/>
              </a:ext>
            </a:extLst>
          </p:cNvPr>
          <p:cNvPicPr>
            <a:picLocks noChangeAspect="1"/>
          </p:cNvPicPr>
          <p:nvPr/>
        </p:nvPicPr>
        <p:blipFill>
          <a:blip r:embed="rId4"/>
          <a:stretch>
            <a:fillRect/>
          </a:stretch>
        </p:blipFill>
        <p:spPr>
          <a:xfrm>
            <a:off x="8923282" y="1251991"/>
            <a:ext cx="2934811" cy="2522482"/>
          </a:xfrm>
          <a:prstGeom prst="rect">
            <a:avLst/>
          </a:prstGeom>
        </p:spPr>
      </p:pic>
      <p:pic>
        <p:nvPicPr>
          <p:cNvPr id="5" name="Imagen 4">
            <a:extLst>
              <a:ext uri="{FF2B5EF4-FFF2-40B4-BE49-F238E27FC236}">
                <a16:creationId xmlns:a16="http://schemas.microsoft.com/office/drawing/2014/main" id="{6ADC0212-FEAD-C143-BC66-4080368CA751}"/>
              </a:ext>
            </a:extLst>
          </p:cNvPr>
          <p:cNvPicPr>
            <a:picLocks noChangeAspect="1"/>
          </p:cNvPicPr>
          <p:nvPr/>
        </p:nvPicPr>
        <p:blipFill>
          <a:blip r:embed="rId5"/>
          <a:stretch>
            <a:fillRect/>
          </a:stretch>
        </p:blipFill>
        <p:spPr>
          <a:xfrm>
            <a:off x="8804384" y="4207260"/>
            <a:ext cx="2934811" cy="2433746"/>
          </a:xfrm>
          <a:prstGeom prst="rect">
            <a:avLst/>
          </a:prstGeom>
        </p:spPr>
      </p:pic>
      <p:pic>
        <p:nvPicPr>
          <p:cNvPr id="6" name="Audio 5">
            <a:hlinkClick r:id="" action="ppaction://media"/>
            <a:extLst>
              <a:ext uri="{FF2B5EF4-FFF2-40B4-BE49-F238E27FC236}">
                <a16:creationId xmlns:a16="http://schemas.microsoft.com/office/drawing/2014/main" id="{705FC849-8A4D-A241-AD6C-1A6239F94A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02289548"/>
      </p:ext>
    </p:extLst>
  </p:cSld>
  <p:clrMapOvr>
    <a:masterClrMapping/>
  </p:clrMapOvr>
  <mc:AlternateContent xmlns:mc="http://schemas.openxmlformats.org/markup-compatibility/2006" xmlns:p14="http://schemas.microsoft.com/office/powerpoint/2010/main">
    <mc:Choice Requires="p14">
      <p:transition spd="slow" p14:dur="2000" advTm="50983"/>
    </mc:Choice>
    <mc:Fallback xmlns="">
      <p:transition spd="slow" advTm="5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C21DC-70C7-3343-9686-D2A04ED66863}"/>
              </a:ext>
            </a:extLst>
          </p:cNvPr>
          <p:cNvSpPr>
            <a:spLocks noGrp="1"/>
          </p:cNvSpPr>
          <p:nvPr>
            <p:ph type="title"/>
          </p:nvPr>
        </p:nvSpPr>
        <p:spPr/>
        <p:txBody>
          <a:bodyPr>
            <a:normAutofit/>
          </a:bodyPr>
          <a:lstStyle/>
          <a:p>
            <a:r>
              <a:rPr lang="es-MX" dirty="0"/>
              <a:t>Introduction </a:t>
            </a:r>
          </a:p>
        </p:txBody>
      </p:sp>
      <p:sp>
        <p:nvSpPr>
          <p:cNvPr id="3" name="Marcador de contenido 2">
            <a:extLst>
              <a:ext uri="{FF2B5EF4-FFF2-40B4-BE49-F238E27FC236}">
                <a16:creationId xmlns:a16="http://schemas.microsoft.com/office/drawing/2014/main" id="{237E5D65-14E8-5447-B210-E78421C8CFBB}"/>
              </a:ext>
            </a:extLst>
          </p:cNvPr>
          <p:cNvSpPr>
            <a:spLocks noGrp="1"/>
          </p:cNvSpPr>
          <p:nvPr>
            <p:ph idx="1"/>
          </p:nvPr>
        </p:nvSpPr>
        <p:spPr/>
        <p:txBody>
          <a:bodyPr>
            <a:normAutofit fontScale="92500" lnSpcReduction="10000"/>
          </a:bodyPr>
          <a:lstStyle/>
          <a:p>
            <a:r>
              <a:rPr lang="es-MX" dirty="0"/>
              <a:t>All authoritarian leaders, having taken power, seek to use government structures to enact their policies on society. All leaders hope to shape and recast society according to their political ideologies. All authoritarian states have ideas about the nature, form and direction that society should take. Whether traditional or progressive, all authoritarian states engage in extensive social engineering to produce citizens whose values mirror those of the state. This requires state control over communications, the media, education, culture and the arts in order to ‘condition’ citizens. In this presentation will be analyising Castro’s Cultural policies and his support towards more progressive and social ideas promoting his revolution through art and using education as a mean to control the society giving a high value to culture manipulating the idea of liberty of expression in order to achieve indoctrination. </a:t>
            </a:r>
          </a:p>
        </p:txBody>
      </p:sp>
      <p:pic>
        <p:nvPicPr>
          <p:cNvPr id="4" name="Audio 3">
            <a:hlinkClick r:id="" action="ppaction://media"/>
            <a:extLst>
              <a:ext uri="{FF2B5EF4-FFF2-40B4-BE49-F238E27FC236}">
                <a16:creationId xmlns:a16="http://schemas.microsoft.com/office/drawing/2014/main" id="{A863B65D-7C5D-9749-BFA9-FD2E6424C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05914419"/>
      </p:ext>
    </p:extLst>
  </p:cSld>
  <p:clrMapOvr>
    <a:masterClrMapping/>
  </p:clrMapOvr>
  <mc:AlternateContent xmlns:mc="http://schemas.openxmlformats.org/markup-compatibility/2006" xmlns:p14="http://schemas.microsoft.com/office/powerpoint/2010/main">
    <mc:Choice Requires="p14">
      <p:transition spd="slow" p14:dur="2000" advTm="74767"/>
    </mc:Choice>
    <mc:Fallback xmlns="">
      <p:transition spd="slow" advTm="7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A452F-3BA8-2041-90D4-F868A9EA8394}"/>
              </a:ext>
            </a:extLst>
          </p:cNvPr>
          <p:cNvSpPr>
            <a:spLocks noGrp="1"/>
          </p:cNvSpPr>
          <p:nvPr>
            <p:ph type="title"/>
          </p:nvPr>
        </p:nvSpPr>
        <p:spPr/>
        <p:txBody>
          <a:bodyPr/>
          <a:lstStyle/>
          <a:p>
            <a:r>
              <a:rPr lang="es-MX" dirty="0"/>
              <a:t>Benefits of the policy </a:t>
            </a:r>
          </a:p>
        </p:txBody>
      </p:sp>
      <p:sp>
        <p:nvSpPr>
          <p:cNvPr id="3" name="Marcador de contenido 2">
            <a:extLst>
              <a:ext uri="{FF2B5EF4-FFF2-40B4-BE49-F238E27FC236}">
                <a16:creationId xmlns:a16="http://schemas.microsoft.com/office/drawing/2014/main" id="{E98D813B-72FB-4944-BE5B-55960A6FE20A}"/>
              </a:ext>
            </a:extLst>
          </p:cNvPr>
          <p:cNvSpPr>
            <a:spLocks noGrp="1"/>
          </p:cNvSpPr>
          <p:nvPr>
            <p:ph idx="1"/>
          </p:nvPr>
        </p:nvSpPr>
        <p:spPr>
          <a:xfrm>
            <a:off x="712075" y="1436742"/>
            <a:ext cx="10515600" cy="4351338"/>
          </a:xfrm>
        </p:spPr>
        <p:txBody>
          <a:bodyPr>
            <a:normAutofit/>
          </a:bodyPr>
          <a:lstStyle/>
          <a:p>
            <a:r>
              <a:rPr lang="en-US" dirty="0"/>
              <a:t>Castro’s revolution replaced a military dictatorship built on organized crime and racist discrimination with equality of opportunity to, education, culture and the arts.</a:t>
            </a:r>
            <a:endParaRPr lang="es-MX" dirty="0"/>
          </a:p>
          <a:p>
            <a:r>
              <a:rPr lang="en-US" dirty="0"/>
              <a:t>Cuba made important advances under Castro in the progressive realization, social, and cultural rights such as education For example, UNESCO has concluded that there is near-universal literacy on the island despite there were codified in law and enforced by security forces, groups of civilian sympathizers tied to the state, and a judiciary that lacked independence.</a:t>
            </a:r>
            <a:endParaRPr lang="es-MX" dirty="0"/>
          </a:p>
          <a:p>
            <a:pPr marL="0" indent="0">
              <a:buNone/>
            </a:pPr>
            <a:r>
              <a:rPr lang="en-US" dirty="0"/>
              <a:t>  </a:t>
            </a:r>
            <a:endParaRPr lang="es-MX" dirty="0"/>
          </a:p>
          <a:p>
            <a:endParaRPr lang="es-MX" dirty="0"/>
          </a:p>
        </p:txBody>
      </p:sp>
      <p:pic>
        <p:nvPicPr>
          <p:cNvPr id="4" name="Imagen 3">
            <a:extLst>
              <a:ext uri="{FF2B5EF4-FFF2-40B4-BE49-F238E27FC236}">
                <a16:creationId xmlns:a16="http://schemas.microsoft.com/office/drawing/2014/main" id="{5035740C-5977-3A4C-B1DA-78E6B380ED93}"/>
              </a:ext>
            </a:extLst>
          </p:cNvPr>
          <p:cNvPicPr>
            <a:picLocks noChangeAspect="1"/>
          </p:cNvPicPr>
          <p:nvPr/>
        </p:nvPicPr>
        <p:blipFill>
          <a:blip r:embed="rId4"/>
          <a:stretch>
            <a:fillRect/>
          </a:stretch>
        </p:blipFill>
        <p:spPr>
          <a:xfrm>
            <a:off x="7273160" y="4794101"/>
            <a:ext cx="2885746" cy="1987958"/>
          </a:xfrm>
          <a:prstGeom prst="rect">
            <a:avLst/>
          </a:prstGeom>
        </p:spPr>
      </p:pic>
      <p:pic>
        <p:nvPicPr>
          <p:cNvPr id="5" name="Imagen 4">
            <a:extLst>
              <a:ext uri="{FF2B5EF4-FFF2-40B4-BE49-F238E27FC236}">
                <a16:creationId xmlns:a16="http://schemas.microsoft.com/office/drawing/2014/main" id="{0C1A301D-7BB9-7E45-AC19-E3AB5C5E331C}"/>
              </a:ext>
            </a:extLst>
          </p:cNvPr>
          <p:cNvPicPr>
            <a:picLocks noChangeAspect="1"/>
          </p:cNvPicPr>
          <p:nvPr/>
        </p:nvPicPr>
        <p:blipFill>
          <a:blip r:embed="rId5"/>
          <a:stretch>
            <a:fillRect/>
          </a:stretch>
        </p:blipFill>
        <p:spPr>
          <a:xfrm>
            <a:off x="3144562" y="5042537"/>
            <a:ext cx="2525112" cy="1739522"/>
          </a:xfrm>
          <a:prstGeom prst="rect">
            <a:avLst/>
          </a:prstGeom>
        </p:spPr>
      </p:pic>
      <p:pic>
        <p:nvPicPr>
          <p:cNvPr id="6" name="Audio 5">
            <a:hlinkClick r:id="" action="ppaction://media"/>
            <a:extLst>
              <a:ext uri="{FF2B5EF4-FFF2-40B4-BE49-F238E27FC236}">
                <a16:creationId xmlns:a16="http://schemas.microsoft.com/office/drawing/2014/main" id="{1EA23626-4A29-1D40-A856-4FD159DD38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10260129"/>
      </p:ext>
    </p:extLst>
  </p:cSld>
  <p:clrMapOvr>
    <a:masterClrMapping/>
  </p:clrMapOvr>
  <mc:AlternateContent xmlns:mc="http://schemas.openxmlformats.org/markup-compatibility/2006" xmlns:p14="http://schemas.microsoft.com/office/powerpoint/2010/main">
    <mc:Choice Requires="p14">
      <p:transition spd="slow" p14:dur="2000" advTm="47874"/>
    </mc:Choice>
    <mc:Fallback xmlns="">
      <p:transition spd="slow" advTm="4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AB653-B193-B444-AFC5-BCB7C7B2732F}"/>
              </a:ext>
            </a:extLst>
          </p:cNvPr>
          <p:cNvSpPr>
            <a:spLocks noGrp="1"/>
          </p:cNvSpPr>
          <p:nvPr>
            <p:ph type="title"/>
          </p:nvPr>
        </p:nvSpPr>
        <p:spPr/>
        <p:txBody>
          <a:bodyPr/>
          <a:lstStyle/>
          <a:p>
            <a:r>
              <a:rPr lang="es-MX" dirty="0"/>
              <a:t>References </a:t>
            </a:r>
          </a:p>
        </p:txBody>
      </p:sp>
      <p:sp>
        <p:nvSpPr>
          <p:cNvPr id="3" name="Marcador de contenido 2">
            <a:extLst>
              <a:ext uri="{FF2B5EF4-FFF2-40B4-BE49-F238E27FC236}">
                <a16:creationId xmlns:a16="http://schemas.microsoft.com/office/drawing/2014/main" id="{E8B76852-D587-AC4D-A7A7-BF335D428D7C}"/>
              </a:ext>
            </a:extLst>
          </p:cNvPr>
          <p:cNvSpPr>
            <a:spLocks noGrp="1"/>
          </p:cNvSpPr>
          <p:nvPr>
            <p:ph idx="1"/>
          </p:nvPr>
        </p:nvSpPr>
        <p:spPr/>
        <p:txBody>
          <a:bodyPr>
            <a:normAutofit lnSpcReduction="10000"/>
          </a:bodyPr>
          <a:lstStyle/>
          <a:p>
            <a:r>
              <a:rPr lang="en-US" u="sng" dirty="0">
                <a:hlinkClick r:id="rId4"/>
              </a:rPr>
              <a:t>https://shiftyparadigms.wordpress.com/policy/a-brief-history-of-cultural-policy-in-cuba/</a:t>
            </a:r>
            <a:r>
              <a:rPr lang="en-US" dirty="0"/>
              <a:t> </a:t>
            </a:r>
            <a:endParaRPr lang="es-MX" dirty="0"/>
          </a:p>
          <a:p>
            <a:r>
              <a:rPr lang="en-US" u="sng" dirty="0">
                <a:hlinkClick r:id="rId5"/>
              </a:rPr>
              <a:t>https://www.fraserinstitute.org/blogs/cuba-castro-the-arts-and-freedom</a:t>
            </a:r>
            <a:r>
              <a:rPr lang="en-US" dirty="0"/>
              <a:t> </a:t>
            </a:r>
            <a:endParaRPr lang="es-MX" dirty="0"/>
          </a:p>
          <a:p>
            <a:r>
              <a:rPr lang="en-US" u="sng" dirty="0">
                <a:hlinkClick r:id="rId6"/>
              </a:rPr>
              <a:t>https://theconversation.com/education-and-art-for-all-castros-cultural-legacy-69513</a:t>
            </a:r>
            <a:endParaRPr lang="es-MX" dirty="0"/>
          </a:p>
          <a:p>
            <a:r>
              <a:rPr lang="en-US" u="sng" dirty="0">
                <a:hlinkClick r:id="rId7"/>
              </a:rPr>
              <a:t>https://postcolonialstudiescentre.wordpress.com/2016/11/30/fidel-castros-legacy-education-culture-and-the-arts/</a:t>
            </a:r>
            <a:r>
              <a:rPr lang="en-US" dirty="0"/>
              <a:t> </a:t>
            </a:r>
            <a:endParaRPr lang="es-MX" dirty="0"/>
          </a:p>
          <a:p>
            <a:r>
              <a:rPr lang="en-US" u="sng" dirty="0">
                <a:hlinkClick r:id="rId8"/>
              </a:rPr>
              <a:t>https://www.hrw.org/news/2016/11/26/cuba-fidel-castros-record-repression</a:t>
            </a:r>
            <a:r>
              <a:rPr lang="es-MX" dirty="0"/>
              <a:t> </a:t>
            </a:r>
          </a:p>
        </p:txBody>
      </p:sp>
      <p:pic>
        <p:nvPicPr>
          <p:cNvPr id="4" name="Audio 3">
            <a:hlinkClick r:id="" action="ppaction://media"/>
            <a:extLst>
              <a:ext uri="{FF2B5EF4-FFF2-40B4-BE49-F238E27FC236}">
                <a16:creationId xmlns:a16="http://schemas.microsoft.com/office/drawing/2014/main" id="{BD4EDC4C-D8DD-8642-AC4F-33E5B5D7C8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76800760"/>
      </p:ext>
    </p:extLst>
  </p:cSld>
  <p:clrMapOvr>
    <a:masterClrMapping/>
  </p:clrMapOvr>
  <mc:AlternateContent xmlns:mc="http://schemas.openxmlformats.org/markup-compatibility/2006" xmlns:p14="http://schemas.microsoft.com/office/powerpoint/2010/main">
    <mc:Choice Requires="p14">
      <p:transition spd="slow" p14:dur="2000" advTm="3465"/>
    </mc:Choice>
    <mc:Fallback xmlns="">
      <p:transition spd="slow" advTm="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5F195-0B16-D049-8F1D-9BE316D92CD8}"/>
              </a:ext>
            </a:extLst>
          </p:cNvPr>
          <p:cNvSpPr>
            <a:spLocks noGrp="1"/>
          </p:cNvSpPr>
          <p:nvPr>
            <p:ph type="title"/>
          </p:nvPr>
        </p:nvSpPr>
        <p:spPr/>
        <p:txBody>
          <a:bodyPr/>
          <a:lstStyle/>
          <a:p>
            <a:r>
              <a:rPr lang="es-MX" dirty="0"/>
              <a:t>Questions </a:t>
            </a:r>
          </a:p>
        </p:txBody>
      </p:sp>
      <p:sp>
        <p:nvSpPr>
          <p:cNvPr id="3" name="Marcador de contenido 2">
            <a:extLst>
              <a:ext uri="{FF2B5EF4-FFF2-40B4-BE49-F238E27FC236}">
                <a16:creationId xmlns:a16="http://schemas.microsoft.com/office/drawing/2014/main" id="{B4C59D33-99D6-D441-88A9-0E9E45762D81}"/>
              </a:ext>
            </a:extLst>
          </p:cNvPr>
          <p:cNvSpPr>
            <a:spLocks noGrp="1"/>
          </p:cNvSpPr>
          <p:nvPr>
            <p:ph idx="1"/>
          </p:nvPr>
        </p:nvSpPr>
        <p:spPr/>
        <p:txBody>
          <a:bodyPr/>
          <a:lstStyle/>
          <a:p>
            <a:pPr marL="0" indent="0">
              <a:buNone/>
            </a:pPr>
            <a:endParaRPr lang="es-MX" dirty="0"/>
          </a:p>
        </p:txBody>
      </p:sp>
    </p:spTree>
    <p:extLst>
      <p:ext uri="{BB962C8B-B14F-4D97-AF65-F5344CB8AC3E}">
        <p14:creationId xmlns:p14="http://schemas.microsoft.com/office/powerpoint/2010/main" val="1118569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45C0E-2B16-0A45-A638-05B957693743}"/>
              </a:ext>
            </a:extLst>
          </p:cNvPr>
          <p:cNvSpPr>
            <a:spLocks noGrp="1"/>
          </p:cNvSpPr>
          <p:nvPr>
            <p:ph type="title"/>
          </p:nvPr>
        </p:nvSpPr>
        <p:spPr>
          <a:xfrm>
            <a:off x="838200" y="365126"/>
            <a:ext cx="6639046" cy="560850"/>
          </a:xfrm>
        </p:spPr>
        <p:txBody>
          <a:bodyPr>
            <a:normAutofit fontScale="90000"/>
          </a:bodyPr>
          <a:lstStyle/>
          <a:p>
            <a:r>
              <a:rPr lang="es-MX" dirty="0"/>
              <a:t>Relation with the movement </a:t>
            </a:r>
          </a:p>
        </p:txBody>
      </p:sp>
      <p:sp>
        <p:nvSpPr>
          <p:cNvPr id="3" name="Marcador de contenido 2">
            <a:extLst>
              <a:ext uri="{FF2B5EF4-FFF2-40B4-BE49-F238E27FC236}">
                <a16:creationId xmlns:a16="http://schemas.microsoft.com/office/drawing/2014/main" id="{848657F5-F496-C543-ACE5-9B8D5D57321B}"/>
              </a:ext>
            </a:extLst>
          </p:cNvPr>
          <p:cNvSpPr>
            <a:spLocks noGrp="1"/>
          </p:cNvSpPr>
          <p:nvPr>
            <p:ph idx="1"/>
          </p:nvPr>
        </p:nvSpPr>
        <p:spPr>
          <a:xfrm>
            <a:off x="537257" y="1015397"/>
            <a:ext cx="11318411" cy="3462010"/>
          </a:xfrm>
        </p:spPr>
        <p:txBody>
          <a:bodyPr/>
          <a:lstStyle/>
          <a:p>
            <a:r>
              <a:rPr lang="en-US" dirty="0"/>
              <a:t>Fidel Castro outlined a political </a:t>
            </a:r>
            <a:r>
              <a:rPr lang="en-US" dirty="0" err="1"/>
              <a:t>programme</a:t>
            </a:r>
            <a:r>
              <a:rPr lang="en-US" dirty="0"/>
              <a:t> which became something of a manifesto for the nascent 26 July Movement. </a:t>
            </a:r>
          </a:p>
          <a:p>
            <a:r>
              <a:rPr lang="en-US" dirty="0"/>
              <a:t>By the time of the first formal manifesto issued by the 26 July Movement in 1955, while Fidel was in exile in Mexico, education had become inextricably bound up with culture, in advocating the ‘Extension of culture, preceded by reform of all methods of teaching. </a:t>
            </a:r>
            <a:endParaRPr lang="es-MX" dirty="0"/>
          </a:p>
        </p:txBody>
      </p:sp>
      <p:pic>
        <p:nvPicPr>
          <p:cNvPr id="5" name="Imagen 4">
            <a:extLst>
              <a:ext uri="{FF2B5EF4-FFF2-40B4-BE49-F238E27FC236}">
                <a16:creationId xmlns:a16="http://schemas.microsoft.com/office/drawing/2014/main" id="{5E9B5798-E232-694E-9769-CAAD373A234F}"/>
              </a:ext>
            </a:extLst>
          </p:cNvPr>
          <p:cNvPicPr>
            <a:picLocks noChangeAspect="1"/>
          </p:cNvPicPr>
          <p:nvPr/>
        </p:nvPicPr>
        <p:blipFill>
          <a:blip r:embed="rId4"/>
          <a:stretch>
            <a:fillRect/>
          </a:stretch>
        </p:blipFill>
        <p:spPr>
          <a:xfrm>
            <a:off x="2568682" y="3803397"/>
            <a:ext cx="4230414" cy="2813225"/>
          </a:xfrm>
          <a:prstGeom prst="rect">
            <a:avLst/>
          </a:prstGeom>
        </p:spPr>
      </p:pic>
      <p:pic>
        <p:nvPicPr>
          <p:cNvPr id="6" name="Imagen 5">
            <a:extLst>
              <a:ext uri="{FF2B5EF4-FFF2-40B4-BE49-F238E27FC236}">
                <a16:creationId xmlns:a16="http://schemas.microsoft.com/office/drawing/2014/main" id="{223431D0-FBCD-9848-9E90-595D6AEC5260}"/>
              </a:ext>
            </a:extLst>
          </p:cNvPr>
          <p:cNvPicPr>
            <a:picLocks noChangeAspect="1"/>
          </p:cNvPicPr>
          <p:nvPr/>
        </p:nvPicPr>
        <p:blipFill>
          <a:blip r:embed="rId5"/>
          <a:stretch>
            <a:fillRect/>
          </a:stretch>
        </p:blipFill>
        <p:spPr>
          <a:xfrm>
            <a:off x="8402314" y="3803397"/>
            <a:ext cx="1850136" cy="2505393"/>
          </a:xfrm>
          <a:prstGeom prst="rect">
            <a:avLst/>
          </a:prstGeom>
        </p:spPr>
      </p:pic>
      <p:pic>
        <p:nvPicPr>
          <p:cNvPr id="4" name="Audio 3">
            <a:hlinkClick r:id="" action="ppaction://media"/>
            <a:extLst>
              <a:ext uri="{FF2B5EF4-FFF2-40B4-BE49-F238E27FC236}">
                <a16:creationId xmlns:a16="http://schemas.microsoft.com/office/drawing/2014/main" id="{78FB1CE0-5860-FC49-83C2-DE4269B687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1441786"/>
      </p:ext>
    </p:extLst>
  </p:cSld>
  <p:clrMapOvr>
    <a:masterClrMapping/>
  </p:clrMapOvr>
  <mc:AlternateContent xmlns:mc="http://schemas.openxmlformats.org/markup-compatibility/2006" xmlns:p14="http://schemas.microsoft.com/office/powerpoint/2010/main">
    <mc:Choice Requires="p14">
      <p:transition spd="slow" p14:dur="2000" advTm="47501"/>
    </mc:Choice>
    <mc:Fallback xmlns="">
      <p:transition spd="slow" advTm="4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F8984E7-9263-E949-8A56-D959F38C14EB}"/>
              </a:ext>
            </a:extLst>
          </p:cNvPr>
          <p:cNvSpPr>
            <a:spLocks noGrp="1"/>
          </p:cNvSpPr>
          <p:nvPr>
            <p:ph idx="1"/>
          </p:nvPr>
        </p:nvSpPr>
        <p:spPr>
          <a:xfrm>
            <a:off x="407276" y="249073"/>
            <a:ext cx="10515600" cy="4351338"/>
          </a:xfrm>
        </p:spPr>
        <p:txBody>
          <a:bodyPr>
            <a:normAutofit/>
          </a:bodyPr>
          <a:lstStyle/>
          <a:p>
            <a:pPr fontAlgn="base"/>
            <a:r>
              <a:rPr lang="en-US" dirty="0"/>
              <a:t>Determination of cultural policy </a:t>
            </a:r>
          </a:p>
          <a:p>
            <a:pPr fontAlgn="base"/>
            <a:r>
              <a:rPr lang="es-MX" dirty="0"/>
              <a:t>The basis of the revolutionary approach is that culture:</a:t>
            </a:r>
          </a:p>
          <a:p>
            <a:pPr lvl="0" fontAlgn="base"/>
            <a:r>
              <a:rPr lang="en-US" dirty="0"/>
              <a:t>Belongs to everyone (as both spectators and creators) rather than being limited to an elite minority. Is a form of social production (with humanity’s happiness as its end product)</a:t>
            </a:r>
            <a:endParaRPr lang="es-MX" dirty="0"/>
          </a:p>
          <a:p>
            <a:pPr lvl="0" fontAlgn="base"/>
            <a:r>
              <a:rPr lang="en-US" dirty="0"/>
              <a:t>Stimulates not only social but also economic development (by increasing the cultural levels of the population in a country emerging from underdevelopment)</a:t>
            </a:r>
            <a:endParaRPr lang="es-MX" dirty="0"/>
          </a:p>
          <a:p>
            <a:endParaRPr lang="es-MX" dirty="0"/>
          </a:p>
        </p:txBody>
      </p:sp>
      <p:pic>
        <p:nvPicPr>
          <p:cNvPr id="5" name="Imagen 4">
            <a:extLst>
              <a:ext uri="{FF2B5EF4-FFF2-40B4-BE49-F238E27FC236}">
                <a16:creationId xmlns:a16="http://schemas.microsoft.com/office/drawing/2014/main" id="{4703BF0F-C4A6-BD46-9560-2719FAC85230}"/>
              </a:ext>
            </a:extLst>
          </p:cNvPr>
          <p:cNvPicPr>
            <a:picLocks noChangeAspect="1"/>
          </p:cNvPicPr>
          <p:nvPr/>
        </p:nvPicPr>
        <p:blipFill>
          <a:blip r:embed="rId4"/>
          <a:stretch>
            <a:fillRect/>
          </a:stretch>
        </p:blipFill>
        <p:spPr>
          <a:xfrm>
            <a:off x="1269124" y="4014952"/>
            <a:ext cx="4006250" cy="2593975"/>
          </a:xfrm>
          <a:prstGeom prst="rect">
            <a:avLst/>
          </a:prstGeom>
        </p:spPr>
      </p:pic>
      <p:pic>
        <p:nvPicPr>
          <p:cNvPr id="4" name="Imagen 3">
            <a:extLst>
              <a:ext uri="{FF2B5EF4-FFF2-40B4-BE49-F238E27FC236}">
                <a16:creationId xmlns:a16="http://schemas.microsoft.com/office/drawing/2014/main" id="{23DEA716-2A1C-D54D-A3C2-6E33AEC1DE4B}"/>
              </a:ext>
            </a:extLst>
          </p:cNvPr>
          <p:cNvPicPr>
            <a:picLocks noChangeAspect="1"/>
          </p:cNvPicPr>
          <p:nvPr/>
        </p:nvPicPr>
        <p:blipFill>
          <a:blip r:embed="rId5"/>
          <a:stretch>
            <a:fillRect/>
          </a:stretch>
        </p:blipFill>
        <p:spPr>
          <a:xfrm>
            <a:off x="5922379" y="3825767"/>
            <a:ext cx="4794114" cy="2684704"/>
          </a:xfrm>
          <a:prstGeom prst="rect">
            <a:avLst/>
          </a:prstGeom>
        </p:spPr>
      </p:pic>
      <p:pic>
        <p:nvPicPr>
          <p:cNvPr id="2" name="Audio 1">
            <a:hlinkClick r:id="" action="ppaction://media"/>
            <a:extLst>
              <a:ext uri="{FF2B5EF4-FFF2-40B4-BE49-F238E27FC236}">
                <a16:creationId xmlns:a16="http://schemas.microsoft.com/office/drawing/2014/main" id="{75A997EC-D545-B344-A11E-5E730CC58B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59159196"/>
      </p:ext>
    </p:extLst>
  </p:cSld>
  <p:clrMapOvr>
    <a:masterClrMapping/>
  </p:clrMapOvr>
  <mc:AlternateContent xmlns:mc="http://schemas.openxmlformats.org/markup-compatibility/2006" xmlns:p14="http://schemas.microsoft.com/office/powerpoint/2010/main">
    <mc:Choice Requires="p14">
      <p:transition spd="slow" p14:dur="2000" advTm="66728"/>
    </mc:Choice>
    <mc:Fallback xmlns="">
      <p:transition spd="slow" advTm="6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1E4BD-80D1-EC43-B49F-D08530BBD0BF}"/>
              </a:ext>
            </a:extLst>
          </p:cNvPr>
          <p:cNvSpPr>
            <a:spLocks noGrp="1"/>
          </p:cNvSpPr>
          <p:nvPr>
            <p:ph type="title"/>
          </p:nvPr>
        </p:nvSpPr>
        <p:spPr/>
        <p:txBody>
          <a:bodyPr>
            <a:normAutofit fontScale="90000"/>
          </a:bodyPr>
          <a:lstStyle/>
          <a:p>
            <a:r>
              <a:rPr lang="en-US" dirty="0"/>
              <a:t>Promotes revolutionary (and hence critical) thinking</a:t>
            </a:r>
            <a:br>
              <a:rPr lang="es-MX" dirty="0"/>
            </a:br>
            <a:endParaRPr lang="es-MX" dirty="0"/>
          </a:p>
        </p:txBody>
      </p:sp>
      <p:sp>
        <p:nvSpPr>
          <p:cNvPr id="3" name="Marcador de contenido 2">
            <a:extLst>
              <a:ext uri="{FF2B5EF4-FFF2-40B4-BE49-F238E27FC236}">
                <a16:creationId xmlns:a16="http://schemas.microsoft.com/office/drawing/2014/main" id="{56278DAC-1787-194A-86FC-7993E6A41141}"/>
              </a:ext>
            </a:extLst>
          </p:cNvPr>
          <p:cNvSpPr>
            <a:spLocks noGrp="1"/>
          </p:cNvSpPr>
          <p:nvPr>
            <p:ph idx="1"/>
          </p:nvPr>
        </p:nvSpPr>
        <p:spPr>
          <a:xfrm>
            <a:off x="725215" y="1825625"/>
            <a:ext cx="5370785" cy="4470072"/>
          </a:xfrm>
        </p:spPr>
        <p:txBody>
          <a:bodyPr>
            <a:normAutofit fontScale="92500" lnSpcReduction="20000"/>
          </a:bodyPr>
          <a:lstStyle/>
          <a:p>
            <a:pPr marL="0" indent="0">
              <a:buNone/>
            </a:pPr>
            <a:r>
              <a:rPr lang="en-US" dirty="0"/>
              <a:t> </a:t>
            </a:r>
            <a:r>
              <a:rPr lang="en-US" dirty="0" err="1"/>
              <a:t>Haydée</a:t>
            </a:r>
            <a:r>
              <a:rPr lang="en-US" dirty="0"/>
              <a:t> </a:t>
            </a:r>
            <a:r>
              <a:rPr lang="en-US" dirty="0" err="1"/>
              <a:t>Santamaría</a:t>
            </a:r>
            <a:r>
              <a:rPr lang="en-US" dirty="0"/>
              <a:t> </a:t>
            </a:r>
            <a:r>
              <a:rPr lang="en-US" dirty="0" err="1"/>
              <a:t>Cuadrado</a:t>
            </a:r>
            <a:r>
              <a:rPr lang="en-US" dirty="0"/>
              <a:t> – was charged with creating a </a:t>
            </a:r>
            <a:r>
              <a:rPr lang="en-US" dirty="0" err="1"/>
              <a:t>pan-American</a:t>
            </a:r>
            <a:r>
              <a:rPr lang="en-US" dirty="0"/>
              <a:t> cultural house, which became known as Casa de las </a:t>
            </a:r>
            <a:r>
              <a:rPr lang="en-US" dirty="0" err="1"/>
              <a:t>Américas</a:t>
            </a:r>
            <a:r>
              <a:rPr lang="en-US" dirty="0"/>
              <a:t>.</a:t>
            </a:r>
          </a:p>
          <a:p>
            <a:pPr marL="0" indent="0">
              <a:buNone/>
            </a:pPr>
            <a:r>
              <a:rPr lang="en-US" dirty="0"/>
              <a:t> Key moment: the First National Congress of Writers and Artists in August 1961, they implicated their work in social justice towards the Revolution. </a:t>
            </a:r>
          </a:p>
          <a:p>
            <a:pPr marL="0" indent="0">
              <a:buNone/>
            </a:pPr>
            <a:r>
              <a:rPr lang="en-US" dirty="0"/>
              <a:t>The relationship between culture and revolution was crucial and gave the ruling government a lot of strength.</a:t>
            </a:r>
            <a:endParaRPr lang="es-MX" dirty="0"/>
          </a:p>
          <a:p>
            <a:pPr marL="0" indent="0">
              <a:buNone/>
            </a:pPr>
            <a:r>
              <a:rPr lang="en-US" dirty="0"/>
              <a:t> </a:t>
            </a:r>
            <a:endParaRPr lang="es-MX" dirty="0"/>
          </a:p>
          <a:p>
            <a:endParaRPr lang="es-MX" dirty="0"/>
          </a:p>
        </p:txBody>
      </p:sp>
      <p:pic>
        <p:nvPicPr>
          <p:cNvPr id="4" name="Imagen 3">
            <a:extLst>
              <a:ext uri="{FF2B5EF4-FFF2-40B4-BE49-F238E27FC236}">
                <a16:creationId xmlns:a16="http://schemas.microsoft.com/office/drawing/2014/main" id="{CBE70C9D-68FD-BB4A-AA1C-2B7C36027D9B}"/>
              </a:ext>
            </a:extLst>
          </p:cNvPr>
          <p:cNvPicPr>
            <a:picLocks noChangeAspect="1"/>
          </p:cNvPicPr>
          <p:nvPr/>
        </p:nvPicPr>
        <p:blipFill>
          <a:blip r:embed="rId4"/>
          <a:stretch>
            <a:fillRect/>
          </a:stretch>
        </p:blipFill>
        <p:spPr>
          <a:xfrm>
            <a:off x="6179699" y="2844554"/>
            <a:ext cx="2432214" cy="2432214"/>
          </a:xfrm>
          <a:prstGeom prst="rect">
            <a:avLst/>
          </a:prstGeom>
        </p:spPr>
      </p:pic>
      <p:pic>
        <p:nvPicPr>
          <p:cNvPr id="5" name="Imagen 4">
            <a:extLst>
              <a:ext uri="{FF2B5EF4-FFF2-40B4-BE49-F238E27FC236}">
                <a16:creationId xmlns:a16="http://schemas.microsoft.com/office/drawing/2014/main" id="{95247F2F-FFB1-124F-8DE2-B7E6CBA6654B}"/>
              </a:ext>
            </a:extLst>
          </p:cNvPr>
          <p:cNvPicPr>
            <a:picLocks noChangeAspect="1"/>
          </p:cNvPicPr>
          <p:nvPr/>
        </p:nvPicPr>
        <p:blipFill>
          <a:blip r:embed="rId5"/>
          <a:stretch>
            <a:fillRect/>
          </a:stretch>
        </p:blipFill>
        <p:spPr>
          <a:xfrm>
            <a:off x="9011470" y="1690688"/>
            <a:ext cx="2695082" cy="4162403"/>
          </a:xfrm>
          <a:prstGeom prst="rect">
            <a:avLst/>
          </a:prstGeom>
        </p:spPr>
      </p:pic>
      <p:pic>
        <p:nvPicPr>
          <p:cNvPr id="6" name="Audio 5">
            <a:hlinkClick r:id="" action="ppaction://media"/>
            <a:extLst>
              <a:ext uri="{FF2B5EF4-FFF2-40B4-BE49-F238E27FC236}">
                <a16:creationId xmlns:a16="http://schemas.microsoft.com/office/drawing/2014/main" id="{FF29869D-CED0-774A-86A3-B706DF8555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86387486"/>
      </p:ext>
    </p:extLst>
  </p:cSld>
  <p:clrMapOvr>
    <a:masterClrMapping/>
  </p:clrMapOvr>
  <mc:AlternateContent xmlns:mc="http://schemas.openxmlformats.org/markup-compatibility/2006" xmlns:p14="http://schemas.microsoft.com/office/powerpoint/2010/main">
    <mc:Choice Requires="p14">
      <p:transition spd="slow" p14:dur="2000" advTm="76061"/>
    </mc:Choice>
    <mc:Fallback xmlns="">
      <p:transition spd="slow" advTm="7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B7CD80-5F4B-0E46-B319-CB9A57B19EFB}"/>
              </a:ext>
            </a:extLst>
          </p:cNvPr>
          <p:cNvSpPr>
            <a:spLocks noGrp="1"/>
          </p:cNvSpPr>
          <p:nvPr>
            <p:ph type="title"/>
          </p:nvPr>
        </p:nvSpPr>
        <p:spPr/>
        <p:txBody>
          <a:bodyPr/>
          <a:lstStyle/>
          <a:p>
            <a:r>
              <a:rPr lang="es-MX" dirty="0"/>
              <a:t>How high a value was placed on culture?</a:t>
            </a:r>
          </a:p>
        </p:txBody>
      </p:sp>
      <p:sp>
        <p:nvSpPr>
          <p:cNvPr id="3" name="Marcador de contenido 2">
            <a:extLst>
              <a:ext uri="{FF2B5EF4-FFF2-40B4-BE49-F238E27FC236}">
                <a16:creationId xmlns:a16="http://schemas.microsoft.com/office/drawing/2014/main" id="{9408C3DC-86DB-1F48-8F60-C8535A7B989A}"/>
              </a:ext>
            </a:extLst>
          </p:cNvPr>
          <p:cNvSpPr>
            <a:spLocks noGrp="1"/>
          </p:cNvSpPr>
          <p:nvPr>
            <p:ph idx="1"/>
          </p:nvPr>
        </p:nvSpPr>
        <p:spPr>
          <a:xfrm>
            <a:off x="659524" y="1531335"/>
            <a:ext cx="10515600" cy="4351338"/>
          </a:xfrm>
        </p:spPr>
        <p:txBody>
          <a:bodyPr>
            <a:normAutofit/>
          </a:bodyPr>
          <a:lstStyle/>
          <a:p>
            <a:r>
              <a:rPr lang="en-US" dirty="0"/>
              <a:t>The drive to eliminate illiteracy began in 1961 </a:t>
            </a:r>
            <a:r>
              <a:rPr lang="en-US" dirty="0" err="1"/>
              <a:t>desiganted</a:t>
            </a:r>
            <a:r>
              <a:rPr lang="en-US" dirty="0"/>
              <a:t> the year of education, the revolutionary government took over all private and Church schools and after some difficulties it achieved virtual universal attendance at primary schools. </a:t>
            </a:r>
          </a:p>
          <a:p>
            <a:endParaRPr lang="es-MX" dirty="0"/>
          </a:p>
        </p:txBody>
      </p:sp>
      <p:pic>
        <p:nvPicPr>
          <p:cNvPr id="5" name="Imagen 4">
            <a:extLst>
              <a:ext uri="{FF2B5EF4-FFF2-40B4-BE49-F238E27FC236}">
                <a16:creationId xmlns:a16="http://schemas.microsoft.com/office/drawing/2014/main" id="{6217D452-1B5C-3549-912D-A928D5CB6882}"/>
              </a:ext>
            </a:extLst>
          </p:cNvPr>
          <p:cNvPicPr>
            <a:picLocks noChangeAspect="1"/>
          </p:cNvPicPr>
          <p:nvPr/>
        </p:nvPicPr>
        <p:blipFill>
          <a:blip r:embed="rId4"/>
          <a:stretch>
            <a:fillRect/>
          </a:stretch>
        </p:blipFill>
        <p:spPr>
          <a:xfrm>
            <a:off x="7116736" y="3990784"/>
            <a:ext cx="3955319" cy="2229845"/>
          </a:xfrm>
          <a:prstGeom prst="rect">
            <a:avLst/>
          </a:prstGeom>
        </p:spPr>
      </p:pic>
      <p:pic>
        <p:nvPicPr>
          <p:cNvPr id="7" name="Imagen 6">
            <a:extLst>
              <a:ext uri="{FF2B5EF4-FFF2-40B4-BE49-F238E27FC236}">
                <a16:creationId xmlns:a16="http://schemas.microsoft.com/office/drawing/2014/main" id="{57CD8759-F01E-3042-A98C-7C8BDDB419C3}"/>
              </a:ext>
            </a:extLst>
          </p:cNvPr>
          <p:cNvPicPr>
            <a:picLocks noChangeAspect="1"/>
          </p:cNvPicPr>
          <p:nvPr/>
        </p:nvPicPr>
        <p:blipFill>
          <a:blip r:embed="rId5"/>
          <a:stretch>
            <a:fillRect/>
          </a:stretch>
        </p:blipFill>
        <p:spPr>
          <a:xfrm>
            <a:off x="1660352" y="3608400"/>
            <a:ext cx="2569364" cy="2884475"/>
          </a:xfrm>
          <a:prstGeom prst="rect">
            <a:avLst/>
          </a:prstGeom>
        </p:spPr>
      </p:pic>
      <p:pic>
        <p:nvPicPr>
          <p:cNvPr id="4" name="Audio 3">
            <a:hlinkClick r:id="" action="ppaction://media"/>
            <a:extLst>
              <a:ext uri="{FF2B5EF4-FFF2-40B4-BE49-F238E27FC236}">
                <a16:creationId xmlns:a16="http://schemas.microsoft.com/office/drawing/2014/main" id="{9F1C1DC7-B4EB-BE4D-A142-B405E1980A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63382842"/>
      </p:ext>
    </p:extLst>
  </p:cSld>
  <p:clrMapOvr>
    <a:masterClrMapping/>
  </p:clrMapOvr>
  <mc:AlternateContent xmlns:mc="http://schemas.openxmlformats.org/markup-compatibility/2006" xmlns:p14="http://schemas.microsoft.com/office/powerpoint/2010/main">
    <mc:Choice Requires="p14">
      <p:transition spd="slow" p14:dur="2000" advTm="35751"/>
    </mc:Choice>
    <mc:Fallback xmlns="">
      <p:transition spd="slow" advTm="3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A3E092-97B7-1B42-9846-A0574A551894}"/>
              </a:ext>
            </a:extLst>
          </p:cNvPr>
          <p:cNvSpPr>
            <a:spLocks noGrp="1"/>
          </p:cNvSpPr>
          <p:nvPr>
            <p:ph idx="1"/>
          </p:nvPr>
        </p:nvSpPr>
        <p:spPr>
          <a:xfrm>
            <a:off x="269220" y="536029"/>
            <a:ext cx="5606063" cy="3962399"/>
          </a:xfrm>
        </p:spPr>
        <p:txBody>
          <a:bodyPr>
            <a:normAutofit lnSpcReduction="10000"/>
          </a:bodyPr>
          <a:lstStyle/>
          <a:p>
            <a:r>
              <a:rPr lang="en-US" dirty="0"/>
              <a:t>There was a very high value placed on culture and the Revolution relied on this in order to spread ideology. </a:t>
            </a:r>
          </a:p>
          <a:p>
            <a:r>
              <a:rPr lang="en-US" dirty="0"/>
              <a:t>  The initial action of the Revolutionary Government in this regard was to redesign the premises and to improve the service in the National Museum, to restore and re-equip the  museums. </a:t>
            </a:r>
            <a:endParaRPr lang="es-MX" dirty="0"/>
          </a:p>
          <a:p>
            <a:endParaRPr lang="es-MX" dirty="0"/>
          </a:p>
        </p:txBody>
      </p:sp>
      <p:pic>
        <p:nvPicPr>
          <p:cNvPr id="5" name="Imagen 4">
            <a:extLst>
              <a:ext uri="{FF2B5EF4-FFF2-40B4-BE49-F238E27FC236}">
                <a16:creationId xmlns:a16="http://schemas.microsoft.com/office/drawing/2014/main" id="{589D6FDC-A2DB-E14E-949B-53D6A3257711}"/>
              </a:ext>
            </a:extLst>
          </p:cNvPr>
          <p:cNvPicPr>
            <a:picLocks noChangeAspect="1"/>
          </p:cNvPicPr>
          <p:nvPr/>
        </p:nvPicPr>
        <p:blipFill>
          <a:blip r:embed="rId4"/>
          <a:stretch>
            <a:fillRect/>
          </a:stretch>
        </p:blipFill>
        <p:spPr>
          <a:xfrm>
            <a:off x="7399283" y="1691463"/>
            <a:ext cx="4225870" cy="2806965"/>
          </a:xfrm>
          <a:prstGeom prst="rect">
            <a:avLst/>
          </a:prstGeom>
        </p:spPr>
      </p:pic>
      <p:sp>
        <p:nvSpPr>
          <p:cNvPr id="6" name="CuadroTexto 5">
            <a:extLst>
              <a:ext uri="{FF2B5EF4-FFF2-40B4-BE49-F238E27FC236}">
                <a16:creationId xmlns:a16="http://schemas.microsoft.com/office/drawing/2014/main" id="{D259A396-010D-8042-8BD1-A93C56BDA1BD}"/>
              </a:ext>
            </a:extLst>
          </p:cNvPr>
          <p:cNvSpPr txBox="1"/>
          <p:nvPr/>
        </p:nvSpPr>
        <p:spPr>
          <a:xfrm>
            <a:off x="8502868" y="215463"/>
            <a:ext cx="1849822" cy="954107"/>
          </a:xfrm>
          <a:prstGeom prst="rect">
            <a:avLst/>
          </a:prstGeom>
          <a:noFill/>
        </p:spPr>
        <p:txBody>
          <a:bodyPr wrap="square" rtlCol="0">
            <a:spAutoFit/>
          </a:bodyPr>
          <a:lstStyle/>
          <a:p>
            <a:r>
              <a:rPr lang="es-MX" sz="2800" dirty="0"/>
              <a:t>Revolution Museum </a:t>
            </a:r>
          </a:p>
        </p:txBody>
      </p:sp>
      <p:pic>
        <p:nvPicPr>
          <p:cNvPr id="4" name="Imagen 3">
            <a:extLst>
              <a:ext uri="{FF2B5EF4-FFF2-40B4-BE49-F238E27FC236}">
                <a16:creationId xmlns:a16="http://schemas.microsoft.com/office/drawing/2014/main" id="{B4D67719-EFC4-5A4A-9F02-7340A1CAABEB}"/>
              </a:ext>
            </a:extLst>
          </p:cNvPr>
          <p:cNvPicPr>
            <a:picLocks noChangeAspect="1"/>
          </p:cNvPicPr>
          <p:nvPr/>
        </p:nvPicPr>
        <p:blipFill>
          <a:blip r:embed="rId5"/>
          <a:stretch>
            <a:fillRect/>
          </a:stretch>
        </p:blipFill>
        <p:spPr>
          <a:xfrm>
            <a:off x="3139051" y="4141076"/>
            <a:ext cx="3623213" cy="2627521"/>
          </a:xfrm>
          <a:prstGeom prst="rect">
            <a:avLst/>
          </a:prstGeom>
        </p:spPr>
      </p:pic>
      <p:pic>
        <p:nvPicPr>
          <p:cNvPr id="2" name="Audio 1">
            <a:hlinkClick r:id="" action="ppaction://media"/>
            <a:extLst>
              <a:ext uri="{FF2B5EF4-FFF2-40B4-BE49-F238E27FC236}">
                <a16:creationId xmlns:a16="http://schemas.microsoft.com/office/drawing/2014/main" id="{782D3F25-9828-B944-9C78-115229882E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69011138"/>
      </p:ext>
    </p:extLst>
  </p:cSld>
  <p:clrMapOvr>
    <a:masterClrMapping/>
  </p:clrMapOvr>
  <mc:AlternateContent xmlns:mc="http://schemas.openxmlformats.org/markup-compatibility/2006" xmlns:p14="http://schemas.microsoft.com/office/powerpoint/2010/main">
    <mc:Choice Requires="p14">
      <p:transition spd="slow" p14:dur="2000" advTm="42864"/>
    </mc:Choice>
    <mc:Fallback xmlns="">
      <p:transition spd="slow" advTm="4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72C3F-F9D4-2A49-A569-AD4A4F59A633}"/>
              </a:ext>
            </a:extLst>
          </p:cNvPr>
          <p:cNvSpPr>
            <a:spLocks noGrp="1"/>
          </p:cNvSpPr>
          <p:nvPr>
            <p:ph type="title"/>
          </p:nvPr>
        </p:nvSpPr>
        <p:spPr/>
        <p:txBody>
          <a:bodyPr>
            <a:normAutofit fontScale="90000"/>
          </a:bodyPr>
          <a:lstStyle/>
          <a:p>
            <a:r>
              <a:rPr lang="es-MX" dirty="0"/>
              <a:t>Were some aspects of culture and the media considered more important than others?</a:t>
            </a:r>
            <a:br>
              <a:rPr lang="es-MX" dirty="0"/>
            </a:br>
            <a:endParaRPr lang="es-MX" dirty="0"/>
          </a:p>
        </p:txBody>
      </p:sp>
      <p:sp>
        <p:nvSpPr>
          <p:cNvPr id="3" name="Marcador de contenido 2">
            <a:extLst>
              <a:ext uri="{FF2B5EF4-FFF2-40B4-BE49-F238E27FC236}">
                <a16:creationId xmlns:a16="http://schemas.microsoft.com/office/drawing/2014/main" id="{44B11310-3CAC-8A4B-8CFA-45497C49D330}"/>
              </a:ext>
            </a:extLst>
          </p:cNvPr>
          <p:cNvSpPr>
            <a:spLocks noGrp="1"/>
          </p:cNvSpPr>
          <p:nvPr>
            <p:ph idx="1"/>
          </p:nvPr>
        </p:nvSpPr>
        <p:spPr>
          <a:xfrm>
            <a:off x="177810" y="1690688"/>
            <a:ext cx="8261998" cy="5088484"/>
          </a:xfrm>
        </p:spPr>
        <p:txBody>
          <a:bodyPr>
            <a:normAutofit/>
          </a:bodyPr>
          <a:lstStyle/>
          <a:p>
            <a:r>
              <a:rPr lang="en-US" dirty="0"/>
              <a:t>Film was understood as an art form in its own right, partly as the result of a close connection between the revolutionary leadership and an influential group of filmmakers.</a:t>
            </a:r>
          </a:p>
          <a:p>
            <a:r>
              <a:rPr lang="en-US" dirty="0"/>
              <a:t>It was on of the cultural aspects that had more importance than others, explaining land and housing reforms. </a:t>
            </a:r>
            <a:endParaRPr lang="es-MX" dirty="0"/>
          </a:p>
          <a:p>
            <a:pPr marL="0" indent="0">
              <a:buNone/>
            </a:pPr>
            <a:r>
              <a:rPr lang="en-US" dirty="0"/>
              <a:t>Alfredo Guevara Valdés director of ICAIC which was  set up not only to commission films but also to disseminate them, via 616 cinemas.</a:t>
            </a:r>
            <a:r>
              <a:rPr lang="es-MX" dirty="0">
                <a:effectLst/>
              </a:rPr>
              <a:t> </a:t>
            </a:r>
          </a:p>
          <a:p>
            <a:pPr marL="0" indent="0">
              <a:buNone/>
            </a:pPr>
            <a:endParaRPr lang="es-MX" dirty="0"/>
          </a:p>
        </p:txBody>
      </p:sp>
      <p:pic>
        <p:nvPicPr>
          <p:cNvPr id="5" name="Imagen 4">
            <a:extLst>
              <a:ext uri="{FF2B5EF4-FFF2-40B4-BE49-F238E27FC236}">
                <a16:creationId xmlns:a16="http://schemas.microsoft.com/office/drawing/2014/main" id="{2B4F97F8-9384-6A43-BDE2-D3C136B18DA4}"/>
              </a:ext>
            </a:extLst>
          </p:cNvPr>
          <p:cNvPicPr>
            <a:picLocks noChangeAspect="1"/>
          </p:cNvPicPr>
          <p:nvPr/>
        </p:nvPicPr>
        <p:blipFill>
          <a:blip r:embed="rId4"/>
          <a:stretch>
            <a:fillRect/>
          </a:stretch>
        </p:blipFill>
        <p:spPr>
          <a:xfrm>
            <a:off x="8439808" y="1337332"/>
            <a:ext cx="3450950" cy="2593318"/>
          </a:xfrm>
          <a:prstGeom prst="rect">
            <a:avLst/>
          </a:prstGeom>
        </p:spPr>
      </p:pic>
      <p:pic>
        <p:nvPicPr>
          <p:cNvPr id="7" name="Imagen 6">
            <a:extLst>
              <a:ext uri="{FF2B5EF4-FFF2-40B4-BE49-F238E27FC236}">
                <a16:creationId xmlns:a16="http://schemas.microsoft.com/office/drawing/2014/main" id="{4E281A61-6A0F-5541-84C9-38B340F5E9B8}"/>
              </a:ext>
            </a:extLst>
          </p:cNvPr>
          <p:cNvPicPr>
            <a:picLocks noChangeAspect="1"/>
          </p:cNvPicPr>
          <p:nvPr/>
        </p:nvPicPr>
        <p:blipFill>
          <a:blip r:embed="rId5"/>
          <a:stretch>
            <a:fillRect/>
          </a:stretch>
        </p:blipFill>
        <p:spPr>
          <a:xfrm>
            <a:off x="8398632" y="4414345"/>
            <a:ext cx="3615558" cy="1807779"/>
          </a:xfrm>
          <a:prstGeom prst="rect">
            <a:avLst/>
          </a:prstGeom>
        </p:spPr>
      </p:pic>
      <p:pic>
        <p:nvPicPr>
          <p:cNvPr id="4" name="Audio 3">
            <a:hlinkClick r:id="" action="ppaction://media"/>
            <a:extLst>
              <a:ext uri="{FF2B5EF4-FFF2-40B4-BE49-F238E27FC236}">
                <a16:creationId xmlns:a16="http://schemas.microsoft.com/office/drawing/2014/main" id="{39F3EB0F-D753-B448-9CAC-AF75C6F181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39874153"/>
      </p:ext>
    </p:extLst>
  </p:cSld>
  <p:clrMapOvr>
    <a:masterClrMapping/>
  </p:clrMapOvr>
  <mc:AlternateContent xmlns:mc="http://schemas.openxmlformats.org/markup-compatibility/2006" xmlns:p14="http://schemas.microsoft.com/office/powerpoint/2010/main">
    <mc:Choice Requires="p14">
      <p:transition spd="slow" p14:dur="2000" advTm="61608"/>
    </mc:Choice>
    <mc:Fallback xmlns="">
      <p:transition spd="slow" advTm="6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A0CF67-98EE-3B41-8519-697569DF091C}"/>
              </a:ext>
            </a:extLst>
          </p:cNvPr>
          <p:cNvSpPr>
            <a:spLocks noGrp="1"/>
          </p:cNvSpPr>
          <p:nvPr>
            <p:ph idx="1"/>
          </p:nvPr>
        </p:nvSpPr>
        <p:spPr>
          <a:xfrm>
            <a:off x="480848" y="301625"/>
            <a:ext cx="10515600" cy="4351338"/>
          </a:xfrm>
        </p:spPr>
        <p:txBody>
          <a:bodyPr/>
          <a:lstStyle/>
          <a:p>
            <a:r>
              <a:rPr lang="en-US" dirty="0"/>
              <a:t>More than  3,000 schools were built in the first year and over 300,000 children attended school for the first time.</a:t>
            </a:r>
          </a:p>
          <a:p>
            <a:r>
              <a:rPr lang="en-US" dirty="0"/>
              <a:t> Cuba’s  development of  a  greatly improved educational system which was free, this caused that the literacy campaign and school reforms continued through adult educational system. </a:t>
            </a:r>
            <a:endParaRPr lang="es-MX" dirty="0"/>
          </a:p>
          <a:p>
            <a:endParaRPr lang="es-MX" dirty="0"/>
          </a:p>
        </p:txBody>
      </p:sp>
      <p:pic>
        <p:nvPicPr>
          <p:cNvPr id="5" name="Imagen 4">
            <a:extLst>
              <a:ext uri="{FF2B5EF4-FFF2-40B4-BE49-F238E27FC236}">
                <a16:creationId xmlns:a16="http://schemas.microsoft.com/office/drawing/2014/main" id="{342E4AE3-74C4-904B-9CD0-AB3C3997812A}"/>
              </a:ext>
            </a:extLst>
          </p:cNvPr>
          <p:cNvPicPr>
            <a:picLocks noChangeAspect="1"/>
          </p:cNvPicPr>
          <p:nvPr/>
        </p:nvPicPr>
        <p:blipFill>
          <a:blip r:embed="rId4"/>
          <a:stretch>
            <a:fillRect/>
          </a:stretch>
        </p:blipFill>
        <p:spPr>
          <a:xfrm>
            <a:off x="719740" y="2682107"/>
            <a:ext cx="5376260" cy="3319483"/>
          </a:xfrm>
          <a:prstGeom prst="rect">
            <a:avLst/>
          </a:prstGeom>
        </p:spPr>
      </p:pic>
      <p:pic>
        <p:nvPicPr>
          <p:cNvPr id="7" name="Imagen 6">
            <a:extLst>
              <a:ext uri="{FF2B5EF4-FFF2-40B4-BE49-F238E27FC236}">
                <a16:creationId xmlns:a16="http://schemas.microsoft.com/office/drawing/2014/main" id="{52CCC642-B0E9-A345-98E7-7351FF6E3530}"/>
              </a:ext>
            </a:extLst>
          </p:cNvPr>
          <p:cNvPicPr>
            <a:picLocks noChangeAspect="1"/>
          </p:cNvPicPr>
          <p:nvPr/>
        </p:nvPicPr>
        <p:blipFill>
          <a:blip r:embed="rId5"/>
          <a:stretch>
            <a:fillRect/>
          </a:stretch>
        </p:blipFill>
        <p:spPr>
          <a:xfrm>
            <a:off x="7066585" y="3331779"/>
            <a:ext cx="4250958" cy="2683229"/>
          </a:xfrm>
          <a:prstGeom prst="rect">
            <a:avLst/>
          </a:prstGeom>
        </p:spPr>
      </p:pic>
      <p:pic>
        <p:nvPicPr>
          <p:cNvPr id="2" name="Audio 1">
            <a:hlinkClick r:id="" action="ppaction://media"/>
            <a:extLst>
              <a:ext uri="{FF2B5EF4-FFF2-40B4-BE49-F238E27FC236}">
                <a16:creationId xmlns:a16="http://schemas.microsoft.com/office/drawing/2014/main" id="{C00BFEDE-6A27-2045-BB5C-EB730F0C9C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3972790"/>
      </p:ext>
    </p:extLst>
  </p:cSld>
  <p:clrMapOvr>
    <a:masterClrMapping/>
  </p:clrMapOvr>
  <mc:AlternateContent xmlns:mc="http://schemas.openxmlformats.org/markup-compatibility/2006" xmlns:p14="http://schemas.microsoft.com/office/powerpoint/2010/main">
    <mc:Choice Requires="p14">
      <p:transition spd="slow" p14:dur="2000" advTm="34199"/>
    </mc:Choice>
    <mc:Fallback xmlns="">
      <p:transition spd="slow" advTm="3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5497</TotalTime>
  <Words>1529</Words>
  <Application>Microsoft Macintosh PowerPoint</Application>
  <PresentationFormat>Panorámica</PresentationFormat>
  <Paragraphs>73</Paragraphs>
  <Slides>22</Slides>
  <Notes>0</Notes>
  <HiddenSlides>0</HiddenSlides>
  <MMClips>21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Calibri Light</vt:lpstr>
      <vt:lpstr>Lato</vt:lpstr>
      <vt:lpstr>Tema de Office</vt:lpstr>
      <vt:lpstr>History presentation </vt:lpstr>
      <vt:lpstr>Introduction </vt:lpstr>
      <vt:lpstr>Relation with the movement </vt:lpstr>
      <vt:lpstr>Presentación de PowerPoint</vt:lpstr>
      <vt:lpstr>Promotes revolutionary (and hence critical) thinking </vt:lpstr>
      <vt:lpstr>How high a value was placed on culture?</vt:lpstr>
      <vt:lpstr>Presentación de PowerPoint</vt:lpstr>
      <vt:lpstr>Were some aspects of culture and the media considered more important than others? </vt:lpstr>
      <vt:lpstr>Presentación de PowerPoint</vt:lpstr>
      <vt:lpstr>Use of literacy campaings in order to keep promises </vt:lpstr>
      <vt:lpstr>How, to what extent, and with what results, were (a) the media and (b) culture controlled by the state? </vt:lpstr>
      <vt:lpstr>Presentación de PowerPoint</vt:lpstr>
      <vt:lpstr>Presentación de PowerPoint</vt:lpstr>
      <vt:lpstr>What was the impact on the quality and variety of culture?   </vt:lpstr>
      <vt:lpstr>Expression despite the oppression </vt:lpstr>
      <vt:lpstr>Quality in education therefore creating a country with culture</vt:lpstr>
      <vt:lpstr>What balance was struck between indoctrination and entertainment? </vt:lpstr>
      <vt:lpstr>Humanist cultural policy and the indoctrination </vt:lpstr>
      <vt:lpstr>To what extent was culture the product of collective endeavour? </vt:lpstr>
      <vt:lpstr>Benefits of the policy </vt:lpstr>
      <vt:lpstr>References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presentation </dc:title>
  <dc:creator>Luis Enrique</dc:creator>
  <cp:lastModifiedBy>Luis Enrique</cp:lastModifiedBy>
  <cp:revision>40</cp:revision>
  <dcterms:created xsi:type="dcterms:W3CDTF">2021-03-23T19:12:09Z</dcterms:created>
  <dcterms:modified xsi:type="dcterms:W3CDTF">2021-03-30T15:00:07Z</dcterms:modified>
</cp:coreProperties>
</file>