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7" r:id="rId2"/>
    <p:sldId id="341" r:id="rId3"/>
    <p:sldId id="256" r:id="rId4"/>
    <p:sldId id="342" r:id="rId5"/>
    <p:sldId id="343" r:id="rId6"/>
    <p:sldId id="344" r:id="rId7"/>
    <p:sldId id="311" r:id="rId8"/>
    <p:sldId id="279" r:id="rId9"/>
    <p:sldId id="301" r:id="rId10"/>
    <p:sldId id="302" r:id="rId11"/>
    <p:sldId id="338" r:id="rId12"/>
    <p:sldId id="348" r:id="rId13"/>
    <p:sldId id="316" r:id="rId14"/>
    <p:sldId id="317" r:id="rId15"/>
    <p:sldId id="346" r:id="rId16"/>
    <p:sldId id="351" r:id="rId17"/>
    <p:sldId id="340" r:id="rId18"/>
    <p:sldId id="325" r:id="rId19"/>
    <p:sldId id="349" r:id="rId20"/>
    <p:sldId id="314" r:id="rId21"/>
    <p:sldId id="262" r:id="rId22"/>
    <p:sldId id="350" r:id="rId23"/>
    <p:sldId id="313" r:id="rId24"/>
    <p:sldId id="332" r:id="rId25"/>
    <p:sldId id="330" r:id="rId26"/>
    <p:sldId id="335" r:id="rId27"/>
    <p:sldId id="336" r:id="rId28"/>
    <p:sldId id="329" r:id="rId29"/>
    <p:sldId id="353" r:id="rId30"/>
    <p:sldId id="337" r:id="rId31"/>
    <p:sldId id="318" r:id="rId32"/>
    <p:sldId id="355" r:id="rId33"/>
    <p:sldId id="357" r:id="rId34"/>
    <p:sldId id="312" r:id="rId35"/>
    <p:sldId id="352" r:id="rId36"/>
    <p:sldId id="354" r:id="rId37"/>
    <p:sldId id="358" r:id="rId38"/>
    <p:sldId id="273" r:id="rId39"/>
    <p:sldId id="270" r:id="rId40"/>
    <p:sldId id="359" r:id="rId41"/>
    <p:sldId id="263" r:id="rId42"/>
    <p:sldId id="259" r:id="rId43"/>
    <p:sldId id="260" r:id="rId44"/>
    <p:sldId id="361" r:id="rId45"/>
    <p:sldId id="362" r:id="rId46"/>
    <p:sldId id="363" r:id="rId47"/>
    <p:sldId id="275" r:id="rId48"/>
    <p:sldId id="276" r:id="rId49"/>
    <p:sldId id="287" r:id="rId50"/>
    <p:sldId id="360" r:id="rId51"/>
    <p:sldId id="286" r:id="rId52"/>
    <p:sldId id="291" r:id="rId53"/>
    <p:sldId id="294" r:id="rId54"/>
    <p:sldId id="292" r:id="rId55"/>
    <p:sldId id="295" r:id="rId56"/>
    <p:sldId id="293" r:id="rId57"/>
    <p:sldId id="296" r:id="rId58"/>
    <p:sldId id="283" r:id="rId59"/>
    <p:sldId id="281" r:id="rId60"/>
    <p:sldId id="271" r:id="rId61"/>
    <p:sldId id="27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11"/>
  </p:normalViewPr>
  <p:slideViewPr>
    <p:cSldViewPr snapToGrid="0" snapToObjects="1">
      <p:cViewPr varScale="1">
        <p:scale>
          <a:sx n="120" d="100"/>
          <a:sy n="120" d="100"/>
        </p:scale>
        <p:origin x="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FBFB36-0A43-48C9-AC76-3B2483A98864}"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6304E991-3039-4CF9-AD30-8B584B47EDA8}">
      <dgm:prSet/>
      <dgm:spPr/>
      <dgm:t>
        <a:bodyPr/>
        <a:lstStyle/>
        <a:p>
          <a:pPr>
            <a:lnSpc>
              <a:spcPct val="100000"/>
            </a:lnSpc>
          </a:pPr>
          <a:r>
            <a:rPr lang="en-US" b="1"/>
            <a:t>Read: </a:t>
          </a:r>
          <a:r>
            <a:rPr lang="en-US"/>
            <a:t>Kognity 5.2.1 Culture and the diffusion of cultural traits</a:t>
          </a:r>
        </a:p>
      </dgm:t>
    </dgm:pt>
    <dgm:pt modelId="{8FEAAF92-21B1-4DD3-B6AF-C0B7366C765F}" type="parTrans" cxnId="{B92EB176-BD51-41DC-B3B8-7272D7D9CB3A}">
      <dgm:prSet/>
      <dgm:spPr/>
      <dgm:t>
        <a:bodyPr/>
        <a:lstStyle/>
        <a:p>
          <a:endParaRPr lang="en-US"/>
        </a:p>
      </dgm:t>
    </dgm:pt>
    <dgm:pt modelId="{A95DF308-7E68-4E3E-A97C-2D6A39A2E865}" type="sibTrans" cxnId="{B92EB176-BD51-41DC-B3B8-7272D7D9CB3A}">
      <dgm:prSet/>
      <dgm:spPr/>
      <dgm:t>
        <a:bodyPr/>
        <a:lstStyle/>
        <a:p>
          <a:endParaRPr lang="en-US"/>
        </a:p>
      </dgm:t>
    </dgm:pt>
    <dgm:pt modelId="{F2C249F5-FEFE-4758-91F8-65FF1A89AF1A}">
      <dgm:prSet/>
      <dgm:spPr/>
      <dgm:t>
        <a:bodyPr/>
        <a:lstStyle/>
        <a:p>
          <a:pPr>
            <a:lnSpc>
              <a:spcPct val="100000"/>
            </a:lnSpc>
          </a:pPr>
          <a:r>
            <a:rPr lang="en-US"/>
            <a:t>Make notes on the different factors that will spread (diffuse) cultural traits </a:t>
          </a:r>
        </a:p>
      </dgm:t>
    </dgm:pt>
    <dgm:pt modelId="{ACC8E252-90DC-4190-BA97-730E71BB960A}" type="parTrans" cxnId="{A785A10B-6BBE-41BF-8BBF-397C87C0969E}">
      <dgm:prSet/>
      <dgm:spPr/>
      <dgm:t>
        <a:bodyPr/>
        <a:lstStyle/>
        <a:p>
          <a:endParaRPr lang="en-US"/>
        </a:p>
      </dgm:t>
    </dgm:pt>
    <dgm:pt modelId="{5A9F9BD1-A637-490F-8E98-6598DBA0BE6A}" type="sibTrans" cxnId="{A785A10B-6BBE-41BF-8BBF-397C87C0969E}">
      <dgm:prSet/>
      <dgm:spPr/>
      <dgm:t>
        <a:bodyPr/>
        <a:lstStyle/>
        <a:p>
          <a:endParaRPr lang="en-US"/>
        </a:p>
      </dgm:t>
    </dgm:pt>
    <dgm:pt modelId="{C432B571-2B8E-4DD6-A858-9BB9FBF80D30}" type="pres">
      <dgm:prSet presAssocID="{77FBFB36-0A43-48C9-AC76-3B2483A98864}" presName="root" presStyleCnt="0">
        <dgm:presLayoutVars>
          <dgm:dir/>
          <dgm:resizeHandles val="exact"/>
        </dgm:presLayoutVars>
      </dgm:prSet>
      <dgm:spPr/>
    </dgm:pt>
    <dgm:pt modelId="{159A1BE6-35D7-481C-B365-149BF9A34C67}" type="pres">
      <dgm:prSet presAssocID="{6304E991-3039-4CF9-AD30-8B584B47EDA8}" presName="compNode" presStyleCnt="0"/>
      <dgm:spPr/>
    </dgm:pt>
    <dgm:pt modelId="{0EAB6B68-EB50-4B0F-8AE4-02329816F601}" type="pres">
      <dgm:prSet presAssocID="{6304E991-3039-4CF9-AD30-8B584B47EDA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CBC64EA-53E7-4467-83CE-9F15A50E00ED}" type="pres">
      <dgm:prSet presAssocID="{6304E991-3039-4CF9-AD30-8B584B47EDA8}" presName="spaceRect" presStyleCnt="0"/>
      <dgm:spPr/>
    </dgm:pt>
    <dgm:pt modelId="{21653E21-462E-4696-84AE-E0B6149C4642}" type="pres">
      <dgm:prSet presAssocID="{6304E991-3039-4CF9-AD30-8B584B47EDA8}" presName="textRect" presStyleLbl="revTx" presStyleIdx="0" presStyleCnt="2">
        <dgm:presLayoutVars>
          <dgm:chMax val="1"/>
          <dgm:chPref val="1"/>
        </dgm:presLayoutVars>
      </dgm:prSet>
      <dgm:spPr/>
    </dgm:pt>
    <dgm:pt modelId="{140E8D5A-6D3C-4345-AC3D-DA8406CD7AC4}" type="pres">
      <dgm:prSet presAssocID="{A95DF308-7E68-4E3E-A97C-2D6A39A2E865}" presName="sibTrans" presStyleCnt="0"/>
      <dgm:spPr/>
    </dgm:pt>
    <dgm:pt modelId="{40E22633-B763-49DC-B31E-7641EC07F06D}" type="pres">
      <dgm:prSet presAssocID="{F2C249F5-FEFE-4758-91F8-65FF1A89AF1A}" presName="compNode" presStyleCnt="0"/>
      <dgm:spPr/>
    </dgm:pt>
    <dgm:pt modelId="{68E274EF-E540-4D94-9637-35B734466B1D}" type="pres">
      <dgm:prSet presAssocID="{F2C249F5-FEFE-4758-91F8-65FF1A89AF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76AA0A04-5F43-4163-A467-08446EDA6553}" type="pres">
      <dgm:prSet presAssocID="{F2C249F5-FEFE-4758-91F8-65FF1A89AF1A}" presName="spaceRect" presStyleCnt="0"/>
      <dgm:spPr/>
    </dgm:pt>
    <dgm:pt modelId="{3C005D0E-F949-4ED2-88FE-4C98E1ED6F51}" type="pres">
      <dgm:prSet presAssocID="{F2C249F5-FEFE-4758-91F8-65FF1A89AF1A}" presName="textRect" presStyleLbl="revTx" presStyleIdx="1" presStyleCnt="2">
        <dgm:presLayoutVars>
          <dgm:chMax val="1"/>
          <dgm:chPref val="1"/>
        </dgm:presLayoutVars>
      </dgm:prSet>
      <dgm:spPr/>
    </dgm:pt>
  </dgm:ptLst>
  <dgm:cxnLst>
    <dgm:cxn modelId="{4269FB03-1902-3447-A8C5-6ACB1935BF85}" type="presOf" srcId="{6304E991-3039-4CF9-AD30-8B584B47EDA8}" destId="{21653E21-462E-4696-84AE-E0B6149C4642}" srcOrd="0" destOrd="0" presId="urn:microsoft.com/office/officeart/2018/2/layout/IconLabelList"/>
    <dgm:cxn modelId="{A785A10B-6BBE-41BF-8BBF-397C87C0969E}" srcId="{77FBFB36-0A43-48C9-AC76-3B2483A98864}" destId="{F2C249F5-FEFE-4758-91F8-65FF1A89AF1A}" srcOrd="1" destOrd="0" parTransId="{ACC8E252-90DC-4190-BA97-730E71BB960A}" sibTransId="{5A9F9BD1-A637-490F-8E98-6598DBA0BE6A}"/>
    <dgm:cxn modelId="{38D0B673-E824-E346-9BF9-5EADB6084975}" type="presOf" srcId="{77FBFB36-0A43-48C9-AC76-3B2483A98864}" destId="{C432B571-2B8E-4DD6-A858-9BB9FBF80D30}" srcOrd="0" destOrd="0" presId="urn:microsoft.com/office/officeart/2018/2/layout/IconLabelList"/>
    <dgm:cxn modelId="{B92EB176-BD51-41DC-B3B8-7272D7D9CB3A}" srcId="{77FBFB36-0A43-48C9-AC76-3B2483A98864}" destId="{6304E991-3039-4CF9-AD30-8B584B47EDA8}" srcOrd="0" destOrd="0" parTransId="{8FEAAF92-21B1-4DD3-B6AF-C0B7366C765F}" sibTransId="{A95DF308-7E68-4E3E-A97C-2D6A39A2E865}"/>
    <dgm:cxn modelId="{9B574EFE-D57D-5D4E-98CD-44BA866B23E3}" type="presOf" srcId="{F2C249F5-FEFE-4758-91F8-65FF1A89AF1A}" destId="{3C005D0E-F949-4ED2-88FE-4C98E1ED6F51}" srcOrd="0" destOrd="0" presId="urn:microsoft.com/office/officeart/2018/2/layout/IconLabelList"/>
    <dgm:cxn modelId="{935FDDE6-5BB1-A744-A15A-371DA47B7617}" type="presParOf" srcId="{C432B571-2B8E-4DD6-A858-9BB9FBF80D30}" destId="{159A1BE6-35D7-481C-B365-149BF9A34C67}" srcOrd="0" destOrd="0" presId="urn:microsoft.com/office/officeart/2018/2/layout/IconLabelList"/>
    <dgm:cxn modelId="{1EAEEB75-BD35-D141-9734-BE5AB4C7787D}" type="presParOf" srcId="{159A1BE6-35D7-481C-B365-149BF9A34C67}" destId="{0EAB6B68-EB50-4B0F-8AE4-02329816F601}" srcOrd="0" destOrd="0" presId="urn:microsoft.com/office/officeart/2018/2/layout/IconLabelList"/>
    <dgm:cxn modelId="{2E79FA7A-5A9B-8F41-A230-D6177A52078E}" type="presParOf" srcId="{159A1BE6-35D7-481C-B365-149BF9A34C67}" destId="{9CBC64EA-53E7-4467-83CE-9F15A50E00ED}" srcOrd="1" destOrd="0" presId="urn:microsoft.com/office/officeart/2018/2/layout/IconLabelList"/>
    <dgm:cxn modelId="{AE3D93F8-7292-5643-8643-3EA6ABDD100C}" type="presParOf" srcId="{159A1BE6-35D7-481C-B365-149BF9A34C67}" destId="{21653E21-462E-4696-84AE-E0B6149C4642}" srcOrd="2" destOrd="0" presId="urn:microsoft.com/office/officeart/2018/2/layout/IconLabelList"/>
    <dgm:cxn modelId="{0BEB601B-019F-9D46-8193-8D6BEA14300A}" type="presParOf" srcId="{C432B571-2B8E-4DD6-A858-9BB9FBF80D30}" destId="{140E8D5A-6D3C-4345-AC3D-DA8406CD7AC4}" srcOrd="1" destOrd="0" presId="urn:microsoft.com/office/officeart/2018/2/layout/IconLabelList"/>
    <dgm:cxn modelId="{4A99272D-09E2-3047-9552-68C696B9BB92}" type="presParOf" srcId="{C432B571-2B8E-4DD6-A858-9BB9FBF80D30}" destId="{40E22633-B763-49DC-B31E-7641EC07F06D}" srcOrd="2" destOrd="0" presId="urn:microsoft.com/office/officeart/2018/2/layout/IconLabelList"/>
    <dgm:cxn modelId="{6B588622-01A6-FB45-B310-E4919EFD3406}" type="presParOf" srcId="{40E22633-B763-49DC-B31E-7641EC07F06D}" destId="{68E274EF-E540-4D94-9637-35B734466B1D}" srcOrd="0" destOrd="0" presId="urn:microsoft.com/office/officeart/2018/2/layout/IconLabelList"/>
    <dgm:cxn modelId="{9EC321F8-00F0-4F43-8FCD-86CD5A4311CC}" type="presParOf" srcId="{40E22633-B763-49DC-B31E-7641EC07F06D}" destId="{76AA0A04-5F43-4163-A467-08446EDA6553}" srcOrd="1" destOrd="0" presId="urn:microsoft.com/office/officeart/2018/2/layout/IconLabelList"/>
    <dgm:cxn modelId="{4050954C-30FF-834F-9C52-E71240FF1633}" type="presParOf" srcId="{40E22633-B763-49DC-B31E-7641EC07F06D}" destId="{3C005D0E-F949-4ED2-88FE-4C98E1ED6F5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6B68-EB50-4B0F-8AE4-02329816F601}">
      <dsp:nvSpPr>
        <dsp:cNvPr id="0" name=""/>
        <dsp:cNvSpPr/>
      </dsp:nvSpPr>
      <dsp:spPr>
        <a:xfrm>
          <a:off x="1747800" y="47331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653E21-462E-4696-84AE-E0B6149C4642}">
      <dsp:nvSpPr>
        <dsp:cNvPr id="0" name=""/>
        <dsp:cNvSpPr/>
      </dsp:nvSpPr>
      <dsp:spPr>
        <a:xfrm>
          <a:off x="559800" y="288766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b="1" kern="1200"/>
            <a:t>Read: </a:t>
          </a:r>
          <a:r>
            <a:rPr lang="en-US" sz="2100" kern="1200"/>
            <a:t>Kognity 5.2.1 Culture and the diffusion of cultural traits</a:t>
          </a:r>
        </a:p>
      </dsp:txBody>
      <dsp:txXfrm>
        <a:off x="559800" y="2887661"/>
        <a:ext cx="4320000" cy="720000"/>
      </dsp:txXfrm>
    </dsp:sp>
    <dsp:sp modelId="{68E274EF-E540-4D94-9637-35B734466B1D}">
      <dsp:nvSpPr>
        <dsp:cNvPr id="0" name=""/>
        <dsp:cNvSpPr/>
      </dsp:nvSpPr>
      <dsp:spPr>
        <a:xfrm>
          <a:off x="6823800" y="47331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005D0E-F949-4ED2-88FE-4C98E1ED6F51}">
      <dsp:nvSpPr>
        <dsp:cNvPr id="0" name=""/>
        <dsp:cNvSpPr/>
      </dsp:nvSpPr>
      <dsp:spPr>
        <a:xfrm>
          <a:off x="5635800" y="288766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Make notes on the different factors that will spread (diffuse) cultural traits </a:t>
          </a:r>
        </a:p>
      </dsp:txBody>
      <dsp:txXfrm>
        <a:off x="5635800" y="2887661"/>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E8608-6B9D-BB4C-B358-2E3BEEF2FB3A}" type="datetimeFigureOut">
              <a:rPr lang="en-US" smtClean="0"/>
              <a:t>2/12/20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93000-0916-6F4B-80CA-8C36709B1FA6}" type="slidenum">
              <a:rPr lang="en-US" smtClean="0"/>
              <a:t>‹#›</a:t>
            </a:fld>
            <a:endParaRPr lang="en-US"/>
          </a:p>
        </p:txBody>
      </p:sp>
    </p:spTree>
    <p:extLst>
      <p:ext uri="{BB962C8B-B14F-4D97-AF65-F5344CB8AC3E}">
        <p14:creationId xmlns:p14="http://schemas.microsoft.com/office/powerpoint/2010/main" val="21462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9CA62-D198-0745-B20A-273CC0989D39}" type="slidenum">
              <a:rPr lang="en-US" smtClean="0"/>
              <a:t>14</a:t>
            </a:fld>
            <a:endParaRPr lang="en-US"/>
          </a:p>
        </p:txBody>
      </p:sp>
    </p:spTree>
    <p:extLst>
      <p:ext uri="{BB962C8B-B14F-4D97-AF65-F5344CB8AC3E}">
        <p14:creationId xmlns:p14="http://schemas.microsoft.com/office/powerpoint/2010/main" val="384147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DA608BD9-4E86-1C4A-908D-1ACDBDF6B9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574F435A-01D1-D446-BA50-2F9DB40950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3" name="Slide Number Placeholder 3">
            <a:extLst>
              <a:ext uri="{FF2B5EF4-FFF2-40B4-BE49-F238E27FC236}">
                <a16:creationId xmlns:a16="http://schemas.microsoft.com/office/drawing/2014/main" id="{4131557E-23ED-9B4A-A738-7A7EA31FC4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1B6D2D-DD3E-D442-A013-1EDA67A99FFD}" type="slidenum">
              <a:rPr lang="en-US" altLang="en-US" smtClean="0"/>
              <a:pPr/>
              <a:t>42</a:t>
            </a:fld>
            <a:endParaRPr lang="en-US" altLang="en-US"/>
          </a:p>
        </p:txBody>
      </p:sp>
    </p:spTree>
    <p:extLst>
      <p:ext uri="{BB962C8B-B14F-4D97-AF65-F5344CB8AC3E}">
        <p14:creationId xmlns:p14="http://schemas.microsoft.com/office/powerpoint/2010/main" val="255716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F5EE44D3-C975-2D48-BFD3-22D1E70821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7016B8D5-9419-EB43-B2B9-5AD4996D95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771" name="Slide Number Placeholder 3">
            <a:extLst>
              <a:ext uri="{FF2B5EF4-FFF2-40B4-BE49-F238E27FC236}">
                <a16:creationId xmlns:a16="http://schemas.microsoft.com/office/drawing/2014/main" id="{D0E795EA-6917-2345-9115-63F50395F9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C3996A-2A70-2042-B1CF-083EEB20A59A}" type="slidenum">
              <a:rPr lang="en-US" altLang="en-US" sz="1200"/>
              <a:pPr/>
              <a:t>49</a:t>
            </a:fld>
            <a:endParaRPr lang="en-US" altLang="en-US" sz="1200"/>
          </a:p>
        </p:txBody>
      </p:sp>
    </p:spTree>
    <p:extLst>
      <p:ext uri="{BB962C8B-B14F-4D97-AF65-F5344CB8AC3E}">
        <p14:creationId xmlns:p14="http://schemas.microsoft.com/office/powerpoint/2010/main" val="381481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5F810-F47C-984E-BDE8-93C75CEA1B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52B515-396F-C043-A2A6-124E1815DB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B7CEB-B2B2-9F4B-A3CF-BB9BECEC260A}"/>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5" name="Footer Placeholder 4">
            <a:extLst>
              <a:ext uri="{FF2B5EF4-FFF2-40B4-BE49-F238E27FC236}">
                <a16:creationId xmlns:a16="http://schemas.microsoft.com/office/drawing/2014/main" id="{63B406EB-F71A-C84D-84B9-A3474E924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5C0B6-5A30-2B43-B46A-1E3F435D2597}"/>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388425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F947-9572-6444-8F4D-7AF175BB8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CAD347-F975-D846-8EC0-88523B397E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4967C-DE5A-9D44-816C-CD9268141142}"/>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5" name="Footer Placeholder 4">
            <a:extLst>
              <a:ext uri="{FF2B5EF4-FFF2-40B4-BE49-F238E27FC236}">
                <a16:creationId xmlns:a16="http://schemas.microsoft.com/office/drawing/2014/main" id="{D9575EE1-D202-CE4A-B905-C51BB3520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3FD01-0D67-4344-B986-35323D20B973}"/>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2820026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234DC-0CC2-AE47-A087-34E489213E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32CDE-967A-1044-B8F7-E8CFB0D100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F9A69-840E-A643-BABF-7519E509157C}"/>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5" name="Footer Placeholder 4">
            <a:extLst>
              <a:ext uri="{FF2B5EF4-FFF2-40B4-BE49-F238E27FC236}">
                <a16:creationId xmlns:a16="http://schemas.microsoft.com/office/drawing/2014/main" id="{83B09AA3-D4D0-B044-94F8-1A07CD1CB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2C2DC-83A0-0345-BE45-11518C77E2EC}"/>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235381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637F-364F-1D4E-845A-26673DA00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BBE15D-0B05-C442-8C3A-3DC7665A0B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3B60E-4344-5342-B1F8-1E82A2869BB2}"/>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5" name="Footer Placeholder 4">
            <a:extLst>
              <a:ext uri="{FF2B5EF4-FFF2-40B4-BE49-F238E27FC236}">
                <a16:creationId xmlns:a16="http://schemas.microsoft.com/office/drawing/2014/main" id="{3C9B5185-ED15-0B4A-B080-9A8B15EB5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C638E-9ECE-B446-AED7-00DCBA166522}"/>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249550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7465-2AB4-604E-A9D7-11F455960E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829B8D-8308-6443-90A4-47766B6B9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1F56DB-D888-2A45-8261-37E0D9B8F0DF}"/>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5" name="Footer Placeholder 4">
            <a:extLst>
              <a:ext uri="{FF2B5EF4-FFF2-40B4-BE49-F238E27FC236}">
                <a16:creationId xmlns:a16="http://schemas.microsoft.com/office/drawing/2014/main" id="{A55199CB-119A-2A4F-9FAB-8D4D72918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86348-0020-B64F-9E6C-A2D499E68042}"/>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341114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64F9-2BB2-C549-A07B-CD1B9E05EB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F6BAD-D541-D349-86FF-8367FBBC85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9D152-498A-2A4D-9383-42490405C5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E8FA86-38AC-A245-95A5-95B36FCB7831}"/>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6" name="Footer Placeholder 5">
            <a:extLst>
              <a:ext uri="{FF2B5EF4-FFF2-40B4-BE49-F238E27FC236}">
                <a16:creationId xmlns:a16="http://schemas.microsoft.com/office/drawing/2014/main" id="{39FCCD18-B71F-FA41-8C79-E39C6377F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1A85F-A697-B545-B7C5-41EEC03B2EDD}"/>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382968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1FF0-AA37-3644-8B00-45B01F6EDF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7812EF-3B35-C74E-951C-3874D7378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3298F5-B3C9-2347-B9E0-8BC7D0AB87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AAD187-15CE-EA4F-90C3-304D9E01A0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B3AF4F-FD65-8D4D-8A4D-F33DDAFE2C6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E627FA-F980-0342-B3C0-C5B0C418EB9A}"/>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8" name="Footer Placeholder 7">
            <a:extLst>
              <a:ext uri="{FF2B5EF4-FFF2-40B4-BE49-F238E27FC236}">
                <a16:creationId xmlns:a16="http://schemas.microsoft.com/office/drawing/2014/main" id="{9993A184-5CAF-D343-9FBF-396FA6F3C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70BDFD-7CD1-EF4C-B894-9C73D1FFF2A7}"/>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24848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D291-5D04-BC49-8782-6797F2219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9E091-BB6A-304A-BB21-7749274E33D1}"/>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4" name="Footer Placeholder 3">
            <a:extLst>
              <a:ext uri="{FF2B5EF4-FFF2-40B4-BE49-F238E27FC236}">
                <a16:creationId xmlns:a16="http://schemas.microsoft.com/office/drawing/2014/main" id="{2A99936E-85CC-7742-A5F8-2491DAC4C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6A1702-381A-9744-B0F5-C6AB4F946A9F}"/>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196669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931F79-3658-A541-9B69-1803BE8429AA}"/>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3" name="Footer Placeholder 2">
            <a:extLst>
              <a:ext uri="{FF2B5EF4-FFF2-40B4-BE49-F238E27FC236}">
                <a16:creationId xmlns:a16="http://schemas.microsoft.com/office/drawing/2014/main" id="{9DBA51F6-AC28-D745-A4B3-EC38C1B2CA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C644D-BC2F-FB43-8366-EF4237BAF756}"/>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213164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FE91-4202-4049-983B-B9E2FF04F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2C29F4-1DBA-C341-8DE1-1FE5223A4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F08655-B717-9243-9E16-FDA67C92D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F31013-BE4E-604D-BF07-25B887EA8B6B}"/>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6" name="Footer Placeholder 5">
            <a:extLst>
              <a:ext uri="{FF2B5EF4-FFF2-40B4-BE49-F238E27FC236}">
                <a16:creationId xmlns:a16="http://schemas.microsoft.com/office/drawing/2014/main" id="{98E4D607-F1DF-4042-80F4-4320A4BC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86B25-5F56-834E-BE1C-CB11A7CF021B}"/>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166200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9EF7-1FBA-C44D-8CFE-0844342C8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7FABAF-561D-BC47-B8BB-BC3501065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395FC5-BBE4-3C40-A591-5D186D031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0DC49A-BA99-3C4C-B02F-829CBDBA3252}"/>
              </a:ext>
            </a:extLst>
          </p:cNvPr>
          <p:cNvSpPr>
            <a:spLocks noGrp="1"/>
          </p:cNvSpPr>
          <p:nvPr>
            <p:ph type="dt" sz="half" idx="10"/>
          </p:nvPr>
        </p:nvSpPr>
        <p:spPr/>
        <p:txBody>
          <a:bodyPr/>
          <a:lstStyle/>
          <a:p>
            <a:fld id="{9B7B7BE2-8F27-F441-86C2-AB6ACA801D27}" type="datetimeFigureOut">
              <a:rPr lang="en-US" smtClean="0"/>
              <a:t>2/12/20</a:t>
            </a:fld>
            <a:endParaRPr lang="en-US"/>
          </a:p>
        </p:txBody>
      </p:sp>
      <p:sp>
        <p:nvSpPr>
          <p:cNvPr id="6" name="Footer Placeholder 5">
            <a:extLst>
              <a:ext uri="{FF2B5EF4-FFF2-40B4-BE49-F238E27FC236}">
                <a16:creationId xmlns:a16="http://schemas.microsoft.com/office/drawing/2014/main" id="{DE333104-3E28-E14E-8DCD-41CF1BAAA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08E2F-9E7C-7245-BB5A-52F0FE9548F1}"/>
              </a:ext>
            </a:extLst>
          </p:cNvPr>
          <p:cNvSpPr>
            <a:spLocks noGrp="1"/>
          </p:cNvSpPr>
          <p:nvPr>
            <p:ph type="sldNum" sz="quarter" idx="12"/>
          </p:nvPr>
        </p:nvSpPr>
        <p:spPr/>
        <p:txBody>
          <a:bodyPr/>
          <a:lstStyle/>
          <a:p>
            <a:fld id="{B48B77B2-074D-7B48-831B-83D1AE624F5E}" type="slidenum">
              <a:rPr lang="en-US" smtClean="0"/>
              <a:t>‹#›</a:t>
            </a:fld>
            <a:endParaRPr lang="en-US"/>
          </a:p>
        </p:txBody>
      </p:sp>
    </p:spTree>
    <p:extLst>
      <p:ext uri="{BB962C8B-B14F-4D97-AF65-F5344CB8AC3E}">
        <p14:creationId xmlns:p14="http://schemas.microsoft.com/office/powerpoint/2010/main" val="6864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59ED-4E03-A04E-95A0-173F93781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3895F-1E61-D246-AE9C-0705950214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432AE-7334-3145-ACBE-CD4B9C3F5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B7BE2-8F27-F441-86C2-AB6ACA801D27}" type="datetimeFigureOut">
              <a:rPr lang="en-US" smtClean="0"/>
              <a:t>2/12/20</a:t>
            </a:fld>
            <a:endParaRPr lang="en-US"/>
          </a:p>
        </p:txBody>
      </p:sp>
      <p:sp>
        <p:nvSpPr>
          <p:cNvPr id="5" name="Footer Placeholder 4">
            <a:extLst>
              <a:ext uri="{FF2B5EF4-FFF2-40B4-BE49-F238E27FC236}">
                <a16:creationId xmlns:a16="http://schemas.microsoft.com/office/drawing/2014/main" id="{9CB4A5C2-8EB3-5B40-8509-A6E66A3B5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BBE11A-9030-774E-813D-6061B88AA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B77B2-074D-7B48-831B-83D1AE624F5E}" type="slidenum">
              <a:rPr lang="en-US" smtClean="0"/>
              <a:t>‹#›</a:t>
            </a:fld>
            <a:endParaRPr lang="en-US"/>
          </a:p>
        </p:txBody>
      </p:sp>
    </p:spTree>
    <p:extLst>
      <p:ext uri="{BB962C8B-B14F-4D97-AF65-F5344CB8AC3E}">
        <p14:creationId xmlns:p14="http://schemas.microsoft.com/office/powerpoint/2010/main" val="205038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news.bbc.co.uk/2/hi/8657027.stm" TargetMode="External"/><Relationship Id="rId13" Type="http://schemas.openxmlformats.org/officeDocument/2006/relationships/hyperlink" Target="http://www.waset.org/journals/waset/v66/v66-214.pdf" TargetMode="External"/><Relationship Id="rId3" Type="http://schemas.openxmlformats.org/officeDocument/2006/relationships/hyperlink" Target="http://www.bbc.co.uk/news/magazine-22607506" TargetMode="External"/><Relationship Id="rId7" Type="http://schemas.openxmlformats.org/officeDocument/2006/relationships/hyperlink" Target="http://www.catholicnewsagency.com/news/islam-set-to-be-dominant-religion-in-france/" TargetMode="External"/><Relationship Id="rId12" Type="http://schemas.openxmlformats.org/officeDocument/2006/relationships/hyperlink" Target="http://www.ft.com/cms/s/0/028738a8-0e30-11e2-8b92-00144feabdc0.html" TargetMode="External"/><Relationship Id="rId2" Type="http://schemas.openxmlformats.org/officeDocument/2006/relationships/hyperlink" Target="http://www.bbc.co.uk/news/magazine-19499771" TargetMode="External"/><Relationship Id="rId1" Type="http://schemas.openxmlformats.org/officeDocument/2006/relationships/slideLayout" Target="../slideLayouts/slideLayout2.xml"/><Relationship Id="rId6" Type="http://schemas.openxmlformats.org/officeDocument/2006/relationships/hyperlink" Target="http://www.bbc.co.uk/news/magazine-20411273" TargetMode="External"/><Relationship Id="rId11" Type="http://schemas.openxmlformats.org/officeDocument/2006/relationships/hyperlink" Target="http://www.china.org.cn/english/China/233988.htm" TargetMode="External"/><Relationship Id="rId5" Type="http://schemas.openxmlformats.org/officeDocument/2006/relationships/hyperlink" Target="http://chefsref.hubpages.com/hub/Irish-in-China-and-St-Patricks-Day" TargetMode="External"/><Relationship Id="rId10" Type="http://schemas.openxmlformats.org/officeDocument/2006/relationships/hyperlink" Target="http://www.mcdonaldization.com/whatisit.shtml" TargetMode="External"/><Relationship Id="rId4" Type="http://schemas.openxmlformats.org/officeDocument/2006/relationships/hyperlink" Target="https://www.theguardian.com/world/2018/feb/26/icelandic-language-battles-threat-of-digital-extinction" TargetMode="External"/><Relationship Id="rId9" Type="http://schemas.openxmlformats.org/officeDocument/2006/relationships/hyperlink" Target="http://www.nytimes.com/1996/04/20/business/worldbusiness/20iht-radio.t_1.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bbc.co.uk/news/magazine-22607506" TargetMode="External"/><Relationship Id="rId2" Type="http://schemas.openxmlformats.org/officeDocument/2006/relationships/hyperlink" Target="http://www.bbc.co.uk/news/magazine-19499771"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youtube.com/watch?time_continue=84&amp;v=iWDKsHm6gTA" TargetMode="External"/><Relationship Id="rId4" Type="http://schemas.openxmlformats.org/officeDocument/2006/relationships/hyperlink" Target="https://www.theguardian.com/world/2018/feb/26/icelandic-language-battles-threat-of-digital-extinc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QP5pWBz8zyo"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UTE0G9amZN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lW6EyLL073Q" TargetMode="Externa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hyperlink" Target="https://www.youtube.com/watch?v=kJQP7kiw5Fk" TargetMode="External"/><Relationship Id="rId1" Type="http://schemas.openxmlformats.org/officeDocument/2006/relationships/slideLayout" Target="../slideLayouts/slideLayout2.xml"/><Relationship Id="rId6" Type="http://schemas.openxmlformats.org/officeDocument/2006/relationships/hyperlink" Target="https://www.youtube.com/watch?time_continue=84&amp;v=5ZCyZhFfM9A" TargetMode="External"/><Relationship Id="rId5" Type="http://schemas.openxmlformats.org/officeDocument/2006/relationships/image" Target="../media/image34.png"/><Relationship Id="rId4" Type="http://schemas.openxmlformats.org/officeDocument/2006/relationships/hyperlink" Target="https://www.youtube.com/watch?v=1AS-dCdYZbo" TargetMode="External"/><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bbc.com/news/world-asia-india-46337353"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s://www.news.com.au/world/asia/traumatic-history-of-isolated-tribe-who-killed-american-missionary/news-story/75120b92130bcea44642156bffd60059" TargetMode="External"/><Relationship Id="rId4" Type="http://schemas.openxmlformats.org/officeDocument/2006/relationships/hyperlink" Target="https://www.survivalinternational.org/tribes/sentineles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time_continue=8&amp;v=uFU2iQcFv7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_rlEJPdCvb8" TargetMode="External"/><Relationship Id="rId1" Type="http://schemas.openxmlformats.org/officeDocument/2006/relationships/slideLayout" Target="../slideLayouts/slideLayout2.xml"/><Relationship Id="rId6" Type="http://schemas.openxmlformats.org/officeDocument/2006/relationships/hyperlink" Target="https://indiathedestiny.com/india-society/tribe/andaman-tribes-culture-tradition/" TargetMode="External"/><Relationship Id="rId5" Type="http://schemas.openxmlformats.org/officeDocument/2006/relationships/image" Target="../media/image59.png"/><Relationship Id="rId4" Type="http://schemas.openxmlformats.org/officeDocument/2006/relationships/hyperlink" Target="https://www.youtube.com/watch?v=dknqg9T2dXI"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WdgDqrPAZcE&amp;t=408s"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www.forbes.com/sites/jimdobson/2015/09/28/will-the-worlds-most-dangerous-island-become-a-human-zoo-the-shocking-future-of-north-sentinel/" TargetMode="Externa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hyperlink" Target="https://www.telegraph.co.uk/news/worldnews/asia/india/12194701/Death-of-fair-skinned-child-among-Jarawa-tribe-leaves-Indian-police-puzzled.html"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hyperlink" Target="https://www.survivalinternational.org/tribes/jarawa" TargetMode="Externa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57KW6RO8Rcs"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youtube.com/watch?v=Me2HlTQPS40"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594F-9E14-8C4C-A5BE-91CE9027F667}"/>
              </a:ext>
            </a:extLst>
          </p:cNvPr>
          <p:cNvSpPr>
            <a:spLocks noGrp="1"/>
          </p:cNvSpPr>
          <p:nvPr>
            <p:ph type="title"/>
          </p:nvPr>
        </p:nvSpPr>
        <p:spPr/>
        <p:txBody>
          <a:bodyPr/>
          <a:lstStyle/>
          <a:p>
            <a:r>
              <a:rPr lang="en-US" cap="all" dirty="0"/>
              <a:t>CHANGING CULTURES AND IDENTITIES</a:t>
            </a:r>
            <a:br>
              <a:rPr lang="en-US" cap="all" dirty="0"/>
            </a:br>
            <a:endParaRPr lang="en-US" dirty="0"/>
          </a:p>
        </p:txBody>
      </p:sp>
      <p:pic>
        <p:nvPicPr>
          <p:cNvPr id="5" name="Content Placeholder 4">
            <a:extLst>
              <a:ext uri="{FF2B5EF4-FFF2-40B4-BE49-F238E27FC236}">
                <a16:creationId xmlns:a16="http://schemas.microsoft.com/office/drawing/2014/main" id="{1040D00B-352B-0C48-A041-5B858F1549DD}"/>
              </a:ext>
            </a:extLst>
          </p:cNvPr>
          <p:cNvPicPr>
            <a:picLocks noGrp="1" noChangeAspect="1"/>
          </p:cNvPicPr>
          <p:nvPr>
            <p:ph idx="1"/>
          </p:nvPr>
        </p:nvPicPr>
        <p:blipFill>
          <a:blip r:embed="rId2"/>
          <a:stretch>
            <a:fillRect/>
          </a:stretch>
        </p:blipFill>
        <p:spPr>
          <a:xfrm>
            <a:off x="397678" y="2167531"/>
            <a:ext cx="7188200" cy="3708400"/>
          </a:xfrm>
        </p:spPr>
      </p:pic>
      <p:sp>
        <p:nvSpPr>
          <p:cNvPr id="6" name="Rectangle 5">
            <a:extLst>
              <a:ext uri="{FF2B5EF4-FFF2-40B4-BE49-F238E27FC236}">
                <a16:creationId xmlns:a16="http://schemas.microsoft.com/office/drawing/2014/main" id="{F4D45F47-CE6E-154D-8EFB-B647F42013EC}"/>
              </a:ext>
            </a:extLst>
          </p:cNvPr>
          <p:cNvSpPr/>
          <p:nvPr/>
        </p:nvSpPr>
        <p:spPr>
          <a:xfrm>
            <a:off x="1004886" y="1367522"/>
            <a:ext cx="10515599" cy="369332"/>
          </a:xfrm>
          <a:prstGeom prst="rect">
            <a:avLst/>
          </a:prstGeom>
        </p:spPr>
        <p:txBody>
          <a:bodyPr wrap="square">
            <a:spAutoFit/>
          </a:bodyPr>
          <a:lstStyle/>
          <a:p>
            <a:r>
              <a:rPr lang="en-US" b="1" i="0" u="none" strike="noStrike" dirty="0">
                <a:solidFill>
                  <a:schemeClr val="accent5"/>
                </a:solidFill>
                <a:effectLst/>
                <a:latin typeface="Lato"/>
              </a:rPr>
              <a:t>Syllabus Link:</a:t>
            </a:r>
            <a:r>
              <a:rPr lang="en-US" b="1" i="0" u="none" strike="noStrike" dirty="0">
                <a:solidFill>
                  <a:srgbClr val="00B0F0"/>
                </a:solidFill>
                <a:effectLst/>
                <a:latin typeface="Lato"/>
              </a:rPr>
              <a:t> </a:t>
            </a:r>
            <a:r>
              <a:rPr lang="en-US" b="0" i="0" u="none" strike="noStrike" dirty="0">
                <a:solidFill>
                  <a:srgbClr val="00B0F0"/>
                </a:solidFill>
                <a:effectLst/>
                <a:latin typeface="Lato"/>
              </a:rPr>
              <a:t>How global interactions bring cultural influences and changes to </a:t>
            </a:r>
            <a:r>
              <a:rPr lang="en-US" b="1" i="0" u="none" strike="noStrike" dirty="0">
                <a:solidFill>
                  <a:srgbClr val="00B0F0"/>
                </a:solidFill>
                <a:effectLst/>
                <a:latin typeface="Lato"/>
              </a:rPr>
              <a:t>places</a:t>
            </a:r>
            <a:endParaRPr lang="en-US" dirty="0">
              <a:solidFill>
                <a:srgbClr val="00B0F0"/>
              </a:solidFill>
            </a:endParaRPr>
          </a:p>
        </p:txBody>
      </p:sp>
      <p:pic>
        <p:nvPicPr>
          <p:cNvPr id="8" name="Picture 7">
            <a:extLst>
              <a:ext uri="{FF2B5EF4-FFF2-40B4-BE49-F238E27FC236}">
                <a16:creationId xmlns:a16="http://schemas.microsoft.com/office/drawing/2014/main" id="{2441CEA6-5258-2C41-8577-32B9C1D2D7D7}"/>
              </a:ext>
            </a:extLst>
          </p:cNvPr>
          <p:cNvPicPr>
            <a:picLocks noChangeAspect="1"/>
          </p:cNvPicPr>
          <p:nvPr/>
        </p:nvPicPr>
        <p:blipFill>
          <a:blip r:embed="rId3"/>
          <a:stretch>
            <a:fillRect/>
          </a:stretch>
        </p:blipFill>
        <p:spPr>
          <a:xfrm>
            <a:off x="8178845" y="1983265"/>
            <a:ext cx="3174955" cy="2212058"/>
          </a:xfrm>
          <a:prstGeom prst="rect">
            <a:avLst/>
          </a:prstGeom>
        </p:spPr>
      </p:pic>
      <p:pic>
        <p:nvPicPr>
          <p:cNvPr id="10" name="Picture 9">
            <a:extLst>
              <a:ext uri="{FF2B5EF4-FFF2-40B4-BE49-F238E27FC236}">
                <a16:creationId xmlns:a16="http://schemas.microsoft.com/office/drawing/2014/main" id="{CF8FF198-BCFC-A64E-95FE-8373EB508C9B}"/>
              </a:ext>
            </a:extLst>
          </p:cNvPr>
          <p:cNvPicPr>
            <a:picLocks noChangeAspect="1"/>
          </p:cNvPicPr>
          <p:nvPr/>
        </p:nvPicPr>
        <p:blipFill>
          <a:blip r:embed="rId4"/>
          <a:stretch>
            <a:fillRect/>
          </a:stretch>
        </p:blipFill>
        <p:spPr>
          <a:xfrm>
            <a:off x="8178844" y="4292501"/>
            <a:ext cx="3174955" cy="2171901"/>
          </a:xfrm>
          <a:prstGeom prst="rect">
            <a:avLst/>
          </a:prstGeom>
        </p:spPr>
      </p:pic>
    </p:spTree>
    <p:extLst>
      <p:ext uri="{BB962C8B-B14F-4D97-AF65-F5344CB8AC3E}">
        <p14:creationId xmlns:p14="http://schemas.microsoft.com/office/powerpoint/2010/main" val="4052671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228850" y="404814"/>
            <a:ext cx="7734300" cy="6048375"/>
          </a:xfrm>
          <a:prstGeom prst="rect">
            <a:avLst/>
          </a:prstGeom>
          <a:noFill/>
          <a:ln w="9525">
            <a:noFill/>
            <a:miter lim="800000"/>
            <a:headEnd/>
            <a:tailEnd/>
          </a:ln>
        </p:spPr>
      </p:pic>
    </p:spTree>
    <p:extLst>
      <p:ext uri="{BB962C8B-B14F-4D97-AF65-F5344CB8AC3E}">
        <p14:creationId xmlns:p14="http://schemas.microsoft.com/office/powerpoint/2010/main" val="361472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914400"/>
            <a:ext cx="8229600" cy="1143000"/>
          </a:xfrm>
        </p:spPr>
        <p:txBody>
          <a:bodyPr>
            <a:normAutofit fontScale="90000"/>
          </a:bodyPr>
          <a:lstStyle/>
          <a:p>
            <a:r>
              <a:rPr lang="en-US" dirty="0"/>
              <a:t>What could be seen as the cultural objects of 2020?</a:t>
            </a:r>
          </a:p>
        </p:txBody>
      </p:sp>
      <p:sp>
        <p:nvSpPr>
          <p:cNvPr id="7" name="Content Placeholder 6"/>
          <p:cNvSpPr>
            <a:spLocks noGrp="1"/>
          </p:cNvSpPr>
          <p:nvPr>
            <p:ph idx="1"/>
          </p:nvPr>
        </p:nvSpPr>
        <p:spPr>
          <a:xfrm>
            <a:off x="2115273" y="2895601"/>
            <a:ext cx="8229600" cy="4525963"/>
          </a:xfrm>
        </p:spPr>
        <p:txBody>
          <a:bodyPr/>
          <a:lstStyle/>
          <a:p>
            <a:r>
              <a:rPr lang="en-US" dirty="0">
                <a:solidFill>
                  <a:srgbClr val="FF0000"/>
                </a:solidFill>
              </a:rPr>
              <a:t>Think gadgets, TV and film, music, dress, books, games and hobbies</a:t>
            </a:r>
          </a:p>
          <a:p>
            <a:r>
              <a:rPr lang="en-US" dirty="0">
                <a:solidFill>
                  <a:srgbClr val="FF0000"/>
                </a:solidFill>
              </a:rPr>
              <a:t>Would these be the same globally ?</a:t>
            </a:r>
          </a:p>
        </p:txBody>
      </p:sp>
      <p:pic>
        <p:nvPicPr>
          <p:cNvPr id="9" name="Picture 8"/>
          <p:cNvPicPr>
            <a:picLocks noChangeAspect="1"/>
          </p:cNvPicPr>
          <p:nvPr/>
        </p:nvPicPr>
        <p:blipFill>
          <a:blip r:embed="rId2"/>
          <a:stretch>
            <a:fillRect/>
          </a:stretch>
        </p:blipFill>
        <p:spPr>
          <a:xfrm>
            <a:off x="8704162" y="4876800"/>
            <a:ext cx="1676400" cy="1587084"/>
          </a:xfrm>
          <a:prstGeom prst="rect">
            <a:avLst/>
          </a:prstGeom>
        </p:spPr>
      </p:pic>
    </p:spTree>
    <p:extLst>
      <p:ext uri="{BB962C8B-B14F-4D97-AF65-F5344CB8AC3E}">
        <p14:creationId xmlns:p14="http://schemas.microsoft.com/office/powerpoint/2010/main" val="38129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F907B-5EC7-894D-9A66-37197C50CF8C}"/>
              </a:ext>
            </a:extLst>
          </p:cNvPr>
          <p:cNvPicPr>
            <a:picLocks noChangeAspect="1"/>
          </p:cNvPicPr>
          <p:nvPr/>
        </p:nvPicPr>
        <p:blipFill rotWithShape="1">
          <a:blip r:embed="rId2"/>
          <a:srcRect b="1604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4469CCB-8164-B44E-AFB5-44666C2B157B}"/>
              </a:ext>
            </a:extLst>
          </p:cNvPr>
          <p:cNvSpPr>
            <a:spLocks noGrp="1"/>
          </p:cNvSpPr>
          <p:nvPr>
            <p:ph type="title"/>
          </p:nvPr>
        </p:nvSpPr>
        <p:spPr>
          <a:xfrm>
            <a:off x="652692" y="1536497"/>
            <a:ext cx="4204137" cy="1342754"/>
          </a:xfrm>
        </p:spPr>
        <p:txBody>
          <a:bodyPr>
            <a:normAutofit/>
          </a:bodyPr>
          <a:lstStyle/>
          <a:p>
            <a:pPr algn="ctr"/>
            <a:r>
              <a:rPr lang="en-US" sz="3600" dirty="0">
                <a:latin typeface="dearJoe 5 CASUAL PRO" panose="02000000000000000000" pitchFamily="2" charset="0"/>
              </a:rPr>
              <a:t>Global culture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7D7939-24D3-CF45-AEE5-E14CD51578E0}"/>
              </a:ext>
            </a:extLst>
          </p:cNvPr>
          <p:cNvSpPr>
            <a:spLocks noGrp="1"/>
          </p:cNvSpPr>
          <p:nvPr>
            <p:ph idx="1"/>
          </p:nvPr>
        </p:nvSpPr>
        <p:spPr>
          <a:xfrm>
            <a:off x="525516" y="3417573"/>
            <a:ext cx="4593021" cy="2619839"/>
          </a:xfrm>
        </p:spPr>
        <p:txBody>
          <a:bodyPr anchor="ctr">
            <a:noAutofit/>
          </a:bodyPr>
          <a:lstStyle/>
          <a:p>
            <a:pPr marL="0" indent="0">
              <a:buNone/>
            </a:pPr>
            <a:r>
              <a:rPr lang="en-US" dirty="0"/>
              <a:t>A shared sense of belonging at the planetary scale that is demonstrated through common ways of communicating, consuming media and food, dressing or behaving (including shared social norms such as a commitment to upholding human rights). </a:t>
            </a:r>
          </a:p>
        </p:txBody>
      </p:sp>
    </p:spTree>
    <p:extLst>
      <p:ext uri="{BB962C8B-B14F-4D97-AF65-F5344CB8AC3E}">
        <p14:creationId xmlns:p14="http://schemas.microsoft.com/office/powerpoint/2010/main" val="110914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664B25-DF7C-4647-8F71-E803A5701A49}"/>
              </a:ext>
            </a:extLst>
          </p:cNvPr>
          <p:cNvPicPr>
            <a:picLocks noChangeAspect="1"/>
          </p:cNvPicPr>
          <p:nvPr/>
        </p:nvPicPr>
        <p:blipFill rotWithShape="1">
          <a:blip r:embed="rId2"/>
          <a:srcRect r="2264" b="1855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US" sz="4000"/>
              <a:t>A global culture</a:t>
            </a:r>
          </a:p>
        </p:txBody>
      </p:sp>
      <p:sp>
        <p:nvSpPr>
          <p:cNvPr id="3" name="Content Placeholder 2"/>
          <p:cNvSpPr>
            <a:spLocks noGrp="1"/>
          </p:cNvSpPr>
          <p:nvPr>
            <p:ph idx="1"/>
          </p:nvPr>
        </p:nvSpPr>
        <p:spPr>
          <a:xfrm>
            <a:off x="594110" y="2121763"/>
            <a:ext cx="3764826" cy="3773010"/>
          </a:xfrm>
        </p:spPr>
        <p:txBody>
          <a:bodyPr>
            <a:normAutofit/>
          </a:bodyPr>
          <a:lstStyle/>
          <a:p>
            <a:r>
              <a:rPr lang="en-US" sz="1800"/>
              <a:t>The world is changing fast</a:t>
            </a:r>
          </a:p>
          <a:p>
            <a:r>
              <a:rPr lang="en-US" sz="1800"/>
              <a:t>New technologies mean the world is becoming more interconnected</a:t>
            </a:r>
          </a:p>
          <a:p>
            <a:r>
              <a:rPr lang="en-US" sz="1800"/>
              <a:t>Proponents of the idea of a ‘global culture’ suggest that different places around the world are converging and becoming more similar </a:t>
            </a:r>
          </a:p>
          <a:p>
            <a:pPr>
              <a:buNone/>
            </a:pPr>
            <a:endParaRPr lang="en-US" sz="1800"/>
          </a:p>
        </p:txBody>
      </p:sp>
    </p:spTree>
    <p:extLst>
      <p:ext uri="{BB962C8B-B14F-4D97-AF65-F5344CB8AC3E}">
        <p14:creationId xmlns:p14="http://schemas.microsoft.com/office/powerpoint/2010/main" val="264800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54482" y="179584"/>
            <a:ext cx="4062643" cy="1043409"/>
          </a:xfrm>
        </p:spPr>
        <p:txBody>
          <a:bodyPr>
            <a:normAutofit/>
          </a:bodyPr>
          <a:lstStyle/>
          <a:p>
            <a:r>
              <a:rPr lang="en-US" sz="3300" dirty="0"/>
              <a:t>A Global culture is the product of….</a:t>
            </a:r>
          </a:p>
        </p:txBody>
      </p:sp>
      <p:sp>
        <p:nvSpPr>
          <p:cNvPr id="3" name="Content Placeholder 2"/>
          <p:cNvSpPr>
            <a:spLocks noGrp="1"/>
          </p:cNvSpPr>
          <p:nvPr>
            <p:ph idx="1"/>
          </p:nvPr>
        </p:nvSpPr>
        <p:spPr>
          <a:xfrm>
            <a:off x="252716" y="1402579"/>
            <a:ext cx="4418436" cy="2754086"/>
          </a:xfrm>
        </p:spPr>
        <p:txBody>
          <a:bodyPr anchor="t">
            <a:noAutofit/>
          </a:bodyPr>
          <a:lstStyle/>
          <a:p>
            <a:r>
              <a:rPr lang="en-US" sz="2400" dirty="0"/>
              <a:t>The export of supposedly ‘superior’ cultural traits and products from advanced countries, and their worldwide adaption (Westernization, Americanization) </a:t>
            </a:r>
            <a:r>
              <a:rPr lang="en-US" sz="2400" b="1" i="1" dirty="0"/>
              <a:t>Cultural imperialism </a:t>
            </a:r>
          </a:p>
          <a:p>
            <a:r>
              <a:rPr lang="en-US" sz="2400" dirty="0"/>
              <a:t>The mixing and hybridization of cultures through greater interconnections and time space compression. </a:t>
            </a:r>
          </a:p>
        </p:txBody>
      </p:sp>
      <p:pic>
        <p:nvPicPr>
          <p:cNvPr id="6" name="Picture 5">
            <a:extLst>
              <a:ext uri="{FF2B5EF4-FFF2-40B4-BE49-F238E27FC236}">
                <a16:creationId xmlns:a16="http://schemas.microsoft.com/office/drawing/2014/main" id="{F9139BE4-D5FF-CB4F-A2FC-C8F0E9C6E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101" y="698344"/>
            <a:ext cx="5510771" cy="5168385"/>
          </a:xfrm>
          <a:prstGeom prst="rect">
            <a:avLst/>
          </a:prstGeom>
        </p:spPr>
      </p:pic>
    </p:spTree>
    <p:extLst>
      <p:ext uri="{BB962C8B-B14F-4D97-AF65-F5344CB8AC3E}">
        <p14:creationId xmlns:p14="http://schemas.microsoft.com/office/powerpoint/2010/main" val="31262351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0993-95DF-6842-AE4E-82D0D968365B}"/>
              </a:ext>
            </a:extLst>
          </p:cNvPr>
          <p:cNvSpPr>
            <a:spLocks noGrp="1"/>
          </p:cNvSpPr>
          <p:nvPr>
            <p:ph type="title"/>
          </p:nvPr>
        </p:nvSpPr>
        <p:spPr/>
        <p:txBody>
          <a:bodyPr/>
          <a:lstStyle/>
          <a:p>
            <a:r>
              <a:rPr lang="en-US" b="1" dirty="0"/>
              <a:t>Cultural traits</a:t>
            </a:r>
            <a:endParaRPr lang="en-US" dirty="0"/>
          </a:p>
        </p:txBody>
      </p:sp>
      <p:pic>
        <p:nvPicPr>
          <p:cNvPr id="5" name="Content Placeholder 4">
            <a:extLst>
              <a:ext uri="{FF2B5EF4-FFF2-40B4-BE49-F238E27FC236}">
                <a16:creationId xmlns:a16="http://schemas.microsoft.com/office/drawing/2014/main" id="{43BB5C9C-4027-8342-A6E7-97FBAFE45B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99796"/>
            <a:ext cx="8229600" cy="2858408"/>
          </a:xfrm>
        </p:spPr>
      </p:pic>
    </p:spTree>
    <p:extLst>
      <p:ext uri="{BB962C8B-B14F-4D97-AF65-F5344CB8AC3E}">
        <p14:creationId xmlns:p14="http://schemas.microsoft.com/office/powerpoint/2010/main" val="19693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7B2E1F-F70B-3A4B-9312-5A909AB90413}"/>
              </a:ext>
            </a:extLst>
          </p:cNvPr>
          <p:cNvPicPr>
            <a:picLocks noChangeAspect="1"/>
          </p:cNvPicPr>
          <p:nvPr/>
        </p:nvPicPr>
        <p:blipFill rotWithShape="1">
          <a:blip r:embed="rId2">
            <a:extLst>
              <a:ext uri="{28A0092B-C50C-407E-A947-70E740481C1C}">
                <a14:useLocalDpi xmlns:a14="http://schemas.microsoft.com/office/drawing/2010/main" val="0"/>
              </a:ext>
            </a:extLst>
          </a:blip>
          <a:srcRect l="1132" r="23107"/>
          <a:stretch/>
        </p:blipFill>
        <p:spPr>
          <a:xfrm>
            <a:off x="-1" y="10"/>
            <a:ext cx="12192001" cy="4666928"/>
          </a:xfrm>
          <a:prstGeom prst="rect">
            <a:avLst/>
          </a:prstGeom>
        </p:spPr>
      </p:pic>
      <p:pic>
        <p:nvPicPr>
          <p:cNvPr id="16" name="Picture 1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Oval 1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00B0A-3962-6C44-8BDB-0682031843FF}"/>
              </a:ext>
            </a:extLst>
          </p:cNvPr>
          <p:cNvSpPr>
            <a:spLocks noGrp="1"/>
          </p:cNvSpPr>
          <p:nvPr>
            <p:ph type="title"/>
          </p:nvPr>
        </p:nvSpPr>
        <p:spPr>
          <a:xfrm>
            <a:off x="804998" y="4551037"/>
            <a:ext cx="5021782" cy="1509931"/>
          </a:xfrm>
        </p:spPr>
        <p:txBody>
          <a:bodyPr>
            <a:normAutofit/>
          </a:bodyPr>
          <a:lstStyle/>
          <a:p>
            <a:endParaRPr lang="en-US" sz="4000">
              <a:solidFill>
                <a:srgbClr val="000000"/>
              </a:solidFill>
            </a:endParaRPr>
          </a:p>
        </p:txBody>
      </p:sp>
      <p:sp>
        <p:nvSpPr>
          <p:cNvPr id="3" name="Content Placeholder 2">
            <a:extLst>
              <a:ext uri="{FF2B5EF4-FFF2-40B4-BE49-F238E27FC236}">
                <a16:creationId xmlns:a16="http://schemas.microsoft.com/office/drawing/2014/main" id="{EEF1B6D2-5287-8044-9E87-32C0E534A8CA}"/>
              </a:ext>
            </a:extLst>
          </p:cNvPr>
          <p:cNvSpPr>
            <a:spLocks noGrp="1"/>
          </p:cNvSpPr>
          <p:nvPr>
            <p:ph idx="1"/>
          </p:nvPr>
        </p:nvSpPr>
        <p:spPr>
          <a:xfrm>
            <a:off x="6470247" y="4551037"/>
            <a:ext cx="4926411" cy="1509935"/>
          </a:xfrm>
        </p:spPr>
        <p:txBody>
          <a:bodyPr anchor="ctr">
            <a:normAutofit/>
          </a:bodyPr>
          <a:lstStyle/>
          <a:p>
            <a:endParaRPr lang="en-US" sz="1800">
              <a:solidFill>
                <a:srgbClr val="000000"/>
              </a:solidFill>
            </a:endParaRPr>
          </a:p>
        </p:txBody>
      </p:sp>
    </p:spTree>
    <p:extLst>
      <p:ext uri="{BB962C8B-B14F-4D97-AF65-F5344CB8AC3E}">
        <p14:creationId xmlns:p14="http://schemas.microsoft.com/office/powerpoint/2010/main" val="192327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9" y="1690688"/>
            <a:ext cx="8001000" cy="519028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9" y="-90412"/>
            <a:ext cx="9144000" cy="1599331"/>
          </a:xfrm>
          <a:prstGeom prst="rect">
            <a:avLst/>
          </a:prstGeom>
        </p:spPr>
      </p:pic>
      <p:sp>
        <p:nvSpPr>
          <p:cNvPr id="6" name="TextBox 5"/>
          <p:cNvSpPr txBox="1"/>
          <p:nvPr/>
        </p:nvSpPr>
        <p:spPr>
          <a:xfrm>
            <a:off x="1981200" y="1295401"/>
            <a:ext cx="7772400" cy="646331"/>
          </a:xfrm>
          <a:prstGeom prst="rect">
            <a:avLst/>
          </a:prstGeom>
          <a:noFill/>
        </p:spPr>
        <p:txBody>
          <a:bodyPr wrap="square" rtlCol="0">
            <a:spAutoFit/>
          </a:bodyPr>
          <a:lstStyle/>
          <a:p>
            <a:r>
              <a:rPr lang="en-US" dirty="0"/>
              <a:t>Also use the information on the following slides using the notes and news articles</a:t>
            </a:r>
            <a:r>
              <a:rPr lang="is-IS" dirty="0"/>
              <a:t>…..</a:t>
            </a:r>
            <a:endParaRPr lang="en-US" dirty="0"/>
          </a:p>
        </p:txBody>
      </p:sp>
      <p:sp>
        <p:nvSpPr>
          <p:cNvPr id="3" name="TextBox 2">
            <a:extLst>
              <a:ext uri="{FF2B5EF4-FFF2-40B4-BE49-F238E27FC236}">
                <a16:creationId xmlns:a16="http://schemas.microsoft.com/office/drawing/2014/main" id="{2FCE7DE3-4560-664D-AE27-CF3B35AF6A87}"/>
              </a:ext>
            </a:extLst>
          </p:cNvPr>
          <p:cNvSpPr txBox="1"/>
          <p:nvPr/>
        </p:nvSpPr>
        <p:spPr>
          <a:xfrm>
            <a:off x="6477000" y="152400"/>
            <a:ext cx="3429000" cy="646331"/>
          </a:xfrm>
          <a:prstGeom prst="rect">
            <a:avLst/>
          </a:prstGeom>
          <a:noFill/>
        </p:spPr>
        <p:txBody>
          <a:bodyPr wrap="square" rtlCol="0">
            <a:spAutoFit/>
          </a:bodyPr>
          <a:lstStyle/>
          <a:p>
            <a:r>
              <a:rPr lang="en-US" dirty="0">
                <a:solidFill>
                  <a:schemeClr val="accent1"/>
                </a:solidFill>
              </a:rPr>
              <a:t>584-585 in textbook/ kognity and the news articles</a:t>
            </a:r>
          </a:p>
        </p:txBody>
      </p:sp>
      <p:cxnSp>
        <p:nvCxnSpPr>
          <p:cNvPr id="8" name="Straight Arrow Connector 7">
            <a:extLst>
              <a:ext uri="{FF2B5EF4-FFF2-40B4-BE49-F238E27FC236}">
                <a16:creationId xmlns:a16="http://schemas.microsoft.com/office/drawing/2014/main" id="{4A70CB2F-211F-0C41-8D7A-5E97D61DACAB}"/>
              </a:ext>
            </a:extLst>
          </p:cNvPr>
          <p:cNvCxnSpPr/>
          <p:nvPr/>
        </p:nvCxnSpPr>
        <p:spPr>
          <a:xfrm flipV="1">
            <a:off x="3962400" y="457200"/>
            <a:ext cx="24384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171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Diffusion of cultural traits news articles</a:t>
            </a:r>
          </a:p>
        </p:txBody>
      </p:sp>
      <p:sp>
        <p:nvSpPr>
          <p:cNvPr id="3" name="Content Placeholder 2"/>
          <p:cNvSpPr>
            <a:spLocks noGrp="1"/>
          </p:cNvSpPr>
          <p:nvPr>
            <p:ph idx="1"/>
          </p:nvPr>
        </p:nvSpPr>
        <p:spPr/>
        <p:txBody>
          <a:bodyPr>
            <a:normAutofit fontScale="85000" lnSpcReduction="20000"/>
          </a:bodyPr>
          <a:lstStyle/>
          <a:p>
            <a:pPr marL="0" indent="0">
              <a:buNone/>
            </a:pPr>
            <a:br>
              <a:rPr lang="en-US" dirty="0"/>
            </a:br>
            <a:r>
              <a:rPr lang="en-US" b="1" dirty="0"/>
              <a:t>The Eight Case Studies</a:t>
            </a:r>
            <a:br>
              <a:rPr lang="en-US" dirty="0"/>
            </a:br>
            <a:r>
              <a:rPr lang="en-US" b="1" dirty="0"/>
              <a:t>1. </a:t>
            </a:r>
            <a:r>
              <a:rPr lang="en-US" b="1" u="sng" dirty="0">
                <a:hlinkClick r:id="rId2"/>
              </a:rPr>
              <a:t>Language</a:t>
            </a:r>
            <a:r>
              <a:rPr lang="en-US" b="1" dirty="0"/>
              <a:t> - Twitter &amp; the French language - </a:t>
            </a:r>
            <a:r>
              <a:rPr lang="en-US" b="1" u="sng" dirty="0">
                <a:hlinkClick r:id="rId3"/>
              </a:rPr>
              <a:t>or this</a:t>
            </a:r>
            <a:endParaRPr lang="en-US" b="1" u="sng" dirty="0"/>
          </a:p>
          <a:p>
            <a:pPr marL="0" indent="0">
              <a:buNone/>
            </a:pPr>
            <a:r>
              <a:rPr lang="en-US" dirty="0">
                <a:hlinkClick r:id="rId4"/>
              </a:rPr>
              <a:t>https://</a:t>
            </a:r>
            <a:r>
              <a:rPr lang="en-US" dirty="0" err="1">
                <a:hlinkClick r:id="rId4"/>
              </a:rPr>
              <a:t>www.theguardian.com</a:t>
            </a:r>
            <a:r>
              <a:rPr lang="en-US" dirty="0">
                <a:hlinkClick r:id="rId4"/>
              </a:rPr>
              <a:t>/world/2018/</a:t>
            </a:r>
            <a:r>
              <a:rPr lang="en-US" dirty="0" err="1">
                <a:hlinkClick r:id="rId4"/>
              </a:rPr>
              <a:t>feb</a:t>
            </a:r>
            <a:r>
              <a:rPr lang="en-US" dirty="0">
                <a:hlinkClick r:id="rId4"/>
              </a:rPr>
              <a:t>/26/</a:t>
            </a:r>
            <a:r>
              <a:rPr lang="en-US" dirty="0" err="1">
                <a:hlinkClick r:id="rId4"/>
              </a:rPr>
              <a:t>icelandic</a:t>
            </a:r>
            <a:r>
              <a:rPr lang="en-US" dirty="0">
                <a:hlinkClick r:id="rId4"/>
              </a:rPr>
              <a:t>-language-battles-threat-of-digital-extinction</a:t>
            </a:r>
            <a:br>
              <a:rPr lang="en-US" dirty="0"/>
            </a:br>
            <a:r>
              <a:rPr lang="en-US" b="1" dirty="0"/>
              <a:t>2. </a:t>
            </a:r>
            <a:r>
              <a:rPr lang="en-US" b="1" u="sng" dirty="0">
                <a:hlinkClick r:id="rId5"/>
              </a:rPr>
              <a:t>Customs</a:t>
            </a:r>
            <a:r>
              <a:rPr lang="en-US" b="1" dirty="0"/>
              <a:t> - Case study - St Patrick's Day</a:t>
            </a:r>
            <a:r>
              <a:rPr lang="en-US" b="1" dirty="0">
                <a:hlinkClick r:id="rId6"/>
              </a:rPr>
              <a:t> </a:t>
            </a:r>
            <a:r>
              <a:rPr lang="en-US" b="1" u="sng" dirty="0">
                <a:hlinkClick r:id="rId6"/>
              </a:rPr>
              <a:t>or this case study</a:t>
            </a:r>
            <a:r>
              <a:rPr lang="en-US" b="1" dirty="0"/>
              <a:t> of British style weddings in France.</a:t>
            </a:r>
            <a:br>
              <a:rPr lang="en-US" dirty="0"/>
            </a:br>
            <a:r>
              <a:rPr lang="en-US" b="1" dirty="0"/>
              <a:t>3.</a:t>
            </a:r>
            <a:r>
              <a:rPr lang="en-US" b="1" u="sng" dirty="0"/>
              <a:t> </a:t>
            </a:r>
            <a:r>
              <a:rPr lang="en-US" b="1" u="sng" dirty="0">
                <a:hlinkClick r:id="rId7"/>
              </a:rPr>
              <a:t>Beliefs</a:t>
            </a:r>
            <a:r>
              <a:rPr lang="en-US" b="1" dirty="0"/>
              <a:t> - Islam in France </a:t>
            </a:r>
            <a:br>
              <a:rPr lang="en-US" dirty="0"/>
            </a:br>
            <a:r>
              <a:rPr lang="en-US" b="1" dirty="0"/>
              <a:t>4. </a:t>
            </a:r>
            <a:r>
              <a:rPr lang="en-US" b="1" u="sng" dirty="0">
                <a:hlinkClick r:id="rId8"/>
              </a:rPr>
              <a:t>Dress</a:t>
            </a:r>
            <a:r>
              <a:rPr lang="en-US" b="1" u="sng" dirty="0"/>
              <a:t> </a:t>
            </a:r>
            <a:r>
              <a:rPr lang="en-US" b="1" dirty="0"/>
              <a:t>- Case studies from around the world. </a:t>
            </a:r>
            <a:br>
              <a:rPr lang="en-US" dirty="0"/>
            </a:br>
            <a:r>
              <a:rPr lang="en-US" b="1" dirty="0"/>
              <a:t>5. </a:t>
            </a:r>
            <a:r>
              <a:rPr lang="en-US" b="1" u="sng" dirty="0">
                <a:hlinkClick r:id="rId9"/>
              </a:rPr>
              <a:t>Music</a:t>
            </a:r>
            <a:r>
              <a:rPr lang="en-US" b="1" u="sng" dirty="0"/>
              <a:t> </a:t>
            </a:r>
            <a:r>
              <a:rPr lang="en-US" b="1" dirty="0"/>
              <a:t>- English Music in France</a:t>
            </a:r>
            <a:br>
              <a:rPr lang="en-US" dirty="0"/>
            </a:br>
            <a:r>
              <a:rPr lang="en-US" b="1" dirty="0"/>
              <a:t>6. </a:t>
            </a:r>
            <a:r>
              <a:rPr lang="en-US" b="1" u="sng" dirty="0">
                <a:hlinkClick r:id="rId10"/>
              </a:rPr>
              <a:t>Food</a:t>
            </a:r>
            <a:r>
              <a:rPr lang="en-US" b="1" u="sng" dirty="0"/>
              <a:t> </a:t>
            </a:r>
            <a:r>
              <a:rPr lang="en-US" b="1" dirty="0"/>
              <a:t>- Global spread of McDonalds </a:t>
            </a:r>
            <a:br>
              <a:rPr lang="en-US" dirty="0"/>
            </a:br>
            <a:r>
              <a:rPr lang="en-US" b="1" dirty="0"/>
              <a:t>7. </a:t>
            </a:r>
            <a:r>
              <a:rPr lang="en-US" b="1" u="sng" dirty="0">
                <a:hlinkClick r:id="rId11"/>
              </a:rPr>
              <a:t>Technology</a:t>
            </a:r>
            <a:r>
              <a:rPr lang="en-US" b="1" dirty="0"/>
              <a:t> - Internet and China. </a:t>
            </a:r>
            <a:br>
              <a:rPr lang="en-US" dirty="0"/>
            </a:br>
            <a:r>
              <a:rPr lang="en-US" b="1" dirty="0"/>
              <a:t>8. </a:t>
            </a:r>
            <a:r>
              <a:rPr lang="en-US" b="1" u="sng" dirty="0">
                <a:hlinkClick r:id="rId12"/>
              </a:rPr>
              <a:t>Images</a:t>
            </a:r>
            <a:r>
              <a:rPr lang="en-US" dirty="0"/>
              <a:t> - </a:t>
            </a:r>
            <a:r>
              <a:rPr lang="en-US" b="1" dirty="0"/>
              <a:t>Western style advertising in Middle East &amp; </a:t>
            </a:r>
            <a:r>
              <a:rPr lang="en-US" b="1" u="sng" dirty="0">
                <a:hlinkClick r:id="rId13"/>
              </a:rPr>
              <a:t>Images</a:t>
            </a:r>
            <a:r>
              <a:rPr lang="en-US" b="1" dirty="0"/>
              <a:t> -  Western Women in advertising</a:t>
            </a:r>
            <a:r>
              <a:rPr lang="en-US" dirty="0"/>
              <a:t>. </a:t>
            </a:r>
            <a:br>
              <a:rPr lang="en-US" dirty="0"/>
            </a:br>
            <a:endParaRPr lang="en-US" dirty="0"/>
          </a:p>
        </p:txBody>
      </p:sp>
    </p:spTree>
    <p:extLst>
      <p:ext uri="{BB962C8B-B14F-4D97-AF65-F5344CB8AC3E}">
        <p14:creationId xmlns:p14="http://schemas.microsoft.com/office/powerpoint/2010/main" val="876468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CF4B-7DA6-2C40-9F1A-2237CF8B674C}"/>
              </a:ext>
            </a:extLst>
          </p:cNvPr>
          <p:cNvSpPr>
            <a:spLocks noGrp="1"/>
          </p:cNvSpPr>
          <p:nvPr>
            <p:ph type="title"/>
          </p:nvPr>
        </p:nvSpPr>
        <p:spPr/>
        <p:txBody>
          <a:bodyPr/>
          <a:lstStyle/>
          <a:p>
            <a:r>
              <a:rPr lang="en-US" dirty="0">
                <a:latin typeface="dearJoe 5 CASUAL PRO" panose="02000000000000000000" pitchFamily="2" charset="0"/>
              </a:rPr>
              <a:t>Language</a:t>
            </a:r>
          </a:p>
        </p:txBody>
      </p:sp>
      <p:sp>
        <p:nvSpPr>
          <p:cNvPr id="3" name="Content Placeholder 2">
            <a:extLst>
              <a:ext uri="{FF2B5EF4-FFF2-40B4-BE49-F238E27FC236}">
                <a16:creationId xmlns:a16="http://schemas.microsoft.com/office/drawing/2014/main" id="{CF327B48-030F-8740-9094-E770B35DE691}"/>
              </a:ext>
            </a:extLst>
          </p:cNvPr>
          <p:cNvSpPr>
            <a:spLocks noGrp="1"/>
          </p:cNvSpPr>
          <p:nvPr>
            <p:ph idx="1"/>
          </p:nvPr>
        </p:nvSpPr>
        <p:spPr>
          <a:xfrm>
            <a:off x="157163" y="1825625"/>
            <a:ext cx="3133725" cy="4351338"/>
          </a:xfrm>
        </p:spPr>
        <p:txBody>
          <a:bodyPr/>
          <a:lstStyle/>
          <a:p>
            <a:pPr marL="0" indent="0">
              <a:buNone/>
            </a:pPr>
            <a:r>
              <a:rPr lang="en-US" b="1" u="sng" dirty="0"/>
              <a:t>Read these relevant news articles:</a:t>
            </a:r>
          </a:p>
          <a:p>
            <a:pPr marL="0" indent="0">
              <a:buNone/>
            </a:pPr>
            <a:r>
              <a:rPr lang="en-US" b="1" dirty="0"/>
              <a:t> </a:t>
            </a:r>
            <a:r>
              <a:rPr lang="en-US" b="1" u="sng" dirty="0">
                <a:hlinkClick r:id="rId2"/>
              </a:rPr>
              <a:t>Language</a:t>
            </a:r>
            <a:r>
              <a:rPr lang="en-US" b="1" dirty="0"/>
              <a:t> - </a:t>
            </a:r>
            <a:r>
              <a:rPr lang="en-US" dirty="0"/>
              <a:t>Twitter &amp; the French language </a:t>
            </a:r>
            <a:r>
              <a:rPr lang="en-US" b="1" dirty="0"/>
              <a:t>- </a:t>
            </a:r>
            <a:r>
              <a:rPr lang="en-US" b="1" u="sng" dirty="0">
                <a:hlinkClick r:id="rId3"/>
              </a:rPr>
              <a:t>or this</a:t>
            </a:r>
            <a:endParaRPr lang="en-US" b="1" u="sng" dirty="0"/>
          </a:p>
          <a:p>
            <a:pPr marL="0" indent="0">
              <a:buNone/>
            </a:pPr>
            <a:r>
              <a:rPr lang="en-US" dirty="0">
                <a:hlinkClick r:id="rId4"/>
              </a:rPr>
              <a:t>Icelandic language battles digital extinction</a:t>
            </a:r>
            <a:endParaRPr lang="en-US" dirty="0"/>
          </a:p>
        </p:txBody>
      </p:sp>
      <p:pic>
        <p:nvPicPr>
          <p:cNvPr id="5" name="Picture 4">
            <a:hlinkClick r:id="rId5"/>
            <a:extLst>
              <a:ext uri="{FF2B5EF4-FFF2-40B4-BE49-F238E27FC236}">
                <a16:creationId xmlns:a16="http://schemas.microsoft.com/office/drawing/2014/main" id="{B79E565F-BB22-734F-A8B7-777D5AE8D7BB}"/>
              </a:ext>
            </a:extLst>
          </p:cNvPr>
          <p:cNvPicPr>
            <a:picLocks noChangeAspect="1"/>
          </p:cNvPicPr>
          <p:nvPr/>
        </p:nvPicPr>
        <p:blipFill>
          <a:blip r:embed="rId6"/>
          <a:stretch>
            <a:fillRect/>
          </a:stretch>
        </p:blipFill>
        <p:spPr>
          <a:xfrm>
            <a:off x="7111135" y="4058444"/>
            <a:ext cx="4633190" cy="2656993"/>
          </a:xfrm>
          <a:prstGeom prst="rect">
            <a:avLst/>
          </a:prstGeom>
        </p:spPr>
      </p:pic>
      <p:sp>
        <p:nvSpPr>
          <p:cNvPr id="6" name="TextBox 5">
            <a:extLst>
              <a:ext uri="{FF2B5EF4-FFF2-40B4-BE49-F238E27FC236}">
                <a16:creationId xmlns:a16="http://schemas.microsoft.com/office/drawing/2014/main" id="{B31D3A5E-C480-9E4C-9A07-BA025A2CF405}"/>
              </a:ext>
            </a:extLst>
          </p:cNvPr>
          <p:cNvSpPr txBox="1"/>
          <p:nvPr/>
        </p:nvSpPr>
        <p:spPr>
          <a:xfrm>
            <a:off x="3829050" y="365125"/>
            <a:ext cx="7000875" cy="3693319"/>
          </a:xfrm>
          <a:prstGeom prst="rect">
            <a:avLst/>
          </a:prstGeom>
          <a:noFill/>
        </p:spPr>
        <p:txBody>
          <a:bodyPr wrap="square" rtlCol="0">
            <a:spAutoFit/>
          </a:bodyPr>
          <a:lstStyle/>
          <a:p>
            <a:r>
              <a:rPr lang="en-US" dirty="0"/>
              <a:t>Language is one of the most important aspects of national identity. Globally there are over 7000 different languages. Language evolves over time as words are adapted or integrated from other languages. 45% of all words in the English language are of French origin. Country borders do not restrict languages and in some countries more than one language is spoken. For example, Canada has two official languages: English and French.</a:t>
            </a:r>
          </a:p>
          <a:p>
            <a:endParaRPr lang="en-US" dirty="0"/>
          </a:p>
          <a:p>
            <a:r>
              <a:rPr lang="en-US" dirty="0"/>
              <a:t>English is considered a world language and is learned as a second language by many to access employment, information and markets. It is expected that in time some languages may disappear completely. For example, Cornish, a Celtic language spoken in Cornwall, UK, is considered to be critically endangered by UNESCO.</a:t>
            </a:r>
          </a:p>
        </p:txBody>
      </p:sp>
    </p:spTree>
    <p:extLst>
      <p:ext uri="{BB962C8B-B14F-4D97-AF65-F5344CB8AC3E}">
        <p14:creationId xmlns:p14="http://schemas.microsoft.com/office/powerpoint/2010/main" val="185405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7768-D6E6-B540-AF1C-C8765403FC70}"/>
              </a:ext>
            </a:extLst>
          </p:cNvPr>
          <p:cNvSpPr>
            <a:spLocks noGrp="1"/>
          </p:cNvSpPr>
          <p:nvPr>
            <p:ph type="title"/>
          </p:nvPr>
        </p:nvSpPr>
        <p:spPr/>
        <p:txBody>
          <a:bodyPr/>
          <a:lstStyle/>
          <a:p>
            <a:r>
              <a:rPr lang="en-US" dirty="0"/>
              <a:t>Key question: </a:t>
            </a:r>
          </a:p>
        </p:txBody>
      </p:sp>
      <p:sp>
        <p:nvSpPr>
          <p:cNvPr id="3" name="Content Placeholder 2">
            <a:extLst>
              <a:ext uri="{FF2B5EF4-FFF2-40B4-BE49-F238E27FC236}">
                <a16:creationId xmlns:a16="http://schemas.microsoft.com/office/drawing/2014/main" id="{EC77D548-3BA3-FA4B-8144-9C48DB3BA301}"/>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E15D1840-D2E6-2949-B8D4-FCAE5109D484}"/>
              </a:ext>
            </a:extLst>
          </p:cNvPr>
          <p:cNvSpPr txBox="1"/>
          <p:nvPr/>
        </p:nvSpPr>
        <p:spPr>
          <a:xfrm>
            <a:off x="2308951" y="1923802"/>
            <a:ext cx="8763000" cy="4154984"/>
          </a:xfrm>
          <a:prstGeom prst="rect">
            <a:avLst/>
          </a:prstGeom>
          <a:noFill/>
        </p:spPr>
        <p:txBody>
          <a:bodyPr wrap="square" rtlCol="0">
            <a:spAutoFit/>
          </a:bodyPr>
          <a:lstStyle/>
          <a:p>
            <a:r>
              <a:rPr lang="en-US" sz="8800" dirty="0">
                <a:latin typeface="dearJoe 5 CASUAL PRO" panose="02000000000000000000" pitchFamily="2" charset="0"/>
              </a:rPr>
              <a:t>To what extent is there a global culture? </a:t>
            </a:r>
          </a:p>
        </p:txBody>
      </p:sp>
    </p:spTree>
    <p:extLst>
      <p:ext uri="{BB962C8B-B14F-4D97-AF65-F5344CB8AC3E}">
        <p14:creationId xmlns:p14="http://schemas.microsoft.com/office/powerpoint/2010/main" val="3857787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The spread of language</a:t>
            </a: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7" name="Picture 2"/>
          <p:cNvPicPr>
            <a:picLocks noGrp="1" noChangeAspect="1" noChangeArrowheads="1"/>
          </p:cNvPicPr>
          <p:nvPr>
            <p:ph idx="1"/>
          </p:nvPr>
        </p:nvPicPr>
        <p:blipFill>
          <a:blip r:embed="rId2" cstate="print"/>
          <a:srcRect/>
          <a:stretch>
            <a:fillRect/>
          </a:stretch>
        </p:blipFill>
        <p:spPr bwMode="auto">
          <a:xfrm>
            <a:off x="5153822" y="778785"/>
            <a:ext cx="6553545" cy="5308371"/>
          </a:xfrm>
          <a:prstGeom prst="rect">
            <a:avLst/>
          </a:prstGeom>
          <a:noFill/>
        </p:spPr>
      </p:pic>
    </p:spTree>
    <p:extLst>
      <p:ext uri="{BB962C8B-B14F-4D97-AF65-F5344CB8AC3E}">
        <p14:creationId xmlns:p14="http://schemas.microsoft.com/office/powerpoint/2010/main" val="141466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3048000" y="685800"/>
            <a:ext cx="5715000" cy="5473212"/>
          </a:xfrm>
          <a:prstGeom prst="rect">
            <a:avLst/>
          </a:prstGeom>
          <a:noFill/>
          <a:ln w="9525">
            <a:noFill/>
            <a:miter lim="800000"/>
            <a:headEnd/>
            <a:tailEnd/>
          </a:ln>
        </p:spPr>
      </p:pic>
    </p:spTree>
    <p:extLst>
      <p:ext uri="{BB962C8B-B14F-4D97-AF65-F5344CB8AC3E}">
        <p14:creationId xmlns:p14="http://schemas.microsoft.com/office/powerpoint/2010/main" val="1724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BFD72-F451-174B-8984-AEB158AC615D}"/>
              </a:ext>
            </a:extLst>
          </p:cNvPr>
          <p:cNvSpPr>
            <a:spLocks noGrp="1"/>
          </p:cNvSpPr>
          <p:nvPr>
            <p:ph type="title"/>
          </p:nvPr>
        </p:nvSpPr>
        <p:spPr/>
        <p:txBody>
          <a:bodyPr/>
          <a:lstStyle/>
          <a:p>
            <a:r>
              <a:rPr lang="en-US" dirty="0">
                <a:latin typeface="dearJoe 5 CASUAL PRO" panose="02000000000000000000" pitchFamily="2" charset="0"/>
              </a:rPr>
              <a:t>Food</a:t>
            </a:r>
          </a:p>
        </p:txBody>
      </p:sp>
      <p:pic>
        <p:nvPicPr>
          <p:cNvPr id="5" name="Content Placeholder 4">
            <a:hlinkClick r:id="rId2"/>
            <a:extLst>
              <a:ext uri="{FF2B5EF4-FFF2-40B4-BE49-F238E27FC236}">
                <a16:creationId xmlns:a16="http://schemas.microsoft.com/office/drawing/2014/main" id="{D7B60A1C-B236-B34D-B28E-0FBB103A38A2}"/>
              </a:ext>
            </a:extLst>
          </p:cNvPr>
          <p:cNvPicPr>
            <a:picLocks noGrp="1" noChangeAspect="1"/>
          </p:cNvPicPr>
          <p:nvPr>
            <p:ph idx="1"/>
          </p:nvPr>
        </p:nvPicPr>
        <p:blipFill>
          <a:blip r:embed="rId3"/>
          <a:stretch>
            <a:fillRect/>
          </a:stretch>
        </p:blipFill>
        <p:spPr>
          <a:xfrm>
            <a:off x="5979869" y="1027906"/>
            <a:ext cx="6212131" cy="4351338"/>
          </a:xfrm>
        </p:spPr>
      </p:pic>
      <p:sp>
        <p:nvSpPr>
          <p:cNvPr id="6" name="TextBox 5">
            <a:extLst>
              <a:ext uri="{FF2B5EF4-FFF2-40B4-BE49-F238E27FC236}">
                <a16:creationId xmlns:a16="http://schemas.microsoft.com/office/drawing/2014/main" id="{F164C6AD-9E90-314F-96E0-25C678A41278}"/>
              </a:ext>
            </a:extLst>
          </p:cNvPr>
          <p:cNvSpPr txBox="1"/>
          <p:nvPr/>
        </p:nvSpPr>
        <p:spPr>
          <a:xfrm>
            <a:off x="614363" y="1500188"/>
            <a:ext cx="5029200" cy="4524315"/>
          </a:xfrm>
          <a:prstGeom prst="rect">
            <a:avLst/>
          </a:prstGeom>
          <a:noFill/>
        </p:spPr>
        <p:txBody>
          <a:bodyPr wrap="square" rtlCol="0">
            <a:spAutoFit/>
          </a:bodyPr>
          <a:lstStyle/>
          <a:p>
            <a:r>
              <a:rPr lang="en-US" dirty="0"/>
              <a:t>Many countries have distinctive foods and national dishes. Some foods form part of religious beliefs. For example, the Jewish faith requires food to be kosher and in the Islamic faith food is prepared so that it is halal. Globalisation has resulted in the spread of food around the world. For example, Indian, Chinese and Mexican restaurants are now common in many global cities. However, sometimes food is adapted to meet local tastes; an example is the chicken </a:t>
            </a:r>
            <a:r>
              <a:rPr lang="en-US" dirty="0" err="1"/>
              <a:t>balti</a:t>
            </a:r>
            <a:r>
              <a:rPr lang="en-US" dirty="0"/>
              <a:t> in the UK. Unlike in Pakistan, the chicken is served off the bone which is preferred by the British population. The chicken </a:t>
            </a:r>
            <a:r>
              <a:rPr lang="en-US" dirty="0" err="1"/>
              <a:t>balti</a:t>
            </a:r>
            <a:r>
              <a:rPr lang="en-US" dirty="0"/>
              <a:t> is the result of</a:t>
            </a:r>
            <a:r>
              <a:rPr lang="en-US" b="1" dirty="0"/>
              <a:t> </a:t>
            </a:r>
            <a:r>
              <a:rPr lang="en-US" dirty="0"/>
              <a:t>cultural hybridity. In the UK specialty food stores have sprung up to meet the growing demands of immigrant populations and changing tastes of local people. </a:t>
            </a:r>
          </a:p>
        </p:txBody>
      </p:sp>
      <p:sp>
        <p:nvSpPr>
          <p:cNvPr id="7" name="TextBox 6">
            <a:extLst>
              <a:ext uri="{FF2B5EF4-FFF2-40B4-BE49-F238E27FC236}">
                <a16:creationId xmlns:a16="http://schemas.microsoft.com/office/drawing/2014/main" id="{15049FBD-10D6-104C-8FE0-FC2C8D453F4C}"/>
              </a:ext>
            </a:extLst>
          </p:cNvPr>
          <p:cNvSpPr txBox="1"/>
          <p:nvPr/>
        </p:nvSpPr>
        <p:spPr>
          <a:xfrm flipH="1">
            <a:off x="6843712" y="511850"/>
            <a:ext cx="3810000" cy="369332"/>
          </a:xfrm>
          <a:prstGeom prst="rect">
            <a:avLst/>
          </a:prstGeom>
          <a:noFill/>
        </p:spPr>
        <p:txBody>
          <a:bodyPr wrap="square" rtlCol="0">
            <a:spAutoFit/>
          </a:bodyPr>
          <a:lstStyle/>
          <a:p>
            <a:r>
              <a:rPr lang="en-US" dirty="0"/>
              <a:t>Watch: Whopper Virgins</a:t>
            </a:r>
          </a:p>
        </p:txBody>
      </p:sp>
    </p:spTree>
    <p:extLst>
      <p:ext uri="{BB962C8B-B14F-4D97-AF65-F5344CB8AC3E}">
        <p14:creationId xmlns:p14="http://schemas.microsoft.com/office/powerpoint/2010/main" val="996748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The spread of McDonalds across the globe</a:t>
            </a:r>
          </a:p>
        </p:txBody>
      </p:sp>
      <p:pic>
        <p:nvPicPr>
          <p:cNvPr id="2053" name="Picture 2"/>
          <p:cNvPicPr>
            <a:picLocks noGrp="1" noChangeAspect="1" noChangeArrowheads="1"/>
          </p:cNvPicPr>
          <p:nvPr>
            <p:ph idx="1"/>
          </p:nvPr>
        </p:nvPicPr>
        <p:blipFill>
          <a:blip r:embed="rId2" cstate="print"/>
          <a:srcRect/>
          <a:stretch>
            <a:fillRect/>
          </a:stretch>
        </p:blipFill>
        <p:spPr bwMode="auto">
          <a:xfrm>
            <a:off x="1766740" y="1675227"/>
            <a:ext cx="8658519" cy="4394199"/>
          </a:xfrm>
          <a:prstGeom prst="rect">
            <a:avLst/>
          </a:prstGeom>
          <a:noFill/>
        </p:spPr>
      </p:pic>
    </p:spTree>
    <p:extLst>
      <p:ext uri="{BB962C8B-B14F-4D97-AF65-F5344CB8AC3E}">
        <p14:creationId xmlns:p14="http://schemas.microsoft.com/office/powerpoint/2010/main" val="126373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Customs:</a:t>
            </a:r>
            <a:r>
              <a:rPr lang="en-US" dirty="0"/>
              <a:t> </a:t>
            </a:r>
          </a:p>
        </p:txBody>
      </p:sp>
      <p:sp>
        <p:nvSpPr>
          <p:cNvPr id="3" name="Content Placeholder 2"/>
          <p:cNvSpPr>
            <a:spLocks noGrp="1"/>
          </p:cNvSpPr>
          <p:nvPr>
            <p:ph idx="1"/>
          </p:nvPr>
        </p:nvSpPr>
        <p:spPr/>
        <p:txBody>
          <a:bodyPr>
            <a:normAutofit/>
          </a:bodyPr>
          <a:lstStyle/>
          <a:p>
            <a:r>
              <a:rPr lang="en-US" dirty="0"/>
              <a:t>These are common patterns of </a:t>
            </a:r>
            <a:r>
              <a:rPr lang="en-US" dirty="0" err="1"/>
              <a:t>behaviour</a:t>
            </a:r>
            <a:r>
              <a:rPr lang="en-US" dirty="0"/>
              <a:t> found with particular countries or regions that are then passed down through generations. Examples may include bowing to elders, not tipping, taking of shoes inside houses and celebrating certain days e.g. St. Patrick's Day. Some of these customs may get diluted as young people see different </a:t>
            </a:r>
            <a:r>
              <a:rPr lang="en-US" dirty="0" err="1"/>
              <a:t>behaviour</a:t>
            </a:r>
            <a:r>
              <a:rPr lang="en-US" dirty="0"/>
              <a:t> in the media, while others may grow. </a:t>
            </a:r>
          </a:p>
          <a:p>
            <a:r>
              <a:rPr lang="en-US" dirty="0">
                <a:hlinkClick r:id="rId2"/>
              </a:rPr>
              <a:t>10 Surprising Ways To Offend People In Other Countries </a:t>
            </a:r>
            <a:endParaRPr lang="en-US" dirty="0"/>
          </a:p>
        </p:txBody>
      </p:sp>
    </p:spTree>
    <p:extLst>
      <p:ext uri="{BB962C8B-B14F-4D97-AF65-F5344CB8AC3E}">
        <p14:creationId xmlns:p14="http://schemas.microsoft.com/office/powerpoint/2010/main" val="334217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Technology:</a:t>
            </a:r>
            <a:r>
              <a:rPr lang="en-US" dirty="0"/>
              <a:t> </a:t>
            </a:r>
          </a:p>
        </p:txBody>
      </p:sp>
      <p:sp>
        <p:nvSpPr>
          <p:cNvPr id="3" name="Content Placeholder 2"/>
          <p:cNvSpPr>
            <a:spLocks noGrp="1"/>
          </p:cNvSpPr>
          <p:nvPr>
            <p:ph idx="1"/>
          </p:nvPr>
        </p:nvSpPr>
        <p:spPr/>
        <p:txBody>
          <a:bodyPr>
            <a:normAutofit/>
          </a:bodyPr>
          <a:lstStyle/>
          <a:p>
            <a:pPr marL="0" indent="0">
              <a:buNone/>
            </a:pPr>
            <a:r>
              <a:rPr lang="en-US" dirty="0"/>
              <a:t>The development of technology can certainly change culture. The development of agricultural equipment e.g. tractors and combine harvesters has meant that the number of agricultural societies around the world has decreased. The development of contraception and the medical procedure of abortion has brought about debate in the Catholic church. Also the development of computers and phones has possibly reduced face-to-face contact both in social and business settings.</a:t>
            </a:r>
          </a:p>
        </p:txBody>
      </p:sp>
    </p:spTree>
    <p:extLst>
      <p:ext uri="{BB962C8B-B14F-4D97-AF65-F5344CB8AC3E}">
        <p14:creationId xmlns:p14="http://schemas.microsoft.com/office/powerpoint/2010/main" val="1139397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Beliefs:</a:t>
            </a:r>
            <a:endParaRPr lang="en-US" dirty="0"/>
          </a:p>
        </p:txBody>
      </p:sp>
      <p:sp>
        <p:nvSpPr>
          <p:cNvPr id="3" name="Content Placeholder 2"/>
          <p:cNvSpPr>
            <a:spLocks noGrp="1"/>
          </p:cNvSpPr>
          <p:nvPr>
            <p:ph idx="1"/>
          </p:nvPr>
        </p:nvSpPr>
        <p:spPr/>
        <p:txBody>
          <a:bodyPr>
            <a:normAutofit/>
          </a:bodyPr>
          <a:lstStyle/>
          <a:p>
            <a:r>
              <a:rPr lang="en-US" dirty="0"/>
              <a:t>There are five major religions in the World i.e. Islam, Christianity, Buddhism, Hinduism, Judaism and Taoism. Out of these probably only Islam and Christianity can be regarded as truly global. However, even these world religions have many different sects e.g. Islam has Sunni, Shia, Wahhabi, etc., while Christianity has Roman Catholic, Baptist, Church of England, etc. However, despite the growth of some religions e.g. Islam, many are seeing a reduction in the number practicing. Secularism is also on the rise in many countries like France and the UK.</a:t>
            </a:r>
          </a:p>
        </p:txBody>
      </p:sp>
    </p:spTree>
    <p:extLst>
      <p:ext uri="{BB962C8B-B14F-4D97-AF65-F5344CB8AC3E}">
        <p14:creationId xmlns:p14="http://schemas.microsoft.com/office/powerpoint/2010/main" val="4241397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28801" y="846138"/>
            <a:ext cx="8682037" cy="4416708"/>
          </a:xfrm>
          <a:prstGeom prst="rect">
            <a:avLst/>
          </a:prstGeom>
        </p:spPr>
      </p:pic>
    </p:spTree>
    <p:extLst>
      <p:ext uri="{BB962C8B-B14F-4D97-AF65-F5344CB8AC3E}">
        <p14:creationId xmlns:p14="http://schemas.microsoft.com/office/powerpoint/2010/main" val="1545378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5892" y="159653"/>
            <a:ext cx="4062643" cy="1043409"/>
          </a:xfrm>
        </p:spPr>
        <p:txBody>
          <a:bodyPr>
            <a:normAutofit/>
          </a:bodyPr>
          <a:lstStyle/>
          <a:p>
            <a:r>
              <a:rPr lang="en-US" sz="3600" b="1" dirty="0"/>
              <a:t>Dress:</a:t>
            </a:r>
            <a:endParaRPr lang="en-US" sz="3600" dirty="0"/>
          </a:p>
        </p:txBody>
      </p:sp>
      <p:sp>
        <p:nvSpPr>
          <p:cNvPr id="3" name="Content Placeholder 2"/>
          <p:cNvSpPr>
            <a:spLocks noGrp="1"/>
          </p:cNvSpPr>
          <p:nvPr>
            <p:ph idx="1"/>
          </p:nvPr>
        </p:nvSpPr>
        <p:spPr>
          <a:xfrm>
            <a:off x="385764" y="1203062"/>
            <a:ext cx="4197120" cy="3325396"/>
          </a:xfrm>
        </p:spPr>
        <p:txBody>
          <a:bodyPr anchor="t">
            <a:noAutofit/>
          </a:bodyPr>
          <a:lstStyle/>
          <a:p>
            <a:pPr marL="0" indent="0">
              <a:buNone/>
            </a:pPr>
            <a:r>
              <a:rPr lang="en-US" sz="1600" dirty="0"/>
              <a:t>Most countries have traditional dress e.g. the </a:t>
            </a:r>
            <a:r>
              <a:rPr lang="en-US" sz="1600" dirty="0" err="1"/>
              <a:t>ao</a:t>
            </a:r>
            <a:r>
              <a:rPr lang="en-US" sz="1600" dirty="0"/>
              <a:t> </a:t>
            </a:r>
            <a:r>
              <a:rPr lang="en-US" sz="1600" dirty="0" err="1"/>
              <a:t>dai</a:t>
            </a:r>
            <a:r>
              <a:rPr lang="en-US" sz="1600" dirty="0"/>
              <a:t> in Vietnam and the sari in India. However, globalisation has meant that in many countries traditional dress is worn less as global fashions take over e.g. jeans. Some cultures though do follow strict dress codes either by choice or by law in Saudi Arabia women have to wear an abaya and head scarf, in Afghanistan women also had to wear a full burka (although these restrictions have now been slightly relaxed). At the other end of the extreme the French government has decided that the </a:t>
            </a:r>
            <a:r>
              <a:rPr lang="en-US" sz="1600" dirty="0" err="1"/>
              <a:t>burkha</a:t>
            </a:r>
            <a:r>
              <a:rPr lang="en-US" sz="1600" dirty="0"/>
              <a:t> is a sign of repression and banned its wearing in public.</a:t>
            </a:r>
          </a:p>
        </p:txBody>
      </p:sp>
      <p:pic>
        <p:nvPicPr>
          <p:cNvPr id="5" name="Picture 4"/>
          <p:cNvPicPr>
            <a:picLocks noChangeAspect="1"/>
          </p:cNvPicPr>
          <p:nvPr/>
        </p:nvPicPr>
        <p:blipFill>
          <a:blip r:embed="rId2"/>
          <a:stretch>
            <a:fillRect/>
          </a:stretch>
        </p:blipFill>
        <p:spPr>
          <a:xfrm>
            <a:off x="6038101" y="1126448"/>
            <a:ext cx="5510771" cy="4312178"/>
          </a:xfrm>
          <a:prstGeom prst="rect">
            <a:avLst/>
          </a:prstGeom>
        </p:spPr>
      </p:pic>
    </p:spTree>
    <p:extLst>
      <p:ext uri="{BB962C8B-B14F-4D97-AF65-F5344CB8AC3E}">
        <p14:creationId xmlns:p14="http://schemas.microsoft.com/office/powerpoint/2010/main" val="285867286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E518-B87D-194C-BD48-6C3AD1AD19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7D68A53-954A-2D4F-BD28-CFBB09BDAAE9}"/>
              </a:ext>
            </a:extLst>
          </p:cNvPr>
          <p:cNvPicPr>
            <a:picLocks noGrp="1" noChangeAspect="1"/>
          </p:cNvPicPr>
          <p:nvPr>
            <p:ph idx="1"/>
          </p:nvPr>
        </p:nvPicPr>
        <p:blipFill>
          <a:blip r:embed="rId2"/>
          <a:stretch>
            <a:fillRect/>
          </a:stretch>
        </p:blipFill>
        <p:spPr>
          <a:xfrm>
            <a:off x="1900237" y="125425"/>
            <a:ext cx="8643938" cy="6607149"/>
          </a:xfrm>
        </p:spPr>
      </p:pic>
    </p:spTree>
    <p:extLst>
      <p:ext uri="{BB962C8B-B14F-4D97-AF65-F5344CB8AC3E}">
        <p14:creationId xmlns:p14="http://schemas.microsoft.com/office/powerpoint/2010/main" val="284968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8C99D6-79BD-E94D-82F6-A76B2F96676B}"/>
              </a:ext>
            </a:extLst>
          </p:cNvPr>
          <p:cNvPicPr>
            <a:picLocks noChangeAspect="1"/>
          </p:cNvPicPr>
          <p:nvPr/>
        </p:nvPicPr>
        <p:blipFill rotWithShape="1">
          <a:blip r:embed="rId2">
            <a:alphaModFix amt="35000"/>
          </a:blip>
          <a:srcRect b="15755"/>
          <a:stretch/>
        </p:blipFill>
        <p:spPr>
          <a:xfrm>
            <a:off x="-8" y="-7"/>
            <a:ext cx="12192000" cy="6855958"/>
          </a:xfrm>
          <a:prstGeom prst="rect">
            <a:avLst/>
          </a:prstGeom>
        </p:spPr>
      </p:pic>
      <p:sp>
        <p:nvSpPr>
          <p:cNvPr id="2" name="Title 1">
            <a:extLst>
              <a:ext uri="{FF2B5EF4-FFF2-40B4-BE49-F238E27FC236}">
                <a16:creationId xmlns:a16="http://schemas.microsoft.com/office/drawing/2014/main" id="{8303C5DC-B51E-1A4B-B233-782BB8A33EFB}"/>
              </a:ext>
            </a:extLst>
          </p:cNvPr>
          <p:cNvSpPr>
            <a:spLocks noGrp="1"/>
          </p:cNvSpPr>
          <p:nvPr>
            <p:ph type="ctrTitle"/>
          </p:nvPr>
        </p:nvSpPr>
        <p:spPr>
          <a:xfrm>
            <a:off x="804672" y="3681807"/>
            <a:ext cx="6455833" cy="1497998"/>
          </a:xfrm>
        </p:spPr>
        <p:txBody>
          <a:bodyPr anchor="t">
            <a:normAutofit fontScale="90000"/>
          </a:bodyPr>
          <a:lstStyle/>
          <a:p>
            <a:pPr algn="l"/>
            <a:r>
              <a:rPr lang="en-US" sz="6700" b="1" dirty="0">
                <a:latin typeface="dearJoe 5 CASUAL PRO" panose="02000000000000000000" pitchFamily="2" charset="0"/>
              </a:rPr>
              <a:t>Global spectrum of cultural traits</a:t>
            </a:r>
            <a:br>
              <a:rPr lang="en-US" sz="3700" b="1" dirty="0"/>
            </a:br>
            <a:endParaRPr lang="en-US" sz="3700" dirty="0"/>
          </a:p>
        </p:txBody>
      </p:sp>
      <p:sp>
        <p:nvSpPr>
          <p:cNvPr id="29" name="Freeform: Shape 22">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4">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EC8CF1A-4737-B64A-B386-61964CDE2F29}"/>
              </a:ext>
            </a:extLst>
          </p:cNvPr>
          <p:cNvPicPr>
            <a:picLocks noChangeAspect="1"/>
          </p:cNvPicPr>
          <p:nvPr/>
        </p:nvPicPr>
        <p:blipFill rotWithShape="1">
          <a:blip r:embed="rId3"/>
          <a:srcRect l="4843" r="4704" b="-2"/>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7" name="Picture 6">
            <a:extLst>
              <a:ext uri="{FF2B5EF4-FFF2-40B4-BE49-F238E27FC236}">
                <a16:creationId xmlns:a16="http://schemas.microsoft.com/office/drawing/2014/main" id="{DB7546B8-4909-2148-96EB-03039F11FFE5}"/>
              </a:ext>
            </a:extLst>
          </p:cNvPr>
          <p:cNvPicPr>
            <a:picLocks noChangeAspect="1"/>
          </p:cNvPicPr>
          <p:nvPr/>
        </p:nvPicPr>
        <p:blipFill rotWithShape="1">
          <a:blip r:embed="rId4"/>
          <a:srcRect l="16266" r="27734" b="3"/>
          <a:stretch/>
        </p:blipFill>
        <p:spPr>
          <a:xfrm>
            <a:off x="7816904" y="1584501"/>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425059637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b="1">
                <a:solidFill>
                  <a:srgbClr val="000000"/>
                </a:solidFill>
              </a:rPr>
              <a:t>Images:</a:t>
            </a:r>
            <a:endParaRPr lang="en-US">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3">
            <a:alphaModFix/>
          </a:blip>
          <a:srcRect l="18500" r="8170"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479667" y="2057400"/>
            <a:ext cx="6278946" cy="4186238"/>
          </a:xfrm>
        </p:spPr>
        <p:txBody>
          <a:bodyPr anchor="ctr">
            <a:normAutofit/>
          </a:bodyPr>
          <a:lstStyle/>
          <a:p>
            <a:pPr marL="0" indent="0">
              <a:buNone/>
            </a:pPr>
            <a:r>
              <a:rPr lang="en-US" sz="1900" dirty="0">
                <a:solidFill>
                  <a:srgbClr val="000000"/>
                </a:solidFill>
              </a:rPr>
              <a:t> Images can now be spread around the world via the internet. These images can be from the past or the present. Images can help break or reinforce stereotypes. Traditional stereotypes of the English may be suited people with bowler hats and brief cases, but more images show that it is much more diverse. The internet can be used for positive purposes e.g. to spread images of environmental damage or political repression or more negative purposes e.g. promoting racism. Therefore images may not necessarily change our culture, but it may change our understanding and opinions of others.</a:t>
            </a:r>
          </a:p>
        </p:txBody>
      </p:sp>
    </p:spTree>
    <p:extLst>
      <p:ext uri="{BB962C8B-B14F-4D97-AF65-F5344CB8AC3E}">
        <p14:creationId xmlns:p14="http://schemas.microsoft.com/office/powerpoint/2010/main" val="4263026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a:t>
            </a:r>
          </a:p>
        </p:txBody>
      </p:sp>
      <p:sp>
        <p:nvSpPr>
          <p:cNvPr id="3" name="Content Placeholder 2"/>
          <p:cNvSpPr>
            <a:spLocks noGrp="1"/>
          </p:cNvSpPr>
          <p:nvPr>
            <p:ph idx="1"/>
          </p:nvPr>
        </p:nvSpPr>
        <p:spPr/>
        <p:txBody>
          <a:bodyPr>
            <a:normAutofit/>
          </a:bodyPr>
          <a:lstStyle/>
          <a:p>
            <a:r>
              <a:rPr lang="en-US" dirty="0"/>
              <a:t>Globalised as it is a form of popular culture that does not dependent on the spoken/ written word. </a:t>
            </a:r>
          </a:p>
          <a:p>
            <a:r>
              <a:rPr lang="en-US" dirty="0"/>
              <a:t>The global music market is dominated by TNCs and most popular music comes from the USA and UK. </a:t>
            </a:r>
          </a:p>
          <a:p>
            <a:r>
              <a:rPr lang="en-US" dirty="0"/>
              <a:t>‘World music’ has now become a marketing strategy. </a:t>
            </a:r>
          </a:p>
          <a:p>
            <a:r>
              <a:rPr lang="en-US" dirty="0"/>
              <a:t>Migrations of people have led to a spread of music and hybridized forms of music. </a:t>
            </a:r>
          </a:p>
        </p:txBody>
      </p:sp>
    </p:spTree>
    <p:extLst>
      <p:ext uri="{BB962C8B-B14F-4D97-AF65-F5344CB8AC3E}">
        <p14:creationId xmlns:p14="http://schemas.microsoft.com/office/powerpoint/2010/main" val="4178491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2"/>
            <a:extLst>
              <a:ext uri="{FF2B5EF4-FFF2-40B4-BE49-F238E27FC236}">
                <a16:creationId xmlns:a16="http://schemas.microsoft.com/office/drawing/2014/main" id="{01A0484E-FA0C-D741-8EC5-EEF20559886A}"/>
              </a:ext>
            </a:extLst>
          </p:cNvPr>
          <p:cNvPicPr>
            <a:picLocks noChangeAspect="1"/>
          </p:cNvPicPr>
          <p:nvPr/>
        </p:nvPicPr>
        <p:blipFill>
          <a:blip r:embed="rId3"/>
          <a:stretch>
            <a:fillRect/>
          </a:stretch>
        </p:blipFill>
        <p:spPr>
          <a:xfrm>
            <a:off x="6256859" y="1531901"/>
            <a:ext cx="2648371" cy="1549296"/>
          </a:xfrm>
          <a:prstGeom prst="rect">
            <a:avLst/>
          </a:prstGeom>
        </p:spPr>
      </p:pic>
      <p:sp>
        <p:nvSpPr>
          <p:cNvPr id="32" name="Rectangle 31">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F0064-8321-0C43-861A-17594FC741F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b="1">
                <a:solidFill>
                  <a:srgbClr val="FFFFFF"/>
                </a:solidFill>
              </a:rPr>
              <a:t>Influence over the spread of culture</a:t>
            </a:r>
            <a:br>
              <a:rPr lang="en-US" sz="3000" b="1">
                <a:solidFill>
                  <a:srgbClr val="FFFFFF"/>
                </a:solidFill>
              </a:rPr>
            </a:br>
            <a:endParaRPr lang="en-US" sz="3000" dirty="0">
              <a:solidFill>
                <a:srgbClr val="FFFFFF"/>
              </a:solidFill>
            </a:endParaRPr>
          </a:p>
        </p:txBody>
      </p:sp>
      <p:sp>
        <p:nvSpPr>
          <p:cNvPr id="3" name="Content Placeholder 2">
            <a:extLst>
              <a:ext uri="{FF2B5EF4-FFF2-40B4-BE49-F238E27FC236}">
                <a16:creationId xmlns:a16="http://schemas.microsoft.com/office/drawing/2014/main" id="{3FE93477-3C7F-6E49-915F-FCA43C8F8B8B}"/>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1900">
                <a:solidFill>
                  <a:srgbClr val="E7E6E6"/>
                </a:solidFill>
              </a:rPr>
              <a:t>Which of the above has had the greatest influence over the spread of ‘Western Culture’?</a:t>
            </a:r>
            <a:endParaRPr lang="en-US" sz="1900" dirty="0">
              <a:solidFill>
                <a:srgbClr val="E7E6E6"/>
              </a:solidFill>
            </a:endParaRPr>
          </a:p>
        </p:txBody>
      </p:sp>
      <p:pic>
        <p:nvPicPr>
          <p:cNvPr id="8" name="Picture 7">
            <a:hlinkClick r:id="rId4"/>
            <a:extLst>
              <a:ext uri="{FF2B5EF4-FFF2-40B4-BE49-F238E27FC236}">
                <a16:creationId xmlns:a16="http://schemas.microsoft.com/office/drawing/2014/main" id="{45075EDC-41AC-2542-9C17-815031E150E6}"/>
              </a:ext>
            </a:extLst>
          </p:cNvPr>
          <p:cNvPicPr>
            <a:picLocks noChangeAspect="1"/>
          </p:cNvPicPr>
          <p:nvPr/>
        </p:nvPicPr>
        <p:blipFill>
          <a:blip r:embed="rId5"/>
          <a:stretch>
            <a:fillRect/>
          </a:stretch>
        </p:blipFill>
        <p:spPr>
          <a:xfrm>
            <a:off x="320041" y="1615087"/>
            <a:ext cx="2659472" cy="1382925"/>
          </a:xfrm>
          <a:prstGeom prst="rect">
            <a:avLst/>
          </a:prstGeom>
        </p:spPr>
      </p:pic>
      <p:pic>
        <p:nvPicPr>
          <p:cNvPr id="12" name="Picture 11">
            <a:hlinkClick r:id="rId6"/>
            <a:extLst>
              <a:ext uri="{FF2B5EF4-FFF2-40B4-BE49-F238E27FC236}">
                <a16:creationId xmlns:a16="http://schemas.microsoft.com/office/drawing/2014/main" id="{2A4D97F9-DD6B-474B-8776-AED79CAA9E35}"/>
              </a:ext>
            </a:extLst>
          </p:cNvPr>
          <p:cNvPicPr>
            <a:picLocks noChangeAspect="1"/>
          </p:cNvPicPr>
          <p:nvPr/>
        </p:nvPicPr>
        <p:blipFill>
          <a:blip r:embed="rId7"/>
          <a:stretch>
            <a:fillRect/>
          </a:stretch>
        </p:blipFill>
        <p:spPr>
          <a:xfrm>
            <a:off x="3290143" y="1487510"/>
            <a:ext cx="2646677" cy="1638078"/>
          </a:xfrm>
          <a:prstGeom prst="rect">
            <a:avLst/>
          </a:prstGeom>
        </p:spPr>
      </p:pic>
      <p:cxnSp>
        <p:nvCxnSpPr>
          <p:cNvPr id="37" name="Straight Connector 33">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a:hlinkClick r:id="rId8"/>
            <a:extLst>
              <a:ext uri="{FF2B5EF4-FFF2-40B4-BE49-F238E27FC236}">
                <a16:creationId xmlns:a16="http://schemas.microsoft.com/office/drawing/2014/main" id="{8BA3D515-F1B8-F14A-98D1-8B86FF84A9B8}"/>
              </a:ext>
            </a:extLst>
          </p:cNvPr>
          <p:cNvPicPr>
            <a:picLocks noChangeAspect="1"/>
          </p:cNvPicPr>
          <p:nvPr/>
        </p:nvPicPr>
        <p:blipFill>
          <a:blip r:embed="rId9"/>
          <a:stretch>
            <a:fillRect/>
          </a:stretch>
        </p:blipFill>
        <p:spPr>
          <a:xfrm>
            <a:off x="9225269" y="1567457"/>
            <a:ext cx="2648372" cy="1522813"/>
          </a:xfrm>
          <a:prstGeom prst="rect">
            <a:avLst/>
          </a:prstGeom>
        </p:spPr>
      </p:pic>
      <p:cxnSp>
        <p:nvCxnSpPr>
          <p:cNvPr id="38" name="Straight Connector 37">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856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6">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0774E4-4DAC-604D-B4CC-CE9B95FD0200}"/>
              </a:ext>
            </a:extLst>
          </p:cNvPr>
          <p:cNvSpPr>
            <a:spLocks noGrp="1"/>
          </p:cNvSpPr>
          <p:nvPr>
            <p:ph type="title"/>
          </p:nvPr>
        </p:nvSpPr>
        <p:spPr>
          <a:xfrm>
            <a:off x="838200" y="5529884"/>
            <a:ext cx="8078342" cy="1096331"/>
          </a:xfrm>
        </p:spPr>
        <p:txBody>
          <a:bodyPr>
            <a:normAutofit/>
          </a:bodyPr>
          <a:lstStyle/>
          <a:p>
            <a:r>
              <a:rPr lang="en-US" dirty="0">
                <a:latin typeface="dearJoe 5 CASUAL PRO" panose="02000000000000000000" pitchFamily="2" charset="0"/>
              </a:rPr>
              <a:t>Homework: Cultural diffusion</a:t>
            </a:r>
          </a:p>
        </p:txBody>
      </p:sp>
      <p:graphicFrame>
        <p:nvGraphicFramePr>
          <p:cNvPr id="12" name="Content Placeholder 2">
            <a:extLst>
              <a:ext uri="{FF2B5EF4-FFF2-40B4-BE49-F238E27FC236}">
                <a16:creationId xmlns:a16="http://schemas.microsoft.com/office/drawing/2014/main" id="{B5DBD39F-4B68-4C1F-87F9-B2810D3851A7}"/>
              </a:ext>
            </a:extLst>
          </p:cNvPr>
          <p:cNvGraphicFramePr>
            <a:graphicFrameLocks noGrp="1"/>
          </p:cNvGraphicFramePr>
          <p:nvPr>
            <p:ph idx="1"/>
            <p:extLst>
              <p:ext uri="{D42A27DB-BD31-4B8C-83A1-F6EECF244321}">
                <p14:modId xmlns:p14="http://schemas.microsoft.com/office/powerpoint/2010/main" val="264565908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1929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an exam question</a:t>
            </a:r>
          </a:p>
        </p:txBody>
      </p:sp>
      <p:sp>
        <p:nvSpPr>
          <p:cNvPr id="3" name="Content Placeholder 2"/>
          <p:cNvSpPr>
            <a:spLocks noGrp="1"/>
          </p:cNvSpPr>
          <p:nvPr>
            <p:ph idx="1"/>
          </p:nvPr>
        </p:nvSpPr>
        <p:spPr/>
        <p:txBody>
          <a:bodyPr/>
          <a:lstStyle/>
          <a:p>
            <a:pPr>
              <a:buNone/>
            </a:pPr>
            <a:r>
              <a:rPr lang="en-US" dirty="0"/>
              <a:t>Examine the international diffusion of three cultural traits.</a:t>
            </a:r>
            <a:r>
              <a:rPr lang="en-US" i="1" dirty="0"/>
              <a:t> [12 marks]</a:t>
            </a:r>
            <a:endParaRPr lang="en-US" dirty="0"/>
          </a:p>
        </p:txBody>
      </p:sp>
      <p:pic>
        <p:nvPicPr>
          <p:cNvPr id="4" name="Picture 3"/>
          <p:cNvPicPr>
            <a:picLocks noChangeAspect="1"/>
          </p:cNvPicPr>
          <p:nvPr/>
        </p:nvPicPr>
        <p:blipFill>
          <a:blip r:embed="rId2"/>
          <a:stretch>
            <a:fillRect/>
          </a:stretch>
        </p:blipFill>
        <p:spPr>
          <a:xfrm>
            <a:off x="3581401" y="3327797"/>
            <a:ext cx="5534025" cy="1666875"/>
          </a:xfrm>
          <a:prstGeom prst="rect">
            <a:avLst/>
          </a:prstGeom>
        </p:spPr>
      </p:pic>
      <p:cxnSp>
        <p:nvCxnSpPr>
          <p:cNvPr id="6" name="Straight Arrow Connector 5"/>
          <p:cNvCxnSpPr/>
          <p:nvPr/>
        </p:nvCxnSpPr>
        <p:spPr>
          <a:xfrm flipH="1" flipV="1">
            <a:off x="2590800" y="2057401"/>
            <a:ext cx="990600" cy="1805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33600" y="5246481"/>
            <a:ext cx="7620000" cy="923330"/>
          </a:xfrm>
          <a:prstGeom prst="rect">
            <a:avLst/>
          </a:prstGeom>
          <a:noFill/>
        </p:spPr>
        <p:txBody>
          <a:bodyPr wrap="square" rtlCol="0">
            <a:spAutoFit/>
          </a:bodyPr>
          <a:lstStyle/>
          <a:p>
            <a:r>
              <a:rPr lang="en-US" b="1" dirty="0">
                <a:solidFill>
                  <a:srgbClr val="FF0000"/>
                </a:solidFill>
              </a:rPr>
              <a:t>How could we approach this question</a:t>
            </a:r>
          </a:p>
          <a:p>
            <a:r>
              <a:rPr lang="en-US" b="1" dirty="0">
                <a:solidFill>
                  <a:srgbClr val="FF0000"/>
                </a:solidFill>
              </a:rPr>
              <a:t>What examples could be used?</a:t>
            </a:r>
          </a:p>
          <a:p>
            <a:r>
              <a:rPr lang="en-US" b="1" dirty="0">
                <a:solidFill>
                  <a:srgbClr val="FF0000"/>
                </a:solidFill>
              </a:rPr>
              <a:t>How can interrelationships be shown? Link to global interactions</a:t>
            </a:r>
          </a:p>
        </p:txBody>
      </p:sp>
    </p:spTree>
    <p:extLst>
      <p:ext uri="{BB962C8B-B14F-4D97-AF65-F5344CB8AC3E}">
        <p14:creationId xmlns:p14="http://schemas.microsoft.com/office/powerpoint/2010/main" val="189002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44E6-1020-154B-BE3C-5EAD262001B7}"/>
              </a:ext>
            </a:extLst>
          </p:cNvPr>
          <p:cNvSpPr>
            <a:spLocks noGrp="1"/>
          </p:cNvSpPr>
          <p:nvPr>
            <p:ph type="title"/>
          </p:nvPr>
        </p:nvSpPr>
        <p:spPr/>
        <p:txBody>
          <a:bodyPr/>
          <a:lstStyle/>
          <a:p>
            <a:r>
              <a:rPr lang="en-US" dirty="0"/>
              <a:t>Part </a:t>
            </a:r>
            <a:r>
              <a:rPr lang="en-US"/>
              <a:t>B question </a:t>
            </a:r>
          </a:p>
        </p:txBody>
      </p:sp>
      <p:pic>
        <p:nvPicPr>
          <p:cNvPr id="5" name="Content Placeholder 4">
            <a:extLst>
              <a:ext uri="{FF2B5EF4-FFF2-40B4-BE49-F238E27FC236}">
                <a16:creationId xmlns:a16="http://schemas.microsoft.com/office/drawing/2014/main" id="{56CCF7B5-749B-BF4C-8831-5148476DF9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614" y="1690688"/>
            <a:ext cx="11146674" cy="4348163"/>
          </a:xfrm>
        </p:spPr>
      </p:pic>
    </p:spTree>
    <p:extLst>
      <p:ext uri="{BB962C8B-B14F-4D97-AF65-F5344CB8AC3E}">
        <p14:creationId xmlns:p14="http://schemas.microsoft.com/office/powerpoint/2010/main" val="1542563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19CE0-4A01-F247-81BF-F41BDC803E82}"/>
              </a:ext>
            </a:extLst>
          </p:cNvPr>
          <p:cNvSpPr>
            <a:spLocks noGrp="1"/>
          </p:cNvSpPr>
          <p:nvPr>
            <p:ph type="title"/>
          </p:nvPr>
        </p:nvSpPr>
        <p:spPr/>
        <p:txBody>
          <a:bodyPr/>
          <a:lstStyle/>
          <a:p>
            <a:r>
              <a:rPr lang="en-US" dirty="0"/>
              <a:t>Part B question </a:t>
            </a:r>
          </a:p>
        </p:txBody>
      </p:sp>
      <p:sp>
        <p:nvSpPr>
          <p:cNvPr id="3" name="Content Placeholder 2">
            <a:extLst>
              <a:ext uri="{FF2B5EF4-FFF2-40B4-BE49-F238E27FC236}">
                <a16:creationId xmlns:a16="http://schemas.microsoft.com/office/drawing/2014/main" id="{B7F92FA7-64A7-B341-A14B-6B2BB0DCAD40}"/>
              </a:ext>
            </a:extLst>
          </p:cNvPr>
          <p:cNvSpPr>
            <a:spLocks noGrp="1"/>
          </p:cNvSpPr>
          <p:nvPr>
            <p:ph idx="1"/>
          </p:nvPr>
        </p:nvSpPr>
        <p:spPr/>
        <p:txBody>
          <a:bodyPr/>
          <a:lstStyle/>
          <a:p>
            <a:r>
              <a:rPr lang="en-US" dirty="0"/>
              <a:t>To what extent do digital technologies influence the diffusion of cultural traits. [16]</a:t>
            </a:r>
          </a:p>
        </p:txBody>
      </p:sp>
    </p:spTree>
    <p:extLst>
      <p:ext uri="{BB962C8B-B14F-4D97-AF65-F5344CB8AC3E}">
        <p14:creationId xmlns:p14="http://schemas.microsoft.com/office/powerpoint/2010/main" val="3778121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a:extLst>
              <a:ext uri="{FF2B5EF4-FFF2-40B4-BE49-F238E27FC236}">
                <a16:creationId xmlns:a16="http://schemas.microsoft.com/office/drawing/2014/main" id="{9A39BBEA-6B84-B34B-BC89-13F2E44A9313}"/>
              </a:ext>
            </a:extLst>
          </p:cNvPr>
          <p:cNvSpPr>
            <a:spLocks noGrp="1"/>
          </p:cNvSpPr>
          <p:nvPr>
            <p:ph type="ctrTitle"/>
          </p:nvPr>
        </p:nvSpPr>
        <p:spPr bwMode="auto">
          <a:xfrm>
            <a:off x="2209800" y="2865439"/>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b="1">
                <a:latin typeface="dearJoe 5 CASUAL PRO" panose="02000000000000000000" pitchFamily="2" charset="0"/>
                <a:ea typeface="ＭＳ Ｐゴシック" panose="020B0600070205080204" pitchFamily="34" charset="-128"/>
              </a:rPr>
              <a:t>Cultural Imperialism</a:t>
            </a:r>
            <a:r>
              <a:rPr lang="en-US" altLang="en-US" b="1" u="sng">
                <a:latin typeface="dearJoe 5 CASUAL PRO" panose="02000000000000000000" pitchFamily="2" charset="0"/>
                <a:ea typeface="ＭＳ Ｐゴシック" panose="020B0600070205080204" pitchFamily="34" charset="-128"/>
              </a:rPr>
              <a:t> </a:t>
            </a:r>
            <a:endParaRPr lang="en-US" altLang="en-US">
              <a:latin typeface="dearJoe 5 CASUAL PRO" panose="02000000000000000000" pitchFamily="2" charset="0"/>
              <a:ea typeface="ＭＳ Ｐゴシック" panose="020B0600070205080204" pitchFamily="34" charset="-128"/>
            </a:endParaRPr>
          </a:p>
        </p:txBody>
      </p:sp>
      <p:sp>
        <p:nvSpPr>
          <p:cNvPr id="3074" name="Subtitle 2">
            <a:extLst>
              <a:ext uri="{FF2B5EF4-FFF2-40B4-BE49-F238E27FC236}">
                <a16:creationId xmlns:a16="http://schemas.microsoft.com/office/drawing/2014/main" id="{43468798-BC69-704B-8590-C0030E7BE190}"/>
              </a:ext>
            </a:extLst>
          </p:cNvPr>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a:solidFill>
                  <a:srgbClr val="898989"/>
                </a:solidFill>
                <a:ea typeface="ＭＳ Ｐゴシック" panose="020B0600070205080204" pitchFamily="34" charset="-128"/>
              </a:rPr>
              <a:t>LO:</a:t>
            </a:r>
          </a:p>
          <a:p>
            <a:pPr eaLnBrk="1" hangingPunct="1"/>
            <a:r>
              <a:rPr lang="en-US" altLang="en-US">
                <a:solidFill>
                  <a:srgbClr val="898989"/>
                </a:solidFill>
                <a:ea typeface="ＭＳ Ｐゴシック" panose="020B0600070205080204" pitchFamily="34" charset="-128"/>
              </a:rPr>
              <a:t>To be able to define and exemplify the concept of cultural imperialism</a:t>
            </a:r>
          </a:p>
        </p:txBody>
      </p:sp>
      <p:pic>
        <p:nvPicPr>
          <p:cNvPr id="3075" name="Picture 4">
            <a:extLst>
              <a:ext uri="{FF2B5EF4-FFF2-40B4-BE49-F238E27FC236}">
                <a16:creationId xmlns:a16="http://schemas.microsoft.com/office/drawing/2014/main" id="{2F37AC80-73AC-4E46-B255-97D902963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22263"/>
            <a:ext cx="2973388"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a:extLst>
              <a:ext uri="{FF2B5EF4-FFF2-40B4-BE49-F238E27FC236}">
                <a16:creationId xmlns:a16="http://schemas.microsoft.com/office/drawing/2014/main" id="{04C4D481-0C4A-2F41-9D82-F827466E3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322264"/>
            <a:ext cx="368141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67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a:extLst>
              <a:ext uri="{FF2B5EF4-FFF2-40B4-BE49-F238E27FC236}">
                <a16:creationId xmlns:a16="http://schemas.microsoft.com/office/drawing/2014/main" id="{ED900C27-9B44-AB4D-9AD6-C276DD6B5A8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US" altLang="en-US">
              <a:ea typeface="ＭＳ Ｐゴシック" panose="020B0600070205080204" pitchFamily="34" charset="-128"/>
            </a:endParaRPr>
          </a:p>
        </p:txBody>
      </p:sp>
      <p:pic>
        <p:nvPicPr>
          <p:cNvPr id="4098" name="Content Placeholder 4">
            <a:extLst>
              <a:ext uri="{FF2B5EF4-FFF2-40B4-BE49-F238E27FC236}">
                <a16:creationId xmlns:a16="http://schemas.microsoft.com/office/drawing/2014/main" id="{D70D7FA2-9A0F-114E-AE7B-D212848CE9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5013" y="1417638"/>
            <a:ext cx="8229600" cy="2474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738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35EB1D57-A17C-C94E-A0A2-829086D58CE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US" altLang="en-US">
              <a:ea typeface="ＭＳ Ｐゴシック" panose="020B0600070205080204" pitchFamily="34" charset="-128"/>
            </a:endParaRPr>
          </a:p>
        </p:txBody>
      </p:sp>
      <p:pic>
        <p:nvPicPr>
          <p:cNvPr id="5122" name="Content Placeholder 4">
            <a:extLst>
              <a:ext uri="{FF2B5EF4-FFF2-40B4-BE49-F238E27FC236}">
                <a16:creationId xmlns:a16="http://schemas.microsoft.com/office/drawing/2014/main" id="{5BCE85F2-22C7-7844-AFD0-48AC568454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289" y="1512482"/>
            <a:ext cx="11051423" cy="38330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29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529B-754E-EF46-B15E-78D244F21C8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E8534B-3BEB-9744-A42A-31770DE094C0}"/>
              </a:ext>
            </a:extLst>
          </p:cNvPr>
          <p:cNvPicPr>
            <a:picLocks noGrp="1" noChangeAspect="1"/>
          </p:cNvPicPr>
          <p:nvPr>
            <p:ph idx="1"/>
          </p:nvPr>
        </p:nvPicPr>
        <p:blipFill>
          <a:blip r:embed="rId2"/>
          <a:stretch>
            <a:fillRect/>
          </a:stretch>
        </p:blipFill>
        <p:spPr>
          <a:xfrm>
            <a:off x="371475" y="1901610"/>
            <a:ext cx="11236325" cy="3255384"/>
          </a:xfrm>
        </p:spPr>
      </p:pic>
    </p:spTree>
    <p:extLst>
      <p:ext uri="{BB962C8B-B14F-4D97-AF65-F5344CB8AC3E}">
        <p14:creationId xmlns:p14="http://schemas.microsoft.com/office/powerpoint/2010/main" val="2789583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D64E5449-EF00-2144-9DB1-0E8D445F36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a:ea typeface="ＭＳ Ｐゴシック" panose="020B0600070205080204" pitchFamily="34" charset="-128"/>
              </a:rPr>
              <a:t>Define…..</a:t>
            </a:r>
          </a:p>
        </p:txBody>
      </p:sp>
      <p:sp>
        <p:nvSpPr>
          <p:cNvPr id="6146" name="Content Placeholder 2">
            <a:extLst>
              <a:ext uri="{FF2B5EF4-FFF2-40B4-BE49-F238E27FC236}">
                <a16:creationId xmlns:a16="http://schemas.microsoft.com/office/drawing/2014/main" id="{212D4878-53A3-1A4E-B9A4-AA4BA7B09DCE}"/>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buFont typeface="Arial" panose="020B0604020202020204" pitchFamily="34" charset="0"/>
              <a:buNone/>
            </a:pPr>
            <a:r>
              <a:rPr lang="en-US" altLang="en-US" b="1">
                <a:ea typeface="ＭＳ Ｐゴシック" panose="020B0600070205080204" pitchFamily="34" charset="-128"/>
              </a:rPr>
              <a:t>IB Geography definition of Cultural Imperialism	</a:t>
            </a:r>
          </a:p>
          <a:p>
            <a:pPr eaLnBrk="1" hangingPunct="1">
              <a:buFont typeface="Arial" panose="020B0604020202020204" pitchFamily="34" charset="0"/>
              <a:buNone/>
            </a:pPr>
            <a:r>
              <a:rPr lang="en-US" altLang="en-US">
                <a:ea typeface="ＭＳ Ｐゴシック" panose="020B0600070205080204" pitchFamily="34" charset="-128"/>
              </a:rPr>
              <a:t>The practice of promoting the culture/language of one nation in another. It is usually the case that the former is a large, economically or militarily powerful nation and the latter is a smaller, less affluent one.	</a:t>
            </a: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7152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6FC4632F-833A-104A-9350-3DA17B6165D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endParaRPr lang="en-US" altLang="en-US">
              <a:ea typeface="ＭＳ Ｐゴシック" panose="020B0600070205080204" pitchFamily="34" charset="-128"/>
            </a:endParaRPr>
          </a:p>
        </p:txBody>
      </p:sp>
      <p:sp>
        <p:nvSpPr>
          <p:cNvPr id="7170" name="Content Placeholder 2">
            <a:extLst>
              <a:ext uri="{FF2B5EF4-FFF2-40B4-BE49-F238E27FC236}">
                <a16:creationId xmlns:a16="http://schemas.microsoft.com/office/drawing/2014/main" id="{C661154E-8463-E047-BDA4-3E6EB0310D31}"/>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buFont typeface="Arial" panose="020B0604020202020204" pitchFamily="34" charset="0"/>
              <a:buNone/>
            </a:pPr>
            <a:br>
              <a:rPr lang="en-US" altLang="en-US">
                <a:ea typeface="ＭＳ Ｐゴシック" panose="020B0600070205080204" pitchFamily="34" charset="-128"/>
              </a:rPr>
            </a:br>
            <a:r>
              <a:rPr lang="en-US" altLang="en-US" b="1">
                <a:ea typeface="ＭＳ Ｐゴシック" panose="020B0600070205080204" pitchFamily="34" charset="-128"/>
              </a:rPr>
              <a:t>Cultural dilution:</a:t>
            </a:r>
            <a:r>
              <a:rPr lang="en-US" altLang="en-US">
                <a:ea typeface="ＭＳ Ｐゴシック" panose="020B0600070205080204" pitchFamily="34" charset="-128"/>
              </a:rPr>
              <a:t> Local cultures becoming less pronounced as they are influenced by outside (foreign) cultures.</a:t>
            </a:r>
            <a:br>
              <a:rPr lang="en-US" altLang="en-US">
                <a:ea typeface="ＭＳ Ｐゴシック" panose="020B0600070205080204" pitchFamily="34" charset="-128"/>
              </a:rPr>
            </a:br>
            <a:br>
              <a:rPr lang="en-US" altLang="en-US">
                <a:ea typeface="ＭＳ Ｐゴシック" panose="020B0600070205080204" pitchFamily="34" charset="-128"/>
              </a:rPr>
            </a:b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41628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B73D92FC-E60A-0844-8625-A4F7B7C6FA3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a:ea typeface="ＭＳ Ｐゴシック" panose="020B0600070205080204" pitchFamily="34" charset="-128"/>
              </a:rPr>
              <a:t>Explanation…</a:t>
            </a:r>
          </a:p>
        </p:txBody>
      </p:sp>
      <p:sp>
        <p:nvSpPr>
          <p:cNvPr id="9218" name="Content Placeholder 8">
            <a:extLst>
              <a:ext uri="{FF2B5EF4-FFF2-40B4-BE49-F238E27FC236}">
                <a16:creationId xmlns:a16="http://schemas.microsoft.com/office/drawing/2014/main" id="{CB05B8DC-DDAD-B44C-8B73-53FE86CAB9CE}"/>
              </a:ext>
            </a:extLst>
          </p:cNvPr>
          <p:cNvSpPr>
            <a:spLocks noGrp="1"/>
          </p:cNvSpPr>
          <p:nvPr>
            <p:ph sz="half" idx="2"/>
          </p:nvPr>
        </p:nvSpPr>
        <p:spPr bwMode="auto">
          <a:xfrm>
            <a:off x="5053013" y="1295401"/>
            <a:ext cx="57150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eaLnBrk="1" hangingPunct="1">
              <a:lnSpc>
                <a:spcPct val="90000"/>
              </a:lnSpc>
            </a:pPr>
            <a:r>
              <a:rPr lang="en-US" altLang="en-US" sz="2600">
                <a:ea typeface="ＭＳ Ｐゴシック" panose="020B0600070205080204" pitchFamily="34" charset="-128"/>
              </a:rPr>
              <a:t>Cultural imperialism can take the form of an active formal policy or a general attitude. </a:t>
            </a:r>
          </a:p>
          <a:p>
            <a:pPr eaLnBrk="1" hangingPunct="1">
              <a:lnSpc>
                <a:spcPct val="90000"/>
              </a:lnSpc>
            </a:pPr>
            <a:r>
              <a:rPr lang="en-US" altLang="en-US" sz="2600">
                <a:ea typeface="ＭＳ Ｐゴシック" panose="020B0600070205080204" pitchFamily="34" charset="-128"/>
              </a:rPr>
              <a:t>First started back in the times of the Roman Empire.</a:t>
            </a:r>
          </a:p>
          <a:p>
            <a:pPr eaLnBrk="1" hangingPunct="1">
              <a:lnSpc>
                <a:spcPct val="90000"/>
              </a:lnSpc>
            </a:pPr>
            <a:r>
              <a:rPr lang="en-US" altLang="en-US" sz="2600">
                <a:ea typeface="ＭＳ Ｐゴシック" panose="020B0600070205080204" pitchFamily="34" charset="-128"/>
              </a:rPr>
              <a:t>More recently seen in the ‘scramble for Africa’- in this colonial period Western culture was diffused around the world. The widespread independence of colonies saw the first stage of cultural imperialism finish, one of direct political domination.  </a:t>
            </a:r>
          </a:p>
        </p:txBody>
      </p:sp>
      <p:pic>
        <p:nvPicPr>
          <p:cNvPr id="9219" name="Content Placeholder 4">
            <a:extLst>
              <a:ext uri="{FF2B5EF4-FFF2-40B4-BE49-F238E27FC236}">
                <a16:creationId xmlns:a16="http://schemas.microsoft.com/office/drawing/2014/main" id="{A2EDA5B9-5209-E040-AE5D-F46D9908709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55663" y="3558382"/>
            <a:ext cx="4197350"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251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4">
            <a:extLst>
              <a:ext uri="{FF2B5EF4-FFF2-40B4-BE49-F238E27FC236}">
                <a16:creationId xmlns:a16="http://schemas.microsoft.com/office/drawing/2014/main" id="{078AA3FC-052C-4941-B54D-ECA2F30ACAC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a:ea typeface="ＭＳ Ｐゴシック" panose="020B0600070205080204" pitchFamily="34" charset="-128"/>
              </a:rPr>
              <a:t>Explanation cont…</a:t>
            </a:r>
          </a:p>
        </p:txBody>
      </p:sp>
      <p:sp>
        <p:nvSpPr>
          <p:cNvPr id="11266" name="Content Placeholder 5">
            <a:extLst>
              <a:ext uri="{FF2B5EF4-FFF2-40B4-BE49-F238E27FC236}">
                <a16:creationId xmlns:a16="http://schemas.microsoft.com/office/drawing/2014/main" id="{37A2954A-71A1-AF47-A107-76E60B5DADA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3000">
                <a:ea typeface="ＭＳ Ｐゴシック" panose="020B0600070205080204" pitchFamily="34" charset="-128"/>
              </a:rPr>
              <a:t>After independence most colonial powers still exerted their power over their former colonies. The influence was now largely economic, but also cultural and indirectly political. </a:t>
            </a:r>
          </a:p>
          <a:p>
            <a:pPr eaLnBrk="1" hangingPunct="1"/>
            <a:r>
              <a:rPr lang="en-US" altLang="en-US" sz="3000">
                <a:ea typeface="ＭＳ Ｐゴシック" panose="020B0600070205080204" pitchFamily="34" charset="-128"/>
              </a:rPr>
              <a:t>An example could be providing aid (which makes the former colony dependant) also locating TNCs to take locational advantages. </a:t>
            </a:r>
          </a:p>
          <a:p>
            <a:pPr eaLnBrk="1" hangingPunct="1"/>
            <a:r>
              <a:rPr lang="en-US" altLang="en-US" sz="3000">
                <a:ea typeface="ＭＳ Ｐゴシック" panose="020B0600070205080204" pitchFamily="34" charset="-128"/>
              </a:rPr>
              <a:t>Some see world institutions as the IMF and WTO as facilitating this process.  </a:t>
            </a:r>
          </a:p>
        </p:txBody>
      </p:sp>
      <p:sp>
        <p:nvSpPr>
          <p:cNvPr id="11267" name="TextBox 1">
            <a:extLst>
              <a:ext uri="{FF2B5EF4-FFF2-40B4-BE49-F238E27FC236}">
                <a16:creationId xmlns:a16="http://schemas.microsoft.com/office/drawing/2014/main" id="{962BA5AE-D41F-0E4F-8583-39955F1D0FF4}"/>
              </a:ext>
            </a:extLst>
          </p:cNvPr>
          <p:cNvSpPr txBox="1">
            <a:spLocks noChangeArrowheads="1"/>
          </p:cNvSpPr>
          <p:nvPr/>
        </p:nvSpPr>
        <p:spPr bwMode="auto">
          <a:xfrm>
            <a:off x="6781800" y="54864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B0F0"/>
                </a:solidFill>
              </a:rPr>
              <a:t>Read p60-61 from’ Changing cultures and identities’ and</a:t>
            </a:r>
          </a:p>
          <a:p>
            <a:r>
              <a:rPr lang="en-US" altLang="en-US">
                <a:solidFill>
                  <a:srgbClr val="00B0F0"/>
                </a:solidFill>
              </a:rPr>
              <a:t>586-587 changing cultures and identities</a:t>
            </a:r>
          </a:p>
        </p:txBody>
      </p:sp>
    </p:spTree>
    <p:extLst>
      <p:ext uri="{BB962C8B-B14F-4D97-AF65-F5344CB8AC3E}">
        <p14:creationId xmlns:p14="http://schemas.microsoft.com/office/powerpoint/2010/main" val="3900065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0057-0653-F341-99E0-A13688A27D10}"/>
              </a:ext>
            </a:extLst>
          </p:cNvPr>
          <p:cNvSpPr>
            <a:spLocks noGrp="1"/>
          </p:cNvSpPr>
          <p:nvPr>
            <p:ph type="title"/>
          </p:nvPr>
        </p:nvSpPr>
        <p:spPr/>
        <p:txBody>
          <a:bodyPr/>
          <a:lstStyle/>
          <a:p>
            <a:r>
              <a:rPr lang="en-US" dirty="0">
                <a:latin typeface="dearJoe 5 CASUAL PRO" panose="02000000000000000000" pitchFamily="2" charset="0"/>
              </a:rPr>
              <a:t>Power of the USA linked to cultural imperialism </a:t>
            </a:r>
          </a:p>
        </p:txBody>
      </p:sp>
      <p:sp>
        <p:nvSpPr>
          <p:cNvPr id="3" name="Content Placeholder 2">
            <a:extLst>
              <a:ext uri="{FF2B5EF4-FFF2-40B4-BE49-F238E27FC236}">
                <a16:creationId xmlns:a16="http://schemas.microsoft.com/office/drawing/2014/main" id="{3BE7E9CD-555D-6448-BEB2-C07CC6D420F7}"/>
              </a:ext>
            </a:extLst>
          </p:cNvPr>
          <p:cNvSpPr>
            <a:spLocks noGrp="1"/>
          </p:cNvSpPr>
          <p:nvPr>
            <p:ph idx="1"/>
          </p:nvPr>
        </p:nvSpPr>
        <p:spPr/>
        <p:txBody>
          <a:bodyPr/>
          <a:lstStyle/>
          <a:p>
            <a:pPr marL="0" indent="0">
              <a:buNone/>
            </a:pPr>
            <a:r>
              <a:rPr lang="en-US" dirty="0"/>
              <a:t>The U.S currently has the World's largest economy and has been able to export its control and influence through the commodities of its TNCs e.g. Google, Ford, McDonald's, Walmart. America's cultural imperialism has sometimes be described as Westernization and/or Americanization. Cultural imperialism may also take place via global institutions like the IMF, WTO and World Bank (many of which are heavily influenced by the US and Western Europe).</a:t>
            </a:r>
            <a:br>
              <a:rPr lang="en-US" dirty="0"/>
            </a:br>
            <a:endParaRPr lang="en-US" dirty="0"/>
          </a:p>
        </p:txBody>
      </p:sp>
    </p:spTree>
    <p:extLst>
      <p:ext uri="{BB962C8B-B14F-4D97-AF65-F5344CB8AC3E}">
        <p14:creationId xmlns:p14="http://schemas.microsoft.com/office/powerpoint/2010/main" val="2621346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0598-4402-8A4A-9C0A-BFE248ADAB4F}"/>
              </a:ext>
            </a:extLst>
          </p:cNvPr>
          <p:cNvSpPr>
            <a:spLocks noGrp="1"/>
          </p:cNvSpPr>
          <p:nvPr>
            <p:ph type="title"/>
          </p:nvPr>
        </p:nvSpPr>
        <p:spPr/>
        <p:txBody>
          <a:bodyPr>
            <a:normAutofit fontScale="90000"/>
          </a:bodyPr>
          <a:lstStyle/>
          <a:p>
            <a:r>
              <a:rPr lang="en-US" dirty="0"/>
              <a:t>Five common areas that are often studied to look at the impacts of cultural imperialism are:</a:t>
            </a:r>
            <a:br>
              <a:rPr lang="en-US" dirty="0"/>
            </a:br>
            <a:endParaRPr lang="en-US" dirty="0"/>
          </a:p>
        </p:txBody>
      </p:sp>
      <p:sp>
        <p:nvSpPr>
          <p:cNvPr id="3" name="Content Placeholder 2">
            <a:extLst>
              <a:ext uri="{FF2B5EF4-FFF2-40B4-BE49-F238E27FC236}">
                <a16:creationId xmlns:a16="http://schemas.microsoft.com/office/drawing/2014/main" id="{5DB4C8FE-7462-CA40-8A74-1E46644A2EEF}"/>
              </a:ext>
            </a:extLst>
          </p:cNvPr>
          <p:cNvSpPr>
            <a:spLocks noGrp="1"/>
          </p:cNvSpPr>
          <p:nvPr>
            <p:ph idx="1"/>
          </p:nvPr>
        </p:nvSpPr>
        <p:spPr>
          <a:xfrm>
            <a:off x="838200" y="1825625"/>
            <a:ext cx="11006470" cy="4351338"/>
          </a:xfrm>
        </p:spPr>
        <p:txBody>
          <a:bodyPr>
            <a:normAutofit fontScale="77500" lnSpcReduction="20000"/>
          </a:bodyPr>
          <a:lstStyle/>
          <a:p>
            <a:pPr marL="0" indent="0">
              <a:buNone/>
            </a:pPr>
            <a:r>
              <a:rPr lang="en-US" b="1" dirty="0" err="1"/>
              <a:t>i</a:t>
            </a:r>
            <a:r>
              <a:rPr lang="en-US" b="1" dirty="0"/>
              <a:t>. Language:</a:t>
            </a:r>
            <a:r>
              <a:rPr lang="en-US" dirty="0"/>
              <a:t> There are currently over 6,000 languages spoken around the World, but half my disappear by 2100. Although Mandarin is spoken by the most people, English is becoming the dominant international language.</a:t>
            </a:r>
            <a:br>
              <a:rPr lang="en-US" dirty="0"/>
            </a:br>
            <a:br>
              <a:rPr lang="en-US" dirty="0"/>
            </a:br>
            <a:r>
              <a:rPr lang="en-US" b="1" dirty="0"/>
              <a:t>ii. Tourism:</a:t>
            </a:r>
            <a:r>
              <a:rPr lang="en-US" dirty="0"/>
              <a:t> Tourism is one of the World's largest industries and at the moment it is mainly citizens from developed countries (US, UK, Germany, Japan) that can afford to travel internationally and spread their culture (although they also experience new foreign cultures).</a:t>
            </a:r>
            <a:br>
              <a:rPr lang="en-US" dirty="0"/>
            </a:br>
            <a:br>
              <a:rPr lang="en-US" dirty="0"/>
            </a:br>
            <a:r>
              <a:rPr lang="en-US" b="1" dirty="0"/>
              <a:t>iii. Global Brands:</a:t>
            </a:r>
            <a:r>
              <a:rPr lang="en-US" dirty="0"/>
              <a:t> Apple, Google, Coca-Cola, McDonald's are all brands </a:t>
            </a:r>
            <a:r>
              <a:rPr lang="en-US" dirty="0" err="1"/>
              <a:t>recognised</a:t>
            </a:r>
            <a:r>
              <a:rPr lang="en-US" dirty="0"/>
              <a:t> and used around the World. </a:t>
            </a:r>
            <a:br>
              <a:rPr lang="en-US" dirty="0"/>
            </a:br>
            <a:br>
              <a:rPr lang="en-US" dirty="0"/>
            </a:br>
            <a:r>
              <a:rPr lang="en-US" b="1" dirty="0"/>
              <a:t>iv. The Media:</a:t>
            </a:r>
            <a:r>
              <a:rPr lang="en-US" dirty="0"/>
              <a:t> Disney, Time Warner, HBO, BBC , CNN, etc. all have enormous influence in terms of the television </a:t>
            </a:r>
            <a:r>
              <a:rPr lang="en-US" dirty="0" err="1"/>
              <a:t>programmes</a:t>
            </a:r>
            <a:r>
              <a:rPr lang="en-US" dirty="0"/>
              <a:t> made and aired as well as the music played and the news reported.</a:t>
            </a:r>
            <a:br>
              <a:rPr lang="en-US" dirty="0"/>
            </a:br>
            <a:br>
              <a:rPr lang="en-US" dirty="0"/>
            </a:br>
            <a:r>
              <a:rPr lang="en-US" b="1" dirty="0"/>
              <a:t>v. Democracy:</a:t>
            </a:r>
            <a:r>
              <a:rPr lang="en-US" dirty="0"/>
              <a:t> The US as well as organisations like the World Bank and the UN have often promoted Democratic Capitalist systems instead of systems like Communism.</a:t>
            </a:r>
          </a:p>
        </p:txBody>
      </p:sp>
    </p:spTree>
    <p:extLst>
      <p:ext uri="{BB962C8B-B14F-4D97-AF65-F5344CB8AC3E}">
        <p14:creationId xmlns:p14="http://schemas.microsoft.com/office/powerpoint/2010/main" val="1601304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38E4E-753D-304A-B23F-DF090F1E54C9}"/>
              </a:ext>
            </a:extLst>
          </p:cNvPr>
          <p:cNvSpPr>
            <a:spLocks noGrp="1"/>
          </p:cNvSpPr>
          <p:nvPr>
            <p:ph idx="4294967295"/>
          </p:nvPr>
        </p:nvSpPr>
        <p:spPr>
          <a:xfrm>
            <a:off x="668079" y="1538545"/>
            <a:ext cx="10515600" cy="4351338"/>
          </a:xfrm>
        </p:spPr>
        <p:txBody>
          <a:bodyPr>
            <a:normAutofit fontScale="77500" lnSpcReduction="20000"/>
          </a:bodyPr>
          <a:lstStyle/>
          <a:p>
            <a:pPr marL="0" indent="0">
              <a:buNone/>
            </a:pPr>
            <a:r>
              <a:rPr lang="en-US" b="1" dirty="0"/>
              <a:t>ADVANTAGES OF CULTURAL IMPERIALISM</a:t>
            </a:r>
          </a:p>
          <a:p>
            <a:r>
              <a:rPr lang="en-US" dirty="0"/>
              <a:t>There may be a greater variety of commodities available</a:t>
            </a:r>
          </a:p>
          <a:p>
            <a:r>
              <a:rPr lang="en-US" dirty="0"/>
              <a:t>It may mean new technologies are introduced</a:t>
            </a:r>
          </a:p>
          <a:p>
            <a:r>
              <a:rPr lang="en-US" dirty="0"/>
              <a:t>Language skills may increase</a:t>
            </a:r>
          </a:p>
          <a:p>
            <a:r>
              <a:rPr lang="en-US" dirty="0"/>
              <a:t>Economic development may take place as trade increases between two locations</a:t>
            </a:r>
          </a:p>
          <a:p>
            <a:pPr marL="0" indent="0">
              <a:buNone/>
            </a:pPr>
            <a:endParaRPr lang="en-US" b="1" dirty="0"/>
          </a:p>
          <a:p>
            <a:pPr marL="0" indent="0">
              <a:buNone/>
            </a:pPr>
            <a:r>
              <a:rPr lang="en-US" b="1" dirty="0"/>
              <a:t>DISADVANTAGES OF CULTURAL IMPERIALISM </a:t>
            </a:r>
          </a:p>
          <a:p>
            <a:r>
              <a:rPr lang="en-US" dirty="0"/>
              <a:t>Places around the World become increasingly homogenized (the same)</a:t>
            </a:r>
          </a:p>
          <a:p>
            <a:r>
              <a:rPr lang="en-US" dirty="0"/>
              <a:t>Local cultures are lost or diluted (language, dress, food, music, etc.)</a:t>
            </a:r>
          </a:p>
          <a:p>
            <a:r>
              <a:rPr lang="en-US" dirty="0"/>
              <a:t>Local businesses maybe forced out of business they can't compete with large international TNCs</a:t>
            </a:r>
          </a:p>
          <a:p>
            <a:r>
              <a:rPr lang="en-US" dirty="0"/>
              <a:t>Economic and political exploitation e.g. resources may be stripped, taxes not paid.</a:t>
            </a:r>
          </a:p>
          <a:p>
            <a:endParaRPr lang="en-US" dirty="0"/>
          </a:p>
        </p:txBody>
      </p:sp>
      <p:pic>
        <p:nvPicPr>
          <p:cNvPr id="4" name="Picture 3">
            <a:extLst>
              <a:ext uri="{FF2B5EF4-FFF2-40B4-BE49-F238E27FC236}">
                <a16:creationId xmlns:a16="http://schemas.microsoft.com/office/drawing/2014/main" id="{8092C3A4-2492-A24C-8BF1-DE196DDD2B12}"/>
              </a:ext>
            </a:extLst>
          </p:cNvPr>
          <p:cNvPicPr>
            <a:picLocks noChangeAspect="1"/>
          </p:cNvPicPr>
          <p:nvPr/>
        </p:nvPicPr>
        <p:blipFill>
          <a:blip r:embed="rId2"/>
          <a:stretch>
            <a:fillRect/>
          </a:stretch>
        </p:blipFill>
        <p:spPr>
          <a:xfrm>
            <a:off x="8382854" y="257321"/>
            <a:ext cx="2480667" cy="2562447"/>
          </a:xfrm>
          <a:prstGeom prst="rect">
            <a:avLst/>
          </a:prstGeom>
        </p:spPr>
      </p:pic>
    </p:spTree>
    <p:extLst>
      <p:ext uri="{BB962C8B-B14F-4D97-AF65-F5344CB8AC3E}">
        <p14:creationId xmlns:p14="http://schemas.microsoft.com/office/powerpoint/2010/main" val="1177696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43118357-87B5-E644-B62D-21366292E6E6}"/>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a:ea typeface="ＭＳ Ｐゴシック" panose="020B0600070205080204" pitchFamily="34" charset="-128"/>
              </a:rPr>
              <a:t>Current example of cultural imperialism </a:t>
            </a:r>
          </a:p>
        </p:txBody>
      </p:sp>
      <p:sp>
        <p:nvSpPr>
          <p:cNvPr id="8194" name="Content Placeholder 2">
            <a:extLst>
              <a:ext uri="{FF2B5EF4-FFF2-40B4-BE49-F238E27FC236}">
                <a16:creationId xmlns:a16="http://schemas.microsoft.com/office/drawing/2014/main" id="{9D9520FC-F231-7F4C-9046-46E8A1C12E0A}"/>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i="1">
                <a:ea typeface="ＭＳ Ｐゴシック" panose="020B0600070205080204" pitchFamily="34" charset="-128"/>
              </a:rPr>
              <a:t> ”Doing this to establish the kingdom of Jesus on the island … Do not blame the natives if I am killed"</a:t>
            </a:r>
          </a:p>
        </p:txBody>
      </p:sp>
      <p:pic>
        <p:nvPicPr>
          <p:cNvPr id="8195" name="Picture 4">
            <a:extLst>
              <a:ext uri="{FF2B5EF4-FFF2-40B4-BE49-F238E27FC236}">
                <a16:creationId xmlns:a16="http://schemas.microsoft.com/office/drawing/2014/main" id="{AEEA5FDE-7745-EB41-81A4-7C35FEC98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3194051"/>
            <a:ext cx="45593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5">
            <a:extLst>
              <a:ext uri="{FF2B5EF4-FFF2-40B4-BE49-F238E27FC236}">
                <a16:creationId xmlns:a16="http://schemas.microsoft.com/office/drawing/2014/main" id="{61255F98-9532-5343-B5E8-1A6E73237ED9}"/>
              </a:ext>
            </a:extLst>
          </p:cNvPr>
          <p:cNvSpPr>
            <a:spLocks noChangeArrowheads="1"/>
          </p:cNvSpPr>
          <p:nvPr/>
        </p:nvSpPr>
        <p:spPr bwMode="auto">
          <a:xfrm>
            <a:off x="6362700" y="4044951"/>
            <a:ext cx="40259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hlinkClick r:id="rId3"/>
              </a:rPr>
              <a:t>https://www.bbc.com/news/world-asia-india-46337353</a:t>
            </a:r>
            <a:endParaRPr lang="en-US" altLang="en-US"/>
          </a:p>
          <a:p>
            <a:endParaRPr lang="en-US" altLang="en-US"/>
          </a:p>
          <a:p>
            <a:r>
              <a:rPr lang="en-US" altLang="en-US">
                <a:hlinkClick r:id="rId4"/>
              </a:rPr>
              <a:t>https://www.survivalinternational.org/tribes/sentinelese</a:t>
            </a:r>
            <a:endParaRPr lang="en-US" altLang="en-US"/>
          </a:p>
        </p:txBody>
      </p:sp>
      <p:sp>
        <p:nvSpPr>
          <p:cNvPr id="8197" name="TextBox 6">
            <a:extLst>
              <a:ext uri="{FF2B5EF4-FFF2-40B4-BE49-F238E27FC236}">
                <a16:creationId xmlns:a16="http://schemas.microsoft.com/office/drawing/2014/main" id="{8F1AB02B-DA77-774D-9A90-B624454A5D51}"/>
              </a:ext>
            </a:extLst>
          </p:cNvPr>
          <p:cNvSpPr txBox="1">
            <a:spLocks noChangeArrowheads="1"/>
          </p:cNvSpPr>
          <p:nvPr/>
        </p:nvSpPr>
        <p:spPr bwMode="auto">
          <a:xfrm>
            <a:off x="6477000" y="2951164"/>
            <a:ext cx="4191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a:hlinkClick r:id="rId5"/>
              </a:rPr>
              <a:t>https://www.news.com.au/world/asia/traumatic-history-of-isolated-tribe-who-killed-american-missionary/news-story/75120b92130bcea44642156bffd60059</a:t>
            </a:r>
            <a:endParaRPr lang="en-US" altLang="en-US" sz="1400"/>
          </a:p>
        </p:txBody>
      </p:sp>
    </p:spTree>
    <p:extLst>
      <p:ext uri="{BB962C8B-B14F-4D97-AF65-F5344CB8AC3E}">
        <p14:creationId xmlns:p14="http://schemas.microsoft.com/office/powerpoint/2010/main" val="4150805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729711B-D185-3649-A1CA-6F357AD35E03}"/>
              </a:ext>
            </a:extLst>
          </p:cNvPr>
          <p:cNvSpPr>
            <a:spLocks noGrp="1" noChangeArrowheads="1"/>
          </p:cNvSpPr>
          <p:nvPr>
            <p:ph type="title"/>
          </p:nvPr>
        </p:nvSpPr>
        <p:spPr bwMode="auto">
          <a:xfrm>
            <a:off x="1524000" y="160338"/>
            <a:ext cx="8686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a:ea typeface="ＭＳ Ｐゴシック" panose="020B0600070205080204" pitchFamily="34" charset="-128"/>
              </a:rPr>
              <a:t>Textbook reading on the Sentinelese</a:t>
            </a:r>
          </a:p>
        </p:txBody>
      </p:sp>
      <p:sp>
        <p:nvSpPr>
          <p:cNvPr id="3" name="Content Placeholder 2">
            <a:extLst>
              <a:ext uri="{FF2B5EF4-FFF2-40B4-BE49-F238E27FC236}">
                <a16:creationId xmlns:a16="http://schemas.microsoft.com/office/drawing/2014/main" id="{65F15119-3206-9448-B0CB-40F3D323B953}"/>
              </a:ext>
            </a:extLst>
          </p:cNvPr>
          <p:cNvSpPr>
            <a:spLocks noGrp="1"/>
          </p:cNvSpPr>
          <p:nvPr>
            <p:ph idx="1"/>
          </p:nvPr>
        </p:nvSpPr>
        <p:spPr>
          <a:xfrm>
            <a:off x="1524000" y="609601"/>
            <a:ext cx="8229600" cy="4525963"/>
          </a:xfrm>
        </p:spPr>
        <p:txBody>
          <a:bodyPr>
            <a:normAutofit lnSpcReduction="10000"/>
          </a:bodyPr>
          <a:lstStyle/>
          <a:p>
            <a:pPr>
              <a:defRPr/>
            </a:pPr>
            <a:endParaRPr lang="en-US" dirty="0"/>
          </a:p>
          <a:p>
            <a:pPr marL="0" indent="0">
              <a:buNone/>
              <a:defRPr/>
            </a:pPr>
            <a:r>
              <a:rPr lang="en-US" dirty="0"/>
              <a:t>Read the Textbook case study ‘ </a:t>
            </a:r>
            <a:r>
              <a:rPr lang="en-US" i="1" dirty="0"/>
              <a:t>Cultural change in the Andaman Islands’ </a:t>
            </a:r>
          </a:p>
          <a:p>
            <a:pPr marL="0" indent="0">
              <a:buNone/>
              <a:defRPr/>
            </a:pPr>
            <a:endParaRPr lang="en-US" dirty="0"/>
          </a:p>
          <a:p>
            <a:pPr>
              <a:buFontTx/>
              <a:buChar char="-"/>
              <a:defRPr/>
            </a:pPr>
            <a:r>
              <a:rPr lang="en-US" dirty="0"/>
              <a:t>What global interactions are impacting the Indigenous populations of the Andaman islands?- links to tourism unit</a:t>
            </a:r>
          </a:p>
          <a:p>
            <a:pPr>
              <a:buFontTx/>
              <a:buChar char="-"/>
              <a:defRPr/>
            </a:pPr>
            <a:r>
              <a:rPr lang="en-US" dirty="0"/>
              <a:t>How can these issues link to cultural imperialism/ cultural dilution ? </a:t>
            </a:r>
          </a:p>
          <a:p>
            <a:pPr>
              <a:buFontTx/>
              <a:buChar char="-"/>
              <a:defRPr/>
            </a:pPr>
            <a:r>
              <a:rPr lang="en-US" dirty="0"/>
              <a:t>What impact will this have on the tribes cultural traits? </a:t>
            </a:r>
          </a:p>
          <a:p>
            <a:pPr marL="0" indent="0">
              <a:buNone/>
              <a:defRPr/>
            </a:pPr>
            <a:endParaRPr lang="en-US" dirty="0"/>
          </a:p>
        </p:txBody>
      </p:sp>
      <p:pic>
        <p:nvPicPr>
          <p:cNvPr id="19459" name="Picture 4">
            <a:extLst>
              <a:ext uri="{FF2B5EF4-FFF2-40B4-BE49-F238E27FC236}">
                <a16:creationId xmlns:a16="http://schemas.microsoft.com/office/drawing/2014/main" id="{328F39BA-A3D3-A643-8BC0-8A2466B9B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5947" y="4284663"/>
            <a:ext cx="2591132" cy="25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938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A11C8F59-4077-0B42-A935-75834BF4750F}"/>
              </a:ext>
            </a:extLst>
          </p:cNvPr>
          <p:cNvSpPr>
            <a:spLocks noGrp="1" noChangeArrowheads="1"/>
          </p:cNvSpPr>
          <p:nvPr>
            <p:ph type="title"/>
          </p:nvPr>
        </p:nvSpPr>
        <p:spPr>
          <a:xfrm>
            <a:off x="1363980" y="14288"/>
            <a:ext cx="9121140" cy="1144429"/>
          </a:xfrm>
        </p:spPr>
        <p:txBody>
          <a:bodyPr/>
          <a:lstStyle/>
          <a:p>
            <a:r>
              <a:rPr lang="en-US" altLang="en-US"/>
              <a:t>Watch the survival International video</a:t>
            </a:r>
          </a:p>
        </p:txBody>
      </p:sp>
      <p:pic>
        <p:nvPicPr>
          <p:cNvPr id="31746" name="Content Placeholder 4">
            <a:hlinkClick r:id="rId3"/>
            <a:extLst>
              <a:ext uri="{FF2B5EF4-FFF2-40B4-BE49-F238E27FC236}">
                <a16:creationId xmlns:a16="http://schemas.microsoft.com/office/drawing/2014/main" id="{0E925871-2CD9-184D-BD21-310F67DCA9F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15440" y="1158717"/>
            <a:ext cx="5806440" cy="3337560"/>
          </a:xfrm>
        </p:spPr>
      </p:pic>
      <p:sp>
        <p:nvSpPr>
          <p:cNvPr id="6" name="TextBox 5">
            <a:extLst>
              <a:ext uri="{FF2B5EF4-FFF2-40B4-BE49-F238E27FC236}">
                <a16:creationId xmlns:a16="http://schemas.microsoft.com/office/drawing/2014/main" id="{EA75948B-9DD7-E644-AA4B-90E0DDF68BAF}"/>
              </a:ext>
            </a:extLst>
          </p:cNvPr>
          <p:cNvSpPr txBox="1"/>
          <p:nvPr/>
        </p:nvSpPr>
        <p:spPr>
          <a:xfrm>
            <a:off x="7981684" y="1591574"/>
            <a:ext cx="3154680" cy="1837426"/>
          </a:xfrm>
          <a:prstGeom prst="rect">
            <a:avLst/>
          </a:prstGeom>
          <a:solidFill>
            <a:srgbClr val="FFFF00"/>
          </a:solidFill>
        </p:spPr>
        <p:txBody>
          <a:bodyPr wrap="square">
            <a:spAutoFit/>
          </a:bodyPr>
          <a:lstStyle/>
          <a:p>
            <a:pPr>
              <a:defRPr/>
            </a:pPr>
            <a:r>
              <a:rPr lang="en-US" sz="1620" dirty="0">
                <a:latin typeface="dearJoe 5 CASUAL PRO" panose="02000000000000000000" pitchFamily="2" charset="0"/>
              </a:rPr>
              <a:t>Synoptic links</a:t>
            </a:r>
          </a:p>
          <a:p>
            <a:pPr>
              <a:defRPr/>
            </a:pPr>
            <a:r>
              <a:rPr lang="en-US" sz="1620" dirty="0"/>
              <a:t>What links can be made between the ideas in this video and..</a:t>
            </a:r>
          </a:p>
          <a:p>
            <a:pPr marL="308610" indent="-308610">
              <a:buFontTx/>
              <a:buChar char="-"/>
              <a:defRPr/>
            </a:pPr>
            <a:r>
              <a:rPr lang="en-US" sz="1620" dirty="0"/>
              <a:t>Our concept of development?</a:t>
            </a:r>
          </a:p>
          <a:p>
            <a:pPr marL="308610" indent="-308610">
              <a:buFontTx/>
              <a:buChar char="-"/>
              <a:defRPr/>
            </a:pPr>
            <a:r>
              <a:rPr lang="en-US" sz="1620" dirty="0"/>
              <a:t>Sustainable development?</a:t>
            </a:r>
          </a:p>
          <a:p>
            <a:pPr marL="308610" indent="-308610">
              <a:buFontTx/>
              <a:buChar char="-"/>
              <a:defRPr/>
            </a:pPr>
            <a:r>
              <a:rPr lang="en-US" sz="1620" dirty="0"/>
              <a:t>Cultural imperialism?  </a:t>
            </a:r>
          </a:p>
          <a:p>
            <a:pPr marL="308610" indent="-308610">
              <a:buFontTx/>
              <a:buChar char="-"/>
              <a:defRPr/>
            </a:pPr>
            <a:endParaRPr lang="en-US" sz="1620" dirty="0"/>
          </a:p>
        </p:txBody>
      </p:sp>
      <p:pic>
        <p:nvPicPr>
          <p:cNvPr id="31748" name="Picture 7">
            <a:extLst>
              <a:ext uri="{FF2B5EF4-FFF2-40B4-BE49-F238E27FC236}">
                <a16:creationId xmlns:a16="http://schemas.microsoft.com/office/drawing/2014/main" id="{857FBD4E-8A60-2D4F-84FC-3C668D9B5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060" y="4663440"/>
            <a:ext cx="244602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a:extLst>
              <a:ext uri="{FF2B5EF4-FFF2-40B4-BE49-F238E27FC236}">
                <a16:creationId xmlns:a16="http://schemas.microsoft.com/office/drawing/2014/main" id="{3F4963D8-5F54-F54B-883C-0B5F8EAF73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968" y="5173504"/>
            <a:ext cx="572071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F6280F9-BE81-E04A-8CFA-3D744268D21F}"/>
              </a:ext>
            </a:extLst>
          </p:cNvPr>
          <p:cNvSpPr txBox="1"/>
          <p:nvPr/>
        </p:nvSpPr>
        <p:spPr>
          <a:xfrm>
            <a:off x="318267" y="4981727"/>
            <a:ext cx="1297173" cy="590931"/>
          </a:xfrm>
          <a:prstGeom prst="rect">
            <a:avLst/>
          </a:prstGeom>
          <a:solidFill>
            <a:srgbClr val="FFFF00"/>
          </a:solidFill>
        </p:spPr>
        <p:txBody>
          <a:bodyPr wrap="square">
            <a:spAutoFit/>
          </a:bodyPr>
          <a:lstStyle/>
          <a:p>
            <a:pPr>
              <a:defRPr/>
            </a:pPr>
            <a:r>
              <a:rPr lang="en-US" sz="1620" dirty="0"/>
              <a:t>Civil society group</a:t>
            </a:r>
          </a:p>
        </p:txBody>
      </p:sp>
      <p:cxnSp>
        <p:nvCxnSpPr>
          <p:cNvPr id="3" name="Straight Arrow Connector 2">
            <a:extLst>
              <a:ext uri="{FF2B5EF4-FFF2-40B4-BE49-F238E27FC236}">
                <a16:creationId xmlns:a16="http://schemas.microsoft.com/office/drawing/2014/main" id="{8F7551CF-CE34-8E43-94C3-A093F11A8666}"/>
              </a:ext>
            </a:extLst>
          </p:cNvPr>
          <p:cNvCxnSpPr/>
          <p:nvPr/>
        </p:nvCxnSpPr>
        <p:spPr>
          <a:xfrm>
            <a:off x="1446028" y="5173504"/>
            <a:ext cx="55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31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BBF9B8-1614-F541-B410-C1493BAC99ED}"/>
              </a:ext>
            </a:extLst>
          </p:cNvPr>
          <p:cNvSpPr txBox="1"/>
          <p:nvPr/>
        </p:nvSpPr>
        <p:spPr>
          <a:xfrm>
            <a:off x="640815" y="1562921"/>
            <a:ext cx="5314543" cy="3375920"/>
          </a:xfrm>
          <a:prstGeom prst="rect">
            <a:avLst/>
          </a:prstGeom>
        </p:spPr>
        <p:txBody>
          <a:bodyPr vert="horz" lIns="91440" tIns="45720" rIns="91440" bIns="45720" rtlCol="0" anchor="t">
            <a:normAutofit/>
          </a:bodyPr>
          <a:lstStyle/>
          <a:p>
            <a:pPr>
              <a:lnSpc>
                <a:spcPct val="90000"/>
              </a:lnSpc>
              <a:spcAft>
                <a:spcPts val="600"/>
              </a:spcAft>
            </a:pPr>
            <a:r>
              <a:rPr lang="en-US" sz="2000" dirty="0"/>
              <a:t>Culture describes the characteristics of a group of people; it gives people a sense of identity. Cultural traits are the different aspects of culture. They include inherited ideas, beliefs, values, language, religion, social habits, images, clothing, cuisine, music and knowledge. They can be passed on from one generation to the next and they can be learned and adapted. Cultural traits change over time and also unite people.</a:t>
            </a: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790805EB-2E70-8B4C-9376-A88A8ABEB07C}"/>
              </a:ext>
            </a:extLst>
          </p:cNvPr>
          <p:cNvPicPr>
            <a:picLocks noGrp="1" noChangeAspect="1"/>
          </p:cNvPicPr>
          <p:nvPr>
            <p:ph idx="1"/>
          </p:nvPr>
        </p:nvPicPr>
        <p:blipFill rotWithShape="1">
          <a:blip r:embed="rId2"/>
          <a:srcRect l="19522" r="2047" b="-3"/>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67257340"/>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4">
            <a:extLst>
              <a:ext uri="{FF2B5EF4-FFF2-40B4-BE49-F238E27FC236}">
                <a16:creationId xmlns:a16="http://schemas.microsoft.com/office/drawing/2014/main" id="{7F6B4086-0BD8-2E46-9929-BA2B3363B323}"/>
              </a:ext>
            </a:extLst>
          </p:cNvPr>
          <p:cNvSpPr txBox="1">
            <a:spLocks noChangeArrowheads="1"/>
          </p:cNvSpPr>
          <p:nvPr/>
        </p:nvSpPr>
        <p:spPr bwMode="auto">
          <a:xfrm>
            <a:off x="2391252" y="522923"/>
            <a:ext cx="7409498" cy="143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sz="4860" b="1">
                <a:solidFill>
                  <a:srgbClr val="00B050"/>
                </a:solidFill>
                <a:latin typeface="dearJoe 5 CASUAL PRO" panose="02000000000000000000" pitchFamily="2" charset="0"/>
              </a:rPr>
              <a:t>Impact of cultural diffusion on an indigenous population</a:t>
            </a:r>
          </a:p>
        </p:txBody>
      </p:sp>
      <p:sp>
        <p:nvSpPr>
          <p:cNvPr id="13314" name="Text Box 5">
            <a:extLst>
              <a:ext uri="{FF2B5EF4-FFF2-40B4-BE49-F238E27FC236}">
                <a16:creationId xmlns:a16="http://schemas.microsoft.com/office/drawing/2014/main" id="{699F9524-41EB-BD4B-AF45-46C051715B0D}"/>
              </a:ext>
            </a:extLst>
          </p:cNvPr>
          <p:cNvSpPr txBox="1">
            <a:spLocks noChangeArrowheads="1"/>
          </p:cNvSpPr>
          <p:nvPr/>
        </p:nvSpPr>
        <p:spPr bwMode="auto">
          <a:xfrm>
            <a:off x="1515428" y="2777490"/>
            <a:ext cx="2654618" cy="47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sz="3240" b="1" u="sng">
                <a:solidFill>
                  <a:srgbClr val="000000"/>
                </a:solidFill>
                <a:latin typeface="Arial" panose="020B0604020202020204" pitchFamily="34" charset="0"/>
              </a:rPr>
              <a:t>The Jarawa</a:t>
            </a:r>
          </a:p>
        </p:txBody>
      </p:sp>
      <p:sp>
        <p:nvSpPr>
          <p:cNvPr id="5" name="Text Box 2">
            <a:extLst>
              <a:ext uri="{FF2B5EF4-FFF2-40B4-BE49-F238E27FC236}">
                <a16:creationId xmlns:a16="http://schemas.microsoft.com/office/drawing/2014/main" id="{5E5B5C12-05BF-FA47-98A1-CBE80A960843}"/>
              </a:ext>
            </a:extLst>
          </p:cNvPr>
          <p:cNvSpPr txBox="1">
            <a:spLocks noChangeArrowheads="1"/>
          </p:cNvSpPr>
          <p:nvPr/>
        </p:nvSpPr>
        <p:spPr bwMode="auto">
          <a:xfrm>
            <a:off x="1702594" y="4137660"/>
            <a:ext cx="2654618" cy="1417320"/>
          </a:xfrm>
          <a:prstGeom prst="rect">
            <a:avLst/>
          </a:prstGeom>
          <a:solidFill>
            <a:srgbClr val="92D050"/>
          </a:solidFill>
          <a:ln w="38100">
            <a:solidFill>
              <a:srgbClr val="F2F2F2"/>
            </a:solidFill>
            <a:miter lim="800000"/>
            <a:headEnd/>
            <a:tailEnd/>
          </a:ln>
          <a:effectLst>
            <a:outerShdw blurRad="63500" dist="29783" dir="3885598" algn="ctr" rotWithShape="0">
              <a:srgbClr val="7F7F7F">
                <a:alpha val="50000"/>
              </a:srgbClr>
            </a:outerShdw>
          </a:effec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nSpc>
                <a:spcPct val="115000"/>
              </a:lnSpc>
              <a:spcAft>
                <a:spcPts val="900"/>
              </a:spcAft>
              <a:defRPr/>
            </a:pPr>
            <a:r>
              <a:rPr lang="en-GB" altLang="en-US" sz="1080" b="1" dirty="0">
                <a:latin typeface="Calibri" charset="0"/>
                <a:ea typeface="Calibri" charset="0"/>
                <a:cs typeface="Times New Roman" charset="0"/>
              </a:rPr>
              <a:t>SYLLABUS LINK</a:t>
            </a:r>
            <a:endParaRPr lang="en-US" altLang="en-US" sz="990" dirty="0">
              <a:latin typeface="Calibri" charset="0"/>
              <a:ea typeface="Calibri" charset="0"/>
              <a:cs typeface="Times New Roman" charset="0"/>
            </a:endParaRPr>
          </a:p>
          <a:p>
            <a:pPr eaLnBrk="1" hangingPunct="1">
              <a:lnSpc>
                <a:spcPct val="115000"/>
              </a:lnSpc>
              <a:defRPr/>
            </a:pPr>
            <a:r>
              <a:rPr lang="en-GB" altLang="en-US" sz="1260" dirty="0">
                <a:latin typeface="Calibri" charset="0"/>
                <a:ea typeface="Calibri" charset="0"/>
                <a:cs typeface="Times New Roman" charset="0"/>
              </a:rPr>
              <a:t>Examine the impact of cultural diffusion on </a:t>
            </a:r>
            <a:r>
              <a:rPr lang="en-GB" altLang="en-US" sz="1260" b="1" dirty="0">
                <a:latin typeface="Calibri" charset="0"/>
                <a:ea typeface="Calibri" charset="0"/>
                <a:cs typeface="Times New Roman" charset="0"/>
              </a:rPr>
              <a:t>one </a:t>
            </a:r>
            <a:r>
              <a:rPr lang="en-GB" altLang="en-US" sz="1260" dirty="0">
                <a:latin typeface="Calibri" charset="0"/>
                <a:ea typeface="Calibri" charset="0"/>
                <a:cs typeface="Times New Roman" charset="0"/>
              </a:rPr>
              <a:t>indigenous and remote society through the influence of</a:t>
            </a:r>
            <a:r>
              <a:rPr lang="en-GB" altLang="en-US" sz="1260" b="1" dirty="0">
                <a:latin typeface="Calibri" charset="0"/>
                <a:ea typeface="Calibri" charset="0"/>
                <a:cs typeface="Times New Roman" charset="0"/>
              </a:rPr>
              <a:t> </a:t>
            </a:r>
            <a:r>
              <a:rPr lang="en-GB" altLang="en-US" sz="1260" dirty="0">
                <a:latin typeface="Calibri" charset="0"/>
                <a:ea typeface="Calibri" charset="0"/>
                <a:cs typeface="Times New Roman" charset="0"/>
              </a:rPr>
              <a:t>international interactions.</a:t>
            </a:r>
            <a:endParaRPr lang="en-US" altLang="en-US" sz="990" dirty="0">
              <a:latin typeface="Calibri" charset="0"/>
              <a:ea typeface="Calibri" charset="0"/>
              <a:cs typeface="Times New Roman" charset="0"/>
            </a:endParaRPr>
          </a:p>
        </p:txBody>
      </p:sp>
      <p:pic>
        <p:nvPicPr>
          <p:cNvPr id="13316" name="Picture 2">
            <a:extLst>
              <a:ext uri="{FF2B5EF4-FFF2-40B4-BE49-F238E27FC236}">
                <a16:creationId xmlns:a16="http://schemas.microsoft.com/office/drawing/2014/main" id="{CE77746D-D387-F846-A5D9-9CC95361D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2288858"/>
            <a:ext cx="4520565" cy="341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128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24A5AD83-A351-2B4D-905F-7D9A17618EFC}"/>
              </a:ext>
            </a:extLst>
          </p:cNvPr>
          <p:cNvSpPr>
            <a:spLocks noGrp="1" noChangeArrowheads="1"/>
          </p:cNvSpPr>
          <p:nvPr>
            <p:ph type="title"/>
          </p:nvPr>
        </p:nvSpPr>
        <p:spPr/>
        <p:txBody>
          <a:bodyPr/>
          <a:lstStyle/>
          <a:p>
            <a:endParaRPr lang="en-US" altLang="en-US"/>
          </a:p>
        </p:txBody>
      </p:sp>
      <p:pic>
        <p:nvPicPr>
          <p:cNvPr id="30722" name="Content Placeholder 4">
            <a:extLst>
              <a:ext uri="{FF2B5EF4-FFF2-40B4-BE49-F238E27FC236}">
                <a16:creationId xmlns:a16="http://schemas.microsoft.com/office/drawing/2014/main" id="{00EF1BD2-83FD-244B-82D8-C33B28F0AC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2620" y="2125980"/>
            <a:ext cx="8579644" cy="2194560"/>
          </a:xfrm>
        </p:spPr>
      </p:pic>
    </p:spTree>
    <p:extLst>
      <p:ext uri="{BB962C8B-B14F-4D97-AF65-F5344CB8AC3E}">
        <p14:creationId xmlns:p14="http://schemas.microsoft.com/office/powerpoint/2010/main" val="3527422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C84BAFD-6A37-E543-AE97-998E00A80196}"/>
              </a:ext>
            </a:extLst>
          </p:cNvPr>
          <p:cNvSpPr>
            <a:spLocks noGrp="1" noChangeArrowheads="1"/>
          </p:cNvSpPr>
          <p:nvPr>
            <p:ph type="title"/>
          </p:nvPr>
        </p:nvSpPr>
        <p:spPr/>
        <p:txBody>
          <a:bodyPr/>
          <a:lstStyle/>
          <a:p>
            <a:endParaRPr lang="en-US" altLang="en-US"/>
          </a:p>
        </p:txBody>
      </p:sp>
      <p:pic>
        <p:nvPicPr>
          <p:cNvPr id="33794" name="Content Placeholder 4">
            <a:extLst>
              <a:ext uri="{FF2B5EF4-FFF2-40B4-BE49-F238E27FC236}">
                <a16:creationId xmlns:a16="http://schemas.microsoft.com/office/drawing/2014/main" id="{2FF939CE-E1B9-4948-9158-08623CC86E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1228" y="608648"/>
            <a:ext cx="7645242" cy="5136357"/>
          </a:xfrm>
        </p:spPr>
      </p:pic>
    </p:spTree>
    <p:extLst>
      <p:ext uri="{BB962C8B-B14F-4D97-AF65-F5344CB8AC3E}">
        <p14:creationId xmlns:p14="http://schemas.microsoft.com/office/powerpoint/2010/main" val="3533171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1EFE880B-9A69-094E-BD9B-49AB124007D7}"/>
              </a:ext>
            </a:extLst>
          </p:cNvPr>
          <p:cNvSpPr>
            <a:spLocks noGrp="1" noChangeArrowheads="1"/>
          </p:cNvSpPr>
          <p:nvPr>
            <p:ph type="title"/>
          </p:nvPr>
        </p:nvSpPr>
        <p:spPr/>
        <p:txBody>
          <a:bodyPr/>
          <a:lstStyle/>
          <a:p>
            <a:endParaRPr lang="en-US" altLang="en-US"/>
          </a:p>
        </p:txBody>
      </p:sp>
      <p:pic>
        <p:nvPicPr>
          <p:cNvPr id="34818" name="Content Placeholder 4">
            <a:extLst>
              <a:ext uri="{FF2B5EF4-FFF2-40B4-BE49-F238E27FC236}">
                <a16:creationId xmlns:a16="http://schemas.microsoft.com/office/drawing/2014/main" id="{88D9A40E-4715-984D-83C9-9CF5E66FE7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4040" y="411480"/>
            <a:ext cx="6257925" cy="4116229"/>
          </a:xfrm>
        </p:spPr>
      </p:pic>
      <p:sp>
        <p:nvSpPr>
          <p:cNvPr id="34819" name="Rectangle 5">
            <a:extLst>
              <a:ext uri="{FF2B5EF4-FFF2-40B4-BE49-F238E27FC236}">
                <a16:creationId xmlns:a16="http://schemas.microsoft.com/office/drawing/2014/main" id="{20DB6089-1A46-194D-B5F0-EA80AFDB94D8}"/>
              </a:ext>
            </a:extLst>
          </p:cNvPr>
          <p:cNvSpPr>
            <a:spLocks noChangeArrowheads="1"/>
          </p:cNvSpPr>
          <p:nvPr/>
        </p:nvSpPr>
        <p:spPr bwMode="auto">
          <a:xfrm>
            <a:off x="1706880" y="4724877"/>
            <a:ext cx="457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solidFill>
                  <a:srgbClr val="373A3C"/>
                </a:solidFill>
                <a:latin typeface="Swiss721BT-Light"/>
              </a:rPr>
              <a:t>The road that cuts through their territory brings thousands of outsiders, including tourists, into their land. The tourists treat the Jarawa like animas in a safari park.</a:t>
            </a:r>
            <a:endParaRPr lang="en-US" altLang="en-US" sz="2160"/>
          </a:p>
        </p:txBody>
      </p:sp>
      <p:pic>
        <p:nvPicPr>
          <p:cNvPr id="34820" name="Picture 6">
            <a:extLst>
              <a:ext uri="{FF2B5EF4-FFF2-40B4-BE49-F238E27FC236}">
                <a16:creationId xmlns:a16="http://schemas.microsoft.com/office/drawing/2014/main" id="{76E042D2-3C14-8B44-A696-B9175973B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972980"/>
            <a:ext cx="2686050" cy="46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678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550F226-4048-6E4C-8E59-651298E94D32}"/>
              </a:ext>
            </a:extLst>
          </p:cNvPr>
          <p:cNvSpPr>
            <a:spLocks noGrp="1" noChangeArrowheads="1"/>
          </p:cNvSpPr>
          <p:nvPr>
            <p:ph type="title"/>
          </p:nvPr>
        </p:nvSpPr>
        <p:spPr/>
        <p:txBody>
          <a:bodyPr/>
          <a:lstStyle/>
          <a:p>
            <a:r>
              <a:rPr lang="en-US" altLang="en-US">
                <a:latin typeface="dearJoe 5 CASUAL PRO" panose="02000000000000000000" pitchFamily="2" charset="0"/>
              </a:rPr>
              <a:t>Watch…</a:t>
            </a:r>
          </a:p>
        </p:txBody>
      </p:sp>
      <p:pic>
        <p:nvPicPr>
          <p:cNvPr id="35842" name="Content Placeholder 4">
            <a:hlinkClick r:id="rId2"/>
            <a:extLst>
              <a:ext uri="{FF2B5EF4-FFF2-40B4-BE49-F238E27FC236}">
                <a16:creationId xmlns:a16="http://schemas.microsoft.com/office/drawing/2014/main" id="{B41A4813-E084-CD46-8FDE-D736520A25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4007" y="1693070"/>
            <a:ext cx="4326255" cy="2756058"/>
          </a:xfrm>
        </p:spPr>
      </p:pic>
      <p:pic>
        <p:nvPicPr>
          <p:cNvPr id="35843" name="Picture 6">
            <a:hlinkClick r:id="rId4"/>
            <a:extLst>
              <a:ext uri="{FF2B5EF4-FFF2-40B4-BE49-F238E27FC236}">
                <a16:creationId xmlns:a16="http://schemas.microsoft.com/office/drawing/2014/main" id="{B2AE1176-FADB-A346-8F63-540F71DF9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998" y="1837373"/>
            <a:ext cx="4572000" cy="25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7">
            <a:extLst>
              <a:ext uri="{FF2B5EF4-FFF2-40B4-BE49-F238E27FC236}">
                <a16:creationId xmlns:a16="http://schemas.microsoft.com/office/drawing/2014/main" id="{A171B69E-B586-6C4C-8DC7-A56F5E2E499B}"/>
              </a:ext>
            </a:extLst>
          </p:cNvPr>
          <p:cNvSpPr txBox="1">
            <a:spLocks noChangeArrowheads="1"/>
          </p:cNvSpPr>
          <p:nvPr/>
        </p:nvSpPr>
        <p:spPr bwMode="auto">
          <a:xfrm>
            <a:off x="2392680" y="4800600"/>
            <a:ext cx="781812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dirty="0"/>
              <a:t>What are the cultural traits of the Jarawa? </a:t>
            </a:r>
          </a:p>
          <a:p>
            <a:r>
              <a:rPr lang="en-US" altLang="en-US" sz="2160" dirty="0"/>
              <a:t>How are these being impacted? – what are the global influences that are impacting this group? </a:t>
            </a:r>
          </a:p>
          <a:p>
            <a:endParaRPr lang="en-US" altLang="en-US" sz="2160" dirty="0"/>
          </a:p>
          <a:p>
            <a:r>
              <a:rPr lang="en-US" altLang="en-US" sz="2160" dirty="0"/>
              <a:t>Read: </a:t>
            </a:r>
            <a:r>
              <a:rPr lang="en-US" altLang="en-US" sz="2160" dirty="0">
                <a:hlinkClick r:id="rId6"/>
              </a:rPr>
              <a:t>Cultural traits of the Jarawa</a:t>
            </a:r>
            <a:endParaRPr lang="en-US" altLang="en-US" sz="2160" dirty="0"/>
          </a:p>
          <a:p>
            <a:endParaRPr lang="en-US" altLang="en-US" sz="2160" dirty="0"/>
          </a:p>
        </p:txBody>
      </p:sp>
    </p:spTree>
    <p:extLst>
      <p:ext uri="{BB962C8B-B14F-4D97-AF65-F5344CB8AC3E}">
        <p14:creationId xmlns:p14="http://schemas.microsoft.com/office/powerpoint/2010/main" val="397240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31CCF4C6-79F7-2043-B8B1-ABEA488F0AF1}"/>
              </a:ext>
            </a:extLst>
          </p:cNvPr>
          <p:cNvSpPr>
            <a:spLocks noGrp="1" noChangeArrowheads="1"/>
          </p:cNvSpPr>
          <p:nvPr>
            <p:ph type="title"/>
          </p:nvPr>
        </p:nvSpPr>
        <p:spPr/>
        <p:txBody>
          <a:bodyPr/>
          <a:lstStyle/>
          <a:p>
            <a:endParaRPr lang="en-US" altLang="en-US"/>
          </a:p>
        </p:txBody>
      </p:sp>
      <p:pic>
        <p:nvPicPr>
          <p:cNvPr id="37890" name="Content Placeholder 4">
            <a:extLst>
              <a:ext uri="{FF2B5EF4-FFF2-40B4-BE49-F238E27FC236}">
                <a16:creationId xmlns:a16="http://schemas.microsoft.com/office/drawing/2014/main" id="{AE4F1B90-A7D6-0F4B-BD85-EE3975FE70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9717" y="594360"/>
            <a:ext cx="8909685" cy="5414963"/>
          </a:xfrm>
        </p:spPr>
      </p:pic>
    </p:spTree>
    <p:extLst>
      <p:ext uri="{BB962C8B-B14F-4D97-AF65-F5344CB8AC3E}">
        <p14:creationId xmlns:p14="http://schemas.microsoft.com/office/powerpoint/2010/main" val="285221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002E1E2-0398-1248-B60A-F7D9AA18FF26}"/>
              </a:ext>
            </a:extLst>
          </p:cNvPr>
          <p:cNvSpPr>
            <a:spLocks noGrp="1" noChangeArrowheads="1"/>
          </p:cNvSpPr>
          <p:nvPr>
            <p:ph type="title"/>
          </p:nvPr>
        </p:nvSpPr>
        <p:spPr>
          <a:xfrm>
            <a:off x="-556260" y="47150"/>
            <a:ext cx="7772400" cy="1144428"/>
          </a:xfrm>
        </p:spPr>
        <p:txBody>
          <a:bodyPr/>
          <a:lstStyle/>
          <a:p>
            <a:r>
              <a:rPr lang="en-US" altLang="en-US">
                <a:latin typeface="dearJoe 5 CASUAL PRO" panose="02000000000000000000" pitchFamily="2" charset="0"/>
              </a:rPr>
              <a:t>Human Safari</a:t>
            </a:r>
          </a:p>
        </p:txBody>
      </p:sp>
      <p:pic>
        <p:nvPicPr>
          <p:cNvPr id="38914" name="Content Placeholder 4">
            <a:hlinkClick r:id="rId2"/>
            <a:extLst>
              <a:ext uri="{FF2B5EF4-FFF2-40B4-BE49-F238E27FC236}">
                <a16:creationId xmlns:a16="http://schemas.microsoft.com/office/drawing/2014/main" id="{75574844-996E-7C43-AA98-2A6C27464E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31569" y="387192"/>
            <a:ext cx="5749290" cy="3657600"/>
          </a:xfrm>
        </p:spPr>
      </p:pic>
      <p:pic>
        <p:nvPicPr>
          <p:cNvPr id="38915" name="Picture 7">
            <a:extLst>
              <a:ext uri="{FF2B5EF4-FFF2-40B4-BE49-F238E27FC236}">
                <a16:creationId xmlns:a16="http://schemas.microsoft.com/office/drawing/2014/main" id="{A7A813D6-5203-904A-801E-AB84D18FF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470" y="4266248"/>
            <a:ext cx="3909060" cy="208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8">
            <a:extLst>
              <a:ext uri="{FF2B5EF4-FFF2-40B4-BE49-F238E27FC236}">
                <a16:creationId xmlns:a16="http://schemas.microsoft.com/office/drawing/2014/main" id="{4B617904-AD10-3C48-927E-35F6C38B3D06}"/>
              </a:ext>
            </a:extLst>
          </p:cNvPr>
          <p:cNvSpPr>
            <a:spLocks noChangeArrowheads="1"/>
          </p:cNvSpPr>
          <p:nvPr/>
        </p:nvSpPr>
        <p:spPr bwMode="auto">
          <a:xfrm>
            <a:off x="1524000" y="4283393"/>
            <a:ext cx="45720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latin typeface="wf_segoe-ui_normal"/>
                <a:hlinkClick r:id="rId5"/>
              </a:rPr>
              <a:t>Reading: A Human Zoo on the World's Most Dangerous Island? The Shocking Future of North Sentinel</a:t>
            </a:r>
            <a:endParaRPr lang="en-US" altLang="en-US" sz="2160"/>
          </a:p>
        </p:txBody>
      </p:sp>
      <p:pic>
        <p:nvPicPr>
          <p:cNvPr id="38917" name="Picture 10">
            <a:extLst>
              <a:ext uri="{FF2B5EF4-FFF2-40B4-BE49-F238E27FC236}">
                <a16:creationId xmlns:a16="http://schemas.microsoft.com/office/drawing/2014/main" id="{CC554E94-C0E8-4F46-B5B4-F2E83D23C3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880" y="1624489"/>
            <a:ext cx="3201829" cy="180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931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DDBFA091-7671-F24F-AAD8-231EEF7DD341}"/>
              </a:ext>
            </a:extLst>
          </p:cNvPr>
          <p:cNvSpPr>
            <a:spLocks noGrp="1" noChangeArrowheads="1"/>
          </p:cNvSpPr>
          <p:nvPr>
            <p:ph type="title"/>
          </p:nvPr>
        </p:nvSpPr>
        <p:spPr/>
        <p:txBody>
          <a:bodyPr/>
          <a:lstStyle/>
          <a:p>
            <a:r>
              <a:rPr lang="en-US" altLang="en-US"/>
              <a:t>Dilution of gene pool due to contact with outside world</a:t>
            </a:r>
          </a:p>
        </p:txBody>
      </p:sp>
      <p:pic>
        <p:nvPicPr>
          <p:cNvPr id="39938" name="Content Placeholder 4">
            <a:extLst>
              <a:ext uri="{FF2B5EF4-FFF2-40B4-BE49-F238E27FC236}">
                <a16:creationId xmlns:a16="http://schemas.microsoft.com/office/drawing/2014/main" id="{B8B90C08-BCFE-5244-A081-40F333C90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1228" y="2194560"/>
            <a:ext cx="4447699" cy="2773204"/>
          </a:xfrm>
        </p:spPr>
      </p:pic>
      <p:sp>
        <p:nvSpPr>
          <p:cNvPr id="39939" name="TextBox 5">
            <a:extLst>
              <a:ext uri="{FF2B5EF4-FFF2-40B4-BE49-F238E27FC236}">
                <a16:creationId xmlns:a16="http://schemas.microsoft.com/office/drawing/2014/main" id="{190A486B-F7E6-2B4D-B08F-DE4702E75ACE}"/>
              </a:ext>
            </a:extLst>
          </p:cNvPr>
          <p:cNvSpPr txBox="1">
            <a:spLocks noChangeArrowheads="1"/>
          </p:cNvSpPr>
          <p:nvPr/>
        </p:nvSpPr>
        <p:spPr bwMode="auto">
          <a:xfrm>
            <a:off x="7261860" y="2194561"/>
            <a:ext cx="253746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t>Should the Jarawan people be outside the law?</a:t>
            </a:r>
          </a:p>
        </p:txBody>
      </p:sp>
      <p:sp>
        <p:nvSpPr>
          <p:cNvPr id="39940" name="TextBox 6">
            <a:extLst>
              <a:ext uri="{FF2B5EF4-FFF2-40B4-BE49-F238E27FC236}">
                <a16:creationId xmlns:a16="http://schemas.microsoft.com/office/drawing/2014/main" id="{78607BC3-5669-7A49-A178-44351AA6786F}"/>
              </a:ext>
            </a:extLst>
          </p:cNvPr>
          <p:cNvSpPr txBox="1">
            <a:spLocks noChangeArrowheads="1"/>
          </p:cNvSpPr>
          <p:nvPr/>
        </p:nvSpPr>
        <p:spPr bwMode="auto">
          <a:xfrm>
            <a:off x="1675448" y="5384959"/>
            <a:ext cx="836676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hlinkClick r:id="rId3"/>
              </a:rPr>
              <a:t>https://www.telegraph.co.uk/news/worldnews/asia/india/12194701/Death-of-fair-skinned-child-among-Jarawa-tribe-leaves-Indian-police-puzzled.html</a:t>
            </a:r>
            <a:endParaRPr lang="en-US" altLang="en-US" sz="2160"/>
          </a:p>
        </p:txBody>
      </p:sp>
    </p:spTree>
    <p:extLst>
      <p:ext uri="{BB962C8B-B14F-4D97-AF65-F5344CB8AC3E}">
        <p14:creationId xmlns:p14="http://schemas.microsoft.com/office/powerpoint/2010/main" val="2915074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934B444-888B-EE4E-BCE2-AD245090F046}"/>
              </a:ext>
            </a:extLst>
          </p:cNvPr>
          <p:cNvSpPr>
            <a:spLocks noGrp="1" noChangeArrowheads="1"/>
          </p:cNvSpPr>
          <p:nvPr>
            <p:ph type="title"/>
          </p:nvPr>
        </p:nvSpPr>
        <p:spPr>
          <a:xfrm>
            <a:off x="2209800" y="137160"/>
            <a:ext cx="7772400" cy="1144429"/>
          </a:xfrm>
        </p:spPr>
        <p:txBody>
          <a:bodyPr>
            <a:normAutofit fontScale="90000"/>
          </a:bodyPr>
          <a:lstStyle/>
          <a:p>
            <a:r>
              <a:rPr lang="en-US" altLang="en-US"/>
              <a:t>Synoptic links to other sections of the course</a:t>
            </a:r>
          </a:p>
        </p:txBody>
      </p:sp>
      <p:sp>
        <p:nvSpPr>
          <p:cNvPr id="25602" name="Content Placeholder 2">
            <a:extLst>
              <a:ext uri="{FF2B5EF4-FFF2-40B4-BE49-F238E27FC236}">
                <a16:creationId xmlns:a16="http://schemas.microsoft.com/office/drawing/2014/main" id="{2C659507-6FF9-4641-839F-7B22C2B9C51A}"/>
              </a:ext>
            </a:extLst>
          </p:cNvPr>
          <p:cNvSpPr>
            <a:spLocks noGrp="1" noChangeArrowheads="1"/>
          </p:cNvSpPr>
          <p:nvPr>
            <p:ph idx="1"/>
          </p:nvPr>
        </p:nvSpPr>
        <p:spPr>
          <a:xfrm>
            <a:off x="1981200" y="1508760"/>
            <a:ext cx="9029700" cy="4116229"/>
          </a:xfrm>
        </p:spPr>
        <p:txBody>
          <a:bodyPr/>
          <a:lstStyle/>
          <a:p>
            <a:r>
              <a:rPr lang="en-US" altLang="en-US"/>
              <a:t>Paper 3: Impacts of </a:t>
            </a:r>
            <a:r>
              <a:rPr lang="en-US" altLang="en-US">
                <a:solidFill>
                  <a:srgbClr val="FF0000"/>
                </a:solidFill>
              </a:rPr>
              <a:t> </a:t>
            </a:r>
            <a:r>
              <a:rPr lang="en-US" altLang="en-US"/>
              <a:t>and global interactions</a:t>
            </a:r>
          </a:p>
          <a:p>
            <a:r>
              <a:rPr lang="en-US" altLang="en-US"/>
              <a:t>Paper 3: </a:t>
            </a:r>
            <a:r>
              <a:rPr lang="en-US" altLang="en-US">
                <a:solidFill>
                  <a:srgbClr val="00B050"/>
                </a:solidFill>
              </a:rPr>
              <a:t>Environmental impacts </a:t>
            </a:r>
            <a:r>
              <a:rPr lang="en-US" altLang="en-US"/>
              <a:t>of global interactions</a:t>
            </a:r>
          </a:p>
          <a:p>
            <a:r>
              <a:rPr lang="en-US" altLang="en-US"/>
              <a:t>Paper 3: Impact of </a:t>
            </a:r>
            <a:r>
              <a:rPr lang="en-US" altLang="en-US">
                <a:solidFill>
                  <a:srgbClr val="7030A0"/>
                </a:solidFill>
              </a:rPr>
              <a:t>civil society- </a:t>
            </a:r>
            <a:r>
              <a:rPr lang="en-US" altLang="en-US"/>
              <a:t>what can organisations such as survival international do to reduce the impacts?</a:t>
            </a:r>
          </a:p>
          <a:p>
            <a:r>
              <a:rPr lang="en-US" altLang="en-US"/>
              <a:t>SDGs- reducing inequalities</a:t>
            </a:r>
          </a:p>
          <a:p>
            <a:r>
              <a:rPr lang="en-US" altLang="en-US"/>
              <a:t>Paper 1: Impact of </a:t>
            </a:r>
            <a:r>
              <a:rPr lang="en-US" altLang="en-US">
                <a:solidFill>
                  <a:srgbClr val="00B0F0"/>
                </a:solidFill>
              </a:rPr>
              <a:t>tourism</a:t>
            </a:r>
            <a:r>
              <a:rPr lang="en-US" altLang="en-US"/>
              <a:t>- is this an example of ‘zooifcation of culture’/ Human safaris </a:t>
            </a:r>
          </a:p>
        </p:txBody>
      </p:sp>
    </p:spTree>
    <p:extLst>
      <p:ext uri="{BB962C8B-B14F-4D97-AF65-F5344CB8AC3E}">
        <p14:creationId xmlns:p14="http://schemas.microsoft.com/office/powerpoint/2010/main" val="3079531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3F00878F-5168-BB4E-8EDE-8120356B8AEF}"/>
              </a:ext>
            </a:extLst>
          </p:cNvPr>
          <p:cNvSpPr>
            <a:spLocks noGrp="1" noChangeArrowheads="1"/>
          </p:cNvSpPr>
          <p:nvPr>
            <p:ph type="title"/>
          </p:nvPr>
        </p:nvSpPr>
        <p:spPr>
          <a:xfrm>
            <a:off x="3581400" y="0"/>
            <a:ext cx="6972300" cy="1144429"/>
          </a:xfrm>
        </p:spPr>
        <p:txBody>
          <a:bodyPr>
            <a:normAutofit fontScale="90000"/>
          </a:bodyPr>
          <a:lstStyle/>
          <a:p>
            <a:r>
              <a:rPr lang="en-US" altLang="en-US"/>
              <a:t>Survival International: Civil Society</a:t>
            </a:r>
          </a:p>
        </p:txBody>
      </p:sp>
      <p:sp>
        <p:nvSpPr>
          <p:cNvPr id="26626" name="Content Placeholder 2">
            <a:extLst>
              <a:ext uri="{FF2B5EF4-FFF2-40B4-BE49-F238E27FC236}">
                <a16:creationId xmlns:a16="http://schemas.microsoft.com/office/drawing/2014/main" id="{D4727892-21F2-A042-BC57-9AC9CE3491B4}"/>
              </a:ext>
            </a:extLst>
          </p:cNvPr>
          <p:cNvSpPr>
            <a:spLocks noGrp="1" noChangeArrowheads="1"/>
          </p:cNvSpPr>
          <p:nvPr>
            <p:ph idx="1"/>
          </p:nvPr>
        </p:nvSpPr>
        <p:spPr>
          <a:xfrm>
            <a:off x="1524000" y="1490187"/>
            <a:ext cx="3934778" cy="3321843"/>
          </a:xfrm>
        </p:spPr>
        <p:txBody>
          <a:bodyPr/>
          <a:lstStyle/>
          <a:p>
            <a:pPr marL="0" indent="0">
              <a:buNone/>
            </a:pPr>
            <a:endParaRPr lang="en-US" altLang="en-US" sz="1620"/>
          </a:p>
        </p:txBody>
      </p:sp>
      <p:pic>
        <p:nvPicPr>
          <p:cNvPr id="26627" name="Picture 3">
            <a:extLst>
              <a:ext uri="{FF2B5EF4-FFF2-40B4-BE49-F238E27FC236}">
                <a16:creationId xmlns:a16="http://schemas.microsoft.com/office/drawing/2014/main" id="{C9632F1B-68D3-634E-BE58-4EF6A7782C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8323" y="5074920"/>
            <a:ext cx="8152448" cy="152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16BE92E4-BCA7-434B-9E60-1DB66ED44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0009"/>
            <a:ext cx="2034540" cy="116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a:extLst>
              <a:ext uri="{FF2B5EF4-FFF2-40B4-BE49-F238E27FC236}">
                <a16:creationId xmlns:a16="http://schemas.microsoft.com/office/drawing/2014/main" id="{FF249118-8B94-9A4F-9A55-64837BDAA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374458"/>
            <a:ext cx="4914900"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4">
            <a:extLst>
              <a:ext uri="{FF2B5EF4-FFF2-40B4-BE49-F238E27FC236}">
                <a16:creationId xmlns:a16="http://schemas.microsoft.com/office/drawing/2014/main" id="{36C26F62-C2E4-304E-8E2B-0AE756BA5308}"/>
              </a:ext>
            </a:extLst>
          </p:cNvPr>
          <p:cNvSpPr txBox="1">
            <a:spLocks noChangeArrowheads="1"/>
          </p:cNvSpPr>
          <p:nvPr/>
        </p:nvSpPr>
        <p:spPr bwMode="auto">
          <a:xfrm>
            <a:off x="3215640" y="2934653"/>
            <a:ext cx="7338060" cy="2086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t>Why is it important for Survival international to protect the cultural traits of a tribe such as the Jarawa?</a:t>
            </a:r>
          </a:p>
          <a:p>
            <a:r>
              <a:rPr lang="en-US" altLang="en-US" sz="2160"/>
              <a:t>How can the work of Survival international be seen as civil society action?</a:t>
            </a:r>
          </a:p>
          <a:p>
            <a:r>
              <a:rPr lang="en-US" altLang="en-US" sz="2160"/>
              <a:t>How can the work of survival international be seen as an anti- globalisation movement? </a:t>
            </a:r>
          </a:p>
        </p:txBody>
      </p:sp>
      <p:sp>
        <p:nvSpPr>
          <p:cNvPr id="26631" name="Rectangle 5">
            <a:extLst>
              <a:ext uri="{FF2B5EF4-FFF2-40B4-BE49-F238E27FC236}">
                <a16:creationId xmlns:a16="http://schemas.microsoft.com/office/drawing/2014/main" id="{516B7ECA-51BA-9248-9F70-B41BA80877DA}"/>
              </a:ext>
            </a:extLst>
          </p:cNvPr>
          <p:cNvSpPr>
            <a:spLocks noChangeArrowheads="1"/>
          </p:cNvSpPr>
          <p:nvPr/>
        </p:nvSpPr>
        <p:spPr bwMode="auto">
          <a:xfrm>
            <a:off x="2049780" y="1831658"/>
            <a:ext cx="288036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160">
                <a:hlinkClick r:id="rId5"/>
              </a:rPr>
              <a:t>https://www.survivalinternational.org/tribes/jarawa</a:t>
            </a:r>
            <a:endParaRPr lang="en-US" altLang="en-US" sz="2160"/>
          </a:p>
        </p:txBody>
      </p:sp>
    </p:spTree>
    <p:extLst>
      <p:ext uri="{BB962C8B-B14F-4D97-AF65-F5344CB8AC3E}">
        <p14:creationId xmlns:p14="http://schemas.microsoft.com/office/powerpoint/2010/main" val="2938243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E374-050E-D549-BF2B-2F771D67F01E}"/>
              </a:ext>
            </a:extLst>
          </p:cNvPr>
          <p:cNvSpPr>
            <a:spLocks noGrp="1"/>
          </p:cNvSpPr>
          <p:nvPr>
            <p:ph type="title"/>
          </p:nvPr>
        </p:nvSpPr>
        <p:spPr/>
        <p:txBody>
          <a:bodyPr/>
          <a:lstStyle/>
          <a:p>
            <a:r>
              <a:rPr lang="en-US" dirty="0"/>
              <a:t>What is culture? </a:t>
            </a:r>
          </a:p>
        </p:txBody>
      </p:sp>
      <p:pic>
        <p:nvPicPr>
          <p:cNvPr id="5" name="Content Placeholder 4">
            <a:hlinkClick r:id="rId2"/>
            <a:extLst>
              <a:ext uri="{FF2B5EF4-FFF2-40B4-BE49-F238E27FC236}">
                <a16:creationId xmlns:a16="http://schemas.microsoft.com/office/drawing/2014/main" id="{83461102-298C-234C-84BC-5E8FCC8ACC58}"/>
              </a:ext>
            </a:extLst>
          </p:cNvPr>
          <p:cNvPicPr>
            <a:picLocks noGrp="1" noChangeAspect="1"/>
          </p:cNvPicPr>
          <p:nvPr>
            <p:ph idx="1"/>
          </p:nvPr>
        </p:nvPicPr>
        <p:blipFill>
          <a:blip r:embed="rId3"/>
          <a:stretch>
            <a:fillRect/>
          </a:stretch>
        </p:blipFill>
        <p:spPr>
          <a:xfrm>
            <a:off x="230187" y="2141562"/>
            <a:ext cx="5608753" cy="3244825"/>
          </a:xfrm>
        </p:spPr>
      </p:pic>
      <p:pic>
        <p:nvPicPr>
          <p:cNvPr id="7" name="Picture 6">
            <a:hlinkClick r:id="rId4"/>
            <a:extLst>
              <a:ext uri="{FF2B5EF4-FFF2-40B4-BE49-F238E27FC236}">
                <a16:creationId xmlns:a16="http://schemas.microsoft.com/office/drawing/2014/main" id="{9592E7DE-BFC2-054C-A737-E44264B0378B}"/>
              </a:ext>
            </a:extLst>
          </p:cNvPr>
          <p:cNvPicPr>
            <a:picLocks noChangeAspect="1"/>
          </p:cNvPicPr>
          <p:nvPr/>
        </p:nvPicPr>
        <p:blipFill>
          <a:blip r:embed="rId5"/>
          <a:stretch>
            <a:fillRect/>
          </a:stretch>
        </p:blipFill>
        <p:spPr>
          <a:xfrm>
            <a:off x="6096000" y="2265460"/>
            <a:ext cx="5438663" cy="2997028"/>
          </a:xfrm>
          <a:prstGeom prst="rect">
            <a:avLst/>
          </a:prstGeom>
        </p:spPr>
      </p:pic>
    </p:spTree>
    <p:extLst>
      <p:ext uri="{BB962C8B-B14F-4D97-AF65-F5344CB8AC3E}">
        <p14:creationId xmlns:p14="http://schemas.microsoft.com/office/powerpoint/2010/main" val="3165690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E5D3C53-22B8-EF4A-8C31-41C15B1F1F8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US" altLang="en-US">
              <a:ea typeface="ＭＳ Ｐゴシック" panose="020B0600070205080204" pitchFamily="34" charset="-128"/>
            </a:endParaRPr>
          </a:p>
        </p:txBody>
      </p:sp>
      <p:pic>
        <p:nvPicPr>
          <p:cNvPr id="17410" name="Content Placeholder 4">
            <a:extLst>
              <a:ext uri="{FF2B5EF4-FFF2-40B4-BE49-F238E27FC236}">
                <a16:creationId xmlns:a16="http://schemas.microsoft.com/office/drawing/2014/main" id="{59D223F1-3B41-6340-8853-C43FAB495D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828801"/>
            <a:ext cx="8229600" cy="109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326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3837535A-4CF3-244C-BC65-465C338F796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US" altLang="en-US">
              <a:ea typeface="ＭＳ Ｐゴシック" panose="020B0600070205080204" pitchFamily="34" charset="-128"/>
            </a:endParaRPr>
          </a:p>
        </p:txBody>
      </p:sp>
      <p:pic>
        <p:nvPicPr>
          <p:cNvPr id="18434" name="Content Placeholder 4">
            <a:extLst>
              <a:ext uri="{FF2B5EF4-FFF2-40B4-BE49-F238E27FC236}">
                <a16:creationId xmlns:a16="http://schemas.microsoft.com/office/drawing/2014/main" id="{2B0C321A-2AA1-8C4D-979F-5E4727341B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
            <a:ext cx="64643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a:extLst>
              <a:ext uri="{FF2B5EF4-FFF2-40B4-BE49-F238E27FC236}">
                <a16:creationId xmlns:a16="http://schemas.microsoft.com/office/drawing/2014/main" id="{F097D961-EF6D-9540-BA63-DA7BD0C12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39" y="4392614"/>
            <a:ext cx="50387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99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17783" y="152400"/>
            <a:ext cx="8229600" cy="1143000"/>
          </a:xfrm>
        </p:spPr>
        <p:txBody>
          <a:bodyPr>
            <a:normAutofit fontScale="90000"/>
          </a:bodyPr>
          <a:lstStyle/>
          <a:p>
            <a:br>
              <a:rPr lang="en-US" sz="3100" dirty="0"/>
            </a:br>
            <a:br>
              <a:rPr lang="en-US" sz="3100" dirty="0"/>
            </a:br>
            <a:br>
              <a:rPr lang="en-US" sz="3100" dirty="0"/>
            </a:br>
            <a:r>
              <a:rPr lang="en-US" sz="3100" dirty="0"/>
              <a:t>Draw a cultural stereotype ... consider the language(s) they speak, the customs the follow, the beliefs they hold, how they dress, the music they listen to, the food they like to eat and the technology they use.</a:t>
            </a:r>
          </a:p>
        </p:txBody>
      </p:sp>
      <p:pic>
        <p:nvPicPr>
          <p:cNvPr id="1026" name="Picture 2"/>
          <p:cNvPicPr>
            <a:picLocks noChangeAspect="1" noChangeArrowheads="1"/>
          </p:cNvPicPr>
          <p:nvPr/>
        </p:nvPicPr>
        <p:blipFill>
          <a:blip r:embed="rId2" cstate="print"/>
          <a:srcRect/>
          <a:stretch>
            <a:fillRect/>
          </a:stretch>
        </p:blipFill>
        <p:spPr bwMode="auto">
          <a:xfrm>
            <a:off x="3450115" y="2158844"/>
            <a:ext cx="4267200" cy="4445769"/>
          </a:xfrm>
          <a:prstGeom prst="rect">
            <a:avLst/>
          </a:prstGeom>
          <a:noFill/>
          <a:ln w="9525">
            <a:noFill/>
            <a:miter lim="800000"/>
            <a:headEnd/>
            <a:tailEnd/>
          </a:ln>
        </p:spPr>
      </p:pic>
    </p:spTree>
    <p:extLst>
      <p:ext uri="{BB962C8B-B14F-4D97-AF65-F5344CB8AC3E}">
        <p14:creationId xmlns:p14="http://schemas.microsoft.com/office/powerpoint/2010/main" val="360419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2248377" y="810103"/>
            <a:ext cx="7696676" cy="701731"/>
          </a:xfrm>
          <a:prstGeom prst="rect">
            <a:avLst/>
          </a:prstGeom>
          <a:noFill/>
          <a:ln w="9525">
            <a:noFill/>
            <a:miter lim="800000"/>
            <a:headEnd/>
            <a:tailEnd/>
          </a:ln>
          <a:effectLst/>
        </p:spPr>
        <p:txBody>
          <a:bodyPr lIns="0" tIns="0" rIns="0" bIns="0">
            <a:spAutoFit/>
          </a:bodyPr>
          <a:lstStyle/>
          <a:p>
            <a:pPr>
              <a:lnSpc>
                <a:spcPct val="95000"/>
              </a:lnSpc>
            </a:pPr>
            <a:r>
              <a:rPr lang="en-US" sz="2400" dirty="0">
                <a:solidFill>
                  <a:srgbClr val="000000"/>
                </a:solidFill>
                <a:latin typeface="Arial" charset="0"/>
              </a:rPr>
              <a:t>Important to note that cultures are not static. Cultures and cultural traits constantly changing and evolving.</a:t>
            </a:r>
          </a:p>
        </p:txBody>
      </p:sp>
      <p:sp>
        <p:nvSpPr>
          <p:cNvPr id="7175" name="Text Box 7"/>
          <p:cNvSpPr txBox="1">
            <a:spLocks noChangeArrowheads="1"/>
          </p:cNvSpPr>
          <p:nvPr/>
        </p:nvSpPr>
        <p:spPr bwMode="auto">
          <a:xfrm>
            <a:off x="2248377" y="5634991"/>
            <a:ext cx="7408068" cy="701731"/>
          </a:xfrm>
          <a:prstGeom prst="rect">
            <a:avLst/>
          </a:prstGeom>
          <a:noFill/>
          <a:ln w="9525">
            <a:noFill/>
            <a:miter lim="800000"/>
            <a:headEnd/>
            <a:tailEnd/>
          </a:ln>
          <a:effectLst/>
        </p:spPr>
        <p:txBody>
          <a:bodyPr lIns="0" tIns="0" rIns="0" bIns="0">
            <a:spAutoFit/>
          </a:bodyPr>
          <a:lstStyle/>
          <a:p>
            <a:pPr>
              <a:lnSpc>
                <a:spcPct val="95000"/>
              </a:lnSpc>
            </a:pPr>
            <a:r>
              <a:rPr lang="en-US" sz="2400" dirty="0">
                <a:solidFill>
                  <a:srgbClr val="FF3300"/>
                </a:solidFill>
                <a:latin typeface="Arial" charset="0"/>
              </a:rPr>
              <a:t>Think of examples of changes in the culture and the cultural traits of a country you are familiar with.</a:t>
            </a:r>
          </a:p>
        </p:txBody>
      </p:sp>
      <p:pic>
        <p:nvPicPr>
          <p:cNvPr id="2" name="Picture 1"/>
          <p:cNvPicPr>
            <a:picLocks noChangeAspect="1"/>
          </p:cNvPicPr>
          <p:nvPr/>
        </p:nvPicPr>
        <p:blipFill>
          <a:blip r:embed="rId2"/>
          <a:stretch>
            <a:fillRect/>
          </a:stretch>
        </p:blipFill>
        <p:spPr>
          <a:xfrm>
            <a:off x="3810001" y="2209800"/>
            <a:ext cx="4086225" cy="2317356"/>
          </a:xfrm>
          <a:prstGeom prst="rect">
            <a:avLst/>
          </a:prstGeom>
        </p:spPr>
      </p:pic>
    </p:spTree>
    <p:extLst>
      <p:ext uri="{BB962C8B-B14F-4D97-AF65-F5344CB8AC3E}">
        <p14:creationId xmlns:p14="http://schemas.microsoft.com/office/powerpoint/2010/main" val="223474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2133600" y="338139"/>
            <a:ext cx="7924800" cy="6181725"/>
          </a:xfrm>
          <a:prstGeom prst="rect">
            <a:avLst/>
          </a:prstGeom>
          <a:noFill/>
          <a:ln w="9525">
            <a:noFill/>
            <a:miter lim="800000"/>
            <a:headEnd/>
            <a:tailEnd/>
          </a:ln>
        </p:spPr>
      </p:pic>
    </p:spTree>
    <p:extLst>
      <p:ext uri="{BB962C8B-B14F-4D97-AF65-F5344CB8AC3E}">
        <p14:creationId xmlns:p14="http://schemas.microsoft.com/office/powerpoint/2010/main" val="3614937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2637</Words>
  <Application>Microsoft Macintosh PowerPoint</Application>
  <PresentationFormat>Widescreen</PresentationFormat>
  <Paragraphs>150</Paragraphs>
  <Slides>61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Calibri</vt:lpstr>
      <vt:lpstr>Calibri Light</vt:lpstr>
      <vt:lpstr>dearJoe 5 CASUAL PRO</vt:lpstr>
      <vt:lpstr>Lato</vt:lpstr>
      <vt:lpstr>Swiss721BT-Light</vt:lpstr>
      <vt:lpstr>Times New Roman</vt:lpstr>
      <vt:lpstr>wf_segoe-ui_normal</vt:lpstr>
      <vt:lpstr>Office Theme</vt:lpstr>
      <vt:lpstr>CHANGING CULTURES AND IDENTITIES </vt:lpstr>
      <vt:lpstr>Key question: </vt:lpstr>
      <vt:lpstr>Global spectrum of cultural traits </vt:lpstr>
      <vt:lpstr>PowerPoint Presentation</vt:lpstr>
      <vt:lpstr>PowerPoint Presentation</vt:lpstr>
      <vt:lpstr>What is culture? </vt:lpstr>
      <vt:lpstr>   Draw a cultural stereotype ... consider the language(s) they speak, the customs the follow, the beliefs they hold, how they dress, the music they listen to, the food they like to eat and the technology they use.</vt:lpstr>
      <vt:lpstr>PowerPoint Presentation</vt:lpstr>
      <vt:lpstr>PowerPoint Presentation</vt:lpstr>
      <vt:lpstr>PowerPoint Presentation</vt:lpstr>
      <vt:lpstr>What could be seen as the cultural objects of 2020?</vt:lpstr>
      <vt:lpstr>Global culture</vt:lpstr>
      <vt:lpstr>A global culture</vt:lpstr>
      <vt:lpstr>A Global culture is the product of….</vt:lpstr>
      <vt:lpstr>Cultural traits</vt:lpstr>
      <vt:lpstr>PowerPoint Presentation</vt:lpstr>
      <vt:lpstr>PowerPoint Presentation</vt:lpstr>
      <vt:lpstr>Diffusion of cultural traits news articles</vt:lpstr>
      <vt:lpstr>Language</vt:lpstr>
      <vt:lpstr>The spread of language</vt:lpstr>
      <vt:lpstr>PowerPoint Presentation</vt:lpstr>
      <vt:lpstr>Food</vt:lpstr>
      <vt:lpstr>The spread of McDonalds across the globe</vt:lpstr>
      <vt:lpstr>Customs: </vt:lpstr>
      <vt:lpstr>Technology: </vt:lpstr>
      <vt:lpstr>Beliefs:</vt:lpstr>
      <vt:lpstr>PowerPoint Presentation</vt:lpstr>
      <vt:lpstr>Dress:</vt:lpstr>
      <vt:lpstr>PowerPoint Presentation</vt:lpstr>
      <vt:lpstr>Images:</vt:lpstr>
      <vt:lpstr>Music</vt:lpstr>
      <vt:lpstr>Influence over the spread of culture </vt:lpstr>
      <vt:lpstr>Homework: Cultural diffusion</vt:lpstr>
      <vt:lpstr>Example of an exam question</vt:lpstr>
      <vt:lpstr>Part B question </vt:lpstr>
      <vt:lpstr>Part B question </vt:lpstr>
      <vt:lpstr>Cultural Imperialism </vt:lpstr>
      <vt:lpstr>PowerPoint Presentation</vt:lpstr>
      <vt:lpstr>PowerPoint Presentation</vt:lpstr>
      <vt:lpstr>Define…..</vt:lpstr>
      <vt:lpstr>PowerPoint Presentation</vt:lpstr>
      <vt:lpstr>Explanation…</vt:lpstr>
      <vt:lpstr>Explanation cont…</vt:lpstr>
      <vt:lpstr>Power of the USA linked to cultural imperialism </vt:lpstr>
      <vt:lpstr>Five common areas that are often studied to look at the impacts of cultural imperialism are: </vt:lpstr>
      <vt:lpstr>PowerPoint Presentation</vt:lpstr>
      <vt:lpstr>Current example of cultural imperialism </vt:lpstr>
      <vt:lpstr>Textbook reading on the Sentinelese</vt:lpstr>
      <vt:lpstr>Watch the survival International video</vt:lpstr>
      <vt:lpstr>PowerPoint Presentation</vt:lpstr>
      <vt:lpstr>PowerPoint Presentation</vt:lpstr>
      <vt:lpstr>PowerPoint Presentation</vt:lpstr>
      <vt:lpstr>PowerPoint Presentation</vt:lpstr>
      <vt:lpstr>Watch…</vt:lpstr>
      <vt:lpstr>PowerPoint Presentation</vt:lpstr>
      <vt:lpstr>Human Safari</vt:lpstr>
      <vt:lpstr>Dilution of gene pool due to contact with outside world</vt:lpstr>
      <vt:lpstr>Synoptic links to other sections of the course</vt:lpstr>
      <vt:lpstr>Survival International: Civil Society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CULTURES AND IDENTITIES </dc:title>
  <dc:creator>Anna Bennett</dc:creator>
  <cp:lastModifiedBy>Anna Bennett</cp:lastModifiedBy>
  <cp:revision>6</cp:revision>
  <dcterms:created xsi:type="dcterms:W3CDTF">2018-11-27T02:32:40Z</dcterms:created>
  <dcterms:modified xsi:type="dcterms:W3CDTF">2020-02-12T20:38:07Z</dcterms:modified>
</cp:coreProperties>
</file>