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41" r:id="rId3"/>
    <p:sldId id="256" r:id="rId4"/>
    <p:sldId id="275" r:id="rId5"/>
    <p:sldId id="342" r:id="rId6"/>
    <p:sldId id="343" r:id="rId7"/>
    <p:sldId id="344" r:id="rId8"/>
    <p:sldId id="311" r:id="rId9"/>
    <p:sldId id="279" r:id="rId10"/>
    <p:sldId id="301" r:id="rId11"/>
    <p:sldId id="302" r:id="rId12"/>
    <p:sldId id="338" r:id="rId13"/>
    <p:sldId id="348" r:id="rId14"/>
    <p:sldId id="316" r:id="rId15"/>
    <p:sldId id="317" r:id="rId16"/>
    <p:sldId id="346" r:id="rId17"/>
    <p:sldId id="351" r:id="rId18"/>
    <p:sldId id="340" r:id="rId19"/>
    <p:sldId id="325" r:id="rId20"/>
    <p:sldId id="349" r:id="rId21"/>
    <p:sldId id="314" r:id="rId22"/>
    <p:sldId id="262" r:id="rId23"/>
    <p:sldId id="350" r:id="rId24"/>
    <p:sldId id="313" r:id="rId25"/>
    <p:sldId id="332" r:id="rId26"/>
    <p:sldId id="330" r:id="rId27"/>
    <p:sldId id="335" r:id="rId28"/>
    <p:sldId id="336" r:id="rId29"/>
    <p:sldId id="329" r:id="rId30"/>
    <p:sldId id="353" r:id="rId31"/>
    <p:sldId id="337" r:id="rId32"/>
    <p:sldId id="318" r:id="rId33"/>
    <p:sldId id="355" r:id="rId34"/>
    <p:sldId id="357" r:id="rId35"/>
    <p:sldId id="356" r:id="rId36"/>
    <p:sldId id="312" r:id="rId37"/>
    <p:sldId id="352" r:id="rId38"/>
    <p:sldId id="35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1"/>
  </p:normalViewPr>
  <p:slideViewPr>
    <p:cSldViewPr snapToGrid="0" snapToObjects="1">
      <p:cViewPr varScale="1">
        <p:scale>
          <a:sx n="90" d="100"/>
          <a:sy n="90" d="100"/>
        </p:scale>
        <p:origin x="23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BFB36-0A43-48C9-AC76-3B2483A98864}"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304E991-3039-4CF9-AD30-8B584B47EDA8}">
      <dgm:prSet/>
      <dgm:spPr/>
      <dgm:t>
        <a:bodyPr/>
        <a:lstStyle/>
        <a:p>
          <a:pPr>
            <a:lnSpc>
              <a:spcPct val="100000"/>
            </a:lnSpc>
          </a:pPr>
          <a:r>
            <a:rPr lang="en-US" b="1"/>
            <a:t>Read: </a:t>
          </a:r>
          <a:r>
            <a:rPr lang="en-US"/>
            <a:t>Kognity 5.2.1 Culture and the diffusion of cultural traits</a:t>
          </a:r>
        </a:p>
      </dgm:t>
    </dgm:pt>
    <dgm:pt modelId="{8FEAAF92-21B1-4DD3-B6AF-C0B7366C765F}" type="parTrans" cxnId="{B92EB176-BD51-41DC-B3B8-7272D7D9CB3A}">
      <dgm:prSet/>
      <dgm:spPr/>
      <dgm:t>
        <a:bodyPr/>
        <a:lstStyle/>
        <a:p>
          <a:endParaRPr lang="en-US"/>
        </a:p>
      </dgm:t>
    </dgm:pt>
    <dgm:pt modelId="{A95DF308-7E68-4E3E-A97C-2D6A39A2E865}" type="sibTrans" cxnId="{B92EB176-BD51-41DC-B3B8-7272D7D9CB3A}">
      <dgm:prSet/>
      <dgm:spPr/>
      <dgm:t>
        <a:bodyPr/>
        <a:lstStyle/>
        <a:p>
          <a:endParaRPr lang="en-US"/>
        </a:p>
      </dgm:t>
    </dgm:pt>
    <dgm:pt modelId="{F2C249F5-FEFE-4758-91F8-65FF1A89AF1A}">
      <dgm:prSet/>
      <dgm:spPr/>
      <dgm:t>
        <a:bodyPr/>
        <a:lstStyle/>
        <a:p>
          <a:pPr>
            <a:lnSpc>
              <a:spcPct val="100000"/>
            </a:lnSpc>
          </a:pPr>
          <a:r>
            <a:rPr lang="en-US"/>
            <a:t>Make notes on the different factors that will spread (diffuse) cultural traits </a:t>
          </a:r>
        </a:p>
      </dgm:t>
    </dgm:pt>
    <dgm:pt modelId="{ACC8E252-90DC-4190-BA97-730E71BB960A}" type="parTrans" cxnId="{A785A10B-6BBE-41BF-8BBF-397C87C0969E}">
      <dgm:prSet/>
      <dgm:spPr/>
      <dgm:t>
        <a:bodyPr/>
        <a:lstStyle/>
        <a:p>
          <a:endParaRPr lang="en-US"/>
        </a:p>
      </dgm:t>
    </dgm:pt>
    <dgm:pt modelId="{5A9F9BD1-A637-490F-8E98-6598DBA0BE6A}" type="sibTrans" cxnId="{A785A10B-6BBE-41BF-8BBF-397C87C0969E}">
      <dgm:prSet/>
      <dgm:spPr/>
      <dgm:t>
        <a:bodyPr/>
        <a:lstStyle/>
        <a:p>
          <a:endParaRPr lang="en-US"/>
        </a:p>
      </dgm:t>
    </dgm:pt>
    <dgm:pt modelId="{C432B571-2B8E-4DD6-A858-9BB9FBF80D30}" type="pres">
      <dgm:prSet presAssocID="{77FBFB36-0A43-48C9-AC76-3B2483A98864}" presName="root" presStyleCnt="0">
        <dgm:presLayoutVars>
          <dgm:dir/>
          <dgm:resizeHandles val="exact"/>
        </dgm:presLayoutVars>
      </dgm:prSet>
      <dgm:spPr/>
    </dgm:pt>
    <dgm:pt modelId="{159A1BE6-35D7-481C-B365-149BF9A34C67}" type="pres">
      <dgm:prSet presAssocID="{6304E991-3039-4CF9-AD30-8B584B47EDA8}" presName="compNode" presStyleCnt="0"/>
      <dgm:spPr/>
    </dgm:pt>
    <dgm:pt modelId="{0EAB6B68-EB50-4B0F-8AE4-02329816F601}" type="pres">
      <dgm:prSet presAssocID="{6304E991-3039-4CF9-AD30-8B584B47ED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CBC64EA-53E7-4467-83CE-9F15A50E00ED}" type="pres">
      <dgm:prSet presAssocID="{6304E991-3039-4CF9-AD30-8B584B47EDA8}" presName="spaceRect" presStyleCnt="0"/>
      <dgm:spPr/>
    </dgm:pt>
    <dgm:pt modelId="{21653E21-462E-4696-84AE-E0B6149C4642}" type="pres">
      <dgm:prSet presAssocID="{6304E991-3039-4CF9-AD30-8B584B47EDA8}" presName="textRect" presStyleLbl="revTx" presStyleIdx="0" presStyleCnt="2">
        <dgm:presLayoutVars>
          <dgm:chMax val="1"/>
          <dgm:chPref val="1"/>
        </dgm:presLayoutVars>
      </dgm:prSet>
      <dgm:spPr/>
    </dgm:pt>
    <dgm:pt modelId="{140E8D5A-6D3C-4345-AC3D-DA8406CD7AC4}" type="pres">
      <dgm:prSet presAssocID="{A95DF308-7E68-4E3E-A97C-2D6A39A2E865}" presName="sibTrans" presStyleCnt="0"/>
      <dgm:spPr/>
    </dgm:pt>
    <dgm:pt modelId="{40E22633-B763-49DC-B31E-7641EC07F06D}" type="pres">
      <dgm:prSet presAssocID="{F2C249F5-FEFE-4758-91F8-65FF1A89AF1A}" presName="compNode" presStyleCnt="0"/>
      <dgm:spPr/>
    </dgm:pt>
    <dgm:pt modelId="{68E274EF-E540-4D94-9637-35B734466B1D}" type="pres">
      <dgm:prSet presAssocID="{F2C249F5-FEFE-4758-91F8-65FF1A89AF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6AA0A04-5F43-4163-A467-08446EDA6553}" type="pres">
      <dgm:prSet presAssocID="{F2C249F5-FEFE-4758-91F8-65FF1A89AF1A}" presName="spaceRect" presStyleCnt="0"/>
      <dgm:spPr/>
    </dgm:pt>
    <dgm:pt modelId="{3C005D0E-F949-4ED2-88FE-4C98E1ED6F51}" type="pres">
      <dgm:prSet presAssocID="{F2C249F5-FEFE-4758-91F8-65FF1A89AF1A}" presName="textRect" presStyleLbl="revTx" presStyleIdx="1" presStyleCnt="2">
        <dgm:presLayoutVars>
          <dgm:chMax val="1"/>
          <dgm:chPref val="1"/>
        </dgm:presLayoutVars>
      </dgm:prSet>
      <dgm:spPr/>
    </dgm:pt>
  </dgm:ptLst>
  <dgm:cxnLst>
    <dgm:cxn modelId="{4269FB03-1902-3447-A8C5-6ACB1935BF85}" type="presOf" srcId="{6304E991-3039-4CF9-AD30-8B584B47EDA8}" destId="{21653E21-462E-4696-84AE-E0B6149C4642}" srcOrd="0" destOrd="0" presId="urn:microsoft.com/office/officeart/2018/2/layout/IconLabelList"/>
    <dgm:cxn modelId="{A785A10B-6BBE-41BF-8BBF-397C87C0969E}" srcId="{77FBFB36-0A43-48C9-AC76-3B2483A98864}" destId="{F2C249F5-FEFE-4758-91F8-65FF1A89AF1A}" srcOrd="1" destOrd="0" parTransId="{ACC8E252-90DC-4190-BA97-730E71BB960A}" sibTransId="{5A9F9BD1-A637-490F-8E98-6598DBA0BE6A}"/>
    <dgm:cxn modelId="{38D0B673-E824-E346-9BF9-5EADB6084975}" type="presOf" srcId="{77FBFB36-0A43-48C9-AC76-3B2483A98864}" destId="{C432B571-2B8E-4DD6-A858-9BB9FBF80D30}" srcOrd="0" destOrd="0" presId="urn:microsoft.com/office/officeart/2018/2/layout/IconLabelList"/>
    <dgm:cxn modelId="{B92EB176-BD51-41DC-B3B8-7272D7D9CB3A}" srcId="{77FBFB36-0A43-48C9-AC76-3B2483A98864}" destId="{6304E991-3039-4CF9-AD30-8B584B47EDA8}" srcOrd="0" destOrd="0" parTransId="{8FEAAF92-21B1-4DD3-B6AF-C0B7366C765F}" sibTransId="{A95DF308-7E68-4E3E-A97C-2D6A39A2E865}"/>
    <dgm:cxn modelId="{9B574EFE-D57D-5D4E-98CD-44BA866B23E3}" type="presOf" srcId="{F2C249F5-FEFE-4758-91F8-65FF1A89AF1A}" destId="{3C005D0E-F949-4ED2-88FE-4C98E1ED6F51}" srcOrd="0" destOrd="0" presId="urn:microsoft.com/office/officeart/2018/2/layout/IconLabelList"/>
    <dgm:cxn modelId="{935FDDE6-5BB1-A744-A15A-371DA47B7617}" type="presParOf" srcId="{C432B571-2B8E-4DD6-A858-9BB9FBF80D30}" destId="{159A1BE6-35D7-481C-B365-149BF9A34C67}" srcOrd="0" destOrd="0" presId="urn:microsoft.com/office/officeart/2018/2/layout/IconLabelList"/>
    <dgm:cxn modelId="{1EAEEB75-BD35-D141-9734-BE5AB4C7787D}" type="presParOf" srcId="{159A1BE6-35D7-481C-B365-149BF9A34C67}" destId="{0EAB6B68-EB50-4B0F-8AE4-02329816F601}" srcOrd="0" destOrd="0" presId="urn:microsoft.com/office/officeart/2018/2/layout/IconLabelList"/>
    <dgm:cxn modelId="{2E79FA7A-5A9B-8F41-A230-D6177A52078E}" type="presParOf" srcId="{159A1BE6-35D7-481C-B365-149BF9A34C67}" destId="{9CBC64EA-53E7-4467-83CE-9F15A50E00ED}" srcOrd="1" destOrd="0" presId="urn:microsoft.com/office/officeart/2018/2/layout/IconLabelList"/>
    <dgm:cxn modelId="{AE3D93F8-7292-5643-8643-3EA6ABDD100C}" type="presParOf" srcId="{159A1BE6-35D7-481C-B365-149BF9A34C67}" destId="{21653E21-462E-4696-84AE-E0B6149C4642}" srcOrd="2" destOrd="0" presId="urn:microsoft.com/office/officeart/2018/2/layout/IconLabelList"/>
    <dgm:cxn modelId="{0BEB601B-019F-9D46-8193-8D6BEA14300A}" type="presParOf" srcId="{C432B571-2B8E-4DD6-A858-9BB9FBF80D30}" destId="{140E8D5A-6D3C-4345-AC3D-DA8406CD7AC4}" srcOrd="1" destOrd="0" presId="urn:microsoft.com/office/officeart/2018/2/layout/IconLabelList"/>
    <dgm:cxn modelId="{4A99272D-09E2-3047-9552-68C696B9BB92}" type="presParOf" srcId="{C432B571-2B8E-4DD6-A858-9BB9FBF80D30}" destId="{40E22633-B763-49DC-B31E-7641EC07F06D}" srcOrd="2" destOrd="0" presId="urn:microsoft.com/office/officeart/2018/2/layout/IconLabelList"/>
    <dgm:cxn modelId="{6B588622-01A6-FB45-B310-E4919EFD3406}" type="presParOf" srcId="{40E22633-B763-49DC-B31E-7641EC07F06D}" destId="{68E274EF-E540-4D94-9637-35B734466B1D}" srcOrd="0" destOrd="0" presId="urn:microsoft.com/office/officeart/2018/2/layout/IconLabelList"/>
    <dgm:cxn modelId="{9EC321F8-00F0-4F43-8FCD-86CD5A4311CC}" type="presParOf" srcId="{40E22633-B763-49DC-B31E-7641EC07F06D}" destId="{76AA0A04-5F43-4163-A467-08446EDA6553}" srcOrd="1" destOrd="0" presId="urn:microsoft.com/office/officeart/2018/2/layout/IconLabelList"/>
    <dgm:cxn modelId="{4050954C-30FF-834F-9C52-E71240FF1633}" type="presParOf" srcId="{40E22633-B763-49DC-B31E-7641EC07F06D}" destId="{3C005D0E-F949-4ED2-88FE-4C98E1ED6F5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B6B68-EB50-4B0F-8AE4-02329816F601}">
      <dsp:nvSpPr>
        <dsp:cNvPr id="0" name=""/>
        <dsp:cNvSpPr/>
      </dsp:nvSpPr>
      <dsp:spPr>
        <a:xfrm>
          <a:off x="1747800" y="47331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653E21-462E-4696-84AE-E0B6149C4642}">
      <dsp:nvSpPr>
        <dsp:cNvPr id="0" name=""/>
        <dsp:cNvSpPr/>
      </dsp:nvSpPr>
      <dsp:spPr>
        <a:xfrm>
          <a:off x="559800" y="288766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Read: </a:t>
          </a:r>
          <a:r>
            <a:rPr lang="en-US" sz="2100" kern="1200"/>
            <a:t>Kognity 5.2.1 Culture and the diffusion of cultural traits</a:t>
          </a:r>
        </a:p>
      </dsp:txBody>
      <dsp:txXfrm>
        <a:off x="559800" y="2887661"/>
        <a:ext cx="4320000" cy="720000"/>
      </dsp:txXfrm>
    </dsp:sp>
    <dsp:sp modelId="{68E274EF-E540-4D94-9637-35B734466B1D}">
      <dsp:nvSpPr>
        <dsp:cNvPr id="0" name=""/>
        <dsp:cNvSpPr/>
      </dsp:nvSpPr>
      <dsp:spPr>
        <a:xfrm>
          <a:off x="6823800" y="47331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005D0E-F949-4ED2-88FE-4C98E1ED6F51}">
      <dsp:nvSpPr>
        <dsp:cNvPr id="0" name=""/>
        <dsp:cNvSpPr/>
      </dsp:nvSpPr>
      <dsp:spPr>
        <a:xfrm>
          <a:off x="5635800" y="288766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Make notes on the different factors that will spread (diffuse) cultural traits </a:t>
          </a:r>
        </a:p>
      </dsp:txBody>
      <dsp:txXfrm>
        <a:off x="5635800" y="288766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E8608-6B9D-BB4C-B358-2E3BEEF2FB3A}" type="datetimeFigureOut">
              <a:rPr lang="en-US" smtClean="0"/>
              <a:t>11/26/18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93000-0916-6F4B-80CA-8C36709B1FA6}" type="slidenum">
              <a:rPr lang="en-US" smtClean="0"/>
              <a:t>‹#›</a:t>
            </a:fld>
            <a:endParaRPr lang="en-US"/>
          </a:p>
        </p:txBody>
      </p:sp>
    </p:spTree>
    <p:extLst>
      <p:ext uri="{BB962C8B-B14F-4D97-AF65-F5344CB8AC3E}">
        <p14:creationId xmlns:p14="http://schemas.microsoft.com/office/powerpoint/2010/main" val="214623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9CA62-D198-0745-B20A-273CC0989D39}" type="slidenum">
              <a:rPr lang="en-US" smtClean="0"/>
              <a:t>15</a:t>
            </a:fld>
            <a:endParaRPr lang="en-US"/>
          </a:p>
        </p:txBody>
      </p:sp>
    </p:spTree>
    <p:extLst>
      <p:ext uri="{BB962C8B-B14F-4D97-AF65-F5344CB8AC3E}">
        <p14:creationId xmlns:p14="http://schemas.microsoft.com/office/powerpoint/2010/main" val="384147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F810-F47C-984E-BDE8-93C75CEA1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52B515-396F-C043-A2A6-124E1815D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B7CEB-B2B2-9F4B-A3CF-BB9BECEC260A}"/>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63B406EB-F71A-C84D-84B9-A3474E924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5C0B6-5A30-2B43-B46A-1E3F435D2597}"/>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38842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F947-9572-6444-8F4D-7AF175BB84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CAD347-F975-D846-8EC0-88523B397E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4967C-DE5A-9D44-816C-CD9268141142}"/>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D9575EE1-D202-CE4A-B905-C51BB3520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3FD01-0D67-4344-B986-35323D20B973}"/>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282002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234DC-0CC2-AE47-A087-34E489213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32CDE-967A-1044-B8F7-E8CFB0D100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F9A69-840E-A643-BABF-7519E509157C}"/>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83B09AA3-D4D0-B044-94F8-1A07CD1CB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2C2DC-83A0-0345-BE45-11518C77E2EC}"/>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235381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637F-364F-1D4E-845A-26673DA00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BE15D-0B05-C442-8C3A-3DC7665A0B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3B60E-4344-5342-B1F8-1E82A2869BB2}"/>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3C9B5185-ED15-0B4A-B080-9A8B15EB5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C638E-9ECE-B446-AED7-00DCBA166522}"/>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249550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7465-2AB4-604E-A9D7-11F455960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829B8D-8308-6443-90A4-47766B6B9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1F56DB-D888-2A45-8261-37E0D9B8F0DF}"/>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A55199CB-119A-2A4F-9FAB-8D4D72918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6348-0020-B64F-9E6C-A2D499E68042}"/>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341114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64F9-2BB2-C549-A07B-CD1B9E05E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F6BAD-D541-D349-86FF-8367FBBC85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9D152-498A-2A4D-9383-42490405C5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E8FA86-38AC-A245-95A5-95B36FCB7831}"/>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6" name="Footer Placeholder 5">
            <a:extLst>
              <a:ext uri="{FF2B5EF4-FFF2-40B4-BE49-F238E27FC236}">
                <a16:creationId xmlns:a16="http://schemas.microsoft.com/office/drawing/2014/main" id="{39FCCD18-B71F-FA41-8C79-E39C6377F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1A85F-A697-B545-B7C5-41EEC03B2EDD}"/>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38296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1FF0-AA37-3644-8B00-45B01F6ED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7812EF-3B35-C74E-951C-3874D7378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3298F5-B3C9-2347-B9E0-8BC7D0AB87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AD187-15CE-EA4F-90C3-304D9E01A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B3AF4F-FD65-8D4D-8A4D-F33DDAFE2C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627FA-F980-0342-B3C0-C5B0C418EB9A}"/>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8" name="Footer Placeholder 7">
            <a:extLst>
              <a:ext uri="{FF2B5EF4-FFF2-40B4-BE49-F238E27FC236}">
                <a16:creationId xmlns:a16="http://schemas.microsoft.com/office/drawing/2014/main" id="{9993A184-5CAF-D343-9FBF-396FA6F3C7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0BDFD-7CD1-EF4C-B894-9C73D1FFF2A7}"/>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24848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D291-5D04-BC49-8782-6797F2219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9E091-BB6A-304A-BB21-7749274E33D1}"/>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4" name="Footer Placeholder 3">
            <a:extLst>
              <a:ext uri="{FF2B5EF4-FFF2-40B4-BE49-F238E27FC236}">
                <a16:creationId xmlns:a16="http://schemas.microsoft.com/office/drawing/2014/main" id="{2A99936E-85CC-7742-A5F8-2491DAC4C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A1702-381A-9744-B0F5-C6AB4F946A9F}"/>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196669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31F79-3658-A541-9B69-1803BE8429AA}"/>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3" name="Footer Placeholder 2">
            <a:extLst>
              <a:ext uri="{FF2B5EF4-FFF2-40B4-BE49-F238E27FC236}">
                <a16:creationId xmlns:a16="http://schemas.microsoft.com/office/drawing/2014/main" id="{9DBA51F6-AC28-D745-A4B3-EC38C1B2C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C644D-BC2F-FB43-8366-EF4237BAF756}"/>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213164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FE91-4202-4049-983B-B9E2FF04F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2C29F4-1DBA-C341-8DE1-1FE5223A4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08655-B717-9243-9E16-FDA67C92D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F31013-BE4E-604D-BF07-25B887EA8B6B}"/>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6" name="Footer Placeholder 5">
            <a:extLst>
              <a:ext uri="{FF2B5EF4-FFF2-40B4-BE49-F238E27FC236}">
                <a16:creationId xmlns:a16="http://schemas.microsoft.com/office/drawing/2014/main" id="{98E4D607-F1DF-4042-80F4-4320A4BC8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86B25-5F56-834E-BE1C-CB11A7CF021B}"/>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166200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EF7-1FBA-C44D-8CFE-0844342C8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7FABAF-561D-BC47-B8BB-BC3501065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95FC5-BBE4-3C40-A591-5D186D031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0DC49A-BA99-3C4C-B02F-829CBDBA3252}"/>
              </a:ext>
            </a:extLst>
          </p:cNvPr>
          <p:cNvSpPr>
            <a:spLocks noGrp="1"/>
          </p:cNvSpPr>
          <p:nvPr>
            <p:ph type="dt" sz="half" idx="10"/>
          </p:nvPr>
        </p:nvSpPr>
        <p:spPr/>
        <p:txBody>
          <a:bodyPr/>
          <a:lstStyle/>
          <a:p>
            <a:fld id="{9B7B7BE2-8F27-F441-86C2-AB6ACA801D27}" type="datetimeFigureOut">
              <a:rPr lang="en-US" smtClean="0"/>
              <a:t>11/26/18</a:t>
            </a:fld>
            <a:endParaRPr lang="en-US"/>
          </a:p>
        </p:txBody>
      </p:sp>
      <p:sp>
        <p:nvSpPr>
          <p:cNvPr id="6" name="Footer Placeholder 5">
            <a:extLst>
              <a:ext uri="{FF2B5EF4-FFF2-40B4-BE49-F238E27FC236}">
                <a16:creationId xmlns:a16="http://schemas.microsoft.com/office/drawing/2014/main" id="{DE333104-3E28-E14E-8DCD-41CF1BAAA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08E2F-9E7C-7245-BB5A-52F0FE9548F1}"/>
              </a:ext>
            </a:extLst>
          </p:cNvPr>
          <p:cNvSpPr>
            <a:spLocks noGrp="1"/>
          </p:cNvSpPr>
          <p:nvPr>
            <p:ph type="sldNum" sz="quarter" idx="12"/>
          </p:nvPr>
        </p:nvSpPr>
        <p:spPr/>
        <p:txBody>
          <a:bodyPr/>
          <a:lstStyle/>
          <a:p>
            <a:fld id="{B48B77B2-074D-7B48-831B-83D1AE624F5E}" type="slidenum">
              <a:rPr lang="en-US" smtClean="0"/>
              <a:t>‹#›</a:t>
            </a:fld>
            <a:endParaRPr lang="en-US"/>
          </a:p>
        </p:txBody>
      </p:sp>
    </p:spTree>
    <p:extLst>
      <p:ext uri="{BB962C8B-B14F-4D97-AF65-F5344CB8AC3E}">
        <p14:creationId xmlns:p14="http://schemas.microsoft.com/office/powerpoint/2010/main" val="6864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59ED-4E03-A04E-95A0-173F93781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3895F-1E61-D246-AE9C-070595021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432AE-7334-3145-ACBE-CD4B9C3F5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B7BE2-8F27-F441-86C2-AB6ACA801D27}" type="datetimeFigureOut">
              <a:rPr lang="en-US" smtClean="0"/>
              <a:t>11/26/18</a:t>
            </a:fld>
            <a:endParaRPr lang="en-US"/>
          </a:p>
        </p:txBody>
      </p:sp>
      <p:sp>
        <p:nvSpPr>
          <p:cNvPr id="5" name="Footer Placeholder 4">
            <a:extLst>
              <a:ext uri="{FF2B5EF4-FFF2-40B4-BE49-F238E27FC236}">
                <a16:creationId xmlns:a16="http://schemas.microsoft.com/office/drawing/2014/main" id="{9CB4A5C2-8EB3-5B40-8509-A6E66A3B5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BBE11A-9030-774E-813D-6061B88AA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77B2-074D-7B48-831B-83D1AE624F5E}" type="slidenum">
              <a:rPr lang="en-US" smtClean="0"/>
              <a:t>‹#›</a:t>
            </a:fld>
            <a:endParaRPr lang="en-US"/>
          </a:p>
        </p:txBody>
      </p:sp>
    </p:spTree>
    <p:extLst>
      <p:ext uri="{BB962C8B-B14F-4D97-AF65-F5344CB8AC3E}">
        <p14:creationId xmlns:p14="http://schemas.microsoft.com/office/powerpoint/2010/main" val="20503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news.bbc.co.uk/2/hi/8657027.stm" TargetMode="External"/><Relationship Id="rId13" Type="http://schemas.openxmlformats.org/officeDocument/2006/relationships/hyperlink" Target="http://www.waset.org/journals/waset/v66/v66-214.pdf" TargetMode="External"/><Relationship Id="rId3" Type="http://schemas.openxmlformats.org/officeDocument/2006/relationships/hyperlink" Target="http://www.bbc.co.uk/news/magazine-22607506" TargetMode="External"/><Relationship Id="rId7" Type="http://schemas.openxmlformats.org/officeDocument/2006/relationships/hyperlink" Target="http://www.catholicnewsagency.com/news/islam-set-to-be-dominant-religion-in-france/" TargetMode="External"/><Relationship Id="rId12" Type="http://schemas.openxmlformats.org/officeDocument/2006/relationships/hyperlink" Target="http://www.ft.com/cms/s/0/028738a8-0e30-11e2-8b92-00144feabdc0.html" TargetMode="External"/><Relationship Id="rId2" Type="http://schemas.openxmlformats.org/officeDocument/2006/relationships/hyperlink" Target="http://www.bbc.co.uk/news/magazine-19499771" TargetMode="External"/><Relationship Id="rId1" Type="http://schemas.openxmlformats.org/officeDocument/2006/relationships/slideLayout" Target="../slideLayouts/slideLayout2.xml"/><Relationship Id="rId6" Type="http://schemas.openxmlformats.org/officeDocument/2006/relationships/hyperlink" Target="http://www.bbc.co.uk/news/magazine-20411273" TargetMode="External"/><Relationship Id="rId11" Type="http://schemas.openxmlformats.org/officeDocument/2006/relationships/hyperlink" Target="http://www.china.org.cn/english/China/233988.htm" TargetMode="External"/><Relationship Id="rId5" Type="http://schemas.openxmlformats.org/officeDocument/2006/relationships/hyperlink" Target="http://chefsref.hubpages.com/hub/Irish-in-China-and-St-Patricks-Day" TargetMode="External"/><Relationship Id="rId10" Type="http://schemas.openxmlformats.org/officeDocument/2006/relationships/hyperlink" Target="http://www.mcdonaldization.com/whatisit.shtml" TargetMode="External"/><Relationship Id="rId4" Type="http://schemas.openxmlformats.org/officeDocument/2006/relationships/hyperlink" Target="https://www.theguardian.com/world/2018/feb/26/icelandic-language-battles-threat-of-digital-extinction" TargetMode="External"/><Relationship Id="rId9" Type="http://schemas.openxmlformats.org/officeDocument/2006/relationships/hyperlink" Target="http://www.nytimes.com/1996/04/20/business/worldbusiness/20iht-radio.t_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bc.co.uk/news/magazine-22607506" TargetMode="External"/><Relationship Id="rId2" Type="http://schemas.openxmlformats.org/officeDocument/2006/relationships/hyperlink" Target="http://www.bbc.co.uk/news/magazine-19499771"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youtube.com/watch?time_continue=84&amp;v=iWDKsHm6gTA" TargetMode="External"/><Relationship Id="rId4" Type="http://schemas.openxmlformats.org/officeDocument/2006/relationships/hyperlink" Target="https://www.theguardian.com/world/2018/feb/26/icelandic-language-battles-threat-of-digital-extinc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QP5pWBz8zy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UTE0G9amZN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lW6EyLL073Q"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youtube.com/watch?v=kJQP7kiw5Fk"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84&amp;v=5ZCyZhFfM9A" TargetMode="External"/><Relationship Id="rId5" Type="http://schemas.openxmlformats.org/officeDocument/2006/relationships/image" Target="../media/image34.png"/><Relationship Id="rId4" Type="http://schemas.openxmlformats.org/officeDocument/2006/relationships/hyperlink" Target="https://www.youtube.com/watch?v=1AS-dCdYZbo" TargetMode="External"/><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hyperlink" Target="https://www.washingtonpost.com/graphics/national/how-diverse-is-america/?noredirect=on"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57KW6RO8Rc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Me2HlTQPS4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594F-9E14-8C4C-A5BE-91CE9027F667}"/>
              </a:ext>
            </a:extLst>
          </p:cNvPr>
          <p:cNvSpPr>
            <a:spLocks noGrp="1"/>
          </p:cNvSpPr>
          <p:nvPr>
            <p:ph type="title"/>
          </p:nvPr>
        </p:nvSpPr>
        <p:spPr/>
        <p:txBody>
          <a:bodyPr/>
          <a:lstStyle/>
          <a:p>
            <a:r>
              <a:rPr lang="en-US" cap="all" dirty="0"/>
              <a:t>CHANGING CULTURES AND IDENTITIES</a:t>
            </a:r>
            <a:br>
              <a:rPr lang="en-US" cap="all" dirty="0"/>
            </a:br>
            <a:endParaRPr lang="en-US" dirty="0"/>
          </a:p>
        </p:txBody>
      </p:sp>
      <p:pic>
        <p:nvPicPr>
          <p:cNvPr id="5" name="Content Placeholder 4">
            <a:extLst>
              <a:ext uri="{FF2B5EF4-FFF2-40B4-BE49-F238E27FC236}">
                <a16:creationId xmlns:a16="http://schemas.microsoft.com/office/drawing/2014/main" id="{1040D00B-352B-0C48-A041-5B858F1549DD}"/>
              </a:ext>
            </a:extLst>
          </p:cNvPr>
          <p:cNvPicPr>
            <a:picLocks noGrp="1" noChangeAspect="1"/>
          </p:cNvPicPr>
          <p:nvPr>
            <p:ph idx="1"/>
          </p:nvPr>
        </p:nvPicPr>
        <p:blipFill>
          <a:blip r:embed="rId2"/>
          <a:stretch>
            <a:fillRect/>
          </a:stretch>
        </p:blipFill>
        <p:spPr>
          <a:xfrm>
            <a:off x="397678" y="2167531"/>
            <a:ext cx="7188200" cy="3708400"/>
          </a:xfrm>
        </p:spPr>
      </p:pic>
      <p:sp>
        <p:nvSpPr>
          <p:cNvPr id="6" name="Rectangle 5">
            <a:extLst>
              <a:ext uri="{FF2B5EF4-FFF2-40B4-BE49-F238E27FC236}">
                <a16:creationId xmlns:a16="http://schemas.microsoft.com/office/drawing/2014/main" id="{F4D45F47-CE6E-154D-8EFB-B647F42013EC}"/>
              </a:ext>
            </a:extLst>
          </p:cNvPr>
          <p:cNvSpPr/>
          <p:nvPr/>
        </p:nvSpPr>
        <p:spPr>
          <a:xfrm>
            <a:off x="1004886" y="1367522"/>
            <a:ext cx="10515599" cy="369332"/>
          </a:xfrm>
          <a:prstGeom prst="rect">
            <a:avLst/>
          </a:prstGeom>
        </p:spPr>
        <p:txBody>
          <a:bodyPr wrap="square">
            <a:spAutoFit/>
          </a:bodyPr>
          <a:lstStyle/>
          <a:p>
            <a:r>
              <a:rPr lang="en-US" b="1" i="0" u="none" strike="noStrike" dirty="0">
                <a:solidFill>
                  <a:schemeClr val="accent5"/>
                </a:solidFill>
                <a:effectLst/>
                <a:latin typeface="Lato"/>
              </a:rPr>
              <a:t>Syllabus Link:</a:t>
            </a:r>
            <a:r>
              <a:rPr lang="en-US" b="1" i="0" u="none" strike="noStrike" dirty="0">
                <a:solidFill>
                  <a:srgbClr val="00B0F0"/>
                </a:solidFill>
                <a:effectLst/>
                <a:latin typeface="Lato"/>
              </a:rPr>
              <a:t> </a:t>
            </a:r>
            <a:r>
              <a:rPr lang="en-US" b="0" i="0" u="none" strike="noStrike" dirty="0">
                <a:solidFill>
                  <a:srgbClr val="00B0F0"/>
                </a:solidFill>
                <a:effectLst/>
                <a:latin typeface="Lato"/>
              </a:rPr>
              <a:t>How global interactions bring cultural influences and changes to </a:t>
            </a:r>
            <a:r>
              <a:rPr lang="en-US" b="1" i="0" u="none" strike="noStrike" dirty="0">
                <a:solidFill>
                  <a:srgbClr val="00B0F0"/>
                </a:solidFill>
                <a:effectLst/>
                <a:latin typeface="Lato"/>
              </a:rPr>
              <a:t>places</a:t>
            </a:r>
            <a:endParaRPr lang="en-US" dirty="0">
              <a:solidFill>
                <a:srgbClr val="00B0F0"/>
              </a:solidFill>
            </a:endParaRPr>
          </a:p>
        </p:txBody>
      </p:sp>
      <p:pic>
        <p:nvPicPr>
          <p:cNvPr id="8" name="Picture 7">
            <a:extLst>
              <a:ext uri="{FF2B5EF4-FFF2-40B4-BE49-F238E27FC236}">
                <a16:creationId xmlns:a16="http://schemas.microsoft.com/office/drawing/2014/main" id="{2441CEA6-5258-2C41-8577-32B9C1D2D7D7}"/>
              </a:ext>
            </a:extLst>
          </p:cNvPr>
          <p:cNvPicPr>
            <a:picLocks noChangeAspect="1"/>
          </p:cNvPicPr>
          <p:nvPr/>
        </p:nvPicPr>
        <p:blipFill>
          <a:blip r:embed="rId3"/>
          <a:stretch>
            <a:fillRect/>
          </a:stretch>
        </p:blipFill>
        <p:spPr>
          <a:xfrm>
            <a:off x="8178845" y="1983265"/>
            <a:ext cx="3174955" cy="2212058"/>
          </a:xfrm>
          <a:prstGeom prst="rect">
            <a:avLst/>
          </a:prstGeom>
        </p:spPr>
      </p:pic>
      <p:pic>
        <p:nvPicPr>
          <p:cNvPr id="10" name="Picture 9">
            <a:extLst>
              <a:ext uri="{FF2B5EF4-FFF2-40B4-BE49-F238E27FC236}">
                <a16:creationId xmlns:a16="http://schemas.microsoft.com/office/drawing/2014/main" id="{CF8FF198-BCFC-A64E-95FE-8373EB508C9B}"/>
              </a:ext>
            </a:extLst>
          </p:cNvPr>
          <p:cNvPicPr>
            <a:picLocks noChangeAspect="1"/>
          </p:cNvPicPr>
          <p:nvPr/>
        </p:nvPicPr>
        <p:blipFill>
          <a:blip r:embed="rId4"/>
          <a:stretch>
            <a:fillRect/>
          </a:stretch>
        </p:blipFill>
        <p:spPr>
          <a:xfrm>
            <a:off x="8178844" y="4292501"/>
            <a:ext cx="3174955" cy="2171901"/>
          </a:xfrm>
          <a:prstGeom prst="rect">
            <a:avLst/>
          </a:prstGeom>
        </p:spPr>
      </p:pic>
    </p:spTree>
    <p:extLst>
      <p:ext uri="{BB962C8B-B14F-4D97-AF65-F5344CB8AC3E}">
        <p14:creationId xmlns:p14="http://schemas.microsoft.com/office/powerpoint/2010/main" val="405267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133600" y="338139"/>
            <a:ext cx="7924800" cy="6181725"/>
          </a:xfrm>
          <a:prstGeom prst="rect">
            <a:avLst/>
          </a:prstGeom>
          <a:noFill/>
          <a:ln w="9525">
            <a:noFill/>
            <a:miter lim="800000"/>
            <a:headEnd/>
            <a:tailEnd/>
          </a:ln>
        </p:spPr>
      </p:pic>
    </p:spTree>
    <p:extLst>
      <p:ext uri="{BB962C8B-B14F-4D97-AF65-F5344CB8AC3E}">
        <p14:creationId xmlns:p14="http://schemas.microsoft.com/office/powerpoint/2010/main" val="361493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28850" y="404814"/>
            <a:ext cx="7734300" cy="6048375"/>
          </a:xfrm>
          <a:prstGeom prst="rect">
            <a:avLst/>
          </a:prstGeom>
          <a:noFill/>
          <a:ln w="9525">
            <a:noFill/>
            <a:miter lim="800000"/>
            <a:headEnd/>
            <a:tailEnd/>
          </a:ln>
        </p:spPr>
      </p:pic>
    </p:spTree>
    <p:extLst>
      <p:ext uri="{BB962C8B-B14F-4D97-AF65-F5344CB8AC3E}">
        <p14:creationId xmlns:p14="http://schemas.microsoft.com/office/powerpoint/2010/main" val="361472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3600" y="914400"/>
            <a:ext cx="8229600" cy="1143000"/>
          </a:xfrm>
        </p:spPr>
        <p:txBody>
          <a:bodyPr>
            <a:normAutofit fontScale="90000"/>
          </a:bodyPr>
          <a:lstStyle/>
          <a:p>
            <a:r>
              <a:rPr lang="en-US" dirty="0"/>
              <a:t>What could be seen as the cultural objects of 2018?</a:t>
            </a:r>
          </a:p>
        </p:txBody>
      </p:sp>
      <p:sp>
        <p:nvSpPr>
          <p:cNvPr id="7" name="Content Placeholder 6"/>
          <p:cNvSpPr>
            <a:spLocks noGrp="1"/>
          </p:cNvSpPr>
          <p:nvPr>
            <p:ph idx="1"/>
          </p:nvPr>
        </p:nvSpPr>
        <p:spPr>
          <a:xfrm>
            <a:off x="2115273" y="2895601"/>
            <a:ext cx="8229600" cy="4525963"/>
          </a:xfrm>
        </p:spPr>
        <p:txBody>
          <a:bodyPr/>
          <a:lstStyle/>
          <a:p>
            <a:r>
              <a:rPr lang="en-US" dirty="0">
                <a:solidFill>
                  <a:srgbClr val="FF0000"/>
                </a:solidFill>
              </a:rPr>
              <a:t>Think gadgets, TV and film, music, dress, books, games and hobbies</a:t>
            </a:r>
          </a:p>
          <a:p>
            <a:r>
              <a:rPr lang="en-US" dirty="0">
                <a:solidFill>
                  <a:srgbClr val="FF0000"/>
                </a:solidFill>
              </a:rPr>
              <a:t>Would these be the same globally ?</a:t>
            </a:r>
          </a:p>
        </p:txBody>
      </p:sp>
      <p:pic>
        <p:nvPicPr>
          <p:cNvPr id="9" name="Picture 8"/>
          <p:cNvPicPr>
            <a:picLocks noChangeAspect="1"/>
          </p:cNvPicPr>
          <p:nvPr/>
        </p:nvPicPr>
        <p:blipFill>
          <a:blip r:embed="rId2"/>
          <a:stretch>
            <a:fillRect/>
          </a:stretch>
        </p:blipFill>
        <p:spPr>
          <a:xfrm>
            <a:off x="8704162" y="4876800"/>
            <a:ext cx="1676400" cy="1587084"/>
          </a:xfrm>
          <a:prstGeom prst="rect">
            <a:avLst/>
          </a:prstGeom>
        </p:spPr>
      </p:pic>
    </p:spTree>
    <p:extLst>
      <p:ext uri="{BB962C8B-B14F-4D97-AF65-F5344CB8AC3E}">
        <p14:creationId xmlns:p14="http://schemas.microsoft.com/office/powerpoint/2010/main" val="38129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8F907B-5EC7-894D-9A66-37197C50CF8C}"/>
              </a:ext>
            </a:extLst>
          </p:cNvPr>
          <p:cNvPicPr>
            <a:picLocks noChangeAspect="1"/>
          </p:cNvPicPr>
          <p:nvPr/>
        </p:nvPicPr>
        <p:blipFill rotWithShape="1">
          <a:blip r:embed="rId2"/>
          <a:srcRect b="16045"/>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4469CCB-8164-B44E-AFB5-44666C2B157B}"/>
              </a:ext>
            </a:extLst>
          </p:cNvPr>
          <p:cNvSpPr>
            <a:spLocks noGrp="1"/>
          </p:cNvSpPr>
          <p:nvPr>
            <p:ph type="title"/>
          </p:nvPr>
        </p:nvSpPr>
        <p:spPr>
          <a:xfrm>
            <a:off x="652692" y="1536497"/>
            <a:ext cx="4204137" cy="1342754"/>
          </a:xfrm>
        </p:spPr>
        <p:txBody>
          <a:bodyPr>
            <a:normAutofit/>
          </a:bodyPr>
          <a:lstStyle/>
          <a:p>
            <a:pPr algn="ctr"/>
            <a:r>
              <a:rPr lang="en-US" sz="3600" dirty="0">
                <a:latin typeface="dearJoe 5 CASUAL PRO" panose="02000000000000000000" pitchFamily="2" charset="0"/>
              </a:rPr>
              <a:t>Global culture</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7D7939-24D3-CF45-AEE5-E14CD51578E0}"/>
              </a:ext>
            </a:extLst>
          </p:cNvPr>
          <p:cNvSpPr>
            <a:spLocks noGrp="1"/>
          </p:cNvSpPr>
          <p:nvPr>
            <p:ph idx="1"/>
          </p:nvPr>
        </p:nvSpPr>
        <p:spPr>
          <a:xfrm>
            <a:off x="525516" y="3417573"/>
            <a:ext cx="4593021" cy="2619839"/>
          </a:xfrm>
        </p:spPr>
        <p:txBody>
          <a:bodyPr anchor="ctr">
            <a:noAutofit/>
          </a:bodyPr>
          <a:lstStyle/>
          <a:p>
            <a:pPr marL="0" indent="0">
              <a:buNone/>
            </a:pPr>
            <a:r>
              <a:rPr lang="en-US" dirty="0"/>
              <a:t>A shared sense of belonging at the planetary scale that is demonstrated through common ways of communicating, consuming media and food, dressing or behaving (including shared social norms such as a commitment to upholding human rights). </a:t>
            </a:r>
          </a:p>
        </p:txBody>
      </p:sp>
    </p:spTree>
    <p:extLst>
      <p:ext uri="{BB962C8B-B14F-4D97-AF65-F5344CB8AC3E}">
        <p14:creationId xmlns:p14="http://schemas.microsoft.com/office/powerpoint/2010/main" val="110914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64B25-DF7C-4647-8F71-E803A5701A49}"/>
              </a:ext>
            </a:extLst>
          </p:cNvPr>
          <p:cNvPicPr>
            <a:picLocks noChangeAspect="1"/>
          </p:cNvPicPr>
          <p:nvPr/>
        </p:nvPicPr>
        <p:blipFill rotWithShape="1">
          <a:blip r:embed="rId2"/>
          <a:srcRect r="2264" b="1855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a:normAutofit/>
          </a:bodyPr>
          <a:lstStyle/>
          <a:p>
            <a:r>
              <a:rPr lang="en-US" sz="4000"/>
              <a:t>A global culture</a:t>
            </a:r>
          </a:p>
        </p:txBody>
      </p:sp>
      <p:sp>
        <p:nvSpPr>
          <p:cNvPr id="3" name="Content Placeholder 2"/>
          <p:cNvSpPr>
            <a:spLocks noGrp="1"/>
          </p:cNvSpPr>
          <p:nvPr>
            <p:ph idx="1"/>
          </p:nvPr>
        </p:nvSpPr>
        <p:spPr>
          <a:xfrm>
            <a:off x="594110" y="2121763"/>
            <a:ext cx="3764826" cy="3773010"/>
          </a:xfrm>
        </p:spPr>
        <p:txBody>
          <a:bodyPr>
            <a:normAutofit/>
          </a:bodyPr>
          <a:lstStyle/>
          <a:p>
            <a:r>
              <a:rPr lang="en-US" sz="1800"/>
              <a:t>The world is changing fast</a:t>
            </a:r>
          </a:p>
          <a:p>
            <a:r>
              <a:rPr lang="en-US" sz="1800"/>
              <a:t>New technologies mean the world is becoming more interconnected</a:t>
            </a:r>
          </a:p>
          <a:p>
            <a:r>
              <a:rPr lang="en-US" sz="1800"/>
              <a:t>Proponents of the idea of a ‘global culture’ suggest that different places around the world are converging and becoming more similar </a:t>
            </a:r>
          </a:p>
          <a:p>
            <a:pPr>
              <a:buNone/>
            </a:pPr>
            <a:endParaRPr lang="en-US" sz="1800"/>
          </a:p>
        </p:txBody>
      </p:sp>
    </p:spTree>
    <p:extLst>
      <p:ext uri="{BB962C8B-B14F-4D97-AF65-F5344CB8AC3E}">
        <p14:creationId xmlns:p14="http://schemas.microsoft.com/office/powerpoint/2010/main" val="26480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54482" y="179584"/>
            <a:ext cx="4062643" cy="1043409"/>
          </a:xfrm>
        </p:spPr>
        <p:txBody>
          <a:bodyPr>
            <a:normAutofit/>
          </a:bodyPr>
          <a:lstStyle/>
          <a:p>
            <a:r>
              <a:rPr lang="en-US" sz="3300" dirty="0"/>
              <a:t>A Global culture is the product of….</a:t>
            </a:r>
          </a:p>
        </p:txBody>
      </p:sp>
      <p:sp>
        <p:nvSpPr>
          <p:cNvPr id="3" name="Content Placeholder 2"/>
          <p:cNvSpPr>
            <a:spLocks noGrp="1"/>
          </p:cNvSpPr>
          <p:nvPr>
            <p:ph idx="1"/>
          </p:nvPr>
        </p:nvSpPr>
        <p:spPr>
          <a:xfrm>
            <a:off x="252716" y="1402579"/>
            <a:ext cx="4418436" cy="2754086"/>
          </a:xfrm>
        </p:spPr>
        <p:txBody>
          <a:bodyPr anchor="t">
            <a:noAutofit/>
          </a:bodyPr>
          <a:lstStyle/>
          <a:p>
            <a:r>
              <a:rPr lang="en-US" sz="2400" dirty="0"/>
              <a:t>The export of supposedly ‘superior’ cultural traits and products from advanced countries, and their worldwide adaption (Westernization, Americanization) </a:t>
            </a:r>
            <a:r>
              <a:rPr lang="en-US" sz="2400" b="1" i="1" dirty="0"/>
              <a:t>Cultural imperialism </a:t>
            </a:r>
          </a:p>
          <a:p>
            <a:r>
              <a:rPr lang="en-US" sz="2400" dirty="0"/>
              <a:t>The mixing and hybridization of cultures through greater interconnections and time space compression. </a:t>
            </a:r>
          </a:p>
        </p:txBody>
      </p:sp>
      <p:pic>
        <p:nvPicPr>
          <p:cNvPr id="6" name="Picture 5">
            <a:extLst>
              <a:ext uri="{FF2B5EF4-FFF2-40B4-BE49-F238E27FC236}">
                <a16:creationId xmlns:a16="http://schemas.microsoft.com/office/drawing/2014/main" id="{F9139BE4-D5FF-CB4F-A2FC-C8F0E9C6E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101" y="698344"/>
            <a:ext cx="5510771" cy="5168385"/>
          </a:xfrm>
          <a:prstGeom prst="rect">
            <a:avLst/>
          </a:prstGeom>
        </p:spPr>
      </p:pic>
    </p:spTree>
    <p:extLst>
      <p:ext uri="{BB962C8B-B14F-4D97-AF65-F5344CB8AC3E}">
        <p14:creationId xmlns:p14="http://schemas.microsoft.com/office/powerpoint/2010/main" val="312623512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0993-95DF-6842-AE4E-82D0D968365B}"/>
              </a:ext>
            </a:extLst>
          </p:cNvPr>
          <p:cNvSpPr>
            <a:spLocks noGrp="1"/>
          </p:cNvSpPr>
          <p:nvPr>
            <p:ph type="title"/>
          </p:nvPr>
        </p:nvSpPr>
        <p:spPr/>
        <p:txBody>
          <a:bodyPr/>
          <a:lstStyle/>
          <a:p>
            <a:r>
              <a:rPr lang="en-US" b="1" dirty="0"/>
              <a:t>Cultural traits</a:t>
            </a:r>
            <a:endParaRPr lang="en-US" dirty="0"/>
          </a:p>
        </p:txBody>
      </p:sp>
      <p:pic>
        <p:nvPicPr>
          <p:cNvPr id="5" name="Content Placeholder 4">
            <a:extLst>
              <a:ext uri="{FF2B5EF4-FFF2-40B4-BE49-F238E27FC236}">
                <a16:creationId xmlns:a16="http://schemas.microsoft.com/office/drawing/2014/main" id="{43BB5C9C-4027-8342-A6E7-97FBAFE45B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99796"/>
            <a:ext cx="8229600" cy="2858408"/>
          </a:xfrm>
        </p:spPr>
      </p:pic>
    </p:spTree>
    <p:extLst>
      <p:ext uri="{BB962C8B-B14F-4D97-AF65-F5344CB8AC3E}">
        <p14:creationId xmlns:p14="http://schemas.microsoft.com/office/powerpoint/2010/main" val="19693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7B2E1F-F70B-3A4B-9312-5A909AB90413}"/>
              </a:ext>
            </a:extLst>
          </p:cNvPr>
          <p:cNvPicPr>
            <a:picLocks noChangeAspect="1"/>
          </p:cNvPicPr>
          <p:nvPr/>
        </p:nvPicPr>
        <p:blipFill rotWithShape="1">
          <a:blip r:embed="rId2">
            <a:extLst>
              <a:ext uri="{28A0092B-C50C-407E-A947-70E740481C1C}">
                <a14:useLocalDpi xmlns:a14="http://schemas.microsoft.com/office/drawing/2010/main" val="0"/>
              </a:ext>
            </a:extLst>
          </a:blip>
          <a:srcRect l="1132" r="23107"/>
          <a:stretch/>
        </p:blipFill>
        <p:spPr>
          <a:xfrm>
            <a:off x="-1" y="10"/>
            <a:ext cx="12192001" cy="4666928"/>
          </a:xfrm>
          <a:prstGeom prst="rect">
            <a:avLst/>
          </a:prstGeom>
        </p:spPr>
      </p:pic>
      <p:pic>
        <p:nvPicPr>
          <p:cNvPr id="16" name="Picture 1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00B0A-3962-6C44-8BDB-0682031843FF}"/>
              </a:ext>
            </a:extLst>
          </p:cNvPr>
          <p:cNvSpPr>
            <a:spLocks noGrp="1"/>
          </p:cNvSpPr>
          <p:nvPr>
            <p:ph type="title"/>
          </p:nvPr>
        </p:nvSpPr>
        <p:spPr>
          <a:xfrm>
            <a:off x="804998" y="4551037"/>
            <a:ext cx="5021782" cy="1509931"/>
          </a:xfrm>
        </p:spPr>
        <p:txBody>
          <a:bodyPr>
            <a:normAutofit/>
          </a:bodyPr>
          <a:lstStyle/>
          <a:p>
            <a:endParaRPr lang="en-US" sz="4000">
              <a:solidFill>
                <a:srgbClr val="000000"/>
              </a:solidFill>
            </a:endParaRPr>
          </a:p>
        </p:txBody>
      </p:sp>
      <p:sp>
        <p:nvSpPr>
          <p:cNvPr id="3" name="Content Placeholder 2">
            <a:extLst>
              <a:ext uri="{FF2B5EF4-FFF2-40B4-BE49-F238E27FC236}">
                <a16:creationId xmlns:a16="http://schemas.microsoft.com/office/drawing/2014/main" id="{EEF1B6D2-5287-8044-9E87-32C0E534A8CA}"/>
              </a:ext>
            </a:extLst>
          </p:cNvPr>
          <p:cNvSpPr>
            <a:spLocks noGrp="1"/>
          </p:cNvSpPr>
          <p:nvPr>
            <p:ph idx="1"/>
          </p:nvPr>
        </p:nvSpPr>
        <p:spPr>
          <a:xfrm>
            <a:off x="6470247" y="4551037"/>
            <a:ext cx="4926411" cy="1509935"/>
          </a:xfrm>
        </p:spPr>
        <p:txBody>
          <a:bodyPr anchor="ctr">
            <a:normAutofit/>
          </a:bodyPr>
          <a:lstStyle/>
          <a:p>
            <a:endParaRPr lang="en-US" sz="1800">
              <a:solidFill>
                <a:srgbClr val="000000"/>
              </a:solidFill>
            </a:endParaRPr>
          </a:p>
        </p:txBody>
      </p:sp>
    </p:spTree>
    <p:extLst>
      <p:ext uri="{BB962C8B-B14F-4D97-AF65-F5344CB8AC3E}">
        <p14:creationId xmlns:p14="http://schemas.microsoft.com/office/powerpoint/2010/main" val="192327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9" y="1690688"/>
            <a:ext cx="8001000" cy="51902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90412"/>
            <a:ext cx="9144000" cy="1599331"/>
          </a:xfrm>
          <a:prstGeom prst="rect">
            <a:avLst/>
          </a:prstGeom>
        </p:spPr>
      </p:pic>
      <p:sp>
        <p:nvSpPr>
          <p:cNvPr id="6" name="TextBox 5"/>
          <p:cNvSpPr txBox="1"/>
          <p:nvPr/>
        </p:nvSpPr>
        <p:spPr>
          <a:xfrm>
            <a:off x="1981200" y="1295401"/>
            <a:ext cx="7772400" cy="646331"/>
          </a:xfrm>
          <a:prstGeom prst="rect">
            <a:avLst/>
          </a:prstGeom>
          <a:noFill/>
        </p:spPr>
        <p:txBody>
          <a:bodyPr wrap="square" rtlCol="0">
            <a:spAutoFit/>
          </a:bodyPr>
          <a:lstStyle/>
          <a:p>
            <a:r>
              <a:rPr lang="en-US" dirty="0"/>
              <a:t>Also use the information on the following slides using the notes and news articles</a:t>
            </a:r>
            <a:r>
              <a:rPr lang="is-IS" dirty="0"/>
              <a:t>…..</a:t>
            </a:r>
            <a:endParaRPr lang="en-US" dirty="0"/>
          </a:p>
        </p:txBody>
      </p:sp>
      <p:sp>
        <p:nvSpPr>
          <p:cNvPr id="3" name="TextBox 2">
            <a:extLst>
              <a:ext uri="{FF2B5EF4-FFF2-40B4-BE49-F238E27FC236}">
                <a16:creationId xmlns:a16="http://schemas.microsoft.com/office/drawing/2014/main" id="{2FCE7DE3-4560-664D-AE27-CF3B35AF6A87}"/>
              </a:ext>
            </a:extLst>
          </p:cNvPr>
          <p:cNvSpPr txBox="1"/>
          <p:nvPr/>
        </p:nvSpPr>
        <p:spPr>
          <a:xfrm>
            <a:off x="6477000" y="152400"/>
            <a:ext cx="3429000" cy="646331"/>
          </a:xfrm>
          <a:prstGeom prst="rect">
            <a:avLst/>
          </a:prstGeom>
          <a:noFill/>
        </p:spPr>
        <p:txBody>
          <a:bodyPr wrap="square" rtlCol="0">
            <a:spAutoFit/>
          </a:bodyPr>
          <a:lstStyle/>
          <a:p>
            <a:r>
              <a:rPr lang="en-US" dirty="0">
                <a:solidFill>
                  <a:schemeClr val="accent1"/>
                </a:solidFill>
              </a:rPr>
              <a:t>584-585 in textbook/ kognity and the news articles</a:t>
            </a:r>
          </a:p>
        </p:txBody>
      </p:sp>
      <p:cxnSp>
        <p:nvCxnSpPr>
          <p:cNvPr id="8" name="Straight Arrow Connector 7">
            <a:extLst>
              <a:ext uri="{FF2B5EF4-FFF2-40B4-BE49-F238E27FC236}">
                <a16:creationId xmlns:a16="http://schemas.microsoft.com/office/drawing/2014/main" id="{4A70CB2F-211F-0C41-8D7A-5E97D61DACAB}"/>
              </a:ext>
            </a:extLst>
          </p:cNvPr>
          <p:cNvCxnSpPr/>
          <p:nvPr/>
        </p:nvCxnSpPr>
        <p:spPr>
          <a:xfrm flipV="1">
            <a:off x="3962400" y="457200"/>
            <a:ext cx="2438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Diffusion of cultural traits news articles</a:t>
            </a:r>
          </a:p>
        </p:txBody>
      </p:sp>
      <p:sp>
        <p:nvSpPr>
          <p:cNvPr id="3" name="Content Placeholder 2"/>
          <p:cNvSpPr>
            <a:spLocks noGrp="1"/>
          </p:cNvSpPr>
          <p:nvPr>
            <p:ph idx="1"/>
          </p:nvPr>
        </p:nvSpPr>
        <p:spPr/>
        <p:txBody>
          <a:bodyPr>
            <a:normAutofit fontScale="85000" lnSpcReduction="20000"/>
          </a:bodyPr>
          <a:lstStyle/>
          <a:p>
            <a:pPr marL="0" indent="0">
              <a:buNone/>
            </a:pPr>
            <a:br>
              <a:rPr lang="en-US" dirty="0"/>
            </a:br>
            <a:r>
              <a:rPr lang="en-US" b="1" dirty="0"/>
              <a:t>The Eight Case Studies</a:t>
            </a:r>
            <a:br>
              <a:rPr lang="en-US" dirty="0"/>
            </a:br>
            <a:r>
              <a:rPr lang="en-US" b="1" dirty="0"/>
              <a:t>1. </a:t>
            </a:r>
            <a:r>
              <a:rPr lang="en-US" b="1" u="sng" dirty="0">
                <a:hlinkClick r:id="rId2"/>
              </a:rPr>
              <a:t>Language</a:t>
            </a:r>
            <a:r>
              <a:rPr lang="en-US" b="1" dirty="0"/>
              <a:t> - Twitter &amp; the French language - </a:t>
            </a:r>
            <a:r>
              <a:rPr lang="en-US" b="1" u="sng" dirty="0">
                <a:hlinkClick r:id="rId3"/>
              </a:rPr>
              <a:t>or this</a:t>
            </a:r>
            <a:endParaRPr lang="en-US" b="1" u="sng" dirty="0"/>
          </a:p>
          <a:p>
            <a:pPr marL="0" indent="0">
              <a:buNone/>
            </a:pPr>
            <a:r>
              <a:rPr lang="en-US" dirty="0">
                <a:hlinkClick r:id="rId4"/>
              </a:rPr>
              <a:t>https://</a:t>
            </a:r>
            <a:r>
              <a:rPr lang="en-US" dirty="0" err="1">
                <a:hlinkClick r:id="rId4"/>
              </a:rPr>
              <a:t>www.theguardian.com</a:t>
            </a:r>
            <a:r>
              <a:rPr lang="en-US" dirty="0">
                <a:hlinkClick r:id="rId4"/>
              </a:rPr>
              <a:t>/world/2018/</a:t>
            </a:r>
            <a:r>
              <a:rPr lang="en-US" dirty="0" err="1">
                <a:hlinkClick r:id="rId4"/>
              </a:rPr>
              <a:t>feb</a:t>
            </a:r>
            <a:r>
              <a:rPr lang="en-US" dirty="0">
                <a:hlinkClick r:id="rId4"/>
              </a:rPr>
              <a:t>/26/</a:t>
            </a:r>
            <a:r>
              <a:rPr lang="en-US" dirty="0" err="1">
                <a:hlinkClick r:id="rId4"/>
              </a:rPr>
              <a:t>icelandic</a:t>
            </a:r>
            <a:r>
              <a:rPr lang="en-US" dirty="0">
                <a:hlinkClick r:id="rId4"/>
              </a:rPr>
              <a:t>-language-battles-threat-of-digital-extinction</a:t>
            </a:r>
            <a:br>
              <a:rPr lang="en-US" dirty="0"/>
            </a:br>
            <a:r>
              <a:rPr lang="en-US" b="1" dirty="0"/>
              <a:t>2. </a:t>
            </a:r>
            <a:r>
              <a:rPr lang="en-US" b="1" u="sng" dirty="0">
                <a:hlinkClick r:id="rId5"/>
              </a:rPr>
              <a:t>Customs</a:t>
            </a:r>
            <a:r>
              <a:rPr lang="en-US" b="1" dirty="0"/>
              <a:t> - Case study - St Patrick's Day</a:t>
            </a:r>
            <a:r>
              <a:rPr lang="en-US" b="1" dirty="0">
                <a:hlinkClick r:id="rId6"/>
              </a:rPr>
              <a:t> </a:t>
            </a:r>
            <a:r>
              <a:rPr lang="en-US" b="1" u="sng" dirty="0">
                <a:hlinkClick r:id="rId6"/>
              </a:rPr>
              <a:t>or this case study</a:t>
            </a:r>
            <a:r>
              <a:rPr lang="en-US" b="1" dirty="0"/>
              <a:t> of British style weddings in France.</a:t>
            </a:r>
            <a:br>
              <a:rPr lang="en-US" dirty="0"/>
            </a:br>
            <a:r>
              <a:rPr lang="en-US" b="1" dirty="0"/>
              <a:t>3.</a:t>
            </a:r>
            <a:r>
              <a:rPr lang="en-US" b="1" u="sng" dirty="0"/>
              <a:t> </a:t>
            </a:r>
            <a:r>
              <a:rPr lang="en-US" b="1" u="sng" dirty="0">
                <a:hlinkClick r:id="rId7"/>
              </a:rPr>
              <a:t>Beliefs</a:t>
            </a:r>
            <a:r>
              <a:rPr lang="en-US" b="1" dirty="0"/>
              <a:t> - Islam in France </a:t>
            </a:r>
            <a:br>
              <a:rPr lang="en-US" dirty="0"/>
            </a:br>
            <a:r>
              <a:rPr lang="en-US" b="1" dirty="0"/>
              <a:t>4. </a:t>
            </a:r>
            <a:r>
              <a:rPr lang="en-US" b="1" u="sng" dirty="0">
                <a:hlinkClick r:id="rId8"/>
              </a:rPr>
              <a:t>Dress</a:t>
            </a:r>
            <a:r>
              <a:rPr lang="en-US" b="1" u="sng" dirty="0"/>
              <a:t> </a:t>
            </a:r>
            <a:r>
              <a:rPr lang="en-US" b="1" dirty="0"/>
              <a:t>- Case studies from around the world. </a:t>
            </a:r>
            <a:br>
              <a:rPr lang="en-US" dirty="0"/>
            </a:br>
            <a:r>
              <a:rPr lang="en-US" b="1" dirty="0"/>
              <a:t>5. </a:t>
            </a:r>
            <a:r>
              <a:rPr lang="en-US" b="1" u="sng" dirty="0">
                <a:hlinkClick r:id="rId9"/>
              </a:rPr>
              <a:t>Music</a:t>
            </a:r>
            <a:r>
              <a:rPr lang="en-US" b="1" u="sng" dirty="0"/>
              <a:t> </a:t>
            </a:r>
            <a:r>
              <a:rPr lang="en-US" b="1" dirty="0"/>
              <a:t>- English Music in France</a:t>
            </a:r>
            <a:br>
              <a:rPr lang="en-US" dirty="0"/>
            </a:br>
            <a:r>
              <a:rPr lang="en-US" b="1" dirty="0"/>
              <a:t>6. </a:t>
            </a:r>
            <a:r>
              <a:rPr lang="en-US" b="1" u="sng" dirty="0">
                <a:hlinkClick r:id="rId10"/>
              </a:rPr>
              <a:t>Food</a:t>
            </a:r>
            <a:r>
              <a:rPr lang="en-US" b="1" u="sng" dirty="0"/>
              <a:t> </a:t>
            </a:r>
            <a:r>
              <a:rPr lang="en-US" b="1" dirty="0"/>
              <a:t>- Global spread of McDonalds </a:t>
            </a:r>
            <a:br>
              <a:rPr lang="en-US" dirty="0"/>
            </a:br>
            <a:r>
              <a:rPr lang="en-US" b="1" dirty="0"/>
              <a:t>7. </a:t>
            </a:r>
            <a:r>
              <a:rPr lang="en-US" b="1" u="sng" dirty="0">
                <a:hlinkClick r:id="rId11"/>
              </a:rPr>
              <a:t>Technology</a:t>
            </a:r>
            <a:r>
              <a:rPr lang="en-US" b="1" dirty="0"/>
              <a:t> - Internet and China. </a:t>
            </a:r>
            <a:br>
              <a:rPr lang="en-US" dirty="0"/>
            </a:br>
            <a:r>
              <a:rPr lang="en-US" b="1" dirty="0"/>
              <a:t>8. </a:t>
            </a:r>
            <a:r>
              <a:rPr lang="en-US" b="1" u="sng" dirty="0">
                <a:hlinkClick r:id="rId12"/>
              </a:rPr>
              <a:t>Images</a:t>
            </a:r>
            <a:r>
              <a:rPr lang="en-US" dirty="0"/>
              <a:t> - </a:t>
            </a:r>
            <a:r>
              <a:rPr lang="en-US" b="1" dirty="0"/>
              <a:t>Western style advertising in Middle East &amp; </a:t>
            </a:r>
            <a:r>
              <a:rPr lang="en-US" b="1" u="sng" dirty="0">
                <a:hlinkClick r:id="rId13"/>
              </a:rPr>
              <a:t>Images</a:t>
            </a:r>
            <a:r>
              <a:rPr lang="en-US" b="1" dirty="0"/>
              <a:t> -  Western Women in advertising</a:t>
            </a:r>
            <a:r>
              <a:rPr lang="en-US" dirty="0"/>
              <a:t>. </a:t>
            </a:r>
            <a:br>
              <a:rPr lang="en-US" dirty="0"/>
            </a:br>
            <a:endParaRPr lang="en-US" dirty="0"/>
          </a:p>
        </p:txBody>
      </p:sp>
    </p:spTree>
    <p:extLst>
      <p:ext uri="{BB962C8B-B14F-4D97-AF65-F5344CB8AC3E}">
        <p14:creationId xmlns:p14="http://schemas.microsoft.com/office/powerpoint/2010/main" val="87646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7768-D6E6-B540-AF1C-C8765403FC70}"/>
              </a:ext>
            </a:extLst>
          </p:cNvPr>
          <p:cNvSpPr>
            <a:spLocks noGrp="1"/>
          </p:cNvSpPr>
          <p:nvPr>
            <p:ph type="title"/>
          </p:nvPr>
        </p:nvSpPr>
        <p:spPr/>
        <p:txBody>
          <a:bodyPr/>
          <a:lstStyle/>
          <a:p>
            <a:r>
              <a:rPr lang="en-US" dirty="0"/>
              <a:t>Key question: </a:t>
            </a:r>
          </a:p>
        </p:txBody>
      </p:sp>
      <p:sp>
        <p:nvSpPr>
          <p:cNvPr id="3" name="Content Placeholder 2">
            <a:extLst>
              <a:ext uri="{FF2B5EF4-FFF2-40B4-BE49-F238E27FC236}">
                <a16:creationId xmlns:a16="http://schemas.microsoft.com/office/drawing/2014/main" id="{EC77D548-3BA3-FA4B-8144-9C48DB3BA301}"/>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E15D1840-D2E6-2949-B8D4-FCAE5109D484}"/>
              </a:ext>
            </a:extLst>
          </p:cNvPr>
          <p:cNvSpPr txBox="1"/>
          <p:nvPr/>
        </p:nvSpPr>
        <p:spPr>
          <a:xfrm>
            <a:off x="2308951" y="1923802"/>
            <a:ext cx="8763000" cy="4154984"/>
          </a:xfrm>
          <a:prstGeom prst="rect">
            <a:avLst/>
          </a:prstGeom>
          <a:noFill/>
        </p:spPr>
        <p:txBody>
          <a:bodyPr wrap="square" rtlCol="0">
            <a:spAutoFit/>
          </a:bodyPr>
          <a:lstStyle/>
          <a:p>
            <a:r>
              <a:rPr lang="en-US" sz="8800" dirty="0">
                <a:latin typeface="dearJoe 5 CASUAL PRO" panose="02000000000000000000" pitchFamily="2" charset="0"/>
              </a:rPr>
              <a:t>To what extent is there a global culture? </a:t>
            </a:r>
          </a:p>
        </p:txBody>
      </p:sp>
    </p:spTree>
    <p:extLst>
      <p:ext uri="{BB962C8B-B14F-4D97-AF65-F5344CB8AC3E}">
        <p14:creationId xmlns:p14="http://schemas.microsoft.com/office/powerpoint/2010/main" val="385778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CF4B-7DA6-2C40-9F1A-2237CF8B674C}"/>
              </a:ext>
            </a:extLst>
          </p:cNvPr>
          <p:cNvSpPr>
            <a:spLocks noGrp="1"/>
          </p:cNvSpPr>
          <p:nvPr>
            <p:ph type="title"/>
          </p:nvPr>
        </p:nvSpPr>
        <p:spPr/>
        <p:txBody>
          <a:bodyPr/>
          <a:lstStyle/>
          <a:p>
            <a:r>
              <a:rPr lang="en-US" dirty="0">
                <a:latin typeface="dearJoe 5 CASUAL PRO" panose="02000000000000000000" pitchFamily="2" charset="0"/>
              </a:rPr>
              <a:t>Language</a:t>
            </a:r>
          </a:p>
        </p:txBody>
      </p:sp>
      <p:sp>
        <p:nvSpPr>
          <p:cNvPr id="3" name="Content Placeholder 2">
            <a:extLst>
              <a:ext uri="{FF2B5EF4-FFF2-40B4-BE49-F238E27FC236}">
                <a16:creationId xmlns:a16="http://schemas.microsoft.com/office/drawing/2014/main" id="{CF327B48-030F-8740-9094-E770B35DE691}"/>
              </a:ext>
            </a:extLst>
          </p:cNvPr>
          <p:cNvSpPr>
            <a:spLocks noGrp="1"/>
          </p:cNvSpPr>
          <p:nvPr>
            <p:ph idx="1"/>
          </p:nvPr>
        </p:nvSpPr>
        <p:spPr>
          <a:xfrm>
            <a:off x="157163" y="1825625"/>
            <a:ext cx="3133725" cy="4351338"/>
          </a:xfrm>
        </p:spPr>
        <p:txBody>
          <a:bodyPr/>
          <a:lstStyle/>
          <a:p>
            <a:pPr marL="0" indent="0">
              <a:buNone/>
            </a:pPr>
            <a:r>
              <a:rPr lang="en-US" b="1" u="sng" dirty="0"/>
              <a:t>Read these relevant news articles:</a:t>
            </a:r>
          </a:p>
          <a:p>
            <a:pPr marL="0" indent="0">
              <a:buNone/>
            </a:pPr>
            <a:r>
              <a:rPr lang="en-US" b="1" dirty="0"/>
              <a:t> </a:t>
            </a:r>
            <a:r>
              <a:rPr lang="en-US" b="1" u="sng" dirty="0">
                <a:hlinkClick r:id="rId2"/>
              </a:rPr>
              <a:t>Language</a:t>
            </a:r>
            <a:r>
              <a:rPr lang="en-US" b="1" dirty="0"/>
              <a:t> - </a:t>
            </a:r>
            <a:r>
              <a:rPr lang="en-US" dirty="0"/>
              <a:t>Twitter &amp; the French language </a:t>
            </a:r>
            <a:r>
              <a:rPr lang="en-US" b="1" dirty="0"/>
              <a:t>- </a:t>
            </a:r>
            <a:r>
              <a:rPr lang="en-US" b="1" u="sng" dirty="0">
                <a:hlinkClick r:id="rId3"/>
              </a:rPr>
              <a:t>or this</a:t>
            </a:r>
            <a:endParaRPr lang="en-US" b="1" u="sng" dirty="0"/>
          </a:p>
          <a:p>
            <a:pPr marL="0" indent="0">
              <a:buNone/>
            </a:pPr>
            <a:r>
              <a:rPr lang="en-US" dirty="0">
                <a:hlinkClick r:id="rId4"/>
              </a:rPr>
              <a:t>Icelandic language battles digital extinction</a:t>
            </a:r>
            <a:endParaRPr lang="en-US" dirty="0"/>
          </a:p>
        </p:txBody>
      </p:sp>
      <p:pic>
        <p:nvPicPr>
          <p:cNvPr id="5" name="Picture 4">
            <a:hlinkClick r:id="rId5"/>
            <a:extLst>
              <a:ext uri="{FF2B5EF4-FFF2-40B4-BE49-F238E27FC236}">
                <a16:creationId xmlns:a16="http://schemas.microsoft.com/office/drawing/2014/main" id="{B79E565F-BB22-734F-A8B7-777D5AE8D7BB}"/>
              </a:ext>
            </a:extLst>
          </p:cNvPr>
          <p:cNvPicPr>
            <a:picLocks noChangeAspect="1"/>
          </p:cNvPicPr>
          <p:nvPr/>
        </p:nvPicPr>
        <p:blipFill>
          <a:blip r:embed="rId6"/>
          <a:stretch>
            <a:fillRect/>
          </a:stretch>
        </p:blipFill>
        <p:spPr>
          <a:xfrm>
            <a:off x="7111135" y="4058444"/>
            <a:ext cx="4633190" cy="2656993"/>
          </a:xfrm>
          <a:prstGeom prst="rect">
            <a:avLst/>
          </a:prstGeom>
        </p:spPr>
      </p:pic>
      <p:sp>
        <p:nvSpPr>
          <p:cNvPr id="6" name="TextBox 5">
            <a:extLst>
              <a:ext uri="{FF2B5EF4-FFF2-40B4-BE49-F238E27FC236}">
                <a16:creationId xmlns:a16="http://schemas.microsoft.com/office/drawing/2014/main" id="{B31D3A5E-C480-9E4C-9A07-BA025A2CF405}"/>
              </a:ext>
            </a:extLst>
          </p:cNvPr>
          <p:cNvSpPr txBox="1"/>
          <p:nvPr/>
        </p:nvSpPr>
        <p:spPr>
          <a:xfrm>
            <a:off x="3829050" y="365125"/>
            <a:ext cx="7000875" cy="3693319"/>
          </a:xfrm>
          <a:prstGeom prst="rect">
            <a:avLst/>
          </a:prstGeom>
          <a:noFill/>
        </p:spPr>
        <p:txBody>
          <a:bodyPr wrap="square" rtlCol="0">
            <a:spAutoFit/>
          </a:bodyPr>
          <a:lstStyle/>
          <a:p>
            <a:r>
              <a:rPr lang="en-US" dirty="0"/>
              <a:t>Language is one of the most important aspects of national identity. Globally there are over 7000 different languages. Language evolves over time as words are adapted or integrated from other languages. 45% of all words in the English language are of French origin. Country borders do not restrict languages and in some countries more than one language is spoken. For example, Canada has two official languages: English and French.</a:t>
            </a:r>
          </a:p>
          <a:p>
            <a:endParaRPr lang="en-US" dirty="0"/>
          </a:p>
          <a:p>
            <a:r>
              <a:rPr lang="en-US" dirty="0"/>
              <a:t>English is considered a world language and is learned as a second language by many to access employment, information and markets. It is expected that in time some languages may disappear completely. For example, Cornish, a Celtic language spoken in Cornwall, UK, is considered to be critically endangered by UNESCO.</a:t>
            </a:r>
          </a:p>
        </p:txBody>
      </p:sp>
    </p:spTree>
    <p:extLst>
      <p:ext uri="{BB962C8B-B14F-4D97-AF65-F5344CB8AC3E}">
        <p14:creationId xmlns:p14="http://schemas.microsoft.com/office/powerpoint/2010/main" val="185405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The spread of language</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7" name="Picture 2"/>
          <p:cNvPicPr>
            <a:picLocks noGrp="1" noChangeAspect="1" noChangeArrowheads="1"/>
          </p:cNvPicPr>
          <p:nvPr>
            <p:ph idx="1"/>
          </p:nvPr>
        </p:nvPicPr>
        <p:blipFill>
          <a:blip r:embed="rId2" cstate="print"/>
          <a:srcRect/>
          <a:stretch>
            <a:fillRect/>
          </a:stretch>
        </p:blipFill>
        <p:spPr bwMode="auto">
          <a:xfrm>
            <a:off x="5153822" y="778785"/>
            <a:ext cx="6553545" cy="5308371"/>
          </a:xfrm>
          <a:prstGeom prst="rect">
            <a:avLst/>
          </a:prstGeom>
          <a:noFill/>
        </p:spPr>
      </p:pic>
    </p:spTree>
    <p:extLst>
      <p:ext uri="{BB962C8B-B14F-4D97-AF65-F5344CB8AC3E}">
        <p14:creationId xmlns:p14="http://schemas.microsoft.com/office/powerpoint/2010/main" val="141466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0" y="685800"/>
            <a:ext cx="5715000" cy="5473212"/>
          </a:xfrm>
          <a:prstGeom prst="rect">
            <a:avLst/>
          </a:prstGeom>
          <a:noFill/>
          <a:ln w="9525">
            <a:noFill/>
            <a:miter lim="800000"/>
            <a:headEnd/>
            <a:tailEnd/>
          </a:ln>
        </p:spPr>
      </p:pic>
    </p:spTree>
    <p:extLst>
      <p:ext uri="{BB962C8B-B14F-4D97-AF65-F5344CB8AC3E}">
        <p14:creationId xmlns:p14="http://schemas.microsoft.com/office/powerpoint/2010/main" val="172470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FD72-F451-174B-8984-AEB158AC615D}"/>
              </a:ext>
            </a:extLst>
          </p:cNvPr>
          <p:cNvSpPr>
            <a:spLocks noGrp="1"/>
          </p:cNvSpPr>
          <p:nvPr>
            <p:ph type="title"/>
          </p:nvPr>
        </p:nvSpPr>
        <p:spPr/>
        <p:txBody>
          <a:bodyPr/>
          <a:lstStyle/>
          <a:p>
            <a:r>
              <a:rPr lang="en-US" dirty="0">
                <a:latin typeface="dearJoe 5 CASUAL PRO" panose="02000000000000000000" pitchFamily="2" charset="0"/>
              </a:rPr>
              <a:t>Food</a:t>
            </a:r>
          </a:p>
        </p:txBody>
      </p:sp>
      <p:pic>
        <p:nvPicPr>
          <p:cNvPr id="5" name="Content Placeholder 4">
            <a:hlinkClick r:id="rId2"/>
            <a:extLst>
              <a:ext uri="{FF2B5EF4-FFF2-40B4-BE49-F238E27FC236}">
                <a16:creationId xmlns:a16="http://schemas.microsoft.com/office/drawing/2014/main" id="{D7B60A1C-B236-B34D-B28E-0FBB103A38A2}"/>
              </a:ext>
            </a:extLst>
          </p:cNvPr>
          <p:cNvPicPr>
            <a:picLocks noGrp="1" noChangeAspect="1"/>
          </p:cNvPicPr>
          <p:nvPr>
            <p:ph idx="1"/>
          </p:nvPr>
        </p:nvPicPr>
        <p:blipFill>
          <a:blip r:embed="rId3"/>
          <a:stretch>
            <a:fillRect/>
          </a:stretch>
        </p:blipFill>
        <p:spPr>
          <a:xfrm>
            <a:off x="5979869" y="1027906"/>
            <a:ext cx="6212131" cy="4351338"/>
          </a:xfrm>
        </p:spPr>
      </p:pic>
      <p:sp>
        <p:nvSpPr>
          <p:cNvPr id="6" name="TextBox 5">
            <a:extLst>
              <a:ext uri="{FF2B5EF4-FFF2-40B4-BE49-F238E27FC236}">
                <a16:creationId xmlns:a16="http://schemas.microsoft.com/office/drawing/2014/main" id="{F164C6AD-9E90-314F-96E0-25C678A41278}"/>
              </a:ext>
            </a:extLst>
          </p:cNvPr>
          <p:cNvSpPr txBox="1"/>
          <p:nvPr/>
        </p:nvSpPr>
        <p:spPr>
          <a:xfrm>
            <a:off x="614363" y="1500188"/>
            <a:ext cx="5029200" cy="4524315"/>
          </a:xfrm>
          <a:prstGeom prst="rect">
            <a:avLst/>
          </a:prstGeom>
          <a:noFill/>
        </p:spPr>
        <p:txBody>
          <a:bodyPr wrap="square" rtlCol="0">
            <a:spAutoFit/>
          </a:bodyPr>
          <a:lstStyle/>
          <a:p>
            <a:r>
              <a:rPr lang="en-US" dirty="0"/>
              <a:t>Many countries have distinctive foods and national dishes. Some foods form part of religious beliefs. For example, the Jewish faith requires food to be kosher and in the Islamic faith food is prepared so that it is halal. Globalisation has resulted in the spread of food around the world. For example, Indian, Chinese and Mexican restaurants are now common in many global cities. However, sometimes food is adapted to meet local tastes; an example is the chicken </a:t>
            </a:r>
            <a:r>
              <a:rPr lang="en-US" dirty="0" err="1"/>
              <a:t>balti</a:t>
            </a:r>
            <a:r>
              <a:rPr lang="en-US" dirty="0"/>
              <a:t> in the UK. Unlike in Pakistan, the chicken is served off the bone which is preferred by the British population. The chicken </a:t>
            </a:r>
            <a:r>
              <a:rPr lang="en-US" dirty="0" err="1"/>
              <a:t>balti</a:t>
            </a:r>
            <a:r>
              <a:rPr lang="en-US" dirty="0"/>
              <a:t> is the result of</a:t>
            </a:r>
            <a:r>
              <a:rPr lang="en-US" b="1" dirty="0"/>
              <a:t> </a:t>
            </a:r>
            <a:r>
              <a:rPr lang="en-US" dirty="0"/>
              <a:t>cultural hybridity. In the UK specialty food stores have sprung up to meet the growing demands of immigrant populations and changing tastes of local people. </a:t>
            </a:r>
          </a:p>
        </p:txBody>
      </p:sp>
      <p:sp>
        <p:nvSpPr>
          <p:cNvPr id="7" name="TextBox 6">
            <a:extLst>
              <a:ext uri="{FF2B5EF4-FFF2-40B4-BE49-F238E27FC236}">
                <a16:creationId xmlns:a16="http://schemas.microsoft.com/office/drawing/2014/main" id="{15049FBD-10D6-104C-8FE0-FC2C8D453F4C}"/>
              </a:ext>
            </a:extLst>
          </p:cNvPr>
          <p:cNvSpPr txBox="1"/>
          <p:nvPr/>
        </p:nvSpPr>
        <p:spPr>
          <a:xfrm flipH="1">
            <a:off x="6843712" y="511850"/>
            <a:ext cx="3810000" cy="369332"/>
          </a:xfrm>
          <a:prstGeom prst="rect">
            <a:avLst/>
          </a:prstGeom>
          <a:noFill/>
        </p:spPr>
        <p:txBody>
          <a:bodyPr wrap="square" rtlCol="0">
            <a:spAutoFit/>
          </a:bodyPr>
          <a:lstStyle/>
          <a:p>
            <a:r>
              <a:rPr lang="en-US" dirty="0"/>
              <a:t>Watch: Whopper Virgins</a:t>
            </a:r>
          </a:p>
        </p:txBody>
      </p:sp>
    </p:spTree>
    <p:extLst>
      <p:ext uri="{BB962C8B-B14F-4D97-AF65-F5344CB8AC3E}">
        <p14:creationId xmlns:p14="http://schemas.microsoft.com/office/powerpoint/2010/main" val="99674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spread of McDonalds across the globe</a:t>
            </a:r>
          </a:p>
        </p:txBody>
      </p:sp>
      <p:pic>
        <p:nvPicPr>
          <p:cNvPr id="2053" name="Picture 2"/>
          <p:cNvPicPr>
            <a:picLocks noGrp="1" noChangeAspect="1" noChangeArrowheads="1"/>
          </p:cNvPicPr>
          <p:nvPr>
            <p:ph idx="1"/>
          </p:nvPr>
        </p:nvPicPr>
        <p:blipFill>
          <a:blip r:embed="rId2" cstate="print"/>
          <a:srcRect/>
          <a:stretch>
            <a:fillRect/>
          </a:stretch>
        </p:blipFill>
        <p:spPr bwMode="auto">
          <a:xfrm>
            <a:off x="1766740" y="1675227"/>
            <a:ext cx="8658519" cy="4394199"/>
          </a:xfrm>
          <a:prstGeom prst="rect">
            <a:avLst/>
          </a:prstGeom>
          <a:noFill/>
        </p:spPr>
      </p:pic>
    </p:spTree>
    <p:extLst>
      <p:ext uri="{BB962C8B-B14F-4D97-AF65-F5344CB8AC3E}">
        <p14:creationId xmlns:p14="http://schemas.microsoft.com/office/powerpoint/2010/main" val="126373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Customs:</a:t>
            </a:r>
            <a:r>
              <a:rPr lang="en-US" dirty="0"/>
              <a:t> </a:t>
            </a:r>
          </a:p>
        </p:txBody>
      </p:sp>
      <p:sp>
        <p:nvSpPr>
          <p:cNvPr id="3" name="Content Placeholder 2"/>
          <p:cNvSpPr>
            <a:spLocks noGrp="1"/>
          </p:cNvSpPr>
          <p:nvPr>
            <p:ph idx="1"/>
          </p:nvPr>
        </p:nvSpPr>
        <p:spPr/>
        <p:txBody>
          <a:bodyPr>
            <a:normAutofit/>
          </a:bodyPr>
          <a:lstStyle/>
          <a:p>
            <a:r>
              <a:rPr lang="en-US" dirty="0"/>
              <a:t>These are common patterns of </a:t>
            </a:r>
            <a:r>
              <a:rPr lang="en-US" dirty="0" err="1"/>
              <a:t>behaviour</a:t>
            </a:r>
            <a:r>
              <a:rPr lang="en-US" dirty="0"/>
              <a:t> found with particular countries or regions that are then passed down through generations. Examples may include bowing to elders, not tipping, taking of shoes inside houses and celebrating certain days e.g. St. Patrick's Day. Some of these customs may get diluted as young people see different </a:t>
            </a:r>
            <a:r>
              <a:rPr lang="en-US" dirty="0" err="1"/>
              <a:t>behaviour</a:t>
            </a:r>
            <a:r>
              <a:rPr lang="en-US" dirty="0"/>
              <a:t> in the media, while others may grow. </a:t>
            </a:r>
          </a:p>
          <a:p>
            <a:r>
              <a:rPr lang="en-US" dirty="0">
                <a:hlinkClick r:id="rId2"/>
              </a:rPr>
              <a:t>10 Surprising Ways To Offend People In Other Countries </a:t>
            </a:r>
            <a:endParaRPr lang="en-US" dirty="0"/>
          </a:p>
        </p:txBody>
      </p:sp>
    </p:spTree>
    <p:extLst>
      <p:ext uri="{BB962C8B-B14F-4D97-AF65-F5344CB8AC3E}">
        <p14:creationId xmlns:p14="http://schemas.microsoft.com/office/powerpoint/2010/main" val="334217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Technology:</a:t>
            </a:r>
            <a:r>
              <a:rPr lang="en-US" dirty="0"/>
              <a:t> </a:t>
            </a:r>
          </a:p>
        </p:txBody>
      </p:sp>
      <p:sp>
        <p:nvSpPr>
          <p:cNvPr id="3" name="Content Placeholder 2"/>
          <p:cNvSpPr>
            <a:spLocks noGrp="1"/>
          </p:cNvSpPr>
          <p:nvPr>
            <p:ph idx="1"/>
          </p:nvPr>
        </p:nvSpPr>
        <p:spPr/>
        <p:txBody>
          <a:bodyPr>
            <a:normAutofit/>
          </a:bodyPr>
          <a:lstStyle/>
          <a:p>
            <a:pPr marL="0" indent="0">
              <a:buNone/>
            </a:pPr>
            <a:r>
              <a:rPr lang="en-US" dirty="0"/>
              <a:t>The development of technology can certainly change culture. The development of agricultural equipment e.g. tractors and combine harvesters has meant that the number of agricultural societies around the world has decreased. The development of contraception and the medical procedure of abortion has brought about debate in the Catholic church. Also the development of computers and phones has possibly reduced face-to-face contact both in social and business settings.</a:t>
            </a:r>
          </a:p>
        </p:txBody>
      </p:sp>
    </p:spTree>
    <p:extLst>
      <p:ext uri="{BB962C8B-B14F-4D97-AF65-F5344CB8AC3E}">
        <p14:creationId xmlns:p14="http://schemas.microsoft.com/office/powerpoint/2010/main" val="113939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Beliefs:</a:t>
            </a:r>
            <a:endParaRPr lang="en-US" dirty="0"/>
          </a:p>
        </p:txBody>
      </p:sp>
      <p:sp>
        <p:nvSpPr>
          <p:cNvPr id="3" name="Content Placeholder 2"/>
          <p:cNvSpPr>
            <a:spLocks noGrp="1"/>
          </p:cNvSpPr>
          <p:nvPr>
            <p:ph idx="1"/>
          </p:nvPr>
        </p:nvSpPr>
        <p:spPr/>
        <p:txBody>
          <a:bodyPr>
            <a:normAutofit/>
          </a:bodyPr>
          <a:lstStyle/>
          <a:p>
            <a:r>
              <a:rPr lang="en-US" dirty="0"/>
              <a:t>There are five major religions in the World i.e. Islam, Christianity, Buddhism, Hinduism, Judaism and Taoism. Out of these probably only Islam and Christianity can be regarded as truly global. However, even these world religions have many different sects e.g. Islam has Sunni, Shia, Wahhabi, etc., while Christianity has Roman Catholic, Baptist, Church of England, etc. However, despite the growth of some religions e.g. Islam, many are seeing a reduction in the number practicing. Secularism is also on the rise in many countries like France and the UK.</a:t>
            </a:r>
          </a:p>
        </p:txBody>
      </p:sp>
    </p:spTree>
    <p:extLst>
      <p:ext uri="{BB962C8B-B14F-4D97-AF65-F5344CB8AC3E}">
        <p14:creationId xmlns:p14="http://schemas.microsoft.com/office/powerpoint/2010/main" val="424139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801" y="846138"/>
            <a:ext cx="8682037" cy="4416708"/>
          </a:xfrm>
          <a:prstGeom prst="rect">
            <a:avLst/>
          </a:prstGeom>
        </p:spPr>
      </p:pic>
    </p:spTree>
    <p:extLst>
      <p:ext uri="{BB962C8B-B14F-4D97-AF65-F5344CB8AC3E}">
        <p14:creationId xmlns:p14="http://schemas.microsoft.com/office/powerpoint/2010/main" val="154537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892" y="159653"/>
            <a:ext cx="4062643" cy="1043409"/>
          </a:xfrm>
        </p:spPr>
        <p:txBody>
          <a:bodyPr>
            <a:normAutofit/>
          </a:bodyPr>
          <a:lstStyle/>
          <a:p>
            <a:r>
              <a:rPr lang="en-US" sz="3600" b="1" dirty="0"/>
              <a:t>Dress:</a:t>
            </a:r>
            <a:endParaRPr lang="en-US" sz="3600" dirty="0"/>
          </a:p>
        </p:txBody>
      </p:sp>
      <p:sp>
        <p:nvSpPr>
          <p:cNvPr id="3" name="Content Placeholder 2"/>
          <p:cNvSpPr>
            <a:spLocks noGrp="1"/>
          </p:cNvSpPr>
          <p:nvPr>
            <p:ph idx="1"/>
          </p:nvPr>
        </p:nvSpPr>
        <p:spPr>
          <a:xfrm>
            <a:off x="385764" y="1203062"/>
            <a:ext cx="4197120" cy="3325396"/>
          </a:xfrm>
        </p:spPr>
        <p:txBody>
          <a:bodyPr anchor="t">
            <a:noAutofit/>
          </a:bodyPr>
          <a:lstStyle/>
          <a:p>
            <a:pPr marL="0" indent="0">
              <a:buNone/>
            </a:pPr>
            <a:r>
              <a:rPr lang="en-US" sz="1600" dirty="0"/>
              <a:t>Most countries have traditional dress e.g. the </a:t>
            </a:r>
            <a:r>
              <a:rPr lang="en-US" sz="1600" dirty="0" err="1"/>
              <a:t>ao</a:t>
            </a:r>
            <a:r>
              <a:rPr lang="en-US" sz="1600" dirty="0"/>
              <a:t> </a:t>
            </a:r>
            <a:r>
              <a:rPr lang="en-US" sz="1600" dirty="0" err="1"/>
              <a:t>dai</a:t>
            </a:r>
            <a:r>
              <a:rPr lang="en-US" sz="1600" dirty="0"/>
              <a:t> in Vietnam and the sari in India. However, globalisation has meant that in many countries traditional dress is worn less as global fashions take over e.g. jeans. Some cultures though do follow strict dress codes either by choice or by law in Saudi Arabia women have to wear an abaya and head scarf, in Afghanistan women also had to wear a full burka (although these restrictions have now been slightly relaxed). At the other end of the extreme the French government has decided that the </a:t>
            </a:r>
            <a:r>
              <a:rPr lang="en-US" sz="1600" dirty="0" err="1"/>
              <a:t>burkha</a:t>
            </a:r>
            <a:r>
              <a:rPr lang="en-US" sz="1600" dirty="0"/>
              <a:t> is a sign of repression and banned its wearing in public.</a:t>
            </a:r>
          </a:p>
        </p:txBody>
      </p:sp>
      <p:pic>
        <p:nvPicPr>
          <p:cNvPr id="5" name="Picture 4"/>
          <p:cNvPicPr>
            <a:picLocks noChangeAspect="1"/>
          </p:cNvPicPr>
          <p:nvPr/>
        </p:nvPicPr>
        <p:blipFill>
          <a:blip r:embed="rId2"/>
          <a:stretch>
            <a:fillRect/>
          </a:stretch>
        </p:blipFill>
        <p:spPr>
          <a:xfrm>
            <a:off x="6038101" y="1126448"/>
            <a:ext cx="5510771" cy="4312178"/>
          </a:xfrm>
          <a:prstGeom prst="rect">
            <a:avLst/>
          </a:prstGeom>
        </p:spPr>
      </p:pic>
    </p:spTree>
    <p:extLst>
      <p:ext uri="{BB962C8B-B14F-4D97-AF65-F5344CB8AC3E}">
        <p14:creationId xmlns:p14="http://schemas.microsoft.com/office/powerpoint/2010/main" val="28586728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8C99D6-79BD-E94D-82F6-A76B2F96676B}"/>
              </a:ext>
            </a:extLst>
          </p:cNvPr>
          <p:cNvPicPr>
            <a:picLocks noChangeAspect="1"/>
          </p:cNvPicPr>
          <p:nvPr/>
        </p:nvPicPr>
        <p:blipFill rotWithShape="1">
          <a:blip r:embed="rId2">
            <a:alphaModFix amt="35000"/>
            <a:extLst/>
          </a:blip>
          <a:srcRect b="15755"/>
          <a:stretch/>
        </p:blipFill>
        <p:spPr>
          <a:xfrm>
            <a:off x="-8" y="-7"/>
            <a:ext cx="12192000" cy="6855958"/>
          </a:xfrm>
          <a:prstGeom prst="rect">
            <a:avLst/>
          </a:prstGeom>
        </p:spPr>
      </p:pic>
      <p:sp>
        <p:nvSpPr>
          <p:cNvPr id="2" name="Title 1">
            <a:extLst>
              <a:ext uri="{FF2B5EF4-FFF2-40B4-BE49-F238E27FC236}">
                <a16:creationId xmlns:a16="http://schemas.microsoft.com/office/drawing/2014/main" id="{8303C5DC-B51E-1A4B-B233-782BB8A33EFB}"/>
              </a:ext>
            </a:extLst>
          </p:cNvPr>
          <p:cNvSpPr>
            <a:spLocks noGrp="1"/>
          </p:cNvSpPr>
          <p:nvPr>
            <p:ph type="ctrTitle"/>
          </p:nvPr>
        </p:nvSpPr>
        <p:spPr>
          <a:xfrm>
            <a:off x="804672" y="3681807"/>
            <a:ext cx="6455833" cy="1497998"/>
          </a:xfrm>
        </p:spPr>
        <p:txBody>
          <a:bodyPr anchor="t">
            <a:normAutofit fontScale="90000"/>
          </a:bodyPr>
          <a:lstStyle/>
          <a:p>
            <a:pPr algn="l"/>
            <a:r>
              <a:rPr lang="en-US" sz="6700" b="1" dirty="0">
                <a:latin typeface="dearJoe 5 CASUAL PRO" panose="02000000000000000000" pitchFamily="2" charset="0"/>
              </a:rPr>
              <a:t>Global spectrum of cultural traits</a:t>
            </a:r>
            <a:br>
              <a:rPr lang="en-US" sz="3700" b="1" dirty="0"/>
            </a:br>
            <a:endParaRPr lang="en-US" sz="3700" dirty="0"/>
          </a:p>
        </p:txBody>
      </p:sp>
      <p:sp>
        <p:nvSpPr>
          <p:cNvPr id="29" name="Freeform: Shape 22">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4">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EC8CF1A-4737-B64A-B386-61964CDE2F29}"/>
              </a:ext>
            </a:extLst>
          </p:cNvPr>
          <p:cNvPicPr>
            <a:picLocks noChangeAspect="1"/>
          </p:cNvPicPr>
          <p:nvPr/>
        </p:nvPicPr>
        <p:blipFill rotWithShape="1">
          <a:blip r:embed="rId3"/>
          <a:srcRect l="4843" r="4704" b="-2"/>
          <a:stretch/>
        </p:blipFill>
        <p:spPr>
          <a:xfrm>
            <a:off x="3639395" y="10"/>
            <a:ext cx="402336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7" name="Picture 6">
            <a:extLst>
              <a:ext uri="{FF2B5EF4-FFF2-40B4-BE49-F238E27FC236}">
                <a16:creationId xmlns:a16="http://schemas.microsoft.com/office/drawing/2014/main" id="{DB7546B8-4909-2148-96EB-03039F11FFE5}"/>
              </a:ext>
            </a:extLst>
          </p:cNvPr>
          <p:cNvPicPr>
            <a:picLocks noChangeAspect="1"/>
          </p:cNvPicPr>
          <p:nvPr/>
        </p:nvPicPr>
        <p:blipFill rotWithShape="1">
          <a:blip r:embed="rId4"/>
          <a:srcRect l="16266" r="27734" b="3"/>
          <a:stretch/>
        </p:blipFill>
        <p:spPr>
          <a:xfrm>
            <a:off x="7816904" y="1584501"/>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425059637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E518-B87D-194C-BD48-6C3AD1AD19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7D68A53-954A-2D4F-BD28-CFBB09BDAAE9}"/>
              </a:ext>
            </a:extLst>
          </p:cNvPr>
          <p:cNvPicPr>
            <a:picLocks noGrp="1" noChangeAspect="1"/>
          </p:cNvPicPr>
          <p:nvPr>
            <p:ph idx="1"/>
          </p:nvPr>
        </p:nvPicPr>
        <p:blipFill>
          <a:blip r:embed="rId2"/>
          <a:stretch>
            <a:fillRect/>
          </a:stretch>
        </p:blipFill>
        <p:spPr>
          <a:xfrm>
            <a:off x="1900237" y="125425"/>
            <a:ext cx="8643938" cy="6607149"/>
          </a:xfrm>
        </p:spPr>
      </p:pic>
    </p:spTree>
    <p:extLst>
      <p:ext uri="{BB962C8B-B14F-4D97-AF65-F5344CB8AC3E}">
        <p14:creationId xmlns:p14="http://schemas.microsoft.com/office/powerpoint/2010/main" val="2849687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b="1">
                <a:solidFill>
                  <a:srgbClr val="000000"/>
                </a:solidFill>
              </a:rPr>
              <a:t>Images:</a:t>
            </a:r>
            <a:endParaRPr lang="en-US">
              <a:solidFill>
                <a:srgbClr val="000000"/>
              </a:solidFill>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3">
            <a:alphaModFix/>
            <a:extLst/>
          </a:blip>
          <a:srcRect l="18500" r="8170"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479667" y="2057400"/>
            <a:ext cx="6278946" cy="4186238"/>
          </a:xfrm>
        </p:spPr>
        <p:txBody>
          <a:bodyPr anchor="ctr">
            <a:normAutofit/>
          </a:bodyPr>
          <a:lstStyle/>
          <a:p>
            <a:pPr marL="0" indent="0">
              <a:buNone/>
            </a:pPr>
            <a:r>
              <a:rPr lang="en-US" sz="1900" dirty="0">
                <a:solidFill>
                  <a:srgbClr val="000000"/>
                </a:solidFill>
              </a:rPr>
              <a:t> Images can now be spread around the world via the internet. These images can be from the past or the present. Images can help break or reinforce stereotypes. Traditional stereotypes of the English may be suited people with bowler hats and brief cases, but more images show that it is much more diverse. The internet can be used for positive purposes e.g. to spread images of environmental damage or political repression or more negative purposes e.g. promoting racism. Therefore images may not necessarily change our culture, but it may change our understanding and opinions of others.</a:t>
            </a:r>
          </a:p>
        </p:txBody>
      </p:sp>
    </p:spTree>
    <p:extLst>
      <p:ext uri="{BB962C8B-B14F-4D97-AF65-F5344CB8AC3E}">
        <p14:creationId xmlns:p14="http://schemas.microsoft.com/office/powerpoint/2010/main" val="426302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a:t>
            </a:r>
          </a:p>
        </p:txBody>
      </p:sp>
      <p:sp>
        <p:nvSpPr>
          <p:cNvPr id="3" name="Content Placeholder 2"/>
          <p:cNvSpPr>
            <a:spLocks noGrp="1"/>
          </p:cNvSpPr>
          <p:nvPr>
            <p:ph idx="1"/>
          </p:nvPr>
        </p:nvSpPr>
        <p:spPr/>
        <p:txBody>
          <a:bodyPr>
            <a:normAutofit/>
          </a:bodyPr>
          <a:lstStyle/>
          <a:p>
            <a:r>
              <a:rPr lang="en-US" dirty="0"/>
              <a:t>Globalised as it is a form of popular culture that does not dependent on the spoken/ written word. </a:t>
            </a:r>
          </a:p>
          <a:p>
            <a:r>
              <a:rPr lang="en-US" dirty="0"/>
              <a:t>The global music market is dominated by TNCs and most popular music comes from the USA and UK. </a:t>
            </a:r>
          </a:p>
          <a:p>
            <a:r>
              <a:rPr lang="en-US" dirty="0"/>
              <a:t>‘World music’ has now become a marketing strategy. </a:t>
            </a:r>
          </a:p>
          <a:p>
            <a:r>
              <a:rPr lang="en-US" dirty="0"/>
              <a:t>Migrations of people have led to a spread of music and hybridized forms of music. </a:t>
            </a:r>
          </a:p>
        </p:txBody>
      </p:sp>
    </p:spTree>
    <p:extLst>
      <p:ext uri="{BB962C8B-B14F-4D97-AF65-F5344CB8AC3E}">
        <p14:creationId xmlns:p14="http://schemas.microsoft.com/office/powerpoint/2010/main" val="417849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2"/>
            <a:extLst>
              <a:ext uri="{FF2B5EF4-FFF2-40B4-BE49-F238E27FC236}">
                <a16:creationId xmlns:a16="http://schemas.microsoft.com/office/drawing/2014/main" id="{01A0484E-FA0C-D741-8EC5-EEF20559886A}"/>
              </a:ext>
            </a:extLst>
          </p:cNvPr>
          <p:cNvPicPr>
            <a:picLocks noChangeAspect="1"/>
          </p:cNvPicPr>
          <p:nvPr/>
        </p:nvPicPr>
        <p:blipFill>
          <a:blip r:embed="rId3"/>
          <a:stretch>
            <a:fillRect/>
          </a:stretch>
        </p:blipFill>
        <p:spPr>
          <a:xfrm>
            <a:off x="6256859" y="1531901"/>
            <a:ext cx="2648371" cy="1549296"/>
          </a:xfrm>
          <a:prstGeom prst="rect">
            <a:avLst/>
          </a:prstGeom>
        </p:spPr>
      </p:pic>
      <p:sp>
        <p:nvSpPr>
          <p:cNvPr id="32" name="Rectangle 31">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F0064-8321-0C43-861A-17594FC741F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b="1">
                <a:solidFill>
                  <a:srgbClr val="FFFFFF"/>
                </a:solidFill>
              </a:rPr>
              <a:t>Influence over the spread of culture</a:t>
            </a:r>
            <a:br>
              <a:rPr lang="en-US" sz="3000" b="1">
                <a:solidFill>
                  <a:srgbClr val="FFFFFF"/>
                </a:solidFill>
              </a:rPr>
            </a:br>
            <a:endParaRPr lang="en-US" sz="3000" dirty="0">
              <a:solidFill>
                <a:srgbClr val="FFFFFF"/>
              </a:solidFill>
            </a:endParaRPr>
          </a:p>
        </p:txBody>
      </p:sp>
      <p:sp>
        <p:nvSpPr>
          <p:cNvPr id="3" name="Content Placeholder 2">
            <a:extLst>
              <a:ext uri="{FF2B5EF4-FFF2-40B4-BE49-F238E27FC236}">
                <a16:creationId xmlns:a16="http://schemas.microsoft.com/office/drawing/2014/main" id="{3FE93477-3C7F-6E49-915F-FCA43C8F8B8B}"/>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sz="1900">
                <a:solidFill>
                  <a:srgbClr val="E7E6E6"/>
                </a:solidFill>
              </a:rPr>
              <a:t>Which of the above has had the greatest influence over the spread of ‘Western Culture’?</a:t>
            </a:r>
            <a:endParaRPr lang="en-US" sz="1900" dirty="0">
              <a:solidFill>
                <a:srgbClr val="E7E6E6"/>
              </a:solidFill>
            </a:endParaRPr>
          </a:p>
        </p:txBody>
      </p:sp>
      <p:pic>
        <p:nvPicPr>
          <p:cNvPr id="8" name="Picture 7">
            <a:hlinkClick r:id="rId4"/>
            <a:extLst>
              <a:ext uri="{FF2B5EF4-FFF2-40B4-BE49-F238E27FC236}">
                <a16:creationId xmlns:a16="http://schemas.microsoft.com/office/drawing/2014/main" id="{45075EDC-41AC-2542-9C17-815031E150E6}"/>
              </a:ext>
            </a:extLst>
          </p:cNvPr>
          <p:cNvPicPr>
            <a:picLocks noChangeAspect="1"/>
          </p:cNvPicPr>
          <p:nvPr/>
        </p:nvPicPr>
        <p:blipFill>
          <a:blip r:embed="rId5"/>
          <a:stretch>
            <a:fillRect/>
          </a:stretch>
        </p:blipFill>
        <p:spPr>
          <a:xfrm>
            <a:off x="320041" y="1615087"/>
            <a:ext cx="2659472" cy="1382925"/>
          </a:xfrm>
          <a:prstGeom prst="rect">
            <a:avLst/>
          </a:prstGeom>
        </p:spPr>
      </p:pic>
      <p:pic>
        <p:nvPicPr>
          <p:cNvPr id="12" name="Picture 11">
            <a:hlinkClick r:id="rId6"/>
            <a:extLst>
              <a:ext uri="{FF2B5EF4-FFF2-40B4-BE49-F238E27FC236}">
                <a16:creationId xmlns:a16="http://schemas.microsoft.com/office/drawing/2014/main" id="{2A4D97F9-DD6B-474B-8776-AED79CAA9E35}"/>
              </a:ext>
            </a:extLst>
          </p:cNvPr>
          <p:cNvPicPr>
            <a:picLocks noChangeAspect="1"/>
          </p:cNvPicPr>
          <p:nvPr/>
        </p:nvPicPr>
        <p:blipFill>
          <a:blip r:embed="rId7"/>
          <a:stretch>
            <a:fillRect/>
          </a:stretch>
        </p:blipFill>
        <p:spPr>
          <a:xfrm>
            <a:off x="3290143" y="1487510"/>
            <a:ext cx="2646677" cy="1638078"/>
          </a:xfrm>
          <a:prstGeom prst="rect">
            <a:avLst/>
          </a:prstGeom>
        </p:spPr>
      </p:pic>
      <p:cxnSp>
        <p:nvCxnSpPr>
          <p:cNvPr id="37" name="Straight Connector 33">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a:hlinkClick r:id="rId8"/>
            <a:extLst>
              <a:ext uri="{FF2B5EF4-FFF2-40B4-BE49-F238E27FC236}">
                <a16:creationId xmlns:a16="http://schemas.microsoft.com/office/drawing/2014/main" id="{8BA3D515-F1B8-F14A-98D1-8B86FF84A9B8}"/>
              </a:ext>
            </a:extLst>
          </p:cNvPr>
          <p:cNvPicPr>
            <a:picLocks noChangeAspect="1"/>
          </p:cNvPicPr>
          <p:nvPr/>
        </p:nvPicPr>
        <p:blipFill>
          <a:blip r:embed="rId9"/>
          <a:stretch>
            <a:fillRect/>
          </a:stretch>
        </p:blipFill>
        <p:spPr>
          <a:xfrm>
            <a:off x="9225269" y="1567457"/>
            <a:ext cx="2648372" cy="1522813"/>
          </a:xfrm>
          <a:prstGeom prst="rect">
            <a:avLst/>
          </a:prstGeom>
        </p:spPr>
      </p:pic>
      <p:cxnSp>
        <p:nvCxnSpPr>
          <p:cNvPr id="38" name="Straight Connector 37">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85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6">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590774E4-4DAC-604D-B4CC-CE9B95FD0200}"/>
              </a:ext>
            </a:extLst>
          </p:cNvPr>
          <p:cNvSpPr>
            <a:spLocks noGrp="1"/>
          </p:cNvSpPr>
          <p:nvPr>
            <p:ph type="title"/>
          </p:nvPr>
        </p:nvSpPr>
        <p:spPr>
          <a:xfrm>
            <a:off x="838200" y="5529884"/>
            <a:ext cx="8078342" cy="1096331"/>
          </a:xfrm>
        </p:spPr>
        <p:txBody>
          <a:bodyPr>
            <a:normAutofit/>
          </a:bodyPr>
          <a:lstStyle/>
          <a:p>
            <a:r>
              <a:rPr lang="en-US" dirty="0">
                <a:latin typeface="dearJoe 5 CASUAL PRO" panose="02000000000000000000" pitchFamily="2" charset="0"/>
              </a:rPr>
              <a:t>Homework: Cultural diffusion</a:t>
            </a:r>
          </a:p>
        </p:txBody>
      </p:sp>
      <p:graphicFrame>
        <p:nvGraphicFramePr>
          <p:cNvPr id="12" name="Content Placeholder 2">
            <a:extLst>
              <a:ext uri="{FF2B5EF4-FFF2-40B4-BE49-F238E27FC236}">
                <a16:creationId xmlns:a16="http://schemas.microsoft.com/office/drawing/2014/main" id="{B5DBD39F-4B68-4C1F-87F9-B2810D3851A7}"/>
              </a:ext>
            </a:extLst>
          </p:cNvPr>
          <p:cNvGraphicFramePr>
            <a:graphicFrameLocks noGrp="1"/>
          </p:cNvGraphicFramePr>
          <p:nvPr>
            <p:ph idx="1"/>
            <p:extLst>
              <p:ext uri="{D42A27DB-BD31-4B8C-83A1-F6EECF244321}">
                <p14:modId xmlns:p14="http://schemas.microsoft.com/office/powerpoint/2010/main" val="264565908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929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2E8089-AE72-C94A-8EC2-4D4F95F11995}"/>
              </a:ext>
            </a:extLst>
          </p:cNvPr>
          <p:cNvPicPr>
            <a:picLocks noChangeAspect="1"/>
          </p:cNvPicPr>
          <p:nvPr/>
        </p:nvPicPr>
        <p:blipFill rotWithShape="1">
          <a:blip r:embed="rId2"/>
          <a:srcRect t="313" b="8962"/>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D4E40F-E533-534B-94F0-A2D181BB24ED}"/>
              </a:ext>
            </a:extLst>
          </p:cNvPr>
          <p:cNvSpPr>
            <a:spLocks noGrp="1"/>
          </p:cNvSpPr>
          <p:nvPr>
            <p:ph type="title"/>
          </p:nvPr>
        </p:nvSpPr>
        <p:spPr>
          <a:xfrm>
            <a:off x="709448" y="1913950"/>
            <a:ext cx="4204137" cy="1342754"/>
          </a:xfrm>
        </p:spPr>
        <p:txBody>
          <a:bodyPr>
            <a:normAutofit/>
          </a:bodyPr>
          <a:lstStyle/>
          <a:p>
            <a:pPr algn="ctr"/>
            <a:r>
              <a:rPr lang="en-US" sz="3600"/>
              <a:t>Extra Reading</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BD37F2-9538-964F-A31E-B15C45FEC7EF}"/>
              </a:ext>
            </a:extLst>
          </p:cNvPr>
          <p:cNvSpPr>
            <a:spLocks noGrp="1"/>
          </p:cNvSpPr>
          <p:nvPr>
            <p:ph idx="1"/>
          </p:nvPr>
        </p:nvSpPr>
        <p:spPr>
          <a:xfrm>
            <a:off x="525516" y="3417573"/>
            <a:ext cx="4593021" cy="2619839"/>
          </a:xfrm>
        </p:spPr>
        <p:txBody>
          <a:bodyPr anchor="ctr">
            <a:normAutofit/>
          </a:bodyPr>
          <a:lstStyle/>
          <a:p>
            <a:pPr marL="0" indent="0">
              <a:buNone/>
            </a:pPr>
            <a:r>
              <a:rPr lang="en-US" sz="1800">
                <a:hlinkClick r:id="rId3"/>
              </a:rPr>
              <a:t>Washington post: The increasingly diverse United States of America</a:t>
            </a:r>
            <a:endParaRPr lang="en-US" sz="1800"/>
          </a:p>
          <a:p>
            <a:pPr marL="0" indent="0">
              <a:buNone/>
            </a:pPr>
            <a:endParaRPr lang="en-US" sz="1800"/>
          </a:p>
        </p:txBody>
      </p:sp>
    </p:spTree>
    <p:extLst>
      <p:ext uri="{BB962C8B-B14F-4D97-AF65-F5344CB8AC3E}">
        <p14:creationId xmlns:p14="http://schemas.microsoft.com/office/powerpoint/2010/main" val="418124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exam question</a:t>
            </a:r>
          </a:p>
        </p:txBody>
      </p:sp>
      <p:sp>
        <p:nvSpPr>
          <p:cNvPr id="3" name="Content Placeholder 2"/>
          <p:cNvSpPr>
            <a:spLocks noGrp="1"/>
          </p:cNvSpPr>
          <p:nvPr>
            <p:ph idx="1"/>
          </p:nvPr>
        </p:nvSpPr>
        <p:spPr/>
        <p:txBody>
          <a:bodyPr/>
          <a:lstStyle/>
          <a:p>
            <a:pPr>
              <a:buNone/>
            </a:pPr>
            <a:r>
              <a:rPr lang="en-US" dirty="0"/>
              <a:t>Examine the international diffusion of three cultural traits.</a:t>
            </a:r>
            <a:r>
              <a:rPr lang="en-US" i="1" dirty="0"/>
              <a:t> [12 marks]</a:t>
            </a:r>
            <a:endParaRPr lang="en-US" dirty="0"/>
          </a:p>
        </p:txBody>
      </p:sp>
      <p:pic>
        <p:nvPicPr>
          <p:cNvPr id="4" name="Picture 3"/>
          <p:cNvPicPr>
            <a:picLocks noChangeAspect="1"/>
          </p:cNvPicPr>
          <p:nvPr/>
        </p:nvPicPr>
        <p:blipFill>
          <a:blip r:embed="rId2"/>
          <a:stretch>
            <a:fillRect/>
          </a:stretch>
        </p:blipFill>
        <p:spPr>
          <a:xfrm>
            <a:off x="3581401" y="3327797"/>
            <a:ext cx="5534025" cy="1666875"/>
          </a:xfrm>
          <a:prstGeom prst="rect">
            <a:avLst/>
          </a:prstGeom>
        </p:spPr>
      </p:pic>
      <p:cxnSp>
        <p:nvCxnSpPr>
          <p:cNvPr id="6" name="Straight Arrow Connector 5"/>
          <p:cNvCxnSpPr/>
          <p:nvPr/>
        </p:nvCxnSpPr>
        <p:spPr>
          <a:xfrm flipH="1" flipV="1">
            <a:off x="2590800" y="2057401"/>
            <a:ext cx="990600" cy="1805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5246481"/>
            <a:ext cx="7620000" cy="923330"/>
          </a:xfrm>
          <a:prstGeom prst="rect">
            <a:avLst/>
          </a:prstGeom>
          <a:noFill/>
        </p:spPr>
        <p:txBody>
          <a:bodyPr wrap="square" rtlCol="0">
            <a:spAutoFit/>
          </a:bodyPr>
          <a:lstStyle/>
          <a:p>
            <a:r>
              <a:rPr lang="en-US" b="1" dirty="0">
                <a:solidFill>
                  <a:srgbClr val="FF0000"/>
                </a:solidFill>
              </a:rPr>
              <a:t>How could we approach this question</a:t>
            </a:r>
          </a:p>
          <a:p>
            <a:r>
              <a:rPr lang="en-US" b="1" dirty="0">
                <a:solidFill>
                  <a:srgbClr val="FF0000"/>
                </a:solidFill>
              </a:rPr>
              <a:t>What examples could be used?</a:t>
            </a:r>
          </a:p>
          <a:p>
            <a:r>
              <a:rPr lang="en-US" b="1" dirty="0">
                <a:solidFill>
                  <a:srgbClr val="FF0000"/>
                </a:solidFill>
              </a:rPr>
              <a:t>How can interrelationships be shown? Link to global interactions</a:t>
            </a:r>
          </a:p>
        </p:txBody>
      </p:sp>
    </p:spTree>
    <p:extLst>
      <p:ext uri="{BB962C8B-B14F-4D97-AF65-F5344CB8AC3E}">
        <p14:creationId xmlns:p14="http://schemas.microsoft.com/office/powerpoint/2010/main" val="18900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44E6-1020-154B-BE3C-5EAD262001B7}"/>
              </a:ext>
            </a:extLst>
          </p:cNvPr>
          <p:cNvSpPr>
            <a:spLocks noGrp="1"/>
          </p:cNvSpPr>
          <p:nvPr>
            <p:ph type="title"/>
          </p:nvPr>
        </p:nvSpPr>
        <p:spPr/>
        <p:txBody>
          <a:bodyPr/>
          <a:lstStyle/>
          <a:p>
            <a:r>
              <a:rPr lang="en-US" dirty="0"/>
              <a:t>Part </a:t>
            </a:r>
            <a:r>
              <a:rPr lang="en-US"/>
              <a:t>B question </a:t>
            </a:r>
          </a:p>
        </p:txBody>
      </p:sp>
      <p:pic>
        <p:nvPicPr>
          <p:cNvPr id="5" name="Content Placeholder 4">
            <a:extLst>
              <a:ext uri="{FF2B5EF4-FFF2-40B4-BE49-F238E27FC236}">
                <a16:creationId xmlns:a16="http://schemas.microsoft.com/office/drawing/2014/main" id="{56CCF7B5-749B-BF4C-8831-5148476DF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14" y="1690688"/>
            <a:ext cx="11146674" cy="4348163"/>
          </a:xfrm>
        </p:spPr>
      </p:pic>
    </p:spTree>
    <p:extLst>
      <p:ext uri="{BB962C8B-B14F-4D97-AF65-F5344CB8AC3E}">
        <p14:creationId xmlns:p14="http://schemas.microsoft.com/office/powerpoint/2010/main" val="154256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9CE0-4A01-F247-81BF-F41BDC803E82}"/>
              </a:ext>
            </a:extLst>
          </p:cNvPr>
          <p:cNvSpPr>
            <a:spLocks noGrp="1"/>
          </p:cNvSpPr>
          <p:nvPr>
            <p:ph type="title"/>
          </p:nvPr>
        </p:nvSpPr>
        <p:spPr/>
        <p:txBody>
          <a:bodyPr/>
          <a:lstStyle/>
          <a:p>
            <a:r>
              <a:rPr lang="en-US" dirty="0"/>
              <a:t>Part B question </a:t>
            </a:r>
          </a:p>
        </p:txBody>
      </p:sp>
      <p:sp>
        <p:nvSpPr>
          <p:cNvPr id="3" name="Content Placeholder 2">
            <a:extLst>
              <a:ext uri="{FF2B5EF4-FFF2-40B4-BE49-F238E27FC236}">
                <a16:creationId xmlns:a16="http://schemas.microsoft.com/office/drawing/2014/main" id="{B7F92FA7-64A7-B341-A14B-6B2BB0DCAD40}"/>
              </a:ext>
            </a:extLst>
          </p:cNvPr>
          <p:cNvSpPr>
            <a:spLocks noGrp="1"/>
          </p:cNvSpPr>
          <p:nvPr>
            <p:ph idx="1"/>
          </p:nvPr>
        </p:nvSpPr>
        <p:spPr/>
        <p:txBody>
          <a:bodyPr/>
          <a:lstStyle/>
          <a:p>
            <a:r>
              <a:rPr lang="en-US" dirty="0"/>
              <a:t>To what extent do digital technologies influence the diffusion of cultural traits. [16]</a:t>
            </a:r>
          </a:p>
        </p:txBody>
      </p:sp>
    </p:spTree>
    <p:extLst>
      <p:ext uri="{BB962C8B-B14F-4D97-AF65-F5344CB8AC3E}">
        <p14:creationId xmlns:p14="http://schemas.microsoft.com/office/powerpoint/2010/main" val="377812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175510" y="1530193"/>
            <a:ext cx="7840980" cy="2923877"/>
          </a:xfrm>
          <a:prstGeom prst="rect">
            <a:avLst/>
          </a:prstGeom>
          <a:noFill/>
          <a:ln w="9525">
            <a:noFill/>
            <a:miter lim="800000"/>
            <a:headEnd/>
            <a:tailEnd/>
          </a:ln>
          <a:effectLst/>
        </p:spPr>
        <p:txBody>
          <a:bodyPr lIns="0" tIns="0" rIns="0" bIns="0">
            <a:spAutoFit/>
          </a:bodyPr>
          <a:lstStyle/>
          <a:p>
            <a:pPr>
              <a:lnSpc>
                <a:spcPct val="95000"/>
              </a:lnSpc>
            </a:pPr>
            <a:r>
              <a:rPr lang="en-US" sz="3200" b="1" i="1" dirty="0" err="1">
                <a:solidFill>
                  <a:srgbClr val="000000"/>
                </a:solidFill>
                <a:latin typeface="Arial" charset="0"/>
              </a:rPr>
              <a:t>Globalisation</a:t>
            </a:r>
            <a:r>
              <a:rPr lang="en-US" sz="2800" b="1" dirty="0">
                <a:solidFill>
                  <a:srgbClr val="000000"/>
                </a:solidFill>
                <a:latin typeface="Arial" charset="0"/>
              </a:rPr>
              <a:t>,</a:t>
            </a:r>
            <a:r>
              <a:rPr lang="en-US" sz="2800" dirty="0">
                <a:solidFill>
                  <a:srgbClr val="000000"/>
                </a:solidFill>
                <a:latin typeface="Arial" charset="0"/>
              </a:rPr>
              <a:t> in its broad sense, refers to the </a:t>
            </a:r>
            <a:r>
              <a:rPr lang="en-US" sz="2800" b="1" dirty="0">
                <a:solidFill>
                  <a:srgbClr val="000000"/>
                </a:solidFill>
                <a:latin typeface="Arial" charset="0"/>
              </a:rPr>
              <a:t>diffusion </a:t>
            </a:r>
            <a:r>
              <a:rPr lang="en-US" sz="2800" dirty="0">
                <a:solidFill>
                  <a:srgbClr val="000000"/>
                </a:solidFill>
                <a:latin typeface="Arial" charset="0"/>
              </a:rPr>
              <a:t>(spread)</a:t>
            </a:r>
            <a:r>
              <a:rPr lang="en-US" sz="2800" b="1" dirty="0">
                <a:solidFill>
                  <a:srgbClr val="000000"/>
                </a:solidFill>
                <a:latin typeface="Arial" charset="0"/>
              </a:rPr>
              <a:t> </a:t>
            </a:r>
            <a:r>
              <a:rPr lang="en-US" sz="2800" dirty="0">
                <a:solidFill>
                  <a:srgbClr val="000000"/>
                </a:solidFill>
                <a:latin typeface="Arial" charset="0"/>
              </a:rPr>
              <a:t>of; manufacturing, services, markets, </a:t>
            </a:r>
            <a:r>
              <a:rPr lang="en-US" sz="2800" b="1" dirty="0">
                <a:solidFill>
                  <a:srgbClr val="000000"/>
                </a:solidFill>
                <a:latin typeface="Arial" charset="0"/>
              </a:rPr>
              <a:t>culture</a:t>
            </a:r>
            <a:r>
              <a:rPr lang="en-US" sz="2800" dirty="0">
                <a:solidFill>
                  <a:srgbClr val="000000"/>
                </a:solidFill>
                <a:latin typeface="Arial" charset="0"/>
              </a:rPr>
              <a:t>, lifestyle, capital, technology and ideas across national boundaries and around the world. Also the </a:t>
            </a:r>
            <a:r>
              <a:rPr lang="en-US" sz="2800" b="1" dirty="0">
                <a:solidFill>
                  <a:srgbClr val="000000"/>
                </a:solidFill>
                <a:latin typeface="Arial" charset="0"/>
              </a:rPr>
              <a:t>integration</a:t>
            </a:r>
            <a:r>
              <a:rPr lang="en-US" sz="2800" dirty="0">
                <a:solidFill>
                  <a:srgbClr val="000000"/>
                </a:solidFill>
                <a:latin typeface="Arial" charset="0"/>
              </a:rPr>
              <a:t> of these geographically dispersed economic and social activities. </a:t>
            </a:r>
          </a:p>
        </p:txBody>
      </p:sp>
    </p:spTree>
    <p:extLst>
      <p:ext uri="{BB962C8B-B14F-4D97-AF65-F5344CB8AC3E}">
        <p14:creationId xmlns:p14="http://schemas.microsoft.com/office/powerpoint/2010/main" val="325304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529B-754E-EF46-B15E-78D244F21C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E8534B-3BEB-9744-A42A-31770DE094C0}"/>
              </a:ext>
            </a:extLst>
          </p:cNvPr>
          <p:cNvPicPr>
            <a:picLocks noGrp="1" noChangeAspect="1"/>
          </p:cNvPicPr>
          <p:nvPr>
            <p:ph idx="1"/>
          </p:nvPr>
        </p:nvPicPr>
        <p:blipFill>
          <a:blip r:embed="rId2"/>
          <a:stretch>
            <a:fillRect/>
          </a:stretch>
        </p:blipFill>
        <p:spPr>
          <a:xfrm>
            <a:off x="371475" y="1901610"/>
            <a:ext cx="11236325" cy="3255384"/>
          </a:xfrm>
        </p:spPr>
      </p:pic>
    </p:spTree>
    <p:extLst>
      <p:ext uri="{BB962C8B-B14F-4D97-AF65-F5344CB8AC3E}">
        <p14:creationId xmlns:p14="http://schemas.microsoft.com/office/powerpoint/2010/main" val="278958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BBF9B8-1614-F541-B410-C1493BAC99ED}"/>
              </a:ext>
            </a:extLst>
          </p:cNvPr>
          <p:cNvSpPr txBox="1"/>
          <p:nvPr/>
        </p:nvSpPr>
        <p:spPr>
          <a:xfrm>
            <a:off x="640815" y="1562921"/>
            <a:ext cx="5314543" cy="3375920"/>
          </a:xfrm>
          <a:prstGeom prst="rect">
            <a:avLst/>
          </a:prstGeom>
        </p:spPr>
        <p:txBody>
          <a:bodyPr vert="horz" lIns="91440" tIns="45720" rIns="91440" bIns="45720" rtlCol="0" anchor="t">
            <a:normAutofit/>
          </a:bodyPr>
          <a:lstStyle/>
          <a:p>
            <a:pPr>
              <a:lnSpc>
                <a:spcPct val="90000"/>
              </a:lnSpc>
              <a:spcAft>
                <a:spcPts val="600"/>
              </a:spcAft>
            </a:pPr>
            <a:r>
              <a:rPr lang="en-US" sz="2000" dirty="0"/>
              <a:t>Culture describes the characteristics of a group of people; it gives people a sense of identity. Cultural traits are the different aspects of culture. They include inherited ideas, beliefs, values, language, religion, social habits, images, clothing, cuisine, music and knowledge. They can be passed on from one generation to the next and they can be learned and adapted. Cultural traits change over time and also unite people.</a:t>
            </a: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790805EB-2E70-8B4C-9376-A88A8ABEB07C}"/>
              </a:ext>
            </a:extLst>
          </p:cNvPr>
          <p:cNvPicPr>
            <a:picLocks noGrp="1" noChangeAspect="1"/>
          </p:cNvPicPr>
          <p:nvPr>
            <p:ph idx="1"/>
          </p:nvPr>
        </p:nvPicPr>
        <p:blipFill rotWithShape="1">
          <a:blip r:embed="rId2"/>
          <a:srcRect l="19522" r="2047" b="-3"/>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8672573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E374-050E-D549-BF2B-2F771D67F01E}"/>
              </a:ext>
            </a:extLst>
          </p:cNvPr>
          <p:cNvSpPr>
            <a:spLocks noGrp="1"/>
          </p:cNvSpPr>
          <p:nvPr>
            <p:ph type="title"/>
          </p:nvPr>
        </p:nvSpPr>
        <p:spPr/>
        <p:txBody>
          <a:bodyPr/>
          <a:lstStyle/>
          <a:p>
            <a:r>
              <a:rPr lang="en-US" dirty="0"/>
              <a:t>What is culture? </a:t>
            </a:r>
          </a:p>
        </p:txBody>
      </p:sp>
      <p:pic>
        <p:nvPicPr>
          <p:cNvPr id="5" name="Content Placeholder 4">
            <a:hlinkClick r:id="rId2"/>
            <a:extLst>
              <a:ext uri="{FF2B5EF4-FFF2-40B4-BE49-F238E27FC236}">
                <a16:creationId xmlns:a16="http://schemas.microsoft.com/office/drawing/2014/main" id="{83461102-298C-234C-84BC-5E8FCC8ACC58}"/>
              </a:ext>
            </a:extLst>
          </p:cNvPr>
          <p:cNvPicPr>
            <a:picLocks noGrp="1" noChangeAspect="1"/>
          </p:cNvPicPr>
          <p:nvPr>
            <p:ph idx="1"/>
          </p:nvPr>
        </p:nvPicPr>
        <p:blipFill>
          <a:blip r:embed="rId3"/>
          <a:stretch>
            <a:fillRect/>
          </a:stretch>
        </p:blipFill>
        <p:spPr>
          <a:xfrm>
            <a:off x="230187" y="2141562"/>
            <a:ext cx="5608753" cy="3244825"/>
          </a:xfrm>
        </p:spPr>
      </p:pic>
      <p:pic>
        <p:nvPicPr>
          <p:cNvPr id="7" name="Picture 6">
            <a:hlinkClick r:id="rId4"/>
            <a:extLst>
              <a:ext uri="{FF2B5EF4-FFF2-40B4-BE49-F238E27FC236}">
                <a16:creationId xmlns:a16="http://schemas.microsoft.com/office/drawing/2014/main" id="{9592E7DE-BFC2-054C-A737-E44264B0378B}"/>
              </a:ext>
            </a:extLst>
          </p:cNvPr>
          <p:cNvPicPr>
            <a:picLocks noChangeAspect="1"/>
          </p:cNvPicPr>
          <p:nvPr/>
        </p:nvPicPr>
        <p:blipFill>
          <a:blip r:embed="rId5"/>
          <a:stretch>
            <a:fillRect/>
          </a:stretch>
        </p:blipFill>
        <p:spPr>
          <a:xfrm>
            <a:off x="6096000" y="2265460"/>
            <a:ext cx="5438663" cy="2997028"/>
          </a:xfrm>
          <a:prstGeom prst="rect">
            <a:avLst/>
          </a:prstGeom>
        </p:spPr>
      </p:pic>
    </p:spTree>
    <p:extLst>
      <p:ext uri="{BB962C8B-B14F-4D97-AF65-F5344CB8AC3E}">
        <p14:creationId xmlns:p14="http://schemas.microsoft.com/office/powerpoint/2010/main" val="316569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17783" y="152400"/>
            <a:ext cx="8229600" cy="1143000"/>
          </a:xfrm>
        </p:spPr>
        <p:txBody>
          <a:bodyPr>
            <a:normAutofit fontScale="90000"/>
          </a:bodyPr>
          <a:lstStyle/>
          <a:p>
            <a:br>
              <a:rPr lang="en-US" sz="3100" dirty="0"/>
            </a:br>
            <a:br>
              <a:rPr lang="en-US" sz="3100" dirty="0"/>
            </a:br>
            <a:br>
              <a:rPr lang="en-US" sz="3100" dirty="0"/>
            </a:br>
            <a:r>
              <a:rPr lang="en-US" sz="3100" dirty="0"/>
              <a:t>Draw a cultural stereotype ... consider the language(s) they speak, the customs the follow, the beliefs they hold, how they dress, the music they listen to, the food they like to eat and the technology they use.</a:t>
            </a:r>
          </a:p>
        </p:txBody>
      </p:sp>
      <p:pic>
        <p:nvPicPr>
          <p:cNvPr id="1026" name="Picture 2"/>
          <p:cNvPicPr>
            <a:picLocks noChangeAspect="1" noChangeArrowheads="1"/>
          </p:cNvPicPr>
          <p:nvPr/>
        </p:nvPicPr>
        <p:blipFill>
          <a:blip r:embed="rId2" cstate="print"/>
          <a:srcRect/>
          <a:stretch>
            <a:fillRect/>
          </a:stretch>
        </p:blipFill>
        <p:spPr bwMode="auto">
          <a:xfrm>
            <a:off x="3450115" y="2158844"/>
            <a:ext cx="4267200" cy="4445769"/>
          </a:xfrm>
          <a:prstGeom prst="rect">
            <a:avLst/>
          </a:prstGeom>
          <a:noFill/>
          <a:ln w="9525">
            <a:noFill/>
            <a:miter lim="800000"/>
            <a:headEnd/>
            <a:tailEnd/>
          </a:ln>
        </p:spPr>
      </p:pic>
    </p:spTree>
    <p:extLst>
      <p:ext uri="{BB962C8B-B14F-4D97-AF65-F5344CB8AC3E}">
        <p14:creationId xmlns:p14="http://schemas.microsoft.com/office/powerpoint/2010/main" val="360419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48377" y="810103"/>
            <a:ext cx="7696676" cy="701731"/>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000000"/>
                </a:solidFill>
                <a:latin typeface="Arial" charset="0"/>
              </a:rPr>
              <a:t>Important to note that cultures are not static. Cultures and cultural traits constantly changing and evolving.</a:t>
            </a:r>
          </a:p>
        </p:txBody>
      </p:sp>
      <p:sp>
        <p:nvSpPr>
          <p:cNvPr id="7175" name="Text Box 7"/>
          <p:cNvSpPr txBox="1">
            <a:spLocks noChangeArrowheads="1"/>
          </p:cNvSpPr>
          <p:nvPr/>
        </p:nvSpPr>
        <p:spPr bwMode="auto">
          <a:xfrm>
            <a:off x="2248377" y="5634991"/>
            <a:ext cx="7408068" cy="701731"/>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FF3300"/>
                </a:solidFill>
                <a:latin typeface="Arial" charset="0"/>
              </a:rPr>
              <a:t>Think of examples of changes in the culture and the cultural traits of a country you are familiar with.</a:t>
            </a:r>
          </a:p>
        </p:txBody>
      </p:sp>
      <p:pic>
        <p:nvPicPr>
          <p:cNvPr id="2" name="Picture 1"/>
          <p:cNvPicPr>
            <a:picLocks noChangeAspect="1"/>
          </p:cNvPicPr>
          <p:nvPr/>
        </p:nvPicPr>
        <p:blipFill>
          <a:blip r:embed="rId2"/>
          <a:stretch>
            <a:fillRect/>
          </a:stretch>
        </p:blipFill>
        <p:spPr>
          <a:xfrm>
            <a:off x="3810001" y="2209800"/>
            <a:ext cx="4086225" cy="2317356"/>
          </a:xfrm>
          <a:prstGeom prst="rect">
            <a:avLst/>
          </a:prstGeom>
        </p:spPr>
      </p:pic>
    </p:spTree>
    <p:extLst>
      <p:ext uri="{BB962C8B-B14F-4D97-AF65-F5344CB8AC3E}">
        <p14:creationId xmlns:p14="http://schemas.microsoft.com/office/powerpoint/2010/main" val="2234747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Words>
  <Application>Microsoft Macintosh PowerPoint</Application>
  <PresentationFormat>Widescreen</PresentationFormat>
  <Paragraphs>73</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dearJoe 5 CASUAL PRO</vt:lpstr>
      <vt:lpstr>Lato</vt:lpstr>
      <vt:lpstr>Office Theme</vt:lpstr>
      <vt:lpstr>CHANGING CULTURES AND IDENTITIES </vt:lpstr>
      <vt:lpstr>Key question: </vt:lpstr>
      <vt:lpstr>Global spectrum of cultural traits </vt:lpstr>
      <vt:lpstr>PowerPoint Presentation</vt:lpstr>
      <vt:lpstr>PowerPoint Presentation</vt:lpstr>
      <vt:lpstr>PowerPoint Presentation</vt:lpstr>
      <vt:lpstr>What is culture? </vt:lpstr>
      <vt:lpstr>   Draw a cultural stereotype ... consider the language(s) they speak, the customs the follow, the beliefs they hold, how they dress, the music they listen to, the food they like to eat and the technology they use.</vt:lpstr>
      <vt:lpstr>PowerPoint Presentation</vt:lpstr>
      <vt:lpstr>PowerPoint Presentation</vt:lpstr>
      <vt:lpstr>PowerPoint Presentation</vt:lpstr>
      <vt:lpstr>What could be seen as the cultural objects of 2018?</vt:lpstr>
      <vt:lpstr>Global culture</vt:lpstr>
      <vt:lpstr>A global culture</vt:lpstr>
      <vt:lpstr>A Global culture is the product of….</vt:lpstr>
      <vt:lpstr>Cultural traits</vt:lpstr>
      <vt:lpstr>PowerPoint Presentation</vt:lpstr>
      <vt:lpstr>PowerPoint Presentation</vt:lpstr>
      <vt:lpstr>Diffusion of cultural traits news articles</vt:lpstr>
      <vt:lpstr>Language</vt:lpstr>
      <vt:lpstr>The spread of language</vt:lpstr>
      <vt:lpstr>PowerPoint Presentation</vt:lpstr>
      <vt:lpstr>Food</vt:lpstr>
      <vt:lpstr>The spread of McDonalds across the globe</vt:lpstr>
      <vt:lpstr>Customs: </vt:lpstr>
      <vt:lpstr>Technology: </vt:lpstr>
      <vt:lpstr>Beliefs:</vt:lpstr>
      <vt:lpstr>PowerPoint Presentation</vt:lpstr>
      <vt:lpstr>Dress:</vt:lpstr>
      <vt:lpstr>PowerPoint Presentation</vt:lpstr>
      <vt:lpstr>Images:</vt:lpstr>
      <vt:lpstr>Music</vt:lpstr>
      <vt:lpstr>Influence over the spread of culture </vt:lpstr>
      <vt:lpstr>Homework: Cultural diffusion</vt:lpstr>
      <vt:lpstr>Extra Reading</vt:lpstr>
      <vt:lpstr>Example of an exam question</vt:lpstr>
      <vt:lpstr>Part B question </vt:lpstr>
      <vt:lpstr>Part B 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CULTURES AND IDENTITIES </dc:title>
  <dc:creator>Anna Bennett</dc:creator>
  <cp:lastModifiedBy>Anna Bennett</cp:lastModifiedBy>
  <cp:revision>1</cp:revision>
  <dcterms:created xsi:type="dcterms:W3CDTF">2018-11-27T02:32:40Z</dcterms:created>
  <dcterms:modified xsi:type="dcterms:W3CDTF">2018-11-27T02:33:11Z</dcterms:modified>
</cp:coreProperties>
</file>