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4" r:id="rId15"/>
    <p:sldId id="306" r:id="rId16"/>
    <p:sldId id="318" r:id="rId17"/>
    <p:sldId id="319" r:id="rId18"/>
    <p:sldId id="320" r:id="rId19"/>
    <p:sldId id="321" r:id="rId20"/>
    <p:sldId id="322" r:id="rId21"/>
    <p:sldId id="307" r:id="rId22"/>
    <p:sldId id="310" r:id="rId23"/>
    <p:sldId id="308" r:id="rId24"/>
    <p:sldId id="309" r:id="rId25"/>
    <p:sldId id="311" r:id="rId26"/>
    <p:sldId id="312" r:id="rId27"/>
    <p:sldId id="313" r:id="rId28"/>
    <p:sldId id="314" r:id="rId29"/>
    <p:sldId id="316" r:id="rId30"/>
    <p:sldId id="315" r:id="rId31"/>
    <p:sldId id="323" r:id="rId32"/>
    <p:sldId id="324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325" r:id="rId47"/>
    <p:sldId id="271" r:id="rId48"/>
    <p:sldId id="272" r:id="rId49"/>
    <p:sldId id="326" r:id="rId50"/>
    <p:sldId id="273" r:id="rId51"/>
    <p:sldId id="274" r:id="rId52"/>
    <p:sldId id="275" r:id="rId53"/>
    <p:sldId id="27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4576" autoAdjust="0"/>
  </p:normalViewPr>
  <p:slideViewPr>
    <p:cSldViewPr>
      <p:cViewPr varScale="1">
        <p:scale>
          <a:sx n="48" d="100"/>
          <a:sy n="48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C93043-EBA7-4E9F-A181-2F21DEE8A726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C4F232-B165-455B-A93E-1E68D224F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uba+cultural+policies&amp;source=images&amp;cd=&amp;cad=rja&amp;docid=6dFqzmRKL1zJCM&amp;tbnid=XWyvjfcKzizKxM:&amp;ved=0CAUQjRw&amp;url=http://www.havanatimes.org/?p=78938&amp;ei=UdoZUYnyHOaLjALJioCwCA&amp;bvm=bv.42261806,d.cGE&amp;psig=AFQjCNE8BymQyhH0-cynl6l7qr-sGmur5A&amp;ust=136073517583773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cancion+de+protesta&amp;source=images&amp;cd=&amp;cad=rja&amp;docid=bFmHoN17tFmD2M&amp;tbnid=RsTfKLvaoT2CCM:&amp;ved=0CAUQjRw&amp;url=http://orchardbloom.blogspot.com/2012/02/cancion-protesta.html&amp;ei=xSsZUfrLJ6bwiwLx6IHYAg&amp;bvm=bv.42080656,d.cGE&amp;psig=AFQjCNGvt8NFZ1Oza9hVpnOHKM-jMiWkAw&amp;ust=136069049037477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fidel+castro+and+church&amp;source=images&amp;cd=&amp;cad=rja&amp;docid=V8xgk-jzY4W9KM&amp;tbnid=Me2F9njbr5JiUM:&amp;ved=0CAUQjRw&amp;url=http://clericalwhispers.blogspot.com/2012/02/castro-may-rejoin-catholic-church-say.html&amp;ei=dCQZUZv5Ioi9iwKa1IGQDA&amp;bvm=bv.42080656,d.cGE&amp;psig=AFQjCNHU2Yr4734sxGmCmI6Cr_CdqjUhkQ&amp;ust=136068852290896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fidel+castro+and+church&amp;source=images&amp;cd=&amp;cad=rja&amp;docid=Z2FwxmJqITVV-M&amp;tbnid=zZw_rL5OmWHUHM:&amp;ved=0CAUQjRw&amp;url=http://www.bellenews.com/2012/03/28/world/americas-news/fidel-castro-and-pope-benedict-xvi-historical-meeting-in-havana/&amp;ei=GyQZUbmAGeSKjAK0mICgBg&amp;bvm=bv.42080656,d.cGE&amp;psig=AFQjCNHU2Yr4734sxGmCmI6Cr_CdqjUhkQ&amp;ust=136068852290896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fidel+castro+and+pope&amp;source=images&amp;cd=&amp;cad=rja&amp;docid=Kiw1airQS-d_cM&amp;tbnid=2b2APQqsGHBKXM:&amp;ved=0CAUQjRw&amp;url=http://www.timesunion.com/world/slideshow/Pope-beatifies-John-Paul-II-14635.php&amp;ei=kCUZUb7OKunuiQKZuoHgCQ&amp;bvm=bv.42080656,d.cGE&amp;psig=AFQjCNGXSz_iNymRQ-XEYLfLHcfQ27rtcw&amp;ust=136068889400269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cuban+women's+federation&amp;source=images&amp;cd=&amp;cad=rja&amp;docid=PHpV_bQFC0jXyM&amp;tbnid=mxDqdFHHC14q_M:&amp;ved=0CAUQjRw&amp;url=http://ssp-cuba-news.blogspot.com/2010/08/50th-anniversary-of-women-federation.html&amp;ei=uFYcUdLUDMj3iwLSiIH4Aw&amp;bvm=bv.42452523,d.cGE&amp;psig=AFQjCNEqZawMkovxDam4tbM7Zz8PH8SCiQ&amp;ust=13608980865101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cuban+women's+federation&amp;source=images&amp;cd=&amp;cad=rja&amp;docid=0Au3a1gUssyMuM&amp;tbnid=v4W34O1Y8j0WAM:&amp;ved=0CAUQjRw&amp;url=http://www.hispanicallyspeakingnews.com/hsn-network/details/yoani-sanchez-the-federation-of-cuban-women-cant-reinvent-itself/12698&amp;ei=_VYcUdq-Jq_1iQLf94DwDA&amp;bvm=bv.42452523,d.cGE&amp;psig=AFQjCNEqZawMkovxDam4tbM7Zz8PH8SCiQ&amp;ust=136089808651010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fidel+castro+accomplishments&amp;source=images&amp;cd=&amp;cad=rja&amp;docid=WBQ9wc99W2fwzM&amp;tbnid=1CcsVW8qYIf23M:&amp;ved=0CAUQjRw&amp;url=http://www.thefamouspeople.com/profiles/fidel-castro-14.php&amp;ei=pNcOUefsEoLKiwLonYGICQ&amp;bvm=bv.41867550,d.cGE&amp;psig=AFQjCNEIcPOonl4XqHYB8VdIjpxzLKInug&amp;ust=136001356696703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8458200" cy="1222375"/>
          </a:xfrm>
        </p:spPr>
        <p:txBody>
          <a:bodyPr>
            <a:noAutofit/>
          </a:bodyPr>
          <a:lstStyle/>
          <a:p>
            <a:r>
              <a:rPr lang="en-US" sz="6600" b="1" u="sng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Californian FB" pitchFamily="18" charset="0"/>
              </a:rPr>
              <a:t>Cuba Under Castro</a:t>
            </a:r>
            <a:endParaRPr lang="en-US" sz="6600" b="1" u="sng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029200"/>
            <a:ext cx="6400800" cy="152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fornian FB" pitchFamily="18" charset="0"/>
              </a:rPr>
              <a:t>Charyse</a:t>
            </a:r>
            <a:r>
              <a:rPr lang="en-US" dirty="0" smtClean="0">
                <a:latin typeface="Californian FB" pitchFamily="18" charset="0"/>
              </a:rPr>
              <a:t> </a:t>
            </a:r>
            <a:r>
              <a:rPr lang="en-US" dirty="0" err="1" smtClean="0">
                <a:latin typeface="Californian FB" pitchFamily="18" charset="0"/>
              </a:rPr>
              <a:t>Goodlow</a:t>
            </a:r>
            <a:r>
              <a:rPr lang="en-US" dirty="0" smtClean="0">
                <a:latin typeface="Californian FB" pitchFamily="18" charset="0"/>
              </a:rPr>
              <a:t> </a:t>
            </a:r>
            <a:r>
              <a:rPr lang="en-US" dirty="0" err="1" smtClean="0">
                <a:latin typeface="Californian FB" pitchFamily="18" charset="0"/>
              </a:rPr>
              <a:t>Nazmeen</a:t>
            </a:r>
            <a:r>
              <a:rPr lang="en-US" dirty="0" smtClean="0">
                <a:latin typeface="Californian FB" pitchFamily="18" charset="0"/>
              </a:rPr>
              <a:t> </a:t>
            </a:r>
            <a:r>
              <a:rPr lang="en-US" dirty="0" err="1" smtClean="0">
                <a:latin typeface="Californian FB" pitchFamily="18" charset="0"/>
              </a:rPr>
              <a:t>Muhammed</a:t>
            </a:r>
            <a:endParaRPr lang="en-US" dirty="0" smtClean="0">
              <a:latin typeface="Californian FB" pitchFamily="18" charset="0"/>
            </a:endParaRPr>
          </a:p>
          <a:p>
            <a:r>
              <a:rPr lang="en-US" dirty="0" smtClean="0">
                <a:latin typeface="Californian FB" pitchFamily="18" charset="0"/>
              </a:rPr>
              <a:t>Jacqueline Booker </a:t>
            </a:r>
            <a:r>
              <a:rPr lang="en-US" dirty="0" err="1" smtClean="0">
                <a:latin typeface="Californian FB" pitchFamily="18" charset="0"/>
              </a:rPr>
              <a:t>Leyna</a:t>
            </a:r>
            <a:r>
              <a:rPr lang="en-US" dirty="0" smtClean="0">
                <a:latin typeface="Californian FB" pitchFamily="18" charset="0"/>
              </a:rPr>
              <a:t> Nguyen</a:t>
            </a:r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government also tried to manage privately-owned farms through the National Association of Small Farmers (ANAP).</a:t>
            </a:r>
          </a:p>
          <a:p>
            <a:pPr lvl="0"/>
            <a:r>
              <a:rPr lang="en-US" dirty="0" smtClean="0"/>
              <a:t>Result – the government couldn’t efficiently organize and manage agriculture, and Castro often ignored the advice of JUCEPLAN (a central planning agency)</a:t>
            </a:r>
          </a:p>
          <a:p>
            <a:pPr lvl="0"/>
            <a:r>
              <a:rPr lang="en-US" dirty="0" smtClean="0"/>
              <a:t>Cuba attempted to industrialize between 1959 and 1961</a:t>
            </a:r>
          </a:p>
          <a:p>
            <a:pPr lvl="0"/>
            <a:r>
              <a:rPr lang="en-US" dirty="0" smtClean="0"/>
              <a:t>The government began with taking over the U.S-owned telephone company. U.S-owned refineries and factories, banks, and Cuban-owned businesses were nationalized.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Any further industrial development proved to be too difficult for the government to carry out.</a:t>
            </a:r>
          </a:p>
          <a:p>
            <a:pPr lvl="0"/>
            <a:r>
              <a:rPr lang="en-US" dirty="0" smtClean="0"/>
              <a:t>1963-1970 – The government turned to emphasizing sugar production again, and faced a series of bad harvests.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Cuba during the 1970s and 1980s.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704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Cuban Internationalism: Castro sent military and financial aid to help leftist movements in Latin America and Africa.</a:t>
            </a:r>
          </a:p>
          <a:p>
            <a:pPr lvl="0"/>
            <a:r>
              <a:rPr lang="en-US" dirty="0" smtClean="0"/>
              <a:t>Thousands of Cuban doctors, teachers, and other specialists were sent to help developing countries, boosting Cuba’s global image.</a:t>
            </a:r>
          </a:p>
          <a:p>
            <a:pPr lvl="0"/>
            <a:r>
              <a:rPr lang="en-US" dirty="0" smtClean="0"/>
              <a:t>The economy dropped and rose with world sugar prices, but was ultimately damaged by the collapse of the Soviet Union.</a:t>
            </a:r>
          </a:p>
          <a:p>
            <a:pPr lvl="0"/>
            <a:r>
              <a:rPr lang="en-US" dirty="0" smtClean="0"/>
              <a:t>Corruption increased – Goods meant for the state were sold on the black market.</a:t>
            </a:r>
          </a:p>
          <a:p>
            <a:pPr lvl="0"/>
            <a:r>
              <a:rPr lang="en-US" dirty="0" smtClean="0"/>
              <a:t>Several Cubans left the country to escape economic hardship.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cpcml.ca/images2009/Cuba/800000-CubaInternationalistFightersAng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4038600" cy="2773172"/>
          </a:xfrm>
          <a:prstGeom prst="rect">
            <a:avLst/>
          </a:prstGeom>
          <a:noFill/>
        </p:spPr>
      </p:pic>
      <p:pic>
        <p:nvPicPr>
          <p:cNvPr id="58372" name="Picture 4" descr="The &quot;El Dorado&quot; arriving with Cuban refugees during the Mariel Boatlift - Key West, Flor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114800" cy="33124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609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State Archives of Florida, </a:t>
            </a:r>
            <a:r>
              <a:rPr lang="en-US" sz="1200" i="1" dirty="0" smtClean="0"/>
              <a:t>Florida Memory</a:t>
            </a:r>
            <a:r>
              <a:rPr lang="en-US" sz="1200" dirty="0" smtClean="0"/>
              <a:t>, http://floridamemory.com/items/show/98693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143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Cuban forces in Angola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419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Cuban refugees to Florida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“Special Period”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Refers to Cuba after the end of the Soviet Union.</a:t>
            </a:r>
          </a:p>
          <a:p>
            <a:pPr lvl="0"/>
            <a:r>
              <a:rPr lang="en-US" dirty="0" smtClean="0"/>
              <a:t>Cuba had been financially dependent on the USSR, so Castro had to allow major policy changes to keep the country going.</a:t>
            </a:r>
          </a:p>
          <a:p>
            <a:pPr lvl="0"/>
            <a:r>
              <a:rPr lang="en-US" dirty="0" smtClean="0"/>
              <a:t>The use of the U.S dollar was allowed in 1993.</a:t>
            </a:r>
          </a:p>
          <a:p>
            <a:pPr lvl="0"/>
            <a:r>
              <a:rPr lang="en-US" dirty="0" smtClean="0"/>
              <a:t>Private restaurants and self-employment were allowed. </a:t>
            </a:r>
          </a:p>
          <a:p>
            <a:pPr lvl="0"/>
            <a:r>
              <a:rPr lang="en-US" dirty="0" smtClean="0"/>
              <a:t>1995 – Partial and complete ownership of businesses by foreigners was allowed.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753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Castro’s Treatment of minorities </a:t>
            </a:r>
            <a:br>
              <a:rPr lang="en-US" dirty="0" smtClean="0"/>
            </a:br>
            <a:r>
              <a:rPr lang="en-US" dirty="0" smtClean="0"/>
              <a:t>and cultural policies</a:t>
            </a:r>
            <a:endParaRPr lang="en-US" dirty="0"/>
          </a:p>
        </p:txBody>
      </p:sp>
      <p:pic>
        <p:nvPicPr>
          <p:cNvPr id="5" name="Picture 2" descr="http://www.charangasue.com/wp-content/files/xsd34rFtyqa/music-and-revolution-Sma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28956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havanatimes.org/sp/wp-content/uploads/2012/09/fidel-castro-viaje-a-la-u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85800"/>
            <a:ext cx="2819400" cy="407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Arts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After the Cuban revolution of 1959 Cuban artists became more isolated from the artistic movements of the United States and Europe</a:t>
            </a:r>
          </a:p>
          <a:p>
            <a:r>
              <a:rPr lang="en-US" dirty="0"/>
              <a:t>Though artists continued to produce work in Cuba, many pursued their careers in exile</a:t>
            </a:r>
          </a:p>
          <a:p>
            <a:r>
              <a:rPr lang="en-US" dirty="0"/>
              <a:t>Theaters, cinemas, concerts, art exhibitions, etc. were all censored</a:t>
            </a:r>
          </a:p>
        </p:txBody>
      </p:sp>
      <p:pic>
        <p:nvPicPr>
          <p:cNvPr id="1026" name="Picture 2" descr="C:\Users\LEYNA\AppData\Local\Temp\Temporary Internet Files\Content.IE5\IHZI0I6D\MC9000012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39486">
            <a:off x="5790902" y="380674"/>
            <a:ext cx="3105184" cy="282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of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715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Consisted of young people who believed in social justice from the revolution but opposed the hierarchical nature state of decision making.</a:t>
            </a:r>
          </a:p>
          <a:p>
            <a:r>
              <a:rPr lang="en-US" dirty="0" smtClean="0"/>
              <a:t>Protest songs contributed to development of Cuban music and culture</a:t>
            </a:r>
          </a:p>
          <a:p>
            <a:pPr lvl="1"/>
            <a:r>
              <a:rPr lang="en-US" dirty="0" smtClean="0"/>
              <a:t>Combination of traditional </a:t>
            </a:r>
            <a:r>
              <a:rPr lang="en-US" dirty="0" err="1" smtClean="0"/>
              <a:t>cuban</a:t>
            </a:r>
            <a:r>
              <a:rPr lang="en-US" dirty="0" smtClean="0"/>
              <a:t> country music with lyrics that sang the raises of the revolution and its heroes.</a:t>
            </a:r>
            <a:endParaRPr lang="en-US" dirty="0"/>
          </a:p>
        </p:txBody>
      </p:sp>
      <p:pic>
        <p:nvPicPr>
          <p:cNvPr id="49154" name="Picture 2" descr="http://3.bp.blogspot.com/-5qOLtrIhoeM/T0BA88UHekI/AAAAAAAAAPw/VgdUHCA3HmM/s640/CancionProtes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1371600"/>
            <a:ext cx="3086100" cy="442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great failure of the 1970 sugar harvest changed the way of thinking towards revolutionary policies</a:t>
            </a:r>
          </a:p>
          <a:p>
            <a:r>
              <a:rPr lang="en-US" dirty="0" smtClean="0"/>
              <a:t>Castro took blame for failure and led to greater political openness and popular participation. </a:t>
            </a:r>
          </a:p>
          <a:p>
            <a:r>
              <a:rPr lang="en-US" dirty="0" smtClean="0"/>
              <a:t>Cuban government then supported the new music (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trova</a:t>
            </a:r>
            <a:r>
              <a:rPr lang="en-US" dirty="0" smtClean="0"/>
              <a:t>) or new ballad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encouraged young musicians to represent Cuba at international music festivals organized in Latin </a:t>
            </a:r>
            <a:r>
              <a:rPr lang="en-US" dirty="0" err="1" smtClean="0"/>
              <a:t>Amerca</a:t>
            </a:r>
            <a:r>
              <a:rPr lang="en-US" dirty="0" smtClean="0"/>
              <a:t>, Spain, and Eastern Europe</a:t>
            </a:r>
          </a:p>
          <a:p>
            <a:r>
              <a:rPr lang="en-US" dirty="0" smtClean="0"/>
              <a:t>Also created the National Movement of the Ballad (MNT)</a:t>
            </a:r>
          </a:p>
          <a:p>
            <a:pPr lvl="1"/>
            <a:r>
              <a:rPr lang="en-US" dirty="0" smtClean="0"/>
              <a:t>Its purpose was to encourage musical careers and fund the creative 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Background Information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Fidel Castro - Born August 13, 1926</a:t>
            </a:r>
          </a:p>
          <a:p>
            <a:pPr lvl="0"/>
            <a:r>
              <a:rPr lang="en-US" dirty="0" smtClean="0"/>
              <a:t>Son of a wealthy Spanish sugar cane farmer and a domestic servant</a:t>
            </a:r>
          </a:p>
          <a:p>
            <a:pPr lvl="0"/>
            <a:r>
              <a:rPr lang="en-US" dirty="0" smtClean="0"/>
              <a:t>He attended the University of Havana to study law and started a law office after graduation.</a:t>
            </a:r>
          </a:p>
          <a:p>
            <a:r>
              <a:rPr lang="en-US" dirty="0" smtClean="0"/>
              <a:t>Castro was a supporter of the democratic system in Cuba (he wanted to run for parliament)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39938" name="Picture 2" descr="http://www.quotecollection.com/author-images/fidel-castr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05400" y="1600200"/>
            <a:ext cx="3197971" cy="48009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MNT refused to support particular songs because lyrics were antisocial, but it greatly expanded the resources available to young musicians</a:t>
            </a:r>
          </a:p>
          <a:p>
            <a:pPr lvl="1"/>
            <a:r>
              <a:rPr lang="en-US" dirty="0" smtClean="0"/>
              <a:t>New electronic technology- synthesizer</a:t>
            </a:r>
          </a:p>
          <a:p>
            <a:pPr lvl="1"/>
            <a:r>
              <a:rPr lang="en-US" dirty="0" smtClean="0"/>
              <a:t>More studio time</a:t>
            </a:r>
          </a:p>
          <a:p>
            <a:pPr lvl="1"/>
            <a:r>
              <a:rPr lang="en-US" dirty="0" smtClean="0"/>
              <a:t>Help them distribute recordings</a:t>
            </a:r>
            <a:endParaRPr lang="en-US" dirty="0"/>
          </a:p>
        </p:txBody>
      </p:sp>
      <p:pic>
        <p:nvPicPr>
          <p:cNvPr id="2052" name="Picture 4" descr="C:\Users\LEYNA\AppData\Local\Temp\Temporary Internet Files\Content.IE5\8740150W\MC9000342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369"/>
            <a:ext cx="3581400" cy="2743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Religious </a:t>
            </a:r>
            <a:r>
              <a:rPr lang="en-US" sz="4000" dirty="0"/>
              <a:t>Groups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/>
              <a:t>Cuba was declared to be atheist</a:t>
            </a:r>
          </a:p>
          <a:p>
            <a:r>
              <a:rPr lang="en-US" dirty="0"/>
              <a:t>No religions were allowed to proselytize</a:t>
            </a:r>
          </a:p>
          <a:p>
            <a:r>
              <a:rPr lang="en-US" dirty="0"/>
              <a:t>Cuban agents from the Ministry of the Interior watched and spied on those who have worshiped in churches and in their homes</a:t>
            </a:r>
          </a:p>
        </p:txBody>
      </p:sp>
      <p:pic>
        <p:nvPicPr>
          <p:cNvPr id="10242" name="Picture 2" descr="http://4.bp.blogspot.com/-5GDJEJQ0rIA/T0gHg__EL4I/AAAAAAABHoc/B2A8fGlApU0/s1600/cwpi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86200"/>
            <a:ext cx="4762500" cy="267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629400" cy="11398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Cont. </a:t>
            </a:r>
            <a:endParaRPr lang="en-US" sz="4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1992- Castro loosens the restrictions placed on religion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Cuban then described as “secular” instead of “atheist”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Pope </a:t>
            </a:r>
            <a:r>
              <a:rPr lang="en-US" sz="2800" dirty="0"/>
              <a:t>John Paul II visited Cuba in 1998, the first visit by a reigning pontiff to the island.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Castro </a:t>
            </a:r>
            <a:r>
              <a:rPr lang="en-US" sz="2800" dirty="0"/>
              <a:t>and the Pope appeared side by side in public on several occasions during the visit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Castro treated the Pope </a:t>
            </a:r>
            <a:r>
              <a:rPr lang="en-US" sz="2800" dirty="0"/>
              <a:t>with reverence and respect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Cont.</a:t>
            </a:r>
            <a:endParaRPr 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dirty="0"/>
              <a:t>The </a:t>
            </a:r>
            <a:r>
              <a:rPr lang="en-US" sz="2700" dirty="0" smtClean="0"/>
              <a:t>government still </a:t>
            </a:r>
            <a:r>
              <a:rPr lang="en-US" sz="2700" dirty="0"/>
              <a:t>restricts religion by:</a:t>
            </a:r>
          </a:p>
          <a:p>
            <a:pPr lvl="1">
              <a:lnSpc>
                <a:spcPct val="80000"/>
              </a:lnSpc>
            </a:pPr>
            <a:r>
              <a:rPr lang="en-US" sz="2700" dirty="0"/>
              <a:t>Blocking construction of new churches</a:t>
            </a:r>
          </a:p>
          <a:p>
            <a:pPr lvl="1">
              <a:lnSpc>
                <a:spcPct val="80000"/>
              </a:lnSpc>
            </a:pPr>
            <a:r>
              <a:rPr lang="en-US" sz="2700" dirty="0"/>
              <a:t>Limits the arrival of foreign religious leaders</a:t>
            </a:r>
          </a:p>
          <a:p>
            <a:pPr lvl="1">
              <a:lnSpc>
                <a:spcPct val="80000"/>
              </a:lnSpc>
            </a:pPr>
            <a:r>
              <a:rPr lang="en-US" sz="2700" dirty="0" smtClean="0"/>
              <a:t>Import </a:t>
            </a:r>
            <a:r>
              <a:rPr lang="en-US" sz="2700" dirty="0"/>
              <a:t>of religious articles is controlled and monitored</a:t>
            </a:r>
          </a:p>
          <a:p>
            <a:pPr lvl="1">
              <a:lnSpc>
                <a:spcPct val="80000"/>
              </a:lnSpc>
            </a:pPr>
            <a:r>
              <a:rPr lang="en-US" sz="2700" dirty="0"/>
              <a:t>Many private churches and other houses of worship, including meetings in private places have been disbanded, boarded up and shut down</a:t>
            </a:r>
          </a:p>
          <a:p>
            <a:pPr lvl="1">
              <a:lnSpc>
                <a:spcPct val="80000"/>
              </a:lnSpc>
            </a:pPr>
            <a:r>
              <a:rPr lang="en-US" sz="2700" dirty="0"/>
              <a:t>So called "unregistered religious groups" (not state recognized) experience regular harassment, and repression</a:t>
            </a:r>
          </a:p>
          <a:p>
            <a:pPr lvl="1">
              <a:lnSpc>
                <a:spcPct val="80000"/>
              </a:lnSpc>
            </a:pPr>
            <a:r>
              <a:rPr lang="en-US" sz="2700" dirty="0"/>
              <a:t>Religious material is confiscated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Cont.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114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still many Cuban religious leaders in prison for their religious beliefs</a:t>
            </a:r>
          </a:p>
          <a:p>
            <a:r>
              <a:rPr lang="en-US" dirty="0"/>
              <a:t>The Ministry of the Interior still engages in controlling and monitoring religious activities and uses surveillance, infiltration, and harassment against any religious people</a:t>
            </a:r>
          </a:p>
        </p:txBody>
      </p:sp>
      <p:pic>
        <p:nvPicPr>
          <p:cNvPr id="8194" name="Picture 2" descr="http://www.bellenews.com/wp-content/uploads/2012/03/Pope-Benedict-XVI-and-the-former-Cuban-leader-Fidel-Castro-had-a-meeting-today-for-the-first-time-after-the-Pontiff-saying-mass-in-Hava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74952"/>
            <a:ext cx="4915223" cy="320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Fidel </a:t>
            </a:r>
            <a:r>
              <a:rPr lang="en-US" dirty="0" err="1" smtClean="0"/>
              <a:t>castro</a:t>
            </a:r>
            <a:r>
              <a:rPr lang="en-US" dirty="0" smtClean="0"/>
              <a:t> and john </a:t>
            </a:r>
            <a:r>
              <a:rPr lang="en-US" dirty="0" err="1" smtClean="0"/>
              <a:t>paul</a:t>
            </a:r>
            <a:r>
              <a:rPr lang="en-US" dirty="0" smtClean="0"/>
              <a:t> II</a:t>
            </a:r>
            <a:endParaRPr lang="en-US" dirty="0"/>
          </a:p>
        </p:txBody>
      </p:sp>
      <p:pic>
        <p:nvPicPr>
          <p:cNvPr id="4" name="Picture 2" descr="http://ww3.hdnux.com/photos/15/45/47/3561934/3/628x47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2" y="1574006"/>
            <a:ext cx="4067175" cy="4486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Women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One of the most significant changes brought about by the Cuban Revolution has been to the lives and status of women</a:t>
            </a:r>
          </a:p>
          <a:p>
            <a:pPr>
              <a:lnSpc>
                <a:spcPct val="90000"/>
              </a:lnSpc>
            </a:pPr>
            <a:r>
              <a:rPr lang="en-US" dirty="0"/>
              <a:t>Before 1959, the role of most Cuban women resembled that of other women in most countries</a:t>
            </a:r>
          </a:p>
          <a:p>
            <a:pPr>
              <a:lnSpc>
                <a:spcPct val="90000"/>
              </a:lnSpc>
            </a:pPr>
            <a:r>
              <a:rPr lang="en-US" dirty="0"/>
              <a:t>Women </a:t>
            </a:r>
            <a:r>
              <a:rPr lang="en-US" dirty="0" smtClean="0"/>
              <a:t>had </a:t>
            </a:r>
            <a:r>
              <a:rPr lang="en-US" dirty="0"/>
              <a:t>few rights and were expected to sacrifice their interests for the well-being of the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Role of </a:t>
            </a:r>
            <a:r>
              <a:rPr lang="en-US" sz="4000" dirty="0" smtClean="0"/>
              <a:t>Women</a:t>
            </a:r>
            <a:endParaRPr lang="en-U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The Labor Code ensures equal rights and opportunities for women in all fields of work as well as an equal salary</a:t>
            </a:r>
          </a:p>
          <a:p>
            <a:r>
              <a:rPr lang="en-US" dirty="0"/>
              <a:t>Social security applies to men and women equally</a:t>
            </a:r>
          </a:p>
          <a:p>
            <a:r>
              <a:rPr lang="en-US" dirty="0"/>
              <a:t>Women have the right to an abortion</a:t>
            </a:r>
          </a:p>
          <a:p>
            <a:r>
              <a:rPr lang="en-US" dirty="0"/>
              <a:t>Equality of access is ensured in both education and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of women- FMC</a:t>
            </a:r>
            <a:endParaRPr lang="en-US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r>
              <a:rPr lang="en-US" dirty="0" smtClean="0"/>
              <a:t>3 months after revolution, the Cuban Women’s Federation (FMC) was created</a:t>
            </a:r>
          </a:p>
          <a:p>
            <a:pPr lvl="1"/>
            <a:r>
              <a:rPr lang="en-US" dirty="0" smtClean="0"/>
              <a:t>Its main goal was to gather women to support the revolution through work, participation in the literacy campaign, and in neighborhood projects</a:t>
            </a:r>
          </a:p>
          <a:p>
            <a:pPr lvl="1"/>
            <a:endParaRPr lang="en-US" dirty="0" smtClean="0"/>
          </a:p>
          <a:p>
            <a:pPr lvl="1" indent="-687388">
              <a:buNone/>
            </a:pPr>
            <a:endParaRPr lang="en-US" dirty="0" smtClean="0"/>
          </a:p>
        </p:txBody>
      </p:sp>
      <p:pic>
        <p:nvPicPr>
          <p:cNvPr id="26626" name="Picture 2" descr="http://3.bp.blogspot.com/_CMHTXgik56U/THjkblFSgtI/AAAAAAAAAbc/M6NTMEgcq8k/s320/aniversario-fm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2667000" cy="232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www.hispanicallyspeakingnews.com/uploads/images/article-images/federation-of-cuban-women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95800"/>
            <a:ext cx="1905000" cy="189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Cont.</a:t>
            </a:r>
            <a:endParaRPr lang="en-US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Federation’s activities cover a wide number of areas: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Works collaboratively with the government, trade unions, mass media, international organizations, etc.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Mounts grass-roots level campaigns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Runs women’s training centers for awareness of their rights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Develop non-sexist attitudes among students in schools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Carry out research where there are still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1952- Batista stages a coup and ruins elections</a:t>
            </a:r>
          </a:p>
          <a:p>
            <a:pPr lvl="0"/>
            <a:r>
              <a:rPr lang="en-US" dirty="0" smtClean="0"/>
              <a:t>Batista then overtook country’s economics and resources </a:t>
            </a:r>
          </a:p>
          <a:p>
            <a:pPr lvl="0"/>
            <a:r>
              <a:rPr lang="en-US" dirty="0" smtClean="0"/>
              <a:t>Castro leads the first opposition to Batista on July 26, 1953. He fails and goes to jail</a:t>
            </a:r>
          </a:p>
          <a:p>
            <a:pPr lvl="0"/>
            <a:r>
              <a:rPr lang="en-US" dirty="0" smtClean="0"/>
              <a:t>Castro is released 3 years later in 1955. He travels to Mexico to plan an attack against Batista and meets </a:t>
            </a:r>
            <a:r>
              <a:rPr lang="en-US" dirty="0" err="1" smtClean="0"/>
              <a:t>Che</a:t>
            </a:r>
            <a:r>
              <a:rPr lang="en-US" dirty="0" smtClean="0"/>
              <a:t> Guevara of Argentina</a:t>
            </a:r>
          </a:p>
          <a:p>
            <a:pPr lvl="0"/>
            <a:r>
              <a:rPr lang="en-US" dirty="0" smtClean="0"/>
              <a:t>1956 -  Castro leads a guerilla campaign VS Batista and wins consecutive battles</a:t>
            </a:r>
          </a:p>
          <a:p>
            <a:pPr lvl="0"/>
            <a:r>
              <a:rPr lang="en-US" dirty="0" smtClean="0"/>
              <a:t>Batista flees to the Dominican  Republic and Castro takes power in 1959</a:t>
            </a:r>
          </a:p>
          <a:p>
            <a:pPr lvl="0"/>
            <a:r>
              <a:rPr lang="en-US" dirty="0" smtClean="0"/>
              <a:t>Castro’s charisma and popular support helped help consolidate power.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Role of </a:t>
            </a:r>
            <a:r>
              <a:rPr lang="en-US" sz="4000" dirty="0" smtClean="0"/>
              <a:t>Women cont.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486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Much of the success in </a:t>
            </a:r>
            <a:r>
              <a:rPr lang="en-US" dirty="0" smtClean="0"/>
              <a:t>realizing </a:t>
            </a:r>
            <a:r>
              <a:rPr lang="en-US" dirty="0"/>
              <a:t>the legislation relating to the rights of women has been achieved thanks to the work of the </a:t>
            </a:r>
            <a:r>
              <a:rPr lang="en-US" dirty="0" smtClean="0"/>
              <a:t>FMC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Over 85% of Cuban women are members and it now has 73,710 branches throughout the country</a:t>
            </a:r>
          </a:p>
        </p:txBody>
      </p:sp>
      <p:pic>
        <p:nvPicPr>
          <p:cNvPr id="41988" name="Picture 4" descr="977271002_3ca55e389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846" y="2057400"/>
            <a:ext cx="3832154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under age 7 and pregnant women received daily distribution of milk and benefitted from provided health care</a:t>
            </a:r>
          </a:p>
          <a:p>
            <a:r>
              <a:rPr lang="en-US" dirty="0" smtClean="0"/>
              <a:t>1975- the Family Code recognized the equal rights of both spouses to education and career, required both to share household duties and child care, and </a:t>
            </a:r>
            <a:r>
              <a:rPr lang="en-US" smtClean="0"/>
              <a:t>legalized divorce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racial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Castro supported the end of Cuban racism against Afro-Cubans an white republican elites</a:t>
            </a:r>
          </a:p>
          <a:p>
            <a:r>
              <a:rPr lang="en-US" dirty="0" smtClean="0"/>
              <a:t>Benefitted from revolution and are able to hold high-status positions in Cuban Society</a:t>
            </a:r>
          </a:p>
          <a:p>
            <a:r>
              <a:rPr lang="en-US" dirty="0" smtClean="0"/>
              <a:t>Improvement in literacy (FMC), and employment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cubanhistory.com/wp-content/uploads/2011/10/21785_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684024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latin typeface="Californian FB" pitchFamily="18" charset="0"/>
              </a:rPr>
              <a:t>U.S. Intervention</a:t>
            </a:r>
            <a:endParaRPr lang="en-US" sz="7200" u="sng" dirty="0">
              <a:latin typeface="Californian FB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Economic Interests 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alifornian FB" pitchFamily="18" charset="0"/>
              </a:rPr>
              <a:t>In 1895, US-Cuban trade was about $100 million a year. </a:t>
            </a:r>
          </a:p>
          <a:p>
            <a:r>
              <a:rPr lang="en-US" dirty="0" smtClean="0">
                <a:latin typeface="Californian FB" pitchFamily="18" charset="0"/>
              </a:rPr>
              <a:t>US investment in Cuba was about $50 million, mostly in sugar and iron but some in mining and tobacco. </a:t>
            </a:r>
          </a:p>
          <a:p>
            <a:r>
              <a:rPr lang="en-US" dirty="0" smtClean="0">
                <a:latin typeface="Californian FB" pitchFamily="18" charset="0"/>
              </a:rPr>
              <a:t>US investment in Cuba greatly expanded in the last quarter of the 19th Century. </a:t>
            </a:r>
          </a:p>
          <a:p>
            <a:r>
              <a:rPr lang="en-US" dirty="0" smtClean="0">
                <a:latin typeface="Californian FB" pitchFamily="18" charset="0"/>
              </a:rPr>
              <a:t>US ownership of Cuban sugar mills placed the most valuable assets on the island in foreign hands.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8683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fornian FB" pitchFamily="18" charset="0"/>
              </a:rPr>
              <a:t>Rising of Conflicts: Oil refineries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5635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>
              <a:latin typeface="Californian FB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alifornian FB" pitchFamily="18" charset="0"/>
              </a:rPr>
              <a:t>The Cuban government requested that petroleum refineries that were owned by Texaco, Standard Oil, and Royal Dutch Shell, process Soviet crude oil.</a:t>
            </a:r>
          </a:p>
          <a:p>
            <a:pPr marL="880110" lvl="1" indent="-514350"/>
            <a:r>
              <a:rPr lang="en-US" dirty="0" smtClean="0">
                <a:latin typeface="Californian FB" pitchFamily="18" charset="0"/>
              </a:rPr>
              <a:t>Cubans received the Soviet crude oil at a lower price than the three companies charged.</a:t>
            </a:r>
          </a:p>
          <a:p>
            <a:pPr marL="880110" lvl="1" indent="-514350"/>
            <a:r>
              <a:rPr lang="en-US" dirty="0" smtClean="0">
                <a:latin typeface="Californian FB" pitchFamily="18" charset="0"/>
              </a:rPr>
              <a:t>The U.S State Department urged the </a:t>
            </a:r>
            <a:r>
              <a:rPr lang="en-US" dirty="0" smtClean="0">
                <a:latin typeface="Californian FB" pitchFamily="18" charset="0"/>
              </a:rPr>
              <a:t>companies not to refine Soviet oil.</a:t>
            </a:r>
          </a:p>
          <a:p>
            <a:pPr marL="1280160" lvl="2" indent="-514350"/>
            <a:r>
              <a:rPr lang="en-US" dirty="0" smtClean="0">
                <a:latin typeface="Californian FB" pitchFamily="18" charset="0"/>
              </a:rPr>
              <a:t>The oil companies refused to refine </a:t>
            </a:r>
            <a:r>
              <a:rPr lang="en-US" smtClean="0">
                <a:latin typeface="Californian FB" pitchFamily="18" charset="0"/>
              </a:rPr>
              <a:t>the oil</a:t>
            </a:r>
            <a:endParaRPr lang="en-US" dirty="0" smtClean="0">
              <a:latin typeface="Californian FB" pitchFamily="18" charset="0"/>
            </a:endParaRPr>
          </a:p>
          <a:p>
            <a:pPr marL="880110" lvl="1" indent="-514350"/>
            <a:r>
              <a:rPr lang="en-US" dirty="0" smtClean="0">
                <a:latin typeface="Californian FB" pitchFamily="18" charset="0"/>
              </a:rPr>
              <a:t>Cuba was forced to expropriate the refineries. </a:t>
            </a:r>
          </a:p>
          <a:p>
            <a:pPr marL="880110" lvl="1" indent="-514350"/>
            <a:endParaRPr lang="en-US" dirty="0" smtClean="0">
              <a:latin typeface="Californian FB" pitchFamily="18" charset="0"/>
            </a:endParaRPr>
          </a:p>
          <a:p>
            <a:pPr marL="880110" lvl="1" indent="-514350"/>
            <a:r>
              <a:rPr lang="en-US" dirty="0" smtClean="0">
                <a:latin typeface="Californian FB" pitchFamily="18" charset="0"/>
              </a:rPr>
              <a:t>This led the United States to retaliate by abolishing the Cuban sugar quota</a:t>
            </a:r>
          </a:p>
          <a:p>
            <a:pPr marL="880110" lvl="1" indent="-514350"/>
            <a:r>
              <a:rPr lang="en-US" dirty="0" smtClean="0">
                <a:latin typeface="Californian FB" pitchFamily="18" charset="0"/>
              </a:rPr>
              <a:t>However, Cuba reacted and in turn expropriated numerous U.S. owned properties. </a:t>
            </a:r>
          </a:p>
          <a:p>
            <a:pPr marL="880110" lvl="1" indent="-514350">
              <a:buNone/>
            </a:pPr>
            <a:endParaRPr lang="en-US" dirty="0" smtClean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fornian FB" pitchFamily="18" charset="0"/>
              </a:rPr>
              <a:t>Bay of Pigs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555955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fornian FB" pitchFamily="18" charset="0"/>
              </a:rPr>
              <a:t>Conflicts continued between the two. Meanwhile, the Central Intelligence Agency (CIA) distributed money to various exile groups for arms and to set up a training camp in Guatemala to prepare an invasion force. </a:t>
            </a:r>
          </a:p>
          <a:p>
            <a:r>
              <a:rPr lang="en-US" sz="2200" dirty="0" smtClean="0">
                <a:latin typeface="Californian FB" pitchFamily="18" charset="0"/>
              </a:rPr>
              <a:t> On January 3, 1961, the Eisenhower administration severed diplomatic relations with Cuba. </a:t>
            </a:r>
          </a:p>
          <a:p>
            <a:r>
              <a:rPr lang="en-US" sz="2200" dirty="0" smtClean="0">
                <a:latin typeface="Californian FB" pitchFamily="18" charset="0"/>
              </a:rPr>
              <a:t> April 15, President John F. Kennedy authorized the exile invasion at the Bay of Pigs. </a:t>
            </a:r>
          </a:p>
          <a:p>
            <a:r>
              <a:rPr lang="en-US" sz="2200" dirty="0" smtClean="0">
                <a:latin typeface="Californian FB" pitchFamily="18" charset="0"/>
              </a:rPr>
              <a:t> The invasion was weak and not planned out very well which led to its failure. </a:t>
            </a:r>
          </a:p>
          <a:p>
            <a:r>
              <a:rPr lang="en-US" sz="2200" dirty="0" smtClean="0">
                <a:latin typeface="Californian FB" pitchFamily="18" charset="0"/>
              </a:rPr>
              <a:t> The failure of Bay of Pigs increased Castro’s prestige and brought new ideas for radical reconstruction of the Cuban economy and society.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8/BayofPigs.jpg/300px-BayofPi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364178" cy="16002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O17y1z3VcPDQaeEFPq2yET4h5J1y0e_EoN63cO5xdX2T93wUp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4336997" cy="3352800"/>
          </a:xfrm>
          <a:prstGeom prst="rect">
            <a:avLst/>
          </a:prstGeom>
          <a:noFill/>
        </p:spPr>
      </p:pic>
      <p:pic>
        <p:nvPicPr>
          <p:cNvPr id="1030" name="Picture 6" descr="http://media.naplesnews.com/media/img/photos/2011/04/16/Bay_Of_Pigs_Anniversary_7_2_t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62200"/>
            <a:ext cx="405748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After the Bay of Pigs invasion the Soviet Union sided with the Cuba pledging to defend them against another U.S attack.</a:t>
            </a:r>
          </a:p>
          <a:p>
            <a:r>
              <a:rPr lang="en-US" smtClean="0"/>
              <a:t> In order to defend and protect Cuba, missiles and aircrafts delivering atomic weapons were used.</a:t>
            </a:r>
          </a:p>
          <a:p>
            <a:r>
              <a:rPr lang="en-US" smtClean="0"/>
              <a:t> The United States took these weapons as offensive and ordered a naval quarantine of Cuba and demanded the dismantling of the missile sites. </a:t>
            </a:r>
          </a:p>
          <a:p>
            <a:r>
              <a:rPr lang="en-US" smtClean="0"/>
              <a:t> The world had came close to a nuclear war, however, the two superpowers: US &amp; Soviet came to a compromise.</a:t>
            </a:r>
          </a:p>
          <a:p>
            <a:r>
              <a:rPr lang="en-US" smtClean="0"/>
              <a:t> The Soviet Union agreed to remove the missiles from Cuba as long as the United States also agreed to remove their missiles in Turkey and pledge not to invade Cuba.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tic.guim.co.uk/sys-images/Guardian/Pix/pictures/2012/10/15/1350324465025/Cuban-missile-crisis-defe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381500" cy="2895600"/>
          </a:xfrm>
          <a:prstGeom prst="rect">
            <a:avLst/>
          </a:prstGeom>
          <a:noFill/>
        </p:spPr>
      </p:pic>
      <p:pic>
        <p:nvPicPr>
          <p:cNvPr id="20484" name="Picture 4" descr="http://mitchellarchives.com/wp-content/uploads/2008/10/cuban-missle-crisis-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152900" cy="6096000"/>
          </a:xfrm>
          <a:prstGeom prst="rect">
            <a:avLst/>
          </a:prstGeom>
          <a:noFill/>
        </p:spPr>
      </p:pic>
      <p:pic>
        <p:nvPicPr>
          <p:cNvPr id="20486" name="Picture 6" descr="http://www.globalpost.com/sites/default/files/imagecache/gp3_slideshow_large/cuban_missile_crisis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4286250" cy="285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ngsacademy.com/mhodges/03_The-World-since-1900/10_The-3rd-World/pictures/LFE-266_Castro-cheered-in-Cuba_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858000" cy="516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943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Castro being welcomed after removing Batista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 smtClean="0">
                <a:latin typeface="Californian FB" pitchFamily="18" charset="0"/>
              </a:rPr>
              <a:t>Achievements and Failures</a:t>
            </a:r>
            <a:br>
              <a:rPr lang="en-US" sz="4400" u="sng" dirty="0" smtClean="0">
                <a:latin typeface="Californian FB" pitchFamily="18" charset="0"/>
              </a:rPr>
            </a:br>
            <a:r>
              <a:rPr lang="en-US" sz="4400" u="sng" dirty="0" smtClean="0">
                <a:latin typeface="Californian FB" pitchFamily="18" charset="0"/>
              </a:rPr>
              <a:t>of Castro</a:t>
            </a:r>
            <a:endParaRPr lang="en-US" sz="4400" u="sng" dirty="0">
              <a:latin typeface="Californian FB" pitchFamily="18" charset="0"/>
            </a:endParaRPr>
          </a:p>
        </p:txBody>
      </p:sp>
      <p:pic>
        <p:nvPicPr>
          <p:cNvPr id="12290" name="Picture 2" descr="http://cdn1.thefamouspeople.com/profiles/images/fidel-cast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410200" cy="4508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Achievements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Castro was able to concentrate legislative power towards the executive.</a:t>
            </a:r>
          </a:p>
          <a:p>
            <a:pPr lvl="0"/>
            <a:r>
              <a:rPr lang="en-US" dirty="0">
                <a:latin typeface="Californian FB" pitchFamily="18" charset="0"/>
              </a:rPr>
              <a:t>Castro held the positions of prime minister and first secretary of the Communist Party, which meant that he held strong positions in the government and the ruling party of Cuba.</a:t>
            </a:r>
          </a:p>
          <a:p>
            <a:pPr lvl="0"/>
            <a:r>
              <a:rPr lang="en-US" dirty="0">
                <a:latin typeface="Californian FB" pitchFamily="18" charset="0"/>
              </a:rPr>
              <a:t>Cuba had well-developed communications and transportation systems, including an extensive railroad network and excellent primary roads.</a:t>
            </a:r>
          </a:p>
          <a:p>
            <a:pPr lvl="0"/>
            <a:r>
              <a:rPr lang="en-US" dirty="0">
                <a:latin typeface="Californian FB" pitchFamily="18" charset="0"/>
              </a:rPr>
              <a:t>There was a considerable amount of unused land and industrial capacity, which could be quickly employed to raise living standards and increase productivity.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Wages were raised by 40% and overall purchasing power was raised by 20%.</a:t>
            </a:r>
          </a:p>
          <a:p>
            <a:pPr lvl="0"/>
            <a:r>
              <a:rPr lang="en-US" dirty="0">
                <a:latin typeface="Californian FB" pitchFamily="18" charset="0"/>
              </a:rPr>
              <a:t>Workers were paid better wages and offered improved working conditions.</a:t>
            </a:r>
          </a:p>
          <a:p>
            <a:pPr lvl="0"/>
            <a:r>
              <a:rPr lang="en-US" dirty="0">
                <a:latin typeface="Californian FB" pitchFamily="18" charset="0"/>
              </a:rPr>
              <a:t>Castro reorganized the government to be more efficient. He established clear boundaries between institutions of the government like the armed forces, the bureaucracy, and the Communist Party.</a:t>
            </a:r>
          </a:p>
          <a:p>
            <a:pPr lvl="0"/>
            <a:r>
              <a:rPr lang="en-US" dirty="0">
                <a:latin typeface="Californian FB" pitchFamily="18" charset="0"/>
              </a:rPr>
              <a:t>Castro tried to get workers involved with the policies of the government and industry.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 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Cuba’s leadership vastly improved the revolution’s policy of economic development. They introduced sophisticated computerized planning techniques and inaugurated a system of material incentives for workers and managers.</a:t>
            </a:r>
          </a:p>
          <a:p>
            <a:pPr lvl="0"/>
            <a:r>
              <a:rPr lang="en-US" dirty="0">
                <a:latin typeface="Californian FB" pitchFamily="18" charset="0"/>
              </a:rPr>
              <a:t>A work quota system was implemented and brought out a 20% increase in productivity in just one year.</a:t>
            </a:r>
          </a:p>
          <a:p>
            <a:pPr lvl="0"/>
            <a:r>
              <a:rPr lang="en-US" dirty="0">
                <a:latin typeface="Californian FB" pitchFamily="18" charset="0"/>
              </a:rPr>
              <a:t>People were paid according to the productivity and complexity of their job.</a:t>
            </a:r>
          </a:p>
          <a:p>
            <a:pPr lvl="0"/>
            <a:r>
              <a:rPr lang="en-US" dirty="0">
                <a:latin typeface="Californian FB" pitchFamily="18" charset="0"/>
              </a:rPr>
              <a:t>Between 1971 and 1975, the gross national product grew at an annual rate of more than 10%.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 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Cuba’s economic growth between 1960 and 1985 was the second highest in Latin America.</a:t>
            </a:r>
          </a:p>
          <a:p>
            <a:pPr lvl="0"/>
            <a:r>
              <a:rPr lang="en-US" dirty="0">
                <a:latin typeface="Californian FB" pitchFamily="18" charset="0"/>
              </a:rPr>
              <a:t>Cuba had the lowest rate of unemployment in Latin America.</a:t>
            </a:r>
          </a:p>
          <a:p>
            <a:pPr lvl="0"/>
            <a:r>
              <a:rPr lang="en-US" dirty="0">
                <a:latin typeface="Californian FB" pitchFamily="18" charset="0"/>
              </a:rPr>
              <a:t>Inequalities of the living standard were greatly reduced.</a:t>
            </a:r>
          </a:p>
          <a:p>
            <a:pPr lvl="0"/>
            <a:r>
              <a:rPr lang="en-US" dirty="0">
                <a:latin typeface="Californian FB" pitchFamily="18" charset="0"/>
              </a:rPr>
              <a:t>80% of Cubans owned their own homes.</a:t>
            </a:r>
          </a:p>
          <a:p>
            <a:pPr lvl="0"/>
            <a:r>
              <a:rPr lang="en-US" dirty="0">
                <a:latin typeface="Californian FB" pitchFamily="18" charset="0"/>
              </a:rPr>
              <a:t>Agricultural workers on state farms and cooperatives had houses with T.V.s and community recreational centers.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Cuba’s city streets had very little beggars and sidewalk vendors.</a:t>
            </a:r>
          </a:p>
          <a:p>
            <a:pPr lvl="0"/>
            <a:r>
              <a:rPr lang="en-US" dirty="0">
                <a:latin typeface="Californian FB" pitchFamily="18" charset="0"/>
              </a:rPr>
              <a:t>Education and health care were free and equally accessible to all. Cuba had transformed itself in to a world class health care provider.</a:t>
            </a:r>
          </a:p>
          <a:p>
            <a:pPr lvl="0"/>
            <a:r>
              <a:rPr lang="en-US" dirty="0">
                <a:latin typeface="Californian FB" pitchFamily="18" charset="0"/>
              </a:rPr>
              <a:t>Children and pregnant women were special to the government and were given daily distributions of milk and the best medical care.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and education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in Havana</a:t>
            </a:r>
            <a:endParaRPr lang="en-US" dirty="0"/>
          </a:p>
        </p:txBody>
      </p:sp>
      <p:pic>
        <p:nvPicPr>
          <p:cNvPr id="4098" name="Picture 2" descr="C:\Users\LANDEN\Downloads\cuba-elam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4673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5410200" cy="27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Californian FB" pitchFamily="18" charset="0"/>
              </a:rPr>
              <a:t>Illiteracy was starting to disappear and women were becoming better educated.</a:t>
            </a:r>
          </a:p>
          <a:p>
            <a:pPr lvl="0"/>
            <a:r>
              <a:rPr lang="en-US" dirty="0">
                <a:latin typeface="Californian FB" pitchFamily="18" charset="0"/>
              </a:rPr>
              <a:t>Social justice throughout Cuba was obtained as Castro called upon the Cubans to fight against racism in their country.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Failures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Californian FB" pitchFamily="18" charset="0"/>
              </a:rPr>
              <a:t>Castro’s revolutionary regime suppressed the right of free press and the centuries-old autonomy of the University of Havana.</a:t>
            </a:r>
          </a:p>
          <a:p>
            <a:pPr lvl="0"/>
            <a:r>
              <a:rPr lang="en-US" dirty="0">
                <a:latin typeface="Californian FB" pitchFamily="18" charset="0"/>
              </a:rPr>
              <a:t>The socialist reorientation of the economy caused disruptions.</a:t>
            </a:r>
          </a:p>
          <a:p>
            <a:pPr lvl="0"/>
            <a:r>
              <a:rPr lang="en-US" dirty="0">
                <a:latin typeface="Californian FB" pitchFamily="18" charset="0"/>
              </a:rPr>
              <a:t>Many of Cuba’s best technicians fled to the U.S. with the first wave of refugees.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refugees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501520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4114800" cy="2777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under Castro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Revolutionary groups controlled Cuba</a:t>
            </a:r>
          </a:p>
          <a:p>
            <a:pPr lvl="1"/>
            <a:r>
              <a:rPr lang="en-US" dirty="0" smtClean="0"/>
              <a:t>Batista supporters were removed from office, put on trial and executed, and had their property confiscated.</a:t>
            </a:r>
          </a:p>
          <a:p>
            <a:pPr lvl="1"/>
            <a:r>
              <a:rPr lang="en-US" dirty="0" smtClean="0"/>
              <a:t>The congress was dissolved, and Castro became prime minister.</a:t>
            </a:r>
          </a:p>
          <a:p>
            <a:pPr lvl="1"/>
            <a:r>
              <a:rPr lang="en-US" dirty="0" smtClean="0"/>
              <a:t>Feb 7, 1959 – The Fundamental Law of the republic gave all political power to the cabinet.</a:t>
            </a:r>
          </a:p>
          <a:p>
            <a:pPr lvl="1"/>
            <a:r>
              <a:rPr lang="en-US" dirty="0" smtClean="0"/>
              <a:t>Castro’s main goals were to become independent of U.S influence and lessen the economic gap between classes.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 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The consumption of food, mainly meat, rose 100%. The rising demand led to the overkill of cattle, which severely hurt the government’s ability to supply meat.</a:t>
            </a:r>
          </a:p>
          <a:p>
            <a:pPr lvl="0"/>
            <a:r>
              <a:rPr lang="en-US" dirty="0">
                <a:latin typeface="Californian FB" pitchFamily="18" charset="0"/>
              </a:rPr>
              <a:t>Shortages occurred in Cuba as the country could no longer import consumer goods and food stuff.</a:t>
            </a:r>
          </a:p>
          <a:p>
            <a:pPr lvl="0"/>
            <a:r>
              <a:rPr lang="en-US" dirty="0">
                <a:latin typeface="Californian FB" pitchFamily="18" charset="0"/>
              </a:rPr>
              <a:t>The government increased disposable income more as they lowered rent and utility rates and supplied many free services.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343400" cy="49990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Revolutionaries poured a large amount of money into rural housing, roads, and other improvements but poor planning wasted their scarce resources.</a:t>
            </a:r>
          </a:p>
          <a:p>
            <a:pPr lvl="0"/>
            <a:r>
              <a:rPr lang="en-US" dirty="0">
                <a:latin typeface="Californian FB" pitchFamily="18" charset="0"/>
              </a:rPr>
              <a:t>Increased agricultural production damaged their agriculture, mainly their sugar industry.</a:t>
            </a:r>
          </a:p>
          <a:p>
            <a:endParaRPr lang="en-US" dirty="0">
              <a:latin typeface="Californian FB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287468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 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Government neglected the private agricultural sector as more than half the farmlands were in private ownership.</a:t>
            </a:r>
          </a:p>
          <a:p>
            <a:pPr lvl="0"/>
            <a:r>
              <a:rPr lang="en-US" dirty="0">
                <a:latin typeface="Californian FB" pitchFamily="18" charset="0"/>
              </a:rPr>
              <a:t>The revolutionary’s inability to organize, plan, and administer the economy was causing them serious problems.</a:t>
            </a:r>
          </a:p>
          <a:p>
            <a:pPr lvl="0"/>
            <a:r>
              <a:rPr lang="en-US" dirty="0">
                <a:latin typeface="Californian FB" pitchFamily="18" charset="0"/>
              </a:rPr>
              <a:t>The Ten-Million-Ton sugar harvest of 1970 was doomed to fail as the agricultural infrastructure was severely damaged and underdeveloped.</a:t>
            </a: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Cont. </a:t>
            </a:r>
            <a:endParaRPr lang="en-US" dirty="0">
              <a:latin typeface="Californian FB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Californian FB" pitchFamily="18" charset="0"/>
              </a:rPr>
              <a:t>The regime’s disastrous economic policies and centralized authoritarian state was separating the revolutionary leadership from its base of support.</a:t>
            </a:r>
          </a:p>
          <a:p>
            <a:pPr lvl="0"/>
            <a:r>
              <a:rPr lang="en-US" dirty="0">
                <a:latin typeface="Californian FB" pitchFamily="18" charset="0"/>
              </a:rPr>
              <a:t>Persistent economic problems and political disaffection led to a huge emigration of Cubans, primarily to the U.S. from April to September 1980. </a:t>
            </a:r>
          </a:p>
          <a:p>
            <a:endParaRPr lang="en-US" dirty="0">
              <a:latin typeface="Californian FB" pitchFamily="18" charset="0"/>
            </a:endParaRPr>
          </a:p>
          <a:p>
            <a:endParaRPr lang="en-US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704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During the first five months, Castro issued land reforms.</a:t>
            </a:r>
          </a:p>
          <a:p>
            <a:pPr lvl="0"/>
            <a:r>
              <a:rPr lang="en-US" dirty="0" smtClean="0"/>
              <a:t>May 17, 1959 – The First Agrarian Reform Law created the National Institute  for Agrarian Reform (INRA), which placed a 1000-acre limit on land holdings</a:t>
            </a:r>
          </a:p>
          <a:p>
            <a:pPr lvl="1"/>
            <a:r>
              <a:rPr lang="en-US" dirty="0" smtClean="0"/>
              <a:t>Cattle ranches and sugar and rice plantations could have over 3000 acres.</a:t>
            </a:r>
          </a:p>
          <a:p>
            <a:pPr lvl="1"/>
            <a:r>
              <a:rPr lang="en-US" dirty="0" smtClean="0"/>
              <a:t>Any excess land was turned into cooperatives that were run by the INRA.</a:t>
            </a:r>
          </a:p>
          <a:p>
            <a:pPr lvl="0"/>
            <a:r>
              <a:rPr lang="en-US" dirty="0" smtClean="0"/>
              <a:t>Tariffs were increased to protect domestic businesses.</a:t>
            </a:r>
          </a:p>
          <a:p>
            <a:pPr lvl="0"/>
            <a:r>
              <a:rPr lang="en-US" dirty="0" smtClean="0"/>
              <a:t>Smaller sugar mills and rice growers were encouraged to export more.</a:t>
            </a:r>
          </a:p>
          <a:p>
            <a:pPr lvl="0"/>
            <a:r>
              <a:rPr lang="en-US" dirty="0" smtClean="0"/>
              <a:t>The desire to do away with the corruption of the Batista era resulted in making it a capital crime to steal from the government. Prostitution and gambling were outlawed.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 to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U.S-owned businesses lost land and money due to land reforms and the nationalization of industries.</a:t>
            </a:r>
          </a:p>
          <a:p>
            <a:pPr lvl="0"/>
            <a:r>
              <a:rPr lang="en-US" dirty="0" smtClean="0"/>
              <a:t>The upper class (large plantation and ranch owners and industrialists) opposed the reforms.</a:t>
            </a:r>
          </a:p>
          <a:p>
            <a:pPr lvl="1"/>
            <a:r>
              <a:rPr lang="en-US" dirty="0" smtClean="0"/>
              <a:t>Workers were given higher wages, and peasants were given land.</a:t>
            </a:r>
          </a:p>
          <a:p>
            <a:pPr lvl="0"/>
            <a:r>
              <a:rPr lang="en-US" dirty="0" smtClean="0"/>
              <a:t>The more moderate and non-communist members of the central government left as the government became more radical.</a:t>
            </a:r>
          </a:p>
          <a:p>
            <a:pPr lvl="1"/>
            <a:r>
              <a:rPr lang="en-US" dirty="0" smtClean="0"/>
              <a:t>The loss of many skilled advisors helped lead to Cuba’s turn to the USSR for assistance.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An agreement between Soviet deputy premier </a:t>
            </a:r>
            <a:r>
              <a:rPr lang="en-US" dirty="0" err="1" smtClean="0"/>
              <a:t>Anastas</a:t>
            </a:r>
            <a:r>
              <a:rPr lang="en-US" dirty="0" smtClean="0"/>
              <a:t> Mikoyan and Castro was reached – The Soviet Union would purchase 425,000 tons of sugar from Cuba in 1960 and 1,000,000 tons in 1961.</a:t>
            </a:r>
          </a:p>
          <a:p>
            <a:endParaRPr lang="en-US" dirty="0"/>
          </a:p>
        </p:txBody>
      </p:sp>
      <p:pic>
        <p:nvPicPr>
          <p:cNvPr id="54274" name="Picture 2" descr="http://www.kingsacademy.com/mhodges/03_The-World-since-1900/10_The-3rd-World/pictures/BES-274-c_Castro+Khrushchev_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38482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Unemployment was virtually eliminated, and wages rose by as much as 40%.</a:t>
            </a:r>
          </a:p>
          <a:p>
            <a:pPr lvl="0"/>
            <a:r>
              <a:rPr lang="en-US" dirty="0" smtClean="0"/>
              <a:t>The cost of rent dropped, and other services became free.</a:t>
            </a:r>
          </a:p>
          <a:p>
            <a:pPr lvl="0"/>
            <a:r>
              <a:rPr lang="en-US" dirty="0" smtClean="0"/>
              <a:t>Issue – more Cubans had too much extra income and there were not enough consumer goods and food to buy because Cuba had ceased importing them.</a:t>
            </a:r>
          </a:p>
          <a:p>
            <a:pPr lvl="1"/>
            <a:r>
              <a:rPr lang="en-US" dirty="0" smtClean="0"/>
              <a:t>The government had to begin rationing food (like cattle) by March 1962.</a:t>
            </a:r>
          </a:p>
          <a:p>
            <a:pPr lvl="0"/>
            <a:r>
              <a:rPr lang="en-US" dirty="0" smtClean="0"/>
              <a:t>The new government wanted to diversify agriculture and become less dependent on imports.</a:t>
            </a:r>
          </a:p>
          <a:p>
            <a:pPr lvl="1"/>
            <a:r>
              <a:rPr lang="en-US" dirty="0" smtClean="0"/>
              <a:t>Sugar fields and empty fields were used to produce cotton, vegetable oils, rice, soybeans, and peanuts.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231</TotalTime>
  <Words>2760</Words>
  <Application>Microsoft Office PowerPoint</Application>
  <PresentationFormat>On-screen Show (4:3)</PresentationFormat>
  <Paragraphs>218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Trek</vt:lpstr>
      <vt:lpstr>Cuba Under Castro</vt:lpstr>
      <vt:lpstr>Background Information</vt:lpstr>
      <vt:lpstr>Background CONT.</vt:lpstr>
      <vt:lpstr>Slide 4</vt:lpstr>
      <vt:lpstr>Politics under Castro</vt:lpstr>
      <vt:lpstr>Reforms</vt:lpstr>
      <vt:lpstr>Opposition to Reforms</vt:lpstr>
      <vt:lpstr>Slide 8</vt:lpstr>
      <vt:lpstr>Economic Policies</vt:lpstr>
      <vt:lpstr>Cont.</vt:lpstr>
      <vt:lpstr>Slide 11</vt:lpstr>
      <vt:lpstr>Cuba during the 1970s and 1980s. </vt:lpstr>
      <vt:lpstr>Slide 13</vt:lpstr>
      <vt:lpstr>The “Special Period” </vt:lpstr>
      <vt:lpstr>Castro’s Treatment of minorities  and cultural policies</vt:lpstr>
      <vt:lpstr>The Arts</vt:lpstr>
      <vt:lpstr>Song of protest</vt:lpstr>
      <vt:lpstr>CONt.</vt:lpstr>
      <vt:lpstr>Cont.</vt:lpstr>
      <vt:lpstr>Cont.</vt:lpstr>
      <vt:lpstr>Religious Groups</vt:lpstr>
      <vt:lpstr>Cont. </vt:lpstr>
      <vt:lpstr>Cont.</vt:lpstr>
      <vt:lpstr>Cont.</vt:lpstr>
      <vt:lpstr>Fidel castro and john paul II</vt:lpstr>
      <vt:lpstr>Role of Women </vt:lpstr>
      <vt:lpstr>Role of Women</vt:lpstr>
      <vt:lpstr>Role of women- FMC</vt:lpstr>
      <vt:lpstr>Cont.</vt:lpstr>
      <vt:lpstr>Role of Women cont.</vt:lpstr>
      <vt:lpstr>Women and children</vt:lpstr>
      <vt:lpstr>End to racial discrimination</vt:lpstr>
      <vt:lpstr>U.S. Intervention</vt:lpstr>
      <vt:lpstr>Economic Interests </vt:lpstr>
      <vt:lpstr>Rising of Conflicts: Oil refineries</vt:lpstr>
      <vt:lpstr>Bay of Pigs</vt:lpstr>
      <vt:lpstr>Slide 37</vt:lpstr>
      <vt:lpstr>  Cuban Missile Crisis</vt:lpstr>
      <vt:lpstr>Slide 39</vt:lpstr>
      <vt:lpstr>Achievements and Failures of Castro</vt:lpstr>
      <vt:lpstr>Achievements</vt:lpstr>
      <vt:lpstr>Cont.</vt:lpstr>
      <vt:lpstr>Cont. </vt:lpstr>
      <vt:lpstr>Cont. </vt:lpstr>
      <vt:lpstr>Cont.</vt:lpstr>
      <vt:lpstr>Health care and education</vt:lpstr>
      <vt:lpstr>Cont.</vt:lpstr>
      <vt:lpstr>Failures</vt:lpstr>
      <vt:lpstr>refugees</vt:lpstr>
      <vt:lpstr>Cont. </vt:lpstr>
      <vt:lpstr>Cont.</vt:lpstr>
      <vt:lpstr>Cont. </vt:lpstr>
      <vt:lpstr>Cont.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  Under Castro</dc:title>
  <dc:creator>LEYNA</dc:creator>
  <cp:lastModifiedBy>CesarC</cp:lastModifiedBy>
  <cp:revision>44</cp:revision>
  <dcterms:created xsi:type="dcterms:W3CDTF">2013-02-03T21:20:48Z</dcterms:created>
  <dcterms:modified xsi:type="dcterms:W3CDTF">2013-02-14T16:55:34Z</dcterms:modified>
</cp:coreProperties>
</file>