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4" r:id="rId8"/>
    <p:sldId id="263" r:id="rId9"/>
    <p:sldId id="260" r:id="rId10"/>
    <p:sldId id="265" r:id="rId11"/>
    <p:sldId id="267"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62"/>
  </p:normalViewPr>
  <p:slideViewPr>
    <p:cSldViewPr>
      <p:cViewPr varScale="1">
        <p:scale>
          <a:sx n="104" d="100"/>
          <a:sy n="104" d="100"/>
        </p:scale>
        <p:origin x="16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9E0660-9886-411C-8A6F-45248BF65517}" type="datetimeFigureOut">
              <a:rPr lang="en-US" smtClean="0"/>
              <a:pPr/>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E0660-9886-411C-8A6F-45248BF65517}" type="datetimeFigureOut">
              <a:rPr lang="en-US" smtClean="0"/>
              <a:pPr/>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E0660-9886-411C-8A6F-45248BF65517}" type="datetimeFigureOut">
              <a:rPr lang="en-US" smtClean="0"/>
              <a:pPr/>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E0660-9886-411C-8A6F-45248BF65517}" type="datetimeFigureOut">
              <a:rPr lang="en-US" smtClean="0"/>
              <a:pPr/>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E0660-9886-411C-8A6F-45248BF65517}" type="datetimeFigureOut">
              <a:rPr lang="en-US" smtClean="0"/>
              <a:pPr/>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E0660-9886-411C-8A6F-45248BF65517}" type="datetimeFigureOut">
              <a:rPr lang="en-US" smtClean="0"/>
              <a:pPr/>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E0660-9886-411C-8A6F-45248BF65517}" type="datetimeFigureOut">
              <a:rPr lang="en-US" smtClean="0"/>
              <a:pPr/>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E0660-9886-411C-8A6F-45248BF65517}" type="datetimeFigureOut">
              <a:rPr lang="en-US" smtClean="0"/>
              <a:pPr/>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E0660-9886-411C-8A6F-45248BF65517}" type="datetimeFigureOut">
              <a:rPr lang="en-US" smtClean="0"/>
              <a:pPr/>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E0660-9886-411C-8A6F-45248BF65517}" type="datetimeFigureOut">
              <a:rPr lang="en-US" smtClean="0"/>
              <a:pPr/>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E0660-9886-411C-8A6F-45248BF65517}" type="datetimeFigureOut">
              <a:rPr lang="en-US" smtClean="0"/>
              <a:pPr/>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32BF3-0359-4E82-8001-F28E7C118D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E0660-9886-411C-8A6F-45248BF65517}" type="datetimeFigureOut">
              <a:rPr lang="en-US" smtClean="0"/>
              <a:pPr/>
              <a:t>5/9/18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32BF3-0359-4E82-8001-F28E7C118D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Sustainable_architectu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oolhunting.com/design/extreme-archite.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t>Creating a permanent settlement at base camp</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What is sustainable design?</a:t>
            </a:r>
          </a:p>
        </p:txBody>
      </p:sp>
      <p:sp>
        <p:nvSpPr>
          <p:cNvPr id="3" name="Content Placeholder 2"/>
          <p:cNvSpPr>
            <a:spLocks noGrp="1"/>
          </p:cNvSpPr>
          <p:nvPr>
            <p:ph idx="1"/>
          </p:nvPr>
        </p:nvSpPr>
        <p:spPr/>
        <p:txBody>
          <a:bodyPr/>
          <a:lstStyle/>
          <a:p>
            <a:pPr>
              <a:buNone/>
            </a:pPr>
            <a:r>
              <a:rPr lang="en-US" dirty="0"/>
              <a:t>Sustainable architecture seeks to minimize the negative environmental impact of buildings by enhancing efficiency and limiting the amount of materials, energy, and development space. The idea of sustainability, or ecological design, is to ensure that our actions and decisions today do not inhibit the opportunities of </a:t>
            </a:r>
            <a:r>
              <a:rPr lang="en-US" b="1" dirty="0"/>
              <a:t>future generations.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Sustainable design ideas</a:t>
            </a:r>
          </a:p>
        </p:txBody>
      </p:sp>
      <p:sp>
        <p:nvSpPr>
          <p:cNvPr id="3" name="Content Placeholder 2"/>
          <p:cNvSpPr>
            <a:spLocks noGrp="1"/>
          </p:cNvSpPr>
          <p:nvPr>
            <p:ph idx="1"/>
          </p:nvPr>
        </p:nvSpPr>
        <p:spPr/>
        <p:txBody>
          <a:bodyPr/>
          <a:lstStyle/>
          <a:p>
            <a:r>
              <a:rPr lang="en-US" dirty="0"/>
              <a:t>What materials will you use? Think about recyclable materials, materials that are available locally and materials that will be appropriate to the environmental extremes</a:t>
            </a:r>
          </a:p>
          <a:p>
            <a:r>
              <a:rPr lang="en-US" dirty="0"/>
              <a:t>What is your source of power and why might it be better to use renewable energy?</a:t>
            </a:r>
          </a:p>
          <a:p>
            <a:r>
              <a:rPr lang="en-US" dirty="0"/>
              <a:t>How will you dispose of waste/sewage?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Ideas for sustainable building design here</a:t>
            </a:r>
          </a:p>
        </p:txBody>
      </p:sp>
      <p:sp>
        <p:nvSpPr>
          <p:cNvPr id="3" name="Content Placeholder 2"/>
          <p:cNvSpPr>
            <a:spLocks noGrp="1"/>
          </p:cNvSpPr>
          <p:nvPr>
            <p:ph idx="1"/>
          </p:nvPr>
        </p:nvSpPr>
        <p:spPr/>
        <p:txBody>
          <a:bodyPr/>
          <a:lstStyle/>
          <a:p>
            <a:r>
              <a:rPr lang="en-US" dirty="0">
                <a:hlinkClick r:id="rId2"/>
              </a:rPr>
              <a:t>http://en.wikipedia.org/wiki/Sustainable_architecture</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000" b="1" dirty="0"/>
              <a:t>Meeting the needs of the people</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What is sustainability?</a:t>
            </a:r>
          </a:p>
        </p:txBody>
      </p:sp>
      <p:sp>
        <p:nvSpPr>
          <p:cNvPr id="3" name="Content Placeholder 2"/>
          <p:cNvSpPr>
            <a:spLocks noGrp="1"/>
          </p:cNvSpPr>
          <p:nvPr>
            <p:ph idx="1"/>
          </p:nvPr>
        </p:nvSpPr>
        <p:spPr/>
        <p:txBody>
          <a:bodyPr>
            <a:normAutofit fontScale="77500" lnSpcReduction="20000"/>
          </a:bodyPr>
          <a:lstStyle/>
          <a:p>
            <a:pPr>
              <a:buNone/>
            </a:pPr>
            <a:r>
              <a:rPr lang="en-US" dirty="0"/>
              <a:t>Sustainability means meeting the needs of the present without </a:t>
            </a:r>
            <a:r>
              <a:rPr lang="en-US" dirty="0" err="1"/>
              <a:t>jeopardising</a:t>
            </a:r>
            <a:r>
              <a:rPr lang="en-US" dirty="0"/>
              <a:t> the ability of future generations to meet their own needs.</a:t>
            </a:r>
          </a:p>
          <a:p>
            <a:pPr>
              <a:buNone/>
            </a:pPr>
            <a:r>
              <a:rPr lang="en-US" dirty="0"/>
              <a:t>Sustainability can be divided into three areas: economic, social and environmental.</a:t>
            </a:r>
          </a:p>
          <a:p>
            <a:r>
              <a:rPr lang="en-US" dirty="0"/>
              <a:t>Economic sustainability means that people will have jobs and a decent source of income both now and in the future</a:t>
            </a:r>
          </a:p>
          <a:p>
            <a:r>
              <a:rPr lang="en-US" dirty="0"/>
              <a:t>Social sustainability means that people’s everyday needs are being met adequately</a:t>
            </a:r>
          </a:p>
          <a:p>
            <a:r>
              <a:rPr lang="en-US" dirty="0"/>
              <a:t>Environmental sustainability means that the environment is being conserved for current and future generations to use and enjoy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B050"/>
                </a:solidFill>
              </a:rPr>
              <a:t>How will your settlement meet the needs of the people both now and in the future?</a:t>
            </a:r>
          </a:p>
        </p:txBody>
      </p:sp>
      <p:sp>
        <p:nvSpPr>
          <p:cNvPr id="3" name="Content Placeholder 2"/>
          <p:cNvSpPr>
            <a:spLocks noGrp="1"/>
          </p:cNvSpPr>
          <p:nvPr>
            <p:ph idx="1"/>
          </p:nvPr>
        </p:nvSpPr>
        <p:spPr/>
        <p:txBody>
          <a:bodyPr>
            <a:normAutofit fontScale="85000" lnSpcReduction="20000"/>
          </a:bodyPr>
          <a:lstStyle/>
          <a:p>
            <a:pPr>
              <a:buNone/>
            </a:pPr>
            <a:r>
              <a:rPr lang="en-US" dirty="0"/>
              <a:t>Think about the different groups of people who use base camp e.g. mountaineers, </a:t>
            </a:r>
            <a:r>
              <a:rPr lang="en-US" dirty="0" err="1"/>
              <a:t>sherpas</a:t>
            </a:r>
            <a:r>
              <a:rPr lang="en-US" dirty="0"/>
              <a:t>, porters, trekkers, ecologists, glaciologists, mountain doctors etc. </a:t>
            </a:r>
          </a:p>
          <a:p>
            <a:pPr lvl="0"/>
            <a:r>
              <a:rPr lang="en-US" dirty="0"/>
              <a:t>How will the facilities you have planned meet the economic, social and environmental needs of the people using base camp, both now and in the future? </a:t>
            </a:r>
            <a:r>
              <a:rPr lang="en-US" u="sng" dirty="0"/>
              <a:t>Think about:</a:t>
            </a:r>
            <a:endParaRPr lang="en-US" dirty="0"/>
          </a:p>
          <a:p>
            <a:pPr lvl="0"/>
            <a:r>
              <a:rPr lang="en-US" dirty="0"/>
              <a:t>e.g. economic – employment and money</a:t>
            </a:r>
          </a:p>
          <a:p>
            <a:pPr lvl="0"/>
            <a:r>
              <a:rPr lang="en-US" dirty="0"/>
              <a:t>social – quality of life/cultural and religious issues/enjoyment etc</a:t>
            </a:r>
          </a:p>
          <a:p>
            <a:pPr lvl="0"/>
            <a:r>
              <a:rPr lang="en-US" dirty="0"/>
              <a:t>environmental – preservation/conservation/environmental monitoring </a:t>
            </a:r>
          </a:p>
          <a:p>
            <a:pPr>
              <a:buNone/>
            </a:pPr>
            <a:endParaRPr lang="en-US" dirty="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a:t>
            </a:r>
          </a:p>
        </p:txBody>
      </p:sp>
      <p:sp>
        <p:nvSpPr>
          <p:cNvPr id="3" name="Content Placeholder 2"/>
          <p:cNvSpPr>
            <a:spLocks noGrp="1"/>
          </p:cNvSpPr>
          <p:nvPr>
            <p:ph idx="1"/>
          </p:nvPr>
        </p:nvSpPr>
        <p:spPr/>
        <p:txBody>
          <a:bodyPr>
            <a:normAutofit fontScale="92500" lnSpcReduction="10000"/>
          </a:bodyPr>
          <a:lstStyle/>
          <a:p>
            <a:pPr>
              <a:buNone/>
            </a:pPr>
            <a:r>
              <a:rPr lang="en-US" b="1" dirty="0"/>
              <a:t>Create a plan for a settlement </a:t>
            </a:r>
            <a:r>
              <a:rPr lang="en-US" b="1"/>
              <a:t>at Everest’s </a:t>
            </a:r>
            <a:r>
              <a:rPr lang="en-US" b="1" dirty="0"/>
              <a:t>base camp.</a:t>
            </a:r>
          </a:p>
          <a:p>
            <a:pPr>
              <a:buNone/>
            </a:pPr>
            <a:r>
              <a:rPr lang="en-US" b="1" u="sng" dirty="0"/>
              <a:t>Think about:</a:t>
            </a:r>
          </a:p>
          <a:p>
            <a:r>
              <a:rPr lang="en-US" dirty="0"/>
              <a:t>What it will look like and why</a:t>
            </a:r>
          </a:p>
          <a:p>
            <a:r>
              <a:rPr lang="en-US" dirty="0"/>
              <a:t>The materials you will use</a:t>
            </a:r>
          </a:p>
          <a:p>
            <a:r>
              <a:rPr lang="en-US" dirty="0"/>
              <a:t>How you will supply power/water/dispose of waste in a sustainable way</a:t>
            </a:r>
          </a:p>
          <a:p>
            <a:r>
              <a:rPr lang="en-US" dirty="0"/>
              <a:t>How your settlement will meet the needs of the people using base camp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52401"/>
            <a:ext cx="4191000" cy="381000"/>
          </a:xfrm>
        </p:spPr>
        <p:txBody>
          <a:bodyPr>
            <a:noAutofit/>
          </a:bodyPr>
          <a:lstStyle/>
          <a:p>
            <a:pPr>
              <a:buNone/>
            </a:pPr>
            <a:r>
              <a:rPr lang="en-US" sz="3200" b="1" dirty="0">
                <a:solidFill>
                  <a:srgbClr val="00B0F0"/>
                </a:solidFill>
              </a:rPr>
              <a:t>From this</a:t>
            </a:r>
          </a:p>
        </p:txBody>
      </p:sp>
      <p:sp>
        <p:nvSpPr>
          <p:cNvPr id="6" name="Content Placeholder 5"/>
          <p:cNvSpPr>
            <a:spLocks noGrp="1"/>
          </p:cNvSpPr>
          <p:nvPr>
            <p:ph sz="half" idx="2"/>
          </p:nvPr>
        </p:nvSpPr>
        <p:spPr>
          <a:xfrm>
            <a:off x="4648200" y="0"/>
            <a:ext cx="4038600" cy="609601"/>
          </a:xfrm>
        </p:spPr>
        <p:txBody>
          <a:bodyPr>
            <a:normAutofit/>
          </a:bodyPr>
          <a:lstStyle/>
          <a:p>
            <a:pPr>
              <a:buNone/>
            </a:pPr>
            <a:r>
              <a:rPr lang="en-US" b="1" dirty="0">
                <a:solidFill>
                  <a:srgbClr val="00B0F0"/>
                </a:solidFill>
              </a:rPr>
              <a:t>To this?</a:t>
            </a:r>
          </a:p>
        </p:txBody>
      </p:sp>
      <p:pic>
        <p:nvPicPr>
          <p:cNvPr id="15364" name="Picture 4" descr="http://binghomepages.com/wp-content/uploads/2009/06/2009-06-15-10-07-08.jpg"/>
          <p:cNvPicPr>
            <a:picLocks noChangeAspect="1" noChangeArrowheads="1"/>
          </p:cNvPicPr>
          <p:nvPr/>
        </p:nvPicPr>
        <p:blipFill>
          <a:blip r:embed="rId2" cstate="print"/>
          <a:srcRect/>
          <a:stretch>
            <a:fillRect/>
          </a:stretch>
        </p:blipFill>
        <p:spPr bwMode="auto">
          <a:xfrm>
            <a:off x="152400" y="4343400"/>
            <a:ext cx="4267200" cy="2282723"/>
          </a:xfrm>
          <a:prstGeom prst="rect">
            <a:avLst/>
          </a:prstGeom>
          <a:noFill/>
        </p:spPr>
      </p:pic>
      <p:pic>
        <p:nvPicPr>
          <p:cNvPr id="15366" name="Picture 6" descr="http://beautifulplacestovisit.com/wp-content/uploads/2009/11/Everest-Base-Camp1.jpg"/>
          <p:cNvPicPr>
            <a:picLocks noChangeAspect="1" noChangeArrowheads="1"/>
          </p:cNvPicPr>
          <p:nvPr/>
        </p:nvPicPr>
        <p:blipFill>
          <a:blip r:embed="rId3" cstate="print"/>
          <a:srcRect/>
          <a:stretch>
            <a:fillRect/>
          </a:stretch>
        </p:blipFill>
        <p:spPr bwMode="auto">
          <a:xfrm>
            <a:off x="1066800" y="2743200"/>
            <a:ext cx="2667000" cy="2001474"/>
          </a:xfrm>
          <a:prstGeom prst="rect">
            <a:avLst/>
          </a:prstGeom>
          <a:noFill/>
        </p:spPr>
      </p:pic>
      <p:pic>
        <p:nvPicPr>
          <p:cNvPr id="15362" name="Picture 2" descr="http://whereisyvette.files.wordpress.com/2011/05/everest-iceland-expedition.jpg"/>
          <p:cNvPicPr>
            <a:picLocks noChangeAspect="1" noChangeArrowheads="1"/>
          </p:cNvPicPr>
          <p:nvPr/>
        </p:nvPicPr>
        <p:blipFill>
          <a:blip r:embed="rId4" cstate="print"/>
          <a:srcRect/>
          <a:stretch>
            <a:fillRect/>
          </a:stretch>
        </p:blipFill>
        <p:spPr bwMode="auto">
          <a:xfrm>
            <a:off x="152400" y="685800"/>
            <a:ext cx="2590800" cy="1944289"/>
          </a:xfrm>
          <a:prstGeom prst="rect">
            <a:avLst/>
          </a:prstGeom>
          <a:noFill/>
        </p:spPr>
      </p:pic>
      <p:pic>
        <p:nvPicPr>
          <p:cNvPr id="15368" name="Picture 8" descr="http://www.mythsandmountains.com/graphics/trip/everestbasecamp.jpg"/>
          <p:cNvPicPr>
            <a:picLocks noChangeAspect="1" noChangeArrowheads="1"/>
          </p:cNvPicPr>
          <p:nvPr/>
        </p:nvPicPr>
        <p:blipFill>
          <a:blip r:embed="rId5" cstate="print"/>
          <a:srcRect/>
          <a:stretch>
            <a:fillRect/>
          </a:stretch>
        </p:blipFill>
        <p:spPr bwMode="auto">
          <a:xfrm>
            <a:off x="3962400" y="533400"/>
            <a:ext cx="4953000" cy="1822495"/>
          </a:xfrm>
          <a:prstGeom prst="rect">
            <a:avLst/>
          </a:prstGeom>
          <a:noFill/>
        </p:spPr>
      </p:pic>
      <p:pic>
        <p:nvPicPr>
          <p:cNvPr id="15372" name="Picture 12" descr="http://www.buildersbooksource.com/booksite/images/items/9781856696098.jpg"/>
          <p:cNvPicPr>
            <a:picLocks noChangeAspect="1" noChangeArrowheads="1"/>
          </p:cNvPicPr>
          <p:nvPr/>
        </p:nvPicPr>
        <p:blipFill>
          <a:blip r:embed="rId6" cstate="print"/>
          <a:srcRect/>
          <a:stretch>
            <a:fillRect/>
          </a:stretch>
        </p:blipFill>
        <p:spPr bwMode="auto">
          <a:xfrm>
            <a:off x="4648200" y="4139565"/>
            <a:ext cx="2286000" cy="2537460"/>
          </a:xfrm>
          <a:prstGeom prst="rect">
            <a:avLst/>
          </a:prstGeom>
          <a:noFill/>
        </p:spPr>
      </p:pic>
      <p:pic>
        <p:nvPicPr>
          <p:cNvPr id="15370" name="Picture 10" descr="http://images.nationalgeographic.com/wpf/media-live/photos/000/631/overrides/future-space-travel-options-mars-one_63101_600x450.jpg"/>
          <p:cNvPicPr>
            <a:picLocks noChangeAspect="1" noChangeArrowheads="1"/>
          </p:cNvPicPr>
          <p:nvPr/>
        </p:nvPicPr>
        <p:blipFill>
          <a:blip r:embed="rId7" cstate="print"/>
          <a:srcRect/>
          <a:stretch>
            <a:fillRect/>
          </a:stretch>
        </p:blipFill>
        <p:spPr bwMode="auto">
          <a:xfrm>
            <a:off x="6096000" y="2514600"/>
            <a:ext cx="2781300" cy="2085975"/>
          </a:xfrm>
          <a:prstGeom prst="rect">
            <a:avLst/>
          </a:prstGeom>
          <a:noFill/>
        </p:spPr>
      </p:pic>
      <p:pic>
        <p:nvPicPr>
          <p:cNvPr id="15374" name="Picture 14" descr="http://www.clker.com/cliparts/3/f/f/d/1194985689770236807arrow_-_next_01.svg.hi.png"/>
          <p:cNvPicPr>
            <a:picLocks noChangeAspect="1" noChangeArrowheads="1"/>
          </p:cNvPicPr>
          <p:nvPr/>
        </p:nvPicPr>
        <p:blipFill>
          <a:blip r:embed="rId8" cstate="print"/>
          <a:srcRect/>
          <a:stretch>
            <a:fillRect/>
          </a:stretch>
        </p:blipFill>
        <p:spPr bwMode="auto">
          <a:xfrm>
            <a:off x="3886200" y="2438400"/>
            <a:ext cx="2146300" cy="163470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343400" cy="1143000"/>
          </a:xfrm>
        </p:spPr>
        <p:txBody>
          <a:bodyPr>
            <a:normAutofit fontScale="90000"/>
          </a:bodyPr>
          <a:lstStyle/>
          <a:p>
            <a:r>
              <a:rPr lang="en-US" b="1" dirty="0"/>
              <a:t>Location of base camp</a:t>
            </a:r>
          </a:p>
        </p:txBody>
      </p:sp>
      <p:pic>
        <p:nvPicPr>
          <p:cNvPr id="1026" name="Picture 2" descr="http://climb.mountainzone.com/2002/story/amadablam/images/nepal_map.gif"/>
          <p:cNvPicPr>
            <a:picLocks noChangeAspect="1" noChangeArrowheads="1"/>
          </p:cNvPicPr>
          <p:nvPr/>
        </p:nvPicPr>
        <p:blipFill>
          <a:blip r:embed="rId2" cstate="print"/>
          <a:srcRect/>
          <a:stretch>
            <a:fillRect/>
          </a:stretch>
        </p:blipFill>
        <p:spPr bwMode="auto">
          <a:xfrm>
            <a:off x="533400" y="3124200"/>
            <a:ext cx="4095750" cy="3000376"/>
          </a:xfrm>
          <a:prstGeom prst="rect">
            <a:avLst/>
          </a:prstGeom>
          <a:noFill/>
        </p:spPr>
      </p:pic>
      <p:pic>
        <p:nvPicPr>
          <p:cNvPr id="5" name="Picture 4" descr="http://www.allnepal.com/nepal/maps/everest_base_camp_via_gokyo_trekking_map.gif"/>
          <p:cNvPicPr/>
          <p:nvPr/>
        </p:nvPicPr>
        <p:blipFill>
          <a:blip r:embed="rId3" cstate="print"/>
          <a:srcRect/>
          <a:stretch>
            <a:fillRect/>
          </a:stretch>
        </p:blipFill>
        <p:spPr bwMode="auto">
          <a:xfrm>
            <a:off x="4953000" y="1752600"/>
            <a:ext cx="4191000" cy="3124200"/>
          </a:xfrm>
          <a:prstGeom prst="rect">
            <a:avLst/>
          </a:prstGeom>
          <a:noFill/>
          <a:ln w="9525">
            <a:noFill/>
            <a:miter lim="800000"/>
            <a:headEnd/>
            <a:tailEnd/>
          </a:ln>
        </p:spPr>
      </p:pic>
      <p:pic>
        <p:nvPicPr>
          <p:cNvPr id="1028" name="Picture 4" descr="http://cwaniewski.files.wordpress.com/2011/09/nepal-map1.jpg"/>
          <p:cNvPicPr>
            <a:picLocks noChangeAspect="1" noChangeArrowheads="1"/>
          </p:cNvPicPr>
          <p:nvPr/>
        </p:nvPicPr>
        <p:blipFill>
          <a:blip r:embed="rId4" cstate="print"/>
          <a:srcRect/>
          <a:stretch>
            <a:fillRect/>
          </a:stretch>
        </p:blipFill>
        <p:spPr bwMode="auto">
          <a:xfrm>
            <a:off x="533400" y="304800"/>
            <a:ext cx="3390900" cy="2257426"/>
          </a:xfrm>
          <a:prstGeom prst="rect">
            <a:avLst/>
          </a:prstGeom>
          <a:noFill/>
        </p:spPr>
      </p:pic>
      <p:cxnSp>
        <p:nvCxnSpPr>
          <p:cNvPr id="9" name="Straight Arrow Connector 8"/>
          <p:cNvCxnSpPr/>
          <p:nvPr/>
        </p:nvCxnSpPr>
        <p:spPr>
          <a:xfrm flipH="1" flipV="1">
            <a:off x="3276600" y="1752600"/>
            <a:ext cx="457200" cy="25908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29200" y="5029200"/>
            <a:ext cx="3657600" cy="1754326"/>
          </a:xfrm>
          <a:prstGeom prst="rect">
            <a:avLst/>
          </a:prstGeom>
          <a:noFill/>
        </p:spPr>
        <p:txBody>
          <a:bodyPr wrap="square" rtlCol="0">
            <a:spAutoFit/>
          </a:bodyPr>
          <a:lstStyle/>
          <a:p>
            <a:r>
              <a:rPr lang="en-US" dirty="0"/>
              <a:t>Mount Everest Base Camp is located in the </a:t>
            </a:r>
            <a:r>
              <a:rPr lang="en-US" dirty="0" err="1"/>
              <a:t>Khumbu</a:t>
            </a:r>
            <a:r>
              <a:rPr lang="en-US" dirty="0"/>
              <a:t> region of Nepal close to the border with Tibet.  It is 5364 m above sea level. It is north-east of </a:t>
            </a:r>
            <a:r>
              <a:rPr lang="en-US" dirty="0" err="1"/>
              <a:t>Lukla</a:t>
            </a:r>
            <a:r>
              <a:rPr lang="en-US" dirty="0"/>
              <a:t> airport and the only way to access it is by trekking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000" b="1" dirty="0"/>
              <a:t>Building in extreme environments</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The planet Mars!</a:t>
            </a:r>
          </a:p>
        </p:txBody>
      </p:sp>
      <p:sp>
        <p:nvSpPr>
          <p:cNvPr id="6" name="Content Placeholder 5"/>
          <p:cNvSpPr>
            <a:spLocks noGrp="1"/>
          </p:cNvSpPr>
          <p:nvPr>
            <p:ph idx="1"/>
          </p:nvPr>
        </p:nvSpPr>
        <p:spPr>
          <a:xfrm>
            <a:off x="4343400" y="1600200"/>
            <a:ext cx="4648200" cy="4953000"/>
          </a:xfrm>
        </p:spPr>
        <p:txBody>
          <a:bodyPr>
            <a:normAutofit fontScale="77500" lnSpcReduction="20000"/>
          </a:bodyPr>
          <a:lstStyle/>
          <a:p>
            <a:pPr>
              <a:buNone/>
            </a:pPr>
            <a:r>
              <a:rPr lang="en-US" b="1" dirty="0"/>
              <a:t>Building a permanent settlement on Mars? </a:t>
            </a:r>
          </a:p>
          <a:p>
            <a:pPr>
              <a:buNone/>
            </a:pPr>
            <a:r>
              <a:rPr lang="en-US" dirty="0"/>
              <a:t>Non-profit Mars One aims to do so by 2023 </a:t>
            </a:r>
          </a:p>
          <a:p>
            <a:pPr>
              <a:buNone/>
            </a:pPr>
            <a:r>
              <a:rPr lang="en-US" dirty="0"/>
              <a:t>The project states the aim is the permanent emigration of human astronauts </a:t>
            </a:r>
            <a:r>
              <a:rPr lang="en-US" b="1" dirty="0"/>
              <a:t>-"Mars becomes their new home, where they will live and work for what will likely be the remainder of their lives.“</a:t>
            </a:r>
          </a:p>
          <a:p>
            <a:pPr>
              <a:buNone/>
            </a:pPr>
            <a:r>
              <a:rPr lang="en-US" dirty="0"/>
              <a:t>Despite the one-way ticket, more than a thousand people volunteered when the project was announced last year.</a:t>
            </a:r>
          </a:p>
        </p:txBody>
      </p:sp>
      <p:pic>
        <p:nvPicPr>
          <p:cNvPr id="8" name="Picture 10" descr="http://images.nationalgeographic.com/wpf/media-live/photos/000/631/overrides/future-space-travel-options-mars-one_63101_600x450.jpg"/>
          <p:cNvPicPr>
            <a:picLocks noChangeAspect="1" noChangeArrowheads="1"/>
          </p:cNvPicPr>
          <p:nvPr/>
        </p:nvPicPr>
        <p:blipFill>
          <a:blip r:embed="rId2" cstate="print"/>
          <a:srcRect/>
          <a:stretch>
            <a:fillRect/>
          </a:stretch>
        </p:blipFill>
        <p:spPr bwMode="auto">
          <a:xfrm>
            <a:off x="152400" y="2133600"/>
            <a:ext cx="4114800" cy="3086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Antarctica</a:t>
            </a:r>
          </a:p>
        </p:txBody>
      </p:sp>
      <p:sp>
        <p:nvSpPr>
          <p:cNvPr id="3" name="Content Placeholder 2"/>
          <p:cNvSpPr>
            <a:spLocks noGrp="1"/>
          </p:cNvSpPr>
          <p:nvPr>
            <p:ph idx="1"/>
          </p:nvPr>
        </p:nvSpPr>
        <p:spPr>
          <a:xfrm>
            <a:off x="5334000" y="1600200"/>
            <a:ext cx="3581400" cy="4525963"/>
          </a:xfrm>
        </p:spPr>
        <p:txBody>
          <a:bodyPr>
            <a:normAutofit fontScale="85000" lnSpcReduction="10000"/>
          </a:bodyPr>
          <a:lstStyle/>
          <a:p>
            <a:pPr>
              <a:buNone/>
            </a:pPr>
            <a:r>
              <a:rPr lang="en-US" dirty="0"/>
              <a:t>Buildings are buildings are buildings … except when they’re in Antarctica, where the extreme environment make them look like futuristic spaceships that have landed on a desolate, frozen landscape.</a:t>
            </a:r>
          </a:p>
          <a:p>
            <a:endParaRPr lang="en-US" dirty="0"/>
          </a:p>
        </p:txBody>
      </p:sp>
      <p:pic>
        <p:nvPicPr>
          <p:cNvPr id="19458" name="Picture 2" descr="http://www.titanhydraulics.co.uk/Resources/News/133/karl_with_module.jpg"/>
          <p:cNvPicPr>
            <a:picLocks noChangeAspect="1" noChangeArrowheads="1"/>
          </p:cNvPicPr>
          <p:nvPr/>
        </p:nvPicPr>
        <p:blipFill>
          <a:blip r:embed="rId2" cstate="print"/>
          <a:srcRect/>
          <a:stretch>
            <a:fillRect/>
          </a:stretch>
        </p:blipFill>
        <p:spPr bwMode="auto">
          <a:xfrm>
            <a:off x="228600" y="2133600"/>
            <a:ext cx="5105400" cy="33934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deserts</a:t>
            </a:r>
          </a:p>
        </p:txBody>
      </p:sp>
      <p:sp>
        <p:nvSpPr>
          <p:cNvPr id="3" name="Content Placeholder 2"/>
          <p:cNvSpPr>
            <a:spLocks noGrp="1"/>
          </p:cNvSpPr>
          <p:nvPr>
            <p:ph idx="1"/>
          </p:nvPr>
        </p:nvSpPr>
        <p:spPr>
          <a:xfrm>
            <a:off x="5181600" y="1600200"/>
            <a:ext cx="3733800" cy="4953000"/>
          </a:xfrm>
        </p:spPr>
        <p:txBody>
          <a:bodyPr>
            <a:normAutofit fontScale="70000" lnSpcReduction="20000"/>
          </a:bodyPr>
          <a:lstStyle/>
          <a:p>
            <a:r>
              <a:rPr lang="en-US" dirty="0"/>
              <a:t>In the deserts surrounding Cairo, Egypt, you find the eco-lodge, </a:t>
            </a:r>
            <a:r>
              <a:rPr lang="en-US" dirty="0" err="1"/>
              <a:t>Adrère</a:t>
            </a:r>
            <a:r>
              <a:rPr lang="en-US" dirty="0"/>
              <a:t> </a:t>
            </a:r>
            <a:r>
              <a:rPr lang="en-US" dirty="0" err="1"/>
              <a:t>Amellal</a:t>
            </a:r>
            <a:r>
              <a:rPr lang="en-US" dirty="0"/>
              <a:t>. The handcrafted buildings of stone and clay blend into the natural landscape surrounding them, as if they could disappear at any moment. </a:t>
            </a:r>
          </a:p>
          <a:p>
            <a:r>
              <a:rPr lang="en-US" b="1" i="1" dirty="0"/>
              <a:t>The #1 reason to stay at </a:t>
            </a:r>
            <a:r>
              <a:rPr lang="en-US" b="1" i="1" dirty="0" err="1"/>
              <a:t>Adrère</a:t>
            </a:r>
            <a:r>
              <a:rPr lang="en-US" b="1" i="1" dirty="0"/>
              <a:t> </a:t>
            </a:r>
            <a:r>
              <a:rPr lang="en-US" b="1" i="1" dirty="0" err="1"/>
              <a:t>Amellal</a:t>
            </a:r>
            <a:r>
              <a:rPr lang="en-US" b="1" i="1" dirty="0"/>
              <a:t>: with no electricity, the rooms are softly lit with a dozen beeswax candles and the starry desert sky.</a:t>
            </a:r>
            <a:endParaRPr lang="en-US" b="1" dirty="0"/>
          </a:p>
          <a:p>
            <a:endParaRPr lang="en-US" dirty="0"/>
          </a:p>
        </p:txBody>
      </p:sp>
      <p:pic>
        <p:nvPicPr>
          <p:cNvPr id="5" name="Picture 2" descr="http://www.hotellinksolutions.com/wp-content/uploads/2013/01/ecolodges-Adrere-Amellal-egypt.jpg"/>
          <p:cNvPicPr>
            <a:picLocks noChangeAspect="1" noChangeArrowheads="1"/>
          </p:cNvPicPr>
          <p:nvPr/>
        </p:nvPicPr>
        <p:blipFill>
          <a:blip r:embed="rId2" cstate="print"/>
          <a:srcRect/>
          <a:stretch>
            <a:fillRect/>
          </a:stretch>
        </p:blipFill>
        <p:spPr bwMode="auto">
          <a:xfrm>
            <a:off x="152400" y="1828800"/>
            <a:ext cx="4724400" cy="381551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Weblink</a:t>
            </a:r>
            <a:r>
              <a:rPr lang="en-US" b="1" dirty="0"/>
              <a:t> for building in extreme environments</a:t>
            </a:r>
          </a:p>
        </p:txBody>
      </p:sp>
      <p:sp>
        <p:nvSpPr>
          <p:cNvPr id="3" name="Content Placeholder 2"/>
          <p:cNvSpPr>
            <a:spLocks noGrp="1"/>
          </p:cNvSpPr>
          <p:nvPr>
            <p:ph idx="1"/>
          </p:nvPr>
        </p:nvSpPr>
        <p:spPr/>
        <p:txBody>
          <a:bodyPr/>
          <a:lstStyle/>
          <a:p>
            <a:r>
              <a:rPr lang="en-US" dirty="0">
                <a:hlinkClick r:id="rId2"/>
              </a:rPr>
              <a:t>http://www.coolhunting.com/design/extreme-archite.php#</a:t>
            </a:r>
            <a:endParaRPr lang="en-US" dirty="0"/>
          </a:p>
          <a:p>
            <a:pPr>
              <a:buNone/>
            </a:pP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b="1" dirty="0"/>
              <a:t>Sustainable design</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658</Words>
  <Application>Microsoft Macintosh PowerPoint</Application>
  <PresentationFormat>On-screen Show (4:3)</PresentationFormat>
  <Paragraphs>47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Creating a permanent settlement at base camp</vt:lpstr>
      <vt:lpstr>PowerPoint Presentation</vt:lpstr>
      <vt:lpstr>Location of base camp</vt:lpstr>
      <vt:lpstr>Building in extreme environments</vt:lpstr>
      <vt:lpstr>The planet Mars!</vt:lpstr>
      <vt:lpstr>Antarctica</vt:lpstr>
      <vt:lpstr>Hot deserts</vt:lpstr>
      <vt:lpstr>Weblink for building in extreme environments</vt:lpstr>
      <vt:lpstr>Sustainable design</vt:lpstr>
      <vt:lpstr>What is sustainable design?</vt:lpstr>
      <vt:lpstr>Sustainable design ideas</vt:lpstr>
      <vt:lpstr>Ideas for sustainable building design here</vt:lpstr>
      <vt:lpstr>Meeting the needs of the people</vt:lpstr>
      <vt:lpstr>What is sustainability?</vt:lpstr>
      <vt:lpstr>How will your settlement meet the needs of the people both now and in the future?</vt:lpstr>
      <vt:lpstr>Task</vt:lpstr>
    </vt:vector>
  </TitlesOfParts>
  <Company>BSH</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permanent settlement at base camp</dc:title>
  <dc:creator>rcapper</dc:creator>
  <cp:lastModifiedBy>Anna Bennett</cp:lastModifiedBy>
  <cp:revision>57</cp:revision>
  <dcterms:created xsi:type="dcterms:W3CDTF">2013-05-15T12:40:26Z</dcterms:created>
  <dcterms:modified xsi:type="dcterms:W3CDTF">2018-05-09T18:59:25Z</dcterms:modified>
</cp:coreProperties>
</file>