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3" r:id="rId12"/>
    <p:sldId id="272" r:id="rId13"/>
    <p:sldId id="263" r:id="rId14"/>
    <p:sldId id="271" r:id="rId15"/>
    <p:sldId id="261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7"/>
    <p:restoredTop sz="94611"/>
  </p:normalViewPr>
  <p:slideViewPr>
    <p:cSldViewPr snapToGrid="0" snapToObjects="1">
      <p:cViewPr varScale="1">
        <p:scale>
          <a:sx n="83" d="100"/>
          <a:sy n="83" d="100"/>
        </p:scale>
        <p:origin x="24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ADBD-5CDC-F645-B652-C27F75736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90E74-5421-9245-AC8F-C9A6F602F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2B0A-87FC-4044-A5A0-5B915109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A46E-ECDF-2347-BE91-07587A1F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F9B1-A8A3-5C49-AAB1-94FF07C9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1AD9-CC12-8B48-823B-E4E6169F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A0E0E-A258-C246-95ED-A6AFCA6CD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32FE9-56C2-4147-9318-D5D0CA62D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89A9-CB40-AB4F-878E-A49453CB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DAEB-B096-A142-9B35-F930ECFA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BCD211-F775-E04F-B612-D47B752B9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1ADDC-F739-9941-8EAF-4E4E2E408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9F76-CAB6-764B-957F-02ADCD9B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14CE-EE15-BE41-9513-1ED7CC8F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ADBE0-E7F6-D34B-914B-D54E8C86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6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09A7-1ACA-344D-BA3A-9667A51A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574A-AAD3-2149-B349-873E7C281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27608-BD31-4D47-840C-5CECDAF4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C238-B3CF-A647-B6B6-517C1E37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3D4F-5EA4-E64F-A76E-46CF0F6B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3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9635-8D0C-6D48-BF0B-CFBFA709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0453-1718-9D4D-913D-24B70AD5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7662A-CA29-034D-84AB-505AB5E9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6F79-4C8F-DA41-B5C8-525DD169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3F901-C326-3E44-90C3-4841F280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F4F6-28A0-6543-A4A3-128BE9F0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5BFD-C33B-4D4B-8640-768FB6A59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DCCAC-8DA9-1543-8301-40062A79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AD36E-E162-C54C-8395-6E3EBF8C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FD39-8E20-3D47-B9D8-2625E792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8FCB1-CF87-464C-B61C-AF0C74E8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565-C42A-5447-B6D3-24F5D16F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399B4-6C3C-754D-8C2B-950A7EC1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265B-7B31-A240-87C5-9BB31C05B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B5E5D-2F33-B944-82DF-272C4B616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898E1-8122-6E49-9128-1D257FC4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1207-9423-8140-88EE-6CB4EA6B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743B5-10EB-9B48-80D0-1AFEA5C3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527B9-805E-2D40-9C64-71A8F548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131B-2073-F244-AFB2-D325186F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0D291-F574-F848-8B0F-DB22A807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FB979-6218-2240-960C-4E729846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3CE-84CC-F041-BB61-761778A5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6ED72-5AB5-0547-B86B-0DD4A1B7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77A15-A5CB-3B43-A912-1A78C502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009A8-CA35-6941-ADE6-F3B3F6B5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9A81-7C9F-EA41-9BAB-E0EFB120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9D3B-0274-3647-84F6-94B121C9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A290D-8211-294B-842C-2E1E22C9C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9C573-EC79-5D4D-8E51-04DAAA8C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EB218-9FCA-B641-9F04-058D28D1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97373-1F85-944D-B89A-971EBC38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3545-C78E-8542-BEAC-D79C5A92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D0DAF-9F42-9B48-B53E-B766E97D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535C6-CC28-A744-8793-F613B4AF7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926C3-129C-C149-82E8-AAD501C4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F8B87-9FD5-6647-A4F6-7D47215E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C9414-0A30-D24B-AFA7-45822966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43CB5-C685-3B47-8F3D-7193C46A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0B9AE-F103-4E4E-A27F-AF5D09482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A42F7-6109-8E41-8A4A-1C3A50C78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BB632-6A7F-2446-B610-9A181316350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E979-D009-B345-872D-47D5F9AC6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DF470-276B-6E45-A582-10C105CFC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08CCB-FA3C-8444-ACEA-E680B012B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xWG_uzLmuu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KhLlqdPB_Rs&amp;feature=emb_log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time_continue=103&amp;v=sP9TGpBGy08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videos/world/2019/01/26/who-is-greta-thunberg-orig-tc.cn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ition.cnn.com/2019/02/13/uk/student-climate-strike-girls-gbr-scli-intl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19/03/14/world/global-climate-strike-teenagers-school-walkout-greta-thunberg-intl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guardian.com/world/2019/apr/01/semi-naked-climate-protesters-disrupt-brexit-debate?CMP=Share_AndroidApp_Outl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C968-01F3-4B4F-AC8D-D715D1B9D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BE736-98CD-B049-8CEB-0D2111619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D72D5-A070-7E4A-9F8B-B333D2D1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63"/>
            <a:ext cx="12192000" cy="710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B9C4A-B364-AD44-B32E-128274CF1710}"/>
              </a:ext>
            </a:extLst>
          </p:cNvPr>
          <p:cNvSpPr txBox="1"/>
          <p:nvPr/>
        </p:nvSpPr>
        <p:spPr>
          <a:xfrm>
            <a:off x="2563318" y="3509963"/>
            <a:ext cx="8649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​</a:t>
            </a:r>
            <a:r>
              <a:rPr lang="en-US" sz="5400" b="1" cap="all" dirty="0">
                <a:solidFill>
                  <a:schemeClr val="accent4"/>
                </a:solidFill>
              </a:rPr>
              <a:t>CIVIL SOCIETY AND CORPORATE STRATEGIES TO ADDRESS CLIMATE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7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16C1-6C97-7748-8483-840597E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37DEF-631D-CB42-B74E-FE26389EC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072" y="1825625"/>
            <a:ext cx="47767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 the case study adapted from UN Women and the questions on how they are working on increasing women's resilience in Bangladesh. </a:t>
            </a:r>
          </a:p>
          <a:p>
            <a:r>
              <a:rPr lang="en-US" dirty="0"/>
              <a:t>How did the project work?</a:t>
            </a:r>
          </a:p>
          <a:p>
            <a:r>
              <a:rPr lang="en-US" dirty="0"/>
              <a:t>Why is it focused on women?</a:t>
            </a:r>
          </a:p>
          <a:p>
            <a:r>
              <a:rPr lang="en-US" dirty="0"/>
              <a:t>What makes women in particular more vulnerable to climate change?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D2A7C-FF67-9142-BC06-1771220E9B90}"/>
              </a:ext>
            </a:extLst>
          </p:cNvPr>
          <p:cNvSpPr txBox="1">
            <a:spLocks/>
          </p:cNvSpPr>
          <p:nvPr/>
        </p:nvSpPr>
        <p:spPr>
          <a:xfrm>
            <a:off x="541149" y="365124"/>
            <a:ext cx="10515600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Civil society response in Bangladesh- </a:t>
            </a:r>
          </a:p>
          <a:p>
            <a:r>
              <a:rPr lang="en-US" sz="5800" b="1" dirty="0"/>
              <a:t>Place, Power and </a:t>
            </a:r>
            <a:r>
              <a:rPr lang="en-US" sz="5800" b="1" dirty="0" err="1"/>
              <a:t>Possibilities_Building</a:t>
            </a:r>
            <a:r>
              <a:rPr lang="en-US" sz="5800" b="1" dirty="0"/>
              <a:t> Resilience in Bangladeshi Women</a:t>
            </a:r>
          </a:p>
          <a:p>
            <a:r>
              <a:rPr lang="en-US" b="1" dirty="0"/>
              <a:t>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61222-0EAE-AC46-8B10-B003EA0F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66" y="1825625"/>
            <a:ext cx="6035924" cy="39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D800-21E2-B44F-A72B-F138DD87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97022565-27F0-0E4E-B2DE-656AD3BAC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2395" y="1063699"/>
            <a:ext cx="8921030" cy="4730601"/>
          </a:xfrm>
        </p:spPr>
      </p:pic>
    </p:spTree>
    <p:extLst>
      <p:ext uri="{BB962C8B-B14F-4D97-AF65-F5344CB8AC3E}">
        <p14:creationId xmlns:p14="http://schemas.microsoft.com/office/powerpoint/2010/main" val="412257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71EF-E284-6A40-B39E-ADD22E5C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Place and Possibilities - Evaluating the Work of the Mangroves Action Project in Bangladesh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F329-4E79-FD49-8D19-28262EA1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8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worksheet, to evaluate the success of the NGO Mangroves Action Project in Bangladesh. Use the following site to research the NGO's role.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121BB-859F-D640-BA7D-0F353DD5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858392"/>
            <a:ext cx="10071100" cy="154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1162E-04DF-654D-94DF-58438F1B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759" y="4640850"/>
            <a:ext cx="5062780" cy="1852025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F7D904D3-D4F0-B849-B915-3E68CB255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83" y="4235688"/>
            <a:ext cx="3926776" cy="22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463B-7658-B145-BC51-F593197147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Civil society response in USA- extra reading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AC5A-EBFB-064E-A797-825612DF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Read the text book overview on the Weebly</a:t>
            </a:r>
          </a:p>
          <a:p>
            <a:pPr marL="0" indent="0">
              <a:buNone/>
            </a:pPr>
            <a:r>
              <a:rPr lang="en-US" dirty="0"/>
              <a:t>2. Study the links and videos on the Weebly. For each </a:t>
            </a:r>
            <a:r>
              <a:rPr lang="en-US" dirty="0" err="1"/>
              <a:t>organisation</a:t>
            </a:r>
            <a:r>
              <a:rPr lang="en-US" dirty="0"/>
              <a:t> identify:</a:t>
            </a:r>
          </a:p>
          <a:p>
            <a:r>
              <a:rPr lang="en-US" b="1" dirty="0"/>
              <a:t>Place</a:t>
            </a:r>
            <a:r>
              <a:rPr lang="en-US" dirty="0"/>
              <a:t> - where do they operate? Where did they begin?</a:t>
            </a:r>
          </a:p>
          <a:p>
            <a:r>
              <a:rPr lang="en-US" b="1" dirty="0"/>
              <a:t>Process </a:t>
            </a:r>
            <a:r>
              <a:rPr lang="en-US" dirty="0"/>
              <a:t>- how do they operate? Direct action? Campaigning/advocacy? Explain the ways in which they respond to climate change</a:t>
            </a:r>
          </a:p>
          <a:p>
            <a:r>
              <a:rPr lang="en-US" b="1" dirty="0"/>
              <a:t>Power </a:t>
            </a:r>
            <a:r>
              <a:rPr lang="en-US" dirty="0"/>
              <a:t>- who are the people who run the </a:t>
            </a:r>
            <a:r>
              <a:rPr lang="en-US" dirty="0" err="1"/>
              <a:t>organisation</a:t>
            </a:r>
            <a:r>
              <a:rPr lang="en-US" dirty="0"/>
              <a:t>? What motivates them? Who makes the decisions? To what extent do they challenge government, business or NGOs?</a:t>
            </a:r>
          </a:p>
          <a:p>
            <a:r>
              <a:rPr lang="en-US" b="1" dirty="0"/>
              <a:t>Possibility</a:t>
            </a:r>
            <a:r>
              <a:rPr lang="en-US" dirty="0"/>
              <a:t> - what are they aiming to achieve? What are the possible outcomes?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52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208D-65E7-9449-8EC1-05B90E3D33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Why do companies care about climate change?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E88866-3FC2-4E42-9AD2-4CF79749F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2411" y="2055396"/>
            <a:ext cx="6997700" cy="386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EA079-5593-4141-A71E-E0B60CBEC80F}"/>
              </a:ext>
            </a:extLst>
          </p:cNvPr>
          <p:cNvSpPr txBox="1"/>
          <p:nvPr/>
        </p:nvSpPr>
        <p:spPr>
          <a:xfrm>
            <a:off x="619933" y="2333685"/>
            <a:ext cx="3487118" cy="203132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Watch the following video and make notes on:</a:t>
            </a:r>
          </a:p>
          <a:p>
            <a:r>
              <a:rPr lang="en-US" dirty="0"/>
              <a:t>1. Why corporations are taking climate change seriously</a:t>
            </a:r>
          </a:p>
          <a:p>
            <a:r>
              <a:rPr lang="en-US" dirty="0"/>
              <a:t>2. The role of corporations in regard to policy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2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9698D-9B39-F548-8ECC-59771A91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dearJoe 5 CASUAL PRO" panose="02000000000000000000" pitchFamily="2" charset="0"/>
              </a:rPr>
              <a:t>Corporate response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2DEF4-B1EA-4946-BCA0-D3660E5E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9" y="478232"/>
            <a:ext cx="3024284" cy="27899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1E9A6-FB08-AC48-9800-BFF53B311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886" y="3761891"/>
            <a:ext cx="3662730" cy="2444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959F8-5DF0-B346-AD7C-2BDDC4FE66AA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</a:rPr>
              <a:t>​Read page 465-466 in the textbook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1. Explain three reasons that some people, businesses and governments do not see climate change as a priority. 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2. Describe four areas of risk that climate change could bring to companies (p227 Codrington)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3. Now describe four responses that some companies are making to the risks of climate change (p227 Codrington)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Read the Guardian article and respond to the questions on the </a:t>
            </a:r>
            <a:r>
              <a:rPr lang="en-US" sz="1700" dirty="0" err="1">
                <a:solidFill>
                  <a:srgbClr val="FFFFFF"/>
                </a:solidFill>
              </a:rPr>
              <a:t>weebly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90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A9C0E0C-A87C-7D4D-8AFD-42D1A1FD6E4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0A9C0E0C-A87C-7D4D-8AFD-42D1A1FD6E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C878B030-8AE3-C44F-BBD8-5901570CEB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 case for optimism?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9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87E4-65DD-4748-912C-2E7F319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 case for optimism? Focus questions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2C15-FD2B-794A-83D1-ABA38915E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200" dirty="0"/>
              <a:t>What % of our energy still depends on carbon based fuels? How much extra heat energy is being trapped each day?</a:t>
            </a:r>
          </a:p>
          <a:p>
            <a:r>
              <a:rPr lang="en-US" sz="6200" dirty="0"/>
              <a:t>Describe what has happened to the “normal distribution” of temperatures using data from the clip.</a:t>
            </a:r>
          </a:p>
          <a:p>
            <a:r>
              <a:rPr lang="en-US" sz="6200" dirty="0"/>
              <a:t>What is happening to ocean temperatures and what impact has this had?</a:t>
            </a:r>
          </a:p>
          <a:p>
            <a:r>
              <a:rPr lang="en-US" sz="6200" dirty="0"/>
              <a:t>What has happened to global levels of humidity and why? What effect does this have?</a:t>
            </a:r>
          </a:p>
          <a:p>
            <a:r>
              <a:rPr lang="en-US" sz="6200" dirty="0"/>
              <a:t>How have predictions on the development of wind power been wrong?</a:t>
            </a:r>
          </a:p>
          <a:p>
            <a:r>
              <a:rPr lang="en-US" sz="6200" dirty="0"/>
              <a:t>What progress has been made in use of energy storage?</a:t>
            </a:r>
          </a:p>
          <a:p>
            <a:r>
              <a:rPr lang="en-US" sz="6200" dirty="0"/>
              <a:t>How were predictions on use of solar wrong?</a:t>
            </a:r>
          </a:p>
          <a:p>
            <a:r>
              <a:rPr lang="en-US" sz="6200" dirty="0"/>
              <a:t>How have investments in renewable/clean energies from business (corporate) sources grown?</a:t>
            </a:r>
          </a:p>
          <a:p>
            <a:r>
              <a:rPr lang="en-US" sz="6200" dirty="0"/>
              <a:t>How does this compare to previous projections (</a:t>
            </a:r>
            <a:r>
              <a:rPr lang="en-US" sz="6200" dirty="0" err="1"/>
              <a:t>eg</a:t>
            </a:r>
            <a:r>
              <a:rPr lang="en-US" sz="6200" dirty="0"/>
              <a:t> cell phones)? What were the reasons for this? What was the role of LICs? How might this be applicable to energy?</a:t>
            </a:r>
          </a:p>
          <a:p>
            <a:r>
              <a:rPr lang="en-US" sz="6200" dirty="0"/>
              <a:t>What evidence is there of individual nations taking action?</a:t>
            </a:r>
          </a:p>
          <a:p>
            <a:r>
              <a:rPr lang="en-US" sz="6200" dirty="0"/>
              <a:t>Why do the actions of individuals have importance?</a:t>
            </a:r>
          </a:p>
          <a:p>
            <a:r>
              <a:rPr lang="en-US" sz="6200" dirty="0"/>
              <a:t>What is the relevance of the story about Kennedy’s challenge to the US to go to the moon and the average age of the team who worked on this?</a:t>
            </a:r>
          </a:p>
          <a:p>
            <a:r>
              <a:rPr lang="en-US" sz="6200" dirty="0"/>
              <a:t>Why is this regarded as a moral challenge?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1804-6AD7-9142-8C8B-0D41FCC505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Subject Guide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07201-8D60-E749-A0CC-B2C96019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dirty="0"/>
              <a:t>Civil society and corporate strategies to address global climate change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​Case study of the response to climate change in one country focusing on the actions of non-governmental stakeholders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62589-68BD-1342-8DDD-08A7C92F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068" y="3209769"/>
            <a:ext cx="2378732" cy="33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4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D680-FD2E-8144-95A7-10F7F773B5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430C-BE4D-BD4A-9A01-23C92C64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​</a:t>
            </a:r>
            <a:r>
              <a:rPr lang="en-US" b="1" dirty="0">
                <a:solidFill>
                  <a:srgbClr val="00B0F0"/>
                </a:solidFill>
              </a:rPr>
              <a:t>Civil Society:</a:t>
            </a:r>
            <a:r>
              <a:rPr lang="en-US" b="1" dirty="0"/>
              <a:t> </a:t>
            </a:r>
            <a:r>
              <a:rPr lang="en-US" dirty="0"/>
              <a:t>Society considered as a community of citizens linked by common interests and collective activity. </a:t>
            </a:r>
          </a:p>
          <a:p>
            <a:pPr marL="0" indent="0">
              <a:buNone/>
            </a:pPr>
            <a:r>
              <a:rPr lang="en-US" dirty="0"/>
              <a:t>Civil society is the “third sector” of society, along with government and business. It comprises civil society organizations and non-governmental organizations. (United Nations)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Non-governmental organisations (NGOs):</a:t>
            </a:r>
            <a:r>
              <a:rPr lang="en-US" dirty="0"/>
              <a:t>A non-profit organization that operates independently of any government, typically one whose purpose is to address a social or political issue. A non-governmental organization (</a:t>
            </a:r>
            <a:r>
              <a:rPr lang="en-US" b="1" dirty="0"/>
              <a:t>NGO</a:t>
            </a:r>
            <a:r>
              <a:rPr lang="en-US" dirty="0"/>
              <a:t>) is any non-profit, voluntary citizens' group which is organized on a local, national or international level.</a:t>
            </a:r>
          </a:p>
          <a:p>
            <a:pPr marL="0" indent="0">
              <a:buNone/>
            </a:pPr>
            <a:r>
              <a:rPr lang="en-US" dirty="0"/>
              <a:t>A non-profit organization that operates independently of any government, typically one whose purpose is to address a social or political issue. </a:t>
            </a:r>
          </a:p>
          <a:p>
            <a:pPr marL="0" indent="0">
              <a:buNone/>
            </a:pPr>
            <a:br>
              <a:rPr lang="en-US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Corporate: </a:t>
            </a:r>
            <a:r>
              <a:rPr lang="en-US" dirty="0"/>
              <a:t>Relating to a large company or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C2E9A-8205-4D4C-A40E-2E318F31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 sz="2400" b="1">
              <a:solidFill>
                <a:srgbClr val="000000"/>
              </a:solidFill>
            </a:endParaRPr>
          </a:p>
          <a:p>
            <a:r>
              <a:rPr lang="en-US" sz="2400" b="1">
                <a:solidFill>
                  <a:srgbClr val="000000"/>
                </a:solidFill>
              </a:rPr>
              <a:t>Examples of civil society response related to climate change- </a:t>
            </a:r>
            <a:r>
              <a:rPr lang="en-US" sz="2400">
                <a:solidFill>
                  <a:srgbClr val="000000"/>
                </a:solidFill>
              </a:rPr>
              <a:t>Students around the world go on climate strike</a:t>
            </a:r>
          </a:p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B34BA-DE66-8E47-96DF-D86B40710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8456" r="14632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C9F04-236E-A649-B193-C55EB70F2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A0FC3518-FB5C-F446-B6A4-E7A36750D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136" y="2257006"/>
            <a:ext cx="5453276" cy="406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CC7294-A637-034E-89E8-115E8980C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3FBA3-7D33-D640-B92F-046579D3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F56034-10A7-9E4A-9F13-E98AEAEE1571}"/>
              </a:ext>
            </a:extLst>
          </p:cNvPr>
          <p:cNvSpPr txBox="1"/>
          <p:nvPr/>
        </p:nvSpPr>
        <p:spPr>
          <a:xfrm>
            <a:off x="515005" y="2862559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Adults have failed. Failed to slash emissions and failed to curb global warming -- that is the view of hundreds of thousands of students who will protest climate inaction this Friday, by taking part in the Global Climate Strike.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Inspired by 16-year-old </a:t>
            </a:r>
            <a:r>
              <a:rPr lang="en-US" sz="2600" dirty="0">
                <a:hlinkClick r:id="rId3"/>
              </a:rPr>
              <a:t>Swedish activist Greta Thunberg'</a:t>
            </a:r>
            <a:r>
              <a:rPr lang="en-US" sz="2600" dirty="0"/>
              <a:t>s weekly protests, the </a:t>
            </a:r>
            <a:r>
              <a:rPr lang="en-US" sz="2600" dirty="0">
                <a:hlinkClick r:id="rId4"/>
              </a:rPr>
              <a:t>global youth climate movement</a:t>
            </a:r>
            <a:r>
              <a:rPr lang="en-US" sz="2600" dirty="0"/>
              <a:t> has swept the globe, with students organizing strikes on every continent.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797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6B095-C99E-0E48-993B-06E8BA4C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" y="0"/>
            <a:ext cx="12067082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FEF89-6125-3241-853C-12AB405E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Conduct some research into the climate strikes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F3888A-1B4E-45CE-A763-023F6EF1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322526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b="1" dirty="0"/>
              <a:t>Who</a:t>
            </a:r>
            <a:r>
              <a:rPr lang="en-US" sz="2000" dirty="0"/>
              <a:t>: is protesting? Who initiated this? </a:t>
            </a:r>
          </a:p>
          <a:p>
            <a:r>
              <a:rPr lang="en-US" sz="2000" b="1" dirty="0"/>
              <a:t>Where: </a:t>
            </a:r>
            <a:r>
              <a:rPr lang="en-US" sz="2000" dirty="0"/>
              <a:t>are the protests happening? </a:t>
            </a:r>
          </a:p>
          <a:p>
            <a:r>
              <a:rPr lang="en-US" sz="2000" b="1" dirty="0"/>
              <a:t>Why</a:t>
            </a:r>
            <a:r>
              <a:rPr lang="en-US" sz="2000" dirty="0"/>
              <a:t>: are they protesting? </a:t>
            </a:r>
          </a:p>
          <a:p>
            <a:r>
              <a:rPr lang="en-US" sz="2000" b="1" dirty="0"/>
              <a:t>What: </a:t>
            </a:r>
            <a:r>
              <a:rPr lang="en-US" sz="2000" dirty="0"/>
              <a:t>Do they hope the outcomes will be? </a:t>
            </a:r>
          </a:p>
          <a:p>
            <a:r>
              <a:rPr lang="en-US" sz="2000" b="1" dirty="0"/>
              <a:t>How: </a:t>
            </a:r>
            <a:r>
              <a:rPr lang="en-US" sz="2000" dirty="0"/>
              <a:t>is this an example of civil society action?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err="1">
                <a:hlinkClick r:id="rId3"/>
              </a:rPr>
              <a:t>www.cnn.com</a:t>
            </a:r>
            <a:r>
              <a:rPr lang="en-US" sz="1800" dirty="0">
                <a:hlinkClick r:id="rId3"/>
              </a:rPr>
              <a:t>/2019/03/14/world/global-climate-strike-teenagers-school-walkout-greta-thunberg-intl/</a:t>
            </a:r>
            <a:r>
              <a:rPr lang="en-US" sz="1800" dirty="0" err="1">
                <a:hlinkClick r:id="rId3"/>
              </a:rPr>
              <a:t>index.html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252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C8F4B-4BE4-964D-8113-EF38BC12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0" y="436428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Civil society action example 2: Semi-naked climate protesters disrupt Brexit </a:t>
            </a:r>
            <a:r>
              <a:rPr lang="en-US" sz="3100" dirty="0">
                <a:solidFill>
                  <a:srgbClr val="FFFFFF"/>
                </a:solidFill>
              </a:rPr>
              <a:t>debate:  </a:t>
            </a:r>
            <a:r>
              <a:rPr lang="en-US" sz="2600" dirty="0">
                <a:solidFill>
                  <a:srgbClr val="FFFFFF"/>
                </a:solidFill>
                <a:hlinkClick r:id="rId2"/>
              </a:rPr>
              <a:t>https://</a:t>
            </a:r>
            <a:r>
              <a:rPr lang="en-US" sz="2600" dirty="0" err="1">
                <a:solidFill>
                  <a:srgbClr val="FFFFFF"/>
                </a:solidFill>
                <a:hlinkClick r:id="rId2"/>
              </a:rPr>
              <a:t>www.theguardian.com</a:t>
            </a:r>
            <a:r>
              <a:rPr lang="en-US" sz="2600" dirty="0">
                <a:solidFill>
                  <a:srgbClr val="FFFFFF"/>
                </a:solidFill>
                <a:hlinkClick r:id="rId2"/>
              </a:rPr>
              <a:t>/world/2019/</a:t>
            </a:r>
            <a:r>
              <a:rPr lang="en-US" sz="2600" dirty="0" err="1">
                <a:solidFill>
                  <a:srgbClr val="FFFFFF"/>
                </a:solidFill>
                <a:hlinkClick r:id="rId2"/>
              </a:rPr>
              <a:t>apr</a:t>
            </a:r>
            <a:r>
              <a:rPr lang="en-US" sz="2600" dirty="0">
                <a:solidFill>
                  <a:srgbClr val="FFFFFF"/>
                </a:solidFill>
                <a:hlinkClick r:id="rId2"/>
              </a:rPr>
              <a:t>/01/</a:t>
            </a:r>
            <a:r>
              <a:rPr lang="en-US" sz="2600" dirty="0" err="1">
                <a:solidFill>
                  <a:srgbClr val="FFFFFF"/>
                </a:solidFill>
                <a:hlinkClick r:id="rId2"/>
              </a:rPr>
              <a:t>semi-naked-climate-protesters-disrupt-brexit-debate?CMP</a:t>
            </a:r>
            <a:r>
              <a:rPr lang="en-US" sz="2600" dirty="0">
                <a:solidFill>
                  <a:srgbClr val="FFFFFF"/>
                </a:solidFill>
                <a:hlinkClick r:id="rId2"/>
              </a:rPr>
              <a:t>=</a:t>
            </a:r>
            <a:r>
              <a:rPr lang="en-US" sz="2600" dirty="0" err="1">
                <a:solidFill>
                  <a:srgbClr val="FFFFFF"/>
                </a:solidFill>
                <a:hlinkClick r:id="rId2"/>
              </a:rPr>
              <a:t>Share_AndroidApp_Outlook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4AFB625-90F4-5F49-B4DC-AABF8963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5" r="41254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5C422-3273-5143-B577-F39607938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0819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E0DB-CAFD-2143-8793-55ED30F0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non violent direct action effective?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02A25F-5F5E-5A45-B1B0-3F685A450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76" y="2609436"/>
            <a:ext cx="10515600" cy="235280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946D1-F961-5742-BCFE-4A4B9505D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271" y="4514130"/>
            <a:ext cx="4912553" cy="198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9D9-4952-BE47-B097-A92009A9E2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Power and </a:t>
            </a:r>
            <a:r>
              <a:rPr lang="en-US" b="1" dirty="0" err="1"/>
              <a:t>Possibilities_Civil</a:t>
            </a:r>
            <a:r>
              <a:rPr lang="en-US" b="1" dirty="0"/>
              <a:t> Society Advocacy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DFF06-EC52-2343-81AE-85DC6189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one or two of the cut out cards, each documenting one example of civil society advocacy on climate change.</a:t>
            </a:r>
          </a:p>
          <a:p>
            <a:pPr marL="0" indent="0">
              <a:buNone/>
            </a:pPr>
            <a:r>
              <a:rPr lang="en-US" dirty="0"/>
              <a:t>Report back to your partner or group on the:</a:t>
            </a:r>
          </a:p>
          <a:p>
            <a:r>
              <a:rPr lang="en-US" dirty="0"/>
              <a:t>Place</a:t>
            </a:r>
          </a:p>
          <a:p>
            <a:r>
              <a:rPr lang="en-US" dirty="0"/>
              <a:t>Role of the civil society group</a:t>
            </a:r>
          </a:p>
          <a:p>
            <a:r>
              <a:rPr lang="en-US" dirty="0"/>
              <a:t>Scale at which the advocacy was operating</a:t>
            </a:r>
          </a:p>
          <a:p>
            <a:pPr marL="0" indent="0">
              <a:buNone/>
            </a:pPr>
            <a:r>
              <a:rPr lang="en-US" dirty="0"/>
              <a:t>Discuss the wider role of civil society groups.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9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webextension1.xml><?xml version="1.0" encoding="utf-8"?>
<we:webextension xmlns:we="http://schemas.microsoft.com/office/webextensions/webextension/2010/11" id="{BFDAD776-23E5-214B-8C5D-381B9A2C9634}">
  <we:reference id="wa104221182" version="3.3.0.0" store="en-US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260"/>
    <we:property name="starttime" value="0"/>
    <we:property name="vid" value="&quot;https://www.youtube.com/watch?time_continue=2&amp;v=u7E1v24Dllk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1027</Words>
  <Application>Microsoft Macintosh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dearJoe 5 CASUAL PRO</vt:lpstr>
      <vt:lpstr>Office Theme</vt:lpstr>
      <vt:lpstr>PowerPoint Presentation</vt:lpstr>
      <vt:lpstr>Subject Guide</vt:lpstr>
      <vt:lpstr>Key terms</vt:lpstr>
      <vt:lpstr> Examples of civil society response related to climate change- Students around the world go on climate strike </vt:lpstr>
      <vt:lpstr>PowerPoint Presentation</vt:lpstr>
      <vt:lpstr>Conduct some research into the climate strikes</vt:lpstr>
      <vt:lpstr>Civil society action example 2: Semi-naked climate protesters disrupt Brexit debate:  https://www.theguardian.com/world/2019/apr/01/semi-naked-climate-protesters-disrupt-brexit-debate?CMP=Share_AndroidApp_Outlook </vt:lpstr>
      <vt:lpstr>Is non violent direct action effective?</vt:lpstr>
      <vt:lpstr>Power and Possibilities_Civil Society Advocacy </vt:lpstr>
      <vt:lpstr>PowerPoint Presentation</vt:lpstr>
      <vt:lpstr>PowerPoint Presentation</vt:lpstr>
      <vt:lpstr>Place and Possibilities - Evaluating the Work of the Mangroves Action Project in Bangladesh </vt:lpstr>
      <vt:lpstr>Civil society response in USA- extra reading  </vt:lpstr>
      <vt:lpstr>Why do companies care about climate change? </vt:lpstr>
      <vt:lpstr>Corporate response </vt:lpstr>
      <vt:lpstr>  A case for optimism?  </vt:lpstr>
      <vt:lpstr>  A case for optimism? Focus questions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6</cp:revision>
  <dcterms:created xsi:type="dcterms:W3CDTF">2019-04-08T00:03:10Z</dcterms:created>
  <dcterms:modified xsi:type="dcterms:W3CDTF">2020-03-03T01:02:51Z</dcterms:modified>
</cp:coreProperties>
</file>