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sldIdLst>
    <p:sldId id="316" r:id="rId2"/>
    <p:sldId id="319" r:id="rId3"/>
    <p:sldId id="337" r:id="rId4"/>
    <p:sldId id="317" r:id="rId5"/>
    <p:sldId id="336" r:id="rId6"/>
    <p:sldId id="335" r:id="rId7"/>
    <p:sldId id="350" r:id="rId8"/>
    <p:sldId id="340" r:id="rId9"/>
    <p:sldId id="292" r:id="rId10"/>
    <p:sldId id="342" r:id="rId11"/>
    <p:sldId id="293" r:id="rId12"/>
    <p:sldId id="343" r:id="rId13"/>
    <p:sldId id="344" r:id="rId14"/>
    <p:sldId id="345" r:id="rId15"/>
    <p:sldId id="352" r:id="rId16"/>
    <p:sldId id="353" r:id="rId17"/>
    <p:sldId id="348" r:id="rId18"/>
    <p:sldId id="349" r:id="rId19"/>
    <p:sldId id="346" r:id="rId20"/>
    <p:sldId id="347" r:id="rId21"/>
    <p:sldId id="332" r:id="rId22"/>
    <p:sldId id="338" r:id="rId23"/>
    <p:sldId id="271" r:id="rId24"/>
    <p:sldId id="265" r:id="rId25"/>
    <p:sldId id="320" r:id="rId26"/>
    <p:sldId id="272" r:id="rId27"/>
    <p:sldId id="267" r:id="rId28"/>
    <p:sldId id="268" r:id="rId29"/>
    <p:sldId id="273" r:id="rId30"/>
    <p:sldId id="321" r:id="rId31"/>
    <p:sldId id="322" r:id="rId32"/>
    <p:sldId id="269" r:id="rId33"/>
    <p:sldId id="270" r:id="rId34"/>
    <p:sldId id="266" r:id="rId35"/>
    <p:sldId id="308" r:id="rId36"/>
    <p:sldId id="309" r:id="rId37"/>
    <p:sldId id="354" r:id="rId38"/>
    <p:sldId id="355" r:id="rId39"/>
    <p:sldId id="356" r:id="rId40"/>
    <p:sldId id="357" r:id="rId41"/>
    <p:sldId id="358" r:id="rId42"/>
    <p:sldId id="359" r:id="rId43"/>
    <p:sldId id="360" r:id="rId44"/>
    <p:sldId id="361" r:id="rId45"/>
    <p:sldId id="362" r:id="rId46"/>
    <p:sldId id="364" r:id="rId47"/>
    <p:sldId id="365" r:id="rId48"/>
    <p:sldId id="366" r:id="rId49"/>
    <p:sldId id="367" r:id="rId50"/>
    <p:sldId id="368" r:id="rId51"/>
    <p:sldId id="369" r:id="rId52"/>
    <p:sldId id="370" r:id="rId53"/>
    <p:sldId id="363" r:id="rId54"/>
    <p:sldId id="371" r:id="rId55"/>
    <p:sldId id="372" r:id="rId56"/>
    <p:sldId id="323" r:id="rId57"/>
    <p:sldId id="333" r:id="rId58"/>
    <p:sldId id="341" r:id="rId59"/>
    <p:sldId id="339" r:id="rId60"/>
    <p:sldId id="324" r:id="rId61"/>
    <p:sldId id="325" r:id="rId62"/>
    <p:sldId id="326" r:id="rId63"/>
    <p:sldId id="327" r:id="rId64"/>
    <p:sldId id="328" r:id="rId65"/>
    <p:sldId id="329" r:id="rId66"/>
    <p:sldId id="330" r:id="rId67"/>
    <p:sldId id="374" r:id="rId68"/>
    <p:sldId id="334" r:id="rId69"/>
    <p:sldId id="294" r:id="rId70"/>
    <p:sldId id="318" r:id="rId7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8"/>
    <p:restoredTop sz="94611"/>
  </p:normalViewPr>
  <p:slideViewPr>
    <p:cSldViewPr>
      <p:cViewPr varScale="1">
        <p:scale>
          <a:sx n="109" d="100"/>
          <a:sy n="109" d="100"/>
        </p:scale>
        <p:origin x="1512" y="19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56BE66-DA77-5142-985F-9CAA99B9337C}" type="datetimeFigureOut">
              <a:rPr lang="en-US" smtClean="0"/>
              <a:t>3/14/18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5DF50C-1AF2-8048-A3E1-8CAD7CA010EB}" type="slidenum">
              <a:rPr lang="en-US" smtClean="0"/>
              <a:t>‹#›</a:t>
            </a:fld>
            <a:endParaRPr lang="en-US"/>
          </a:p>
        </p:txBody>
      </p:sp>
    </p:spTree>
    <p:extLst>
      <p:ext uri="{BB962C8B-B14F-4D97-AF65-F5344CB8AC3E}">
        <p14:creationId xmlns:p14="http://schemas.microsoft.com/office/powerpoint/2010/main" val="1360328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5DF50C-1AF2-8048-A3E1-8CAD7CA010EB}" type="slidenum">
              <a:rPr lang="en-US" smtClean="0"/>
              <a:t>27</a:t>
            </a:fld>
            <a:endParaRPr lang="en-US"/>
          </a:p>
        </p:txBody>
      </p:sp>
    </p:spTree>
    <p:extLst>
      <p:ext uri="{BB962C8B-B14F-4D97-AF65-F5344CB8AC3E}">
        <p14:creationId xmlns:p14="http://schemas.microsoft.com/office/powerpoint/2010/main" val="934546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9696C7-C160-4ABA-AF2B-A47B4878F65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696C7-C160-4ABA-AF2B-A47B4878F65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696C7-C160-4ABA-AF2B-A47B4878F65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9696C7-C160-4ABA-AF2B-A47B4878F65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9696C7-C160-4ABA-AF2B-A47B4878F657}" type="datetimeFigureOut">
              <a:rPr lang="en-US" smtClean="0"/>
              <a:pPr/>
              <a:t>3/14/18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9696C7-C160-4ABA-AF2B-A47B4878F657}" type="datetimeFigureOut">
              <a:rPr lang="en-US" smtClean="0"/>
              <a:pPr/>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9696C7-C160-4ABA-AF2B-A47B4878F657}" type="datetimeFigureOut">
              <a:rPr lang="en-US" smtClean="0"/>
              <a:pPr/>
              <a:t>3/14/18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9696C7-C160-4ABA-AF2B-A47B4878F657}" type="datetimeFigureOut">
              <a:rPr lang="en-US" smtClean="0"/>
              <a:pPr/>
              <a:t>3/14/18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9696C7-C160-4ABA-AF2B-A47B4878F657}" type="datetimeFigureOut">
              <a:rPr lang="en-US" smtClean="0"/>
              <a:pPr/>
              <a:t>3/14/18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9696C7-C160-4ABA-AF2B-A47B4878F657}" type="datetimeFigureOut">
              <a:rPr lang="en-US" smtClean="0"/>
              <a:pPr/>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9696C7-C160-4ABA-AF2B-A47B4878F657}" type="datetimeFigureOut">
              <a:rPr lang="en-US" smtClean="0"/>
              <a:pPr/>
              <a:t>3/14/18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0916B6-91DF-433A-9C76-5C62C754FD7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9696C7-C160-4ABA-AF2B-A47B4878F657}" type="datetimeFigureOut">
              <a:rPr lang="en-US" smtClean="0"/>
              <a:pPr/>
              <a:t>3/14/18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0916B6-91DF-433A-9C76-5C62C754FD7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youtube.com/watch?v=lZI6_9cVbMo"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vimeo.com/10275493"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www.bbc.co.uk/news/magazine-19550067" TargetMode="Externa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www.youtube.com/watch?v=GgXuoL8Dsic"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vimeo.com/10275493"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newsfeed.time.com/2012/09/04/mcdonalds-goes-vegetarian-in-india/" TargetMode="External"/><Relationship Id="rId2" Type="http://schemas.openxmlformats.org/officeDocument/2006/relationships/hyperlink" Target="http://www.theguardian.com/lifeandstyle/wordofmouth/2013/may/27/mcdonalds-italianised-menu-future-fast-food"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corporate.mcdonalds.com/corpmcd/about-us/around-the-world.html" TargetMode="External"/><Relationship Id="rId2" Type="http://schemas.openxmlformats.org/officeDocument/2006/relationships/hyperlink" Target="http://www.bbc.com/news/business-30115555" TargetMode="Externa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static1.squarespace.com/static/53109b11e4b05040160f0a8f/t/57445aa74c2f85e97072a47c/1464097461319/Coca-Cola_125_years_booklet.pdf"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www.youtube.com/watch?v=vPjg5lBOcu8"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interbrand.com/best-brands/best-global-brands/2017/"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bassaleggeography.wordpress.com/2012/01/18/coca-cola-causes-water-shortages/" TargetMode="External"/><Relationship Id="rId2" Type="http://schemas.openxmlformats.org/officeDocument/2006/relationships/hyperlink" Target="http://www.waronwant.org/media/coca-cola-drinking-world-dry" TargetMode="Externa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8.xml.rels><?xml version="1.0" encoding="UTF-8" standalone="yes"?>
<Relationships xmlns="http://schemas.openxmlformats.org/package/2006/relationships"><Relationship Id="rId2" Type="http://schemas.openxmlformats.org/officeDocument/2006/relationships/hyperlink" Target="http://www.businessweek.com/innovate/content/jun2007/id20070618_505580.htm" TargetMode="Externa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Consumer culture</a:t>
            </a:r>
          </a:p>
        </p:txBody>
      </p:sp>
      <p:sp>
        <p:nvSpPr>
          <p:cNvPr id="5" name="Subtitle 4"/>
          <p:cNvSpPr>
            <a:spLocks noGrp="1"/>
          </p:cNvSpPr>
          <p:nvPr>
            <p:ph type="subTitle" idx="1"/>
          </p:nvPr>
        </p:nvSpPr>
        <p:spPr/>
        <p:txBody>
          <a:bodyPr>
            <a:normAutofit/>
          </a:bodyPr>
          <a:lstStyle/>
          <a:p>
            <a:br>
              <a:rPr lang="en-US" dirty="0"/>
            </a:br>
            <a:endParaRPr lang="en-US" dirty="0"/>
          </a:p>
        </p:txBody>
      </p:sp>
      <p:pic>
        <p:nvPicPr>
          <p:cNvPr id="6" name="Picture 2"/>
          <p:cNvPicPr>
            <a:picLocks noChangeAspect="1" noChangeArrowheads="1"/>
          </p:cNvPicPr>
          <p:nvPr/>
        </p:nvPicPr>
        <p:blipFill>
          <a:blip r:embed="rId2" cstate="print"/>
          <a:srcRect/>
          <a:stretch>
            <a:fillRect/>
          </a:stretch>
        </p:blipFill>
        <p:spPr bwMode="auto">
          <a:xfrm>
            <a:off x="3505200" y="0"/>
            <a:ext cx="2438400" cy="2438400"/>
          </a:xfrm>
          <a:prstGeom prst="rect">
            <a:avLst/>
          </a:prstGeom>
          <a:noFill/>
          <a:ln w="9525">
            <a:noFill/>
            <a:miter lim="800000"/>
            <a:headEnd/>
            <a:tailEnd/>
          </a:ln>
        </p:spPr>
      </p:pic>
      <p:pic>
        <p:nvPicPr>
          <p:cNvPr id="2" name="Picture 1"/>
          <p:cNvPicPr>
            <a:picLocks noChangeAspect="1"/>
          </p:cNvPicPr>
          <p:nvPr/>
        </p:nvPicPr>
        <p:blipFill>
          <a:blip r:embed="rId3"/>
          <a:stretch>
            <a:fillRect/>
          </a:stretch>
        </p:blipFill>
        <p:spPr>
          <a:xfrm>
            <a:off x="1059955" y="3905491"/>
            <a:ext cx="7024089" cy="208527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Branded commodities </a:t>
            </a:r>
          </a:p>
        </p:txBody>
      </p:sp>
      <p:sp>
        <p:nvSpPr>
          <p:cNvPr id="3" name="Content Placeholder 2"/>
          <p:cNvSpPr>
            <a:spLocks noGrp="1"/>
          </p:cNvSpPr>
          <p:nvPr>
            <p:ph idx="1"/>
          </p:nvPr>
        </p:nvSpPr>
        <p:spPr/>
        <p:txBody>
          <a:bodyPr/>
          <a:lstStyle/>
          <a:p>
            <a:r>
              <a:rPr lang="en-US" dirty="0"/>
              <a:t>You are expected to show how a branded commodity adopted globally in terms of </a:t>
            </a:r>
            <a:r>
              <a:rPr lang="en-US" b="1" dirty="0"/>
              <a:t>time</a:t>
            </a:r>
            <a:r>
              <a:rPr lang="en-US" dirty="0"/>
              <a:t> and </a:t>
            </a:r>
            <a:r>
              <a:rPr lang="en-US" b="1" dirty="0"/>
              <a:t>space</a:t>
            </a:r>
            <a:r>
              <a:rPr lang="en-US" dirty="0"/>
              <a:t>.</a:t>
            </a:r>
          </a:p>
          <a:p>
            <a:r>
              <a:rPr lang="en-US" dirty="0"/>
              <a:t>When and where did this product enter into different global markets? Which countries did not adopt this commodity?</a:t>
            </a:r>
          </a:p>
        </p:txBody>
      </p:sp>
      <p:pic>
        <p:nvPicPr>
          <p:cNvPr id="4" name="Picture 2"/>
          <p:cNvPicPr>
            <a:picLocks noChangeAspect="1" noChangeArrowheads="1"/>
          </p:cNvPicPr>
          <p:nvPr/>
        </p:nvPicPr>
        <p:blipFill>
          <a:blip r:embed="rId2" cstate="print"/>
          <a:srcRect/>
          <a:stretch>
            <a:fillRect/>
          </a:stretch>
        </p:blipFill>
        <p:spPr bwMode="auto">
          <a:xfrm>
            <a:off x="1143000" y="4779306"/>
            <a:ext cx="1981200" cy="198120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5638800" y="4780975"/>
            <a:ext cx="2072066" cy="2033076"/>
          </a:xfrm>
          <a:prstGeom prst="rect">
            <a:avLst/>
          </a:prstGeom>
          <a:noFill/>
          <a:ln w="9525">
            <a:noFill/>
            <a:miter lim="800000"/>
            <a:headEnd/>
            <a:tailEnd/>
          </a:ln>
        </p:spPr>
      </p:pic>
    </p:spTree>
    <p:extLst>
      <p:ext uri="{BB962C8B-B14F-4D97-AF65-F5344CB8AC3E}">
        <p14:creationId xmlns:p14="http://schemas.microsoft.com/office/powerpoint/2010/main" val="587690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7410" name="Picture 2"/>
          <p:cNvPicPr>
            <a:picLocks noChangeAspect="1" noChangeArrowheads="1"/>
          </p:cNvPicPr>
          <p:nvPr/>
        </p:nvPicPr>
        <p:blipFill>
          <a:blip r:embed="rId2" cstate="print"/>
          <a:srcRect/>
          <a:stretch>
            <a:fillRect/>
          </a:stretch>
        </p:blipFill>
        <p:spPr bwMode="auto">
          <a:xfrm>
            <a:off x="228600" y="2286000"/>
            <a:ext cx="8610600" cy="19431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b="1" dirty="0"/>
              <a:t>EXAM QUESTION</a:t>
            </a:r>
          </a:p>
          <a:p>
            <a:r>
              <a:rPr lang="en-US" dirty="0" err="1"/>
              <a:t>Analyse</a:t>
            </a:r>
            <a:r>
              <a:rPr lang="en-US" dirty="0"/>
              <a:t> the spatial and temporal pattern of adoption of one or more branded commodities. [10 marks]</a:t>
            </a:r>
          </a:p>
        </p:txBody>
      </p:sp>
    </p:spTree>
    <p:extLst>
      <p:ext uri="{BB962C8B-B14F-4D97-AF65-F5344CB8AC3E}">
        <p14:creationId xmlns:p14="http://schemas.microsoft.com/office/powerpoint/2010/main" val="312893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609600"/>
            <a:ext cx="8686800" cy="5181600"/>
          </a:xfrm>
        </p:spPr>
      </p:pic>
    </p:spTree>
    <p:extLst>
      <p:ext uri="{BB962C8B-B14F-4D97-AF65-F5344CB8AC3E}">
        <p14:creationId xmlns:p14="http://schemas.microsoft.com/office/powerpoint/2010/main" val="8001171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209380" y="1066800"/>
            <a:ext cx="8902536" cy="3048000"/>
          </a:xfrm>
        </p:spPr>
      </p:pic>
    </p:spTree>
    <p:extLst>
      <p:ext uri="{BB962C8B-B14F-4D97-AF65-F5344CB8AC3E}">
        <p14:creationId xmlns:p14="http://schemas.microsoft.com/office/powerpoint/2010/main" val="15371713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78B03823-4F44-2A49-A8E4-C4A8ADC56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5274978"/>
          </a:xfrm>
          <a:prstGeom prst="rect">
            <a:avLst/>
          </a:prstGeom>
        </p:spPr>
      </p:pic>
      <p:sp>
        <p:nvSpPr>
          <p:cNvPr id="4" name="Title 3">
            <a:extLst>
              <a:ext uri="{FF2B5EF4-FFF2-40B4-BE49-F238E27FC236}">
                <a16:creationId xmlns:a16="http://schemas.microsoft.com/office/drawing/2014/main" id="{41170E4B-1087-0E42-8F5A-7D573A09B354}"/>
              </a:ext>
            </a:extLst>
          </p:cNvPr>
          <p:cNvSpPr>
            <a:spLocks noGrp="1"/>
          </p:cNvSpPr>
          <p:nvPr>
            <p:ph type="title"/>
          </p:nvPr>
        </p:nvSpPr>
        <p:spPr>
          <a:xfrm>
            <a:off x="-838200" y="108466"/>
            <a:ext cx="8229600" cy="1143000"/>
          </a:xfrm>
        </p:spPr>
        <p:txBody>
          <a:bodyPr/>
          <a:lstStyle/>
          <a:p>
            <a:r>
              <a:rPr lang="en-US" dirty="0"/>
              <a:t>Where are the McDonalds? </a:t>
            </a:r>
          </a:p>
        </p:txBody>
      </p:sp>
      <p:sp>
        <p:nvSpPr>
          <p:cNvPr id="5" name="Content Placeholder 4">
            <a:extLst>
              <a:ext uri="{FF2B5EF4-FFF2-40B4-BE49-F238E27FC236}">
                <a16:creationId xmlns:a16="http://schemas.microsoft.com/office/drawing/2014/main" id="{FB942D25-4119-A34B-A165-FAA6B4CD6CDD}"/>
              </a:ext>
            </a:extLst>
          </p:cNvPr>
          <p:cNvSpPr>
            <a:spLocks noGrp="1"/>
          </p:cNvSpPr>
          <p:nvPr>
            <p:ph idx="1"/>
          </p:nvPr>
        </p:nvSpPr>
        <p:spPr/>
        <p:txBody>
          <a:bodyPr/>
          <a:lstStyle/>
          <a:p>
            <a:endParaRPr lang="en-US" dirty="0"/>
          </a:p>
        </p:txBody>
      </p:sp>
      <p:sp>
        <p:nvSpPr>
          <p:cNvPr id="8" name="TextBox 7">
            <a:extLst>
              <a:ext uri="{FF2B5EF4-FFF2-40B4-BE49-F238E27FC236}">
                <a16:creationId xmlns:a16="http://schemas.microsoft.com/office/drawing/2014/main" id="{5A24F883-40D2-FC45-BA45-949964B3E6F7}"/>
              </a:ext>
            </a:extLst>
          </p:cNvPr>
          <p:cNvSpPr txBox="1"/>
          <p:nvPr/>
        </p:nvSpPr>
        <p:spPr>
          <a:xfrm>
            <a:off x="6858000" y="123483"/>
            <a:ext cx="1981200" cy="1200329"/>
          </a:xfrm>
          <a:prstGeom prst="rect">
            <a:avLst/>
          </a:prstGeom>
          <a:noFill/>
        </p:spPr>
        <p:txBody>
          <a:bodyPr wrap="square" rtlCol="0">
            <a:spAutoFit/>
          </a:bodyPr>
          <a:lstStyle/>
          <a:p>
            <a:r>
              <a:rPr lang="en-US" dirty="0"/>
              <a:t>Which countries have a lot? </a:t>
            </a:r>
          </a:p>
          <a:p>
            <a:r>
              <a:rPr lang="en-US" dirty="0"/>
              <a:t>Which have none? </a:t>
            </a:r>
          </a:p>
          <a:p>
            <a:r>
              <a:rPr lang="en-US" dirty="0">
                <a:solidFill>
                  <a:srgbClr val="FF0000"/>
                </a:solidFill>
              </a:rPr>
              <a:t>WHY?</a:t>
            </a:r>
          </a:p>
        </p:txBody>
      </p:sp>
    </p:spTree>
    <p:extLst>
      <p:ext uri="{BB962C8B-B14F-4D97-AF65-F5344CB8AC3E}">
        <p14:creationId xmlns:p14="http://schemas.microsoft.com/office/powerpoint/2010/main" val="26595870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533400" y="4343400"/>
            <a:ext cx="4229100" cy="179070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533400" y="381000"/>
            <a:ext cx="5715000" cy="4021923"/>
          </a:xfrm>
          <a:prstGeom prst="rect">
            <a:avLst/>
          </a:prstGeom>
          <a:noFill/>
          <a:ln w="9525">
            <a:noFill/>
            <a:miter lim="800000"/>
            <a:headEnd/>
            <a:tailEnd/>
          </a:ln>
        </p:spPr>
      </p:pic>
      <p:pic>
        <p:nvPicPr>
          <p:cNvPr id="3074" name="Picture 2">
            <a:hlinkClick r:id="rId4"/>
          </p:cNvPr>
          <p:cNvPicPr>
            <a:picLocks noChangeAspect="1" noChangeArrowheads="1"/>
          </p:cNvPicPr>
          <p:nvPr/>
        </p:nvPicPr>
        <p:blipFill>
          <a:blip r:embed="rId5" cstate="print"/>
          <a:srcRect/>
          <a:stretch>
            <a:fillRect/>
          </a:stretch>
        </p:blipFill>
        <p:spPr bwMode="auto">
          <a:xfrm>
            <a:off x="5867400" y="4267200"/>
            <a:ext cx="2819400" cy="2080692"/>
          </a:xfrm>
          <a:prstGeom prst="rect">
            <a:avLst/>
          </a:prstGeom>
          <a:noFill/>
          <a:ln w="9525">
            <a:noFill/>
            <a:miter lim="800000"/>
            <a:headEnd/>
            <a:tailEnd/>
          </a:ln>
        </p:spPr>
      </p:pic>
    </p:spTree>
    <p:extLst>
      <p:ext uri="{BB962C8B-B14F-4D97-AF65-F5344CB8AC3E}">
        <p14:creationId xmlns:p14="http://schemas.microsoft.com/office/powerpoint/2010/main" val="14971460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t>The global spread of McDonalds</a:t>
            </a:r>
          </a:p>
        </p:txBody>
      </p:sp>
      <p:sp>
        <p:nvSpPr>
          <p:cNvPr id="25603" name="Content Placeholder 2"/>
          <p:cNvSpPr>
            <a:spLocks noGrp="1"/>
          </p:cNvSpPr>
          <p:nvPr>
            <p:ph idx="1"/>
          </p:nvPr>
        </p:nvSpPr>
        <p:spPr/>
        <p:txBody>
          <a:bodyPr/>
          <a:lstStyle/>
          <a:p>
            <a:endParaRPr lang="en-US"/>
          </a:p>
        </p:txBody>
      </p:sp>
      <p:pic>
        <p:nvPicPr>
          <p:cNvPr id="25604" name="Picture 2"/>
          <p:cNvPicPr>
            <a:picLocks noChangeAspect="1" noChangeArrowheads="1"/>
          </p:cNvPicPr>
          <p:nvPr/>
        </p:nvPicPr>
        <p:blipFill>
          <a:blip r:embed="rId2"/>
          <a:srcRect/>
          <a:stretch>
            <a:fillRect/>
          </a:stretch>
        </p:blipFill>
        <p:spPr bwMode="auto">
          <a:xfrm>
            <a:off x="525780" y="1920240"/>
            <a:ext cx="7725252" cy="4114800"/>
          </a:xfrm>
          <a:prstGeom prst="rect">
            <a:avLst/>
          </a:prstGeom>
          <a:noFill/>
          <a:ln w="9525">
            <a:noFill/>
            <a:miter lim="800000"/>
            <a:headEnd/>
            <a:tailEnd/>
          </a:ln>
        </p:spPr>
      </p:pic>
    </p:spTree>
    <p:extLst>
      <p:ext uri="{BB962C8B-B14F-4D97-AF65-F5344CB8AC3E}">
        <p14:creationId xmlns:p14="http://schemas.microsoft.com/office/powerpoint/2010/main" val="483531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may be barriers to globalization?</a:t>
            </a:r>
          </a:p>
        </p:txBody>
      </p:sp>
      <p:sp>
        <p:nvSpPr>
          <p:cNvPr id="3" name="Content Placeholder 2"/>
          <p:cNvSpPr>
            <a:spLocks noGrp="1"/>
          </p:cNvSpPr>
          <p:nvPr>
            <p:ph idx="1"/>
          </p:nvPr>
        </p:nvSpPr>
        <p:spPr/>
        <p:txBody>
          <a:bodyPr/>
          <a:lstStyle/>
          <a:p>
            <a:pPr marL="0" indent="0">
              <a:buNone/>
            </a:pPr>
            <a:r>
              <a:rPr lang="en-US" dirty="0"/>
              <a:t>List at least 3 with your partner</a:t>
            </a:r>
          </a:p>
        </p:txBody>
      </p:sp>
      <p:pic>
        <p:nvPicPr>
          <p:cNvPr id="4" name="Picture 3"/>
          <p:cNvPicPr>
            <a:picLocks noChangeAspect="1"/>
          </p:cNvPicPr>
          <p:nvPr/>
        </p:nvPicPr>
        <p:blipFill>
          <a:blip r:embed="rId2"/>
          <a:stretch>
            <a:fillRect/>
          </a:stretch>
        </p:blipFill>
        <p:spPr>
          <a:xfrm>
            <a:off x="1570299" y="2167097"/>
            <a:ext cx="5943600" cy="4563687"/>
          </a:xfrm>
          <a:prstGeom prst="rect">
            <a:avLst/>
          </a:prstGeom>
        </p:spPr>
      </p:pic>
    </p:spTree>
    <p:extLst>
      <p:ext uri="{BB962C8B-B14F-4D97-AF65-F5344CB8AC3E}">
        <p14:creationId xmlns:p14="http://schemas.microsoft.com/office/powerpoint/2010/main" val="1069273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fontScale="90000"/>
          </a:bodyPr>
          <a:lstStyle/>
          <a:p>
            <a:r>
              <a:rPr lang="en-US" b="1"/>
              <a:t>McDonald’s close all their stores in Bolivia, making Bolivia the only Latin- American free McDonald’s.</a:t>
            </a:r>
            <a:endParaRPr lang="en-US"/>
          </a:p>
        </p:txBody>
      </p:sp>
      <p:sp>
        <p:nvSpPr>
          <p:cNvPr id="22531" name="Content Placeholder 2"/>
          <p:cNvSpPr>
            <a:spLocks noGrp="1"/>
          </p:cNvSpPr>
          <p:nvPr>
            <p:ph idx="1"/>
          </p:nvPr>
        </p:nvSpPr>
        <p:spPr/>
        <p:txBody>
          <a:bodyPr/>
          <a:lstStyle/>
          <a:p>
            <a:endParaRPr lang="en-US"/>
          </a:p>
        </p:txBody>
      </p:sp>
      <p:pic>
        <p:nvPicPr>
          <p:cNvPr id="22532" name="Picture 2"/>
          <p:cNvPicPr>
            <a:picLocks noChangeAspect="1" noChangeArrowheads="1"/>
          </p:cNvPicPr>
          <p:nvPr/>
        </p:nvPicPr>
        <p:blipFill>
          <a:blip r:embed="rId2"/>
          <a:srcRect/>
          <a:stretch>
            <a:fillRect/>
          </a:stretch>
        </p:blipFill>
        <p:spPr bwMode="auto">
          <a:xfrm>
            <a:off x="1828800" y="2537460"/>
            <a:ext cx="5254943" cy="3943350"/>
          </a:xfrm>
          <a:prstGeom prst="rect">
            <a:avLst/>
          </a:prstGeom>
          <a:noFill/>
          <a:ln w="9525">
            <a:noFill/>
            <a:miter lim="800000"/>
            <a:headEnd/>
            <a:tailEnd/>
          </a:ln>
        </p:spPr>
      </p:pic>
    </p:spTree>
    <p:extLst>
      <p:ext uri="{BB962C8B-B14F-4D97-AF65-F5344CB8AC3E}">
        <p14:creationId xmlns:p14="http://schemas.microsoft.com/office/powerpoint/2010/main" val="1757629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Consumerism </a:t>
            </a:r>
          </a:p>
        </p:txBody>
      </p:sp>
      <p:sp>
        <p:nvSpPr>
          <p:cNvPr id="3" name="Content Placeholder 2"/>
          <p:cNvSpPr>
            <a:spLocks noGrp="1"/>
          </p:cNvSpPr>
          <p:nvPr>
            <p:ph idx="1"/>
          </p:nvPr>
        </p:nvSpPr>
        <p:spPr/>
        <p:txBody>
          <a:bodyPr/>
          <a:lstStyle/>
          <a:p>
            <a:pPr>
              <a:buNone/>
            </a:pPr>
            <a:r>
              <a:rPr lang="en-US" dirty="0"/>
              <a:t>Consumerism is the opposite and enemy of culture. Whereas culture is embedded in history, tradition and continuity, goods are manufactured for the profit they make. </a:t>
            </a:r>
          </a:p>
          <a:p>
            <a:pPr>
              <a:buNone/>
            </a:pPr>
            <a:endParaRPr lang="en-US" dirty="0"/>
          </a:p>
          <a:p>
            <a:pPr>
              <a:buNone/>
            </a:pPr>
            <a:r>
              <a:rPr lang="en-US" sz="2800" i="1" dirty="0"/>
              <a:t>“Every time you spend money, you're casting a vote for the kind of world you want’. </a:t>
            </a:r>
          </a:p>
          <a:p>
            <a:pPr>
              <a:buNone/>
            </a:pPr>
            <a:r>
              <a:rPr lang="en-US" sz="2800" i="1" dirty="0"/>
              <a:t>			Anna </a:t>
            </a:r>
            <a:r>
              <a:rPr lang="en-US" sz="2800" i="1" dirty="0" err="1"/>
              <a:t>Lappe</a:t>
            </a:r>
            <a:r>
              <a:rPr lang="en-US" sz="2800" i="1" dirty="0"/>
              <a:t>, O Magazine, June 2003</a:t>
            </a:r>
          </a:p>
          <a:p>
            <a:pPr>
              <a:buNone/>
            </a:pPr>
            <a:endParaRPr lang="en-US" dirty="0"/>
          </a:p>
          <a:p>
            <a:pPr>
              <a:buNone/>
            </a:pPr>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662940" y="0"/>
            <a:ext cx="7772400" cy="1144429"/>
          </a:xfrm>
        </p:spPr>
        <p:txBody>
          <a:bodyPr/>
          <a:lstStyle/>
          <a:p>
            <a:r>
              <a:rPr lang="en-US" sz="2200" b="1" dirty="0"/>
              <a:t>McDonald’s close all their stores in Bolivia, making Bolivia the only Latin- American free McDonald’s.</a:t>
            </a:r>
            <a:endParaRPr lang="en-US" sz="2200" dirty="0"/>
          </a:p>
        </p:txBody>
      </p:sp>
      <p:sp>
        <p:nvSpPr>
          <p:cNvPr id="24579" name="Content Placeholder 2"/>
          <p:cNvSpPr>
            <a:spLocks noGrp="1"/>
          </p:cNvSpPr>
          <p:nvPr>
            <p:ph idx="1"/>
          </p:nvPr>
        </p:nvSpPr>
        <p:spPr>
          <a:xfrm>
            <a:off x="182880" y="1371600"/>
            <a:ext cx="8709660" cy="4116229"/>
          </a:xfrm>
        </p:spPr>
        <p:txBody>
          <a:bodyPr>
            <a:normAutofit fontScale="92500" lnSpcReduction="10000"/>
          </a:bodyPr>
          <a:lstStyle/>
          <a:p>
            <a:r>
              <a:rPr lang="en-US" sz="2200" dirty="0">
                <a:latin typeface="Arial Narrow" pitchFamily="34" charset="0"/>
                <a:cs typeface="Arial" charset="0"/>
              </a:rPr>
              <a:t>After 14 years in the nation and despite many campaigns and promos McDonald’s was forced to close its 8 Bolivian restaurants in the major cities of La Paz, Cochabamba and Santa Cruz de la Sierra.</a:t>
            </a:r>
          </a:p>
          <a:p>
            <a:r>
              <a:rPr lang="en-US" sz="2200" dirty="0">
                <a:latin typeface="Arial Narrow" pitchFamily="34" charset="0"/>
                <a:cs typeface="Arial" charset="0"/>
              </a:rPr>
              <a:t>McDonalds announced a global restructuring plan in which it would close its doors in seven countries with poor profit margins.</a:t>
            </a:r>
          </a:p>
          <a:p>
            <a:r>
              <a:rPr lang="en-US" sz="2200" dirty="0">
                <a:latin typeface="Arial Narrow" pitchFamily="34" charset="0"/>
              </a:rPr>
              <a:t>With over 33 000 stores worldwide one could suppose that 8 less would hardly make a difference to the world’s largest food vendor’s bottom line but could inspire a revolt amongst other nations who equate the chain as low brow fast food that leads to health problems or worse </a:t>
            </a:r>
            <a:r>
              <a:rPr lang="en-US" sz="2200" dirty="0">
                <a:solidFill>
                  <a:srgbClr val="FF0000"/>
                </a:solidFill>
                <a:latin typeface="Arial Narrow" pitchFamily="34" charset="0"/>
              </a:rPr>
              <a:t>American imperialism</a:t>
            </a:r>
            <a:r>
              <a:rPr lang="en-US" sz="2200" dirty="0">
                <a:latin typeface="Arial Narrow" pitchFamily="34" charset="0"/>
              </a:rPr>
              <a:t>- something that has never gone down too well with the locals. </a:t>
            </a:r>
          </a:p>
          <a:p>
            <a:r>
              <a:rPr lang="en-US" sz="2200" b="1" i="1" dirty="0"/>
              <a:t>The failure of McDonald’s in Bolivia had such a deep impact in the company’s Creative and Marketing staff, that they produced a documentary titled “Why did McDonald’s Bolivia go Bankrupt,” trying to explain why did Bolivians never crossed-over from empanadas to Big Macs.</a:t>
            </a:r>
            <a:endParaRPr lang="en-US" sz="2200" dirty="0"/>
          </a:p>
          <a:p>
            <a:endParaRPr lang="en-US" sz="2200" dirty="0">
              <a:latin typeface="Arial Narrow" pitchFamily="34" charset="0"/>
              <a:cs typeface="Arial" charset="0"/>
            </a:endParaRPr>
          </a:p>
          <a:p>
            <a:endParaRPr lang="en-US" dirty="0"/>
          </a:p>
          <a:p>
            <a:endParaRPr lang="en-US" dirty="0"/>
          </a:p>
        </p:txBody>
      </p:sp>
    </p:spTree>
    <p:extLst>
      <p:ext uri="{BB962C8B-B14F-4D97-AF65-F5344CB8AC3E}">
        <p14:creationId xmlns:p14="http://schemas.microsoft.com/office/powerpoint/2010/main" val="1841878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a:xfrm>
            <a:off x="457200" y="685800"/>
            <a:ext cx="2971800" cy="5440363"/>
          </a:xfrm>
        </p:spPr>
        <p:txBody>
          <a:bodyPr>
            <a:normAutofit fontScale="77500" lnSpcReduction="20000"/>
          </a:bodyPr>
          <a:lstStyle/>
          <a:p>
            <a:br>
              <a:rPr lang="en-US" dirty="0"/>
            </a:br>
            <a:r>
              <a:rPr lang="en-US" dirty="0"/>
              <a:t>iv. Read the article to the right hand side and </a:t>
            </a:r>
            <a:r>
              <a:rPr lang="en-US" b="1" u="sng" dirty="0">
                <a:hlinkClick r:id="rId2"/>
              </a:rPr>
              <a:t>this BBC article</a:t>
            </a:r>
            <a:r>
              <a:rPr lang="en-US" b="1" dirty="0">
                <a:hlinkClick r:id="rId2"/>
              </a:rPr>
              <a:t>  </a:t>
            </a:r>
            <a:r>
              <a:rPr lang="en-US" dirty="0"/>
              <a:t>then explain why McDonald's a Coca Cola have consistently maintained their brand value and loyalty. What has been the key to their success? Are there any areas that have been hard to reach?</a:t>
            </a:r>
            <a:br>
              <a:rPr lang="en-US" dirty="0"/>
            </a:br>
            <a:br>
              <a:rPr lang="en-US" dirty="0"/>
            </a:br>
            <a:endParaRPr lang="en-US" dirty="0"/>
          </a:p>
        </p:txBody>
      </p:sp>
      <p:pic>
        <p:nvPicPr>
          <p:cNvPr id="1026" name="Picture 2"/>
          <p:cNvPicPr>
            <a:picLocks noGrp="1" noChangeAspect="1" noChangeArrowheads="1"/>
          </p:cNvPicPr>
          <p:nvPr>
            <p:ph sz="half" idx="2"/>
          </p:nvPr>
        </p:nvPicPr>
        <p:blipFill>
          <a:blip r:embed="rId3" cstate="print"/>
          <a:srcRect/>
          <a:stretch>
            <a:fillRect/>
          </a:stretch>
        </p:blipFill>
        <p:spPr bwMode="auto">
          <a:xfrm>
            <a:off x="3352800" y="228600"/>
            <a:ext cx="5334000" cy="618744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information: </a:t>
            </a:r>
          </a:p>
        </p:txBody>
      </p:sp>
      <p:sp>
        <p:nvSpPr>
          <p:cNvPr id="3" name="Content Placeholder 2"/>
          <p:cNvSpPr>
            <a:spLocks noGrp="1"/>
          </p:cNvSpPr>
          <p:nvPr>
            <p:ph idx="1"/>
          </p:nvPr>
        </p:nvSpPr>
        <p:spPr/>
        <p:txBody>
          <a:bodyPr/>
          <a:lstStyle/>
          <a:p>
            <a:r>
              <a:rPr lang="en-US" b="1" dirty="0"/>
              <a:t>BBC Documentary 2013 Inside The McDonalds Empire National Geographic Documentary : </a:t>
            </a:r>
            <a:r>
              <a:rPr lang="en-US" b="1" dirty="0">
                <a:hlinkClick r:id="rId2"/>
              </a:rPr>
              <a:t>here</a:t>
            </a:r>
            <a:endParaRPr lang="en-US" b="1" dirty="0"/>
          </a:p>
          <a:p>
            <a:endParaRPr lang="en-US" dirty="0"/>
          </a:p>
        </p:txBody>
      </p:sp>
    </p:spTree>
    <p:extLst>
      <p:ext uri="{BB962C8B-B14F-4D97-AF65-F5344CB8AC3E}">
        <p14:creationId xmlns:p14="http://schemas.microsoft.com/office/powerpoint/2010/main" val="33346768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McDonalds facts</a:t>
            </a:r>
          </a:p>
        </p:txBody>
      </p:sp>
      <p:pic>
        <p:nvPicPr>
          <p:cNvPr id="15362" name="Picture 2"/>
          <p:cNvPicPr>
            <a:picLocks noGrp="1" noChangeAspect="1" noChangeArrowheads="1"/>
          </p:cNvPicPr>
          <p:nvPr>
            <p:ph idx="1"/>
          </p:nvPr>
        </p:nvPicPr>
        <p:blipFill>
          <a:blip r:embed="rId2" cstate="print"/>
          <a:srcRect/>
          <a:stretch>
            <a:fillRect/>
          </a:stretch>
        </p:blipFill>
        <p:spPr bwMode="auto">
          <a:xfrm>
            <a:off x="914400" y="1905000"/>
            <a:ext cx="7413401" cy="1886744"/>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2" cstate="print"/>
          <a:srcRect/>
          <a:stretch>
            <a:fillRect/>
          </a:stretch>
        </p:blipFill>
        <p:spPr bwMode="auto">
          <a:xfrm>
            <a:off x="1981200" y="1905000"/>
            <a:ext cx="4248150" cy="352425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McDonalds global expansion</a:t>
            </a:r>
          </a:p>
        </p:txBody>
      </p:sp>
      <p:sp>
        <p:nvSpPr>
          <p:cNvPr id="3" name="Content Placeholder 2"/>
          <p:cNvSpPr>
            <a:spLocks noGrp="1"/>
          </p:cNvSpPr>
          <p:nvPr>
            <p:ph idx="1"/>
          </p:nvPr>
        </p:nvSpPr>
        <p:spPr>
          <a:xfrm>
            <a:off x="457200" y="1524000"/>
            <a:ext cx="8229600" cy="4602163"/>
          </a:xfrm>
        </p:spPr>
        <p:txBody>
          <a:bodyPr>
            <a:normAutofit lnSpcReduction="10000"/>
          </a:bodyPr>
          <a:lstStyle/>
          <a:p>
            <a:r>
              <a:rPr lang="en-US" dirty="0"/>
              <a:t>On average 30 million customers are served in one of the 31,000 McDonalds restaurants in one of more than 100 countries. </a:t>
            </a:r>
          </a:p>
          <a:p>
            <a:r>
              <a:rPr lang="en-US" dirty="0"/>
              <a:t>First located in USA and Canada, then spread to Europe, Australia and Japan in 1970s. </a:t>
            </a:r>
          </a:p>
          <a:p>
            <a:r>
              <a:rPr lang="en-US" dirty="0"/>
              <a:t>1980s spread to Mexico, S America and SE Asia</a:t>
            </a:r>
          </a:p>
          <a:p>
            <a:r>
              <a:rPr lang="en-US" dirty="0"/>
              <a:t>1990s the restaurant spread to China, Russia and the Arab World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did McDonalds go global?</a:t>
            </a:r>
          </a:p>
        </p:txBody>
      </p:sp>
      <p:sp>
        <p:nvSpPr>
          <p:cNvPr id="3" name="Content Placeholder 2"/>
          <p:cNvSpPr>
            <a:spLocks noGrp="1"/>
          </p:cNvSpPr>
          <p:nvPr>
            <p:ph idx="1"/>
          </p:nvPr>
        </p:nvSpPr>
        <p:spPr/>
        <p:txBody>
          <a:bodyPr>
            <a:normAutofit fontScale="92500" lnSpcReduction="20000"/>
          </a:bodyPr>
          <a:lstStyle/>
          <a:p>
            <a:r>
              <a:rPr lang="en-US" dirty="0"/>
              <a:t>The company initially had rapid growth (between 1961 and 1991 it was 24 % annually)</a:t>
            </a:r>
          </a:p>
          <a:p>
            <a:r>
              <a:rPr lang="en-US" dirty="0"/>
              <a:t>Growth based on innovative marketing and high standards of quality and marketing</a:t>
            </a:r>
          </a:p>
          <a:p>
            <a:r>
              <a:rPr lang="en-US" dirty="0"/>
              <a:t>BUT competition grew stiffer in USA so they had to expand</a:t>
            </a:r>
          </a:p>
          <a:p>
            <a:r>
              <a:rPr lang="en-US" dirty="0"/>
              <a:t>In 1991 was the first time McDonalds  had more outlets overseas than in the USA</a:t>
            </a:r>
          </a:p>
          <a:p>
            <a:r>
              <a:rPr lang="en-US" dirty="0"/>
              <a:t>In 1996 the peak year of expansion McDonalds opened 200 restaurants globally</a:t>
            </a:r>
          </a:p>
          <a:p>
            <a:pPr>
              <a:buNone/>
            </a:pPr>
            <a:endParaRPr lang="en-US" dirty="0"/>
          </a:p>
          <a:p>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3" cstate="print"/>
          <a:srcRect/>
          <a:stretch>
            <a:fillRect/>
          </a:stretch>
        </p:blipFill>
        <p:spPr bwMode="auto">
          <a:xfrm>
            <a:off x="2800350" y="1690688"/>
            <a:ext cx="3543300" cy="3476625"/>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2" cstate="print"/>
          <a:srcRect/>
          <a:stretch>
            <a:fillRect/>
          </a:stretch>
        </p:blipFill>
        <p:spPr bwMode="auto">
          <a:xfrm>
            <a:off x="533400" y="4343400"/>
            <a:ext cx="4229100" cy="1790700"/>
          </a:xfrm>
          <a:prstGeom prst="rect">
            <a:avLst/>
          </a:prstGeom>
          <a:noFill/>
          <a:ln w="9525">
            <a:noFill/>
            <a:miter lim="800000"/>
            <a:headEnd/>
            <a:tailEnd/>
          </a:ln>
        </p:spPr>
      </p:pic>
      <p:pic>
        <p:nvPicPr>
          <p:cNvPr id="12291" name="Picture 3"/>
          <p:cNvPicPr>
            <a:picLocks noChangeAspect="1" noChangeArrowheads="1"/>
          </p:cNvPicPr>
          <p:nvPr/>
        </p:nvPicPr>
        <p:blipFill>
          <a:blip r:embed="rId3" cstate="print"/>
          <a:srcRect/>
          <a:stretch>
            <a:fillRect/>
          </a:stretch>
        </p:blipFill>
        <p:spPr bwMode="auto">
          <a:xfrm>
            <a:off x="533400" y="381000"/>
            <a:ext cx="5715000" cy="4021923"/>
          </a:xfrm>
          <a:prstGeom prst="rect">
            <a:avLst/>
          </a:prstGeom>
          <a:noFill/>
          <a:ln w="9525">
            <a:noFill/>
            <a:miter lim="800000"/>
            <a:headEnd/>
            <a:tailEnd/>
          </a:ln>
        </p:spPr>
      </p:pic>
      <p:pic>
        <p:nvPicPr>
          <p:cNvPr id="3074" name="Picture 2">
            <a:hlinkClick r:id="rId4"/>
          </p:cNvPr>
          <p:cNvPicPr>
            <a:picLocks noChangeAspect="1" noChangeArrowheads="1"/>
          </p:cNvPicPr>
          <p:nvPr/>
        </p:nvPicPr>
        <p:blipFill>
          <a:blip r:embed="rId5" cstate="print"/>
          <a:srcRect/>
          <a:stretch>
            <a:fillRect/>
          </a:stretch>
        </p:blipFill>
        <p:spPr bwMode="auto">
          <a:xfrm>
            <a:off x="5867400" y="4267200"/>
            <a:ext cx="2819400" cy="2080692"/>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McDonalds</a:t>
            </a:r>
          </a:p>
        </p:txBody>
      </p:sp>
      <p:sp>
        <p:nvSpPr>
          <p:cNvPr id="3" name="Content Placeholder 2"/>
          <p:cNvSpPr>
            <a:spLocks noGrp="1"/>
          </p:cNvSpPr>
          <p:nvPr>
            <p:ph idx="1"/>
          </p:nvPr>
        </p:nvSpPr>
        <p:spPr/>
        <p:txBody>
          <a:bodyPr/>
          <a:lstStyle/>
          <a:p>
            <a:r>
              <a:rPr lang="en-US" dirty="0"/>
              <a:t>The company probably expanded too quickly in countries that cannot afford the $1 burger. </a:t>
            </a:r>
          </a:p>
          <a:p>
            <a:r>
              <a:rPr lang="en-US" dirty="0"/>
              <a:t>About 14000 restaurants are in the USA-43.5% of global trade</a:t>
            </a:r>
          </a:p>
          <a:p>
            <a:r>
              <a:rPr lang="en-US" dirty="0"/>
              <a:t>Growth rate has been high in China where there were 136 new restaurants in 2008. </a:t>
            </a:r>
          </a:p>
          <a:p>
            <a:r>
              <a:rPr lang="en-US" dirty="0"/>
              <a:t>Low representation in African nations. </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80962" y="1219200"/>
            <a:ext cx="8982075" cy="2952750"/>
          </a:xfrm>
          <a:prstGeom prst="rect">
            <a:avLst/>
          </a:prstGeom>
        </p:spPr>
      </p:pic>
    </p:spTree>
    <p:extLst>
      <p:ext uri="{BB962C8B-B14F-4D97-AF65-F5344CB8AC3E}">
        <p14:creationId xmlns:p14="http://schemas.microsoft.com/office/powerpoint/2010/main" val="260957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McDonalds</a:t>
            </a:r>
          </a:p>
        </p:txBody>
      </p:sp>
      <p:sp>
        <p:nvSpPr>
          <p:cNvPr id="3" name="Content Placeholder 2"/>
          <p:cNvSpPr>
            <a:spLocks noGrp="1"/>
          </p:cNvSpPr>
          <p:nvPr>
            <p:ph idx="1"/>
          </p:nvPr>
        </p:nvSpPr>
        <p:spPr/>
        <p:txBody>
          <a:bodyPr/>
          <a:lstStyle/>
          <a:p>
            <a:r>
              <a:rPr lang="en-US" dirty="0"/>
              <a:t>McDonalds are famed for their uniformity (small variations e.g. Mc Spaghetti in Philippines) and the same style service</a:t>
            </a:r>
          </a:p>
          <a:p>
            <a:r>
              <a:rPr lang="en-US" dirty="0"/>
              <a:t>But McDonalds may not be the force of Cultural homogenization that it suggests- McDonalds has been localized, indigenized and incorporated into local cultural forms and practices.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43000"/>
            <a:ext cx="8229600" cy="4983163"/>
          </a:xfrm>
        </p:spPr>
        <p:txBody>
          <a:bodyPr>
            <a:normAutofit fontScale="92500" lnSpcReduction="10000"/>
          </a:bodyPr>
          <a:lstStyle/>
          <a:p>
            <a:pPr>
              <a:buNone/>
            </a:pPr>
            <a:r>
              <a:rPr lang="en-US" i="1" dirty="0"/>
              <a:t>It was an experience, eating out at McDonalds, one in which parents were willing to spend about 1/6 of their monthly income on in order to treat the family to a meal. McDonald’s was considered quintessentially American, and thus, mothers and fathers were enthusiastic about providing their children an opportunity to observe this. Unlike local restaurants, McDonald’s expected the customer to seat themselves and to clear their trash after eating. Resident had learned these behaviors by observing foreigners’ behaviors.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cstate="print"/>
          <a:srcRect/>
          <a:stretch>
            <a:fillRect/>
          </a:stretch>
        </p:blipFill>
        <p:spPr bwMode="auto">
          <a:xfrm>
            <a:off x="2514600" y="1295400"/>
            <a:ext cx="4067175" cy="40005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533400" y="1143000"/>
            <a:ext cx="8048065" cy="43434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42" name="Picture 2"/>
          <p:cNvPicPr>
            <a:picLocks noChangeAspect="1" noChangeArrowheads="1"/>
          </p:cNvPicPr>
          <p:nvPr/>
        </p:nvPicPr>
        <p:blipFill>
          <a:blip r:embed="rId2" cstate="print"/>
          <a:srcRect/>
          <a:stretch>
            <a:fillRect/>
          </a:stretch>
        </p:blipFill>
        <p:spPr bwMode="auto">
          <a:xfrm>
            <a:off x="2133600" y="762000"/>
            <a:ext cx="5362575" cy="44019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Some questions about McDonalds… </a:t>
            </a:r>
          </a:p>
        </p:txBody>
      </p:sp>
      <p:pic>
        <p:nvPicPr>
          <p:cNvPr id="17410" name="Picture 2"/>
          <p:cNvPicPr>
            <a:picLocks noGrp="1" noChangeAspect="1" noChangeArrowheads="1"/>
          </p:cNvPicPr>
          <p:nvPr>
            <p:ph idx="1"/>
          </p:nvPr>
        </p:nvPicPr>
        <p:blipFill>
          <a:blip r:embed="rId2" cstate="print"/>
          <a:srcRect/>
          <a:stretch>
            <a:fillRect/>
          </a:stretch>
        </p:blipFill>
        <p:spPr bwMode="auto">
          <a:xfrm>
            <a:off x="304800" y="1905000"/>
            <a:ext cx="9091659" cy="42672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4" name="Picture 2"/>
          <p:cNvPicPr>
            <a:picLocks noGrp="1" noChangeAspect="1" noChangeArrowheads="1"/>
          </p:cNvPicPr>
          <p:nvPr>
            <p:ph idx="1"/>
          </p:nvPr>
        </p:nvPicPr>
        <p:blipFill>
          <a:blip r:embed="rId2" cstate="print"/>
          <a:srcRect/>
          <a:stretch>
            <a:fillRect/>
          </a:stretch>
        </p:blipFill>
        <p:spPr bwMode="auto">
          <a:xfrm>
            <a:off x="-152400" y="838200"/>
            <a:ext cx="9296400" cy="57912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1C610-88EE-E346-9EA7-443E45212E22}"/>
              </a:ext>
            </a:extLst>
          </p:cNvPr>
          <p:cNvSpPr>
            <a:spLocks noGrp="1"/>
          </p:cNvSpPr>
          <p:nvPr>
            <p:ph type="title"/>
          </p:nvPr>
        </p:nvSpPr>
        <p:spPr/>
        <p:txBody>
          <a:bodyPr/>
          <a:lstStyle/>
          <a:p>
            <a:r>
              <a:rPr lang="en-US" dirty="0"/>
              <a:t>Read…. </a:t>
            </a:r>
          </a:p>
        </p:txBody>
      </p:sp>
      <p:sp>
        <p:nvSpPr>
          <p:cNvPr id="3" name="Content Placeholder 2">
            <a:extLst>
              <a:ext uri="{FF2B5EF4-FFF2-40B4-BE49-F238E27FC236}">
                <a16:creationId xmlns:a16="http://schemas.microsoft.com/office/drawing/2014/main" id="{43905CB1-4172-AE44-9488-114ADAE6C53B}"/>
              </a:ext>
            </a:extLst>
          </p:cNvPr>
          <p:cNvSpPr>
            <a:spLocks noGrp="1"/>
          </p:cNvSpPr>
          <p:nvPr>
            <p:ph idx="1"/>
          </p:nvPr>
        </p:nvSpPr>
        <p:spPr/>
        <p:txBody>
          <a:bodyPr/>
          <a:lstStyle/>
          <a:p>
            <a:r>
              <a:rPr lang="en-US" dirty="0"/>
              <a:t>P590-593 of changing identities and cultures 2</a:t>
            </a:r>
          </a:p>
          <a:p>
            <a:pPr marL="0" indent="0">
              <a:buNone/>
            </a:pPr>
            <a:endParaRPr lang="en-US" dirty="0"/>
          </a:p>
        </p:txBody>
      </p:sp>
    </p:spTree>
    <p:extLst>
      <p:ext uri="{BB962C8B-B14F-4D97-AF65-F5344CB8AC3E}">
        <p14:creationId xmlns:p14="http://schemas.microsoft.com/office/powerpoint/2010/main" val="18826254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id="{7C987FF9-BBAB-384C-8570-75CCB4E0CA5D}"/>
              </a:ext>
            </a:extLst>
          </p:cNvPr>
          <p:cNvSpPr>
            <a:spLocks noGrp="1"/>
          </p:cNvSpPr>
          <p:nvPr>
            <p:ph type="title"/>
          </p:nvPr>
        </p:nvSpPr>
        <p:spPr/>
        <p:txBody>
          <a:bodyPr/>
          <a:lstStyle/>
          <a:p>
            <a:pPr eaLnBrk="1" hangingPunct="1"/>
            <a:r>
              <a:rPr lang="en-US" altLang="en-US"/>
              <a:t>Glocalisation</a:t>
            </a:r>
          </a:p>
        </p:txBody>
      </p:sp>
      <p:sp>
        <p:nvSpPr>
          <p:cNvPr id="2051" name="Content Placeholder 4">
            <a:extLst>
              <a:ext uri="{FF2B5EF4-FFF2-40B4-BE49-F238E27FC236}">
                <a16:creationId xmlns:a16="http://schemas.microsoft.com/office/drawing/2014/main" id="{E343CB1F-7047-EF4E-AA1B-D880E241570E}"/>
              </a:ext>
            </a:extLst>
          </p:cNvPr>
          <p:cNvSpPr>
            <a:spLocks noGrp="1"/>
          </p:cNvSpPr>
          <p:nvPr>
            <p:ph sz="half" idx="1"/>
          </p:nvPr>
        </p:nvSpPr>
        <p:spPr/>
        <p:txBody>
          <a:bodyPr/>
          <a:lstStyle/>
          <a:p>
            <a:pPr eaLnBrk="1" hangingPunct="1"/>
            <a:endParaRPr lang="en-US" altLang="en-US"/>
          </a:p>
        </p:txBody>
      </p:sp>
      <p:sp>
        <p:nvSpPr>
          <p:cNvPr id="2052" name="Content Placeholder 5">
            <a:extLst>
              <a:ext uri="{FF2B5EF4-FFF2-40B4-BE49-F238E27FC236}">
                <a16:creationId xmlns:a16="http://schemas.microsoft.com/office/drawing/2014/main" id="{CEB8D389-3F75-934E-8C7B-0C3DCFD28A47}"/>
              </a:ext>
            </a:extLst>
          </p:cNvPr>
          <p:cNvSpPr>
            <a:spLocks noGrp="1"/>
          </p:cNvSpPr>
          <p:nvPr>
            <p:ph sz="half" idx="2"/>
          </p:nvPr>
        </p:nvSpPr>
        <p:spPr>
          <a:xfrm>
            <a:off x="5806440" y="1988820"/>
            <a:ext cx="3063240" cy="4116229"/>
          </a:xfrm>
        </p:spPr>
        <p:txBody>
          <a:bodyPr/>
          <a:lstStyle/>
          <a:p>
            <a:pPr eaLnBrk="1" hangingPunct="1"/>
            <a:r>
              <a:rPr lang="en-US" altLang="en-US"/>
              <a:t>Spot the difference between the two images. Why is this an example of glocalization?</a:t>
            </a:r>
          </a:p>
        </p:txBody>
      </p:sp>
      <p:pic>
        <p:nvPicPr>
          <p:cNvPr id="2053" name="Picture 2">
            <a:extLst>
              <a:ext uri="{FF2B5EF4-FFF2-40B4-BE49-F238E27FC236}">
                <a16:creationId xmlns:a16="http://schemas.microsoft.com/office/drawing/2014/main" id="{59DE751E-D643-6442-9E6D-859ADC51A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20240"/>
            <a:ext cx="6056472" cy="45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0479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a:extLst>
              <a:ext uri="{FF2B5EF4-FFF2-40B4-BE49-F238E27FC236}">
                <a16:creationId xmlns:a16="http://schemas.microsoft.com/office/drawing/2014/main" id="{2CBA2157-8E1F-504A-AB4C-D832414D4E0A}"/>
              </a:ext>
            </a:extLst>
          </p:cNvPr>
          <p:cNvSpPr>
            <a:spLocks noGrp="1"/>
          </p:cNvSpPr>
          <p:nvPr>
            <p:ph type="title"/>
          </p:nvPr>
        </p:nvSpPr>
        <p:spPr/>
        <p:txBody>
          <a:bodyPr>
            <a:normAutofit fontScale="90000"/>
          </a:bodyPr>
          <a:lstStyle/>
          <a:p>
            <a:pPr eaLnBrk="1" hangingPunct="1"/>
            <a:r>
              <a:rPr lang="en-US" altLang="en-US" b="1"/>
              <a:t>Aims of this lesson:</a:t>
            </a:r>
            <a:br>
              <a:rPr lang="en-US" altLang="en-US" b="1"/>
            </a:br>
            <a:endParaRPr lang="en-US" altLang="en-US"/>
          </a:p>
        </p:txBody>
      </p:sp>
      <p:sp>
        <p:nvSpPr>
          <p:cNvPr id="3075" name="Content Placeholder 4">
            <a:extLst>
              <a:ext uri="{FF2B5EF4-FFF2-40B4-BE49-F238E27FC236}">
                <a16:creationId xmlns:a16="http://schemas.microsoft.com/office/drawing/2014/main" id="{ED2C15FC-5A2F-984C-A9FC-E8A36EFE8D09}"/>
              </a:ext>
            </a:extLst>
          </p:cNvPr>
          <p:cNvSpPr>
            <a:spLocks noGrp="1"/>
          </p:cNvSpPr>
          <p:nvPr>
            <p:ph idx="1"/>
          </p:nvPr>
        </p:nvSpPr>
        <p:spPr/>
        <p:txBody>
          <a:bodyPr/>
          <a:lstStyle/>
          <a:p>
            <a:pPr eaLnBrk="1" hangingPunct="1"/>
            <a:r>
              <a:rPr lang="en-US" altLang="en-US"/>
              <a:t>To be able to distinguish between the terms globalization and glocalization. </a:t>
            </a:r>
          </a:p>
          <a:p>
            <a:pPr eaLnBrk="1" hangingPunct="1"/>
            <a:r>
              <a:rPr lang="en-US" altLang="en-US"/>
              <a:t>To examine the extent to which commercial activities at a local scale have become globalized. </a:t>
            </a:r>
          </a:p>
          <a:p>
            <a:pPr eaLnBrk="1" hangingPunct="1"/>
            <a:r>
              <a:rPr lang="en-US" altLang="en-US"/>
              <a:t>To examine the reasons why the level and rate of adoption varies from place to place. </a:t>
            </a:r>
          </a:p>
          <a:p>
            <a:pPr eaLnBrk="1" hangingPunct="1"/>
            <a:endParaRPr lang="en-US" altLang="en-US"/>
          </a:p>
        </p:txBody>
      </p:sp>
    </p:spTree>
    <p:extLst>
      <p:ext uri="{BB962C8B-B14F-4D97-AF65-F5344CB8AC3E}">
        <p14:creationId xmlns:p14="http://schemas.microsoft.com/office/powerpoint/2010/main" val="3857177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Global Brands: How many can you identify and which country are they from?</a:t>
            </a:r>
          </a:p>
        </p:txBody>
      </p:sp>
      <p:pic>
        <p:nvPicPr>
          <p:cNvPr id="1026" name="Picture 2"/>
          <p:cNvPicPr>
            <a:picLocks noGrp="1" noChangeAspect="1" noChangeArrowheads="1"/>
          </p:cNvPicPr>
          <p:nvPr>
            <p:ph idx="1"/>
          </p:nvPr>
        </p:nvPicPr>
        <p:blipFill>
          <a:blip r:embed="rId2" cstate="print"/>
          <a:srcRect/>
          <a:stretch>
            <a:fillRect/>
          </a:stretch>
        </p:blipFill>
        <p:spPr bwMode="auto">
          <a:xfrm>
            <a:off x="609600" y="1981200"/>
            <a:ext cx="1403374" cy="1325563"/>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2209800" y="2209800"/>
            <a:ext cx="2057400" cy="826661"/>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572000" y="1981200"/>
            <a:ext cx="2242294" cy="1566863"/>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7010400" y="1828800"/>
            <a:ext cx="1591108" cy="1428750"/>
          </a:xfrm>
          <a:prstGeom prst="rect">
            <a:avLst/>
          </a:prstGeom>
          <a:noFill/>
          <a:ln w="9525">
            <a:noFill/>
            <a:miter lim="800000"/>
            <a:headEnd/>
            <a:tailEnd/>
          </a:ln>
        </p:spPr>
      </p:pic>
      <p:pic>
        <p:nvPicPr>
          <p:cNvPr id="1031" name="Picture 7"/>
          <p:cNvPicPr>
            <a:picLocks noChangeAspect="1" noChangeArrowheads="1"/>
          </p:cNvPicPr>
          <p:nvPr/>
        </p:nvPicPr>
        <p:blipFill>
          <a:blip r:embed="rId6" cstate="print"/>
          <a:srcRect/>
          <a:stretch>
            <a:fillRect/>
          </a:stretch>
        </p:blipFill>
        <p:spPr bwMode="auto">
          <a:xfrm>
            <a:off x="0" y="3429000"/>
            <a:ext cx="3219450" cy="1238250"/>
          </a:xfrm>
          <a:prstGeom prst="rect">
            <a:avLst/>
          </a:prstGeom>
          <a:noFill/>
          <a:ln w="9525">
            <a:noFill/>
            <a:miter lim="800000"/>
            <a:headEnd/>
            <a:tailEnd/>
          </a:ln>
        </p:spPr>
      </p:pic>
      <p:pic>
        <p:nvPicPr>
          <p:cNvPr id="1032" name="Picture 8"/>
          <p:cNvPicPr>
            <a:picLocks noChangeAspect="1" noChangeArrowheads="1"/>
          </p:cNvPicPr>
          <p:nvPr/>
        </p:nvPicPr>
        <p:blipFill>
          <a:blip r:embed="rId7" cstate="print"/>
          <a:srcRect/>
          <a:stretch>
            <a:fillRect/>
          </a:stretch>
        </p:blipFill>
        <p:spPr bwMode="auto">
          <a:xfrm>
            <a:off x="3124200" y="3581400"/>
            <a:ext cx="3733800" cy="841333"/>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381000" y="4800600"/>
            <a:ext cx="2690812" cy="1533525"/>
          </a:xfrm>
          <a:prstGeom prst="rect">
            <a:avLst/>
          </a:prstGeom>
          <a:noFill/>
          <a:ln w="9525">
            <a:noFill/>
            <a:miter lim="800000"/>
            <a:headEnd/>
            <a:tailEnd/>
          </a:ln>
        </p:spPr>
      </p:pic>
      <p:pic>
        <p:nvPicPr>
          <p:cNvPr id="1034" name="Picture 10"/>
          <p:cNvPicPr>
            <a:picLocks noChangeAspect="1" noChangeArrowheads="1"/>
          </p:cNvPicPr>
          <p:nvPr/>
        </p:nvPicPr>
        <p:blipFill>
          <a:blip r:embed="rId9" cstate="print"/>
          <a:srcRect/>
          <a:stretch>
            <a:fillRect/>
          </a:stretch>
        </p:blipFill>
        <p:spPr bwMode="auto">
          <a:xfrm>
            <a:off x="7162800" y="3429000"/>
            <a:ext cx="1219200" cy="1228676"/>
          </a:xfrm>
          <a:prstGeom prst="rect">
            <a:avLst/>
          </a:prstGeom>
          <a:noFill/>
          <a:ln w="9525">
            <a:noFill/>
            <a:miter lim="800000"/>
            <a:headEnd/>
            <a:tailEnd/>
          </a:ln>
        </p:spPr>
      </p:pic>
      <p:pic>
        <p:nvPicPr>
          <p:cNvPr id="1035" name="Picture 11"/>
          <p:cNvPicPr>
            <a:picLocks noChangeAspect="1" noChangeArrowheads="1"/>
          </p:cNvPicPr>
          <p:nvPr/>
        </p:nvPicPr>
        <p:blipFill>
          <a:blip r:embed="rId10" cstate="print"/>
          <a:srcRect/>
          <a:stretch>
            <a:fillRect/>
          </a:stretch>
        </p:blipFill>
        <p:spPr bwMode="auto">
          <a:xfrm>
            <a:off x="3429000" y="4724400"/>
            <a:ext cx="1800225" cy="1637766"/>
          </a:xfrm>
          <a:prstGeom prst="rect">
            <a:avLst/>
          </a:prstGeom>
          <a:noFill/>
          <a:ln w="9525">
            <a:noFill/>
            <a:miter lim="800000"/>
            <a:headEnd/>
            <a:tailEnd/>
          </a:ln>
        </p:spPr>
      </p:pic>
      <p:pic>
        <p:nvPicPr>
          <p:cNvPr id="1036" name="Picture 12"/>
          <p:cNvPicPr>
            <a:picLocks noChangeAspect="1" noChangeArrowheads="1"/>
          </p:cNvPicPr>
          <p:nvPr/>
        </p:nvPicPr>
        <p:blipFill>
          <a:blip r:embed="rId11" cstate="print"/>
          <a:srcRect/>
          <a:stretch>
            <a:fillRect/>
          </a:stretch>
        </p:blipFill>
        <p:spPr bwMode="auto">
          <a:xfrm>
            <a:off x="5334000" y="4800600"/>
            <a:ext cx="1768907" cy="1462088"/>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7E3228EB-BDA4-0446-AD1D-74FD882B10B2}"/>
              </a:ext>
            </a:extLst>
          </p:cNvPr>
          <p:cNvSpPr>
            <a:spLocks noGrp="1"/>
          </p:cNvSpPr>
          <p:nvPr>
            <p:ph type="title"/>
          </p:nvPr>
        </p:nvSpPr>
        <p:spPr/>
        <p:txBody>
          <a:bodyPr/>
          <a:lstStyle/>
          <a:p>
            <a:pPr eaLnBrk="1" hangingPunct="1"/>
            <a:endParaRPr lang="en-US" altLang="en-US"/>
          </a:p>
        </p:txBody>
      </p:sp>
      <p:sp>
        <p:nvSpPr>
          <p:cNvPr id="4099" name="Content Placeholder 2">
            <a:extLst>
              <a:ext uri="{FF2B5EF4-FFF2-40B4-BE49-F238E27FC236}">
                <a16:creationId xmlns:a16="http://schemas.microsoft.com/office/drawing/2014/main" id="{7F643E58-6728-B447-A2DE-CAC263089942}"/>
              </a:ext>
            </a:extLst>
          </p:cNvPr>
          <p:cNvSpPr>
            <a:spLocks noGrp="1"/>
          </p:cNvSpPr>
          <p:nvPr>
            <p:ph idx="1"/>
          </p:nvPr>
        </p:nvSpPr>
        <p:spPr/>
        <p:txBody>
          <a:bodyPr/>
          <a:lstStyle/>
          <a:p>
            <a:pPr eaLnBrk="1" hangingPunct="1"/>
            <a:endParaRPr lang="en-US" altLang="en-US"/>
          </a:p>
        </p:txBody>
      </p:sp>
      <p:pic>
        <p:nvPicPr>
          <p:cNvPr id="4100" name="Picture 1">
            <a:extLst>
              <a:ext uri="{FF2B5EF4-FFF2-40B4-BE49-F238E27FC236}">
                <a16:creationId xmlns:a16="http://schemas.microsoft.com/office/drawing/2014/main" id="{C5EF5832-18BD-9B4F-A455-D9D49C95D78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2880" y="638652"/>
            <a:ext cx="4230529" cy="3020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4126B52A-7CE5-F84B-9922-E5FDE3F431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6262" y="2606040"/>
            <a:ext cx="4559141" cy="3953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764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5A381BD-7543-B848-A42F-4BE17505CF34}"/>
              </a:ext>
            </a:extLst>
          </p:cNvPr>
          <p:cNvSpPr>
            <a:spLocks noGrp="1"/>
          </p:cNvSpPr>
          <p:nvPr>
            <p:ph type="title"/>
          </p:nvPr>
        </p:nvSpPr>
        <p:spPr/>
        <p:txBody>
          <a:bodyPr/>
          <a:lstStyle/>
          <a:p>
            <a:pPr eaLnBrk="1" hangingPunct="1"/>
            <a:r>
              <a:rPr lang="en-US" altLang="en-US"/>
              <a:t>What is Glocalisation?</a:t>
            </a:r>
          </a:p>
        </p:txBody>
      </p:sp>
      <p:sp>
        <p:nvSpPr>
          <p:cNvPr id="5123" name="Content Placeholder 2">
            <a:extLst>
              <a:ext uri="{FF2B5EF4-FFF2-40B4-BE49-F238E27FC236}">
                <a16:creationId xmlns:a16="http://schemas.microsoft.com/office/drawing/2014/main" id="{434666B5-C827-3A4A-A7E3-C523537D98E1}"/>
              </a:ext>
            </a:extLst>
          </p:cNvPr>
          <p:cNvSpPr>
            <a:spLocks noGrp="1"/>
          </p:cNvSpPr>
          <p:nvPr>
            <p:ph idx="1"/>
          </p:nvPr>
        </p:nvSpPr>
        <p:spPr/>
        <p:txBody>
          <a:bodyPr/>
          <a:lstStyle/>
          <a:p>
            <a:pPr eaLnBrk="1" hangingPunct="1"/>
            <a:endParaRPr lang="en-US" altLang="en-US"/>
          </a:p>
        </p:txBody>
      </p:sp>
      <p:pic>
        <p:nvPicPr>
          <p:cNvPr id="5124" name="Picture 2">
            <a:extLst>
              <a:ext uri="{FF2B5EF4-FFF2-40B4-BE49-F238E27FC236}">
                <a16:creationId xmlns:a16="http://schemas.microsoft.com/office/drawing/2014/main" id="{C64F4A52-5EBD-FD4A-8C37-51179BAA00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 y="2948940"/>
            <a:ext cx="8229600" cy="1045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672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a:extLst>
              <a:ext uri="{FF2B5EF4-FFF2-40B4-BE49-F238E27FC236}">
                <a16:creationId xmlns:a16="http://schemas.microsoft.com/office/drawing/2014/main" id="{71AF220D-3E38-FC4E-9A6A-0B0D234147CF}"/>
              </a:ext>
            </a:extLst>
          </p:cNvPr>
          <p:cNvSpPr>
            <a:spLocks noGrp="1"/>
          </p:cNvSpPr>
          <p:nvPr>
            <p:ph idx="4294967295"/>
          </p:nvPr>
        </p:nvSpPr>
        <p:spPr>
          <a:xfrm>
            <a:off x="594360" y="754380"/>
            <a:ext cx="7772400" cy="4116229"/>
          </a:xfrm>
        </p:spPr>
        <p:txBody>
          <a:bodyPr>
            <a:normAutofit fontScale="85000" lnSpcReduction="20000"/>
          </a:bodyPr>
          <a:lstStyle/>
          <a:p>
            <a:r>
              <a:rPr lang="en-US" altLang="en-US" b="1" i="1"/>
              <a:t>Glocalisation:</a:t>
            </a:r>
            <a:r>
              <a:rPr lang="en-US" altLang="en-US" i="1"/>
              <a:t> The adaptation of a global product for a local market place. The word comes from an amalgamation of the words globalisation and localisation.</a:t>
            </a:r>
            <a:br>
              <a:rPr lang="en-US" altLang="en-US" i="1"/>
            </a:br>
            <a:br>
              <a:rPr lang="en-US" altLang="en-US" i="1"/>
            </a:br>
            <a:r>
              <a:rPr lang="en-US" altLang="en-US" b="1" i="1"/>
              <a:t>Globalisation:</a:t>
            </a:r>
            <a:r>
              <a:rPr lang="en-US" altLang="en-US" i="1"/>
              <a:t> The spread of economic, cultural and social ideas across the world.</a:t>
            </a:r>
            <a:br>
              <a:rPr lang="en-US" altLang="en-US" i="1"/>
            </a:br>
            <a:br>
              <a:rPr lang="en-US" altLang="en-US" i="1"/>
            </a:br>
            <a:r>
              <a:rPr lang="en-US" altLang="en-US" b="1" i="1"/>
              <a:t>Localisation:</a:t>
            </a:r>
            <a:r>
              <a:rPr lang="en-US" altLang="en-US" i="1"/>
              <a:t> The act of operating locally in terms of employees, product, supply of raw materials, etc.</a:t>
            </a:r>
            <a:br>
              <a:rPr lang="en-US" altLang="en-US"/>
            </a:br>
            <a:endParaRPr lang="en-US" altLang="en-US"/>
          </a:p>
        </p:txBody>
      </p:sp>
    </p:spTree>
    <p:extLst>
      <p:ext uri="{BB962C8B-B14F-4D97-AF65-F5344CB8AC3E}">
        <p14:creationId xmlns:p14="http://schemas.microsoft.com/office/powerpoint/2010/main" val="622598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D1C732A8-0C9E-644A-8833-1C84F704ACBF}"/>
              </a:ext>
            </a:extLst>
          </p:cNvPr>
          <p:cNvSpPr>
            <a:spLocks noGrp="1"/>
          </p:cNvSpPr>
          <p:nvPr>
            <p:ph type="title"/>
          </p:nvPr>
        </p:nvSpPr>
        <p:spPr/>
        <p:txBody>
          <a:bodyPr/>
          <a:lstStyle/>
          <a:p>
            <a:pPr eaLnBrk="1" hangingPunct="1"/>
            <a:r>
              <a:rPr lang="en-US" altLang="en-US"/>
              <a:t>Why did glocalisation devlop?</a:t>
            </a:r>
          </a:p>
        </p:txBody>
      </p:sp>
      <p:sp>
        <p:nvSpPr>
          <p:cNvPr id="7171" name="Content Placeholder 2">
            <a:extLst>
              <a:ext uri="{FF2B5EF4-FFF2-40B4-BE49-F238E27FC236}">
                <a16:creationId xmlns:a16="http://schemas.microsoft.com/office/drawing/2014/main" id="{668AF006-62B4-6D4F-A6D4-CE2DE4AAD9D5}"/>
              </a:ext>
            </a:extLst>
          </p:cNvPr>
          <p:cNvSpPr>
            <a:spLocks noGrp="1"/>
          </p:cNvSpPr>
          <p:nvPr>
            <p:ph idx="1"/>
          </p:nvPr>
        </p:nvSpPr>
        <p:spPr/>
        <p:txBody>
          <a:bodyPr/>
          <a:lstStyle/>
          <a:p>
            <a:pPr eaLnBrk="1" hangingPunct="1"/>
            <a:r>
              <a:rPr lang="en-US" altLang="en-US"/>
              <a:t>From the local sourcing of parts by TNCs when establishing branches overseas. </a:t>
            </a:r>
          </a:p>
          <a:p>
            <a:pPr eaLnBrk="1" hangingPunct="1"/>
            <a:r>
              <a:rPr lang="en-US" altLang="en-US"/>
              <a:t>It involves using components from local suppliers to assemble global products.</a:t>
            </a:r>
          </a:p>
          <a:p>
            <a:pPr eaLnBrk="1" hangingPunct="1"/>
            <a:r>
              <a:rPr lang="en-US" altLang="en-US"/>
              <a:t>Glocalisation helps a firm gain acceptance in the local economy while customizing the product to local tastes.</a:t>
            </a:r>
          </a:p>
          <a:p>
            <a:pPr eaLnBrk="1" hangingPunct="1"/>
            <a:endParaRPr lang="en-US" altLang="en-US"/>
          </a:p>
        </p:txBody>
      </p:sp>
    </p:spTree>
    <p:extLst>
      <p:ext uri="{BB962C8B-B14F-4D97-AF65-F5344CB8AC3E}">
        <p14:creationId xmlns:p14="http://schemas.microsoft.com/office/powerpoint/2010/main" val="24621786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2F898FCB-B95A-0544-A9D2-BE710AEEE1D3}"/>
              </a:ext>
            </a:extLst>
          </p:cNvPr>
          <p:cNvSpPr>
            <a:spLocks noGrp="1"/>
          </p:cNvSpPr>
          <p:nvPr>
            <p:ph type="title"/>
          </p:nvPr>
        </p:nvSpPr>
        <p:spPr/>
        <p:txBody>
          <a:bodyPr/>
          <a:lstStyle/>
          <a:p>
            <a:pPr eaLnBrk="1" hangingPunct="1"/>
            <a:r>
              <a:rPr lang="en-US" altLang="en-US"/>
              <a:t>Glocalisation and MacDonalds</a:t>
            </a:r>
          </a:p>
        </p:txBody>
      </p:sp>
      <p:sp>
        <p:nvSpPr>
          <p:cNvPr id="8195" name="Content Placeholder 2">
            <a:extLst>
              <a:ext uri="{FF2B5EF4-FFF2-40B4-BE49-F238E27FC236}">
                <a16:creationId xmlns:a16="http://schemas.microsoft.com/office/drawing/2014/main" id="{585841B9-7196-B843-A4AF-D3A5D5B97908}"/>
              </a:ext>
            </a:extLst>
          </p:cNvPr>
          <p:cNvSpPr>
            <a:spLocks noGrp="1"/>
          </p:cNvSpPr>
          <p:nvPr>
            <p:ph idx="1"/>
          </p:nvPr>
        </p:nvSpPr>
        <p:spPr/>
        <p:txBody>
          <a:bodyPr/>
          <a:lstStyle/>
          <a:p>
            <a:pPr eaLnBrk="1" hangingPunct="1"/>
            <a:endParaRPr lang="en-US" altLang="en-US"/>
          </a:p>
        </p:txBody>
      </p:sp>
      <p:pic>
        <p:nvPicPr>
          <p:cNvPr id="8196" name="Picture 2">
            <a:extLst>
              <a:ext uri="{FF2B5EF4-FFF2-40B4-BE49-F238E27FC236}">
                <a16:creationId xmlns:a16="http://schemas.microsoft.com/office/drawing/2014/main" id="{47AA983A-9E37-DC48-96E4-964F706C8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1724502"/>
            <a:ext cx="4457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3">
            <a:extLst>
              <a:ext uri="{FF2B5EF4-FFF2-40B4-BE49-F238E27FC236}">
                <a16:creationId xmlns:a16="http://schemas.microsoft.com/office/drawing/2014/main" id="{582E37A3-0AA1-F744-A5AD-481B15F04D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840" y="3154680"/>
            <a:ext cx="4414838" cy="3381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9089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4A36AC06-50AA-0146-BD18-7B19F6CB0474}"/>
              </a:ext>
            </a:extLst>
          </p:cNvPr>
          <p:cNvSpPr>
            <a:spLocks noGrp="1"/>
          </p:cNvSpPr>
          <p:nvPr>
            <p:ph type="title"/>
          </p:nvPr>
        </p:nvSpPr>
        <p:spPr/>
        <p:txBody>
          <a:bodyPr/>
          <a:lstStyle/>
          <a:p>
            <a:endParaRPr lang="en-US" altLang="en-US"/>
          </a:p>
        </p:txBody>
      </p:sp>
      <p:sp>
        <p:nvSpPr>
          <p:cNvPr id="9219" name="Content Placeholder 2">
            <a:extLst>
              <a:ext uri="{FF2B5EF4-FFF2-40B4-BE49-F238E27FC236}">
                <a16:creationId xmlns:a16="http://schemas.microsoft.com/office/drawing/2014/main" id="{F6C0D674-6AC0-5645-8BCA-9A3E1A09D784}"/>
              </a:ext>
            </a:extLst>
          </p:cNvPr>
          <p:cNvSpPr>
            <a:spLocks noGrp="1"/>
          </p:cNvSpPr>
          <p:nvPr>
            <p:ph idx="1"/>
          </p:nvPr>
        </p:nvSpPr>
        <p:spPr/>
        <p:txBody>
          <a:bodyPr/>
          <a:lstStyle/>
          <a:p>
            <a:endParaRPr lang="en-US" altLang="en-US"/>
          </a:p>
        </p:txBody>
      </p:sp>
      <p:pic>
        <p:nvPicPr>
          <p:cNvPr id="27650" name="Picture 2">
            <a:extLst>
              <a:ext uri="{FF2B5EF4-FFF2-40B4-BE49-F238E27FC236}">
                <a16:creationId xmlns:a16="http://schemas.microsoft.com/office/drawing/2014/main" id="{A59016F6-3D86-9A46-B18F-949D83E4D6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 y="480060"/>
            <a:ext cx="3338989" cy="23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3">
            <a:extLst>
              <a:ext uri="{FF2B5EF4-FFF2-40B4-BE49-F238E27FC236}">
                <a16:creationId xmlns:a16="http://schemas.microsoft.com/office/drawing/2014/main" id="{AD01C00F-FEEB-3F4F-92C9-4083D112B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4840" y="480060"/>
            <a:ext cx="3497580" cy="239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a:extLst>
              <a:ext uri="{FF2B5EF4-FFF2-40B4-BE49-F238E27FC236}">
                <a16:creationId xmlns:a16="http://schemas.microsoft.com/office/drawing/2014/main" id="{1A18F3FB-C1EB-D145-B7C9-D07D009150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880" y="3223260"/>
            <a:ext cx="3546158" cy="2263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a:extLst>
              <a:ext uri="{FF2B5EF4-FFF2-40B4-BE49-F238E27FC236}">
                <a16:creationId xmlns:a16="http://schemas.microsoft.com/office/drawing/2014/main" id="{15746121-19DB-CB4A-BD2E-4E506D5FCA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260" y="3223260"/>
            <a:ext cx="3217545" cy="2124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a:extLst>
              <a:ext uri="{FF2B5EF4-FFF2-40B4-BE49-F238E27FC236}">
                <a16:creationId xmlns:a16="http://schemas.microsoft.com/office/drawing/2014/main" id="{A27A3752-B271-0E4F-8FD0-018B7CDDA9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5960" y="1234440"/>
            <a:ext cx="4569143" cy="3240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6580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wipe(down)">
                                      <p:cBhvr>
                                        <p:cTn id="7" dur="500"/>
                                        <p:tgtEl>
                                          <p:spTgt spid="276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wipe(down)">
                                      <p:cBhvr>
                                        <p:cTn id="12" dur="500"/>
                                        <p:tgtEl>
                                          <p:spTgt spid="276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anim calcmode="lin" valueType="num">
                                      <p:cBhvr additive="base">
                                        <p:cTn id="17" dur="500" fill="hold"/>
                                        <p:tgtEl>
                                          <p:spTgt spid="27652"/>
                                        </p:tgtEl>
                                        <p:attrNameLst>
                                          <p:attrName>ppt_x</p:attrName>
                                        </p:attrNameLst>
                                      </p:cBhvr>
                                      <p:tavLst>
                                        <p:tav tm="0">
                                          <p:val>
                                            <p:strVal val="#ppt_x"/>
                                          </p:val>
                                        </p:tav>
                                        <p:tav tm="100000">
                                          <p:val>
                                            <p:strVal val="#ppt_x"/>
                                          </p:val>
                                        </p:tav>
                                      </p:tavLst>
                                    </p:anim>
                                    <p:anim calcmode="lin" valueType="num">
                                      <p:cBhvr additive="base">
                                        <p:cTn id="18" dur="500" fill="hold"/>
                                        <p:tgtEl>
                                          <p:spTgt spid="2765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27653"/>
                                        </p:tgtEl>
                                        <p:attrNameLst>
                                          <p:attrName>style.visibility</p:attrName>
                                        </p:attrNameLst>
                                      </p:cBhvr>
                                      <p:to>
                                        <p:strVal val="visible"/>
                                      </p:to>
                                    </p:set>
                                    <p:animEffect transition="in" filter="wipe(down)">
                                      <p:cBhvr>
                                        <p:cTn id="23" dur="500"/>
                                        <p:tgtEl>
                                          <p:spTgt spid="2765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27654"/>
                                        </p:tgtEl>
                                        <p:attrNameLst>
                                          <p:attrName>style.visibility</p:attrName>
                                        </p:attrNameLst>
                                      </p:cBhvr>
                                      <p:to>
                                        <p:strVal val="visible"/>
                                      </p:to>
                                    </p:set>
                                    <p:anim calcmode="lin" valueType="num">
                                      <p:cBhvr additive="base">
                                        <p:cTn id="28" dur="500" fill="hold"/>
                                        <p:tgtEl>
                                          <p:spTgt spid="27654"/>
                                        </p:tgtEl>
                                        <p:attrNameLst>
                                          <p:attrName>ppt_x</p:attrName>
                                        </p:attrNameLst>
                                      </p:cBhvr>
                                      <p:tavLst>
                                        <p:tav tm="0">
                                          <p:val>
                                            <p:strVal val="#ppt_x"/>
                                          </p:val>
                                        </p:tav>
                                        <p:tav tm="100000">
                                          <p:val>
                                            <p:strVal val="#ppt_x"/>
                                          </p:val>
                                        </p:tav>
                                      </p:tavLst>
                                    </p:anim>
                                    <p:anim calcmode="lin" valueType="num">
                                      <p:cBhvr additive="base">
                                        <p:cTn id="29" dur="500" fill="hold"/>
                                        <p:tgtEl>
                                          <p:spTgt spid="276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7FF3E612-30BD-134D-B739-D4E41CAD4981}"/>
              </a:ext>
            </a:extLst>
          </p:cNvPr>
          <p:cNvSpPr>
            <a:spLocks noGrp="1"/>
          </p:cNvSpPr>
          <p:nvPr>
            <p:ph type="title"/>
          </p:nvPr>
        </p:nvSpPr>
        <p:spPr/>
        <p:txBody>
          <a:bodyPr/>
          <a:lstStyle/>
          <a:p>
            <a:endParaRPr lang="en-US" altLang="en-US"/>
          </a:p>
        </p:txBody>
      </p:sp>
      <p:sp>
        <p:nvSpPr>
          <p:cNvPr id="11267" name="Content Placeholder 2">
            <a:extLst>
              <a:ext uri="{FF2B5EF4-FFF2-40B4-BE49-F238E27FC236}">
                <a16:creationId xmlns:a16="http://schemas.microsoft.com/office/drawing/2014/main" id="{1F80BC51-6A8F-5140-A70B-A72DD0F7E02C}"/>
              </a:ext>
            </a:extLst>
          </p:cNvPr>
          <p:cNvSpPr>
            <a:spLocks noGrp="1"/>
          </p:cNvSpPr>
          <p:nvPr>
            <p:ph idx="1"/>
          </p:nvPr>
        </p:nvSpPr>
        <p:spPr/>
        <p:txBody>
          <a:bodyPr/>
          <a:lstStyle/>
          <a:p>
            <a:endParaRPr lang="en-US" altLang="en-US"/>
          </a:p>
        </p:txBody>
      </p:sp>
      <p:pic>
        <p:nvPicPr>
          <p:cNvPr id="11268" name="Picture 2">
            <a:extLst>
              <a:ext uri="{FF2B5EF4-FFF2-40B4-BE49-F238E27FC236}">
                <a16:creationId xmlns:a16="http://schemas.microsoft.com/office/drawing/2014/main" id="{D932A211-C920-8B48-870A-225CB7F2FD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480" y="342900"/>
            <a:ext cx="5683568" cy="6017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9944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79CA3C74-8837-BD43-878C-E2AB570DEDB2}"/>
              </a:ext>
            </a:extLst>
          </p:cNvPr>
          <p:cNvSpPr>
            <a:spLocks noGrp="1"/>
          </p:cNvSpPr>
          <p:nvPr>
            <p:ph type="title"/>
          </p:nvPr>
        </p:nvSpPr>
        <p:spPr/>
        <p:txBody>
          <a:bodyPr/>
          <a:lstStyle/>
          <a:p>
            <a:endParaRPr lang="en-US" altLang="en-US"/>
          </a:p>
        </p:txBody>
      </p:sp>
      <p:sp>
        <p:nvSpPr>
          <p:cNvPr id="12291" name="Content Placeholder 2">
            <a:extLst>
              <a:ext uri="{FF2B5EF4-FFF2-40B4-BE49-F238E27FC236}">
                <a16:creationId xmlns:a16="http://schemas.microsoft.com/office/drawing/2014/main" id="{7325D2B1-9BF7-864C-AFFE-BD699BABEB2E}"/>
              </a:ext>
            </a:extLst>
          </p:cNvPr>
          <p:cNvSpPr>
            <a:spLocks noGrp="1"/>
          </p:cNvSpPr>
          <p:nvPr>
            <p:ph idx="1"/>
          </p:nvPr>
        </p:nvSpPr>
        <p:spPr/>
        <p:txBody>
          <a:bodyPr/>
          <a:lstStyle/>
          <a:p>
            <a:endParaRPr lang="en-US" altLang="en-US"/>
          </a:p>
        </p:txBody>
      </p:sp>
      <p:pic>
        <p:nvPicPr>
          <p:cNvPr id="12292" name="Picture 2">
            <a:extLst>
              <a:ext uri="{FF2B5EF4-FFF2-40B4-BE49-F238E27FC236}">
                <a16:creationId xmlns:a16="http://schemas.microsoft.com/office/drawing/2014/main" id="{7B5EF400-2A99-9144-AC08-8D43B2BA88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7440" y="124302"/>
            <a:ext cx="4389120" cy="6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0895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A3DD8A1D-96C5-5947-A418-BFEB125996C0}"/>
              </a:ext>
            </a:extLst>
          </p:cNvPr>
          <p:cNvSpPr>
            <a:spLocks noGrp="1"/>
          </p:cNvSpPr>
          <p:nvPr>
            <p:ph type="title"/>
          </p:nvPr>
        </p:nvSpPr>
        <p:spPr/>
        <p:txBody>
          <a:bodyPr/>
          <a:lstStyle/>
          <a:p>
            <a:pPr eaLnBrk="1" hangingPunct="1"/>
            <a:r>
              <a:rPr lang="en-US" altLang="en-US"/>
              <a:t>McDonalds and Glocalisation</a:t>
            </a:r>
          </a:p>
        </p:txBody>
      </p:sp>
      <p:sp>
        <p:nvSpPr>
          <p:cNvPr id="13315" name="Content Placeholder 2">
            <a:extLst>
              <a:ext uri="{FF2B5EF4-FFF2-40B4-BE49-F238E27FC236}">
                <a16:creationId xmlns:a16="http://schemas.microsoft.com/office/drawing/2014/main" id="{2B270F23-000F-414C-AE49-EFC5245895D5}"/>
              </a:ext>
            </a:extLst>
          </p:cNvPr>
          <p:cNvSpPr>
            <a:spLocks noGrp="1"/>
          </p:cNvSpPr>
          <p:nvPr>
            <p:ph idx="1"/>
          </p:nvPr>
        </p:nvSpPr>
        <p:spPr/>
        <p:txBody>
          <a:bodyPr/>
          <a:lstStyle/>
          <a:p>
            <a:pPr eaLnBrk="1" hangingPunct="1">
              <a:buFontTx/>
              <a:buNone/>
            </a:pPr>
            <a:r>
              <a:rPr lang="en-US" altLang="en-US"/>
              <a:t>Some researchers believe that the extremes of globalisation could be modified or adapted to fit local conditions. </a:t>
            </a:r>
          </a:p>
          <a:p>
            <a:pPr eaLnBrk="1" hangingPunct="1">
              <a:buFontTx/>
              <a:buNone/>
            </a:pPr>
            <a:r>
              <a:rPr lang="en-US" altLang="en-US"/>
              <a:t>In the USA McDonalds is a fast food restaurant, but in Seoul, Taipei and Beijing it is a place to go for a leisurely meal. </a:t>
            </a:r>
          </a:p>
        </p:txBody>
      </p:sp>
    </p:spTree>
    <p:extLst>
      <p:ext uri="{BB962C8B-B14F-4D97-AF65-F5344CB8AC3E}">
        <p14:creationId xmlns:p14="http://schemas.microsoft.com/office/powerpoint/2010/main" val="37971949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C28ABDFC-5F66-6E44-B55E-876FB057A9C7}"/>
              </a:ext>
            </a:extLst>
          </p:cNvPr>
          <p:cNvSpPr>
            <a:spLocks noGrp="1"/>
          </p:cNvSpPr>
          <p:nvPr>
            <p:ph type="title"/>
          </p:nvPr>
        </p:nvSpPr>
        <p:spPr/>
        <p:txBody>
          <a:bodyPr/>
          <a:lstStyle/>
          <a:p>
            <a:endParaRPr lang="en-US" altLang="en-US"/>
          </a:p>
        </p:txBody>
      </p:sp>
      <p:sp>
        <p:nvSpPr>
          <p:cNvPr id="14339" name="Content Placeholder 2">
            <a:extLst>
              <a:ext uri="{FF2B5EF4-FFF2-40B4-BE49-F238E27FC236}">
                <a16:creationId xmlns:a16="http://schemas.microsoft.com/office/drawing/2014/main" id="{411C17AF-2778-5B47-80B7-316FE076479E}"/>
              </a:ext>
            </a:extLst>
          </p:cNvPr>
          <p:cNvSpPr>
            <a:spLocks noGrp="1"/>
          </p:cNvSpPr>
          <p:nvPr>
            <p:ph idx="1"/>
          </p:nvPr>
        </p:nvSpPr>
        <p:spPr/>
        <p:txBody>
          <a:bodyPr/>
          <a:lstStyle/>
          <a:p>
            <a:endParaRPr lang="en-US" altLang="en-US"/>
          </a:p>
        </p:txBody>
      </p:sp>
      <p:pic>
        <p:nvPicPr>
          <p:cNvPr id="14340" name="Picture 2">
            <a:extLst>
              <a:ext uri="{FF2B5EF4-FFF2-40B4-BE49-F238E27FC236}">
                <a16:creationId xmlns:a16="http://schemas.microsoft.com/office/drawing/2014/main" id="{0397A7B1-B0EC-234C-B6EF-FD346D9790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 y="1028700"/>
            <a:ext cx="9736932" cy="4594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08474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Interbrand</a:t>
            </a:r>
            <a:r>
              <a:rPr lang="en-US" dirty="0"/>
              <a:t>: the top 100 global brands 2017?</a:t>
            </a:r>
          </a:p>
        </p:txBody>
      </p:sp>
      <p:sp>
        <p:nvSpPr>
          <p:cNvPr id="3" name="Content Placeholder 2"/>
          <p:cNvSpPr>
            <a:spLocks noGrp="1"/>
          </p:cNvSpPr>
          <p:nvPr>
            <p:ph idx="1"/>
          </p:nvPr>
        </p:nvSpPr>
        <p:spPr/>
        <p:txBody>
          <a:bodyPr/>
          <a:lstStyle/>
          <a:p>
            <a:r>
              <a:rPr lang="en-US" dirty="0"/>
              <a:t>Predict- what will be in the top 10? </a:t>
            </a:r>
          </a:p>
          <a:p>
            <a:pPr marL="0" indent="0">
              <a:buNone/>
            </a:pPr>
            <a:r>
              <a:rPr lang="en-US" dirty="0"/>
              <a:t>(based on income)</a:t>
            </a:r>
          </a:p>
        </p:txBody>
      </p:sp>
    </p:spTree>
    <p:extLst>
      <p:ext uri="{BB962C8B-B14F-4D97-AF65-F5344CB8AC3E}">
        <p14:creationId xmlns:p14="http://schemas.microsoft.com/office/powerpoint/2010/main" val="24767488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5B3D6ED0-8E42-AE45-A678-165940F02B1D}"/>
              </a:ext>
            </a:extLst>
          </p:cNvPr>
          <p:cNvSpPr>
            <a:spLocks noGrp="1"/>
          </p:cNvSpPr>
          <p:nvPr>
            <p:ph type="title"/>
          </p:nvPr>
        </p:nvSpPr>
        <p:spPr/>
        <p:txBody>
          <a:bodyPr/>
          <a:lstStyle/>
          <a:p>
            <a:pPr eaLnBrk="1" hangingPunct="1"/>
            <a:r>
              <a:rPr lang="en-US" altLang="en-US"/>
              <a:t>McDonalds and globalisation</a:t>
            </a:r>
          </a:p>
        </p:txBody>
      </p:sp>
      <p:sp>
        <p:nvSpPr>
          <p:cNvPr id="15363" name="Content Placeholder 2">
            <a:extLst>
              <a:ext uri="{FF2B5EF4-FFF2-40B4-BE49-F238E27FC236}">
                <a16:creationId xmlns:a16="http://schemas.microsoft.com/office/drawing/2014/main" id="{5A6ED076-1B38-D544-87A9-D01891625AD0}"/>
              </a:ext>
            </a:extLst>
          </p:cNvPr>
          <p:cNvSpPr>
            <a:spLocks noGrp="1"/>
          </p:cNvSpPr>
          <p:nvPr>
            <p:ph idx="1"/>
          </p:nvPr>
        </p:nvSpPr>
        <p:spPr>
          <a:xfrm>
            <a:off x="388620" y="1645920"/>
            <a:ext cx="8503920" cy="4450557"/>
          </a:xfrm>
        </p:spPr>
        <p:txBody>
          <a:bodyPr>
            <a:normAutofit fontScale="92500" lnSpcReduction="20000"/>
          </a:bodyPr>
          <a:lstStyle/>
          <a:p>
            <a:pPr eaLnBrk="1" hangingPunct="1">
              <a:buFontTx/>
              <a:buNone/>
            </a:pPr>
            <a:r>
              <a:rPr lang="en-US" altLang="en-US"/>
              <a:t>A number of questions could be asked of McDonalds:</a:t>
            </a:r>
          </a:p>
          <a:p>
            <a:pPr eaLnBrk="1" hangingPunct="1"/>
            <a:r>
              <a:rPr lang="en-US" altLang="en-US"/>
              <a:t>Does the spread of fast food undermine local producers</a:t>
            </a:r>
          </a:p>
          <a:p>
            <a:pPr eaLnBrk="1" hangingPunct="1"/>
            <a:r>
              <a:rPr lang="en-US" altLang="en-US"/>
              <a:t>Does the spread of fast food undermine local dietary patterns?</a:t>
            </a:r>
          </a:p>
          <a:p>
            <a:pPr eaLnBrk="1" hangingPunct="1"/>
            <a:r>
              <a:rPr lang="en-US" altLang="en-US"/>
              <a:t>Does the spread of fast food create environmental problems such as water shortages?</a:t>
            </a:r>
          </a:p>
          <a:p>
            <a:pPr eaLnBrk="1" hangingPunct="1"/>
            <a:r>
              <a:rPr lang="en-US" altLang="en-US"/>
              <a:t>Does the spread of fast food cause socio-cultural problems such as conflict between different generations. </a:t>
            </a:r>
          </a:p>
          <a:p>
            <a:pPr eaLnBrk="1" hangingPunct="1"/>
            <a:endParaRPr lang="en-US" altLang="en-US"/>
          </a:p>
          <a:p>
            <a:pPr eaLnBrk="1" hangingPunct="1"/>
            <a:endParaRPr lang="en-US" altLang="en-US"/>
          </a:p>
          <a:p>
            <a:pPr eaLnBrk="1" hangingPunct="1"/>
            <a:endParaRPr lang="en-US" altLang="en-US"/>
          </a:p>
        </p:txBody>
      </p:sp>
    </p:spTree>
    <p:extLst>
      <p:ext uri="{BB962C8B-B14F-4D97-AF65-F5344CB8AC3E}">
        <p14:creationId xmlns:p14="http://schemas.microsoft.com/office/powerpoint/2010/main" val="36054756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3D92D71D-67F1-AD41-9D80-DD7F1C4E9F71}"/>
              </a:ext>
            </a:extLst>
          </p:cNvPr>
          <p:cNvSpPr>
            <a:spLocks noGrp="1"/>
          </p:cNvSpPr>
          <p:nvPr>
            <p:ph type="title"/>
          </p:nvPr>
        </p:nvSpPr>
        <p:spPr>
          <a:xfrm>
            <a:off x="0" y="0"/>
            <a:ext cx="9144000" cy="1144429"/>
          </a:xfrm>
        </p:spPr>
        <p:txBody>
          <a:bodyPr/>
          <a:lstStyle/>
          <a:p>
            <a:r>
              <a:rPr lang="en-US" altLang="en-US" sz="2880"/>
              <a:t>How fast food restaurants may vary globally….</a:t>
            </a:r>
          </a:p>
        </p:txBody>
      </p:sp>
      <p:sp>
        <p:nvSpPr>
          <p:cNvPr id="16387" name="Content Placeholder 2">
            <a:extLst>
              <a:ext uri="{FF2B5EF4-FFF2-40B4-BE49-F238E27FC236}">
                <a16:creationId xmlns:a16="http://schemas.microsoft.com/office/drawing/2014/main" id="{AA26ABA8-6529-9A4B-AB6F-41DAC742E8FE}"/>
              </a:ext>
            </a:extLst>
          </p:cNvPr>
          <p:cNvSpPr>
            <a:spLocks noGrp="1"/>
          </p:cNvSpPr>
          <p:nvPr>
            <p:ph idx="1"/>
          </p:nvPr>
        </p:nvSpPr>
        <p:spPr>
          <a:xfrm>
            <a:off x="0" y="960120"/>
            <a:ext cx="8961120" cy="4116229"/>
          </a:xfrm>
        </p:spPr>
        <p:txBody>
          <a:bodyPr>
            <a:normAutofit fontScale="92500" lnSpcReduction="10000"/>
          </a:bodyPr>
          <a:lstStyle/>
          <a:p>
            <a:pPr>
              <a:buFontTx/>
              <a:buNone/>
            </a:pPr>
            <a:r>
              <a:rPr lang="en-US" altLang="en-US" sz="2160"/>
              <a:t>In China and Vietnam, locals have to dress up and make reservations to dine at Pizza Hut. "When I'm out on a date and want to impress a girl“</a:t>
            </a:r>
          </a:p>
          <a:p>
            <a:pPr>
              <a:buFontTx/>
              <a:buNone/>
            </a:pPr>
            <a:r>
              <a:rPr lang="en-US" altLang="en-US" sz="2160"/>
              <a:t> In Hong Kong, upscale McDonald's recently started offering wedding packages.</a:t>
            </a:r>
          </a:p>
          <a:p>
            <a:pPr>
              <a:buFontTx/>
              <a:buNone/>
            </a:pPr>
            <a:r>
              <a:rPr lang="en-US" altLang="en-US" sz="2160"/>
              <a:t> In Japan, Denny's serves dishes with foie gras and truffles.</a:t>
            </a:r>
          </a:p>
          <a:p>
            <a:pPr>
              <a:buFontTx/>
              <a:buNone/>
            </a:pPr>
            <a:r>
              <a:rPr lang="en-US" altLang="en-US" sz="2160"/>
              <a:t> Also in Japan, Subway, which surpassed McDonald's last month as the world's largest fast food chain, does not just serve fresh ingredients, it grows them in its backyard.</a:t>
            </a:r>
          </a:p>
          <a:p>
            <a:r>
              <a:rPr lang="en-US" altLang="en-US" sz="2160"/>
              <a:t>The McDonald's in China is a prestigious place to work. The corporation recently opened a Hamburger University in Shanghai. With an acceptance rate less than 1%, the management training program is harder to get into than Harvard.</a:t>
            </a:r>
          </a:p>
          <a:p>
            <a:r>
              <a:rPr lang="en-US" altLang="en-US" sz="2160"/>
              <a:t>In India, Taco Bell and McDonald's are Hindu-friendly, substituting beef for chicken, lamb, potatoes or </a:t>
            </a:r>
            <a:r>
              <a:rPr lang="en-US" altLang="en-US" sz="2160" i="1"/>
              <a:t>paneer</a:t>
            </a:r>
            <a:r>
              <a:rPr lang="en-US" altLang="en-US" sz="2160"/>
              <a:t> (Indian cheese). In Muslim countries, Subway, Taco Bell, KFC and McDonald's serve only halal meat.</a:t>
            </a:r>
          </a:p>
          <a:p>
            <a:endParaRPr lang="en-US" altLang="en-US" sz="2160"/>
          </a:p>
        </p:txBody>
      </p:sp>
    </p:spTree>
    <p:extLst>
      <p:ext uri="{BB962C8B-B14F-4D97-AF65-F5344CB8AC3E}">
        <p14:creationId xmlns:p14="http://schemas.microsoft.com/office/powerpoint/2010/main" val="23381682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F90E2BAC-2C80-554B-87AE-883F49848678}"/>
              </a:ext>
            </a:extLst>
          </p:cNvPr>
          <p:cNvSpPr>
            <a:spLocks noGrp="1"/>
          </p:cNvSpPr>
          <p:nvPr>
            <p:ph type="title"/>
          </p:nvPr>
        </p:nvSpPr>
        <p:spPr>
          <a:xfrm>
            <a:off x="731520" y="0"/>
            <a:ext cx="7772400" cy="1144429"/>
          </a:xfrm>
        </p:spPr>
        <p:txBody>
          <a:bodyPr/>
          <a:lstStyle/>
          <a:p>
            <a:r>
              <a:rPr lang="en-US" altLang="en-US"/>
              <a:t>Read the articles:</a:t>
            </a:r>
          </a:p>
        </p:txBody>
      </p:sp>
      <p:sp>
        <p:nvSpPr>
          <p:cNvPr id="17411" name="Content Placeholder 2">
            <a:extLst>
              <a:ext uri="{FF2B5EF4-FFF2-40B4-BE49-F238E27FC236}">
                <a16:creationId xmlns:a16="http://schemas.microsoft.com/office/drawing/2014/main" id="{F9820216-5117-4347-B1AB-13AF0D262E3A}"/>
              </a:ext>
            </a:extLst>
          </p:cNvPr>
          <p:cNvSpPr>
            <a:spLocks noGrp="1"/>
          </p:cNvSpPr>
          <p:nvPr>
            <p:ph idx="1"/>
          </p:nvPr>
        </p:nvSpPr>
        <p:spPr>
          <a:xfrm>
            <a:off x="457200" y="1303020"/>
            <a:ext cx="7772400" cy="4116229"/>
          </a:xfrm>
        </p:spPr>
        <p:txBody>
          <a:bodyPr>
            <a:normAutofit fontScale="92500" lnSpcReduction="10000"/>
          </a:bodyPr>
          <a:lstStyle/>
          <a:p>
            <a:r>
              <a:rPr lang="en-US" altLang="en-US" b="1"/>
              <a:t>McDonald's 'Italianised' menu: the future of fast food?</a:t>
            </a:r>
          </a:p>
          <a:p>
            <a:r>
              <a:rPr lang="en-US" altLang="en-US">
                <a:hlinkClick r:id="rId2"/>
              </a:rPr>
              <a:t>http://www.theguardian.com/lifeandstyle/wordofmouth/2013/may/27/mcdonalds-italianised-menu-future-fast-food</a:t>
            </a:r>
            <a:endParaRPr lang="en-US" altLang="en-US"/>
          </a:p>
          <a:p>
            <a:r>
              <a:rPr lang="en-US" altLang="en-US">
                <a:hlinkClick r:id="rId3"/>
              </a:rPr>
              <a:t>http://newsfeed.time.com/2012/09/04/mcdonalds-goes-vegetarian-in-india/</a:t>
            </a:r>
            <a:endParaRPr lang="en-US" altLang="en-US"/>
          </a:p>
          <a:p>
            <a:pPr>
              <a:buFontTx/>
              <a:buNone/>
            </a:pPr>
            <a:r>
              <a:rPr lang="en-US" altLang="en-US"/>
              <a:t>Make notes on how McDonalds are adapting their menu items to suit local tastes</a:t>
            </a:r>
          </a:p>
        </p:txBody>
      </p:sp>
    </p:spTree>
    <p:extLst>
      <p:ext uri="{BB962C8B-B14F-4D97-AF65-F5344CB8AC3E}">
        <p14:creationId xmlns:p14="http://schemas.microsoft.com/office/powerpoint/2010/main" val="4079171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944E21E5-2F28-F54D-B96F-87AFE8C04186}"/>
              </a:ext>
            </a:extLst>
          </p:cNvPr>
          <p:cNvSpPr>
            <a:spLocks noGrp="1"/>
          </p:cNvSpPr>
          <p:nvPr>
            <p:ph type="title"/>
          </p:nvPr>
        </p:nvSpPr>
        <p:spPr/>
        <p:txBody>
          <a:bodyPr/>
          <a:lstStyle/>
          <a:p>
            <a:endParaRPr lang="en-US" altLang="en-US"/>
          </a:p>
        </p:txBody>
      </p:sp>
      <p:sp>
        <p:nvSpPr>
          <p:cNvPr id="10243" name="Content Placeholder 2">
            <a:extLst>
              <a:ext uri="{FF2B5EF4-FFF2-40B4-BE49-F238E27FC236}">
                <a16:creationId xmlns:a16="http://schemas.microsoft.com/office/drawing/2014/main" id="{46CB053A-7FD1-F54E-9509-55F6B0FCD8D4}"/>
              </a:ext>
            </a:extLst>
          </p:cNvPr>
          <p:cNvSpPr>
            <a:spLocks noGrp="1"/>
          </p:cNvSpPr>
          <p:nvPr>
            <p:ph idx="1"/>
          </p:nvPr>
        </p:nvSpPr>
        <p:spPr/>
        <p:txBody>
          <a:bodyPr/>
          <a:lstStyle/>
          <a:p>
            <a:endParaRPr lang="en-US" altLang="en-US"/>
          </a:p>
        </p:txBody>
      </p:sp>
      <p:pic>
        <p:nvPicPr>
          <p:cNvPr id="10244" name="Picture 3">
            <a:extLst>
              <a:ext uri="{FF2B5EF4-FFF2-40B4-BE49-F238E27FC236}">
                <a16:creationId xmlns:a16="http://schemas.microsoft.com/office/drawing/2014/main" id="{83A787FA-3F17-8649-8CB9-D46C332BB1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 y="205740"/>
            <a:ext cx="8738235" cy="630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96533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9B3C08E1-C2D2-354C-AEE5-FA49E4A28507}"/>
              </a:ext>
            </a:extLst>
          </p:cNvPr>
          <p:cNvSpPr>
            <a:spLocks noGrp="1"/>
          </p:cNvSpPr>
          <p:nvPr>
            <p:ph type="title"/>
          </p:nvPr>
        </p:nvSpPr>
        <p:spPr/>
        <p:txBody>
          <a:bodyPr>
            <a:normAutofit fontScale="90000"/>
          </a:bodyPr>
          <a:lstStyle/>
          <a:p>
            <a:pPr eaLnBrk="1" hangingPunct="1"/>
            <a:r>
              <a:rPr lang="en-US" altLang="en-US"/>
              <a:t>Anti McDonalds sentiments in India</a:t>
            </a:r>
          </a:p>
        </p:txBody>
      </p:sp>
      <p:sp>
        <p:nvSpPr>
          <p:cNvPr id="18435" name="Content Placeholder 2">
            <a:extLst>
              <a:ext uri="{FF2B5EF4-FFF2-40B4-BE49-F238E27FC236}">
                <a16:creationId xmlns:a16="http://schemas.microsoft.com/office/drawing/2014/main" id="{4CEF4D5B-D2FF-3E48-A5E5-6C6DB50B1F1A}"/>
              </a:ext>
            </a:extLst>
          </p:cNvPr>
          <p:cNvSpPr>
            <a:spLocks noGrp="1"/>
          </p:cNvSpPr>
          <p:nvPr>
            <p:ph idx="1"/>
          </p:nvPr>
        </p:nvSpPr>
        <p:spPr>
          <a:xfrm>
            <a:off x="457200" y="1783080"/>
            <a:ext cx="8366760" cy="4116229"/>
          </a:xfrm>
        </p:spPr>
        <p:txBody>
          <a:bodyPr>
            <a:normAutofit fontScale="92500" lnSpcReduction="20000"/>
          </a:bodyPr>
          <a:lstStyle/>
          <a:p>
            <a:pPr eaLnBrk="1" hangingPunct="1">
              <a:buFontTx/>
              <a:buNone/>
            </a:pPr>
            <a:r>
              <a:rPr lang="en-US" altLang="en-US"/>
              <a:t>McDonalds has opened restaurants in New Deli and Mumbai.</a:t>
            </a:r>
          </a:p>
          <a:p>
            <a:pPr eaLnBrk="1" hangingPunct="1">
              <a:buFontTx/>
              <a:buNone/>
            </a:pPr>
            <a:r>
              <a:rPr lang="en-US" altLang="en-US"/>
              <a:t>Environmentalists believe that the fast food industry is destroying not only the Indian environment but also the traditional way of life. </a:t>
            </a:r>
          </a:p>
          <a:p>
            <a:pPr eaLnBrk="1" hangingPunct="1"/>
            <a:r>
              <a:rPr lang="en-US" altLang="en-US"/>
              <a:t>Encourages a diet of meat that the country cannot afford</a:t>
            </a:r>
          </a:p>
          <a:p>
            <a:pPr eaLnBrk="1" hangingPunct="1"/>
            <a:r>
              <a:rPr lang="en-US" altLang="en-US"/>
              <a:t>The animals that give the meal, milk and eggs are fed on the same amount of grain that would feed 5x more people if they ate it themselves. </a:t>
            </a:r>
          </a:p>
          <a:p>
            <a:pPr eaLnBrk="1" hangingPunct="1">
              <a:buFontTx/>
              <a:buNone/>
            </a:pPr>
            <a:endParaRPr lang="en-US" altLang="en-US"/>
          </a:p>
        </p:txBody>
      </p:sp>
    </p:spTree>
    <p:extLst>
      <p:ext uri="{BB962C8B-B14F-4D97-AF65-F5344CB8AC3E}">
        <p14:creationId xmlns:p14="http://schemas.microsoft.com/office/powerpoint/2010/main" val="47001652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B0013-2C3A-9546-8E3A-58CF9A6A1012}"/>
              </a:ext>
            </a:extLst>
          </p:cNvPr>
          <p:cNvSpPr>
            <a:spLocks noGrp="1"/>
          </p:cNvSpPr>
          <p:nvPr>
            <p:ph type="title"/>
          </p:nvPr>
        </p:nvSpPr>
        <p:spPr/>
        <p:txBody>
          <a:bodyPr>
            <a:normAutofit fontScale="90000"/>
          </a:bodyPr>
          <a:lstStyle/>
          <a:p>
            <a:r>
              <a:rPr lang="en-US" dirty="0"/>
              <a:t>How have McDonalds conquered the Indian Market? </a:t>
            </a:r>
          </a:p>
        </p:txBody>
      </p:sp>
      <p:sp>
        <p:nvSpPr>
          <p:cNvPr id="3" name="Content Placeholder 2">
            <a:extLst>
              <a:ext uri="{FF2B5EF4-FFF2-40B4-BE49-F238E27FC236}">
                <a16:creationId xmlns:a16="http://schemas.microsoft.com/office/drawing/2014/main" id="{2738BDD4-2817-464B-8E90-2E78F4BC822C}"/>
              </a:ext>
            </a:extLst>
          </p:cNvPr>
          <p:cNvSpPr>
            <a:spLocks noGrp="1"/>
          </p:cNvSpPr>
          <p:nvPr>
            <p:ph idx="1"/>
          </p:nvPr>
        </p:nvSpPr>
        <p:spPr>
          <a:xfrm>
            <a:off x="451338" y="1752600"/>
            <a:ext cx="8229600" cy="4525963"/>
          </a:xfrm>
        </p:spPr>
        <p:txBody>
          <a:bodyPr>
            <a:normAutofit fontScale="85000" lnSpcReduction="20000"/>
          </a:bodyPr>
          <a:lstStyle/>
          <a:p>
            <a:r>
              <a:rPr lang="en-US" dirty="0"/>
              <a:t>Check out this </a:t>
            </a:r>
            <a:r>
              <a:rPr lang="en-US" b="1" dirty="0">
                <a:hlinkClick r:id="rId2"/>
              </a:rPr>
              <a:t>October 2014 BBC news article</a:t>
            </a:r>
            <a:r>
              <a:rPr lang="en-US" dirty="0"/>
              <a:t> about how McDonalds has </a:t>
            </a:r>
            <a:r>
              <a:rPr lang="en-US" b="1" i="1" dirty="0"/>
              <a:t>"conquered"</a:t>
            </a:r>
            <a:r>
              <a:rPr lang="en-US" dirty="0"/>
              <a:t> India.  How did McDonalds </a:t>
            </a:r>
            <a:r>
              <a:rPr lang="en-US" dirty="0" err="1"/>
              <a:t>glocalize</a:t>
            </a:r>
            <a:r>
              <a:rPr lang="en-US" dirty="0"/>
              <a:t> their product to fit the Indian food market? </a:t>
            </a:r>
          </a:p>
          <a:p>
            <a:endParaRPr lang="en-US" dirty="0"/>
          </a:p>
          <a:p>
            <a:r>
              <a:rPr lang="en-US" dirty="0"/>
              <a:t>Complete the worksheet</a:t>
            </a:r>
          </a:p>
          <a:p>
            <a:endParaRPr lang="en-US" dirty="0"/>
          </a:p>
          <a:p>
            <a:endParaRPr lang="en-US" dirty="0"/>
          </a:p>
          <a:p>
            <a:r>
              <a:rPr lang="en-US" dirty="0"/>
              <a:t>You will need to access the global McDonalds site: </a:t>
            </a:r>
            <a:r>
              <a:rPr lang="en-US" dirty="0">
                <a:hlinkClick r:id="rId3"/>
              </a:rPr>
              <a:t>http://</a:t>
            </a:r>
            <a:r>
              <a:rPr lang="en-US" dirty="0" err="1">
                <a:hlinkClick r:id="rId3"/>
              </a:rPr>
              <a:t>corporate.mcdonalds.com</a:t>
            </a:r>
            <a:r>
              <a:rPr lang="en-US" dirty="0">
                <a:hlinkClick r:id="rId3"/>
              </a:rPr>
              <a:t>/</a:t>
            </a:r>
            <a:r>
              <a:rPr lang="en-US" dirty="0" err="1">
                <a:hlinkClick r:id="rId3"/>
              </a:rPr>
              <a:t>corpmcd</a:t>
            </a:r>
            <a:r>
              <a:rPr lang="en-US" dirty="0">
                <a:hlinkClick r:id="rId3"/>
              </a:rPr>
              <a:t>/about-us/around-the-</a:t>
            </a:r>
            <a:r>
              <a:rPr lang="en-US" dirty="0" err="1">
                <a:hlinkClick r:id="rId3"/>
              </a:rPr>
              <a:t>world.html</a:t>
            </a:r>
            <a:endParaRPr lang="en-US" dirty="0"/>
          </a:p>
        </p:txBody>
      </p:sp>
      <p:pic>
        <p:nvPicPr>
          <p:cNvPr id="5" name="Picture 4">
            <a:extLst>
              <a:ext uri="{FF2B5EF4-FFF2-40B4-BE49-F238E27FC236}">
                <a16:creationId xmlns:a16="http://schemas.microsoft.com/office/drawing/2014/main" id="{E7EF7B9F-F4B7-6A4E-A854-9C61CF6BA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2895599"/>
            <a:ext cx="2590800" cy="1711569"/>
          </a:xfrm>
          <a:prstGeom prst="rect">
            <a:avLst/>
          </a:prstGeom>
        </p:spPr>
      </p:pic>
    </p:spTree>
    <p:extLst>
      <p:ext uri="{BB962C8B-B14F-4D97-AF65-F5344CB8AC3E}">
        <p14:creationId xmlns:p14="http://schemas.microsoft.com/office/powerpoint/2010/main" val="20859684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Global coca-cola</a:t>
            </a:r>
          </a:p>
        </p:txBody>
      </p:sp>
      <p:sp>
        <p:nvSpPr>
          <p:cNvPr id="3" name="Content Placeholder 2"/>
          <p:cNvSpPr>
            <a:spLocks noGrp="1"/>
          </p:cNvSpPr>
          <p:nvPr>
            <p:ph idx="1"/>
          </p:nvPr>
        </p:nvSpPr>
        <p:spPr/>
        <p:txBody>
          <a:bodyPr/>
          <a:lstStyle/>
          <a:p>
            <a:pPr>
              <a:buNone/>
            </a:pP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0" y="1295400"/>
            <a:ext cx="8583454" cy="5105400"/>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2133600" y="25949"/>
            <a:ext cx="4343400" cy="6832051"/>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2"/>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846138"/>
            <a:ext cx="6659980" cy="5592763"/>
          </a:xfrm>
        </p:spPr>
      </p:pic>
    </p:spTree>
    <p:extLst>
      <p:ext uri="{BB962C8B-B14F-4D97-AF65-F5344CB8AC3E}">
        <p14:creationId xmlns:p14="http://schemas.microsoft.com/office/powerpoint/2010/main" val="10029803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Extra information: </a:t>
            </a:r>
          </a:p>
        </p:txBody>
      </p:sp>
      <p:sp>
        <p:nvSpPr>
          <p:cNvPr id="3" name="Content Placeholder 2"/>
          <p:cNvSpPr>
            <a:spLocks noGrp="1"/>
          </p:cNvSpPr>
          <p:nvPr>
            <p:ph idx="1"/>
          </p:nvPr>
        </p:nvSpPr>
        <p:spPr/>
        <p:txBody>
          <a:bodyPr/>
          <a:lstStyle/>
          <a:p>
            <a:r>
              <a:rPr lang="en-US" b="1" dirty="0"/>
              <a:t>Coca Cola The Real Story Behind the Real Thing : </a:t>
            </a:r>
            <a:r>
              <a:rPr lang="en-US" b="1" dirty="0">
                <a:hlinkClick r:id="rId2"/>
              </a:rPr>
              <a:t>here</a:t>
            </a:r>
            <a:endParaRPr lang="en-US" b="1" dirty="0"/>
          </a:p>
          <a:p>
            <a:endParaRPr lang="en-US" dirty="0"/>
          </a:p>
        </p:txBody>
      </p:sp>
    </p:spTree>
    <p:extLst>
      <p:ext uri="{BB962C8B-B14F-4D97-AF65-F5344CB8AC3E}">
        <p14:creationId xmlns:p14="http://schemas.microsoft.com/office/powerpoint/2010/main" val="701163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rmAutofit/>
          </a:bodyPr>
          <a:lstStyle/>
          <a:p>
            <a:r>
              <a:rPr lang="en-US" sz="1800" dirty="0">
                <a:hlinkClick r:id="rId2"/>
              </a:rPr>
              <a:t>http://</a:t>
            </a:r>
            <a:r>
              <a:rPr lang="en-US" sz="1800" dirty="0" err="1">
                <a:hlinkClick r:id="rId2"/>
              </a:rPr>
              <a:t>interbrand.com</a:t>
            </a:r>
            <a:r>
              <a:rPr lang="en-US" sz="1800" dirty="0">
                <a:hlinkClick r:id="rId2"/>
              </a:rPr>
              <a:t>/best-brands/best-global-brands/2017/</a:t>
            </a:r>
            <a:endParaRPr lang="en-US" sz="1800"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19200" y="1258093"/>
            <a:ext cx="6229350" cy="5210175"/>
          </a:xfrm>
          <a:prstGeom prst="rect">
            <a:avLst/>
          </a:prstGeom>
        </p:spPr>
      </p:pic>
      <p:sp>
        <p:nvSpPr>
          <p:cNvPr id="5" name="TextBox 4"/>
          <p:cNvSpPr txBox="1"/>
          <p:nvPr/>
        </p:nvSpPr>
        <p:spPr>
          <a:xfrm>
            <a:off x="381000" y="2971800"/>
            <a:ext cx="1676400" cy="2585323"/>
          </a:xfrm>
          <a:prstGeom prst="rect">
            <a:avLst/>
          </a:prstGeom>
          <a:noFill/>
        </p:spPr>
        <p:txBody>
          <a:bodyPr wrap="square" rtlCol="0">
            <a:spAutoFit/>
          </a:bodyPr>
          <a:lstStyle/>
          <a:p>
            <a:r>
              <a:rPr lang="en-US" dirty="0"/>
              <a:t>Make notes on the brand value of coco cola and </a:t>
            </a:r>
            <a:r>
              <a:rPr lang="en-US" dirty="0" err="1"/>
              <a:t>MacDonalds</a:t>
            </a:r>
            <a:r>
              <a:rPr lang="en-US" dirty="0"/>
              <a:t>  and explain why they are successful globally. </a:t>
            </a:r>
          </a:p>
        </p:txBody>
      </p:sp>
    </p:spTree>
    <p:extLst>
      <p:ext uri="{BB962C8B-B14F-4D97-AF65-F5344CB8AC3E}">
        <p14:creationId xmlns:p14="http://schemas.microsoft.com/office/powerpoint/2010/main" val="33365006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 cola</a:t>
            </a:r>
          </a:p>
        </p:txBody>
      </p:sp>
      <p:sp>
        <p:nvSpPr>
          <p:cNvPr id="4" name="Content Placeholder 3"/>
          <p:cNvSpPr>
            <a:spLocks noGrp="1"/>
          </p:cNvSpPr>
          <p:nvPr>
            <p:ph sz="half" idx="1"/>
          </p:nvPr>
        </p:nvSpPr>
        <p:spPr/>
        <p:txBody>
          <a:bodyPr>
            <a:normAutofit fontScale="92500" lnSpcReduction="20000"/>
          </a:bodyPr>
          <a:lstStyle/>
          <a:p>
            <a:pPr>
              <a:buNone/>
            </a:pPr>
            <a:r>
              <a:rPr lang="en-US" dirty="0"/>
              <a:t>Started in Atlanta, USA (this is where its headquarters are still located) in 1896 by John Pemberton .</a:t>
            </a:r>
          </a:p>
          <a:p>
            <a:pPr>
              <a:buNone/>
            </a:pPr>
            <a:endParaRPr lang="en-US" dirty="0"/>
          </a:p>
          <a:p>
            <a:pPr>
              <a:buNone/>
            </a:pPr>
            <a:r>
              <a:rPr lang="en-US" dirty="0"/>
              <a:t>Around the world, people enjoy Coca-Cola beverages 1.5 billion times a day, and its 450 brands and more than 2,800 products are distributed in 200-plus countries. </a:t>
            </a:r>
          </a:p>
        </p:txBody>
      </p:sp>
      <p:pic>
        <p:nvPicPr>
          <p:cNvPr id="3074" name="Picture 2"/>
          <p:cNvPicPr>
            <a:picLocks noGrp="1" noChangeAspect="1" noChangeArrowheads="1"/>
          </p:cNvPicPr>
          <p:nvPr>
            <p:ph sz="half" idx="2"/>
          </p:nvPr>
        </p:nvPicPr>
        <p:blipFill>
          <a:blip r:embed="rId2" cstate="print"/>
          <a:srcRect/>
          <a:stretch>
            <a:fillRect/>
          </a:stretch>
        </p:blipFill>
        <p:spPr bwMode="auto">
          <a:xfrm>
            <a:off x="4876800" y="2133600"/>
            <a:ext cx="3900420" cy="2477294"/>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 cola </a:t>
            </a:r>
          </a:p>
        </p:txBody>
      </p:sp>
      <p:sp>
        <p:nvSpPr>
          <p:cNvPr id="3" name="Content Placeholder 2"/>
          <p:cNvSpPr>
            <a:spLocks noGrp="1"/>
          </p:cNvSpPr>
          <p:nvPr>
            <p:ph sz="half" idx="1"/>
          </p:nvPr>
        </p:nvSpPr>
        <p:spPr/>
        <p:txBody>
          <a:bodyPr>
            <a:normAutofit fontScale="92500" lnSpcReduction="10000"/>
          </a:bodyPr>
          <a:lstStyle/>
          <a:p>
            <a:r>
              <a:rPr lang="en-US" dirty="0"/>
              <a:t>The biggest selling drink in history.</a:t>
            </a:r>
          </a:p>
          <a:p>
            <a:r>
              <a:rPr lang="en-US" dirty="0"/>
              <a:t>Arrived in the UK in 1900 through soda fountain outlets in locations such as Selfridges. </a:t>
            </a:r>
          </a:p>
          <a:p>
            <a:r>
              <a:rPr lang="en-US" dirty="0"/>
              <a:t>Now the word ‘coca cola’ is thought to be the second most recognized world in the world after “OK”!</a:t>
            </a:r>
          </a:p>
          <a:p>
            <a:endParaRPr lang="en-US" dirty="0"/>
          </a:p>
          <a:p>
            <a:endParaRPr lang="en-US" dirty="0"/>
          </a:p>
        </p:txBody>
      </p:sp>
      <p:pic>
        <p:nvPicPr>
          <p:cNvPr id="4098" name="Picture 2"/>
          <p:cNvPicPr>
            <a:picLocks noGrp="1" noChangeAspect="1" noChangeArrowheads="1"/>
          </p:cNvPicPr>
          <p:nvPr>
            <p:ph sz="half" idx="2"/>
          </p:nvPr>
        </p:nvPicPr>
        <p:blipFill>
          <a:blip r:embed="rId2" cstate="print"/>
          <a:srcRect/>
          <a:stretch>
            <a:fillRect/>
          </a:stretch>
        </p:blipFill>
        <p:spPr bwMode="auto">
          <a:xfrm>
            <a:off x="4953000" y="1981200"/>
            <a:ext cx="3434419" cy="3434419"/>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Production of coca-cola</a:t>
            </a:r>
          </a:p>
        </p:txBody>
      </p:sp>
      <p:sp>
        <p:nvSpPr>
          <p:cNvPr id="6" name="Text Placeholder 5"/>
          <p:cNvSpPr>
            <a:spLocks noGrp="1"/>
          </p:cNvSpPr>
          <p:nvPr>
            <p:ph type="body" idx="1"/>
          </p:nvPr>
        </p:nvSpPr>
        <p:spPr/>
        <p:txBody>
          <a:bodyPr/>
          <a:lstStyle/>
          <a:p>
            <a:endParaRPr lang="en-US"/>
          </a:p>
        </p:txBody>
      </p:sp>
      <p:sp>
        <p:nvSpPr>
          <p:cNvPr id="3" name="Content Placeholder 2"/>
          <p:cNvSpPr>
            <a:spLocks noGrp="1"/>
          </p:cNvSpPr>
          <p:nvPr>
            <p:ph sz="half" idx="2"/>
          </p:nvPr>
        </p:nvSpPr>
        <p:spPr>
          <a:xfrm>
            <a:off x="457200" y="1676400"/>
            <a:ext cx="4040188" cy="4449763"/>
          </a:xfrm>
        </p:spPr>
        <p:txBody>
          <a:bodyPr/>
          <a:lstStyle/>
          <a:p>
            <a:r>
              <a:rPr lang="en-US" dirty="0"/>
              <a:t>Its drinks are produced by local people with local resources. Coca cola produces brands that embrace distinct tastes and preferences. </a:t>
            </a:r>
          </a:p>
        </p:txBody>
      </p:sp>
      <p:sp>
        <p:nvSpPr>
          <p:cNvPr id="7" name="Text Placeholder 6"/>
          <p:cNvSpPr>
            <a:spLocks noGrp="1"/>
          </p:cNvSpPr>
          <p:nvPr>
            <p:ph type="body" sz="quarter" idx="3"/>
          </p:nvPr>
        </p:nvSpPr>
        <p:spPr/>
        <p:txBody>
          <a:bodyPr/>
          <a:lstStyle/>
          <a:p>
            <a:r>
              <a:rPr lang="en-US" dirty="0"/>
              <a:t>Coca cola brands in the UK</a:t>
            </a:r>
          </a:p>
        </p:txBody>
      </p:sp>
      <p:pic>
        <p:nvPicPr>
          <p:cNvPr id="5122" name="Picture 2"/>
          <p:cNvPicPr>
            <a:picLocks noGrp="1" noChangeAspect="1" noChangeArrowheads="1"/>
          </p:cNvPicPr>
          <p:nvPr>
            <p:ph sz="quarter" idx="4"/>
          </p:nvPr>
        </p:nvPicPr>
        <p:blipFill>
          <a:blip r:embed="rId2" cstate="print"/>
          <a:stretch>
            <a:fillRect/>
          </a:stretch>
        </p:blipFill>
        <p:spPr bwMode="auto">
          <a:xfrm>
            <a:off x="4645025" y="2683529"/>
            <a:ext cx="4041775" cy="2933979"/>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 cola in China</a:t>
            </a:r>
          </a:p>
        </p:txBody>
      </p:sp>
      <p:sp>
        <p:nvSpPr>
          <p:cNvPr id="7" name="Content Placeholder 6"/>
          <p:cNvSpPr>
            <a:spLocks noGrp="1"/>
          </p:cNvSpPr>
          <p:nvPr>
            <p:ph idx="1"/>
          </p:nvPr>
        </p:nvSpPr>
        <p:spPr/>
        <p:txBody>
          <a:bodyPr/>
          <a:lstStyle/>
          <a:p>
            <a:r>
              <a:rPr lang="en-US" dirty="0"/>
              <a:t>Worlds biggest market</a:t>
            </a:r>
          </a:p>
          <a:p>
            <a:r>
              <a:rPr lang="en-US" dirty="0"/>
              <a:t>Coco cola has adapted its product range to gain a larger market share e.g. 355ml bottles (half the size of the normal bottle)- makes it cheaper and so more accessible to a larger market.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cstate="print"/>
          <a:srcRect/>
          <a:stretch>
            <a:fillRect/>
          </a:stretch>
        </p:blipFill>
        <p:spPr bwMode="auto">
          <a:xfrm>
            <a:off x="2209800" y="152400"/>
            <a:ext cx="4986337" cy="6552622"/>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Coca cola in China</a:t>
            </a:r>
          </a:p>
        </p:txBody>
      </p:sp>
      <p:sp>
        <p:nvSpPr>
          <p:cNvPr id="3" name="Content Placeholder 2"/>
          <p:cNvSpPr>
            <a:spLocks noGrp="1"/>
          </p:cNvSpPr>
          <p:nvPr>
            <p:ph idx="1"/>
          </p:nvPr>
        </p:nvSpPr>
        <p:spPr/>
        <p:txBody>
          <a:bodyPr/>
          <a:lstStyle/>
          <a:p>
            <a:r>
              <a:rPr lang="en-US" dirty="0"/>
              <a:t>In 2008 Coca colas market share accounted for 52.5% of the carbonated drinks market. The biggest selling product was not actually lemon-lime sprite which is a coco cola brand. </a:t>
            </a:r>
          </a:p>
          <a:p>
            <a:r>
              <a:rPr lang="en-US" dirty="0"/>
              <a:t>Has used marketing extensively to gain market share- particularly through sports.  </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Investment in China</a:t>
            </a:r>
          </a:p>
        </p:txBody>
      </p:sp>
      <p:sp>
        <p:nvSpPr>
          <p:cNvPr id="3" name="Content Placeholder 2"/>
          <p:cNvSpPr>
            <a:spLocks noGrp="1"/>
          </p:cNvSpPr>
          <p:nvPr>
            <p:ph idx="1"/>
          </p:nvPr>
        </p:nvSpPr>
        <p:spPr/>
        <p:txBody>
          <a:bodyPr>
            <a:normAutofit fontScale="92500" lnSpcReduction="20000"/>
          </a:bodyPr>
          <a:lstStyle/>
          <a:p>
            <a:r>
              <a:rPr lang="en-US" dirty="0"/>
              <a:t>Has invested $1.6 billion in China since 1979 and plans to invest another $2 billion between 2010 and 2013.</a:t>
            </a:r>
          </a:p>
          <a:p>
            <a:r>
              <a:rPr lang="en-US" dirty="0"/>
              <a:t>Its sees increased urbanization in China an important way in which it can increase its market share. </a:t>
            </a:r>
          </a:p>
          <a:p>
            <a:r>
              <a:rPr lang="en-US" dirty="0"/>
              <a:t>The company were disappointed when the government recently blocked its merger with Chinese drink manufacturer </a:t>
            </a:r>
            <a:r>
              <a:rPr lang="en-US" dirty="0" err="1"/>
              <a:t>Huiyuan</a:t>
            </a:r>
            <a:r>
              <a:rPr lang="en-US" dirty="0"/>
              <a:t>. The government were concerned it would give coca- cola too bigger market share. </a:t>
            </a:r>
          </a:p>
          <a:p>
            <a:endParaRPr lang="en-US"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Link back to Coca Cola and water issues in India</a:t>
            </a:r>
          </a:p>
        </p:txBody>
      </p:sp>
      <p:sp>
        <p:nvSpPr>
          <p:cNvPr id="3" name="Content Placeholder 2"/>
          <p:cNvSpPr>
            <a:spLocks noGrp="1"/>
          </p:cNvSpPr>
          <p:nvPr>
            <p:ph idx="1"/>
          </p:nvPr>
        </p:nvSpPr>
        <p:spPr/>
        <p:txBody>
          <a:bodyPr>
            <a:normAutofit fontScale="77500" lnSpcReduction="20000"/>
          </a:bodyPr>
          <a:lstStyle/>
          <a:p>
            <a:r>
              <a:rPr lang="en-US" dirty="0"/>
              <a:t>Coca-Cola established a bottling plant in the village of </a:t>
            </a:r>
            <a:r>
              <a:rPr lang="en-US" dirty="0" err="1"/>
              <a:t>Kaladera</a:t>
            </a:r>
            <a:r>
              <a:rPr lang="en-US" dirty="0"/>
              <a:t> in Rajasthan at the end of 1999. Rajasthan is well known as a desert state, and </a:t>
            </a:r>
            <a:r>
              <a:rPr lang="en-US" dirty="0" err="1"/>
              <a:t>Kaladera</a:t>
            </a:r>
            <a:r>
              <a:rPr lang="en-US" dirty="0"/>
              <a:t> is a small, impoverished village </a:t>
            </a:r>
            <a:r>
              <a:rPr lang="en-US" dirty="0" err="1"/>
              <a:t>characterised</a:t>
            </a:r>
            <a:r>
              <a:rPr lang="en-US" dirty="0"/>
              <a:t> by semi-arid conditions. Farmers rely on access to groundwater for the cultivation of their crops. but since Coca-Cola's arrival, they have been confronted with a serious decline in water levels. Locals are increasingly unable to irrigate their lands and sustain their crops, putting whole families at risk of losing their livelihoods.</a:t>
            </a:r>
          </a:p>
          <a:p>
            <a:r>
              <a:rPr lang="en-US" dirty="0">
                <a:hlinkClick r:id="rId2"/>
              </a:rPr>
              <a:t>http://www.waronwant.org/media/coca-cola-drinking-world-dry</a:t>
            </a:r>
            <a:r>
              <a:rPr lang="en-US" dirty="0">
                <a:hlinkClick r:id="rId3"/>
              </a:rPr>
              <a:t>https://bassaleggeography.wordpress.com/2012/01/18/coca-cola-causes-water-shortages/</a:t>
            </a:r>
            <a:endParaRPr lang="en-US" dirty="0"/>
          </a:p>
          <a:p>
            <a:endParaRPr lang="en-US" dirty="0"/>
          </a:p>
        </p:txBody>
      </p:sp>
      <p:pic>
        <p:nvPicPr>
          <p:cNvPr id="4" name="Picture 3"/>
          <p:cNvPicPr>
            <a:picLocks noChangeAspect="1"/>
          </p:cNvPicPr>
          <p:nvPr/>
        </p:nvPicPr>
        <p:blipFill>
          <a:blip r:embed="rId4"/>
          <a:stretch>
            <a:fillRect/>
          </a:stretch>
        </p:blipFill>
        <p:spPr>
          <a:xfrm>
            <a:off x="5791200" y="5715000"/>
            <a:ext cx="2664619" cy="1026932"/>
          </a:xfrm>
          <a:prstGeom prst="rect">
            <a:avLst/>
          </a:prstGeom>
        </p:spPr>
      </p:pic>
    </p:spTree>
    <p:extLst>
      <p:ext uri="{BB962C8B-B14F-4D97-AF65-F5344CB8AC3E}">
        <p14:creationId xmlns:p14="http://schemas.microsoft.com/office/powerpoint/2010/main" val="937604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dirty="0"/>
              <a:t>Less Consumer Culture?</a:t>
            </a:r>
          </a:p>
          <a:p>
            <a:br>
              <a:rPr lang="en-US"/>
            </a:br>
            <a:r>
              <a:rPr lang="en-US">
                <a:hlinkClick r:id="rId2"/>
              </a:rPr>
              <a:t>http://www.businessweek.com/innovate/content/jun2007/id20070618_505580.htm</a:t>
            </a:r>
            <a:r>
              <a:rPr lang="en-US"/>
              <a:t>: Sao Paulo- The city that said no to advertising</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2" cstate="print"/>
          <a:srcRect/>
          <a:stretch>
            <a:fillRect/>
          </a:stretch>
        </p:blipFill>
        <p:spPr bwMode="auto">
          <a:xfrm>
            <a:off x="795338" y="2014538"/>
            <a:ext cx="7553325" cy="282892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80B52-3F2C-2248-9008-89E933478BD5}"/>
              </a:ext>
            </a:extLst>
          </p:cNvPr>
          <p:cNvSpPr>
            <a:spLocks noGrp="1"/>
          </p:cNvSpPr>
          <p:nvPr>
            <p:ph type="title"/>
          </p:nvPr>
        </p:nvSpPr>
        <p:spPr/>
        <p:txBody>
          <a:bodyPr/>
          <a:lstStyle/>
          <a:p>
            <a:r>
              <a:rPr lang="en-US" dirty="0"/>
              <a:t>Discuss….</a:t>
            </a:r>
          </a:p>
        </p:txBody>
      </p:sp>
      <p:sp>
        <p:nvSpPr>
          <p:cNvPr id="3" name="Content Placeholder 2">
            <a:extLst>
              <a:ext uri="{FF2B5EF4-FFF2-40B4-BE49-F238E27FC236}">
                <a16:creationId xmlns:a16="http://schemas.microsoft.com/office/drawing/2014/main" id="{B47333EA-2C0D-B94B-8C13-B80E8527FED8}"/>
              </a:ext>
            </a:extLst>
          </p:cNvPr>
          <p:cNvSpPr>
            <a:spLocks noGrp="1"/>
          </p:cNvSpPr>
          <p:nvPr>
            <p:ph idx="1"/>
          </p:nvPr>
        </p:nvSpPr>
        <p:spPr/>
        <p:txBody>
          <a:bodyPr/>
          <a:lstStyle/>
          <a:p>
            <a:pPr marL="0" indent="0">
              <a:buNone/>
            </a:pPr>
            <a:r>
              <a:rPr lang="en-US" dirty="0"/>
              <a:t>What role do these brands have in spreading a global culture? </a:t>
            </a:r>
          </a:p>
        </p:txBody>
      </p:sp>
    </p:spTree>
    <p:extLst>
      <p:ext uri="{BB962C8B-B14F-4D97-AF65-F5344CB8AC3E}">
        <p14:creationId xmlns:p14="http://schemas.microsoft.com/office/powerpoint/2010/main" val="6983352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 question</a:t>
            </a:r>
          </a:p>
        </p:txBody>
      </p:sp>
      <p:sp>
        <p:nvSpPr>
          <p:cNvPr id="3" name="Content Placeholder 2"/>
          <p:cNvSpPr>
            <a:spLocks noGrp="1"/>
          </p:cNvSpPr>
          <p:nvPr>
            <p:ph idx="1"/>
          </p:nvPr>
        </p:nvSpPr>
        <p:spPr/>
        <p:txBody>
          <a:bodyPr/>
          <a:lstStyle/>
          <a:p>
            <a:r>
              <a:rPr lang="en-US" dirty="0"/>
              <a:t>'Wealth is drained out of local economies into the hands of a very few, very rich elite.’ Discuss this statement in terms of TNCs and consumer culture. (15)</a:t>
            </a:r>
          </a:p>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599" y="1600200"/>
            <a:ext cx="8838553" cy="3200400"/>
          </a:xfrm>
        </p:spPr>
      </p:pic>
    </p:spTree>
    <p:extLst>
      <p:ext uri="{BB962C8B-B14F-4D97-AF65-F5344CB8AC3E}">
        <p14:creationId xmlns:p14="http://schemas.microsoft.com/office/powerpoint/2010/main" val="20240364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2" cstate="print"/>
          <a:srcRect/>
          <a:stretch>
            <a:fillRect/>
          </a:stretch>
        </p:blipFill>
        <p:spPr bwMode="auto">
          <a:xfrm>
            <a:off x="685800" y="1066800"/>
            <a:ext cx="7804572" cy="4191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TotalTime>
  <Words>1843</Words>
  <Application>Microsoft Macintosh PowerPoint</Application>
  <PresentationFormat>On-screen Show (4:3)</PresentationFormat>
  <Paragraphs>141</Paragraphs>
  <Slides>70</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70</vt:i4>
      </vt:variant>
    </vt:vector>
  </HeadingPairs>
  <TitlesOfParts>
    <vt:vector size="74" baseType="lpstr">
      <vt:lpstr>Arial</vt:lpstr>
      <vt:lpstr>Arial Narrow</vt:lpstr>
      <vt:lpstr>Calibri</vt:lpstr>
      <vt:lpstr>Office Theme</vt:lpstr>
      <vt:lpstr>Consumer culture</vt:lpstr>
      <vt:lpstr>Consumerism </vt:lpstr>
      <vt:lpstr>PowerPoint Presentation</vt:lpstr>
      <vt:lpstr>Global Brands: How many can you identify and which country are they from?</vt:lpstr>
      <vt:lpstr>Interbrand: the top 100 global brands 2017?</vt:lpstr>
      <vt:lpstr>http://interbrand.com/best-brands/best-global-brands/2017/</vt:lpstr>
      <vt:lpstr>Discuss….</vt:lpstr>
      <vt:lpstr>PowerPoint Presentation</vt:lpstr>
      <vt:lpstr>PowerPoint Presentation</vt:lpstr>
      <vt:lpstr>Branded commodities </vt:lpstr>
      <vt:lpstr>PowerPoint Presentation</vt:lpstr>
      <vt:lpstr>PowerPoint Presentation</vt:lpstr>
      <vt:lpstr>PowerPoint Presentation</vt:lpstr>
      <vt:lpstr>PowerPoint Presentation</vt:lpstr>
      <vt:lpstr>Where are the McDonalds? </vt:lpstr>
      <vt:lpstr>PowerPoint Presentation</vt:lpstr>
      <vt:lpstr>The global spread of McDonalds</vt:lpstr>
      <vt:lpstr>What may be barriers to globalization?</vt:lpstr>
      <vt:lpstr>McDonald’s close all their stores in Bolivia, making Bolivia the only Latin- American free McDonald’s.</vt:lpstr>
      <vt:lpstr>McDonald’s close all their stores in Bolivia, making Bolivia the only Latin- American free McDonald’s.</vt:lpstr>
      <vt:lpstr>PowerPoint Presentation</vt:lpstr>
      <vt:lpstr>Extra information: </vt:lpstr>
      <vt:lpstr>McDonalds facts</vt:lpstr>
      <vt:lpstr>PowerPoint Presentation</vt:lpstr>
      <vt:lpstr>McDonalds global expansion</vt:lpstr>
      <vt:lpstr>Why did McDonalds go global?</vt:lpstr>
      <vt:lpstr>PowerPoint Presentation</vt:lpstr>
      <vt:lpstr>PowerPoint Presentation</vt:lpstr>
      <vt:lpstr>Global McDonalds</vt:lpstr>
      <vt:lpstr>Global McDonalds</vt:lpstr>
      <vt:lpstr>PowerPoint Presentation</vt:lpstr>
      <vt:lpstr>PowerPoint Presentation</vt:lpstr>
      <vt:lpstr>PowerPoint Presentation</vt:lpstr>
      <vt:lpstr>PowerPoint Presentation</vt:lpstr>
      <vt:lpstr>Some questions about McDonalds… </vt:lpstr>
      <vt:lpstr>PowerPoint Presentation</vt:lpstr>
      <vt:lpstr>Read…. </vt:lpstr>
      <vt:lpstr>Glocalisation</vt:lpstr>
      <vt:lpstr>Aims of this lesson: </vt:lpstr>
      <vt:lpstr>PowerPoint Presentation</vt:lpstr>
      <vt:lpstr>What is Glocalisation?</vt:lpstr>
      <vt:lpstr>PowerPoint Presentation</vt:lpstr>
      <vt:lpstr>Why did glocalisation devlop?</vt:lpstr>
      <vt:lpstr>Glocalisation and MacDonalds</vt:lpstr>
      <vt:lpstr>PowerPoint Presentation</vt:lpstr>
      <vt:lpstr>PowerPoint Presentation</vt:lpstr>
      <vt:lpstr>PowerPoint Presentation</vt:lpstr>
      <vt:lpstr>McDonalds and Glocalisation</vt:lpstr>
      <vt:lpstr>PowerPoint Presentation</vt:lpstr>
      <vt:lpstr>McDonalds and globalisation</vt:lpstr>
      <vt:lpstr>How fast food restaurants may vary globally….</vt:lpstr>
      <vt:lpstr>Read the articles:</vt:lpstr>
      <vt:lpstr>PowerPoint Presentation</vt:lpstr>
      <vt:lpstr>Anti McDonalds sentiments in India</vt:lpstr>
      <vt:lpstr>How have McDonalds conquered the Indian Market? </vt:lpstr>
      <vt:lpstr>Global coca-cola</vt:lpstr>
      <vt:lpstr>PowerPoint Presentation</vt:lpstr>
      <vt:lpstr>PowerPoint Presentation</vt:lpstr>
      <vt:lpstr>Extra information: </vt:lpstr>
      <vt:lpstr>Coca cola</vt:lpstr>
      <vt:lpstr>Coca cola </vt:lpstr>
      <vt:lpstr>Production of coca-cola</vt:lpstr>
      <vt:lpstr>Coca cola in China</vt:lpstr>
      <vt:lpstr>PowerPoint Presentation</vt:lpstr>
      <vt:lpstr>Coca cola in China</vt:lpstr>
      <vt:lpstr>Investment in China</vt:lpstr>
      <vt:lpstr>Link back to Coca Cola and water issues in India</vt:lpstr>
      <vt:lpstr>PowerPoint Presentation</vt:lpstr>
      <vt:lpstr>PowerPoint Presentation</vt:lpstr>
      <vt:lpstr>Exam question</vt:lpstr>
    </vt:vector>
  </TitlesOfParts>
  <Company>BSH</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agoodfellow</dc:creator>
  <cp:lastModifiedBy>Anna Bennett</cp:lastModifiedBy>
  <cp:revision>43</cp:revision>
  <dcterms:created xsi:type="dcterms:W3CDTF">2011-03-07T20:19:32Z</dcterms:created>
  <dcterms:modified xsi:type="dcterms:W3CDTF">2018-03-14T20:18:05Z</dcterms:modified>
</cp:coreProperties>
</file>