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16" r:id="rId2"/>
    <p:sldId id="377" r:id="rId3"/>
    <p:sldId id="319" r:id="rId4"/>
    <p:sldId id="376" r:id="rId5"/>
    <p:sldId id="337" r:id="rId6"/>
    <p:sldId id="292" r:id="rId7"/>
    <p:sldId id="342" r:id="rId8"/>
    <p:sldId id="293" r:id="rId9"/>
    <p:sldId id="343" r:id="rId10"/>
    <p:sldId id="344" r:id="rId11"/>
    <p:sldId id="345" r:id="rId12"/>
    <p:sldId id="352" r:id="rId13"/>
    <p:sldId id="353" r:id="rId14"/>
    <p:sldId id="348" r:id="rId15"/>
    <p:sldId id="378" r:id="rId16"/>
    <p:sldId id="349" r:id="rId17"/>
    <p:sldId id="346" r:id="rId18"/>
    <p:sldId id="347" r:id="rId19"/>
    <p:sldId id="332" r:id="rId20"/>
    <p:sldId id="361" r:id="rId21"/>
    <p:sldId id="362" r:id="rId22"/>
    <p:sldId id="364" r:id="rId23"/>
    <p:sldId id="365" r:id="rId24"/>
    <p:sldId id="366" r:id="rId25"/>
    <p:sldId id="367" r:id="rId26"/>
    <p:sldId id="368" r:id="rId27"/>
    <p:sldId id="369" r:id="rId28"/>
    <p:sldId id="370" r:id="rId29"/>
    <p:sldId id="363" r:id="rId30"/>
    <p:sldId id="371" r:id="rId31"/>
    <p:sldId id="372" r:id="rId32"/>
    <p:sldId id="379" r:id="rId33"/>
    <p:sldId id="323" r:id="rId34"/>
    <p:sldId id="380" r:id="rId35"/>
    <p:sldId id="333" r:id="rId36"/>
    <p:sldId id="341" r:id="rId37"/>
    <p:sldId id="339" r:id="rId38"/>
    <p:sldId id="324" r:id="rId39"/>
    <p:sldId id="325" r:id="rId40"/>
    <p:sldId id="326" r:id="rId41"/>
    <p:sldId id="381" r:id="rId42"/>
    <p:sldId id="327" r:id="rId43"/>
    <p:sldId id="328" r:id="rId44"/>
    <p:sldId id="374" r:id="rId45"/>
    <p:sldId id="382" r:id="rId46"/>
    <p:sldId id="383" r:id="rId47"/>
    <p:sldId id="384" r:id="rId48"/>
    <p:sldId id="385" r:id="rId49"/>
    <p:sldId id="31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p:restoredTop sz="94611"/>
  </p:normalViewPr>
  <p:slideViewPr>
    <p:cSldViewPr>
      <p:cViewPr varScale="1">
        <p:scale>
          <a:sx n="109" d="100"/>
          <a:sy n="109" d="100"/>
        </p:scale>
        <p:origin x="51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DE6A9-BD2D-418D-8F77-7380D3F600A6}" type="doc">
      <dgm:prSet loTypeId="urn:microsoft.com/office/officeart/2018/2/layout/Icon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AA91EFFD-2B78-4F69-88C8-DFB42C6FC30B}">
      <dgm:prSet/>
      <dgm:spPr/>
      <dgm:t>
        <a:bodyPr/>
        <a:lstStyle/>
        <a:p>
          <a:r>
            <a:rPr lang="en-US"/>
            <a:t>Worlds biggest market</a:t>
          </a:r>
        </a:p>
      </dgm:t>
    </dgm:pt>
    <dgm:pt modelId="{474FD8B5-0C6C-439C-B3DB-D51850C8D602}" type="parTrans" cxnId="{0F52FE42-C631-4813-AC0C-9E2924773A60}">
      <dgm:prSet/>
      <dgm:spPr/>
      <dgm:t>
        <a:bodyPr/>
        <a:lstStyle/>
        <a:p>
          <a:endParaRPr lang="en-US"/>
        </a:p>
      </dgm:t>
    </dgm:pt>
    <dgm:pt modelId="{DBCE9D2C-2E0C-4CEC-9000-A3F99F483365}" type="sibTrans" cxnId="{0F52FE42-C631-4813-AC0C-9E2924773A60}">
      <dgm:prSet/>
      <dgm:spPr/>
      <dgm:t>
        <a:bodyPr/>
        <a:lstStyle/>
        <a:p>
          <a:endParaRPr lang="en-US"/>
        </a:p>
      </dgm:t>
    </dgm:pt>
    <dgm:pt modelId="{E783A813-8A55-4B6B-A3C3-76B593B78734}">
      <dgm:prSet/>
      <dgm:spPr/>
      <dgm:t>
        <a:bodyPr/>
        <a:lstStyle/>
        <a:p>
          <a:r>
            <a:rPr lang="en-US"/>
            <a:t>Coca-Cola has adapted its product range to gain a larger market share e.g. 355ml bottles (half the size of the normal bottle)- makes it cheaper and so more accessible to a larger market. </a:t>
          </a:r>
        </a:p>
      </dgm:t>
    </dgm:pt>
    <dgm:pt modelId="{E1512D0E-A023-4801-8517-106A19BB3FA3}" type="parTrans" cxnId="{C1AEE45D-2418-44C0-BA6B-AB6F4C7AF1A7}">
      <dgm:prSet/>
      <dgm:spPr/>
      <dgm:t>
        <a:bodyPr/>
        <a:lstStyle/>
        <a:p>
          <a:endParaRPr lang="en-US"/>
        </a:p>
      </dgm:t>
    </dgm:pt>
    <dgm:pt modelId="{84EAB3B9-2F7F-4A6F-ACD8-8AEF5C71F2B2}" type="sibTrans" cxnId="{C1AEE45D-2418-44C0-BA6B-AB6F4C7AF1A7}">
      <dgm:prSet/>
      <dgm:spPr/>
      <dgm:t>
        <a:bodyPr/>
        <a:lstStyle/>
        <a:p>
          <a:endParaRPr lang="en-US"/>
        </a:p>
      </dgm:t>
    </dgm:pt>
    <dgm:pt modelId="{0461C1F4-7FB8-4F17-9849-7D4ABD8F1B24}" type="pres">
      <dgm:prSet presAssocID="{336DE6A9-BD2D-418D-8F77-7380D3F600A6}" presName="root" presStyleCnt="0">
        <dgm:presLayoutVars>
          <dgm:dir/>
          <dgm:resizeHandles val="exact"/>
        </dgm:presLayoutVars>
      </dgm:prSet>
      <dgm:spPr/>
    </dgm:pt>
    <dgm:pt modelId="{3500CD65-6CCD-451A-A36F-D87D14D55953}" type="pres">
      <dgm:prSet presAssocID="{AA91EFFD-2B78-4F69-88C8-DFB42C6FC30B}" presName="compNode" presStyleCnt="0"/>
      <dgm:spPr/>
    </dgm:pt>
    <dgm:pt modelId="{C4EF70DC-2000-471B-93A5-411D078FFECA}" type="pres">
      <dgm:prSet presAssocID="{AA91EFFD-2B78-4F69-88C8-DFB42C6FC30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Europe-Africa"/>
        </a:ext>
      </dgm:extLst>
    </dgm:pt>
    <dgm:pt modelId="{F897570D-9C84-4536-9A05-6622D082D672}" type="pres">
      <dgm:prSet presAssocID="{AA91EFFD-2B78-4F69-88C8-DFB42C6FC30B}" presName="spaceRect" presStyleCnt="0"/>
      <dgm:spPr/>
    </dgm:pt>
    <dgm:pt modelId="{C9C01879-D446-4E51-B2DC-5869A6D09081}" type="pres">
      <dgm:prSet presAssocID="{AA91EFFD-2B78-4F69-88C8-DFB42C6FC30B}" presName="textRect" presStyleLbl="revTx" presStyleIdx="0" presStyleCnt="2">
        <dgm:presLayoutVars>
          <dgm:chMax val="1"/>
          <dgm:chPref val="1"/>
        </dgm:presLayoutVars>
      </dgm:prSet>
      <dgm:spPr/>
    </dgm:pt>
    <dgm:pt modelId="{DEB53460-4B7D-4F40-8CA0-E30E8CFB6195}" type="pres">
      <dgm:prSet presAssocID="{DBCE9D2C-2E0C-4CEC-9000-A3F99F483365}" presName="sibTrans" presStyleCnt="0"/>
      <dgm:spPr/>
    </dgm:pt>
    <dgm:pt modelId="{D80A32C3-9106-4AD8-BCD6-CFAA3C529BB6}" type="pres">
      <dgm:prSet presAssocID="{E783A813-8A55-4B6B-A3C3-76B593B78734}" presName="compNode" presStyleCnt="0"/>
      <dgm:spPr/>
    </dgm:pt>
    <dgm:pt modelId="{C9075E7D-A62F-483B-B857-C2EDAAC1F28F}" type="pres">
      <dgm:prSet presAssocID="{E783A813-8A55-4B6B-A3C3-76B593B7873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806175D-5DFA-4CC7-8718-6F43B478787E}" type="pres">
      <dgm:prSet presAssocID="{E783A813-8A55-4B6B-A3C3-76B593B78734}" presName="spaceRect" presStyleCnt="0"/>
      <dgm:spPr/>
    </dgm:pt>
    <dgm:pt modelId="{1991FC83-A39D-430E-A6DD-64D113B777C8}" type="pres">
      <dgm:prSet presAssocID="{E783A813-8A55-4B6B-A3C3-76B593B78734}" presName="textRect" presStyleLbl="revTx" presStyleIdx="1" presStyleCnt="2">
        <dgm:presLayoutVars>
          <dgm:chMax val="1"/>
          <dgm:chPref val="1"/>
        </dgm:presLayoutVars>
      </dgm:prSet>
      <dgm:spPr/>
    </dgm:pt>
  </dgm:ptLst>
  <dgm:cxnLst>
    <dgm:cxn modelId="{DF7DF403-B698-44DC-89EE-5DD2D6AA478A}" type="presOf" srcId="{E783A813-8A55-4B6B-A3C3-76B593B78734}" destId="{1991FC83-A39D-430E-A6DD-64D113B777C8}" srcOrd="0" destOrd="0" presId="urn:microsoft.com/office/officeart/2018/2/layout/IconLabelList"/>
    <dgm:cxn modelId="{94EEBF06-B456-4169-B2B3-AA7597918223}" type="presOf" srcId="{336DE6A9-BD2D-418D-8F77-7380D3F600A6}" destId="{0461C1F4-7FB8-4F17-9849-7D4ABD8F1B24}" srcOrd="0" destOrd="0" presId="urn:microsoft.com/office/officeart/2018/2/layout/IconLabelList"/>
    <dgm:cxn modelId="{0F52FE42-C631-4813-AC0C-9E2924773A60}" srcId="{336DE6A9-BD2D-418D-8F77-7380D3F600A6}" destId="{AA91EFFD-2B78-4F69-88C8-DFB42C6FC30B}" srcOrd="0" destOrd="0" parTransId="{474FD8B5-0C6C-439C-B3DB-D51850C8D602}" sibTransId="{DBCE9D2C-2E0C-4CEC-9000-A3F99F483365}"/>
    <dgm:cxn modelId="{E6C6EB55-E883-4CB2-9907-7FDFE7623D8C}" type="presOf" srcId="{AA91EFFD-2B78-4F69-88C8-DFB42C6FC30B}" destId="{C9C01879-D446-4E51-B2DC-5869A6D09081}" srcOrd="0" destOrd="0" presId="urn:microsoft.com/office/officeart/2018/2/layout/IconLabelList"/>
    <dgm:cxn modelId="{C1AEE45D-2418-44C0-BA6B-AB6F4C7AF1A7}" srcId="{336DE6A9-BD2D-418D-8F77-7380D3F600A6}" destId="{E783A813-8A55-4B6B-A3C3-76B593B78734}" srcOrd="1" destOrd="0" parTransId="{E1512D0E-A023-4801-8517-106A19BB3FA3}" sibTransId="{84EAB3B9-2F7F-4A6F-ACD8-8AEF5C71F2B2}"/>
    <dgm:cxn modelId="{5E56B97D-9122-4CAD-9B16-BCAA39C66E10}" type="presParOf" srcId="{0461C1F4-7FB8-4F17-9849-7D4ABD8F1B24}" destId="{3500CD65-6CCD-451A-A36F-D87D14D55953}" srcOrd="0" destOrd="0" presId="urn:microsoft.com/office/officeart/2018/2/layout/IconLabelList"/>
    <dgm:cxn modelId="{F01DFBA8-B25E-4090-8B97-3008ADFCE989}" type="presParOf" srcId="{3500CD65-6CCD-451A-A36F-D87D14D55953}" destId="{C4EF70DC-2000-471B-93A5-411D078FFECA}" srcOrd="0" destOrd="0" presId="urn:microsoft.com/office/officeart/2018/2/layout/IconLabelList"/>
    <dgm:cxn modelId="{FBFCC1BB-1948-493E-9F49-79C6D3D06BDC}" type="presParOf" srcId="{3500CD65-6CCD-451A-A36F-D87D14D55953}" destId="{F897570D-9C84-4536-9A05-6622D082D672}" srcOrd="1" destOrd="0" presId="urn:microsoft.com/office/officeart/2018/2/layout/IconLabelList"/>
    <dgm:cxn modelId="{DEF4DA9E-7E39-4D64-BF60-C1357DC003B8}" type="presParOf" srcId="{3500CD65-6CCD-451A-A36F-D87D14D55953}" destId="{C9C01879-D446-4E51-B2DC-5869A6D09081}" srcOrd="2" destOrd="0" presId="urn:microsoft.com/office/officeart/2018/2/layout/IconLabelList"/>
    <dgm:cxn modelId="{9175AB65-8581-4FB1-80C9-41E35AA30E0B}" type="presParOf" srcId="{0461C1F4-7FB8-4F17-9849-7D4ABD8F1B24}" destId="{DEB53460-4B7D-4F40-8CA0-E30E8CFB6195}" srcOrd="1" destOrd="0" presId="urn:microsoft.com/office/officeart/2018/2/layout/IconLabelList"/>
    <dgm:cxn modelId="{A9A9B753-1600-40A8-8AFD-1B66C33AB4AC}" type="presParOf" srcId="{0461C1F4-7FB8-4F17-9849-7D4ABD8F1B24}" destId="{D80A32C3-9106-4AD8-BCD6-CFAA3C529BB6}" srcOrd="2" destOrd="0" presId="urn:microsoft.com/office/officeart/2018/2/layout/IconLabelList"/>
    <dgm:cxn modelId="{43B82666-8A5B-4931-A5D4-2600886563CE}" type="presParOf" srcId="{D80A32C3-9106-4AD8-BCD6-CFAA3C529BB6}" destId="{C9075E7D-A62F-483B-B857-C2EDAAC1F28F}" srcOrd="0" destOrd="0" presId="urn:microsoft.com/office/officeart/2018/2/layout/IconLabelList"/>
    <dgm:cxn modelId="{B73D49EF-6F0D-4EE0-B096-904863AA33A2}" type="presParOf" srcId="{D80A32C3-9106-4AD8-BCD6-CFAA3C529BB6}" destId="{7806175D-5DFA-4CC7-8718-6F43B478787E}" srcOrd="1" destOrd="0" presId="urn:microsoft.com/office/officeart/2018/2/layout/IconLabelList"/>
    <dgm:cxn modelId="{55B87A25-6069-4B35-8635-E4C78B202B05}" type="presParOf" srcId="{D80A32C3-9106-4AD8-BCD6-CFAA3C529BB6}" destId="{1991FC83-A39D-430E-A6DD-64D113B777C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70DC-2000-471B-93A5-411D078FFECA}">
      <dsp:nvSpPr>
        <dsp:cNvPr id="0" name=""/>
        <dsp:cNvSpPr/>
      </dsp:nvSpPr>
      <dsp:spPr>
        <a:xfrm>
          <a:off x="1009209" y="796109"/>
          <a:ext cx="1625062" cy="1625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9C01879-D446-4E51-B2DC-5869A6D09081}">
      <dsp:nvSpPr>
        <dsp:cNvPr id="0" name=""/>
        <dsp:cNvSpPr/>
      </dsp:nvSpPr>
      <dsp:spPr>
        <a:xfrm>
          <a:off x="16115" y="2835228"/>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Worlds biggest market</a:t>
          </a:r>
        </a:p>
      </dsp:txBody>
      <dsp:txXfrm>
        <a:off x="16115" y="2835228"/>
        <a:ext cx="3611250" cy="720000"/>
      </dsp:txXfrm>
    </dsp:sp>
    <dsp:sp modelId="{C9075E7D-A62F-483B-B857-C2EDAAC1F28F}">
      <dsp:nvSpPr>
        <dsp:cNvPr id="0" name=""/>
        <dsp:cNvSpPr/>
      </dsp:nvSpPr>
      <dsp:spPr>
        <a:xfrm>
          <a:off x="5252428" y="796109"/>
          <a:ext cx="1625062" cy="1625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91FC83-A39D-430E-A6DD-64D113B777C8}">
      <dsp:nvSpPr>
        <dsp:cNvPr id="0" name=""/>
        <dsp:cNvSpPr/>
      </dsp:nvSpPr>
      <dsp:spPr>
        <a:xfrm>
          <a:off x="4259334" y="2835228"/>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Coca-Cola has adapted its product range to gain a larger market share e.g. 355ml bottles (half the size of the normal bottle)- makes it cheaper and so more accessible to a larger market. </a:t>
          </a:r>
        </a:p>
      </dsp:txBody>
      <dsp:txXfrm>
        <a:off x="4259334" y="2835228"/>
        <a:ext cx="361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6BE66-DA77-5142-985F-9CAA99B9337C}" type="datetimeFigureOut">
              <a:rPr lang="en-US" smtClean="0"/>
              <a:t>12/4/18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DF50C-1AF2-8048-A3E1-8CAD7CA010EB}" type="slidenum">
              <a:rPr lang="en-US" smtClean="0"/>
              <a:t>‹#›</a:t>
            </a:fld>
            <a:endParaRPr lang="en-US"/>
          </a:p>
        </p:txBody>
      </p:sp>
    </p:spTree>
    <p:extLst>
      <p:ext uri="{BB962C8B-B14F-4D97-AF65-F5344CB8AC3E}">
        <p14:creationId xmlns:p14="http://schemas.microsoft.com/office/powerpoint/2010/main" val="136032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9696C7-C160-4ABA-AF2B-A47B4878F657}"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696C7-C160-4ABA-AF2B-A47B4878F657}"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696C7-C160-4ABA-AF2B-A47B4878F657}"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696C7-C160-4ABA-AF2B-A47B4878F657}"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9696C7-C160-4ABA-AF2B-A47B4878F657}" type="datetimeFigureOut">
              <a:rPr lang="en-US" smtClean="0"/>
              <a:pPr/>
              <a:t>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9696C7-C160-4ABA-AF2B-A47B4878F657}" type="datetimeFigureOut">
              <a:rPr lang="en-US" smtClean="0"/>
              <a:pPr/>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9696C7-C160-4ABA-AF2B-A47B4878F657}" type="datetimeFigureOut">
              <a:rPr lang="en-US" smtClean="0"/>
              <a:pPr/>
              <a:t>12/4/18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9696C7-C160-4ABA-AF2B-A47B4878F657}" type="datetimeFigureOut">
              <a:rPr lang="en-US" smtClean="0"/>
              <a:pPr/>
              <a:t>12/4/18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696C7-C160-4ABA-AF2B-A47B4878F657}" type="datetimeFigureOut">
              <a:rPr lang="en-US" smtClean="0"/>
              <a:pPr/>
              <a:t>12/4/18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9696C7-C160-4ABA-AF2B-A47B4878F657}" type="datetimeFigureOut">
              <a:rPr lang="en-US" smtClean="0"/>
              <a:pPr/>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9696C7-C160-4ABA-AF2B-A47B4878F657}" type="datetimeFigureOut">
              <a:rPr lang="en-US" smtClean="0"/>
              <a:pPr/>
              <a:t>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696C7-C160-4ABA-AF2B-A47B4878F657}" type="datetimeFigureOut">
              <a:rPr lang="en-US" smtClean="0"/>
              <a:pPr/>
              <a:t>12/4/18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916B6-91DF-433A-9C76-5C62C754FD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lZI6_9cVbM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vimeo.com/10275493"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bbc.co.uk/news/magazine-19550067"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newsfeed.time.com/2012/09/04/mcdonalds-goes-vegetarian-in-india/" TargetMode="External"/><Relationship Id="rId2" Type="http://schemas.openxmlformats.org/officeDocument/2006/relationships/hyperlink" Target="http://www.theguardian.com/lifeandstyle/wordofmouth/2013/may/27/mcdonalds-italianised-menu-future-fast-food"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corporate.mcdonalds.com/corpmcd/about-us/around-the-world.html" TargetMode="External"/><Relationship Id="rId2" Type="http://schemas.openxmlformats.org/officeDocument/2006/relationships/hyperlink" Target="http://www.bbc.com/news/business-30115555"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static1.squarespace.com/static/53109b11e4b05040160f0a8f/t/57445aa74c2f85e97072a47c/1464097461319/Coca-Cola_125_years_booklet.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vPjg5lBOcu8"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tlfMBQGZUvQ&amp;vl=en" TargetMode="External"/><Relationship Id="rId2" Type="http://schemas.openxmlformats.org/officeDocument/2006/relationships/hyperlink" Target="http://www.waronwant.org/media/coca-cola-drinking-world-dryhttps:/bassaleggeography.wordpress.com/2012/01/18/coca-cola-causes-water-shortages/"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s://www.coca-colacompany.com/water-stewardship-replenish-report/water-in-india"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www.coca-colacompany.com/packages/water-stewardship-replenish-report/collaborating-to-replenish-the-water-we-us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644776"/>
            <a:ext cx="7772400" cy="1470025"/>
          </a:xfrm>
        </p:spPr>
        <p:txBody>
          <a:bodyPr/>
          <a:lstStyle/>
          <a:p>
            <a:r>
              <a:rPr lang="en-US" dirty="0">
                <a:latin typeface="dearJoe 5 CASUAL PRO" panose="02000000000000000000" pitchFamily="2" charset="0"/>
              </a:rPr>
              <a:t>Consumer culture</a:t>
            </a:r>
          </a:p>
        </p:txBody>
      </p:sp>
      <p:sp>
        <p:nvSpPr>
          <p:cNvPr id="5" name="Subtitle 4"/>
          <p:cNvSpPr>
            <a:spLocks noGrp="1"/>
          </p:cNvSpPr>
          <p:nvPr>
            <p:ph type="subTitle" idx="1"/>
          </p:nvPr>
        </p:nvSpPr>
        <p:spPr/>
        <p:txBody>
          <a:bodyPr>
            <a:normAutofit/>
          </a:bodyPr>
          <a:lstStyle/>
          <a:p>
            <a:br>
              <a:rPr lang="en-US" dirty="0"/>
            </a:b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609600" y="223961"/>
            <a:ext cx="2438400" cy="2438400"/>
          </a:xfrm>
          <a:prstGeom prst="rect">
            <a:avLst/>
          </a:prstGeom>
          <a:noFill/>
          <a:ln w="9525">
            <a:noFill/>
            <a:miter lim="800000"/>
            <a:headEnd/>
            <a:tailEnd/>
          </a:ln>
        </p:spPr>
      </p:pic>
      <p:sp>
        <p:nvSpPr>
          <p:cNvPr id="3" name="TextBox 2">
            <a:extLst>
              <a:ext uri="{FF2B5EF4-FFF2-40B4-BE49-F238E27FC236}">
                <a16:creationId xmlns:a16="http://schemas.microsoft.com/office/drawing/2014/main" id="{EC7F0272-3270-D844-8402-A0E1C8A05666}"/>
              </a:ext>
            </a:extLst>
          </p:cNvPr>
          <p:cNvSpPr txBox="1"/>
          <p:nvPr/>
        </p:nvSpPr>
        <p:spPr>
          <a:xfrm>
            <a:off x="762000" y="3733800"/>
            <a:ext cx="7010400" cy="2308324"/>
          </a:xfrm>
          <a:prstGeom prst="rect">
            <a:avLst/>
          </a:prstGeom>
          <a:noFill/>
        </p:spPr>
        <p:txBody>
          <a:bodyPr wrap="square" rtlCol="0">
            <a:spAutoFit/>
          </a:bodyPr>
          <a:lstStyle/>
          <a:p>
            <a:r>
              <a:rPr lang="en-US" dirty="0"/>
              <a:t>IB LO:</a:t>
            </a:r>
          </a:p>
          <a:p>
            <a:r>
              <a:rPr lang="en-US" dirty="0"/>
              <a:t>The effects of global interactions on cultural diversity in different places:</a:t>
            </a:r>
            <a:br>
              <a:rPr lang="en-US" dirty="0"/>
            </a:br>
            <a:endParaRPr lang="en-US" dirty="0"/>
          </a:p>
          <a:p>
            <a:pPr marL="742950" lvl="1" indent="-285750">
              <a:buFontTx/>
              <a:buChar char="-"/>
            </a:pPr>
            <a:r>
              <a:rPr lang="en-US" b="1" u="sng" dirty="0" err="1">
                <a:solidFill>
                  <a:schemeClr val="tx2"/>
                </a:solidFill>
              </a:rPr>
              <a:t>Glocalization</a:t>
            </a:r>
            <a:r>
              <a:rPr lang="en-US" dirty="0"/>
              <a:t> of branded commodities, and cultural hybridity</a:t>
            </a:r>
          </a:p>
          <a:p>
            <a:pPr marL="742950" lvl="1" indent="-285750">
              <a:buFontTx/>
              <a:buChar char="-"/>
            </a:pPr>
            <a:endParaRPr lang="en-US" dirty="0"/>
          </a:p>
          <a:p>
            <a:pPr lvl="1"/>
            <a:r>
              <a:rPr lang="en-US" dirty="0">
                <a:latin typeface="dearJoe 5 CASUAL PRO" panose="02000000000000000000" pitchFamily="2" charset="0"/>
              </a:rPr>
              <a:t>WHY: </a:t>
            </a:r>
            <a:r>
              <a:rPr lang="en-US" dirty="0">
                <a:latin typeface="Calibri" panose="020F0502020204030204" pitchFamily="34" charset="0"/>
                <a:cs typeface="Calibri" panose="020F0502020204030204" pitchFamily="34" charset="0"/>
              </a:rPr>
              <a:t>To understand h</a:t>
            </a:r>
            <a:r>
              <a:rPr lang="en-US" dirty="0"/>
              <a:t>ow global interactions bring cultural influences and changes to </a:t>
            </a:r>
            <a:r>
              <a:rPr lang="en-US" b="1" dirty="0"/>
              <a:t>places</a:t>
            </a:r>
            <a:br>
              <a:rPr lang="en-US" dirty="0"/>
            </a:br>
            <a:endParaRPr lang="en-US" dirty="0"/>
          </a:p>
        </p:txBody>
      </p:sp>
      <p:pic>
        <p:nvPicPr>
          <p:cNvPr id="8" name="Picture 7">
            <a:extLst>
              <a:ext uri="{FF2B5EF4-FFF2-40B4-BE49-F238E27FC236}">
                <a16:creationId xmlns:a16="http://schemas.microsoft.com/office/drawing/2014/main" id="{4A9BC7ED-3D5D-7945-AAFA-A8ACB4497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23961"/>
            <a:ext cx="3657600" cy="26104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09600"/>
            <a:ext cx="8686800" cy="5181600"/>
          </a:xfrm>
        </p:spPr>
      </p:pic>
    </p:spTree>
    <p:extLst>
      <p:ext uri="{BB962C8B-B14F-4D97-AF65-F5344CB8AC3E}">
        <p14:creationId xmlns:p14="http://schemas.microsoft.com/office/powerpoint/2010/main" val="80011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09380" y="1066800"/>
            <a:ext cx="8902536" cy="3048000"/>
          </a:xfrm>
        </p:spPr>
      </p:pic>
    </p:spTree>
    <p:extLst>
      <p:ext uri="{BB962C8B-B14F-4D97-AF65-F5344CB8AC3E}">
        <p14:creationId xmlns:p14="http://schemas.microsoft.com/office/powerpoint/2010/main" val="153717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78B03823-4F44-2A49-A8E4-C4A8ADC56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5274978"/>
          </a:xfrm>
          <a:prstGeom prst="rect">
            <a:avLst/>
          </a:prstGeom>
        </p:spPr>
      </p:pic>
      <p:sp>
        <p:nvSpPr>
          <p:cNvPr id="4" name="Title 3">
            <a:extLst>
              <a:ext uri="{FF2B5EF4-FFF2-40B4-BE49-F238E27FC236}">
                <a16:creationId xmlns:a16="http://schemas.microsoft.com/office/drawing/2014/main" id="{41170E4B-1087-0E42-8F5A-7D573A09B354}"/>
              </a:ext>
            </a:extLst>
          </p:cNvPr>
          <p:cNvSpPr>
            <a:spLocks noGrp="1"/>
          </p:cNvSpPr>
          <p:nvPr>
            <p:ph type="title"/>
          </p:nvPr>
        </p:nvSpPr>
        <p:spPr>
          <a:xfrm>
            <a:off x="-838200" y="108466"/>
            <a:ext cx="8229600" cy="1143000"/>
          </a:xfrm>
        </p:spPr>
        <p:txBody>
          <a:bodyPr/>
          <a:lstStyle/>
          <a:p>
            <a:r>
              <a:rPr lang="en-US" dirty="0"/>
              <a:t>Where are the McDonalds? </a:t>
            </a:r>
          </a:p>
        </p:txBody>
      </p:sp>
      <p:sp>
        <p:nvSpPr>
          <p:cNvPr id="5" name="Content Placeholder 4">
            <a:extLst>
              <a:ext uri="{FF2B5EF4-FFF2-40B4-BE49-F238E27FC236}">
                <a16:creationId xmlns:a16="http://schemas.microsoft.com/office/drawing/2014/main" id="{FB942D25-4119-A34B-A165-FAA6B4CD6CDD}"/>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5A24F883-40D2-FC45-BA45-949964B3E6F7}"/>
              </a:ext>
            </a:extLst>
          </p:cNvPr>
          <p:cNvSpPr txBox="1"/>
          <p:nvPr/>
        </p:nvSpPr>
        <p:spPr>
          <a:xfrm>
            <a:off x="6858000" y="123483"/>
            <a:ext cx="1981200" cy="1200329"/>
          </a:xfrm>
          <a:prstGeom prst="rect">
            <a:avLst/>
          </a:prstGeom>
          <a:noFill/>
        </p:spPr>
        <p:txBody>
          <a:bodyPr wrap="square" rtlCol="0">
            <a:spAutoFit/>
          </a:bodyPr>
          <a:lstStyle/>
          <a:p>
            <a:r>
              <a:rPr lang="en-US" dirty="0"/>
              <a:t>Which countries have a lot? </a:t>
            </a:r>
          </a:p>
          <a:p>
            <a:r>
              <a:rPr lang="en-US" dirty="0"/>
              <a:t>Which have none? </a:t>
            </a:r>
          </a:p>
          <a:p>
            <a:r>
              <a:rPr lang="en-US" dirty="0">
                <a:solidFill>
                  <a:srgbClr val="FF0000"/>
                </a:solidFill>
              </a:rPr>
              <a:t>WHY?</a:t>
            </a:r>
          </a:p>
        </p:txBody>
      </p:sp>
    </p:spTree>
    <p:extLst>
      <p:ext uri="{BB962C8B-B14F-4D97-AF65-F5344CB8AC3E}">
        <p14:creationId xmlns:p14="http://schemas.microsoft.com/office/powerpoint/2010/main" val="2659587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normAutofit fontScale="90000"/>
          </a:bodyPr>
          <a:lstStyle/>
          <a:p>
            <a:r>
              <a:rPr lang="en-US" dirty="0"/>
              <a:t>McDonalds timeline</a:t>
            </a:r>
          </a:p>
        </p:txBody>
      </p:sp>
      <p:pic>
        <p:nvPicPr>
          <p:cNvPr id="5" name="Content Placeholder 4">
            <a:extLst>
              <a:ext uri="{FF2B5EF4-FFF2-40B4-BE49-F238E27FC236}">
                <a16:creationId xmlns:a16="http://schemas.microsoft.com/office/drawing/2014/main" id="{F7CEBB37-5E04-6E4A-9120-B6B969DE0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46" y="-24300"/>
            <a:ext cx="4243754" cy="6894679"/>
          </a:xfrm>
        </p:spPr>
      </p:pic>
      <p:pic>
        <p:nvPicPr>
          <p:cNvPr id="3074" name="Picture 2">
            <a:hlinkClick r:id="rId3"/>
          </p:cNvPr>
          <p:cNvPicPr>
            <a:picLocks noChangeAspect="1" noChangeArrowheads="1"/>
          </p:cNvPicPr>
          <p:nvPr/>
        </p:nvPicPr>
        <p:blipFill>
          <a:blip r:embed="rId4" cstate="print"/>
          <a:srcRect/>
          <a:stretch>
            <a:fillRect/>
          </a:stretch>
        </p:blipFill>
        <p:spPr bwMode="auto">
          <a:xfrm>
            <a:off x="4378568" y="2514599"/>
            <a:ext cx="4232031" cy="3123201"/>
          </a:xfrm>
          <a:prstGeom prst="rect">
            <a:avLst/>
          </a:prstGeom>
          <a:noFill/>
          <a:ln w="9525">
            <a:noFill/>
            <a:miter lim="800000"/>
            <a:headEnd/>
            <a:tailEnd/>
          </a:ln>
        </p:spPr>
      </p:pic>
      <p:sp>
        <p:nvSpPr>
          <p:cNvPr id="6" name="TextBox 5">
            <a:extLst>
              <a:ext uri="{FF2B5EF4-FFF2-40B4-BE49-F238E27FC236}">
                <a16:creationId xmlns:a16="http://schemas.microsoft.com/office/drawing/2014/main" id="{5BFEFB68-5084-9840-9491-8C688941A487}"/>
              </a:ext>
            </a:extLst>
          </p:cNvPr>
          <p:cNvSpPr txBox="1"/>
          <p:nvPr/>
        </p:nvSpPr>
        <p:spPr>
          <a:xfrm>
            <a:off x="4343400" y="1676400"/>
            <a:ext cx="4267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49714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The global spread of McDonalds</a:t>
            </a:r>
          </a:p>
        </p:txBody>
      </p:sp>
      <p:sp>
        <p:nvSpPr>
          <p:cNvPr id="25603" name="Content Placeholder 2"/>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2"/>
          <a:srcRect/>
          <a:stretch>
            <a:fillRect/>
          </a:stretch>
        </p:blipFill>
        <p:spPr bwMode="auto">
          <a:xfrm>
            <a:off x="525780" y="1920240"/>
            <a:ext cx="7725252" cy="4114800"/>
          </a:xfrm>
          <a:prstGeom prst="rect">
            <a:avLst/>
          </a:prstGeom>
          <a:noFill/>
          <a:ln w="9525">
            <a:noFill/>
            <a:miter lim="800000"/>
            <a:headEnd/>
            <a:tailEnd/>
          </a:ln>
        </p:spPr>
      </p:pic>
    </p:spTree>
    <p:extLst>
      <p:ext uri="{BB962C8B-B14F-4D97-AF65-F5344CB8AC3E}">
        <p14:creationId xmlns:p14="http://schemas.microsoft.com/office/powerpoint/2010/main" val="48353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6E3B73A-816F-B240-A074-5DDB19B6A402}"/>
              </a:ext>
            </a:extLst>
          </p:cNvPr>
          <p:cNvPicPr>
            <a:picLocks noGrp="1" noChangeAspect="1"/>
          </p:cNvPicPr>
          <p:nvPr>
            <p:ph idx="1"/>
          </p:nvPr>
        </p:nvPicPr>
        <p:blipFill rotWithShape="1">
          <a:blip r:embed="rId2"/>
          <a:srcRect r="6667" b="1"/>
          <a:stretch/>
        </p:blipFill>
        <p:spPr>
          <a:xfrm>
            <a:off x="20" y="10"/>
            <a:ext cx="9143980" cy="6857990"/>
          </a:xfrm>
          <a:prstGeom prst="rect">
            <a:avLst/>
          </a:prstGeom>
        </p:spPr>
      </p:pic>
    </p:spTree>
    <p:extLst>
      <p:ext uri="{BB962C8B-B14F-4D97-AF65-F5344CB8AC3E}">
        <p14:creationId xmlns:p14="http://schemas.microsoft.com/office/powerpoint/2010/main" val="2435700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may be barriers to globalization?</a:t>
            </a:r>
          </a:p>
        </p:txBody>
      </p:sp>
      <p:sp>
        <p:nvSpPr>
          <p:cNvPr id="3" name="Content Placeholder 2"/>
          <p:cNvSpPr>
            <a:spLocks noGrp="1"/>
          </p:cNvSpPr>
          <p:nvPr>
            <p:ph idx="1"/>
          </p:nvPr>
        </p:nvSpPr>
        <p:spPr/>
        <p:txBody>
          <a:bodyPr/>
          <a:lstStyle/>
          <a:p>
            <a:pPr marL="0" indent="0">
              <a:buNone/>
            </a:pPr>
            <a:r>
              <a:rPr lang="en-US" dirty="0"/>
              <a:t>List at least 3 with your partner</a:t>
            </a:r>
          </a:p>
        </p:txBody>
      </p:sp>
      <p:pic>
        <p:nvPicPr>
          <p:cNvPr id="4" name="Picture 3"/>
          <p:cNvPicPr>
            <a:picLocks noChangeAspect="1"/>
          </p:cNvPicPr>
          <p:nvPr/>
        </p:nvPicPr>
        <p:blipFill>
          <a:blip r:embed="rId2"/>
          <a:stretch>
            <a:fillRect/>
          </a:stretch>
        </p:blipFill>
        <p:spPr>
          <a:xfrm>
            <a:off x="1570299" y="2167097"/>
            <a:ext cx="5943600" cy="4563687"/>
          </a:xfrm>
          <a:prstGeom prst="rect">
            <a:avLst/>
          </a:prstGeom>
        </p:spPr>
      </p:pic>
      <p:sp>
        <p:nvSpPr>
          <p:cNvPr id="5" name="TextBox 4">
            <a:extLst>
              <a:ext uri="{FF2B5EF4-FFF2-40B4-BE49-F238E27FC236}">
                <a16:creationId xmlns:a16="http://schemas.microsoft.com/office/drawing/2014/main" id="{04E80511-8306-7443-BCF0-803F8C33DDEE}"/>
              </a:ext>
            </a:extLst>
          </p:cNvPr>
          <p:cNvSpPr txBox="1"/>
          <p:nvPr/>
        </p:nvSpPr>
        <p:spPr>
          <a:xfrm>
            <a:off x="6705600" y="1417638"/>
            <a:ext cx="1752600" cy="1200329"/>
          </a:xfrm>
          <a:prstGeom prst="rect">
            <a:avLst/>
          </a:prstGeom>
          <a:solidFill>
            <a:srgbClr val="FFFF00"/>
          </a:solidFill>
        </p:spPr>
        <p:txBody>
          <a:bodyPr wrap="square" rtlCol="0">
            <a:spAutoFit/>
          </a:bodyPr>
          <a:lstStyle/>
          <a:p>
            <a:r>
              <a:rPr lang="en-US" dirty="0"/>
              <a:t>Which countries in the world don’t have a McDonalds? </a:t>
            </a:r>
          </a:p>
        </p:txBody>
      </p:sp>
    </p:spTree>
    <p:extLst>
      <p:ext uri="{BB962C8B-B14F-4D97-AF65-F5344CB8AC3E}">
        <p14:creationId xmlns:p14="http://schemas.microsoft.com/office/powerpoint/2010/main" val="106927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b="1"/>
              <a:t>McDonald’s close all their stores in Bolivia, making Bolivia the only Latin- American free McDonald’s.</a:t>
            </a:r>
            <a:endParaRPr lang="en-US"/>
          </a:p>
        </p:txBody>
      </p:sp>
      <p:sp>
        <p:nvSpPr>
          <p:cNvPr id="22531" name="Content Placeholder 2"/>
          <p:cNvSpPr>
            <a:spLocks noGrp="1"/>
          </p:cNvSpPr>
          <p:nvPr>
            <p:ph idx="1"/>
          </p:nvPr>
        </p:nvSpPr>
        <p:spPr/>
        <p:txBody>
          <a:bodyPr/>
          <a:lstStyle/>
          <a:p>
            <a:endParaRPr lang="en-US"/>
          </a:p>
        </p:txBody>
      </p:sp>
      <p:pic>
        <p:nvPicPr>
          <p:cNvPr id="22532" name="Picture 2"/>
          <p:cNvPicPr>
            <a:picLocks noChangeAspect="1" noChangeArrowheads="1"/>
          </p:cNvPicPr>
          <p:nvPr/>
        </p:nvPicPr>
        <p:blipFill>
          <a:blip r:embed="rId2"/>
          <a:srcRect/>
          <a:stretch>
            <a:fillRect/>
          </a:stretch>
        </p:blipFill>
        <p:spPr bwMode="auto">
          <a:xfrm>
            <a:off x="1828800" y="2537460"/>
            <a:ext cx="5254943" cy="3943350"/>
          </a:xfrm>
          <a:prstGeom prst="rect">
            <a:avLst/>
          </a:prstGeom>
          <a:noFill/>
          <a:ln w="9525">
            <a:noFill/>
            <a:miter lim="800000"/>
            <a:headEnd/>
            <a:tailEnd/>
          </a:ln>
        </p:spPr>
      </p:pic>
    </p:spTree>
    <p:extLst>
      <p:ext uri="{BB962C8B-B14F-4D97-AF65-F5344CB8AC3E}">
        <p14:creationId xmlns:p14="http://schemas.microsoft.com/office/powerpoint/2010/main" val="1757629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62940" y="0"/>
            <a:ext cx="7772400" cy="1144429"/>
          </a:xfrm>
        </p:spPr>
        <p:txBody>
          <a:bodyPr/>
          <a:lstStyle/>
          <a:p>
            <a:r>
              <a:rPr lang="en-US" sz="2200" b="1" dirty="0"/>
              <a:t>McDonald’s close all their stores in Bolivia, making Bolivia the only Latin- American free McDonald’s.</a:t>
            </a:r>
            <a:endParaRPr lang="en-US" sz="2200" dirty="0"/>
          </a:p>
        </p:txBody>
      </p:sp>
      <p:sp>
        <p:nvSpPr>
          <p:cNvPr id="24579" name="Content Placeholder 2"/>
          <p:cNvSpPr>
            <a:spLocks noGrp="1"/>
          </p:cNvSpPr>
          <p:nvPr>
            <p:ph idx="1"/>
          </p:nvPr>
        </p:nvSpPr>
        <p:spPr>
          <a:xfrm>
            <a:off x="182880" y="1371600"/>
            <a:ext cx="8709660" cy="4116229"/>
          </a:xfrm>
        </p:spPr>
        <p:txBody>
          <a:bodyPr>
            <a:normAutofit fontScale="92500" lnSpcReduction="10000"/>
          </a:bodyPr>
          <a:lstStyle/>
          <a:p>
            <a:r>
              <a:rPr lang="en-US" sz="2200" dirty="0">
                <a:latin typeface="Arial Narrow" pitchFamily="34" charset="0"/>
                <a:cs typeface="Arial" charset="0"/>
              </a:rPr>
              <a:t>After 14 years in the nation and despite many campaigns and promos McDonald’s was forced to close its 8 Bolivian restaurants in the major cities of La Paz, Cochabamba and Santa Cruz de la Sierra.</a:t>
            </a:r>
          </a:p>
          <a:p>
            <a:r>
              <a:rPr lang="en-US" sz="2200" dirty="0">
                <a:latin typeface="Arial Narrow" pitchFamily="34" charset="0"/>
                <a:cs typeface="Arial" charset="0"/>
              </a:rPr>
              <a:t>McDonalds announced a global restructuring plan in which it would close its doors in seven countries with poor profit margins.</a:t>
            </a:r>
          </a:p>
          <a:p>
            <a:r>
              <a:rPr lang="en-US" sz="2200" dirty="0">
                <a:latin typeface="Arial Narrow" pitchFamily="34" charset="0"/>
              </a:rPr>
              <a:t>With over 33 000 stores worldwide one could suppose that 8 less would hardly make a difference to the world’s largest food vendor’s bottom line but could inspire a revolt amongst other nations who equate the chain as low brow fast food that leads to health problems or worse </a:t>
            </a:r>
            <a:r>
              <a:rPr lang="en-US" sz="2200" dirty="0">
                <a:solidFill>
                  <a:srgbClr val="FF0000"/>
                </a:solidFill>
                <a:latin typeface="Arial Narrow" pitchFamily="34" charset="0"/>
              </a:rPr>
              <a:t>American imperialism</a:t>
            </a:r>
            <a:r>
              <a:rPr lang="en-US" sz="2200" dirty="0">
                <a:latin typeface="Arial Narrow" pitchFamily="34" charset="0"/>
              </a:rPr>
              <a:t>- something that has never gone down too well with the locals. </a:t>
            </a:r>
          </a:p>
          <a:p>
            <a:r>
              <a:rPr lang="en-US" sz="2200" b="1" i="1" dirty="0"/>
              <a:t>The failure of McDonald’s in Bolivia had such a deep impact in the company’s Creative and Marketing staff, that they produced a documentary titled “Why did McDonald’s Bolivia go Bankrupt,” trying to explain why did Bolivians never crossed-over from empanadas to Big Macs.</a:t>
            </a:r>
            <a:endParaRPr lang="en-US" sz="2200" dirty="0"/>
          </a:p>
          <a:p>
            <a:endParaRPr lang="en-US" sz="2200" dirty="0">
              <a:latin typeface="Arial Narrow" pitchFamily="34" charset="0"/>
              <a:cs typeface="Arial" charset="0"/>
            </a:endParaRPr>
          </a:p>
          <a:p>
            <a:endParaRPr lang="en-US" dirty="0"/>
          </a:p>
          <a:p>
            <a:endParaRPr lang="en-US" dirty="0"/>
          </a:p>
        </p:txBody>
      </p:sp>
    </p:spTree>
    <p:extLst>
      <p:ext uri="{BB962C8B-B14F-4D97-AF65-F5344CB8AC3E}">
        <p14:creationId xmlns:p14="http://schemas.microsoft.com/office/powerpoint/2010/main" val="184187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685800"/>
            <a:ext cx="2971800" cy="5440363"/>
          </a:xfrm>
        </p:spPr>
        <p:txBody>
          <a:bodyPr>
            <a:normAutofit fontScale="77500" lnSpcReduction="20000"/>
          </a:bodyPr>
          <a:lstStyle/>
          <a:p>
            <a:br>
              <a:rPr lang="en-US" dirty="0"/>
            </a:br>
            <a:r>
              <a:rPr lang="en-US" dirty="0"/>
              <a:t>iv. Read the article to the right hand side and </a:t>
            </a:r>
            <a:r>
              <a:rPr lang="en-US" b="1" u="sng" dirty="0">
                <a:hlinkClick r:id="rId2"/>
              </a:rPr>
              <a:t>this BBC article</a:t>
            </a:r>
            <a:r>
              <a:rPr lang="en-US" b="1" dirty="0">
                <a:hlinkClick r:id="rId2"/>
              </a:rPr>
              <a:t>  </a:t>
            </a:r>
            <a:r>
              <a:rPr lang="en-US" dirty="0"/>
              <a:t>then explain why McDonald's a Coca Cola have consistently maintained their brand value and loyalty. What has been the key to their success? Are there any areas that have been hard to reach?</a:t>
            </a:r>
            <a:br>
              <a:rPr lang="en-US" dirty="0"/>
            </a:br>
            <a:br>
              <a:rPr lang="en-US" dirty="0"/>
            </a:br>
            <a:endParaRPr lang="en-US"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3352800" y="228600"/>
            <a:ext cx="5334000" cy="618744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EE23-0150-334B-9717-AC50F121C23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5288A73-CCB2-8D40-9C9E-790714F4E3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514600"/>
            <a:ext cx="6756400" cy="1485900"/>
          </a:xfrm>
        </p:spPr>
      </p:pic>
    </p:spTree>
    <p:extLst>
      <p:ext uri="{BB962C8B-B14F-4D97-AF65-F5344CB8AC3E}">
        <p14:creationId xmlns:p14="http://schemas.microsoft.com/office/powerpoint/2010/main" val="571218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F898FCB-B95A-0544-A9D2-BE710AEEE1D3}"/>
              </a:ext>
            </a:extLst>
          </p:cNvPr>
          <p:cNvSpPr>
            <a:spLocks noGrp="1"/>
          </p:cNvSpPr>
          <p:nvPr>
            <p:ph type="title"/>
          </p:nvPr>
        </p:nvSpPr>
        <p:spPr/>
        <p:txBody>
          <a:bodyPr/>
          <a:lstStyle/>
          <a:p>
            <a:pPr eaLnBrk="1" hangingPunct="1"/>
            <a:r>
              <a:rPr lang="en-US" altLang="en-US"/>
              <a:t>Glocalisation and MacDonalds</a:t>
            </a:r>
          </a:p>
        </p:txBody>
      </p:sp>
      <p:sp>
        <p:nvSpPr>
          <p:cNvPr id="8195" name="Content Placeholder 2">
            <a:extLst>
              <a:ext uri="{FF2B5EF4-FFF2-40B4-BE49-F238E27FC236}">
                <a16:creationId xmlns:a16="http://schemas.microsoft.com/office/drawing/2014/main" id="{585841B9-7196-B843-A4AF-D3A5D5B97908}"/>
              </a:ext>
            </a:extLst>
          </p:cNvPr>
          <p:cNvSpPr>
            <a:spLocks noGrp="1"/>
          </p:cNvSpPr>
          <p:nvPr>
            <p:ph idx="1"/>
          </p:nvPr>
        </p:nvSpPr>
        <p:spPr/>
        <p:txBody>
          <a:bodyPr/>
          <a:lstStyle/>
          <a:p>
            <a:pPr eaLnBrk="1" hangingPunct="1"/>
            <a:endParaRPr lang="en-US" altLang="en-US"/>
          </a:p>
        </p:txBody>
      </p:sp>
      <p:pic>
        <p:nvPicPr>
          <p:cNvPr id="8196" name="Picture 2">
            <a:extLst>
              <a:ext uri="{FF2B5EF4-FFF2-40B4-BE49-F238E27FC236}">
                <a16:creationId xmlns:a16="http://schemas.microsoft.com/office/drawing/2014/main" id="{47AA983A-9E37-DC48-96E4-964F706C8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17638"/>
            <a:ext cx="4457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582E37A3-0AA1-F744-A5AD-481B15F04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62" y="1394192"/>
            <a:ext cx="4414838" cy="338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757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A36AC06-50AA-0146-BD18-7B19F6CB0474}"/>
              </a:ext>
            </a:extLst>
          </p:cNvPr>
          <p:cNvSpPr>
            <a:spLocks noGrp="1"/>
          </p:cNvSpPr>
          <p:nvPr>
            <p:ph type="title"/>
          </p:nvPr>
        </p:nvSpPr>
        <p:spPr/>
        <p:txBody>
          <a:bodyPr/>
          <a:lstStyle/>
          <a:p>
            <a:endParaRPr lang="en-US" altLang="en-US"/>
          </a:p>
        </p:txBody>
      </p:sp>
      <p:sp>
        <p:nvSpPr>
          <p:cNvPr id="9219" name="Content Placeholder 2">
            <a:extLst>
              <a:ext uri="{FF2B5EF4-FFF2-40B4-BE49-F238E27FC236}">
                <a16:creationId xmlns:a16="http://schemas.microsoft.com/office/drawing/2014/main" id="{F6C0D674-6AC0-5645-8BCA-9A3E1A09D784}"/>
              </a:ext>
            </a:extLst>
          </p:cNvPr>
          <p:cNvSpPr>
            <a:spLocks noGrp="1"/>
          </p:cNvSpPr>
          <p:nvPr>
            <p:ph idx="1"/>
          </p:nvPr>
        </p:nvSpPr>
        <p:spPr/>
        <p:txBody>
          <a:bodyPr/>
          <a:lstStyle/>
          <a:p>
            <a:endParaRPr lang="en-US" altLang="en-US"/>
          </a:p>
        </p:txBody>
      </p:sp>
      <p:pic>
        <p:nvPicPr>
          <p:cNvPr id="27650" name="Picture 2">
            <a:extLst>
              <a:ext uri="{FF2B5EF4-FFF2-40B4-BE49-F238E27FC236}">
                <a16:creationId xmlns:a16="http://schemas.microsoft.com/office/drawing/2014/main" id="{A59016F6-3D86-9A46-B18F-949D83E4D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480060"/>
            <a:ext cx="3338989" cy="23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AD01C00F-FEEB-3F4F-92C9-4083D112B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840" y="480060"/>
            <a:ext cx="3497580" cy="23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a:extLst>
              <a:ext uri="{FF2B5EF4-FFF2-40B4-BE49-F238E27FC236}">
                <a16:creationId xmlns:a16="http://schemas.microsoft.com/office/drawing/2014/main" id="{1A18F3FB-C1EB-D145-B7C9-D07D00915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3223260"/>
            <a:ext cx="3546158" cy="22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15746121-19DB-CB4A-BD2E-4E506D5FC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260" y="3223260"/>
            <a:ext cx="3217545" cy="212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06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down)">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ipe(down)">
                                      <p:cBhvr>
                                        <p:cTn id="12" dur="500"/>
                                        <p:tgtEl>
                                          <p:spTgt spid="27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 calcmode="lin" valueType="num">
                                      <p:cBhvr additive="base">
                                        <p:cTn id="17" dur="500" fill="hold"/>
                                        <p:tgtEl>
                                          <p:spTgt spid="27652"/>
                                        </p:tgtEl>
                                        <p:attrNameLst>
                                          <p:attrName>ppt_x</p:attrName>
                                        </p:attrNameLst>
                                      </p:cBhvr>
                                      <p:tavLst>
                                        <p:tav tm="0">
                                          <p:val>
                                            <p:strVal val="#ppt_x"/>
                                          </p:val>
                                        </p:tav>
                                        <p:tav tm="100000">
                                          <p:val>
                                            <p:strVal val="#ppt_x"/>
                                          </p:val>
                                        </p:tav>
                                      </p:tavLst>
                                    </p:anim>
                                    <p:anim calcmode="lin" valueType="num">
                                      <p:cBhvr additive="base">
                                        <p:cTn id="18"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27653"/>
                                        </p:tgtEl>
                                        <p:attrNameLst>
                                          <p:attrName>style.visibility</p:attrName>
                                        </p:attrNameLst>
                                      </p:cBhvr>
                                      <p:to>
                                        <p:strVal val="visible"/>
                                      </p:to>
                                    </p:set>
                                    <p:animEffect transition="in" filter="wipe(down)">
                                      <p:cBhvr>
                                        <p:cTn id="23"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FF3E612-30BD-134D-B739-D4E41CAD4981}"/>
              </a:ext>
            </a:extLst>
          </p:cNvPr>
          <p:cNvSpPr>
            <a:spLocks noGrp="1"/>
          </p:cNvSpPr>
          <p:nvPr>
            <p:ph type="title"/>
          </p:nvPr>
        </p:nvSpPr>
        <p:spPr/>
        <p:txBody>
          <a:bodyPr/>
          <a:lstStyle/>
          <a:p>
            <a:endParaRPr lang="en-US" altLang="en-US"/>
          </a:p>
        </p:txBody>
      </p:sp>
      <p:sp>
        <p:nvSpPr>
          <p:cNvPr id="11267" name="Content Placeholder 2">
            <a:extLst>
              <a:ext uri="{FF2B5EF4-FFF2-40B4-BE49-F238E27FC236}">
                <a16:creationId xmlns:a16="http://schemas.microsoft.com/office/drawing/2014/main" id="{1F80BC51-6A8F-5140-A70B-A72DD0F7E02C}"/>
              </a:ext>
            </a:extLst>
          </p:cNvPr>
          <p:cNvSpPr>
            <a:spLocks noGrp="1"/>
          </p:cNvSpPr>
          <p:nvPr>
            <p:ph idx="1"/>
          </p:nvPr>
        </p:nvSpPr>
        <p:spPr/>
        <p:txBody>
          <a:bodyPr/>
          <a:lstStyle/>
          <a:p>
            <a:endParaRPr lang="en-US" altLang="en-US"/>
          </a:p>
        </p:txBody>
      </p:sp>
      <p:pic>
        <p:nvPicPr>
          <p:cNvPr id="11268" name="Picture 2">
            <a:extLst>
              <a:ext uri="{FF2B5EF4-FFF2-40B4-BE49-F238E27FC236}">
                <a16:creationId xmlns:a16="http://schemas.microsoft.com/office/drawing/2014/main" id="{D932A211-C920-8B48-870A-225CB7F2F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0" y="342900"/>
            <a:ext cx="5683568" cy="601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0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9CA3C74-8837-BD43-878C-E2AB570DEDB2}"/>
              </a:ext>
            </a:extLst>
          </p:cNvPr>
          <p:cNvSpPr>
            <a:spLocks noGrp="1"/>
          </p:cNvSpPr>
          <p:nvPr>
            <p:ph type="title"/>
          </p:nvPr>
        </p:nvSpPr>
        <p:spPr/>
        <p:txBody>
          <a:bodyPr/>
          <a:lstStyle/>
          <a:p>
            <a:endParaRPr lang="en-US" altLang="en-US"/>
          </a:p>
        </p:txBody>
      </p:sp>
      <p:sp>
        <p:nvSpPr>
          <p:cNvPr id="12291" name="Content Placeholder 2">
            <a:extLst>
              <a:ext uri="{FF2B5EF4-FFF2-40B4-BE49-F238E27FC236}">
                <a16:creationId xmlns:a16="http://schemas.microsoft.com/office/drawing/2014/main" id="{7325D2B1-9BF7-864C-AFFE-BD699BABEB2E}"/>
              </a:ext>
            </a:extLst>
          </p:cNvPr>
          <p:cNvSpPr>
            <a:spLocks noGrp="1"/>
          </p:cNvSpPr>
          <p:nvPr>
            <p:ph idx="1"/>
          </p:nvPr>
        </p:nvSpPr>
        <p:spPr/>
        <p:txBody>
          <a:bodyPr/>
          <a:lstStyle/>
          <a:p>
            <a:endParaRPr lang="en-US" altLang="en-US"/>
          </a:p>
        </p:txBody>
      </p:sp>
      <p:pic>
        <p:nvPicPr>
          <p:cNvPr id="12292" name="Picture 2">
            <a:extLst>
              <a:ext uri="{FF2B5EF4-FFF2-40B4-BE49-F238E27FC236}">
                <a16:creationId xmlns:a16="http://schemas.microsoft.com/office/drawing/2014/main" id="{7B5EF400-2A99-9144-AC08-8D43B2BA8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440" y="124302"/>
            <a:ext cx="4389120" cy="6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845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3DD8A1D-96C5-5947-A418-BFEB125996C0}"/>
              </a:ext>
            </a:extLst>
          </p:cNvPr>
          <p:cNvSpPr>
            <a:spLocks noGrp="1"/>
          </p:cNvSpPr>
          <p:nvPr>
            <p:ph type="title"/>
          </p:nvPr>
        </p:nvSpPr>
        <p:spPr/>
        <p:txBody>
          <a:bodyPr/>
          <a:lstStyle/>
          <a:p>
            <a:pPr eaLnBrk="1" hangingPunct="1"/>
            <a:r>
              <a:rPr lang="en-US" altLang="en-US"/>
              <a:t>McDonalds and Glocalisation</a:t>
            </a:r>
          </a:p>
        </p:txBody>
      </p:sp>
      <p:sp>
        <p:nvSpPr>
          <p:cNvPr id="13315" name="Content Placeholder 2">
            <a:extLst>
              <a:ext uri="{FF2B5EF4-FFF2-40B4-BE49-F238E27FC236}">
                <a16:creationId xmlns:a16="http://schemas.microsoft.com/office/drawing/2014/main" id="{2B270F23-000F-414C-AE49-EFC5245895D5}"/>
              </a:ext>
            </a:extLst>
          </p:cNvPr>
          <p:cNvSpPr>
            <a:spLocks noGrp="1"/>
          </p:cNvSpPr>
          <p:nvPr>
            <p:ph idx="1"/>
          </p:nvPr>
        </p:nvSpPr>
        <p:spPr/>
        <p:txBody>
          <a:bodyPr/>
          <a:lstStyle/>
          <a:p>
            <a:pPr eaLnBrk="1" hangingPunct="1">
              <a:buFontTx/>
              <a:buNone/>
            </a:pPr>
            <a:r>
              <a:rPr lang="en-US" altLang="en-US"/>
              <a:t>Some researchers believe that the extremes of globalisation could be modified or adapted to fit local conditions. </a:t>
            </a:r>
          </a:p>
          <a:p>
            <a:pPr eaLnBrk="1" hangingPunct="1">
              <a:buFontTx/>
              <a:buNone/>
            </a:pPr>
            <a:r>
              <a:rPr lang="en-US" altLang="en-US"/>
              <a:t>In the USA McDonalds is a fast food restaurant, but in Seoul, Taipei and Beijing it is a place to go for a leisurely meal. </a:t>
            </a:r>
          </a:p>
        </p:txBody>
      </p:sp>
      <p:pic>
        <p:nvPicPr>
          <p:cNvPr id="4" name="Picture 6">
            <a:extLst>
              <a:ext uri="{FF2B5EF4-FFF2-40B4-BE49-F238E27FC236}">
                <a16:creationId xmlns:a16="http://schemas.microsoft.com/office/drawing/2014/main" id="{8B60CBD7-ECC6-574B-9307-F317A9F37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386311"/>
            <a:ext cx="3048368" cy="216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60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28ABDFC-5F66-6E44-B55E-876FB057A9C7}"/>
              </a:ext>
            </a:extLst>
          </p:cNvPr>
          <p:cNvSpPr>
            <a:spLocks noGrp="1"/>
          </p:cNvSpPr>
          <p:nvPr>
            <p:ph type="title"/>
          </p:nvPr>
        </p:nvSpPr>
        <p:spPr/>
        <p:txBody>
          <a:bodyPr/>
          <a:lstStyle/>
          <a:p>
            <a:endParaRPr lang="en-US" altLang="en-US"/>
          </a:p>
        </p:txBody>
      </p:sp>
      <p:sp>
        <p:nvSpPr>
          <p:cNvPr id="14339" name="Content Placeholder 2">
            <a:extLst>
              <a:ext uri="{FF2B5EF4-FFF2-40B4-BE49-F238E27FC236}">
                <a16:creationId xmlns:a16="http://schemas.microsoft.com/office/drawing/2014/main" id="{411C17AF-2778-5B47-80B7-316FE076479E}"/>
              </a:ext>
            </a:extLst>
          </p:cNvPr>
          <p:cNvSpPr>
            <a:spLocks noGrp="1"/>
          </p:cNvSpPr>
          <p:nvPr>
            <p:ph idx="1"/>
          </p:nvPr>
        </p:nvSpPr>
        <p:spPr/>
        <p:txBody>
          <a:bodyPr/>
          <a:lstStyle/>
          <a:p>
            <a:endParaRPr lang="en-US" altLang="en-US"/>
          </a:p>
        </p:txBody>
      </p:sp>
      <p:pic>
        <p:nvPicPr>
          <p:cNvPr id="14340" name="Picture 2">
            <a:extLst>
              <a:ext uri="{FF2B5EF4-FFF2-40B4-BE49-F238E27FC236}">
                <a16:creationId xmlns:a16="http://schemas.microsoft.com/office/drawing/2014/main" id="{0397A7B1-B0EC-234C-B6EF-FD346D979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1028700"/>
            <a:ext cx="9736932" cy="45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00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B3D6ED0-8E42-AE45-A678-165940F02B1D}"/>
              </a:ext>
            </a:extLst>
          </p:cNvPr>
          <p:cNvSpPr>
            <a:spLocks noGrp="1"/>
          </p:cNvSpPr>
          <p:nvPr>
            <p:ph type="title"/>
          </p:nvPr>
        </p:nvSpPr>
        <p:spPr/>
        <p:txBody>
          <a:bodyPr/>
          <a:lstStyle/>
          <a:p>
            <a:pPr eaLnBrk="1" hangingPunct="1"/>
            <a:r>
              <a:rPr lang="en-US" altLang="en-US"/>
              <a:t>McDonalds and globalisation</a:t>
            </a:r>
          </a:p>
        </p:txBody>
      </p:sp>
      <p:sp>
        <p:nvSpPr>
          <p:cNvPr id="15363" name="Content Placeholder 2">
            <a:extLst>
              <a:ext uri="{FF2B5EF4-FFF2-40B4-BE49-F238E27FC236}">
                <a16:creationId xmlns:a16="http://schemas.microsoft.com/office/drawing/2014/main" id="{5A6ED076-1B38-D544-87A9-D01891625AD0}"/>
              </a:ext>
            </a:extLst>
          </p:cNvPr>
          <p:cNvSpPr>
            <a:spLocks noGrp="1"/>
          </p:cNvSpPr>
          <p:nvPr>
            <p:ph idx="1"/>
          </p:nvPr>
        </p:nvSpPr>
        <p:spPr>
          <a:xfrm>
            <a:off x="388620" y="1645920"/>
            <a:ext cx="8503920" cy="4450557"/>
          </a:xfrm>
        </p:spPr>
        <p:txBody>
          <a:bodyPr>
            <a:normAutofit fontScale="92500" lnSpcReduction="20000"/>
          </a:bodyPr>
          <a:lstStyle/>
          <a:p>
            <a:pPr eaLnBrk="1" hangingPunct="1">
              <a:buFontTx/>
              <a:buNone/>
            </a:pPr>
            <a:r>
              <a:rPr lang="en-US" altLang="en-US"/>
              <a:t>A number of questions could be asked of McDonalds:</a:t>
            </a:r>
          </a:p>
          <a:p>
            <a:pPr eaLnBrk="1" hangingPunct="1"/>
            <a:r>
              <a:rPr lang="en-US" altLang="en-US"/>
              <a:t>Does the spread of fast food undermine local producers</a:t>
            </a:r>
          </a:p>
          <a:p>
            <a:pPr eaLnBrk="1" hangingPunct="1"/>
            <a:r>
              <a:rPr lang="en-US" altLang="en-US"/>
              <a:t>Does the spread of fast food undermine local dietary patterns?</a:t>
            </a:r>
          </a:p>
          <a:p>
            <a:pPr eaLnBrk="1" hangingPunct="1"/>
            <a:r>
              <a:rPr lang="en-US" altLang="en-US"/>
              <a:t>Does the spread of fast food create environmental problems such as water shortages?</a:t>
            </a:r>
          </a:p>
          <a:p>
            <a:pPr eaLnBrk="1" hangingPunct="1"/>
            <a:r>
              <a:rPr lang="en-US" altLang="en-US"/>
              <a:t>Does the spread of fast food cause socio-cultural problems such as conflict between different generations. </a:t>
            </a:r>
          </a:p>
          <a:p>
            <a:pPr eaLnBrk="1" hangingPunct="1"/>
            <a:endParaRPr lang="en-US" altLang="en-US"/>
          </a:p>
          <a:p>
            <a:pPr eaLnBrk="1" hangingPunct="1"/>
            <a:endParaRPr lang="en-US" altLang="en-US"/>
          </a:p>
          <a:p>
            <a:pPr eaLnBrk="1" hangingPunct="1"/>
            <a:endParaRPr lang="en-US" altLang="en-US"/>
          </a:p>
        </p:txBody>
      </p:sp>
      <p:pic>
        <p:nvPicPr>
          <p:cNvPr id="4" name="Picture 2">
            <a:extLst>
              <a:ext uri="{FF2B5EF4-FFF2-40B4-BE49-F238E27FC236}">
                <a16:creationId xmlns:a16="http://schemas.microsoft.com/office/drawing/2014/main" id="{850CCC32-4A72-2245-98D4-9113B97C9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99406"/>
            <a:ext cx="1996391" cy="139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7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D92D71D-67F1-AD41-9D80-DD7F1C4E9F71}"/>
              </a:ext>
            </a:extLst>
          </p:cNvPr>
          <p:cNvSpPr>
            <a:spLocks noGrp="1"/>
          </p:cNvSpPr>
          <p:nvPr>
            <p:ph type="title"/>
          </p:nvPr>
        </p:nvSpPr>
        <p:spPr>
          <a:xfrm>
            <a:off x="0" y="0"/>
            <a:ext cx="9144000" cy="1144429"/>
          </a:xfrm>
        </p:spPr>
        <p:txBody>
          <a:bodyPr/>
          <a:lstStyle/>
          <a:p>
            <a:r>
              <a:rPr lang="en-US" altLang="en-US" sz="2880"/>
              <a:t>How fast food restaurants may vary globally….</a:t>
            </a:r>
          </a:p>
        </p:txBody>
      </p:sp>
      <p:sp>
        <p:nvSpPr>
          <p:cNvPr id="16387" name="Content Placeholder 2">
            <a:extLst>
              <a:ext uri="{FF2B5EF4-FFF2-40B4-BE49-F238E27FC236}">
                <a16:creationId xmlns:a16="http://schemas.microsoft.com/office/drawing/2014/main" id="{AA26ABA8-6529-9A4B-AB6F-41DAC742E8FE}"/>
              </a:ext>
            </a:extLst>
          </p:cNvPr>
          <p:cNvSpPr>
            <a:spLocks noGrp="1"/>
          </p:cNvSpPr>
          <p:nvPr>
            <p:ph idx="1"/>
          </p:nvPr>
        </p:nvSpPr>
        <p:spPr>
          <a:xfrm>
            <a:off x="0" y="960120"/>
            <a:ext cx="8961120" cy="4116229"/>
          </a:xfrm>
        </p:spPr>
        <p:txBody>
          <a:bodyPr>
            <a:normAutofit fontScale="92500" lnSpcReduction="10000"/>
          </a:bodyPr>
          <a:lstStyle/>
          <a:p>
            <a:pPr>
              <a:buFontTx/>
              <a:buNone/>
            </a:pPr>
            <a:r>
              <a:rPr lang="en-US" altLang="en-US" sz="2160"/>
              <a:t>In China and Vietnam, locals have to dress up and make reservations to dine at Pizza Hut. "When I'm out on a date and want to impress a girl“</a:t>
            </a:r>
          </a:p>
          <a:p>
            <a:pPr>
              <a:buFontTx/>
              <a:buNone/>
            </a:pPr>
            <a:r>
              <a:rPr lang="en-US" altLang="en-US" sz="2160"/>
              <a:t> In Hong Kong, upscale McDonald's recently started offering wedding packages.</a:t>
            </a:r>
          </a:p>
          <a:p>
            <a:pPr>
              <a:buFontTx/>
              <a:buNone/>
            </a:pPr>
            <a:r>
              <a:rPr lang="en-US" altLang="en-US" sz="2160"/>
              <a:t> In Japan, Denny's serves dishes with foie gras and truffles.</a:t>
            </a:r>
          </a:p>
          <a:p>
            <a:pPr>
              <a:buFontTx/>
              <a:buNone/>
            </a:pPr>
            <a:r>
              <a:rPr lang="en-US" altLang="en-US" sz="2160"/>
              <a:t> Also in Japan, Subway, which surpassed McDonald's last month as the world's largest fast food chain, does not just serve fresh ingredients, it grows them in its backyard.</a:t>
            </a:r>
          </a:p>
          <a:p>
            <a:r>
              <a:rPr lang="en-US" altLang="en-US" sz="2160"/>
              <a:t>The McDonald's in China is a prestigious place to work. The corporation recently opened a Hamburger University in Shanghai. With an acceptance rate less than 1%, the management training program is harder to get into than Harvard.</a:t>
            </a:r>
          </a:p>
          <a:p>
            <a:r>
              <a:rPr lang="en-US" altLang="en-US" sz="2160"/>
              <a:t>In India, Taco Bell and McDonald's are Hindu-friendly, substituting beef for chicken, lamb, potatoes or </a:t>
            </a:r>
            <a:r>
              <a:rPr lang="en-US" altLang="en-US" sz="2160" i="1"/>
              <a:t>paneer</a:t>
            </a:r>
            <a:r>
              <a:rPr lang="en-US" altLang="en-US" sz="2160"/>
              <a:t> (Indian cheese). In Muslim countries, Subway, Taco Bell, KFC and McDonald's serve only halal meat.</a:t>
            </a:r>
          </a:p>
          <a:p>
            <a:endParaRPr lang="en-US" altLang="en-US" sz="2160"/>
          </a:p>
        </p:txBody>
      </p:sp>
      <p:pic>
        <p:nvPicPr>
          <p:cNvPr id="4" name="Picture 4">
            <a:extLst>
              <a:ext uri="{FF2B5EF4-FFF2-40B4-BE49-F238E27FC236}">
                <a16:creationId xmlns:a16="http://schemas.microsoft.com/office/drawing/2014/main" id="{D160B8AC-9A42-5040-9618-F89D34341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800600"/>
            <a:ext cx="21491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70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90E2BAC-2C80-554B-87AE-883F49848678}"/>
              </a:ext>
            </a:extLst>
          </p:cNvPr>
          <p:cNvSpPr>
            <a:spLocks noGrp="1"/>
          </p:cNvSpPr>
          <p:nvPr>
            <p:ph type="title"/>
          </p:nvPr>
        </p:nvSpPr>
        <p:spPr>
          <a:xfrm>
            <a:off x="731520" y="0"/>
            <a:ext cx="7772400" cy="1144429"/>
          </a:xfrm>
        </p:spPr>
        <p:txBody>
          <a:bodyPr/>
          <a:lstStyle/>
          <a:p>
            <a:r>
              <a:rPr lang="en-US" altLang="en-US"/>
              <a:t>Read the articles:</a:t>
            </a:r>
          </a:p>
        </p:txBody>
      </p:sp>
      <p:sp>
        <p:nvSpPr>
          <p:cNvPr id="17411" name="Content Placeholder 2">
            <a:extLst>
              <a:ext uri="{FF2B5EF4-FFF2-40B4-BE49-F238E27FC236}">
                <a16:creationId xmlns:a16="http://schemas.microsoft.com/office/drawing/2014/main" id="{F9820216-5117-4347-B1AB-13AF0D262E3A}"/>
              </a:ext>
            </a:extLst>
          </p:cNvPr>
          <p:cNvSpPr>
            <a:spLocks noGrp="1"/>
          </p:cNvSpPr>
          <p:nvPr>
            <p:ph idx="1"/>
          </p:nvPr>
        </p:nvSpPr>
        <p:spPr>
          <a:xfrm>
            <a:off x="457200" y="1303020"/>
            <a:ext cx="7772400" cy="4116229"/>
          </a:xfrm>
        </p:spPr>
        <p:txBody>
          <a:bodyPr>
            <a:normAutofit fontScale="92500" lnSpcReduction="10000"/>
          </a:bodyPr>
          <a:lstStyle/>
          <a:p>
            <a:r>
              <a:rPr lang="en-US" altLang="en-US" b="1"/>
              <a:t>McDonald's 'Italianised' menu: the future of fast food?</a:t>
            </a:r>
          </a:p>
          <a:p>
            <a:r>
              <a:rPr lang="en-US" altLang="en-US">
                <a:hlinkClick r:id="rId2"/>
              </a:rPr>
              <a:t>http://www.theguardian.com/lifeandstyle/wordofmouth/2013/may/27/mcdonalds-italianised-menu-future-fast-food</a:t>
            </a:r>
            <a:endParaRPr lang="en-US" altLang="en-US"/>
          </a:p>
          <a:p>
            <a:r>
              <a:rPr lang="en-US" altLang="en-US">
                <a:hlinkClick r:id="rId3"/>
              </a:rPr>
              <a:t>http://newsfeed.time.com/2012/09/04/mcdonalds-goes-vegetarian-in-india/</a:t>
            </a:r>
            <a:endParaRPr lang="en-US" altLang="en-US"/>
          </a:p>
          <a:p>
            <a:pPr>
              <a:buFontTx/>
              <a:buNone/>
            </a:pPr>
            <a:r>
              <a:rPr lang="en-US" altLang="en-US"/>
              <a:t>Make notes on how McDonalds are adapting their menu items to suit local tastes</a:t>
            </a:r>
          </a:p>
        </p:txBody>
      </p:sp>
    </p:spTree>
    <p:extLst>
      <p:ext uri="{BB962C8B-B14F-4D97-AF65-F5344CB8AC3E}">
        <p14:creationId xmlns:p14="http://schemas.microsoft.com/office/powerpoint/2010/main" val="912849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4E21E5-2F28-F54D-B96F-87AFE8C04186}"/>
              </a:ext>
            </a:extLst>
          </p:cNvPr>
          <p:cNvSpPr>
            <a:spLocks noGrp="1"/>
          </p:cNvSpPr>
          <p:nvPr>
            <p:ph type="title"/>
          </p:nvPr>
        </p:nvSpPr>
        <p:spPr/>
        <p:txBody>
          <a:bodyPr/>
          <a:lstStyle/>
          <a:p>
            <a:endParaRPr lang="en-US" altLang="en-US"/>
          </a:p>
        </p:txBody>
      </p:sp>
      <p:sp>
        <p:nvSpPr>
          <p:cNvPr id="10243" name="Content Placeholder 2">
            <a:extLst>
              <a:ext uri="{FF2B5EF4-FFF2-40B4-BE49-F238E27FC236}">
                <a16:creationId xmlns:a16="http://schemas.microsoft.com/office/drawing/2014/main" id="{46CB053A-7FD1-F54E-9509-55F6B0FCD8D4}"/>
              </a:ext>
            </a:extLst>
          </p:cNvPr>
          <p:cNvSpPr>
            <a:spLocks noGrp="1"/>
          </p:cNvSpPr>
          <p:nvPr>
            <p:ph idx="1"/>
          </p:nvPr>
        </p:nvSpPr>
        <p:spPr/>
        <p:txBody>
          <a:bodyPr/>
          <a:lstStyle/>
          <a:p>
            <a:endParaRPr lang="en-US" altLang="en-US"/>
          </a:p>
        </p:txBody>
      </p:sp>
      <p:pic>
        <p:nvPicPr>
          <p:cNvPr id="10244" name="Picture 3">
            <a:extLst>
              <a:ext uri="{FF2B5EF4-FFF2-40B4-BE49-F238E27FC236}">
                <a16:creationId xmlns:a16="http://schemas.microsoft.com/office/drawing/2014/main" id="{83A787FA-3F17-8649-8CB9-D46C332BB1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05740"/>
            <a:ext cx="8738235" cy="630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41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Consumerism </a:t>
            </a:r>
          </a:p>
        </p:txBody>
      </p:sp>
      <p:sp>
        <p:nvSpPr>
          <p:cNvPr id="3" name="Content Placeholder 2"/>
          <p:cNvSpPr>
            <a:spLocks noGrp="1"/>
          </p:cNvSpPr>
          <p:nvPr>
            <p:ph idx="1"/>
          </p:nvPr>
        </p:nvSpPr>
        <p:spPr/>
        <p:txBody>
          <a:bodyPr/>
          <a:lstStyle/>
          <a:p>
            <a:pPr>
              <a:buNone/>
            </a:pPr>
            <a:r>
              <a:rPr lang="en-US" dirty="0"/>
              <a:t>Consumerism is the opposite and enemy of culture. Whereas culture is embedded in history, tradition and continuity, goods are manufactured for the profit they make. </a:t>
            </a:r>
          </a:p>
          <a:p>
            <a:pPr>
              <a:buNone/>
            </a:pPr>
            <a:endParaRPr lang="en-US" dirty="0"/>
          </a:p>
          <a:p>
            <a:pPr>
              <a:buNone/>
            </a:pPr>
            <a:r>
              <a:rPr lang="en-US" sz="2800" i="1" dirty="0"/>
              <a:t>“Every time you spend money, you're casting a vote for the kind of world you want’. </a:t>
            </a:r>
          </a:p>
          <a:p>
            <a:pPr>
              <a:buNone/>
            </a:pPr>
            <a:r>
              <a:rPr lang="en-US" sz="2800" i="1" dirty="0"/>
              <a:t>			Anna </a:t>
            </a:r>
            <a:r>
              <a:rPr lang="en-US" sz="2800" i="1" dirty="0" err="1"/>
              <a:t>Lappe</a:t>
            </a:r>
            <a:r>
              <a:rPr lang="en-US" sz="2800" i="1" dirty="0"/>
              <a:t>, O Magazine, June 2003</a:t>
            </a:r>
          </a:p>
          <a:p>
            <a:pPr>
              <a:buNone/>
            </a:pPr>
            <a:endParaRPr lang="en-US" dirty="0"/>
          </a:p>
          <a:p>
            <a:pPr>
              <a:buNone/>
            </a:pPr>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B3C08E1-C2D2-354C-AEE5-FA49E4A28507}"/>
              </a:ext>
            </a:extLst>
          </p:cNvPr>
          <p:cNvSpPr>
            <a:spLocks noGrp="1"/>
          </p:cNvSpPr>
          <p:nvPr>
            <p:ph type="title"/>
          </p:nvPr>
        </p:nvSpPr>
        <p:spPr/>
        <p:txBody>
          <a:bodyPr>
            <a:normAutofit fontScale="90000"/>
          </a:bodyPr>
          <a:lstStyle/>
          <a:p>
            <a:pPr eaLnBrk="1" hangingPunct="1"/>
            <a:r>
              <a:rPr lang="en-US" altLang="en-US"/>
              <a:t>Anti McDonalds sentiments in India</a:t>
            </a:r>
          </a:p>
        </p:txBody>
      </p:sp>
      <p:sp>
        <p:nvSpPr>
          <p:cNvPr id="18435" name="Content Placeholder 2">
            <a:extLst>
              <a:ext uri="{FF2B5EF4-FFF2-40B4-BE49-F238E27FC236}">
                <a16:creationId xmlns:a16="http://schemas.microsoft.com/office/drawing/2014/main" id="{4CEF4D5B-D2FF-3E48-A5E5-6C6DB50B1F1A}"/>
              </a:ext>
            </a:extLst>
          </p:cNvPr>
          <p:cNvSpPr>
            <a:spLocks noGrp="1"/>
          </p:cNvSpPr>
          <p:nvPr>
            <p:ph idx="1"/>
          </p:nvPr>
        </p:nvSpPr>
        <p:spPr>
          <a:xfrm>
            <a:off x="457200" y="1783080"/>
            <a:ext cx="8366760" cy="4116229"/>
          </a:xfrm>
        </p:spPr>
        <p:txBody>
          <a:bodyPr>
            <a:normAutofit fontScale="92500" lnSpcReduction="20000"/>
          </a:bodyPr>
          <a:lstStyle/>
          <a:p>
            <a:pPr eaLnBrk="1" hangingPunct="1">
              <a:buFontTx/>
              <a:buNone/>
            </a:pPr>
            <a:r>
              <a:rPr lang="en-US" altLang="en-US"/>
              <a:t>McDonalds has opened restaurants in New Deli and Mumbai.</a:t>
            </a:r>
          </a:p>
          <a:p>
            <a:pPr eaLnBrk="1" hangingPunct="1">
              <a:buFontTx/>
              <a:buNone/>
            </a:pPr>
            <a:r>
              <a:rPr lang="en-US" altLang="en-US"/>
              <a:t>Environmentalists believe that the fast food industry is destroying not only the Indian environment but also the traditional way of life. </a:t>
            </a:r>
          </a:p>
          <a:p>
            <a:pPr eaLnBrk="1" hangingPunct="1"/>
            <a:r>
              <a:rPr lang="en-US" altLang="en-US"/>
              <a:t>Encourages a diet of meat that the country cannot afford</a:t>
            </a:r>
          </a:p>
          <a:p>
            <a:pPr eaLnBrk="1" hangingPunct="1"/>
            <a:r>
              <a:rPr lang="en-US" altLang="en-US"/>
              <a:t>The animals that give the meal, milk and eggs are fed on the same amount of grain that would feed 5x more people if they ate it themselves. </a:t>
            </a:r>
          </a:p>
          <a:p>
            <a:pPr eaLnBrk="1" hangingPunct="1">
              <a:buFontTx/>
              <a:buNone/>
            </a:pPr>
            <a:endParaRPr lang="en-US" altLang="en-US"/>
          </a:p>
        </p:txBody>
      </p:sp>
    </p:spTree>
    <p:extLst>
      <p:ext uri="{BB962C8B-B14F-4D97-AF65-F5344CB8AC3E}">
        <p14:creationId xmlns:p14="http://schemas.microsoft.com/office/powerpoint/2010/main" val="722746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0013-2C3A-9546-8E3A-58CF9A6A1012}"/>
              </a:ext>
            </a:extLst>
          </p:cNvPr>
          <p:cNvSpPr>
            <a:spLocks noGrp="1"/>
          </p:cNvSpPr>
          <p:nvPr>
            <p:ph type="title"/>
          </p:nvPr>
        </p:nvSpPr>
        <p:spPr/>
        <p:txBody>
          <a:bodyPr>
            <a:normAutofit fontScale="90000"/>
          </a:bodyPr>
          <a:lstStyle/>
          <a:p>
            <a:r>
              <a:rPr lang="en-US" dirty="0"/>
              <a:t>How have McDonalds conquered the Indian Market? </a:t>
            </a:r>
          </a:p>
        </p:txBody>
      </p:sp>
      <p:sp>
        <p:nvSpPr>
          <p:cNvPr id="3" name="Content Placeholder 2">
            <a:extLst>
              <a:ext uri="{FF2B5EF4-FFF2-40B4-BE49-F238E27FC236}">
                <a16:creationId xmlns:a16="http://schemas.microsoft.com/office/drawing/2014/main" id="{2738BDD4-2817-464B-8E90-2E78F4BC822C}"/>
              </a:ext>
            </a:extLst>
          </p:cNvPr>
          <p:cNvSpPr>
            <a:spLocks noGrp="1"/>
          </p:cNvSpPr>
          <p:nvPr>
            <p:ph idx="1"/>
          </p:nvPr>
        </p:nvSpPr>
        <p:spPr>
          <a:xfrm>
            <a:off x="451338" y="1752600"/>
            <a:ext cx="8229600" cy="4525963"/>
          </a:xfrm>
        </p:spPr>
        <p:txBody>
          <a:bodyPr>
            <a:normAutofit fontScale="85000" lnSpcReduction="20000"/>
          </a:bodyPr>
          <a:lstStyle/>
          <a:p>
            <a:r>
              <a:rPr lang="en-US" dirty="0"/>
              <a:t>Check out this </a:t>
            </a:r>
            <a:r>
              <a:rPr lang="en-US" b="1" dirty="0">
                <a:hlinkClick r:id="rId2"/>
              </a:rPr>
              <a:t>October 2014 BBC news article</a:t>
            </a:r>
            <a:r>
              <a:rPr lang="en-US" dirty="0"/>
              <a:t> about how McDonalds has </a:t>
            </a:r>
            <a:r>
              <a:rPr lang="en-US" b="1" i="1" dirty="0"/>
              <a:t>"conquered"</a:t>
            </a:r>
            <a:r>
              <a:rPr lang="en-US" dirty="0"/>
              <a:t> India.  How did McDonalds </a:t>
            </a:r>
            <a:r>
              <a:rPr lang="en-US" dirty="0" err="1"/>
              <a:t>glocalize</a:t>
            </a:r>
            <a:r>
              <a:rPr lang="en-US" dirty="0"/>
              <a:t> their product to fit the Indian food market? </a:t>
            </a:r>
          </a:p>
          <a:p>
            <a:endParaRPr lang="en-US" dirty="0"/>
          </a:p>
          <a:p>
            <a:r>
              <a:rPr lang="en-US" dirty="0"/>
              <a:t>Complete the worksheet</a:t>
            </a:r>
          </a:p>
          <a:p>
            <a:endParaRPr lang="en-US" dirty="0"/>
          </a:p>
          <a:p>
            <a:endParaRPr lang="en-US" dirty="0"/>
          </a:p>
          <a:p>
            <a:r>
              <a:rPr lang="en-US" dirty="0"/>
              <a:t>You will need to access the global McDonalds site: </a:t>
            </a:r>
            <a:r>
              <a:rPr lang="en-US" dirty="0">
                <a:hlinkClick r:id="rId3"/>
              </a:rPr>
              <a:t>http://</a:t>
            </a:r>
            <a:r>
              <a:rPr lang="en-US" dirty="0" err="1">
                <a:hlinkClick r:id="rId3"/>
              </a:rPr>
              <a:t>corporate.mcdonalds.com</a:t>
            </a:r>
            <a:r>
              <a:rPr lang="en-US" dirty="0">
                <a:hlinkClick r:id="rId3"/>
              </a:rPr>
              <a:t>/</a:t>
            </a:r>
            <a:r>
              <a:rPr lang="en-US" dirty="0" err="1">
                <a:hlinkClick r:id="rId3"/>
              </a:rPr>
              <a:t>corpmcd</a:t>
            </a:r>
            <a:r>
              <a:rPr lang="en-US" dirty="0">
                <a:hlinkClick r:id="rId3"/>
              </a:rPr>
              <a:t>/about-us/around-the-</a:t>
            </a:r>
            <a:r>
              <a:rPr lang="en-US" dirty="0" err="1">
                <a:hlinkClick r:id="rId3"/>
              </a:rPr>
              <a:t>world.html</a:t>
            </a:r>
            <a:endParaRPr lang="en-US" dirty="0"/>
          </a:p>
        </p:txBody>
      </p:sp>
      <p:pic>
        <p:nvPicPr>
          <p:cNvPr id="5" name="Picture 4">
            <a:extLst>
              <a:ext uri="{FF2B5EF4-FFF2-40B4-BE49-F238E27FC236}">
                <a16:creationId xmlns:a16="http://schemas.microsoft.com/office/drawing/2014/main" id="{E7EF7B9F-F4B7-6A4E-A854-9C61CF6BA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895599"/>
            <a:ext cx="2590800" cy="1711569"/>
          </a:xfrm>
          <a:prstGeom prst="rect">
            <a:avLst/>
          </a:prstGeom>
        </p:spPr>
      </p:pic>
      <p:sp>
        <p:nvSpPr>
          <p:cNvPr id="4" name="TextBox 3">
            <a:extLst>
              <a:ext uri="{FF2B5EF4-FFF2-40B4-BE49-F238E27FC236}">
                <a16:creationId xmlns:a16="http://schemas.microsoft.com/office/drawing/2014/main" id="{6B04F8FC-3713-164F-8FC5-0C5D90729E8D}"/>
              </a:ext>
            </a:extLst>
          </p:cNvPr>
          <p:cNvSpPr txBox="1"/>
          <p:nvPr/>
        </p:nvSpPr>
        <p:spPr>
          <a:xfrm>
            <a:off x="5199185" y="5657671"/>
            <a:ext cx="3200400" cy="1200329"/>
          </a:xfrm>
          <a:prstGeom prst="rect">
            <a:avLst/>
          </a:prstGeom>
          <a:solidFill>
            <a:srgbClr val="FFFF00"/>
          </a:solidFill>
        </p:spPr>
        <p:txBody>
          <a:bodyPr wrap="square" rtlCol="0">
            <a:spAutoFit/>
          </a:bodyPr>
          <a:lstStyle/>
          <a:p>
            <a:r>
              <a:rPr lang="en-US" dirty="0"/>
              <a:t>Extra reading: Kognity </a:t>
            </a:r>
            <a:r>
              <a:rPr lang="en-US" b="1" dirty="0"/>
              <a:t>5.2.4 </a:t>
            </a:r>
          </a:p>
          <a:p>
            <a:r>
              <a:rPr lang="en-US" b="1" dirty="0"/>
              <a:t>The </a:t>
            </a:r>
            <a:r>
              <a:rPr lang="en-US" b="1" dirty="0" err="1"/>
              <a:t>glocalisation</a:t>
            </a:r>
            <a:r>
              <a:rPr lang="en-US" b="1" dirty="0"/>
              <a:t> of branded commodities</a:t>
            </a:r>
          </a:p>
          <a:p>
            <a:endParaRPr lang="en-US" dirty="0"/>
          </a:p>
        </p:txBody>
      </p:sp>
    </p:spTree>
    <p:extLst>
      <p:ext uri="{BB962C8B-B14F-4D97-AF65-F5344CB8AC3E}">
        <p14:creationId xmlns:p14="http://schemas.microsoft.com/office/powerpoint/2010/main" val="258771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D8DB-471B-AA4C-A78E-EA0B38C6947E}"/>
              </a:ext>
            </a:extLst>
          </p:cNvPr>
          <p:cNvSpPr>
            <a:spLocks noGrp="1"/>
          </p:cNvSpPr>
          <p:nvPr>
            <p:ph type="title"/>
          </p:nvPr>
        </p:nvSpPr>
        <p:spPr/>
        <p:txBody>
          <a:bodyPr/>
          <a:lstStyle/>
          <a:p>
            <a:r>
              <a:rPr lang="en-US" dirty="0">
                <a:latin typeface="dearJoe 5 CASUAL PRO" panose="02000000000000000000" pitchFamily="2" charset="0"/>
              </a:rPr>
              <a:t>Cultural imperialism? </a:t>
            </a:r>
          </a:p>
        </p:txBody>
      </p:sp>
      <p:pic>
        <p:nvPicPr>
          <p:cNvPr id="5" name="Content Placeholder 4">
            <a:extLst>
              <a:ext uri="{FF2B5EF4-FFF2-40B4-BE49-F238E27FC236}">
                <a16:creationId xmlns:a16="http://schemas.microsoft.com/office/drawing/2014/main" id="{538D02FA-E955-3943-99AF-22ECC8EB4F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177305"/>
            <a:ext cx="4800600" cy="3792644"/>
          </a:xfrm>
        </p:spPr>
      </p:pic>
      <p:pic>
        <p:nvPicPr>
          <p:cNvPr id="7" name="Picture 6">
            <a:extLst>
              <a:ext uri="{FF2B5EF4-FFF2-40B4-BE49-F238E27FC236}">
                <a16:creationId xmlns:a16="http://schemas.microsoft.com/office/drawing/2014/main" id="{26ED3272-3A11-9844-BAAD-76AFB6D36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2" y="4659138"/>
            <a:ext cx="4794738" cy="2043113"/>
          </a:xfrm>
          <a:prstGeom prst="rect">
            <a:avLst/>
          </a:prstGeom>
        </p:spPr>
      </p:pic>
      <p:pic>
        <p:nvPicPr>
          <p:cNvPr id="9" name="Picture 8">
            <a:extLst>
              <a:ext uri="{FF2B5EF4-FFF2-40B4-BE49-F238E27FC236}">
                <a16:creationId xmlns:a16="http://schemas.microsoft.com/office/drawing/2014/main" id="{09D17AF7-D4C9-8748-BA8E-FC8E91638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03" y="2065102"/>
            <a:ext cx="3574505" cy="3644900"/>
          </a:xfrm>
          <a:prstGeom prst="rect">
            <a:avLst/>
          </a:prstGeom>
        </p:spPr>
      </p:pic>
    </p:spTree>
    <p:extLst>
      <p:ext uri="{BB962C8B-B14F-4D97-AF65-F5344CB8AC3E}">
        <p14:creationId xmlns:p14="http://schemas.microsoft.com/office/powerpoint/2010/main" val="241027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coca-cola</a:t>
            </a:r>
          </a:p>
        </p:txBody>
      </p:sp>
      <p:sp>
        <p:nvSpPr>
          <p:cNvPr id="3" name="Content Placeholder 2"/>
          <p:cNvSpPr>
            <a:spLocks noGrp="1"/>
          </p:cNvSpPr>
          <p:nvPr>
            <p:ph idx="1"/>
          </p:nvPr>
        </p:nvSpPr>
        <p:spPr/>
        <p:txBody>
          <a:bodyPr/>
          <a:lstStyle/>
          <a:p>
            <a:pPr>
              <a:buNone/>
            </a:pP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1295400"/>
            <a:ext cx="8583454" cy="51054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F179-66B2-8042-ABC4-E57B1E40AE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B4C423-0771-314D-BD0A-2125CD3F17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69711"/>
            <a:ext cx="8229600" cy="4118578"/>
          </a:xfrm>
        </p:spPr>
      </p:pic>
    </p:spTree>
    <p:extLst>
      <p:ext uri="{BB962C8B-B14F-4D97-AF65-F5344CB8AC3E}">
        <p14:creationId xmlns:p14="http://schemas.microsoft.com/office/powerpoint/2010/main" val="585083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133600" y="25949"/>
            <a:ext cx="4343400" cy="6832051"/>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846138"/>
            <a:ext cx="6659980" cy="5592763"/>
          </a:xfrm>
        </p:spPr>
      </p:pic>
    </p:spTree>
    <p:extLst>
      <p:ext uri="{BB962C8B-B14F-4D97-AF65-F5344CB8AC3E}">
        <p14:creationId xmlns:p14="http://schemas.microsoft.com/office/powerpoint/2010/main" val="1002980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information: </a:t>
            </a:r>
          </a:p>
        </p:txBody>
      </p:sp>
      <p:sp>
        <p:nvSpPr>
          <p:cNvPr id="3" name="Content Placeholder 2"/>
          <p:cNvSpPr>
            <a:spLocks noGrp="1"/>
          </p:cNvSpPr>
          <p:nvPr>
            <p:ph idx="1"/>
          </p:nvPr>
        </p:nvSpPr>
        <p:spPr/>
        <p:txBody>
          <a:bodyPr/>
          <a:lstStyle/>
          <a:p>
            <a:r>
              <a:rPr lang="en-US" b="1" dirty="0"/>
              <a:t>Coca Cola The Real Story Behind the Real Thing : </a:t>
            </a:r>
            <a:r>
              <a:rPr lang="en-US" b="1" dirty="0">
                <a:hlinkClick r:id="rId2"/>
              </a:rPr>
              <a:t>here</a:t>
            </a:r>
            <a:endParaRPr lang="en-US" b="1" dirty="0"/>
          </a:p>
          <a:p>
            <a:endParaRPr lang="en-US" dirty="0"/>
          </a:p>
        </p:txBody>
      </p:sp>
    </p:spTree>
    <p:extLst>
      <p:ext uri="{BB962C8B-B14F-4D97-AF65-F5344CB8AC3E}">
        <p14:creationId xmlns:p14="http://schemas.microsoft.com/office/powerpoint/2010/main" val="70116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cola</a:t>
            </a:r>
          </a:p>
        </p:txBody>
      </p:sp>
      <p:sp>
        <p:nvSpPr>
          <p:cNvPr id="4" name="Content Placeholder 3"/>
          <p:cNvSpPr>
            <a:spLocks noGrp="1"/>
          </p:cNvSpPr>
          <p:nvPr>
            <p:ph sz="half" idx="1"/>
          </p:nvPr>
        </p:nvSpPr>
        <p:spPr/>
        <p:txBody>
          <a:bodyPr>
            <a:normAutofit fontScale="92500" lnSpcReduction="20000"/>
          </a:bodyPr>
          <a:lstStyle/>
          <a:p>
            <a:pPr>
              <a:buNone/>
            </a:pPr>
            <a:r>
              <a:rPr lang="en-US" dirty="0"/>
              <a:t>Started in Atlanta, USA (this is where its headquarters are still located) in 1896 by John Pemberton .</a:t>
            </a:r>
          </a:p>
          <a:p>
            <a:pPr>
              <a:buNone/>
            </a:pPr>
            <a:endParaRPr lang="en-US" dirty="0"/>
          </a:p>
          <a:p>
            <a:pPr>
              <a:buNone/>
            </a:pPr>
            <a:r>
              <a:rPr lang="en-US" dirty="0"/>
              <a:t>Around the world, people enjoy Coca-Cola beverages 1.5 billion times a day, and its 450 brands and more than 2,800 products are distributed in 200-plus countries. </a:t>
            </a: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876800" y="2133600"/>
            <a:ext cx="3900420" cy="247729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cola </a:t>
            </a:r>
          </a:p>
        </p:txBody>
      </p:sp>
      <p:sp>
        <p:nvSpPr>
          <p:cNvPr id="3" name="Content Placeholder 2"/>
          <p:cNvSpPr>
            <a:spLocks noGrp="1"/>
          </p:cNvSpPr>
          <p:nvPr>
            <p:ph sz="half" idx="1"/>
          </p:nvPr>
        </p:nvSpPr>
        <p:spPr/>
        <p:txBody>
          <a:bodyPr>
            <a:normAutofit fontScale="92500" lnSpcReduction="10000"/>
          </a:bodyPr>
          <a:lstStyle/>
          <a:p>
            <a:r>
              <a:rPr lang="en-US" dirty="0"/>
              <a:t>The biggest selling drink in history.</a:t>
            </a:r>
          </a:p>
          <a:p>
            <a:r>
              <a:rPr lang="en-US" dirty="0"/>
              <a:t>Arrived in the UK in 1900 through soda fountain outlets in locations such as Selfridges. </a:t>
            </a:r>
          </a:p>
          <a:p>
            <a:r>
              <a:rPr lang="en-US" dirty="0"/>
              <a:t>Now the word ‘coca cola’ is thought to be the second most recognized world in the world after “OK”!</a:t>
            </a:r>
          </a:p>
          <a:p>
            <a:endParaRPr lang="en-US" dirty="0"/>
          </a:p>
          <a:p>
            <a:endParaRPr lang="en-US"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953000" y="1981200"/>
            <a:ext cx="3434419" cy="343441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9324-823D-154C-AA54-AA67AF7E15FB}"/>
              </a:ext>
            </a:extLst>
          </p:cNvPr>
          <p:cNvSpPr>
            <a:spLocks noGrp="1"/>
          </p:cNvSpPr>
          <p:nvPr>
            <p:ph type="title"/>
          </p:nvPr>
        </p:nvSpPr>
        <p:spPr/>
        <p:txBody>
          <a:bodyPr/>
          <a:lstStyle/>
          <a:p>
            <a:r>
              <a:rPr lang="en-US" dirty="0">
                <a:latin typeface="dearJoe 5 CASUAL PRO" panose="02000000000000000000" pitchFamily="2" charset="0"/>
              </a:rPr>
              <a:t>What is </a:t>
            </a:r>
            <a:r>
              <a:rPr lang="en-US" dirty="0" err="1">
                <a:latin typeface="dearJoe 5 CASUAL PRO" panose="02000000000000000000" pitchFamily="2" charset="0"/>
              </a:rPr>
              <a:t>Glocalisation</a:t>
            </a:r>
            <a:r>
              <a:rPr lang="en-US" dirty="0">
                <a:latin typeface="dearJoe 5 CASUAL PRO" panose="02000000000000000000" pitchFamily="2" charset="0"/>
              </a:rPr>
              <a:t>? </a:t>
            </a:r>
          </a:p>
        </p:txBody>
      </p:sp>
      <p:pic>
        <p:nvPicPr>
          <p:cNvPr id="6" name="Content Placeholder 5">
            <a:extLst>
              <a:ext uri="{FF2B5EF4-FFF2-40B4-BE49-F238E27FC236}">
                <a16:creationId xmlns:a16="http://schemas.microsoft.com/office/drawing/2014/main" id="{8DE8A90C-CC78-004E-A650-5A928B7AC2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4100" y="1673935"/>
            <a:ext cx="6731000" cy="1841500"/>
          </a:xfrm>
        </p:spPr>
      </p:pic>
      <p:sp>
        <p:nvSpPr>
          <p:cNvPr id="4" name="Rectangle 3">
            <a:extLst>
              <a:ext uri="{FF2B5EF4-FFF2-40B4-BE49-F238E27FC236}">
                <a16:creationId xmlns:a16="http://schemas.microsoft.com/office/drawing/2014/main" id="{C5EA691B-3F9C-7046-AEA5-594AFF7DC866}"/>
              </a:ext>
            </a:extLst>
          </p:cNvPr>
          <p:cNvSpPr/>
          <p:nvPr/>
        </p:nvSpPr>
        <p:spPr>
          <a:xfrm>
            <a:off x="457200" y="3657600"/>
            <a:ext cx="8382000" cy="1754326"/>
          </a:xfrm>
          <a:prstGeom prst="rect">
            <a:avLst/>
          </a:prstGeom>
        </p:spPr>
        <p:txBody>
          <a:bodyPr wrap="square">
            <a:spAutoFit/>
          </a:bodyPr>
          <a:lstStyle/>
          <a:p>
            <a:r>
              <a:rPr lang="en-US" dirty="0">
                <a:solidFill>
                  <a:srgbClr val="3C4041"/>
                </a:solidFill>
                <a:latin typeface="Times New Roman" panose="02020603050405020304" pitchFamily="18" charset="0"/>
              </a:rPr>
              <a:t>TNCs must </a:t>
            </a:r>
            <a:r>
              <a:rPr lang="en-US" dirty="0" err="1">
                <a:solidFill>
                  <a:srgbClr val="3C4041"/>
                </a:solidFill>
                <a:latin typeface="Times New Roman" panose="02020603050405020304" pitchFamily="18" charset="0"/>
              </a:rPr>
              <a:t>glocalise</a:t>
            </a:r>
            <a:r>
              <a:rPr lang="en-US" dirty="0">
                <a:solidFill>
                  <a:srgbClr val="3C4041"/>
                </a:solidFill>
                <a:latin typeface="Times New Roman" panose="02020603050405020304" pitchFamily="18" charset="0"/>
              </a:rPr>
              <a:t> for numerous reasons, including:</a:t>
            </a:r>
          </a:p>
          <a:p>
            <a:pPr>
              <a:buFont typeface="Arial" panose="020B0604020202020204" pitchFamily="34" charset="0"/>
              <a:buChar char="•"/>
            </a:pPr>
            <a:r>
              <a:rPr lang="en-US" dirty="0">
                <a:solidFill>
                  <a:srgbClr val="3C4041"/>
                </a:solidFill>
                <a:latin typeface="Times New Roman" panose="02020603050405020304" pitchFamily="18" charset="0"/>
              </a:rPr>
              <a:t>to meet local tastes and customs</a:t>
            </a:r>
          </a:p>
          <a:p>
            <a:pPr>
              <a:buFont typeface="Arial" panose="020B0604020202020204" pitchFamily="34" charset="0"/>
              <a:buChar char="•"/>
            </a:pPr>
            <a:r>
              <a:rPr lang="en-US" dirty="0">
                <a:solidFill>
                  <a:srgbClr val="3C4041"/>
                </a:solidFill>
                <a:latin typeface="Times New Roman" panose="02020603050405020304" pitchFamily="18" charset="0"/>
              </a:rPr>
              <a:t>to meet the health, safety or electrical requirements of the country</a:t>
            </a:r>
          </a:p>
          <a:p>
            <a:pPr>
              <a:buFont typeface="Arial" panose="020B0604020202020204" pitchFamily="34" charset="0"/>
              <a:buChar char="•"/>
            </a:pPr>
            <a:r>
              <a:rPr lang="en-US" dirty="0">
                <a:solidFill>
                  <a:srgbClr val="3C4041"/>
                </a:solidFill>
                <a:latin typeface="Times New Roman" panose="02020603050405020304" pitchFamily="18" charset="0"/>
              </a:rPr>
              <a:t>to meet the economic needs of the market.</a:t>
            </a:r>
          </a:p>
          <a:p>
            <a:br>
              <a:rPr lang="en-US" dirty="0"/>
            </a:br>
            <a:endParaRPr lang="en-US" dirty="0"/>
          </a:p>
        </p:txBody>
      </p:sp>
      <p:pic>
        <p:nvPicPr>
          <p:cNvPr id="7" name="Picture 2">
            <a:extLst>
              <a:ext uri="{FF2B5EF4-FFF2-40B4-BE49-F238E27FC236}">
                <a16:creationId xmlns:a16="http://schemas.microsoft.com/office/drawing/2014/main" id="{B120E3D5-29CA-4449-B342-9CE8973B4F11}"/>
              </a:ext>
            </a:extLst>
          </p:cNvPr>
          <p:cNvPicPr>
            <a:picLocks noChangeAspect="1" noChangeArrowheads="1"/>
          </p:cNvPicPr>
          <p:nvPr/>
        </p:nvPicPr>
        <p:blipFill>
          <a:blip r:embed="rId3" cstate="print"/>
          <a:srcRect/>
          <a:stretch>
            <a:fillRect/>
          </a:stretch>
        </p:blipFill>
        <p:spPr bwMode="auto">
          <a:xfrm>
            <a:off x="6543911" y="4520062"/>
            <a:ext cx="2107720" cy="2068058"/>
          </a:xfrm>
          <a:prstGeom prst="rect">
            <a:avLst/>
          </a:prstGeom>
          <a:noFill/>
          <a:ln w="9525">
            <a:noFill/>
            <a:miter lim="800000"/>
            <a:headEnd/>
            <a:tailEnd/>
          </a:ln>
        </p:spPr>
      </p:pic>
    </p:spTree>
    <p:extLst>
      <p:ext uri="{BB962C8B-B14F-4D97-AF65-F5344CB8AC3E}">
        <p14:creationId xmlns:p14="http://schemas.microsoft.com/office/powerpoint/2010/main" val="2037042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Production of coca-cola</a:t>
            </a:r>
          </a:p>
        </p:txBody>
      </p:sp>
      <p:sp>
        <p:nvSpPr>
          <p:cNvPr id="6" name="Text Placeholder 5"/>
          <p:cNvSpPr>
            <a:spLocks noGrp="1"/>
          </p:cNvSpPr>
          <p:nvPr>
            <p:ph type="body" idx="1"/>
          </p:nvPr>
        </p:nvSpPr>
        <p:spPr/>
        <p:txBody>
          <a:bodyPr/>
          <a:lstStyle/>
          <a:p>
            <a:endParaRPr lang="en-US"/>
          </a:p>
        </p:txBody>
      </p:sp>
      <p:sp>
        <p:nvSpPr>
          <p:cNvPr id="3" name="Content Placeholder 2"/>
          <p:cNvSpPr>
            <a:spLocks noGrp="1"/>
          </p:cNvSpPr>
          <p:nvPr>
            <p:ph sz="half" idx="2"/>
          </p:nvPr>
        </p:nvSpPr>
        <p:spPr>
          <a:xfrm>
            <a:off x="457200" y="1676400"/>
            <a:ext cx="4040188" cy="4449763"/>
          </a:xfrm>
        </p:spPr>
        <p:txBody>
          <a:bodyPr/>
          <a:lstStyle/>
          <a:p>
            <a:r>
              <a:rPr lang="en-US" dirty="0"/>
              <a:t>Its drinks are produced by local people with local resources. Coca cola produces brands that embrace distinct tastes and preferences. </a:t>
            </a:r>
          </a:p>
        </p:txBody>
      </p:sp>
      <p:sp>
        <p:nvSpPr>
          <p:cNvPr id="7" name="Text Placeholder 6"/>
          <p:cNvSpPr>
            <a:spLocks noGrp="1"/>
          </p:cNvSpPr>
          <p:nvPr>
            <p:ph type="body" sz="quarter" idx="3"/>
          </p:nvPr>
        </p:nvSpPr>
        <p:spPr/>
        <p:txBody>
          <a:bodyPr/>
          <a:lstStyle/>
          <a:p>
            <a:r>
              <a:rPr lang="en-US" dirty="0"/>
              <a:t>Coca cola brands in the UK</a:t>
            </a:r>
          </a:p>
        </p:txBody>
      </p:sp>
      <p:pic>
        <p:nvPicPr>
          <p:cNvPr id="5122" name="Picture 2"/>
          <p:cNvPicPr>
            <a:picLocks noGrp="1" noChangeAspect="1" noChangeArrowheads="1"/>
          </p:cNvPicPr>
          <p:nvPr>
            <p:ph sz="quarter" idx="4"/>
          </p:nvPr>
        </p:nvPicPr>
        <p:blipFill>
          <a:blip r:embed="rId2" cstate="print"/>
          <a:stretch>
            <a:fillRect/>
          </a:stretch>
        </p:blipFill>
        <p:spPr bwMode="auto">
          <a:xfrm>
            <a:off x="4645025" y="2683529"/>
            <a:ext cx="4041775" cy="2933979"/>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FF47-B26A-EB49-AEF7-8F528D865A99}"/>
              </a:ext>
            </a:extLst>
          </p:cNvPr>
          <p:cNvSpPr>
            <a:spLocks noGrp="1"/>
          </p:cNvSpPr>
          <p:nvPr>
            <p:ph type="title"/>
          </p:nvPr>
        </p:nvSpPr>
        <p:spPr>
          <a:xfrm>
            <a:off x="457200" y="274638"/>
            <a:ext cx="1524000" cy="1143000"/>
          </a:xfrm>
        </p:spPr>
        <p:txBody>
          <a:bodyPr>
            <a:normAutofit fontScale="90000"/>
          </a:bodyPr>
          <a:lstStyle/>
          <a:p>
            <a:r>
              <a:rPr lang="en-US" dirty="0">
                <a:latin typeface="dearJoe 5 CASUAL PRO" panose="02000000000000000000" pitchFamily="2" charset="0"/>
              </a:rPr>
              <a:t>Read: </a:t>
            </a:r>
          </a:p>
        </p:txBody>
      </p:sp>
      <p:pic>
        <p:nvPicPr>
          <p:cNvPr id="5" name="Content Placeholder 4">
            <a:extLst>
              <a:ext uri="{FF2B5EF4-FFF2-40B4-BE49-F238E27FC236}">
                <a16:creationId xmlns:a16="http://schemas.microsoft.com/office/drawing/2014/main" id="{535C3331-4A37-A844-8092-7F2B5EA612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6600" y="17585"/>
            <a:ext cx="4648200" cy="6597151"/>
          </a:xfrm>
        </p:spPr>
      </p:pic>
    </p:spTree>
    <p:extLst>
      <p:ext uri="{BB962C8B-B14F-4D97-AF65-F5344CB8AC3E}">
        <p14:creationId xmlns:p14="http://schemas.microsoft.com/office/powerpoint/2010/main" val="776549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4800" y="365125"/>
            <a:ext cx="4400550" cy="1325563"/>
          </a:xfrm>
        </p:spPr>
        <p:txBody>
          <a:bodyPr>
            <a:normAutofit/>
          </a:bodyPr>
          <a:lstStyle/>
          <a:p>
            <a:r>
              <a:rPr lang="en-US" dirty="0">
                <a:latin typeface="dearJoe 5 CASUAL PRO" panose="02000000000000000000" pitchFamily="2" charset="0"/>
              </a:rPr>
              <a:t>Coca-Cola in China</a:t>
            </a:r>
          </a:p>
        </p:txBody>
      </p:sp>
      <p:graphicFrame>
        <p:nvGraphicFramePr>
          <p:cNvPr id="9" name="Content Placeholder 6">
            <a:extLst>
              <a:ext uri="{FF2B5EF4-FFF2-40B4-BE49-F238E27FC236}">
                <a16:creationId xmlns:a16="http://schemas.microsoft.com/office/drawing/2014/main" id="{5B3EF069-B55C-4804-9BC2-CC5D9DC514BA}"/>
              </a:ext>
            </a:extLst>
          </p:cNvPr>
          <p:cNvGraphicFramePr>
            <a:graphicFrameLocks noGrp="1"/>
          </p:cNvGraphicFramePr>
          <p:nvPr>
            <p:ph idx="1"/>
            <p:extLst>
              <p:ext uri="{D42A27DB-BD31-4B8C-83A1-F6EECF244321}">
                <p14:modId xmlns:p14="http://schemas.microsoft.com/office/powerpoint/2010/main" val="140312082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a:extLst>
              <a:ext uri="{FF2B5EF4-FFF2-40B4-BE49-F238E27FC236}">
                <a16:creationId xmlns:a16="http://schemas.microsoft.com/office/drawing/2014/main" id="{33F1D649-2847-E844-9E5E-291823255F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09" y="274638"/>
            <a:ext cx="3212123" cy="15468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873081-1543-8F44-B240-9BDB09FEF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509" y="274638"/>
            <a:ext cx="3212123" cy="1546836"/>
          </a:xfrm>
        </p:spPr>
      </p:pic>
      <p:pic>
        <p:nvPicPr>
          <p:cNvPr id="6146" name="Picture 2"/>
          <p:cNvPicPr>
            <a:picLocks noChangeAspect="1" noChangeArrowheads="1"/>
          </p:cNvPicPr>
          <p:nvPr/>
        </p:nvPicPr>
        <p:blipFill>
          <a:blip r:embed="rId3" cstate="print"/>
          <a:srcRect/>
          <a:stretch>
            <a:fillRect/>
          </a:stretch>
        </p:blipFill>
        <p:spPr bwMode="auto">
          <a:xfrm>
            <a:off x="3837110" y="152689"/>
            <a:ext cx="4986337" cy="655262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dirty="0">
                <a:latin typeface="dearJoe 5 CASUAL PRO" panose="02000000000000000000" pitchFamily="2" charset="0"/>
              </a:rPr>
              <a:t>Coca Cola and water issues in India</a:t>
            </a:r>
          </a:p>
        </p:txBody>
      </p:sp>
      <p:sp>
        <p:nvSpPr>
          <p:cNvPr id="3" name="Content Placeholder 2"/>
          <p:cNvSpPr>
            <a:spLocks noGrp="1"/>
          </p:cNvSpPr>
          <p:nvPr>
            <p:ph idx="1"/>
          </p:nvPr>
        </p:nvSpPr>
        <p:spPr/>
        <p:txBody>
          <a:bodyPr>
            <a:normAutofit fontScale="70000" lnSpcReduction="20000"/>
          </a:bodyPr>
          <a:lstStyle/>
          <a:p>
            <a:r>
              <a:rPr lang="en-US" dirty="0"/>
              <a:t>Coca-Cola established a bottling plant in the village of </a:t>
            </a:r>
            <a:r>
              <a:rPr lang="en-US" dirty="0" err="1"/>
              <a:t>Kaladera</a:t>
            </a:r>
            <a:r>
              <a:rPr lang="en-US" dirty="0"/>
              <a:t> in Rajasthan at the end of 1999. Rajasthan is well known as a desert state, and </a:t>
            </a:r>
            <a:r>
              <a:rPr lang="en-US" dirty="0" err="1"/>
              <a:t>Kaladera</a:t>
            </a:r>
            <a:r>
              <a:rPr lang="en-US" dirty="0"/>
              <a:t> is a small, impoverished village </a:t>
            </a:r>
            <a:r>
              <a:rPr lang="en-US" dirty="0" err="1"/>
              <a:t>characterised</a:t>
            </a:r>
            <a:r>
              <a:rPr lang="en-US" dirty="0"/>
              <a:t> by semi-arid conditions. Farmers rely on access to groundwater for the cultivation of their crops. but since Coca-Cola's arrival, they have been confronted with a serious decline in water levels. Locals are increasingly unable to irrigate their lands and sustain their crops, putting whole families at risk of losing their livelihoods.</a:t>
            </a:r>
          </a:p>
          <a:p>
            <a:r>
              <a:rPr lang="en-US" dirty="0">
                <a:hlinkClick r:id="rId2"/>
              </a:rPr>
              <a:t>http://www.waronwant.org/media/coca-cola-drinking-world-dryhttps://bassaleggeography.wordpress.com/2012/01/18/coca-cola-causes-water-shortages/</a:t>
            </a:r>
            <a:endParaRPr lang="en-US" dirty="0"/>
          </a:p>
          <a:p>
            <a:endParaRPr lang="en-US" dirty="0"/>
          </a:p>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a:t>
            </a:r>
            <a:r>
              <a:rPr lang="en-US" dirty="0" err="1">
                <a:hlinkClick r:id="rId3"/>
              </a:rPr>
              <a:t>tlfMBQGZUvQ&amp;vl</a:t>
            </a:r>
            <a:r>
              <a:rPr lang="en-US" dirty="0">
                <a:hlinkClick r:id="rId3"/>
              </a:rPr>
              <a:t>=</a:t>
            </a:r>
            <a:r>
              <a:rPr lang="en-US" dirty="0" err="1">
                <a:hlinkClick r:id="rId3"/>
              </a:rPr>
              <a:t>en</a:t>
            </a:r>
            <a:endParaRPr lang="en-US" dirty="0"/>
          </a:p>
          <a:p>
            <a:endParaRPr lang="en-US" dirty="0"/>
          </a:p>
        </p:txBody>
      </p:sp>
      <p:pic>
        <p:nvPicPr>
          <p:cNvPr id="4" name="Picture 3"/>
          <p:cNvPicPr>
            <a:picLocks noChangeAspect="1"/>
          </p:cNvPicPr>
          <p:nvPr/>
        </p:nvPicPr>
        <p:blipFill>
          <a:blip r:embed="rId4"/>
          <a:stretch>
            <a:fillRect/>
          </a:stretch>
        </p:blipFill>
        <p:spPr>
          <a:xfrm>
            <a:off x="4876800" y="5447366"/>
            <a:ext cx="3502819" cy="1349970"/>
          </a:xfrm>
          <a:prstGeom prst="rect">
            <a:avLst/>
          </a:prstGeom>
        </p:spPr>
      </p:pic>
      <p:sp>
        <p:nvSpPr>
          <p:cNvPr id="5" name="TextBox 4">
            <a:extLst>
              <a:ext uri="{FF2B5EF4-FFF2-40B4-BE49-F238E27FC236}">
                <a16:creationId xmlns:a16="http://schemas.microsoft.com/office/drawing/2014/main" id="{BF829298-9944-054F-B360-36C2295C7363}"/>
              </a:ext>
            </a:extLst>
          </p:cNvPr>
          <p:cNvSpPr txBox="1"/>
          <p:nvPr/>
        </p:nvSpPr>
        <p:spPr>
          <a:xfrm>
            <a:off x="228600" y="89972"/>
            <a:ext cx="7848600" cy="369332"/>
          </a:xfrm>
          <a:prstGeom prst="rect">
            <a:avLst/>
          </a:prstGeom>
          <a:solidFill>
            <a:srgbClr val="FFFF00"/>
          </a:solidFill>
        </p:spPr>
        <p:txBody>
          <a:bodyPr wrap="square" rtlCol="0">
            <a:spAutoFit/>
          </a:bodyPr>
          <a:lstStyle/>
          <a:p>
            <a:r>
              <a:rPr lang="en-US" dirty="0"/>
              <a:t>FEW NEXUS and environmental issues of globalisation : </a:t>
            </a:r>
            <a:r>
              <a:rPr lang="en-US" b="1" dirty="0"/>
              <a:t>Synoptic links</a:t>
            </a:r>
          </a:p>
        </p:txBody>
      </p:sp>
    </p:spTree>
    <p:extLst>
      <p:ext uri="{BB962C8B-B14F-4D97-AF65-F5344CB8AC3E}">
        <p14:creationId xmlns:p14="http://schemas.microsoft.com/office/powerpoint/2010/main" val="937604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ED19-EBC4-BC4E-A4D9-E2678CE5AEC3}"/>
              </a:ext>
            </a:extLst>
          </p:cNvPr>
          <p:cNvSpPr>
            <a:spLocks noGrp="1"/>
          </p:cNvSpPr>
          <p:nvPr>
            <p:ph type="title"/>
          </p:nvPr>
        </p:nvSpPr>
        <p:spPr/>
        <p:txBody>
          <a:bodyPr>
            <a:normAutofit fontScale="90000"/>
          </a:bodyPr>
          <a:lstStyle/>
          <a:p>
            <a:r>
              <a:rPr lang="en-US" dirty="0">
                <a:latin typeface="dearJoe 5 CASUAL PRO" panose="02000000000000000000" pitchFamily="2" charset="0"/>
              </a:rPr>
              <a:t>Coca-Cola and corporate sustainability </a:t>
            </a:r>
          </a:p>
        </p:txBody>
      </p:sp>
      <p:pic>
        <p:nvPicPr>
          <p:cNvPr id="5" name="Content Placeholder 4">
            <a:extLst>
              <a:ext uri="{FF2B5EF4-FFF2-40B4-BE49-F238E27FC236}">
                <a16:creationId xmlns:a16="http://schemas.microsoft.com/office/drawing/2014/main" id="{57114AAA-C2B7-9B4F-83C3-94DEBBBE69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66800"/>
            <a:ext cx="8229600" cy="2140647"/>
          </a:xfrm>
        </p:spPr>
      </p:pic>
      <p:sp>
        <p:nvSpPr>
          <p:cNvPr id="6" name="Rectangle 5">
            <a:extLst>
              <a:ext uri="{FF2B5EF4-FFF2-40B4-BE49-F238E27FC236}">
                <a16:creationId xmlns:a16="http://schemas.microsoft.com/office/drawing/2014/main" id="{F7F3CC88-0A4D-124C-855D-738B49ED1B88}"/>
              </a:ext>
            </a:extLst>
          </p:cNvPr>
          <p:cNvSpPr/>
          <p:nvPr/>
        </p:nvSpPr>
        <p:spPr>
          <a:xfrm>
            <a:off x="304800" y="3242616"/>
            <a:ext cx="4572000" cy="646331"/>
          </a:xfrm>
          <a:prstGeom prst="rect">
            <a:avLst/>
          </a:prstGeom>
        </p:spPr>
        <p:txBody>
          <a:bodyPr>
            <a:spAutoFit/>
          </a:bodyPr>
          <a:lstStyle/>
          <a:p>
            <a:r>
              <a:rPr lang="en-US" dirty="0">
                <a:hlinkClick r:id="rId3"/>
              </a:rPr>
              <a:t>https://</a:t>
            </a:r>
            <a:r>
              <a:rPr lang="en-US" dirty="0" err="1">
                <a:hlinkClick r:id="rId3"/>
              </a:rPr>
              <a:t>www.coca-colacompany.com</a:t>
            </a:r>
            <a:r>
              <a:rPr lang="en-US" dirty="0">
                <a:hlinkClick r:id="rId3"/>
              </a:rPr>
              <a:t>/water-stewardship-replenish-report/water-in-</a:t>
            </a:r>
            <a:r>
              <a:rPr lang="en-US" dirty="0" err="1">
                <a:hlinkClick r:id="rId3"/>
              </a:rPr>
              <a:t>india</a:t>
            </a:r>
            <a:endParaRPr lang="en-US" dirty="0"/>
          </a:p>
        </p:txBody>
      </p:sp>
      <p:sp>
        <p:nvSpPr>
          <p:cNvPr id="8" name="Rectangle 7">
            <a:extLst>
              <a:ext uri="{FF2B5EF4-FFF2-40B4-BE49-F238E27FC236}">
                <a16:creationId xmlns:a16="http://schemas.microsoft.com/office/drawing/2014/main" id="{86E63B45-63A9-624D-BEC4-EE4727C2A714}"/>
              </a:ext>
            </a:extLst>
          </p:cNvPr>
          <p:cNvSpPr/>
          <p:nvPr/>
        </p:nvSpPr>
        <p:spPr>
          <a:xfrm>
            <a:off x="457200" y="3978093"/>
            <a:ext cx="7972425" cy="3416320"/>
          </a:xfrm>
          <a:prstGeom prst="rect">
            <a:avLst/>
          </a:prstGeom>
        </p:spPr>
        <p:txBody>
          <a:bodyPr wrap="square">
            <a:spAutoFit/>
          </a:bodyPr>
          <a:lstStyle/>
          <a:p>
            <a:r>
              <a:rPr lang="en-US" i="1" dirty="0"/>
              <a:t>We are also partnering with NGOs, the government, other industries, farmers and local communities, along with our bottling partners, to establish and maintain water programs that replenish the equivalent amount of (or more than) the water we use annually. As a result of these efforts, Coca-Cola India has achieved full balance between total water used in beverage production and that replenished to nature and communities through community water projects in country. This work also supports Coca-Cola’s 100% </a:t>
            </a:r>
            <a:r>
              <a:rPr lang="en-US" i="1" u="sng" dirty="0">
                <a:hlinkClick r:id="rId4"/>
              </a:rPr>
              <a:t>global water replenishment goal</a:t>
            </a:r>
            <a:r>
              <a:rPr lang="en-US" i="1" dirty="0"/>
              <a:t>.</a:t>
            </a:r>
          </a:p>
          <a:p>
            <a:r>
              <a:rPr lang="en-US" b="1" dirty="0"/>
              <a:t>Efforts to replenish groundwater in India are focused on rainwater harvesting, groundwater aquifer recharge, constructing check dams, restoring ponds and other natural bodies of water, and supporting agricultural improvements.</a:t>
            </a:r>
          </a:p>
          <a:p>
            <a:br>
              <a:rPr lang="en-US" dirty="0"/>
            </a:br>
            <a:endParaRPr lang="en-US" i="1" dirty="0"/>
          </a:p>
        </p:txBody>
      </p:sp>
    </p:spTree>
    <p:extLst>
      <p:ext uri="{BB962C8B-B14F-4D97-AF65-F5344CB8AC3E}">
        <p14:creationId xmlns:p14="http://schemas.microsoft.com/office/powerpoint/2010/main" val="1930587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D085-684B-8446-A322-76C2E98767DF}"/>
              </a:ext>
            </a:extLst>
          </p:cNvPr>
          <p:cNvSpPr>
            <a:spLocks noGrp="1"/>
          </p:cNvSpPr>
          <p:nvPr>
            <p:ph type="title"/>
          </p:nvPr>
        </p:nvSpPr>
        <p:spPr>
          <a:xfrm>
            <a:off x="-1676400" y="0"/>
            <a:ext cx="8001000" cy="1143000"/>
          </a:xfrm>
        </p:spPr>
        <p:txBody>
          <a:bodyPr/>
          <a:lstStyle/>
          <a:p>
            <a:r>
              <a:rPr lang="en-US" dirty="0">
                <a:latin typeface="dearJoe 5 CASUAL PRO" panose="02000000000000000000" pitchFamily="2" charset="0"/>
              </a:rPr>
              <a:t>Cultural- Hybridity </a:t>
            </a:r>
          </a:p>
        </p:txBody>
      </p:sp>
      <p:pic>
        <p:nvPicPr>
          <p:cNvPr id="5" name="Content Placeholder 4">
            <a:extLst>
              <a:ext uri="{FF2B5EF4-FFF2-40B4-BE49-F238E27FC236}">
                <a16:creationId xmlns:a16="http://schemas.microsoft.com/office/drawing/2014/main" id="{A0D028BA-3574-0745-96F5-8804372C1F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391373"/>
            <a:ext cx="3026737" cy="4525963"/>
          </a:xfrm>
        </p:spPr>
      </p:pic>
      <p:sp>
        <p:nvSpPr>
          <p:cNvPr id="6" name="TextBox 5">
            <a:extLst>
              <a:ext uri="{FF2B5EF4-FFF2-40B4-BE49-F238E27FC236}">
                <a16:creationId xmlns:a16="http://schemas.microsoft.com/office/drawing/2014/main" id="{200E2983-1F76-374B-AD84-DD04CA042E5C}"/>
              </a:ext>
            </a:extLst>
          </p:cNvPr>
          <p:cNvSpPr txBox="1"/>
          <p:nvPr/>
        </p:nvSpPr>
        <p:spPr>
          <a:xfrm>
            <a:off x="4343400" y="838200"/>
            <a:ext cx="4267200" cy="5632311"/>
          </a:xfrm>
          <a:prstGeom prst="rect">
            <a:avLst/>
          </a:prstGeom>
          <a:noFill/>
        </p:spPr>
        <p:txBody>
          <a:bodyPr wrap="square" rtlCol="0">
            <a:spAutoFit/>
          </a:bodyPr>
          <a:lstStyle/>
          <a:p>
            <a:r>
              <a:rPr lang="en-US" sz="2400" dirty="0"/>
              <a:t>When a new culture develops, whose traits combine two or more different sets of influences. </a:t>
            </a:r>
          </a:p>
          <a:p>
            <a:endParaRPr lang="en-US" sz="2400" dirty="0"/>
          </a:p>
          <a:p>
            <a:r>
              <a:rPr lang="en-US" sz="2400" dirty="0"/>
              <a:t>’Mash-up’ of global and local cultural elements. </a:t>
            </a:r>
          </a:p>
          <a:p>
            <a:endParaRPr lang="en-US" sz="2400" dirty="0"/>
          </a:p>
          <a:p>
            <a:r>
              <a:rPr lang="en-US" sz="2400" dirty="0"/>
              <a:t>When locals interact with different cultural flows they do not necessarily lose their own unique identity. Instead a hybrid culture results that combines elements of the traditional with modern/ global aspects.</a:t>
            </a:r>
          </a:p>
        </p:txBody>
      </p:sp>
    </p:spTree>
    <p:extLst>
      <p:ext uri="{BB962C8B-B14F-4D97-AF65-F5344CB8AC3E}">
        <p14:creationId xmlns:p14="http://schemas.microsoft.com/office/powerpoint/2010/main" val="3025022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1BBF-881B-9E48-B41E-0CF893A5ECCA}"/>
              </a:ext>
            </a:extLst>
          </p:cNvPr>
          <p:cNvSpPr>
            <a:spLocks noGrp="1"/>
          </p:cNvSpPr>
          <p:nvPr>
            <p:ph type="title"/>
          </p:nvPr>
        </p:nvSpPr>
        <p:spPr/>
        <p:txBody>
          <a:bodyPr>
            <a:normAutofit fontScale="90000"/>
          </a:bodyPr>
          <a:lstStyle/>
          <a:p>
            <a:r>
              <a:rPr lang="en-US" dirty="0"/>
              <a:t>Examples of Cultural hybridity and tribes  </a:t>
            </a:r>
          </a:p>
        </p:txBody>
      </p:sp>
      <p:sp>
        <p:nvSpPr>
          <p:cNvPr id="3" name="Content Placeholder 2">
            <a:extLst>
              <a:ext uri="{FF2B5EF4-FFF2-40B4-BE49-F238E27FC236}">
                <a16:creationId xmlns:a16="http://schemas.microsoft.com/office/drawing/2014/main" id="{DF8702A9-9B2C-7347-B7AB-F9B6BABB2E0F}"/>
              </a:ext>
            </a:extLst>
          </p:cNvPr>
          <p:cNvSpPr>
            <a:spLocks noGrp="1"/>
          </p:cNvSpPr>
          <p:nvPr>
            <p:ph idx="1"/>
          </p:nvPr>
        </p:nvSpPr>
        <p:spPr/>
        <p:txBody>
          <a:bodyPr/>
          <a:lstStyle/>
          <a:p>
            <a:r>
              <a:rPr lang="en-US" dirty="0"/>
              <a:t>Rainforest tribes traditionally wore few clothes. Today many have adopted western clothes such as t-shirts and drink </a:t>
            </a:r>
            <a:r>
              <a:rPr lang="en-US" dirty="0" err="1"/>
              <a:t>Coca-cola</a:t>
            </a:r>
            <a:r>
              <a:rPr lang="en-US" dirty="0"/>
              <a:t>- this does not mean their culture has been lost. Modern brands can be adopted without important customs being abandoned. </a:t>
            </a:r>
          </a:p>
        </p:txBody>
      </p:sp>
    </p:spTree>
    <p:extLst>
      <p:ext uri="{BB962C8B-B14F-4D97-AF65-F5344CB8AC3E}">
        <p14:creationId xmlns:p14="http://schemas.microsoft.com/office/powerpoint/2010/main" val="1890740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F21B3E-E4CA-A84C-876F-1BF11B384EE0}"/>
              </a:ext>
            </a:extLst>
          </p:cNvPr>
          <p:cNvSpPr>
            <a:spLocks noGrp="1"/>
          </p:cNvSpPr>
          <p:nvPr>
            <p:ph type="title"/>
          </p:nvPr>
        </p:nvSpPr>
        <p:spPr/>
        <p:txBody>
          <a:bodyPr/>
          <a:lstStyle/>
          <a:p>
            <a:r>
              <a:rPr lang="en-US" dirty="0"/>
              <a:t>Cultural hybridity and tribes </a:t>
            </a:r>
          </a:p>
        </p:txBody>
      </p:sp>
      <p:sp>
        <p:nvSpPr>
          <p:cNvPr id="5" name="Text Placeholder 4">
            <a:extLst>
              <a:ext uri="{FF2B5EF4-FFF2-40B4-BE49-F238E27FC236}">
                <a16:creationId xmlns:a16="http://schemas.microsoft.com/office/drawing/2014/main" id="{916893EF-3F6E-CD41-8DC9-3C9728C570C3}"/>
              </a:ext>
            </a:extLst>
          </p:cNvPr>
          <p:cNvSpPr>
            <a:spLocks noGrp="1"/>
          </p:cNvSpPr>
          <p:nvPr>
            <p:ph type="body" idx="1"/>
          </p:nvPr>
        </p:nvSpPr>
        <p:spPr/>
        <p:txBody>
          <a:bodyPr/>
          <a:lstStyle/>
          <a:p>
            <a:r>
              <a:rPr lang="en-US" dirty="0"/>
              <a:t>Positive</a:t>
            </a:r>
          </a:p>
        </p:txBody>
      </p:sp>
      <p:pic>
        <p:nvPicPr>
          <p:cNvPr id="10" name="Content Placeholder 9">
            <a:extLst>
              <a:ext uri="{FF2B5EF4-FFF2-40B4-BE49-F238E27FC236}">
                <a16:creationId xmlns:a16="http://schemas.microsoft.com/office/drawing/2014/main" id="{A83367F7-6FDD-614E-9DCD-DADF9CD327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5925948" y="3487548"/>
            <a:ext cx="1527796" cy="4908308"/>
          </a:xfrm>
        </p:spPr>
      </p:pic>
      <p:sp>
        <p:nvSpPr>
          <p:cNvPr id="7" name="Text Placeholder 6">
            <a:extLst>
              <a:ext uri="{FF2B5EF4-FFF2-40B4-BE49-F238E27FC236}">
                <a16:creationId xmlns:a16="http://schemas.microsoft.com/office/drawing/2014/main" id="{C100D375-1DF4-3146-B716-70026C5543CB}"/>
              </a:ext>
            </a:extLst>
          </p:cNvPr>
          <p:cNvSpPr>
            <a:spLocks noGrp="1"/>
          </p:cNvSpPr>
          <p:nvPr>
            <p:ph type="body" sz="quarter" idx="3"/>
          </p:nvPr>
        </p:nvSpPr>
        <p:spPr/>
        <p:txBody>
          <a:bodyPr/>
          <a:lstStyle/>
          <a:p>
            <a:r>
              <a:rPr lang="en-US" dirty="0"/>
              <a:t>Negative</a:t>
            </a:r>
          </a:p>
        </p:txBody>
      </p:sp>
      <p:sp>
        <p:nvSpPr>
          <p:cNvPr id="8" name="Content Placeholder 7">
            <a:extLst>
              <a:ext uri="{FF2B5EF4-FFF2-40B4-BE49-F238E27FC236}">
                <a16:creationId xmlns:a16="http://schemas.microsoft.com/office/drawing/2014/main" id="{5F1CCF33-9B50-C944-952C-876B2C62E565}"/>
              </a:ext>
            </a:extLst>
          </p:cNvPr>
          <p:cNvSpPr>
            <a:spLocks noGrp="1"/>
          </p:cNvSpPr>
          <p:nvPr>
            <p:ph sz="quarter" idx="4"/>
          </p:nvPr>
        </p:nvSpPr>
        <p:spPr>
          <a:xfrm>
            <a:off x="5029200" y="2174874"/>
            <a:ext cx="3657600" cy="4530725"/>
          </a:xfrm>
        </p:spPr>
        <p:txBody>
          <a:bodyPr/>
          <a:lstStyle/>
          <a:p>
            <a:pPr marL="0" indent="0">
              <a:buNone/>
            </a:pPr>
            <a:r>
              <a:rPr lang="en-US" dirty="0"/>
              <a:t>The traditional culture of the Jarawa tribe have been affected by global flows such as tourism. Cultural dilution and the adoption of alcohol are viewed as threats to the traditional  way of life. </a:t>
            </a:r>
          </a:p>
        </p:txBody>
      </p:sp>
      <p:sp>
        <p:nvSpPr>
          <p:cNvPr id="14" name="Content Placeholder 7">
            <a:extLst>
              <a:ext uri="{FF2B5EF4-FFF2-40B4-BE49-F238E27FC236}">
                <a16:creationId xmlns:a16="http://schemas.microsoft.com/office/drawing/2014/main" id="{1DC2EF7A-5B45-1749-A4B0-0CD77C7705A5}"/>
              </a:ext>
            </a:extLst>
          </p:cNvPr>
          <p:cNvSpPr txBox="1">
            <a:spLocks/>
          </p:cNvSpPr>
          <p:nvPr/>
        </p:nvSpPr>
        <p:spPr>
          <a:xfrm>
            <a:off x="312186" y="2174874"/>
            <a:ext cx="3657600" cy="45307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dirty="0"/>
              <a:t>The Brazilian </a:t>
            </a:r>
            <a:r>
              <a:rPr lang="en-US" dirty="0" err="1"/>
              <a:t>Kuikuro</a:t>
            </a:r>
            <a:r>
              <a:rPr lang="en-US" dirty="0"/>
              <a:t> tribe enjoyed the country hosting the world cup (tribe of 600 in Xingu region). They really enjoyed watching the matches on TV and 15 of the tribe obtained tickets for Russia v South Korea </a:t>
            </a:r>
          </a:p>
        </p:txBody>
      </p:sp>
    </p:spTree>
    <p:extLst>
      <p:ext uri="{BB962C8B-B14F-4D97-AF65-F5344CB8AC3E}">
        <p14:creationId xmlns:p14="http://schemas.microsoft.com/office/powerpoint/2010/main" val="1036959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question</a:t>
            </a:r>
          </a:p>
        </p:txBody>
      </p:sp>
      <p:sp>
        <p:nvSpPr>
          <p:cNvPr id="3" name="Content Placeholder 2"/>
          <p:cNvSpPr>
            <a:spLocks noGrp="1"/>
          </p:cNvSpPr>
          <p:nvPr>
            <p:ph idx="1"/>
          </p:nvPr>
        </p:nvSpPr>
        <p:spPr/>
        <p:txBody>
          <a:bodyPr/>
          <a:lstStyle/>
          <a:p>
            <a:r>
              <a:rPr lang="en-US" dirty="0"/>
              <a:t>'Wealth is drained out of local economies into the hands of a very few, very rich elite.’ Discuss this statement in terms of TNCs and consumer culture. (16)</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962" y="1219200"/>
            <a:ext cx="8982075" cy="2952750"/>
          </a:xfrm>
          <a:prstGeom prst="rect">
            <a:avLst/>
          </a:prstGeom>
        </p:spPr>
      </p:pic>
    </p:spTree>
    <p:extLst>
      <p:ext uri="{BB962C8B-B14F-4D97-AF65-F5344CB8AC3E}">
        <p14:creationId xmlns:p14="http://schemas.microsoft.com/office/powerpoint/2010/main" val="26095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685800" y="1066800"/>
            <a:ext cx="7804572" cy="4191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Branded commodities </a:t>
            </a:r>
          </a:p>
        </p:txBody>
      </p:sp>
      <p:sp>
        <p:nvSpPr>
          <p:cNvPr id="3" name="Content Placeholder 2"/>
          <p:cNvSpPr>
            <a:spLocks noGrp="1"/>
          </p:cNvSpPr>
          <p:nvPr>
            <p:ph idx="1"/>
          </p:nvPr>
        </p:nvSpPr>
        <p:spPr/>
        <p:txBody>
          <a:bodyPr/>
          <a:lstStyle/>
          <a:p>
            <a:r>
              <a:rPr lang="en-US" dirty="0"/>
              <a:t>You are expected to show how a branded commodity adopted globally in terms of </a:t>
            </a:r>
            <a:r>
              <a:rPr lang="en-US" b="1" dirty="0"/>
              <a:t>time</a:t>
            </a:r>
            <a:r>
              <a:rPr lang="en-US" dirty="0"/>
              <a:t> and </a:t>
            </a:r>
            <a:r>
              <a:rPr lang="en-US" b="1" dirty="0"/>
              <a:t>space</a:t>
            </a:r>
            <a:r>
              <a:rPr lang="en-US" dirty="0"/>
              <a:t>.</a:t>
            </a:r>
          </a:p>
          <a:p>
            <a:r>
              <a:rPr lang="en-US" dirty="0"/>
              <a:t>When and where did this product enter into different global markets? Which countries did not adopt this commodity?</a:t>
            </a:r>
          </a:p>
        </p:txBody>
      </p:sp>
      <p:pic>
        <p:nvPicPr>
          <p:cNvPr id="4" name="Picture 2"/>
          <p:cNvPicPr>
            <a:picLocks noChangeAspect="1" noChangeArrowheads="1"/>
          </p:cNvPicPr>
          <p:nvPr/>
        </p:nvPicPr>
        <p:blipFill>
          <a:blip r:embed="rId2" cstate="print"/>
          <a:srcRect/>
          <a:stretch>
            <a:fillRect/>
          </a:stretch>
        </p:blipFill>
        <p:spPr bwMode="auto">
          <a:xfrm>
            <a:off x="1143000" y="4779306"/>
            <a:ext cx="1981200" cy="19812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638800" y="4780975"/>
            <a:ext cx="2072066" cy="2033076"/>
          </a:xfrm>
          <a:prstGeom prst="rect">
            <a:avLst/>
          </a:prstGeom>
          <a:noFill/>
          <a:ln w="9525">
            <a:noFill/>
            <a:miter lim="800000"/>
            <a:headEnd/>
            <a:tailEnd/>
          </a:ln>
        </p:spPr>
      </p:pic>
    </p:spTree>
    <p:extLst>
      <p:ext uri="{BB962C8B-B14F-4D97-AF65-F5344CB8AC3E}">
        <p14:creationId xmlns:p14="http://schemas.microsoft.com/office/powerpoint/2010/main" val="587690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228600" y="2286000"/>
            <a:ext cx="8610600" cy="19431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EXAMPLE EXAM QUESTION</a:t>
            </a:r>
          </a:p>
          <a:p>
            <a:r>
              <a:rPr lang="en-US" dirty="0" err="1"/>
              <a:t>Analyse</a:t>
            </a:r>
            <a:r>
              <a:rPr lang="en-US" dirty="0"/>
              <a:t> the spatial and temporal pattern of adoption of one or more branded commodities. [12 marks]</a:t>
            </a:r>
          </a:p>
        </p:txBody>
      </p:sp>
    </p:spTree>
    <p:extLst>
      <p:ext uri="{BB962C8B-B14F-4D97-AF65-F5344CB8AC3E}">
        <p14:creationId xmlns:p14="http://schemas.microsoft.com/office/powerpoint/2010/main" val="312893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1507</Words>
  <Application>Microsoft Macintosh PowerPoint</Application>
  <PresentationFormat>On-screen Show (4:3)</PresentationFormat>
  <Paragraphs>123</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Arial Narrow</vt:lpstr>
      <vt:lpstr>Calibri</vt:lpstr>
      <vt:lpstr>dearJoe 5 CASUAL PRO</vt:lpstr>
      <vt:lpstr>Times New Roman</vt:lpstr>
      <vt:lpstr>Office Theme</vt:lpstr>
      <vt:lpstr>Consumer culture</vt:lpstr>
      <vt:lpstr>PowerPoint Presentation</vt:lpstr>
      <vt:lpstr>Consumerism </vt:lpstr>
      <vt:lpstr>What is Glocalisation? </vt:lpstr>
      <vt:lpstr>PowerPoint Presentation</vt:lpstr>
      <vt:lpstr>PowerPoint Presentation</vt:lpstr>
      <vt:lpstr>Branded commodities </vt:lpstr>
      <vt:lpstr>PowerPoint Presentation</vt:lpstr>
      <vt:lpstr>PowerPoint Presentation</vt:lpstr>
      <vt:lpstr>PowerPoint Presentation</vt:lpstr>
      <vt:lpstr>PowerPoint Presentation</vt:lpstr>
      <vt:lpstr>Where are the McDonalds? </vt:lpstr>
      <vt:lpstr>McDonalds timeline</vt:lpstr>
      <vt:lpstr>The global spread of McDonalds</vt:lpstr>
      <vt:lpstr>PowerPoint Presentation</vt:lpstr>
      <vt:lpstr>What may be barriers to globalization?</vt:lpstr>
      <vt:lpstr>McDonald’s close all their stores in Bolivia, making Bolivia the only Latin- American free McDonald’s.</vt:lpstr>
      <vt:lpstr>McDonald’s close all their stores in Bolivia, making Bolivia the only Latin- American free McDonald’s.</vt:lpstr>
      <vt:lpstr>PowerPoint Presentation</vt:lpstr>
      <vt:lpstr>Glocalisation and MacDonalds</vt:lpstr>
      <vt:lpstr>PowerPoint Presentation</vt:lpstr>
      <vt:lpstr>PowerPoint Presentation</vt:lpstr>
      <vt:lpstr>PowerPoint Presentation</vt:lpstr>
      <vt:lpstr>McDonalds and Glocalisation</vt:lpstr>
      <vt:lpstr>PowerPoint Presentation</vt:lpstr>
      <vt:lpstr>McDonalds and globalisation</vt:lpstr>
      <vt:lpstr>How fast food restaurants may vary globally….</vt:lpstr>
      <vt:lpstr>Read the articles:</vt:lpstr>
      <vt:lpstr>PowerPoint Presentation</vt:lpstr>
      <vt:lpstr>Anti McDonalds sentiments in India</vt:lpstr>
      <vt:lpstr>How have McDonalds conquered the Indian Market? </vt:lpstr>
      <vt:lpstr>Cultural imperialism? </vt:lpstr>
      <vt:lpstr>Global coca-cola</vt:lpstr>
      <vt:lpstr>PowerPoint Presentation</vt:lpstr>
      <vt:lpstr>PowerPoint Presentation</vt:lpstr>
      <vt:lpstr>PowerPoint Presentation</vt:lpstr>
      <vt:lpstr>Extra information: </vt:lpstr>
      <vt:lpstr>Coca cola</vt:lpstr>
      <vt:lpstr>Coca cola </vt:lpstr>
      <vt:lpstr>Production of coca-cola</vt:lpstr>
      <vt:lpstr>Read: </vt:lpstr>
      <vt:lpstr>Coca-Cola in China</vt:lpstr>
      <vt:lpstr>PowerPoint Presentation</vt:lpstr>
      <vt:lpstr>Coca Cola and water issues in India</vt:lpstr>
      <vt:lpstr>Coca-Cola and corporate sustainability </vt:lpstr>
      <vt:lpstr>Cultural- Hybridity </vt:lpstr>
      <vt:lpstr>Examples of Cultural hybridity and tribes  </vt:lpstr>
      <vt:lpstr>Cultural hybridity and tribes </vt:lpstr>
      <vt:lpstr>Exam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culture</dc:title>
  <dc:creator>Anna Bennett</dc:creator>
  <cp:lastModifiedBy>Anna Bennett</cp:lastModifiedBy>
  <cp:revision>5</cp:revision>
  <dcterms:created xsi:type="dcterms:W3CDTF">2018-12-04T16:06:57Z</dcterms:created>
  <dcterms:modified xsi:type="dcterms:W3CDTF">2018-12-04T17:20:32Z</dcterms:modified>
</cp:coreProperties>
</file>