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5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5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1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3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9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0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8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D815-3C1E-4D78-9B99-55CE1D001EB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A850-58E0-4547-91D8-58CE9E93D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5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49892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Comparing the Domestic Policies of Authoritarian States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91804"/>
            <a:ext cx="9144000" cy="1095286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L/O – To research and create a presentation that compares the aims, achievements, and failures of the domestic policies of authoritarian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" y="3095963"/>
            <a:ext cx="9138503" cy="329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55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Foreign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216"/>
            <a:ext cx="6122303" cy="57857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 many authoritarian leaders, foreign policy is often used as a way to achieve their </a:t>
            </a:r>
            <a:r>
              <a:rPr lang="en-GB" dirty="0">
                <a:solidFill>
                  <a:srgbClr val="00B0F0"/>
                </a:solidFill>
              </a:rPr>
              <a:t>domestic objectives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success of economic policies relies on access to economic resources. This can be achieved through </a:t>
            </a:r>
            <a:r>
              <a:rPr lang="en-GB" dirty="0">
                <a:solidFill>
                  <a:srgbClr val="FFFF00"/>
                </a:solidFill>
              </a:rPr>
              <a:t>war, conquest, trade and alliances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maintenance of power also requires the state to be </a:t>
            </a:r>
            <a:r>
              <a:rPr lang="en-GB" dirty="0">
                <a:solidFill>
                  <a:srgbClr val="92D050"/>
                </a:solidFill>
              </a:rPr>
              <a:t>secure against invasion</a:t>
            </a:r>
            <a:r>
              <a:rPr lang="en-GB" dirty="0"/>
              <a:t>, or to </a:t>
            </a:r>
            <a:r>
              <a:rPr lang="en-GB" dirty="0">
                <a:solidFill>
                  <a:srgbClr val="FFC000"/>
                </a:solidFill>
              </a:rPr>
              <a:t>meet political promises </a:t>
            </a:r>
            <a:r>
              <a:rPr lang="en-GB" dirty="0"/>
              <a:t>such as ‘returning’ lands previously taken or righting historic wrongs.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73" y="283139"/>
            <a:ext cx="2593071" cy="249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50" y="2915990"/>
            <a:ext cx="2449871" cy="373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6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Foreign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216"/>
            <a:ext cx="6122303" cy="57857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 Hitler, this meant using armed force to overturn the Treaty of Versailles, return lost German lands, and creating ‘</a:t>
            </a:r>
            <a:r>
              <a:rPr lang="en-GB" dirty="0">
                <a:solidFill>
                  <a:srgbClr val="FFC000"/>
                </a:solidFill>
              </a:rPr>
              <a:t>living space</a:t>
            </a:r>
            <a:r>
              <a:rPr lang="en-GB" dirty="0"/>
              <a:t>’ in Eastern Europe (</a:t>
            </a:r>
            <a:r>
              <a:rPr lang="en-GB" i="1" dirty="0"/>
              <a:t>lebensraum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For Mao, armed force was used to </a:t>
            </a:r>
            <a:r>
              <a:rPr lang="en-GB" dirty="0">
                <a:solidFill>
                  <a:srgbClr val="00B0F0"/>
                </a:solidFill>
              </a:rPr>
              <a:t>prevent foreign domination</a:t>
            </a:r>
            <a:r>
              <a:rPr lang="en-GB" dirty="0"/>
              <a:t>, consolidate the boundaries of the state and to </a:t>
            </a:r>
            <a:r>
              <a:rPr lang="en-GB" dirty="0">
                <a:solidFill>
                  <a:srgbClr val="FFFF00"/>
                </a:solidFill>
              </a:rPr>
              <a:t>spread communism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Clearly, successful foreign policies have the ability to </a:t>
            </a:r>
            <a:r>
              <a:rPr lang="en-GB" dirty="0">
                <a:solidFill>
                  <a:srgbClr val="92D050"/>
                </a:solidFill>
              </a:rPr>
              <a:t>strengthen political power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achieve domestic political aims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73" y="2983686"/>
            <a:ext cx="2353675" cy="367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97" y="263411"/>
            <a:ext cx="3158625" cy="236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0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072216"/>
          </a:xfrm>
        </p:spPr>
        <p:txBody>
          <a:bodyPr/>
          <a:lstStyle/>
          <a:p>
            <a:r>
              <a:rPr lang="en-GB" b="1" u="sng" dirty="0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216"/>
            <a:ext cx="6122303" cy="5785784"/>
          </a:xfrm>
        </p:spPr>
        <p:txBody>
          <a:bodyPr>
            <a:normAutofit/>
          </a:bodyPr>
          <a:lstStyle/>
          <a:p>
            <a:r>
              <a:rPr lang="en-GB" dirty="0"/>
              <a:t>You will research and compare a different aspect of domestic policy for </a:t>
            </a:r>
            <a:r>
              <a:rPr lang="en-GB" dirty="0">
                <a:solidFill>
                  <a:srgbClr val="FFC000"/>
                </a:solidFill>
              </a:rPr>
              <a:t>Hitler and Castro</a:t>
            </a:r>
            <a:r>
              <a:rPr lang="en-GB" dirty="0"/>
              <a:t>. </a:t>
            </a:r>
          </a:p>
          <a:p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 were the</a:t>
            </a:r>
            <a:r>
              <a:rPr lang="en-GB" dirty="0">
                <a:solidFill>
                  <a:srgbClr val="FF0000"/>
                </a:solidFill>
              </a:rPr>
              <a:t> aims </a:t>
            </a:r>
            <a:r>
              <a:rPr lang="en-GB" dirty="0"/>
              <a:t>of this policy?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 </a:t>
            </a:r>
            <a:r>
              <a:rPr lang="en-GB" dirty="0">
                <a:solidFill>
                  <a:srgbClr val="00B0F0"/>
                </a:solidFill>
              </a:rPr>
              <a:t>achievements </a:t>
            </a:r>
            <a:r>
              <a:rPr lang="en-GB" dirty="0"/>
              <a:t>were there?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What</a:t>
            </a:r>
            <a:r>
              <a:rPr lang="en-GB" dirty="0">
                <a:solidFill>
                  <a:srgbClr val="92D050"/>
                </a:solidFill>
              </a:rPr>
              <a:t> failures </a:t>
            </a:r>
            <a:r>
              <a:rPr lang="en-GB" dirty="0"/>
              <a:t>were there?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Comparison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– What similarities and differences are there between the 2 leaders?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C000"/>
                </a:solidFill>
              </a:rPr>
              <a:t>Conclusion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– Overall Judgement on Success of policy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Perspectives</a:t>
            </a:r>
            <a:r>
              <a:rPr lang="en-GB" dirty="0"/>
              <a:t> – At least two rival viewpoints on this policy explained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88991" y="125324"/>
            <a:ext cx="2520402" cy="6628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u="sng" dirty="0"/>
              <a:t>Domestic Policies Groups</a:t>
            </a:r>
          </a:p>
          <a:p>
            <a:endParaRPr lang="en-GB" sz="1100" dirty="0"/>
          </a:p>
          <a:p>
            <a:pPr marL="342900" indent="-342900">
              <a:buAutoNum type="arabicPeriod"/>
            </a:pPr>
            <a:r>
              <a:rPr lang="en-GB" sz="2800" dirty="0"/>
              <a:t>Economic Policy</a:t>
            </a:r>
          </a:p>
          <a:p>
            <a:pPr marL="342900" indent="-342900">
              <a:buAutoNum type="arabicPeriod"/>
            </a:pPr>
            <a:r>
              <a:rPr lang="en-GB" sz="2800" dirty="0"/>
              <a:t>Political Policy</a:t>
            </a:r>
          </a:p>
          <a:p>
            <a:pPr marL="342900" indent="-342900">
              <a:buAutoNum type="arabicPeriod"/>
            </a:pPr>
            <a:r>
              <a:rPr lang="en-GB" sz="2800" dirty="0"/>
              <a:t>Cultural Policy</a:t>
            </a:r>
          </a:p>
          <a:p>
            <a:pPr marL="342900" indent="-342900">
              <a:buAutoNum type="arabicPeriod"/>
            </a:pPr>
            <a:r>
              <a:rPr lang="en-GB" sz="2800" dirty="0"/>
              <a:t>Social Policy</a:t>
            </a:r>
          </a:p>
          <a:p>
            <a:pPr marL="342900" indent="-342900">
              <a:buAutoNum type="arabicPeriod"/>
            </a:pPr>
            <a:r>
              <a:rPr lang="en-GB" sz="2800" dirty="0"/>
              <a:t>Policy towards Women</a:t>
            </a:r>
          </a:p>
          <a:p>
            <a:pPr marL="342900" indent="-342900">
              <a:buAutoNum type="arabicPeriod"/>
            </a:pPr>
            <a:r>
              <a:rPr lang="en-GB" sz="2800" dirty="0"/>
              <a:t>Policy towards minorities</a:t>
            </a:r>
          </a:p>
        </p:txBody>
      </p:sp>
    </p:spTree>
    <p:extLst>
      <p:ext uri="{BB962C8B-B14F-4D97-AF65-F5344CB8AC3E}">
        <p14:creationId xmlns:p14="http://schemas.microsoft.com/office/powerpoint/2010/main" val="8864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F394-F18C-094F-B95C-6072A7DB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E054-536B-624C-9C7B-C602635A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Role of Domestic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796"/>
            <a:ext cx="6572540" cy="568220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All authoritarian leaders, having taken power, seek to use </a:t>
            </a:r>
            <a:r>
              <a:rPr lang="en-GB" dirty="0">
                <a:solidFill>
                  <a:srgbClr val="FFFF00"/>
                </a:solidFill>
              </a:rPr>
              <a:t>government structures </a:t>
            </a:r>
            <a:r>
              <a:rPr lang="en-GB" dirty="0"/>
              <a:t>to enact their policies on society. All leaders hope to shape and recast society according to their </a:t>
            </a:r>
            <a:r>
              <a:rPr lang="en-GB" dirty="0">
                <a:solidFill>
                  <a:srgbClr val="00B0F0"/>
                </a:solidFill>
              </a:rPr>
              <a:t>political ideologies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Left-wing Marxist leaders attempt to ‘</a:t>
            </a:r>
            <a:r>
              <a:rPr lang="en-GB" dirty="0">
                <a:solidFill>
                  <a:srgbClr val="FFC000"/>
                </a:solidFill>
              </a:rPr>
              <a:t>build communism</a:t>
            </a:r>
            <a:r>
              <a:rPr lang="en-GB" dirty="0"/>
              <a:t>’ in their states. Right-wing leaders like Hitler usually attempt to ‘</a:t>
            </a:r>
            <a:r>
              <a:rPr lang="en-GB" dirty="0">
                <a:solidFill>
                  <a:srgbClr val="FF0000"/>
                </a:solidFill>
              </a:rPr>
              <a:t>return</a:t>
            </a:r>
            <a:r>
              <a:rPr lang="en-GB" dirty="0"/>
              <a:t>’ their states to a national ideal.</a:t>
            </a:r>
          </a:p>
          <a:p>
            <a:endParaRPr lang="en-GB" dirty="0"/>
          </a:p>
          <a:p>
            <a:r>
              <a:rPr lang="en-GB" dirty="0"/>
              <a:t>All authoritarian leaders use domestic policies to not only enact their visions for society, but to also </a:t>
            </a:r>
            <a:r>
              <a:rPr lang="en-GB" dirty="0">
                <a:solidFill>
                  <a:srgbClr val="92D050"/>
                </a:solidFill>
              </a:rPr>
              <a:t>strengthen and maintain their power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81" y="3366495"/>
            <a:ext cx="2345388" cy="333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81" y="606891"/>
            <a:ext cx="2395755" cy="239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20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Role of Domestic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796"/>
            <a:ext cx="6776772" cy="5682203"/>
          </a:xfrm>
        </p:spPr>
        <p:txBody>
          <a:bodyPr>
            <a:normAutofit fontScale="92500"/>
          </a:bodyPr>
          <a:lstStyle/>
          <a:p>
            <a:r>
              <a:rPr lang="en-GB" dirty="0"/>
              <a:t>This means that economic, social, cultural and political policies are often used to </a:t>
            </a:r>
            <a:r>
              <a:rPr lang="en-GB" dirty="0">
                <a:solidFill>
                  <a:srgbClr val="92D050"/>
                </a:solidFill>
              </a:rPr>
              <a:t>change society</a:t>
            </a:r>
            <a:r>
              <a:rPr lang="en-GB" dirty="0"/>
              <a:t> in some way.</a:t>
            </a:r>
          </a:p>
          <a:p>
            <a:endParaRPr lang="en-GB" dirty="0"/>
          </a:p>
          <a:p>
            <a:r>
              <a:rPr lang="en-GB" dirty="0"/>
              <a:t>But they are also used to maintain power and stamp out opposition by </a:t>
            </a:r>
            <a:r>
              <a:rPr lang="en-GB" dirty="0">
                <a:solidFill>
                  <a:srgbClr val="FFFF00"/>
                </a:solidFill>
              </a:rPr>
              <a:t>controlling how society thinks and acts</a:t>
            </a:r>
            <a:r>
              <a:rPr lang="en-GB" dirty="0"/>
              <a:t> and even who belongs in that society.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Foreign policies </a:t>
            </a:r>
            <a:r>
              <a:rPr lang="en-GB" dirty="0"/>
              <a:t>can also be used to strengthen and enlarge their states, maintain their independence and preserve a leader’s power through foreign achievements that are domestically popular.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72" y="251808"/>
            <a:ext cx="2195198" cy="292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46" y="3502383"/>
            <a:ext cx="2126021" cy="303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10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Economic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796"/>
            <a:ext cx="6776772" cy="56822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authoritarian states seek to </a:t>
            </a:r>
            <a:r>
              <a:rPr lang="en-GB" dirty="0">
                <a:solidFill>
                  <a:srgbClr val="00B0F0"/>
                </a:solidFill>
              </a:rPr>
              <a:t>direct the economy of their country</a:t>
            </a:r>
            <a:r>
              <a:rPr lang="en-GB" dirty="0"/>
              <a:t> in an attempt to achieve or support their ideology or political goals.</a:t>
            </a:r>
          </a:p>
          <a:p>
            <a:endParaRPr lang="en-GB" dirty="0"/>
          </a:p>
          <a:p>
            <a:r>
              <a:rPr lang="en-GB" dirty="0"/>
              <a:t>The development, focus and direction of the economy is crucial to fulfilling the </a:t>
            </a:r>
            <a:r>
              <a:rPr lang="en-GB" dirty="0">
                <a:solidFill>
                  <a:srgbClr val="92D050"/>
                </a:solidFill>
              </a:rPr>
              <a:t>broader objectives of the regime</a:t>
            </a:r>
            <a:r>
              <a:rPr lang="en-GB" dirty="0"/>
              <a:t>. Economic goals are </a:t>
            </a:r>
            <a:r>
              <a:rPr lang="en-GB" dirty="0">
                <a:solidFill>
                  <a:srgbClr val="FFFF00"/>
                </a:solidFill>
              </a:rPr>
              <a:t>state orientated </a:t>
            </a:r>
            <a:r>
              <a:rPr lang="en-GB" dirty="0"/>
              <a:t>and in some measure </a:t>
            </a:r>
            <a:r>
              <a:rPr lang="en-GB" dirty="0">
                <a:solidFill>
                  <a:srgbClr val="FFFF00"/>
                </a:solidFill>
              </a:rPr>
              <a:t>state directed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This may include improvements in living standards, modernisation, industrialisation, or improved defence.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37" y="273009"/>
            <a:ext cx="224790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54" y="3862592"/>
            <a:ext cx="2015142" cy="279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61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Economic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796"/>
            <a:ext cx="6776772" cy="5682203"/>
          </a:xfrm>
        </p:spPr>
        <p:txBody>
          <a:bodyPr>
            <a:normAutofit/>
          </a:bodyPr>
          <a:lstStyle/>
          <a:p>
            <a:r>
              <a:rPr lang="en-GB" dirty="0"/>
              <a:t>To support this, some form of </a:t>
            </a:r>
            <a:r>
              <a:rPr lang="en-GB" dirty="0">
                <a:solidFill>
                  <a:srgbClr val="92D050"/>
                </a:solidFill>
              </a:rPr>
              <a:t>planning of economic activity</a:t>
            </a:r>
            <a:r>
              <a:rPr lang="en-GB" dirty="0"/>
              <a:t> is developed which is overseen by a party or government agency.</a:t>
            </a:r>
          </a:p>
          <a:p>
            <a:endParaRPr lang="en-GB" dirty="0"/>
          </a:p>
          <a:p>
            <a:r>
              <a:rPr lang="en-GB" dirty="0"/>
              <a:t>Obvious examples are the </a:t>
            </a:r>
            <a:r>
              <a:rPr lang="en-GB" dirty="0">
                <a:solidFill>
                  <a:srgbClr val="FFFF00"/>
                </a:solidFill>
              </a:rPr>
              <a:t>Five Year Plans </a:t>
            </a:r>
            <a:r>
              <a:rPr lang="en-GB" dirty="0"/>
              <a:t>used in Communist states, the </a:t>
            </a:r>
            <a:r>
              <a:rPr lang="en-GB" dirty="0">
                <a:solidFill>
                  <a:srgbClr val="00B0F0"/>
                </a:solidFill>
              </a:rPr>
              <a:t>Four Year Plan</a:t>
            </a:r>
            <a:r>
              <a:rPr lang="en-GB" dirty="0"/>
              <a:t> of Nazi Germany or the </a:t>
            </a:r>
            <a:r>
              <a:rPr lang="en-GB" dirty="0">
                <a:solidFill>
                  <a:srgbClr val="FFC000"/>
                </a:solidFill>
              </a:rPr>
              <a:t>Great Leap Forward</a:t>
            </a:r>
            <a:r>
              <a:rPr lang="en-GB" dirty="0"/>
              <a:t> of Mao’s China.</a:t>
            </a:r>
          </a:p>
          <a:p>
            <a:endParaRPr lang="en-GB" dirty="0"/>
          </a:p>
          <a:p>
            <a:r>
              <a:rPr lang="en-GB" dirty="0"/>
              <a:t>The goals of these plans vary but they all seek to </a:t>
            </a:r>
            <a:r>
              <a:rPr lang="en-GB" dirty="0">
                <a:solidFill>
                  <a:srgbClr val="FF0000"/>
                </a:solidFill>
              </a:rPr>
              <a:t>direct economic activity </a:t>
            </a:r>
            <a:r>
              <a:rPr lang="en-GB" dirty="0"/>
              <a:t>to serve the needs of the state and the political and ideological goals of the party in power.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51" y="234888"/>
            <a:ext cx="2133697" cy="293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52" y="3378550"/>
            <a:ext cx="1880535" cy="32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38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Economic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796"/>
            <a:ext cx="6776772" cy="568220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Economic policies are also the means by which authoritarian regimes seek to </a:t>
            </a:r>
            <a:r>
              <a:rPr lang="en-GB" dirty="0">
                <a:solidFill>
                  <a:srgbClr val="FFC000"/>
                </a:solidFill>
              </a:rPr>
              <a:t>fulfil economic promises </a:t>
            </a:r>
            <a:r>
              <a:rPr lang="en-GB" dirty="0"/>
              <a:t>made during their rise to power. This may include land reform, or employment opportunities.</a:t>
            </a:r>
          </a:p>
          <a:p>
            <a:endParaRPr lang="en-GB" dirty="0"/>
          </a:p>
          <a:p>
            <a:r>
              <a:rPr lang="en-GB" dirty="0"/>
              <a:t>These plans can </a:t>
            </a:r>
            <a:r>
              <a:rPr lang="en-GB" dirty="0">
                <a:solidFill>
                  <a:srgbClr val="00B0F0"/>
                </a:solidFill>
              </a:rPr>
              <a:t>impact society hugely</a:t>
            </a:r>
            <a:r>
              <a:rPr lang="en-GB" dirty="0"/>
              <a:t>. Standards of living may suffer if resources are diverted into areas that do not serve consumers directly like defence spending.</a:t>
            </a:r>
          </a:p>
          <a:p>
            <a:endParaRPr lang="en-GB" dirty="0"/>
          </a:p>
          <a:p>
            <a:r>
              <a:rPr lang="en-GB" dirty="0"/>
              <a:t>The success or failure of economic policies largely determines the </a:t>
            </a:r>
            <a:r>
              <a:rPr lang="en-GB" dirty="0">
                <a:solidFill>
                  <a:srgbClr val="FFFF00"/>
                </a:solidFill>
              </a:rPr>
              <a:t>ability of the regime to retain power</a:t>
            </a:r>
            <a:r>
              <a:rPr lang="en-GB" dirty="0"/>
              <a:t>. The collapse of the USSR is an example of this.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77" y="277102"/>
            <a:ext cx="2049987" cy="30370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03" y="3509763"/>
            <a:ext cx="1999534" cy="30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Social and Cultural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796"/>
            <a:ext cx="6776772" cy="56822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authoritarian states have ideas about the </a:t>
            </a:r>
            <a:r>
              <a:rPr lang="en-GB" dirty="0">
                <a:solidFill>
                  <a:srgbClr val="FFFF00"/>
                </a:solidFill>
              </a:rPr>
              <a:t>nature, form and direction </a:t>
            </a:r>
            <a:r>
              <a:rPr lang="en-GB" dirty="0"/>
              <a:t>that society should take. </a:t>
            </a:r>
          </a:p>
          <a:p>
            <a:endParaRPr lang="en-GB" dirty="0"/>
          </a:p>
          <a:p>
            <a:r>
              <a:rPr lang="en-GB" dirty="0"/>
              <a:t>Right-wing states seek to create or recreate what is seen as a ‘</a:t>
            </a:r>
            <a:r>
              <a:rPr lang="en-GB" dirty="0">
                <a:solidFill>
                  <a:srgbClr val="FFC000"/>
                </a:solidFill>
              </a:rPr>
              <a:t>golden age</a:t>
            </a:r>
            <a:r>
              <a:rPr lang="en-GB" dirty="0"/>
              <a:t>’ of past society. They support </a:t>
            </a:r>
            <a:r>
              <a:rPr lang="en-GB" dirty="0">
                <a:solidFill>
                  <a:srgbClr val="00B0F0"/>
                </a:solidFill>
              </a:rPr>
              <a:t>traditional values </a:t>
            </a:r>
            <a:r>
              <a:rPr lang="en-GB" dirty="0"/>
              <a:t>in relation to the status of women, family life, education, moral values, occupations, class structure and hierarchy. </a:t>
            </a:r>
          </a:p>
          <a:p>
            <a:endParaRPr lang="en-GB" dirty="0"/>
          </a:p>
          <a:p>
            <a:r>
              <a:rPr lang="en-GB" dirty="0"/>
              <a:t>Respect for tradition and authority, nationalism, racism and suspicion of liberal or progressive ideas are common.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056" y="155705"/>
            <a:ext cx="2131527" cy="306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1" y="3337327"/>
            <a:ext cx="2123772" cy="335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9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Social and Cultural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216"/>
            <a:ext cx="6210493" cy="57857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Left-wing states tend to support more </a:t>
            </a:r>
            <a:r>
              <a:rPr lang="en-GB" dirty="0">
                <a:solidFill>
                  <a:srgbClr val="00B0F0"/>
                </a:solidFill>
              </a:rPr>
              <a:t>progressive social ideas</a:t>
            </a:r>
            <a:r>
              <a:rPr lang="en-GB" dirty="0"/>
              <a:t>. This includes gender equality, elimination of classes, looking to the future rather than the past, more liberal treatment of minorities, the poor and others.</a:t>
            </a:r>
          </a:p>
          <a:p>
            <a:endParaRPr lang="en-GB" dirty="0"/>
          </a:p>
          <a:p>
            <a:r>
              <a:rPr lang="en-GB" dirty="0"/>
              <a:t>Whether traditional or progressive, all authoritarian states engage </a:t>
            </a:r>
            <a:r>
              <a:rPr lang="en-GB" dirty="0">
                <a:solidFill>
                  <a:srgbClr val="FFFF00"/>
                </a:solidFill>
              </a:rPr>
              <a:t>in extensive social engineering</a:t>
            </a:r>
            <a:r>
              <a:rPr lang="en-GB" dirty="0"/>
              <a:t> to produce citizens whose values mirror those of the state. </a:t>
            </a:r>
          </a:p>
          <a:p>
            <a:endParaRPr lang="en-GB" dirty="0"/>
          </a:p>
          <a:p>
            <a:r>
              <a:rPr lang="en-GB" dirty="0"/>
              <a:t>This requires state control over communications, the media, education, culture and the arts in order to ‘</a:t>
            </a:r>
            <a:r>
              <a:rPr lang="en-GB" dirty="0">
                <a:solidFill>
                  <a:srgbClr val="FFC000"/>
                </a:solidFill>
              </a:rPr>
              <a:t>condition</a:t>
            </a:r>
            <a:r>
              <a:rPr lang="en-GB" dirty="0"/>
              <a:t>’ citizens.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82" y="289715"/>
            <a:ext cx="2631979" cy="406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14" y="4567358"/>
            <a:ext cx="2696347" cy="202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5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Social and Cultural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216"/>
            <a:ext cx="6122303" cy="5785784"/>
          </a:xfrm>
        </p:spPr>
        <p:txBody>
          <a:bodyPr>
            <a:normAutofit/>
          </a:bodyPr>
          <a:lstStyle/>
          <a:p>
            <a:r>
              <a:rPr lang="en-GB" dirty="0"/>
              <a:t>In Mao’s China, the GLF and Cultural Revolution attempted to construct a ‘</a:t>
            </a:r>
            <a:r>
              <a:rPr lang="en-GB" dirty="0">
                <a:solidFill>
                  <a:srgbClr val="FFC000"/>
                </a:solidFill>
              </a:rPr>
              <a:t>new socialist man</a:t>
            </a:r>
            <a:r>
              <a:rPr lang="en-GB" dirty="0"/>
              <a:t>’. This man would be a true socialist, always consider others first, and having no desire for personal gain.</a:t>
            </a:r>
          </a:p>
          <a:p>
            <a:endParaRPr lang="en-GB" dirty="0"/>
          </a:p>
          <a:p>
            <a:r>
              <a:rPr lang="en-GB" dirty="0"/>
              <a:t>In addition to psychological changes, some authoritarian states also try to create a </a:t>
            </a:r>
            <a:r>
              <a:rPr lang="en-GB" dirty="0">
                <a:solidFill>
                  <a:srgbClr val="00B0F0"/>
                </a:solidFill>
              </a:rPr>
              <a:t>genetically ideal society </a:t>
            </a:r>
            <a:r>
              <a:rPr lang="en-GB" dirty="0"/>
              <a:t>based on racial or ethnic identity. This can lead to state policies which are intentionally discriminatory or racial.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26" y="4369660"/>
            <a:ext cx="2791146" cy="176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31" y="307789"/>
            <a:ext cx="2604737" cy="357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6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955</Words>
  <Application>Microsoft Macintosh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Comparing the Domestic Policies of Authoritarian States</vt:lpstr>
      <vt:lpstr>The Role of Domestic Policies</vt:lpstr>
      <vt:lpstr>The Role of Domestic Policies</vt:lpstr>
      <vt:lpstr>Economic Policies</vt:lpstr>
      <vt:lpstr>Economic Policies</vt:lpstr>
      <vt:lpstr>Economic Policies</vt:lpstr>
      <vt:lpstr>Social and Cultural Policies</vt:lpstr>
      <vt:lpstr>Social and Cultural Policies</vt:lpstr>
      <vt:lpstr>Social and Cultural Policies</vt:lpstr>
      <vt:lpstr>Foreign Policies</vt:lpstr>
      <vt:lpstr>Foreign Policies</vt:lpstr>
      <vt:lpstr>Your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Budd</dc:creator>
  <cp:lastModifiedBy>Helen Morgan</cp:lastModifiedBy>
  <cp:revision>14</cp:revision>
  <dcterms:created xsi:type="dcterms:W3CDTF">2016-05-30T01:49:47Z</dcterms:created>
  <dcterms:modified xsi:type="dcterms:W3CDTF">2020-02-24T03:54:47Z</dcterms:modified>
</cp:coreProperties>
</file>