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4" r:id="rId3"/>
    <p:sldId id="313" r:id="rId4"/>
    <p:sldId id="314" r:id="rId5"/>
    <p:sldId id="290" r:id="rId6"/>
    <p:sldId id="291" r:id="rId7"/>
    <p:sldId id="263" r:id="rId8"/>
    <p:sldId id="308" r:id="rId9"/>
    <p:sldId id="292" r:id="rId10"/>
    <p:sldId id="307" r:id="rId11"/>
    <p:sldId id="294" r:id="rId12"/>
    <p:sldId id="312" r:id="rId13"/>
    <p:sldId id="296" r:id="rId14"/>
    <p:sldId id="311" r:id="rId15"/>
    <p:sldId id="295" r:id="rId16"/>
    <p:sldId id="277" r:id="rId17"/>
    <p:sldId id="299" r:id="rId18"/>
    <p:sldId id="297" r:id="rId19"/>
    <p:sldId id="298" r:id="rId20"/>
    <p:sldId id="300" r:id="rId21"/>
    <p:sldId id="301" r:id="rId22"/>
    <p:sldId id="287" r:id="rId23"/>
    <p:sldId id="305" r:id="rId24"/>
    <p:sldId id="274" r:id="rId25"/>
    <p:sldId id="283" r:id="rId26"/>
    <p:sldId id="279" r:id="rId27"/>
    <p:sldId id="288" r:id="rId28"/>
    <p:sldId id="310" r:id="rId29"/>
    <p:sldId id="281" r:id="rId30"/>
    <p:sldId id="303" r:id="rId31"/>
    <p:sldId id="289" r:id="rId32"/>
    <p:sldId id="309" r:id="rId33"/>
    <p:sldId id="30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1"/>
    <p:restoredTop sz="94591"/>
  </p:normalViewPr>
  <p:slideViewPr>
    <p:cSldViewPr>
      <p:cViewPr>
        <p:scale>
          <a:sx n="112" d="100"/>
          <a:sy n="112" d="100"/>
        </p:scale>
        <p:origin x="14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5CAAC48-5EB2-4A28-B515-6B10053ED581}" type="datetimeFigureOut">
              <a:rPr lang="en-US" smtClean="0"/>
              <a:pPr/>
              <a:t>1/30/20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74C0B6F-867B-4C02-818A-5E26EC6EBAB6}" type="slidenum">
              <a:rPr lang="en-US" smtClean="0"/>
              <a:pPr/>
              <a:t>‹#›</a:t>
            </a:fld>
            <a:endParaRPr lang="en-US"/>
          </a:p>
        </p:txBody>
      </p:sp>
    </p:spTree>
    <p:extLst>
      <p:ext uri="{BB962C8B-B14F-4D97-AF65-F5344CB8AC3E}">
        <p14:creationId xmlns:p14="http://schemas.microsoft.com/office/powerpoint/2010/main" val="1430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5E67041-3E6B-AC49-9D9C-46C125B52C4C}" type="datetimeFigureOut">
              <a:rPr lang="en-US" smtClean="0"/>
              <a:t>1/30/20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E75F57D-AD31-3443-8F12-72F2A8D551E6}" type="slidenum">
              <a:rPr lang="en-US" smtClean="0"/>
              <a:t>‹#›</a:t>
            </a:fld>
            <a:endParaRPr lang="en-US"/>
          </a:p>
        </p:txBody>
      </p:sp>
    </p:spTree>
    <p:extLst>
      <p:ext uri="{BB962C8B-B14F-4D97-AF65-F5344CB8AC3E}">
        <p14:creationId xmlns:p14="http://schemas.microsoft.com/office/powerpoint/2010/main" val="397128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5F57D-AD31-3443-8F12-72F2A8D551E6}" type="slidenum">
              <a:rPr lang="en-US" smtClean="0"/>
              <a:t>11</a:t>
            </a:fld>
            <a:endParaRPr lang="en-US"/>
          </a:p>
        </p:txBody>
      </p:sp>
    </p:spTree>
    <p:extLst>
      <p:ext uri="{BB962C8B-B14F-4D97-AF65-F5344CB8AC3E}">
        <p14:creationId xmlns:p14="http://schemas.microsoft.com/office/powerpoint/2010/main" val="24759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56ACBB-2416-4DC4-A24F-64E8BA264372}"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ACBB-2416-4DC4-A24F-64E8BA264372}"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ACBB-2416-4DC4-A24F-64E8BA264372}"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ACBB-2416-4DC4-A24F-64E8BA264372}"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6ACBB-2416-4DC4-A24F-64E8BA264372}"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6ACBB-2416-4DC4-A24F-64E8BA264372}"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6ACBB-2416-4DC4-A24F-64E8BA264372}" type="datetimeFigureOut">
              <a:rPr lang="en-US" smtClean="0"/>
              <a:pPr/>
              <a:t>1/30/20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6ACBB-2416-4DC4-A24F-64E8BA264372}" type="datetimeFigureOut">
              <a:rPr lang="en-US" smtClean="0"/>
              <a:pPr/>
              <a:t>1/30/20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6ACBB-2416-4DC4-A24F-64E8BA264372}" type="datetimeFigureOut">
              <a:rPr lang="en-US" smtClean="0"/>
              <a:pPr/>
              <a:t>1/30/20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6ACBB-2416-4DC4-A24F-64E8BA264372}"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6ACBB-2416-4DC4-A24F-64E8BA264372}"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CFC24-8615-4B72-B1E0-D2CBB1B3A2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6ACBB-2416-4DC4-A24F-64E8BA264372}" type="datetimeFigureOut">
              <a:rPr lang="en-US" smtClean="0"/>
              <a:pPr/>
              <a:t>1/30/20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CFC24-8615-4B72-B1E0-D2CBB1B3A2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Ve810FHZ1CQ" TargetMode="External"/><Relationship Id="rId4" Type="http://schemas.openxmlformats.org/officeDocument/2006/relationships/hyperlink" Target="http://www.nec.com/en/global/about/mitatv/0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ogle.com/url?q=https://amzn.to/2t6MlM2&amp;sa=D&amp;ust=15392056676480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aT6vIq6_1OE"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uygbfBWYMi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rishtimes.com/news/world/africa/how-the-mobile-phone-changed-kenya-1.2646968" TargetMode="External"/><Relationship Id="rId2" Type="http://schemas.openxmlformats.org/officeDocument/2006/relationships/hyperlink" Target="https://www.youtube.com/watch?v=zQo4VoLyHe0"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economist.com/blogs/economist-explains/2013/05/economist-explains-18"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q=https://amzn.to/2t6MlM2&amp;sa=D&amp;ust=153919975120500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guardian.com/world/2013/sep/15/kenya-technology-visionaries" TargetMode="External"/><Relationship Id="rId2" Type="http://schemas.openxmlformats.org/officeDocument/2006/relationships/hyperlink" Target="http://www.youtube.com/watch?v=aEdMSaoiY6U"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techmtaa.com/2011/04/20/blackberry-lists-the-most-popular-apps-in-kenya/" TargetMode="External"/><Relationship Id="rId4" Type="http://schemas.openxmlformats.org/officeDocument/2006/relationships/hyperlink" Target="http://www.bbc.co.uk/news/world-africa-1990383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time_continue=146&amp;v=VAesMQ6VtK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bc.com/news/business-3469919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orbes.com/video/460949074500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lobal-internet-map-2017.telegeograph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ebopedia.com/TERM/C/computer.html" TargetMode="External"/><Relationship Id="rId2" Type="http://schemas.openxmlformats.org/officeDocument/2006/relationships/hyperlink" Target="http://www.webopedia.com/TERM/N/network.html" TargetMode="External"/><Relationship Id="rId1" Type="http://schemas.openxmlformats.org/officeDocument/2006/relationships/slideLayout" Target="../slideLayouts/slideLayout2.xml"/><Relationship Id="rId5" Type="http://schemas.openxmlformats.org/officeDocument/2006/relationships/hyperlink" Target="http://www.webopedia.com/TERM/P/printer.html" TargetMode="External"/><Relationship Id="rId4" Type="http://schemas.openxmlformats.org/officeDocument/2006/relationships/hyperlink" Target="http://www.webopedia.com/TERM/D/devic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772400" cy="1470025"/>
          </a:xfrm>
        </p:spPr>
        <p:txBody>
          <a:bodyPr/>
          <a:lstStyle/>
          <a:p>
            <a:br>
              <a:rPr lang="en-US" b="1" dirty="0"/>
            </a:br>
            <a:endParaRPr lang="en-US" dirty="0"/>
          </a:p>
        </p:txBody>
      </p:sp>
      <p:sp>
        <p:nvSpPr>
          <p:cNvPr id="3" name="Subtitle 2"/>
          <p:cNvSpPr>
            <a:spLocks noGrp="1"/>
          </p:cNvSpPr>
          <p:nvPr>
            <p:ph type="subTitle" idx="1"/>
          </p:nvPr>
        </p:nvSpPr>
        <p:spPr>
          <a:xfrm>
            <a:off x="1371600" y="3581400"/>
            <a:ext cx="6400800" cy="3048000"/>
          </a:xfrm>
        </p:spPr>
        <p:txBody>
          <a:bodyPr>
            <a:normAutofit fontScale="40000" lnSpcReduction="20000"/>
          </a:bodyPr>
          <a:lstStyle/>
          <a:p>
            <a:endParaRPr lang="en-US" dirty="0"/>
          </a:p>
          <a:p>
            <a:endParaRPr lang="en-US" dirty="0"/>
          </a:p>
          <a:p>
            <a:r>
              <a:rPr lang="en-US" sz="12000" dirty="0">
                <a:solidFill>
                  <a:schemeClr val="tx1"/>
                </a:solidFill>
                <a:latin typeface="dearJoe 5 CASUAL PRO" panose="02000000000000000000" pitchFamily="2" charset="0"/>
              </a:rPr>
              <a:t>Developments in communications </a:t>
            </a:r>
          </a:p>
          <a:p>
            <a:r>
              <a:rPr lang="en-US" b="1" u="sng" dirty="0">
                <a:solidFill>
                  <a:schemeClr val="tx1"/>
                </a:solidFill>
              </a:rPr>
              <a:t>What: </a:t>
            </a:r>
            <a:r>
              <a:rPr lang="en-US" dirty="0">
                <a:solidFill>
                  <a:schemeClr val="tx1"/>
                </a:solidFill>
              </a:rPr>
              <a:t>Our “shrinking world” and the forces driving technological innovation:</a:t>
            </a:r>
          </a:p>
          <a:p>
            <a:pPr lvl="1"/>
            <a:r>
              <a:rPr lang="en-US" dirty="0">
                <a:solidFill>
                  <a:schemeClr val="tx1"/>
                </a:solidFill>
              </a:rPr>
              <a:t>changing global data flow patterns and trends</a:t>
            </a:r>
          </a:p>
          <a:p>
            <a:pPr lvl="1"/>
            <a:r>
              <a:rPr lang="en-US" dirty="0">
                <a:solidFill>
                  <a:schemeClr val="tx1"/>
                </a:solidFill>
              </a:rPr>
              <a:t>patterns and trends in communication infrastructure and use</a:t>
            </a:r>
          </a:p>
          <a:p>
            <a:r>
              <a:rPr lang="en-US" b="1" u="sng" dirty="0">
                <a:solidFill>
                  <a:schemeClr val="tx1"/>
                </a:solidFill>
              </a:rPr>
              <a:t>Why:</a:t>
            </a:r>
            <a:r>
              <a:rPr lang="en-US" b="1" dirty="0">
                <a:solidFill>
                  <a:schemeClr val="tx1"/>
                </a:solidFill>
              </a:rPr>
              <a:t>  To </a:t>
            </a:r>
            <a:r>
              <a:rPr lang="en-US" dirty="0">
                <a:solidFill>
                  <a:schemeClr val="tx1"/>
                </a:solidFill>
              </a:rPr>
              <a:t>explain how a ‘shrinking world’ has been the result of various forces driving technological innovation</a:t>
            </a:r>
          </a:p>
        </p:txBody>
      </p:sp>
      <p:pic>
        <p:nvPicPr>
          <p:cNvPr id="4" name="Picture 3">
            <a:extLst>
              <a:ext uri="{FF2B5EF4-FFF2-40B4-BE49-F238E27FC236}">
                <a16:creationId xmlns:a16="http://schemas.microsoft.com/office/drawing/2014/main" id="{05219042-5D4B-E34B-B2B1-7268208EF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0"/>
            <a:ext cx="5867400" cy="3965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data travels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964" y="1600200"/>
            <a:ext cx="7698072" cy="4525963"/>
          </a:xfrm>
        </p:spPr>
      </p:pic>
    </p:spTree>
    <p:extLst>
      <p:ext uri="{BB962C8B-B14F-4D97-AF65-F5344CB8AC3E}">
        <p14:creationId xmlns:p14="http://schemas.microsoft.com/office/powerpoint/2010/main" val="215542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245-9AF2-8E4F-A31E-82F2DF13FF0D}"/>
              </a:ext>
            </a:extLst>
          </p:cNvPr>
          <p:cNvSpPr>
            <a:spLocks noGrp="1"/>
          </p:cNvSpPr>
          <p:nvPr>
            <p:ph type="title"/>
          </p:nvPr>
        </p:nvSpPr>
        <p:spPr/>
        <p:txBody>
          <a:bodyPr/>
          <a:lstStyle/>
          <a:p>
            <a:r>
              <a:rPr lang="en-US" dirty="0"/>
              <a:t>Undersea cables </a:t>
            </a:r>
          </a:p>
        </p:txBody>
      </p:sp>
      <p:pic>
        <p:nvPicPr>
          <p:cNvPr id="5" name="Content Placeholder 4">
            <a:extLst>
              <a:ext uri="{FF2B5EF4-FFF2-40B4-BE49-F238E27FC236}">
                <a16:creationId xmlns:a16="http://schemas.microsoft.com/office/drawing/2014/main" id="{1ED500FE-6561-B24A-A474-5B70FB13BB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068278"/>
            <a:ext cx="3826264" cy="2757161"/>
          </a:xfrm>
        </p:spPr>
      </p:pic>
      <p:sp>
        <p:nvSpPr>
          <p:cNvPr id="6" name="Rectangle 5">
            <a:extLst>
              <a:ext uri="{FF2B5EF4-FFF2-40B4-BE49-F238E27FC236}">
                <a16:creationId xmlns:a16="http://schemas.microsoft.com/office/drawing/2014/main" id="{0AEBDCE1-8F29-444F-857C-E2AA21A984AE}"/>
              </a:ext>
            </a:extLst>
          </p:cNvPr>
          <p:cNvSpPr/>
          <p:nvPr/>
        </p:nvSpPr>
        <p:spPr>
          <a:xfrm>
            <a:off x="4419600" y="1600200"/>
            <a:ext cx="4572000" cy="3693319"/>
          </a:xfrm>
          <a:prstGeom prst="rect">
            <a:avLst/>
          </a:prstGeom>
        </p:spPr>
        <p:txBody>
          <a:bodyPr>
            <a:spAutoFit/>
          </a:bodyPr>
          <a:lstStyle/>
          <a:p>
            <a:r>
              <a:rPr lang="en-US" dirty="0">
                <a:latin typeface="+mj-lt"/>
              </a:rPr>
              <a:t>Cables lying on the seafloor bring the internet to the world. They </a:t>
            </a:r>
            <a:r>
              <a:rPr lang="en-US" b="1" dirty="0">
                <a:latin typeface="+mj-lt"/>
                <a:hlinkClick r:id="rId4">
                  <a:extLst>
                    <a:ext uri="{A12FA001-AC4F-418D-AE19-62706E023703}">
                      <ahyp:hlinkClr xmlns:ahyp="http://schemas.microsoft.com/office/drawing/2018/hyperlinkcolor" val="tx"/>
                    </a:ext>
                  </a:extLst>
                </a:hlinkClick>
              </a:rPr>
              <a:t>transmit 99 percent of international data</a:t>
            </a:r>
            <a:r>
              <a:rPr lang="en-US" dirty="0">
                <a:latin typeface="+mj-lt"/>
              </a:rPr>
              <a:t>, make transoceanic communication possible in an instant, and serve as a loose proxy for the international trade that connects advanced economies.</a:t>
            </a:r>
          </a:p>
          <a:p>
            <a:endParaRPr lang="en-US" dirty="0">
              <a:latin typeface="+mj-lt"/>
            </a:endParaRPr>
          </a:p>
          <a:p>
            <a:r>
              <a:rPr lang="en-US" dirty="0">
                <a:latin typeface="+mj-lt"/>
              </a:rPr>
              <a:t>The cables are so widely used, as opposed to satellite transmission, because they're so reliable and fast: with high speeds and backup routes available, they rarely fail. And that means they've become a key part of the global economy and the way the world connects.</a:t>
            </a:r>
          </a:p>
        </p:txBody>
      </p:sp>
      <p:sp>
        <p:nvSpPr>
          <p:cNvPr id="7" name="Rectangle 6">
            <a:extLst>
              <a:ext uri="{FF2B5EF4-FFF2-40B4-BE49-F238E27FC236}">
                <a16:creationId xmlns:a16="http://schemas.microsoft.com/office/drawing/2014/main" id="{B130184C-50A3-CA44-8561-B7F8629AD4A0}"/>
              </a:ext>
            </a:extLst>
          </p:cNvPr>
          <p:cNvSpPr/>
          <p:nvPr/>
        </p:nvSpPr>
        <p:spPr>
          <a:xfrm>
            <a:off x="685800" y="5620993"/>
            <a:ext cx="6248400" cy="369332"/>
          </a:xfrm>
          <a:prstGeom prst="rect">
            <a:avLst/>
          </a:prstGeom>
        </p:spPr>
        <p:txBody>
          <a:bodyPr wrap="square">
            <a:spAutoFit/>
          </a:bodyPr>
          <a:lstStyle/>
          <a:p>
            <a:r>
              <a:rPr lang="en-US" dirty="0">
                <a:hlinkClick r:id="rId5"/>
              </a:rPr>
              <a:t>https://</a:t>
            </a:r>
            <a:r>
              <a:rPr lang="en-US" dirty="0" err="1">
                <a:hlinkClick r:id="rId5"/>
              </a:rPr>
              <a:t>www.youtube.com</a:t>
            </a:r>
            <a:r>
              <a:rPr lang="en-US" dirty="0">
                <a:hlinkClick r:id="rId5"/>
              </a:rPr>
              <a:t>/</a:t>
            </a:r>
            <a:r>
              <a:rPr lang="en-US" dirty="0" err="1">
                <a:hlinkClick r:id="rId5"/>
              </a:rPr>
              <a:t>watch?v</a:t>
            </a:r>
            <a:r>
              <a:rPr lang="en-US" dirty="0">
                <a:hlinkClick r:id="rId5"/>
              </a:rPr>
              <a:t>=Ve810FHZ1CQ</a:t>
            </a:r>
            <a:endParaRPr lang="en-US" dirty="0"/>
          </a:p>
        </p:txBody>
      </p:sp>
    </p:spTree>
    <p:extLst>
      <p:ext uri="{BB962C8B-B14F-4D97-AF65-F5344CB8AC3E}">
        <p14:creationId xmlns:p14="http://schemas.microsoft.com/office/powerpoint/2010/main" val="382936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4B16-8572-FD46-B6F6-9D7D1F343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2FA331-36D5-564A-961E-F4B6B5452D8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20AFB11-EB11-3446-8736-3595A3FBBD5B}"/>
              </a:ext>
            </a:extLst>
          </p:cNvPr>
          <p:cNvPicPr>
            <a:picLocks noChangeAspect="1"/>
          </p:cNvPicPr>
          <p:nvPr/>
        </p:nvPicPr>
        <p:blipFill>
          <a:blip r:embed="rId2"/>
          <a:stretch>
            <a:fillRect/>
          </a:stretch>
        </p:blipFill>
        <p:spPr>
          <a:xfrm>
            <a:off x="0" y="148828"/>
            <a:ext cx="9144000" cy="6560344"/>
          </a:xfrm>
          <a:prstGeom prst="rect">
            <a:avLst/>
          </a:prstGeom>
        </p:spPr>
      </p:pic>
    </p:spTree>
    <p:extLst>
      <p:ext uri="{BB962C8B-B14F-4D97-AF65-F5344CB8AC3E}">
        <p14:creationId xmlns:p14="http://schemas.microsoft.com/office/powerpoint/2010/main" val="6486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6A57-CA49-8A4E-B1B6-84D5DD27D7B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DCE6405A-C448-4444-8427-16E807B3A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51192"/>
            <a:ext cx="8153400" cy="5600701"/>
          </a:xfrm>
        </p:spPr>
      </p:pic>
      <p:pic>
        <p:nvPicPr>
          <p:cNvPr id="11" name="Picture 10">
            <a:extLst>
              <a:ext uri="{FF2B5EF4-FFF2-40B4-BE49-F238E27FC236}">
                <a16:creationId xmlns:a16="http://schemas.microsoft.com/office/drawing/2014/main" id="{D3C20D14-4028-C94E-B0A4-3C25D54CA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609600"/>
            <a:ext cx="6629400" cy="5638800"/>
          </a:xfrm>
          <a:prstGeom prst="rect">
            <a:avLst/>
          </a:prstGeom>
        </p:spPr>
      </p:pic>
    </p:spTree>
    <p:extLst>
      <p:ext uri="{BB962C8B-B14F-4D97-AF65-F5344CB8AC3E}">
        <p14:creationId xmlns:p14="http://schemas.microsoft.com/office/powerpoint/2010/main" val="19047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3C14-889D-C443-A914-1F254C65DE37}"/>
              </a:ext>
            </a:extLst>
          </p:cNvPr>
          <p:cNvSpPr>
            <a:spLocks noGrp="1"/>
          </p:cNvSpPr>
          <p:nvPr>
            <p:ph type="title"/>
          </p:nvPr>
        </p:nvSpPr>
        <p:spPr/>
        <p:txBody>
          <a:bodyPr/>
          <a:lstStyle/>
          <a:p>
            <a:r>
              <a:rPr lang="en-US" dirty="0"/>
              <a:t>Evaluation </a:t>
            </a:r>
          </a:p>
        </p:txBody>
      </p:sp>
      <p:sp>
        <p:nvSpPr>
          <p:cNvPr id="3" name="Content Placeholder 2">
            <a:extLst>
              <a:ext uri="{FF2B5EF4-FFF2-40B4-BE49-F238E27FC236}">
                <a16:creationId xmlns:a16="http://schemas.microsoft.com/office/drawing/2014/main" id="{8365502D-140D-1741-AA1E-3F5E75472B64}"/>
              </a:ext>
            </a:extLst>
          </p:cNvPr>
          <p:cNvSpPr>
            <a:spLocks noGrp="1"/>
          </p:cNvSpPr>
          <p:nvPr>
            <p:ph idx="1"/>
          </p:nvPr>
        </p:nvSpPr>
        <p:spPr/>
        <p:txBody>
          <a:bodyPr/>
          <a:lstStyle/>
          <a:p>
            <a:pPr marL="0" indent="0">
              <a:buNone/>
            </a:pPr>
            <a:r>
              <a:rPr lang="en-US" dirty="0"/>
              <a:t>"ICT only has beneficial roles in our shrinking world." Discuss this statement [16 Marks]</a:t>
            </a:r>
          </a:p>
        </p:txBody>
      </p:sp>
    </p:spTree>
    <p:extLst>
      <p:ext uri="{BB962C8B-B14F-4D97-AF65-F5344CB8AC3E}">
        <p14:creationId xmlns:p14="http://schemas.microsoft.com/office/powerpoint/2010/main" val="199968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4E0A-2169-B94B-8C2A-6AE441DEFC0E}"/>
              </a:ext>
            </a:extLst>
          </p:cNvPr>
          <p:cNvSpPr>
            <a:spLocks noGrp="1"/>
          </p:cNvSpPr>
          <p:nvPr>
            <p:ph type="title"/>
          </p:nvPr>
        </p:nvSpPr>
        <p:spPr>
          <a:xfrm>
            <a:off x="457200" y="0"/>
            <a:ext cx="8229600" cy="1143000"/>
          </a:xfrm>
        </p:spPr>
        <p:txBody>
          <a:bodyPr/>
          <a:lstStyle/>
          <a:p>
            <a:r>
              <a:rPr lang="en-US" dirty="0"/>
              <a:t>Digital divide </a:t>
            </a:r>
          </a:p>
        </p:txBody>
      </p:sp>
      <p:pic>
        <p:nvPicPr>
          <p:cNvPr id="5" name="Content Placeholder 4">
            <a:extLst>
              <a:ext uri="{FF2B5EF4-FFF2-40B4-BE49-F238E27FC236}">
                <a16:creationId xmlns:a16="http://schemas.microsoft.com/office/drawing/2014/main" id="{68FF338E-B139-C34D-ACCD-7844798FE9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924606"/>
            <a:ext cx="8229600" cy="3945117"/>
          </a:xfrm>
        </p:spPr>
      </p:pic>
      <p:pic>
        <p:nvPicPr>
          <p:cNvPr id="9" name="Picture 8">
            <a:extLst>
              <a:ext uri="{FF2B5EF4-FFF2-40B4-BE49-F238E27FC236}">
                <a16:creationId xmlns:a16="http://schemas.microsoft.com/office/drawing/2014/main" id="{F60F4F76-65B1-FB40-A5E9-D470181F7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38200"/>
            <a:ext cx="5867400" cy="2214325"/>
          </a:xfrm>
          <a:prstGeom prst="rect">
            <a:avLst/>
          </a:prstGeom>
        </p:spPr>
      </p:pic>
    </p:spTree>
    <p:extLst>
      <p:ext uri="{BB962C8B-B14F-4D97-AF65-F5344CB8AC3E}">
        <p14:creationId xmlns:p14="http://schemas.microsoft.com/office/powerpoint/2010/main" val="24945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divide amongst household and individuals</a:t>
            </a:r>
          </a:p>
        </p:txBody>
      </p:sp>
      <p:sp>
        <p:nvSpPr>
          <p:cNvPr id="3" name="Content Placeholder 2"/>
          <p:cNvSpPr>
            <a:spLocks noGrp="1"/>
          </p:cNvSpPr>
          <p:nvPr>
            <p:ph idx="1"/>
          </p:nvPr>
        </p:nvSpPr>
        <p:spPr/>
        <p:txBody>
          <a:bodyPr/>
          <a:lstStyle/>
          <a:p>
            <a:pPr>
              <a:buNone/>
            </a:pPr>
            <a:r>
              <a:rPr lang="en-US" dirty="0"/>
              <a:t>Inequality in the ICT network infrastructure and distribution of IT knowledge, skills and resources necessary to access online services and information among different sectors of a modern society. </a:t>
            </a:r>
          </a:p>
          <a:p>
            <a:pPr>
              <a:buNone/>
            </a:pPr>
            <a:endParaRPr lang="en-US" dirty="0"/>
          </a:p>
          <a:p>
            <a:pPr>
              <a:buNone/>
            </a:pPr>
            <a:r>
              <a:rPr lang="en-US" dirty="0"/>
              <a:t>Two factors: </a:t>
            </a:r>
            <a:r>
              <a:rPr lang="en-US" dirty="0">
                <a:solidFill>
                  <a:schemeClr val="accent2"/>
                </a:solidFill>
              </a:rPr>
              <a:t>income and education</a:t>
            </a:r>
            <a:r>
              <a:rPr lang="en-US" b="1" dirty="0"/>
              <a:t>= positive 						correlation</a:t>
            </a:r>
            <a:endParaRPr lang="en-US" dirty="0"/>
          </a:p>
        </p:txBody>
      </p:sp>
    </p:spTree>
    <p:extLst>
      <p:ext uri="{BB962C8B-B14F-4D97-AF65-F5344CB8AC3E}">
        <p14:creationId xmlns:p14="http://schemas.microsoft.com/office/powerpoint/2010/main" val="184782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C513-977C-6F41-A74C-FCF2E83744A4}"/>
              </a:ext>
            </a:extLst>
          </p:cNvPr>
          <p:cNvSpPr>
            <a:spLocks noGrp="1"/>
          </p:cNvSpPr>
          <p:nvPr>
            <p:ph type="title"/>
          </p:nvPr>
        </p:nvSpPr>
        <p:spPr/>
        <p:txBody>
          <a:bodyPr/>
          <a:lstStyle/>
          <a:p>
            <a:r>
              <a:rPr lang="en-US" dirty="0"/>
              <a:t>Digital divide in the USA</a:t>
            </a:r>
          </a:p>
        </p:txBody>
      </p:sp>
      <p:sp>
        <p:nvSpPr>
          <p:cNvPr id="3" name="Content Placeholder 2">
            <a:extLst>
              <a:ext uri="{FF2B5EF4-FFF2-40B4-BE49-F238E27FC236}">
                <a16:creationId xmlns:a16="http://schemas.microsoft.com/office/drawing/2014/main" id="{219F2BE5-6339-9549-BDA6-EFAD948105FF}"/>
              </a:ext>
            </a:extLst>
          </p:cNvPr>
          <p:cNvSpPr>
            <a:spLocks noGrp="1"/>
          </p:cNvSpPr>
          <p:nvPr>
            <p:ph idx="1"/>
          </p:nvPr>
        </p:nvSpPr>
        <p:spPr>
          <a:xfrm>
            <a:off x="457200" y="1219200"/>
            <a:ext cx="8229600" cy="4525963"/>
          </a:xfrm>
        </p:spPr>
        <p:txBody>
          <a:bodyPr>
            <a:normAutofit/>
          </a:bodyPr>
          <a:lstStyle/>
          <a:p>
            <a:pPr marL="0" indent="0">
              <a:buNone/>
            </a:pPr>
            <a:r>
              <a:rPr lang="en-US" sz="2000" dirty="0"/>
              <a:t>Based on 2014 </a:t>
            </a:r>
            <a:r>
              <a:rPr lang="en-US" sz="2000" b="1" dirty="0"/>
              <a:t>Census</a:t>
            </a:r>
            <a:r>
              <a:rPr lang="en-US" sz="2000" dirty="0"/>
              <a:t> data, only 75 percent of Americans live in a household with a private high-speed internet connection. This includes an even more obvious digital divide by income, education, age and other demographic factors.</a:t>
            </a:r>
          </a:p>
        </p:txBody>
      </p:sp>
      <p:pic>
        <p:nvPicPr>
          <p:cNvPr id="5" name="Picture 4">
            <a:extLst>
              <a:ext uri="{FF2B5EF4-FFF2-40B4-BE49-F238E27FC236}">
                <a16:creationId xmlns:a16="http://schemas.microsoft.com/office/drawing/2014/main" id="{6514F04B-080E-E146-8765-08A47A350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975" y="2529295"/>
            <a:ext cx="6242050" cy="4328705"/>
          </a:xfrm>
          <a:prstGeom prst="rect">
            <a:avLst/>
          </a:prstGeom>
        </p:spPr>
      </p:pic>
    </p:spTree>
    <p:extLst>
      <p:ext uri="{BB962C8B-B14F-4D97-AF65-F5344CB8AC3E}">
        <p14:creationId xmlns:p14="http://schemas.microsoft.com/office/powerpoint/2010/main" val="5418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81C-58DA-FE4D-BF87-3E93C315D7F8}"/>
              </a:ext>
            </a:extLst>
          </p:cNvPr>
          <p:cNvSpPr>
            <a:spLocks noGrp="1"/>
          </p:cNvSpPr>
          <p:nvPr>
            <p:ph type="title"/>
          </p:nvPr>
        </p:nvSpPr>
        <p:spPr/>
        <p:txBody>
          <a:bodyPr>
            <a:normAutofit fontScale="90000"/>
          </a:bodyPr>
          <a:lstStyle/>
          <a:p>
            <a:r>
              <a:rPr lang="en-US" b="1" dirty="0"/>
              <a:t>Connectedness and black holes</a:t>
            </a:r>
            <a:br>
              <a:rPr lang="en-US" b="1" dirty="0"/>
            </a:br>
            <a:endParaRPr lang="en-US" dirty="0"/>
          </a:p>
        </p:txBody>
      </p:sp>
      <p:pic>
        <p:nvPicPr>
          <p:cNvPr id="5" name="Content Placeholder 4">
            <a:extLst>
              <a:ext uri="{FF2B5EF4-FFF2-40B4-BE49-F238E27FC236}">
                <a16:creationId xmlns:a16="http://schemas.microsoft.com/office/drawing/2014/main" id="{2F5A03C4-B281-6048-95CA-F4AB259690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498" y="1600200"/>
            <a:ext cx="7669003" cy="3382962"/>
          </a:xfrm>
        </p:spPr>
      </p:pic>
    </p:spTree>
    <p:extLst>
      <p:ext uri="{BB962C8B-B14F-4D97-AF65-F5344CB8AC3E}">
        <p14:creationId xmlns:p14="http://schemas.microsoft.com/office/powerpoint/2010/main" val="128949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5400-46E3-3D4B-8214-F719E04A1D5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A52DDD-650E-3748-A5EF-B896D0E38E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6057900" cy="3606800"/>
          </a:xfrm>
        </p:spPr>
      </p:pic>
      <p:sp>
        <p:nvSpPr>
          <p:cNvPr id="6" name="Rectangle 5">
            <a:extLst>
              <a:ext uri="{FF2B5EF4-FFF2-40B4-BE49-F238E27FC236}">
                <a16:creationId xmlns:a16="http://schemas.microsoft.com/office/drawing/2014/main" id="{05222383-9348-524B-A194-006141C0A1FE}"/>
              </a:ext>
            </a:extLst>
          </p:cNvPr>
          <p:cNvSpPr/>
          <p:nvPr/>
        </p:nvSpPr>
        <p:spPr>
          <a:xfrm>
            <a:off x="304800" y="344976"/>
            <a:ext cx="4572000" cy="1477328"/>
          </a:xfrm>
          <a:prstGeom prst="rect">
            <a:avLst/>
          </a:prstGeom>
        </p:spPr>
        <p:txBody>
          <a:bodyPr>
            <a:spAutoFit/>
          </a:bodyPr>
          <a:lstStyle/>
          <a:p>
            <a:r>
              <a:rPr lang="en-US" dirty="0">
                <a:solidFill>
                  <a:srgbClr val="333333"/>
                </a:solidFill>
                <a:latin typeface="Times New Roman" panose="02020603050405020304" pitchFamily="18" charset="0"/>
              </a:rPr>
              <a:t>Some governments seek to censor or control data flows as a matter of policy. The map below shows countries that limit or have limited access to social media at some time in their history.</a:t>
            </a:r>
            <a:endParaRPr lang="en-US" dirty="0"/>
          </a:p>
        </p:txBody>
      </p:sp>
      <p:sp>
        <p:nvSpPr>
          <p:cNvPr id="7" name="TextBox 6">
            <a:extLst>
              <a:ext uri="{FF2B5EF4-FFF2-40B4-BE49-F238E27FC236}">
                <a16:creationId xmlns:a16="http://schemas.microsoft.com/office/drawing/2014/main" id="{EE599CF9-9368-7543-872C-1905C5BEA23F}"/>
              </a:ext>
            </a:extLst>
          </p:cNvPr>
          <p:cNvSpPr txBox="1"/>
          <p:nvPr/>
        </p:nvSpPr>
        <p:spPr>
          <a:xfrm>
            <a:off x="6248400" y="3200400"/>
            <a:ext cx="2438400" cy="1200329"/>
          </a:xfrm>
          <a:prstGeom prst="rect">
            <a:avLst/>
          </a:prstGeom>
          <a:noFill/>
        </p:spPr>
        <p:txBody>
          <a:bodyPr wrap="square" rtlCol="0">
            <a:spAutoFit/>
          </a:bodyPr>
          <a:lstStyle/>
          <a:p>
            <a:r>
              <a:rPr lang="en-US" b="1" dirty="0"/>
              <a:t>Synoptic thinking : </a:t>
            </a:r>
            <a:r>
              <a:rPr lang="en-US" dirty="0"/>
              <a:t>Could China’s firewall impact its progress to a ‘Superpower’? </a:t>
            </a:r>
          </a:p>
        </p:txBody>
      </p:sp>
    </p:spTree>
    <p:extLst>
      <p:ext uri="{BB962C8B-B14F-4D97-AF65-F5344CB8AC3E}">
        <p14:creationId xmlns:p14="http://schemas.microsoft.com/office/powerpoint/2010/main" val="251877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A403-25D4-394C-AA53-0C693DDBD0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F4AF14-79FC-564C-B3AB-C11AF62B6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229600" cy="3146892"/>
          </a:xfrm>
        </p:spPr>
      </p:pic>
    </p:spTree>
    <p:extLst>
      <p:ext uri="{BB962C8B-B14F-4D97-AF65-F5344CB8AC3E}">
        <p14:creationId xmlns:p14="http://schemas.microsoft.com/office/powerpoint/2010/main" val="165901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018A-4B0E-4248-AACC-40C342F0D0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35BC58-9AE0-3944-A64F-F62A010BC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416476" y="-654476"/>
            <a:ext cx="6781800" cy="8243151"/>
          </a:xfrm>
        </p:spPr>
      </p:pic>
    </p:spTree>
    <p:extLst>
      <p:ext uri="{BB962C8B-B14F-4D97-AF65-F5344CB8AC3E}">
        <p14:creationId xmlns:p14="http://schemas.microsoft.com/office/powerpoint/2010/main" val="196298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7BC2-E268-F84A-BE2E-A28BC19C369E}"/>
              </a:ext>
            </a:extLst>
          </p:cNvPr>
          <p:cNvSpPr>
            <a:spLocks noGrp="1"/>
          </p:cNvSpPr>
          <p:nvPr>
            <p:ph type="title"/>
          </p:nvPr>
        </p:nvSpPr>
        <p:spPr/>
        <p:txBody>
          <a:bodyPr>
            <a:normAutofit fontScale="90000"/>
          </a:bodyPr>
          <a:lstStyle/>
          <a:p>
            <a:r>
              <a:rPr lang="en-US" b="1" u="sng" dirty="0">
                <a:latin typeface="dearJoe 5 CASUAL PRO" panose="02000000000000000000" pitchFamily="2" charset="0"/>
              </a:rPr>
              <a:t>Summary: </a:t>
            </a:r>
            <a:r>
              <a:rPr lang="en-US" dirty="0">
                <a:latin typeface="dearJoe 5 CASUAL PRO" panose="02000000000000000000" pitchFamily="2" charset="0"/>
              </a:rPr>
              <a:t>Patterns and trends in the use of communications infrastructure</a:t>
            </a:r>
          </a:p>
        </p:txBody>
      </p:sp>
      <p:sp>
        <p:nvSpPr>
          <p:cNvPr id="3" name="Content Placeholder 2">
            <a:extLst>
              <a:ext uri="{FF2B5EF4-FFF2-40B4-BE49-F238E27FC236}">
                <a16:creationId xmlns:a16="http://schemas.microsoft.com/office/drawing/2014/main" id="{231A33C8-F351-7541-836E-E8524AB2FE8B}"/>
              </a:ext>
            </a:extLst>
          </p:cNvPr>
          <p:cNvSpPr>
            <a:spLocks noGrp="1"/>
          </p:cNvSpPr>
          <p:nvPr>
            <p:ph idx="1"/>
          </p:nvPr>
        </p:nvSpPr>
        <p:spPr/>
        <p:txBody>
          <a:bodyPr/>
          <a:lstStyle/>
          <a:p>
            <a:pPr marL="0" indent="0">
              <a:buNone/>
            </a:pPr>
            <a:r>
              <a:rPr lang="en-US" dirty="0"/>
              <a:t>📚 Use page 35 of</a:t>
            </a:r>
            <a:r>
              <a:rPr lang="en-US" u="sng" dirty="0">
                <a:hlinkClick r:id="rId2"/>
              </a:rPr>
              <a:t> Geography - Global Interactions - Simon Oakes</a:t>
            </a:r>
            <a:r>
              <a:rPr lang="en-US" dirty="0"/>
              <a:t> (embedded on Weebly) to make notes on the patterns and trends in the use of communication infrastructure.</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486FB533-1CC7-9F46-B480-12B507E1B9D6}"/>
              </a:ext>
            </a:extLst>
          </p:cNvPr>
          <p:cNvSpPr/>
          <p:nvPr/>
        </p:nvSpPr>
        <p:spPr>
          <a:xfrm>
            <a:off x="685800" y="4572000"/>
            <a:ext cx="7543800" cy="1384995"/>
          </a:xfrm>
          <a:prstGeom prst="rect">
            <a:avLst/>
          </a:prstGeom>
        </p:spPr>
        <p:txBody>
          <a:bodyPr wrap="square">
            <a:spAutoFit/>
          </a:bodyPr>
          <a:lstStyle/>
          <a:p>
            <a:r>
              <a:rPr lang="en-US" sz="2800" dirty="0"/>
              <a:t>This will give lots of </a:t>
            </a:r>
            <a:r>
              <a:rPr lang="en-US" sz="2800" b="1" dirty="0"/>
              <a:t>synoptic links </a:t>
            </a:r>
            <a:r>
              <a:rPr lang="en-US" sz="2800" dirty="0"/>
              <a:t>to other parts of the course (economic, social, cultural and political globalisation) </a:t>
            </a:r>
          </a:p>
        </p:txBody>
      </p:sp>
    </p:spTree>
    <p:extLst>
      <p:ext uri="{BB962C8B-B14F-4D97-AF65-F5344CB8AC3E}">
        <p14:creationId xmlns:p14="http://schemas.microsoft.com/office/powerpoint/2010/main" val="1126048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phone growth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40" y="1446946"/>
            <a:ext cx="8722519" cy="5029200"/>
          </a:xfrm>
        </p:spPr>
      </p:pic>
    </p:spTree>
    <p:extLst>
      <p:ext uri="{BB962C8B-B14F-4D97-AF65-F5344CB8AC3E}">
        <p14:creationId xmlns:p14="http://schemas.microsoft.com/office/powerpoint/2010/main" val="1630293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571C-ACED-1641-93EE-3378D7334E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1591B4-9DDD-7943-81F0-87C6D6DCA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74638"/>
            <a:ext cx="5029200" cy="6514852"/>
          </a:xfrm>
        </p:spPr>
      </p:pic>
      <p:sp>
        <p:nvSpPr>
          <p:cNvPr id="6" name="TextBox 5">
            <a:extLst>
              <a:ext uri="{FF2B5EF4-FFF2-40B4-BE49-F238E27FC236}">
                <a16:creationId xmlns:a16="http://schemas.microsoft.com/office/drawing/2014/main" id="{B95B5872-5F16-C04F-8EB7-6FF152472216}"/>
              </a:ext>
            </a:extLst>
          </p:cNvPr>
          <p:cNvSpPr txBox="1"/>
          <p:nvPr/>
        </p:nvSpPr>
        <p:spPr>
          <a:xfrm>
            <a:off x="5943600" y="1828800"/>
            <a:ext cx="2667000" cy="1384995"/>
          </a:xfrm>
          <a:prstGeom prst="rect">
            <a:avLst/>
          </a:prstGeom>
          <a:noFill/>
        </p:spPr>
        <p:txBody>
          <a:bodyPr wrap="square" rtlCol="0">
            <a:spAutoFit/>
          </a:bodyPr>
          <a:lstStyle/>
          <a:p>
            <a:r>
              <a:rPr lang="en-US" sz="2800" dirty="0"/>
              <a:t>Why has mobile phone growth been so rapid? </a:t>
            </a:r>
          </a:p>
        </p:txBody>
      </p:sp>
    </p:spTree>
    <p:extLst>
      <p:ext uri="{BB962C8B-B14F-4D97-AF65-F5344CB8AC3E}">
        <p14:creationId xmlns:p14="http://schemas.microsoft.com/office/powerpoint/2010/main" val="18872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a:t>Watch the Ted Talks video below. Make notes on the uptake of mobile phone technology in Africa and how the core &amp; periphery concept is questioned by the speaker. </a:t>
            </a:r>
          </a:p>
        </p:txBody>
      </p:sp>
      <p:pic>
        <p:nvPicPr>
          <p:cNvPr id="1026" name="Picture 2"/>
          <p:cNvPicPr>
            <a:picLocks noChangeAspect="1" noChangeArrowheads="1"/>
          </p:cNvPicPr>
          <p:nvPr/>
        </p:nvPicPr>
        <p:blipFill>
          <a:blip r:embed="rId2" cstate="print"/>
          <a:srcRect/>
          <a:stretch>
            <a:fillRect/>
          </a:stretch>
        </p:blipFill>
        <p:spPr bwMode="auto">
          <a:xfrm>
            <a:off x="685800" y="762000"/>
            <a:ext cx="7791450" cy="590550"/>
          </a:xfrm>
          <a:prstGeom prst="rect">
            <a:avLst/>
          </a:prstGeom>
          <a:noFill/>
          <a:ln w="9525">
            <a:noFill/>
            <a:miter lim="800000"/>
            <a:headEnd/>
            <a:tailEnd/>
          </a:ln>
        </p:spPr>
      </p:pic>
      <p:pic>
        <p:nvPicPr>
          <p:cNvPr id="1027" name="Picture 3">
            <a:hlinkClick r:id="rId3"/>
          </p:cNvPr>
          <p:cNvPicPr>
            <a:picLocks noChangeAspect="1" noChangeArrowheads="1"/>
          </p:cNvPicPr>
          <p:nvPr/>
        </p:nvPicPr>
        <p:blipFill>
          <a:blip r:embed="rId4" cstate="print"/>
          <a:srcRect/>
          <a:stretch>
            <a:fillRect/>
          </a:stretch>
        </p:blipFill>
        <p:spPr bwMode="auto">
          <a:xfrm>
            <a:off x="-9526" y="2819400"/>
            <a:ext cx="9153526" cy="3924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685800" y="457200"/>
            <a:ext cx="7820154" cy="5498255"/>
          </a:xfrm>
          <a:prstGeom prst="rect">
            <a:avLst/>
          </a:prstGeom>
          <a:noFill/>
          <a:ln w="9525">
            <a:noFill/>
            <a:miter lim="800000"/>
            <a:headEnd/>
            <a:tailEnd/>
          </a:ln>
        </p:spPr>
      </p:pic>
      <p:sp>
        <p:nvSpPr>
          <p:cNvPr id="4" name="Rectangle 3">
            <a:extLst>
              <a:ext uri="{FF2B5EF4-FFF2-40B4-BE49-F238E27FC236}">
                <a16:creationId xmlns:a16="http://schemas.microsoft.com/office/drawing/2014/main" id="{78DE224E-3BA0-424F-A715-C97936BA67A3}"/>
              </a:ext>
            </a:extLst>
          </p:cNvPr>
          <p:cNvSpPr/>
          <p:nvPr/>
        </p:nvSpPr>
        <p:spPr>
          <a:xfrm>
            <a:off x="1143000" y="6217531"/>
            <a:ext cx="7543800" cy="369332"/>
          </a:xfrm>
          <a:prstGeom prst="rect">
            <a:avLst/>
          </a:prstGeom>
        </p:spPr>
        <p:txBody>
          <a:bodyPr wrap="square">
            <a:spAutoFit/>
          </a:bodyPr>
          <a:lstStyle/>
          <a:p>
            <a:r>
              <a:rPr lang="en-US" dirty="0">
                <a:hlinkClick r:id="rId3"/>
              </a:rPr>
              <a:t>MPSEA in 60 secs: https://www.youtube.com/watch?v=uygbfBWYMiE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story of Mobile phones in Africa</a:t>
            </a:r>
          </a:p>
        </p:txBody>
      </p:sp>
      <p:sp>
        <p:nvSpPr>
          <p:cNvPr id="3" name="Content Placeholder 2"/>
          <p:cNvSpPr>
            <a:spLocks noGrp="1"/>
          </p:cNvSpPr>
          <p:nvPr>
            <p:ph idx="1"/>
          </p:nvPr>
        </p:nvSpPr>
        <p:spPr/>
        <p:txBody>
          <a:bodyPr>
            <a:normAutofit lnSpcReduction="10000"/>
          </a:bodyPr>
          <a:lstStyle/>
          <a:p>
            <a:r>
              <a:rPr lang="en-US" dirty="0"/>
              <a:t>Watch the 'Spotlight on Africa' YouTube video below right and make notes on the story of mobile use in Africa, including the key economic data. </a:t>
            </a:r>
          </a:p>
          <a:p>
            <a:r>
              <a:rPr lang="en-US" dirty="0">
                <a:hlinkClick r:id="rId2"/>
              </a:rPr>
              <a:t>https://www.youtube.com/watch?v=zQo4VoLyHe0</a:t>
            </a:r>
            <a:endParaRPr lang="en-US" dirty="0"/>
          </a:p>
          <a:p>
            <a:r>
              <a:rPr lang="en-US" dirty="0">
                <a:hlinkClick r:id="rId3"/>
              </a:rPr>
              <a:t>https://</a:t>
            </a:r>
            <a:r>
              <a:rPr lang="en-US" dirty="0" err="1">
                <a:hlinkClick r:id="rId3"/>
              </a:rPr>
              <a:t>www.irishtimes.com</a:t>
            </a:r>
            <a:r>
              <a:rPr lang="en-US" dirty="0">
                <a:hlinkClick r:id="rId3"/>
              </a:rPr>
              <a:t>/news/world/</a:t>
            </a:r>
            <a:r>
              <a:rPr lang="en-US" dirty="0" err="1">
                <a:hlinkClick r:id="rId3"/>
              </a:rPr>
              <a:t>africa</a:t>
            </a:r>
            <a:r>
              <a:rPr lang="en-US" dirty="0">
                <a:hlinkClick r:id="rId3"/>
              </a:rPr>
              <a:t>/how-the-mobile-phone-changed-kenya-1.2646968</a:t>
            </a:r>
            <a:endParaRPr lang="en-US" dirty="0"/>
          </a:p>
        </p:txBody>
      </p:sp>
      <p:sp>
        <p:nvSpPr>
          <p:cNvPr id="4" name="Rectangle 3"/>
          <p:cNvSpPr/>
          <p:nvPr/>
        </p:nvSpPr>
        <p:spPr>
          <a:xfrm>
            <a:off x="685800" y="5662394"/>
            <a:ext cx="4572000" cy="646331"/>
          </a:xfrm>
          <a:prstGeom prst="rect">
            <a:avLst/>
          </a:prstGeom>
        </p:spPr>
        <p:txBody>
          <a:bodyPr>
            <a:spAutoFit/>
          </a:bodyPr>
          <a:lstStyle/>
          <a:p>
            <a:endParaRPr lang="en-US" dirty="0"/>
          </a:p>
          <a:p>
            <a:r>
              <a:rPr lang="en-US" dirty="0">
                <a:hlinkClick r:id="rId4"/>
              </a:rPr>
              <a:t>Economist</a:t>
            </a:r>
            <a:r>
              <a:rPr lang="en-US" dirty="0"/>
              <a:t>- MPSA and Kenya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091" y="5662394"/>
            <a:ext cx="1265709" cy="952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M-PESA notes</a:t>
            </a:r>
          </a:p>
        </p:txBody>
      </p:sp>
      <p:sp>
        <p:nvSpPr>
          <p:cNvPr id="3" name="Content Placeholder 2"/>
          <p:cNvSpPr>
            <a:spLocks noGrp="1"/>
          </p:cNvSpPr>
          <p:nvPr>
            <p:ph idx="1"/>
          </p:nvPr>
        </p:nvSpPr>
        <p:spPr>
          <a:xfrm>
            <a:off x="228600" y="1143000"/>
            <a:ext cx="8686800" cy="5105400"/>
          </a:xfrm>
        </p:spPr>
        <p:txBody>
          <a:bodyPr>
            <a:normAutofit fontScale="25000" lnSpcReduction="20000"/>
          </a:bodyPr>
          <a:lstStyle/>
          <a:p>
            <a:pPr marL="0" indent="0">
              <a:buNone/>
            </a:pPr>
            <a:r>
              <a:rPr lang="en-US" sz="7200" dirty="0"/>
              <a:t>M-PESA is a mobile payment solution launched in March 2007 and credited with having a significant impact on economic development in Kenya.</a:t>
            </a:r>
          </a:p>
          <a:p>
            <a:r>
              <a:rPr lang="en-US" sz="7200" dirty="0"/>
              <a:t>Launched in 2007, named after Swahili for money (</a:t>
            </a:r>
            <a:r>
              <a:rPr lang="en-US" sz="7200" dirty="0" err="1"/>
              <a:t>pesa</a:t>
            </a:r>
            <a:r>
              <a:rPr lang="en-US" sz="7200" dirty="0"/>
              <a:t>), originally a micro finance project</a:t>
            </a:r>
          </a:p>
          <a:p>
            <a:r>
              <a:rPr lang="en-US" sz="7200" dirty="0"/>
              <a:t>Operated by </a:t>
            </a:r>
            <a:r>
              <a:rPr lang="en-US" sz="7200" dirty="0" err="1"/>
              <a:t>Safaricom</a:t>
            </a:r>
            <a:r>
              <a:rPr lang="en-US" sz="7200" dirty="0"/>
              <a:t> (40% owned by Vodafone)</a:t>
            </a:r>
          </a:p>
          <a:p>
            <a:r>
              <a:rPr lang="en-US" sz="7200" dirty="0"/>
              <a:t>Less than 10% of Kenyans have access to financial services</a:t>
            </a:r>
          </a:p>
          <a:p>
            <a:r>
              <a:rPr lang="en-US" sz="7200" dirty="0"/>
              <a:t>But nine out of ten adults have access to a mobile phone in Kenya</a:t>
            </a:r>
          </a:p>
          <a:p>
            <a:r>
              <a:rPr lang="en-US" sz="7200" dirty="0"/>
              <a:t>By 2009 M-PESA had 6.5 million customers, more recent figure suggests 15.1 million on the system</a:t>
            </a:r>
          </a:p>
          <a:p>
            <a:r>
              <a:rPr lang="en-US" sz="7200" dirty="0"/>
              <a:t>Around 20% of Kenyan GDP washes through the M-PESA system</a:t>
            </a:r>
          </a:p>
          <a:p>
            <a:r>
              <a:rPr lang="en-US" sz="7200" dirty="0" err="1"/>
              <a:t>Safaricom</a:t>
            </a:r>
            <a:r>
              <a:rPr lang="en-US" sz="7200" dirty="0"/>
              <a:t> is not allowed to make a profit on the interest and neither is the customer</a:t>
            </a:r>
          </a:p>
          <a:p>
            <a:r>
              <a:rPr lang="en-US" sz="7200" dirty="0"/>
              <a:t>Interest earnings go into a charitable M-PESA foundation</a:t>
            </a:r>
          </a:p>
          <a:p>
            <a:r>
              <a:rPr lang="en-US" sz="7200" dirty="0"/>
              <a:t>M-PESA has been very successful in Tanzania but has had less impact in Afghanistan and India</a:t>
            </a:r>
          </a:p>
          <a:p>
            <a:r>
              <a:rPr lang="en-US" sz="7200" dirty="0"/>
              <a:t>Airtel is the main domestic rival, formerly called Zain and now owned by India’s Bharti Airtel</a:t>
            </a:r>
          </a:p>
          <a:p>
            <a:endParaRPr lang="en-US" sz="7200" dirty="0"/>
          </a:p>
          <a:p>
            <a:pPr marL="0" indent="0">
              <a:buNone/>
            </a:pPr>
            <a:r>
              <a:rPr lang="en-US" sz="7200" dirty="0"/>
              <a:t>M-PESA used in myriad different ways - Kenyans pay school fees, collect their salaries, shop for groceries, they buy everything from drinks in beer shacks to airline tickets thanks to mobile money, sending transfers at the push of a few buttons on a mobile telephone. As per capita incomes rise, people will make savings using the system or might be able to take out loans.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53731"/>
            <a:ext cx="1961986" cy="1054100"/>
          </a:xfrm>
          <a:prstGeom prst="rect">
            <a:avLst/>
          </a:prstGeom>
        </p:spPr>
      </p:pic>
    </p:spTree>
    <p:extLst>
      <p:ext uri="{BB962C8B-B14F-4D97-AF65-F5344CB8AC3E}">
        <p14:creationId xmlns:p14="http://schemas.microsoft.com/office/powerpoint/2010/main" val="24464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7BC2-E268-F84A-BE2E-A28BC19C369E}"/>
              </a:ext>
            </a:extLst>
          </p:cNvPr>
          <p:cNvSpPr>
            <a:spLocks noGrp="1"/>
          </p:cNvSpPr>
          <p:nvPr>
            <p:ph type="title"/>
          </p:nvPr>
        </p:nvSpPr>
        <p:spPr>
          <a:xfrm>
            <a:off x="457200" y="457200"/>
            <a:ext cx="8229600" cy="1143000"/>
          </a:xfrm>
        </p:spPr>
        <p:txBody>
          <a:bodyPr>
            <a:normAutofit fontScale="90000"/>
          </a:bodyPr>
          <a:lstStyle/>
          <a:p>
            <a:r>
              <a:rPr lang="en-US" b="1" u="sng" dirty="0">
                <a:latin typeface="dearJoe 5 CASUAL PRO" panose="02000000000000000000" pitchFamily="2" charset="0"/>
              </a:rPr>
              <a:t>Summary: The mobile phone revolution and electronic banking in developing countries</a:t>
            </a:r>
            <a:endParaRPr lang="en-US" dirty="0">
              <a:latin typeface="dearJoe 5 CASUAL PRO" panose="02000000000000000000" pitchFamily="2" charset="0"/>
            </a:endParaRPr>
          </a:p>
        </p:txBody>
      </p:sp>
      <p:sp>
        <p:nvSpPr>
          <p:cNvPr id="3" name="Content Placeholder 2">
            <a:extLst>
              <a:ext uri="{FF2B5EF4-FFF2-40B4-BE49-F238E27FC236}">
                <a16:creationId xmlns:a16="http://schemas.microsoft.com/office/drawing/2014/main" id="{231A33C8-F351-7541-836E-E8524AB2FE8B}"/>
              </a:ext>
            </a:extLst>
          </p:cNvPr>
          <p:cNvSpPr>
            <a:spLocks noGrp="1"/>
          </p:cNvSpPr>
          <p:nvPr>
            <p:ph idx="1"/>
          </p:nvPr>
        </p:nvSpPr>
        <p:spPr>
          <a:xfrm>
            <a:off x="457200" y="1952202"/>
            <a:ext cx="8229600" cy="4525963"/>
          </a:xfrm>
        </p:spPr>
        <p:txBody>
          <a:bodyPr>
            <a:normAutofit/>
          </a:bodyPr>
          <a:lstStyle/>
          <a:p>
            <a:pPr marL="0" indent="0">
              <a:buNone/>
            </a:pPr>
            <a:r>
              <a:rPr lang="en-US" dirty="0"/>
              <a:t>📚 Use page 35 of</a:t>
            </a:r>
            <a:r>
              <a:rPr lang="en-US" u="sng" dirty="0">
                <a:hlinkClick r:id="rId2"/>
              </a:rPr>
              <a:t> Geography - Global Interactions - Simon Oakes</a:t>
            </a:r>
            <a:r>
              <a:rPr lang="en-US" u="sng" dirty="0"/>
              <a:t> (</a:t>
            </a:r>
            <a:r>
              <a:rPr lang="en-US" dirty="0"/>
              <a:t>embedded on </a:t>
            </a:r>
            <a:r>
              <a:rPr lang="en-US" dirty="0" err="1"/>
              <a:t>weebly</a:t>
            </a:r>
            <a:r>
              <a:rPr lang="en-US" dirty="0"/>
              <a:t>)  to make notes on how the mobile revolution has aided development (particularly in Kenya).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80492B67-5115-0848-B97F-D3A97F631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851458"/>
            <a:ext cx="3886200" cy="2626707"/>
          </a:xfrm>
          <a:prstGeom prst="rect">
            <a:avLst/>
          </a:prstGeom>
        </p:spPr>
      </p:pic>
    </p:spTree>
    <p:extLst>
      <p:ext uri="{BB962C8B-B14F-4D97-AF65-F5344CB8AC3E}">
        <p14:creationId xmlns:p14="http://schemas.microsoft.com/office/powerpoint/2010/main" val="338716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Kenya</a:t>
            </a:r>
          </a:p>
        </p:txBody>
      </p:sp>
      <p:sp>
        <p:nvSpPr>
          <p:cNvPr id="3" name="Content Placeholder 2"/>
          <p:cNvSpPr>
            <a:spLocks noGrp="1"/>
          </p:cNvSpPr>
          <p:nvPr>
            <p:ph idx="1"/>
          </p:nvPr>
        </p:nvSpPr>
        <p:spPr/>
        <p:txBody>
          <a:bodyPr>
            <a:normAutofit fontScale="92500" lnSpcReduction="20000"/>
          </a:bodyPr>
          <a:lstStyle/>
          <a:p>
            <a:pPr marL="0" indent="0">
              <a:buNone/>
            </a:pPr>
            <a:br>
              <a:rPr lang="en-US" dirty="0"/>
            </a:br>
            <a:r>
              <a:rPr lang="en-US" b="1" dirty="0"/>
              <a:t>Resource 1 - </a:t>
            </a:r>
            <a:r>
              <a:rPr lang="en-US" b="1" u="sng" dirty="0">
                <a:hlinkClick r:id="rId2"/>
              </a:rPr>
              <a:t>iCow App - Video</a:t>
            </a:r>
            <a:br>
              <a:rPr lang="en-US" dirty="0"/>
            </a:br>
            <a:br>
              <a:rPr lang="en-US" dirty="0"/>
            </a:br>
            <a:r>
              <a:rPr lang="en-US" b="1" dirty="0"/>
              <a:t>Resource 2 </a:t>
            </a:r>
            <a:r>
              <a:rPr lang="en-US" dirty="0"/>
              <a:t>- </a:t>
            </a:r>
            <a:r>
              <a:rPr lang="en-US" b="1" u="sng" dirty="0">
                <a:hlinkClick r:id="rId3"/>
              </a:rPr>
              <a:t>Mobile Phone Uptake in Kenya</a:t>
            </a:r>
            <a:br>
              <a:rPr lang="en-US" dirty="0"/>
            </a:br>
            <a:br>
              <a:rPr lang="en-US" dirty="0"/>
            </a:br>
            <a:r>
              <a:rPr lang="en-US" b="1" dirty="0"/>
              <a:t>Resource 3 - </a:t>
            </a:r>
            <a:r>
              <a:rPr lang="en-US" dirty="0"/>
              <a:t>Apps in Kenya</a:t>
            </a:r>
            <a:r>
              <a:rPr lang="en-US" b="1" dirty="0"/>
              <a:t> </a:t>
            </a:r>
            <a:r>
              <a:rPr lang="en-US" b="1" u="sng" dirty="0">
                <a:hlinkClick r:id="rId4"/>
              </a:rPr>
              <a:t>Click here</a:t>
            </a:r>
            <a:r>
              <a:rPr lang="en-US" dirty="0"/>
              <a:t> &amp; Most Popular </a:t>
            </a:r>
            <a:r>
              <a:rPr lang="en-US" b="1" u="sng" dirty="0">
                <a:hlinkClick r:id="rId5"/>
              </a:rPr>
              <a:t>Blackberry Apps in Kenya</a:t>
            </a:r>
            <a:r>
              <a:rPr lang="en-US" dirty="0"/>
              <a:t> </a:t>
            </a:r>
            <a:br>
              <a:rPr lang="en-US" dirty="0"/>
            </a:br>
            <a:br>
              <a:rPr lang="en-US" dirty="0"/>
            </a:br>
            <a:r>
              <a:rPr lang="en-US" dirty="0"/>
              <a:t> </a:t>
            </a:r>
            <a:r>
              <a:rPr lang="en-US" b="1" u="sng" dirty="0">
                <a:hlinkClick r:id="rId4"/>
              </a:rPr>
              <a:t>Click here</a:t>
            </a:r>
            <a:r>
              <a:rPr lang="en-US" dirty="0"/>
              <a:t> to read about popular apps for the mobile phone in Kenya. </a:t>
            </a:r>
            <a:r>
              <a:rPr lang="en-US" dirty="0" err="1"/>
              <a:t>Summarise</a:t>
            </a:r>
            <a:r>
              <a:rPr lang="en-US" dirty="0"/>
              <a:t> how Kenyans use their phones. </a:t>
            </a:r>
          </a:p>
        </p:txBody>
      </p:sp>
      <p:pic>
        <p:nvPicPr>
          <p:cNvPr id="37890" name="Picture 2"/>
          <p:cNvPicPr>
            <a:picLocks noChangeAspect="1" noChangeArrowheads="1"/>
          </p:cNvPicPr>
          <p:nvPr/>
        </p:nvPicPr>
        <p:blipFill>
          <a:blip r:embed="rId6" cstate="print"/>
          <a:srcRect/>
          <a:stretch>
            <a:fillRect/>
          </a:stretch>
        </p:blipFill>
        <p:spPr bwMode="auto">
          <a:xfrm>
            <a:off x="6705600" y="0"/>
            <a:ext cx="2222865" cy="1785938"/>
          </a:xfrm>
          <a:prstGeom prst="rect">
            <a:avLst/>
          </a:prstGeom>
          <a:noFill/>
          <a:ln w="9525">
            <a:noFill/>
            <a:miter lim="800000"/>
            <a:headEnd/>
            <a:tailEnd/>
          </a:ln>
        </p:spPr>
      </p:pic>
    </p:spTree>
    <p:extLst>
      <p:ext uri="{BB962C8B-B14F-4D97-AF65-F5344CB8AC3E}">
        <p14:creationId xmlns:p14="http://schemas.microsoft.com/office/powerpoint/2010/main" val="22281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8E25-4099-924F-9C6A-D719363B2A89}"/>
              </a:ext>
            </a:extLst>
          </p:cNvPr>
          <p:cNvSpPr>
            <a:spLocks noGrp="1"/>
          </p:cNvSpPr>
          <p:nvPr>
            <p:ph type="title"/>
          </p:nvPr>
        </p:nvSpPr>
        <p:spPr>
          <a:xfrm>
            <a:off x="457200" y="0"/>
            <a:ext cx="8229600" cy="1143000"/>
          </a:xfrm>
        </p:spPr>
        <p:txBody>
          <a:bodyPr/>
          <a:lstStyle/>
          <a:p>
            <a:r>
              <a:rPr lang="en-US" dirty="0">
                <a:latin typeface="dearJoe 5 CASUAL PRO" panose="02000000000000000000" pitchFamily="2" charset="0"/>
              </a:rPr>
              <a:t>Quiz from Oakes reading</a:t>
            </a:r>
          </a:p>
        </p:txBody>
      </p:sp>
      <p:sp>
        <p:nvSpPr>
          <p:cNvPr id="3" name="Content Placeholder 2">
            <a:extLst>
              <a:ext uri="{FF2B5EF4-FFF2-40B4-BE49-F238E27FC236}">
                <a16:creationId xmlns:a16="http://schemas.microsoft.com/office/drawing/2014/main" id="{DC81B8DC-F616-5145-AAB4-AE1542632205}"/>
              </a:ext>
            </a:extLst>
          </p:cNvPr>
          <p:cNvSpPr>
            <a:spLocks noGrp="1"/>
          </p:cNvSpPr>
          <p:nvPr>
            <p:ph idx="1"/>
          </p:nvPr>
        </p:nvSpPr>
        <p:spPr>
          <a:xfrm>
            <a:off x="453390" y="990600"/>
            <a:ext cx="8229600" cy="5867400"/>
          </a:xfrm>
        </p:spPr>
        <p:txBody>
          <a:bodyPr>
            <a:normAutofit fontScale="92500" lnSpcReduction="10000"/>
          </a:bodyPr>
          <a:lstStyle/>
          <a:p>
            <a:pPr marL="514350" indent="-514350">
              <a:buAutoNum type="arabicPeriod"/>
            </a:pPr>
            <a:r>
              <a:rPr lang="en-US" sz="2000" dirty="0"/>
              <a:t>What is the internet of things? </a:t>
            </a:r>
          </a:p>
          <a:p>
            <a:pPr marL="514350" indent="-514350">
              <a:buAutoNum type="arabicPeriod"/>
            </a:pPr>
            <a:r>
              <a:rPr lang="en-US" sz="2000" dirty="0"/>
              <a:t>Where are many of the internet cables carrying cross border information today?</a:t>
            </a:r>
          </a:p>
          <a:p>
            <a:pPr marL="514350" indent="-514350">
              <a:buAutoNum type="arabicPeriod"/>
            </a:pPr>
            <a:r>
              <a:rPr lang="en-US" sz="2000" dirty="0"/>
              <a:t>How many GPS satellites are there? </a:t>
            </a:r>
          </a:p>
          <a:p>
            <a:pPr marL="514350" indent="-514350">
              <a:buAutoNum type="arabicPeriod"/>
            </a:pPr>
            <a:r>
              <a:rPr lang="en-US" sz="2000" dirty="0"/>
              <a:t>Name one way in which the development of communication infrastructure has facilitated </a:t>
            </a:r>
            <a:r>
              <a:rPr lang="en-US" sz="2000" b="1" dirty="0"/>
              <a:t>economic</a:t>
            </a:r>
            <a:r>
              <a:rPr lang="en-US" sz="2000" dirty="0"/>
              <a:t> globalisation….</a:t>
            </a:r>
          </a:p>
          <a:p>
            <a:pPr marL="514350" indent="-514350">
              <a:buAutoNum type="arabicPeriod"/>
            </a:pPr>
            <a:r>
              <a:rPr lang="en-US" sz="2000" dirty="0"/>
              <a:t>Name one way in which the development of communication infrastructure has facilitated </a:t>
            </a:r>
            <a:r>
              <a:rPr lang="en-US" sz="2000" b="1" dirty="0"/>
              <a:t>social</a:t>
            </a:r>
            <a:r>
              <a:rPr lang="en-US" sz="2000" dirty="0"/>
              <a:t> globalisation….</a:t>
            </a:r>
          </a:p>
          <a:p>
            <a:pPr marL="514350" indent="-514350">
              <a:buFont typeface="Arial" pitchFamily="34" charset="0"/>
              <a:buAutoNum type="arabicPeriod"/>
            </a:pPr>
            <a:r>
              <a:rPr lang="en-US" sz="2000" dirty="0"/>
              <a:t>Name one way in which the development of communication infrastructure has facilitated </a:t>
            </a:r>
            <a:r>
              <a:rPr lang="en-US" sz="2000" b="1" dirty="0"/>
              <a:t>cultural</a:t>
            </a:r>
            <a:r>
              <a:rPr lang="en-US" sz="2000" dirty="0"/>
              <a:t> globalisation….</a:t>
            </a:r>
          </a:p>
          <a:p>
            <a:pPr marL="514350" indent="-514350">
              <a:buFont typeface="Arial" pitchFamily="34" charset="0"/>
              <a:buAutoNum type="arabicPeriod"/>
            </a:pPr>
            <a:r>
              <a:rPr lang="en-US" sz="2000" dirty="0"/>
              <a:t>Name one way in which the development of communication infrastructure has facilitated </a:t>
            </a:r>
            <a:r>
              <a:rPr lang="en-US" sz="2000" b="1" dirty="0"/>
              <a:t>political</a:t>
            </a:r>
            <a:r>
              <a:rPr lang="en-US" sz="2000" dirty="0"/>
              <a:t> globalisation….</a:t>
            </a:r>
          </a:p>
          <a:p>
            <a:pPr marL="514350" indent="-514350">
              <a:buFont typeface="Arial" pitchFamily="34" charset="0"/>
              <a:buAutoNum type="arabicPeriod"/>
            </a:pPr>
            <a:r>
              <a:rPr lang="en-US" sz="2000" dirty="0"/>
              <a:t>What does the term </a:t>
            </a:r>
            <a:r>
              <a:rPr lang="en-US" sz="2000" b="1" dirty="0"/>
              <a:t>digital divide </a:t>
            </a:r>
            <a:r>
              <a:rPr lang="en-US" sz="2000" dirty="0"/>
              <a:t>mean? </a:t>
            </a:r>
          </a:p>
          <a:p>
            <a:pPr marL="514350" indent="-514350">
              <a:buFont typeface="Arial" pitchFamily="34" charset="0"/>
              <a:buAutoNum type="arabicPeriod"/>
            </a:pPr>
            <a:r>
              <a:rPr lang="en-US" sz="2000" dirty="0"/>
              <a:t>How did the amount of mobile phone users in Africa change between 2005 and 2015?</a:t>
            </a:r>
          </a:p>
          <a:p>
            <a:pPr marL="514350" indent="-514350">
              <a:buFont typeface="Arial" pitchFamily="34" charset="0"/>
              <a:buAutoNum type="arabicPeriod"/>
            </a:pPr>
            <a:r>
              <a:rPr lang="en-US" sz="2000" dirty="0"/>
              <a:t>True or False: Are there more mobile phones than people on the planet?</a:t>
            </a:r>
          </a:p>
          <a:p>
            <a:pPr marL="514350" indent="-514350">
              <a:buFont typeface="Arial" pitchFamily="34" charset="0"/>
              <a:buAutoNum type="arabicPeriod"/>
            </a:pPr>
            <a:r>
              <a:rPr lang="en-US" sz="2000" dirty="0"/>
              <a:t>What is the name of the mobile phone service that allows credit to be directly transferred between users?  </a:t>
            </a:r>
          </a:p>
          <a:p>
            <a:pPr marL="514350" indent="-514350">
              <a:buFont typeface="Arial" pitchFamily="34" charset="0"/>
              <a:buAutoNum type="arabicPeriod"/>
            </a:pPr>
            <a:r>
              <a:rPr lang="en-US" sz="2000" dirty="0"/>
              <a:t>Name some of the services apps have been developed for in Kenya</a:t>
            </a:r>
          </a:p>
          <a:p>
            <a:pPr marL="514350" indent="-514350">
              <a:buFont typeface="Arial" pitchFamily="34" charset="0"/>
              <a:buAutoNum type="arabicPeriod"/>
            </a:pPr>
            <a:endParaRPr lang="en-US" sz="2000" dirty="0"/>
          </a:p>
          <a:p>
            <a:pPr marL="514350" indent="-514350">
              <a:buAutoNum type="arabicPeriod"/>
            </a:pPr>
            <a:endParaRPr lang="en-US" sz="2000" dirty="0"/>
          </a:p>
          <a:p>
            <a:pPr marL="514350" indent="-514350">
              <a:buAutoNum type="arabicPeriod"/>
            </a:pPr>
            <a:endParaRPr lang="en-US" sz="2000" dirty="0"/>
          </a:p>
          <a:p>
            <a:pPr marL="514350" indent="-514350">
              <a:buAutoNum type="arabicPeriod"/>
            </a:pPr>
            <a:endParaRPr lang="en-US" sz="2000"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864843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7C27-9C59-D440-A6FA-19A5326E0D8C}"/>
              </a:ext>
            </a:extLst>
          </p:cNvPr>
          <p:cNvSpPr>
            <a:spLocks noGrp="1"/>
          </p:cNvSpPr>
          <p:nvPr>
            <p:ph type="title"/>
          </p:nvPr>
        </p:nvSpPr>
        <p:spPr/>
        <p:txBody>
          <a:bodyPr/>
          <a:lstStyle/>
          <a:p>
            <a:r>
              <a:rPr lang="en-US" dirty="0">
                <a:latin typeface="dearJoe 5 CASUAL PRO" panose="02000000000000000000" pitchFamily="2" charset="0"/>
              </a:rPr>
              <a:t>Possibilities </a:t>
            </a:r>
          </a:p>
        </p:txBody>
      </p:sp>
      <p:sp>
        <p:nvSpPr>
          <p:cNvPr id="3" name="Content Placeholder 2">
            <a:extLst>
              <a:ext uri="{FF2B5EF4-FFF2-40B4-BE49-F238E27FC236}">
                <a16:creationId xmlns:a16="http://schemas.microsoft.com/office/drawing/2014/main" id="{A8328D56-EC1E-204B-97EB-01482B23C920}"/>
              </a:ext>
            </a:extLst>
          </p:cNvPr>
          <p:cNvSpPr>
            <a:spLocks noGrp="1"/>
          </p:cNvSpPr>
          <p:nvPr>
            <p:ph idx="1"/>
          </p:nvPr>
        </p:nvSpPr>
        <p:spPr/>
        <p:txBody>
          <a:bodyPr/>
          <a:lstStyle/>
          <a:p>
            <a:r>
              <a:rPr lang="en-US" dirty="0"/>
              <a:t>State and explain 3 potential futures for the internet, it’s usage and the necessary infrastructure to support it.</a:t>
            </a:r>
          </a:p>
          <a:p>
            <a:pPr marL="0" indent="0">
              <a:buNone/>
            </a:pPr>
            <a:endParaRPr lang="en-US" b="1" u="sng" dirty="0"/>
          </a:p>
          <a:p>
            <a:pPr marL="0" indent="0">
              <a:buNone/>
            </a:pPr>
            <a:r>
              <a:rPr lang="en-US" b="1" u="sng" dirty="0"/>
              <a:t>How China is changing your internet: </a:t>
            </a:r>
          </a:p>
          <a:p>
            <a:r>
              <a:rPr lang="en-US" dirty="0">
                <a:hlinkClick r:id="rId2"/>
              </a:rPr>
              <a:t>https://</a:t>
            </a:r>
            <a:r>
              <a:rPr lang="en-US" dirty="0" err="1">
                <a:hlinkClick r:id="rId2"/>
              </a:rPr>
              <a:t>www.youtube.com</a:t>
            </a:r>
            <a:r>
              <a:rPr lang="en-US" dirty="0">
                <a:hlinkClick r:id="rId2"/>
              </a:rPr>
              <a:t>/</a:t>
            </a:r>
            <a:r>
              <a:rPr lang="en-US" dirty="0" err="1">
                <a:hlinkClick r:id="rId2"/>
              </a:rPr>
              <a:t>watch?time_continue</a:t>
            </a:r>
            <a:r>
              <a:rPr lang="en-US" dirty="0">
                <a:hlinkClick r:id="rId2"/>
              </a:rPr>
              <a:t>=146&amp;v=VAesMQ6VtK8</a:t>
            </a:r>
            <a:endParaRPr lang="en-US" dirty="0"/>
          </a:p>
        </p:txBody>
      </p:sp>
    </p:spTree>
    <p:extLst>
      <p:ext uri="{BB962C8B-B14F-4D97-AF65-F5344CB8AC3E}">
        <p14:creationId xmlns:p14="http://schemas.microsoft.com/office/powerpoint/2010/main" val="2640860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dearJoe 5 CASUAL PRO" panose="02000000000000000000" pitchFamily="2" charset="0"/>
              </a:rPr>
              <a:t>Changing Kenya's education by phone</a:t>
            </a:r>
            <a:br>
              <a:rPr lang="en-US" b="1" dirty="0"/>
            </a:br>
            <a:endParaRPr lang="en-US" dirty="0"/>
          </a:p>
        </p:txBody>
      </p:sp>
      <p:sp>
        <p:nvSpPr>
          <p:cNvPr id="3" name="Content Placeholder 2"/>
          <p:cNvSpPr>
            <a:spLocks noGrp="1"/>
          </p:cNvSpPr>
          <p:nvPr>
            <p:ph idx="1"/>
          </p:nvPr>
        </p:nvSpPr>
        <p:spPr>
          <a:xfrm>
            <a:off x="304800" y="1219200"/>
            <a:ext cx="8229600" cy="4525963"/>
          </a:xfrm>
        </p:spPr>
        <p:txBody>
          <a:bodyPr>
            <a:normAutofit fontScale="62500" lnSpcReduction="20000"/>
          </a:bodyPr>
          <a:lstStyle/>
          <a:p>
            <a:r>
              <a:rPr lang="en-US" dirty="0">
                <a:hlinkClick r:id="rId2"/>
              </a:rPr>
              <a:t>http://www.bbc.com/news/business-34699190</a:t>
            </a:r>
            <a:endParaRPr lang="en-US" dirty="0"/>
          </a:p>
          <a:p>
            <a:pPr fontAlgn="base"/>
            <a:r>
              <a:rPr lang="en-US" dirty="0"/>
              <a:t>For many young people across Africa, the education available to them is often both under-resourced and costly to students and their families. </a:t>
            </a:r>
          </a:p>
          <a:p>
            <a:pPr fontAlgn="base"/>
            <a:r>
              <a:rPr lang="en-US" dirty="0"/>
              <a:t>Limited public funds leave classrooms over-crowded, teachers over-stretched, and textbooks in short supply, while private schooling is prohibitively expensive for many.</a:t>
            </a:r>
          </a:p>
          <a:p>
            <a:pPr fontAlgn="base"/>
            <a:r>
              <a:rPr lang="en-US" dirty="0" err="1"/>
              <a:t>Eneza's</a:t>
            </a:r>
            <a:r>
              <a:rPr lang="en-US" dirty="0"/>
              <a:t> 500,000 users access courses and quizzes almost exclusively by text messages, for a cost of just 10 Kenyan shillings (10 cents; six pence) per week, which is deducted from pre-paid airtime on their mobile phones. </a:t>
            </a:r>
          </a:p>
          <a:p>
            <a:pPr fontAlgn="base"/>
            <a:r>
              <a:rPr lang="en-US" dirty="0"/>
              <a:t>Learners receive questions - both multiple choice and open-ended - by text, and get feedback on their responses, whether right or wrong.</a:t>
            </a:r>
          </a:p>
          <a:p>
            <a:pPr fontAlgn="base"/>
            <a:r>
              <a:rPr lang="en-US" dirty="0"/>
              <a:t>Of the 500,000 users in Kenya - where mobile phone penetration is at one of the highest levels in sub-Saharan Africa - 70,000 are active users on a monthly basis.</a:t>
            </a:r>
          </a:p>
          <a:p>
            <a:endParaRPr lang="en-US" b="1" dirty="0"/>
          </a:p>
        </p:txBody>
      </p:sp>
      <p:sp>
        <p:nvSpPr>
          <p:cNvPr id="4" name="TextBox 3">
            <a:extLst>
              <a:ext uri="{FF2B5EF4-FFF2-40B4-BE49-F238E27FC236}">
                <a16:creationId xmlns:a16="http://schemas.microsoft.com/office/drawing/2014/main" id="{A1EF39C4-AC99-4D49-8947-04C79918677E}"/>
              </a:ext>
            </a:extLst>
          </p:cNvPr>
          <p:cNvSpPr txBox="1"/>
          <p:nvPr/>
        </p:nvSpPr>
        <p:spPr>
          <a:xfrm>
            <a:off x="5715000" y="5791200"/>
            <a:ext cx="1828800" cy="461665"/>
          </a:xfrm>
          <a:prstGeom prst="rect">
            <a:avLst/>
          </a:prstGeom>
          <a:noFill/>
        </p:spPr>
        <p:txBody>
          <a:bodyPr wrap="square" rtlCol="0">
            <a:spAutoFit/>
          </a:bodyPr>
          <a:lstStyle/>
          <a:p>
            <a:r>
              <a:rPr lang="en-US" sz="2400" dirty="0">
                <a:latin typeface="dearJoe 5 CASUAL PRO" panose="02000000000000000000" pitchFamily="2" charset="0"/>
              </a:rPr>
              <a:t>Possibilities</a:t>
            </a:r>
            <a:r>
              <a:rPr lang="en-US" dirty="0"/>
              <a:t> </a:t>
            </a:r>
          </a:p>
        </p:txBody>
      </p:sp>
    </p:spTree>
    <p:extLst>
      <p:ext uri="{BB962C8B-B14F-4D97-AF65-F5344CB8AC3E}">
        <p14:creationId xmlns:p14="http://schemas.microsoft.com/office/powerpoint/2010/main" val="3883866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4B12-0256-7B44-B440-A8A87FB96BBA}"/>
              </a:ext>
            </a:extLst>
          </p:cNvPr>
          <p:cNvSpPr>
            <a:spLocks noGrp="1"/>
          </p:cNvSpPr>
          <p:nvPr>
            <p:ph type="title"/>
          </p:nvPr>
        </p:nvSpPr>
        <p:spPr/>
        <p:txBody>
          <a:bodyPr/>
          <a:lstStyle/>
          <a:p>
            <a:r>
              <a:rPr lang="en-US" dirty="0">
                <a:latin typeface="dearJoe 5 CASUAL PRO" panose="02000000000000000000" pitchFamily="2" charset="0"/>
              </a:rPr>
              <a:t>Synoptic thinking</a:t>
            </a:r>
          </a:p>
        </p:txBody>
      </p:sp>
      <p:sp>
        <p:nvSpPr>
          <p:cNvPr id="3" name="Content Placeholder 2">
            <a:extLst>
              <a:ext uri="{FF2B5EF4-FFF2-40B4-BE49-F238E27FC236}">
                <a16:creationId xmlns:a16="http://schemas.microsoft.com/office/drawing/2014/main" id="{ADC05828-283C-EC4D-B4A2-A513AD26C56A}"/>
              </a:ext>
            </a:extLst>
          </p:cNvPr>
          <p:cNvSpPr>
            <a:spLocks noGrp="1"/>
          </p:cNvSpPr>
          <p:nvPr>
            <p:ph idx="1"/>
          </p:nvPr>
        </p:nvSpPr>
        <p:spPr/>
        <p:txBody>
          <a:bodyPr/>
          <a:lstStyle/>
          <a:p>
            <a:pPr marL="0" indent="0">
              <a:buNone/>
            </a:pPr>
            <a:r>
              <a:rPr lang="en-US" dirty="0"/>
              <a:t>What have been issues of our increasing communication device use?</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EE73E465-4399-1441-A788-6C91AD2D4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0"/>
            <a:ext cx="3771900" cy="2247900"/>
          </a:xfrm>
          <a:prstGeom prst="rect">
            <a:avLst/>
          </a:prstGeom>
        </p:spPr>
      </p:pic>
    </p:spTree>
    <p:extLst>
      <p:ext uri="{BB962C8B-B14F-4D97-AF65-F5344CB8AC3E}">
        <p14:creationId xmlns:p14="http://schemas.microsoft.com/office/powerpoint/2010/main" val="6618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26C9-8E10-7049-AB64-5ED60217076A}"/>
              </a:ext>
            </a:extLst>
          </p:cNvPr>
          <p:cNvSpPr>
            <a:spLocks noGrp="1"/>
          </p:cNvSpPr>
          <p:nvPr>
            <p:ph type="title"/>
          </p:nvPr>
        </p:nvSpPr>
        <p:spPr/>
        <p:txBody>
          <a:bodyPr/>
          <a:lstStyle/>
          <a:p>
            <a:r>
              <a:rPr lang="en-US" dirty="0">
                <a:latin typeface="dearJoe 5 CASUAL PRO" panose="02000000000000000000" pitchFamily="2" charset="0"/>
              </a:rPr>
              <a:t>Exam questions</a:t>
            </a:r>
          </a:p>
        </p:txBody>
      </p:sp>
      <p:sp>
        <p:nvSpPr>
          <p:cNvPr id="3" name="Content Placeholder 2">
            <a:extLst>
              <a:ext uri="{FF2B5EF4-FFF2-40B4-BE49-F238E27FC236}">
                <a16:creationId xmlns:a16="http://schemas.microsoft.com/office/drawing/2014/main" id="{1E5604E5-C21F-6545-86A7-7878F5068374}"/>
              </a:ext>
            </a:extLst>
          </p:cNvPr>
          <p:cNvSpPr>
            <a:spLocks noGrp="1"/>
          </p:cNvSpPr>
          <p:nvPr>
            <p:ph idx="1"/>
          </p:nvPr>
        </p:nvSpPr>
        <p:spPr/>
        <p:txBody>
          <a:bodyPr/>
          <a:lstStyle/>
          <a:p>
            <a:pPr marL="0" indent="0">
              <a:buNone/>
            </a:pPr>
            <a:r>
              <a:rPr lang="en-US" dirty="0"/>
              <a:t>Using examples, explain how a ‘shrinking world’ has been the result of various forces driving technological innovation. [12]</a:t>
            </a:r>
          </a:p>
          <a:p>
            <a:pPr marL="0" indent="0">
              <a:buNone/>
            </a:pPr>
            <a:endParaRPr lang="en-US" dirty="0"/>
          </a:p>
          <a:p>
            <a:pPr marL="0" indent="0">
              <a:buNone/>
            </a:pPr>
            <a:r>
              <a:rPr lang="en-US" dirty="0"/>
              <a:t>"ICT only has beneficial roles in our shrinking world." Discuss this statement [16 Marks]</a:t>
            </a:r>
          </a:p>
          <a:p>
            <a:pPr marL="0" indent="0">
              <a:buNone/>
            </a:pPr>
            <a:endParaRPr lang="en-US" dirty="0"/>
          </a:p>
        </p:txBody>
      </p:sp>
    </p:spTree>
    <p:extLst>
      <p:ext uri="{BB962C8B-B14F-4D97-AF65-F5344CB8AC3E}">
        <p14:creationId xmlns:p14="http://schemas.microsoft.com/office/powerpoint/2010/main" val="18672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8E58D-7D44-A548-9E2A-9778C49EDC44}"/>
              </a:ext>
            </a:extLst>
          </p:cNvPr>
          <p:cNvSpPr>
            <a:spLocks noGrp="1"/>
          </p:cNvSpPr>
          <p:nvPr>
            <p:ph idx="4294967295"/>
          </p:nvPr>
        </p:nvSpPr>
        <p:spPr>
          <a:xfrm>
            <a:off x="152400" y="152400"/>
            <a:ext cx="8839200" cy="6553200"/>
          </a:xfrm>
        </p:spPr>
        <p:txBody>
          <a:bodyPr>
            <a:normAutofit/>
          </a:bodyPr>
          <a:lstStyle/>
          <a:p>
            <a:pPr marL="514350" indent="-514350">
              <a:buAutoNum type="arabicPeriod"/>
            </a:pPr>
            <a:r>
              <a:rPr lang="en-US" sz="1800" dirty="0"/>
              <a:t>The internet of things: connecting any device with an on and off switch to the Internet (and/or to each other). This includes everything from cellphones, coffee makers, washing machines, headphones, lamps, wearable devices and almost anything else you can think of: </a:t>
            </a:r>
            <a:r>
              <a:rPr lang="en-US" sz="1800" dirty="0">
                <a:hlinkClick r:id="rId2"/>
              </a:rPr>
              <a:t>https://www.forbes.com/video/4609490745001/</a:t>
            </a:r>
            <a:endParaRPr lang="en-US" sz="1800" dirty="0"/>
          </a:p>
          <a:p>
            <a:pPr marL="514350" indent="-514350">
              <a:buAutoNum type="arabicPeriod"/>
            </a:pPr>
            <a:r>
              <a:rPr lang="en-US" sz="1800" dirty="0"/>
              <a:t>Under the sea</a:t>
            </a:r>
          </a:p>
          <a:p>
            <a:pPr marL="514350" indent="-514350">
              <a:buAutoNum type="arabicPeriod"/>
            </a:pPr>
            <a:r>
              <a:rPr lang="en-US" sz="1800" dirty="0"/>
              <a:t>24</a:t>
            </a:r>
          </a:p>
          <a:p>
            <a:pPr marL="514350" indent="-514350">
              <a:buAutoNum type="arabicPeriod"/>
            </a:pPr>
            <a:r>
              <a:rPr lang="en-US" sz="1800" dirty="0"/>
              <a:t>TNCs expand into new areas, large data files can be moved, self-employed citizens can gain funding through crowdfunding</a:t>
            </a:r>
          </a:p>
          <a:p>
            <a:pPr marL="514350" indent="-514350">
              <a:buAutoNum type="arabicPeriod"/>
            </a:pPr>
            <a:r>
              <a:rPr lang="en-US" sz="1800" dirty="0"/>
              <a:t>Migration because of contact with long distance connections, gaining education remotely, remote health care</a:t>
            </a:r>
          </a:p>
          <a:p>
            <a:pPr marL="514350" indent="-514350">
              <a:buAutoNum type="arabicPeriod"/>
            </a:pPr>
            <a:r>
              <a:rPr lang="en-US" sz="1800" dirty="0"/>
              <a:t>Cultural traits such as language, or music are adopted quicker than ever before. Small independent music and comic companies can achieve economies of scale to a niche fanbase. </a:t>
            </a:r>
          </a:p>
          <a:p>
            <a:pPr marL="514350" indent="-514350">
              <a:buAutoNum type="arabicPeriod"/>
            </a:pPr>
            <a:r>
              <a:rPr lang="en-US" sz="1800" dirty="0"/>
              <a:t>MGOs (i.e. the UN, world bank) can disseminate information more easily. Social networks can be used to spread the news of civil society groups more easily. </a:t>
            </a:r>
          </a:p>
          <a:p>
            <a:pPr marL="514350" indent="-514350">
              <a:buAutoNum type="arabicPeriod"/>
            </a:pPr>
            <a:r>
              <a:rPr lang="en-US" sz="1800" dirty="0"/>
              <a:t>The gap between those who have access and do not have access to the internet</a:t>
            </a:r>
          </a:p>
          <a:p>
            <a:pPr marL="514350" indent="-514350">
              <a:buAutoNum type="arabicPeriod"/>
            </a:pPr>
            <a:r>
              <a:rPr lang="en-US" sz="1800" dirty="0"/>
              <a:t>From 6% in 2005 to 60% in 2015</a:t>
            </a:r>
          </a:p>
          <a:p>
            <a:pPr marL="514350" indent="-514350">
              <a:buAutoNum type="arabicPeriod"/>
            </a:pPr>
            <a:r>
              <a:rPr lang="en-US" sz="1800" dirty="0"/>
              <a:t>True</a:t>
            </a:r>
          </a:p>
          <a:p>
            <a:pPr marL="514350" indent="-514350">
              <a:buAutoNum type="arabicPeriod"/>
            </a:pPr>
            <a:r>
              <a:rPr lang="en-US" sz="1800" dirty="0"/>
              <a:t>M-PESA</a:t>
            </a:r>
          </a:p>
          <a:p>
            <a:pPr marL="514350" indent="-514350">
              <a:buAutoNum type="arabicPeriod"/>
            </a:pPr>
            <a:r>
              <a:rPr lang="en-US" sz="1800" dirty="0"/>
              <a:t>health care, education, finance, agriculture, retail and government services. </a:t>
            </a:r>
          </a:p>
          <a:p>
            <a:pPr marL="514350" indent="-514350">
              <a:buAutoNum type="arabicPeriod"/>
            </a:pPr>
            <a:endParaRPr lang="en-US" sz="1800" dirty="0"/>
          </a:p>
          <a:p>
            <a:pPr marL="514350" indent="-514350">
              <a:buAutoNum type="arabicPeriod"/>
            </a:pPr>
            <a:endParaRPr lang="en-US" sz="1800" dirty="0"/>
          </a:p>
          <a:p>
            <a:pPr marL="514350" indent="-514350">
              <a:buAutoNum type="arabicPeriod"/>
            </a:pPr>
            <a:endParaRPr lang="en-US" sz="1800" dirty="0"/>
          </a:p>
          <a:p>
            <a:pPr marL="514350" indent="-514350">
              <a:buAutoNum type="arabicPeriod"/>
            </a:pPr>
            <a:endParaRPr lang="en-US" sz="1800" dirty="0"/>
          </a:p>
          <a:p>
            <a:pPr marL="514350" indent="-514350">
              <a:buAutoNum type="arabicPeriod"/>
            </a:pPr>
            <a:endParaRPr lang="en-US" sz="1800" dirty="0"/>
          </a:p>
          <a:p>
            <a:pPr marL="514350" indent="-514350">
              <a:buAutoNum type="arabicPeriod"/>
            </a:pPr>
            <a:endParaRPr lang="en-US" sz="1800" dirty="0"/>
          </a:p>
          <a:p>
            <a:pPr marL="514350" indent="-514350">
              <a:buAutoNum type="arabicPeriod"/>
            </a:pPr>
            <a:endParaRPr lang="en-US" sz="1800" dirty="0"/>
          </a:p>
          <a:p>
            <a:pPr>
              <a:buAutoNum type="arabicPeriod"/>
            </a:pPr>
            <a:endParaRPr lang="en-US" sz="1800" dirty="0"/>
          </a:p>
        </p:txBody>
      </p:sp>
    </p:spTree>
    <p:extLst>
      <p:ext uri="{BB962C8B-B14F-4D97-AF65-F5344CB8AC3E}">
        <p14:creationId xmlns:p14="http://schemas.microsoft.com/office/powerpoint/2010/main" val="20712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7247-2C5F-3145-A010-56AF876AED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F9A56DA-F4C6-C743-8C6F-F438585F4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7975600" cy="4457700"/>
          </a:xfrm>
        </p:spPr>
      </p:pic>
      <p:pic>
        <p:nvPicPr>
          <p:cNvPr id="7" name="Picture 6">
            <a:extLst>
              <a:ext uri="{FF2B5EF4-FFF2-40B4-BE49-F238E27FC236}">
                <a16:creationId xmlns:a16="http://schemas.microsoft.com/office/drawing/2014/main" id="{1A40E82A-BFCC-BC4D-A102-98E09BF38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 y="4610100"/>
            <a:ext cx="8039100" cy="1714500"/>
          </a:xfrm>
          <a:prstGeom prst="rect">
            <a:avLst/>
          </a:prstGeom>
        </p:spPr>
      </p:pic>
    </p:spTree>
    <p:extLst>
      <p:ext uri="{BB962C8B-B14F-4D97-AF65-F5344CB8AC3E}">
        <p14:creationId xmlns:p14="http://schemas.microsoft.com/office/powerpoint/2010/main" val="271705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3B7C-2CD8-8B48-AECA-4427ECA21D19}"/>
              </a:ext>
            </a:extLst>
          </p:cNvPr>
          <p:cNvSpPr>
            <a:spLocks noGrp="1"/>
          </p:cNvSpPr>
          <p:nvPr>
            <p:ph type="title"/>
          </p:nvPr>
        </p:nvSpPr>
        <p:spPr/>
        <p:txBody>
          <a:bodyPr/>
          <a:lstStyle/>
          <a:p>
            <a:r>
              <a:rPr lang="en-US" dirty="0"/>
              <a:t>Global patterns </a:t>
            </a:r>
            <a:r>
              <a:rPr lang="en-US"/>
              <a:t>of internet </a:t>
            </a:r>
            <a:endParaRPr lang="en-US" dirty="0"/>
          </a:p>
        </p:txBody>
      </p:sp>
      <p:sp>
        <p:nvSpPr>
          <p:cNvPr id="3" name="Content Placeholder 2">
            <a:extLst>
              <a:ext uri="{FF2B5EF4-FFF2-40B4-BE49-F238E27FC236}">
                <a16:creationId xmlns:a16="http://schemas.microsoft.com/office/drawing/2014/main" id="{386A8407-9A7E-7442-81B6-87C7507D2353}"/>
              </a:ext>
            </a:extLst>
          </p:cNvPr>
          <p:cNvSpPr>
            <a:spLocks noGrp="1"/>
          </p:cNvSpPr>
          <p:nvPr>
            <p:ph idx="1"/>
          </p:nvPr>
        </p:nvSpPr>
        <p:spPr/>
        <p:txBody>
          <a:bodyPr/>
          <a:lstStyle/>
          <a:p>
            <a:r>
              <a:rPr lang="en-US" dirty="0">
                <a:hlinkClick r:id="rId2"/>
              </a:rPr>
              <a:t>https://global-internet-map-2017.telegeography.com</a:t>
            </a:r>
            <a:endParaRPr lang="en-US" dirty="0"/>
          </a:p>
          <a:p>
            <a:endParaRPr lang="en-US" dirty="0"/>
          </a:p>
        </p:txBody>
      </p:sp>
      <p:pic>
        <p:nvPicPr>
          <p:cNvPr id="5" name="Picture 4">
            <a:extLst>
              <a:ext uri="{FF2B5EF4-FFF2-40B4-BE49-F238E27FC236}">
                <a16:creationId xmlns:a16="http://schemas.microsoft.com/office/drawing/2014/main" id="{F121FDD3-1965-C04F-A651-B2F86C448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276600"/>
            <a:ext cx="7772400" cy="2032000"/>
          </a:xfrm>
          <a:prstGeom prst="rect">
            <a:avLst/>
          </a:prstGeom>
        </p:spPr>
      </p:pic>
    </p:spTree>
    <p:extLst>
      <p:ext uri="{BB962C8B-B14F-4D97-AF65-F5344CB8AC3E}">
        <p14:creationId xmlns:p14="http://schemas.microsoft.com/office/powerpoint/2010/main" val="134915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Extension of Links and Nodes</a:t>
            </a:r>
            <a:endParaRPr lang="en-US" dirty="0"/>
          </a:p>
        </p:txBody>
      </p:sp>
      <p:sp>
        <p:nvSpPr>
          <p:cNvPr id="3" name="Content Placeholder 2"/>
          <p:cNvSpPr>
            <a:spLocks noGrp="1"/>
          </p:cNvSpPr>
          <p:nvPr>
            <p:ph idx="1"/>
          </p:nvPr>
        </p:nvSpPr>
        <p:spPr/>
        <p:txBody>
          <a:bodyPr/>
          <a:lstStyle/>
          <a:p>
            <a:pPr>
              <a:buNone/>
            </a:pPr>
            <a:r>
              <a:rPr lang="en-US" b="1" dirty="0">
                <a:solidFill>
                  <a:srgbClr val="FF0000"/>
                </a:solidFill>
              </a:rPr>
              <a:t>NODE:</a:t>
            </a:r>
            <a:r>
              <a:rPr lang="en-US" dirty="0"/>
              <a:t> In </a:t>
            </a:r>
            <a:r>
              <a:rPr lang="en-US" dirty="0">
                <a:hlinkClick r:id="rId2" action="ppaction://hlinkfile"/>
              </a:rPr>
              <a:t>networks</a:t>
            </a:r>
            <a:r>
              <a:rPr lang="en-US" dirty="0"/>
              <a:t>, a processing location. A node can be a </a:t>
            </a:r>
            <a:r>
              <a:rPr lang="en-US" dirty="0">
                <a:hlinkClick r:id="rId3" action="ppaction://hlinkfile"/>
              </a:rPr>
              <a:t>computer</a:t>
            </a:r>
            <a:r>
              <a:rPr lang="en-US" dirty="0"/>
              <a:t> or some other </a:t>
            </a:r>
            <a:r>
              <a:rPr lang="en-US" dirty="0">
                <a:hlinkClick r:id="rId4" action="ppaction://hlinkfile"/>
              </a:rPr>
              <a:t>device</a:t>
            </a:r>
            <a:r>
              <a:rPr lang="en-US" dirty="0"/>
              <a:t>, such as a </a:t>
            </a:r>
            <a:r>
              <a:rPr lang="en-US" dirty="0">
                <a:hlinkClick r:id="rId5" action="ppaction://hlinkfile"/>
              </a:rPr>
              <a:t>printer</a:t>
            </a:r>
            <a:r>
              <a:rPr lang="en-US" dirty="0"/>
              <a:t>. Every node has a unique network address.</a:t>
            </a:r>
          </a:p>
          <a:p>
            <a:pPr>
              <a:buNone/>
            </a:pPr>
            <a:endParaRPr lang="en-US" dirty="0"/>
          </a:p>
        </p:txBody>
      </p:sp>
    </p:spTree>
    <p:extLst>
      <p:ext uri="{BB962C8B-B14F-4D97-AF65-F5344CB8AC3E}">
        <p14:creationId xmlns:p14="http://schemas.microsoft.com/office/powerpoint/2010/main" val="232704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of Links and Nodes</a:t>
            </a:r>
            <a:br>
              <a:rPr lang="en-US" b="1" dirty="0"/>
            </a:br>
            <a:endParaRPr lang="en-US" dirty="0"/>
          </a:p>
        </p:txBody>
      </p:sp>
      <p:sp>
        <p:nvSpPr>
          <p:cNvPr id="3" name="Content Placeholder 2"/>
          <p:cNvSpPr>
            <a:spLocks noGrp="1"/>
          </p:cNvSpPr>
          <p:nvPr>
            <p:ph idx="1"/>
          </p:nvPr>
        </p:nvSpPr>
        <p:spPr/>
        <p:txBody>
          <a:bodyPr/>
          <a:lstStyle/>
          <a:p>
            <a:pPr>
              <a:buNone/>
            </a:pPr>
            <a:r>
              <a:rPr lang="en-US" dirty="0"/>
              <a:t>The extension of links of the internet can be both 'physical' and 'socio-economic'. </a:t>
            </a:r>
          </a:p>
          <a:p>
            <a:pPr>
              <a:buNone/>
            </a:pPr>
            <a:r>
              <a:rPr lang="en-US" dirty="0"/>
              <a:t>'Physical' via the need for submarine cables and infrastructure. </a:t>
            </a:r>
            <a:endParaRPr lang="en-US"/>
          </a:p>
          <a:p>
            <a:pPr>
              <a:buNone/>
            </a:pPr>
            <a:r>
              <a:rPr lang="en-US"/>
              <a:t>'Socio-economic</a:t>
            </a:r>
            <a:r>
              <a:rPr lang="en-US" dirty="0"/>
              <a:t>' via the need for people to be online with computers, mobiles and broadband access to actually be connected to others.</a:t>
            </a:r>
          </a:p>
        </p:txBody>
      </p:sp>
    </p:spTree>
    <p:extLst>
      <p:ext uri="{BB962C8B-B14F-4D97-AF65-F5344CB8AC3E}">
        <p14:creationId xmlns:p14="http://schemas.microsoft.com/office/powerpoint/2010/main" val="364615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7299-C4F0-2C46-AD50-099B43A87B9B}"/>
              </a:ext>
            </a:extLst>
          </p:cNvPr>
          <p:cNvSpPr>
            <a:spLocks noGrp="1"/>
          </p:cNvSpPr>
          <p:nvPr>
            <p:ph type="title"/>
          </p:nvPr>
        </p:nvSpPr>
        <p:spPr/>
        <p:txBody>
          <a:bodyPr/>
          <a:lstStyle/>
          <a:p>
            <a:r>
              <a:rPr lang="en-US" dirty="0"/>
              <a:t>Increase in bandwidth </a:t>
            </a:r>
          </a:p>
        </p:txBody>
      </p:sp>
      <p:pic>
        <p:nvPicPr>
          <p:cNvPr id="5" name="Content Placeholder 4">
            <a:extLst>
              <a:ext uri="{FF2B5EF4-FFF2-40B4-BE49-F238E27FC236}">
                <a16:creationId xmlns:a16="http://schemas.microsoft.com/office/drawing/2014/main" id="{85730BB4-4418-4D4C-910D-5F4598490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6807200" cy="2260600"/>
          </a:xfrm>
        </p:spPr>
      </p:pic>
      <p:pic>
        <p:nvPicPr>
          <p:cNvPr id="7" name="Picture 6">
            <a:extLst>
              <a:ext uri="{FF2B5EF4-FFF2-40B4-BE49-F238E27FC236}">
                <a16:creationId xmlns:a16="http://schemas.microsoft.com/office/drawing/2014/main" id="{E655413C-A80A-E742-B5DC-41F8172AB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446" y="2809341"/>
            <a:ext cx="4495800" cy="4048659"/>
          </a:xfrm>
          <a:prstGeom prst="rect">
            <a:avLst/>
          </a:prstGeom>
        </p:spPr>
      </p:pic>
    </p:spTree>
    <p:extLst>
      <p:ext uri="{BB962C8B-B14F-4D97-AF65-F5344CB8AC3E}">
        <p14:creationId xmlns:p14="http://schemas.microsoft.com/office/powerpoint/2010/main" val="182586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1622</Words>
  <Application>Microsoft Macintosh PowerPoint</Application>
  <PresentationFormat>On-screen Show (4:3)</PresentationFormat>
  <Paragraphs>125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dearJoe 5 CASUAL PRO</vt:lpstr>
      <vt:lpstr>Times New Roman</vt:lpstr>
      <vt:lpstr>Office Theme</vt:lpstr>
      <vt:lpstr> </vt:lpstr>
      <vt:lpstr>PowerPoint Presentation</vt:lpstr>
      <vt:lpstr>Quiz from Oakes reading</vt:lpstr>
      <vt:lpstr>PowerPoint Presentation</vt:lpstr>
      <vt:lpstr>PowerPoint Presentation</vt:lpstr>
      <vt:lpstr>Global patterns of internet </vt:lpstr>
      <vt:lpstr>Extension of Links and Nodes</vt:lpstr>
      <vt:lpstr>Extension of Links and Nodes </vt:lpstr>
      <vt:lpstr>Increase in bandwidth </vt:lpstr>
      <vt:lpstr>How data travels </vt:lpstr>
      <vt:lpstr>Undersea cables </vt:lpstr>
      <vt:lpstr>PowerPoint Presentation</vt:lpstr>
      <vt:lpstr>PowerPoint Presentation</vt:lpstr>
      <vt:lpstr>Evaluation </vt:lpstr>
      <vt:lpstr>Digital divide </vt:lpstr>
      <vt:lpstr>Digital divide amongst household and individuals</vt:lpstr>
      <vt:lpstr>Digital divide in the USA</vt:lpstr>
      <vt:lpstr>Connectedness and black holes </vt:lpstr>
      <vt:lpstr>PowerPoint Presentation</vt:lpstr>
      <vt:lpstr>PowerPoint Presentation</vt:lpstr>
      <vt:lpstr>Summary: Patterns and trends in the use of communications infrastructure</vt:lpstr>
      <vt:lpstr>Mobile phone growth</vt:lpstr>
      <vt:lpstr>PowerPoint Presentation</vt:lpstr>
      <vt:lpstr>PowerPoint Presentation</vt:lpstr>
      <vt:lpstr>PowerPoint Presentation</vt:lpstr>
      <vt:lpstr>The story of Mobile phones in Africa</vt:lpstr>
      <vt:lpstr>M-PESA notes</vt:lpstr>
      <vt:lpstr>Summary: The mobile phone revolution and electronic banking in developing countries</vt:lpstr>
      <vt:lpstr>Case study Kenya</vt:lpstr>
      <vt:lpstr>Possibilities </vt:lpstr>
      <vt:lpstr>Changing Kenya's education by phone </vt:lpstr>
      <vt:lpstr>Synoptic thinking</vt:lpstr>
      <vt:lpstr>Exam questions</vt:lpstr>
    </vt:vector>
  </TitlesOfParts>
  <Company>BSH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Phones</dc:title>
  <dc:creator>agoodfellow</dc:creator>
  <cp:lastModifiedBy>Anna Bennett</cp:lastModifiedBy>
  <cp:revision>39</cp:revision>
  <dcterms:created xsi:type="dcterms:W3CDTF">2010-11-02T18:31:19Z</dcterms:created>
  <dcterms:modified xsi:type="dcterms:W3CDTF">2020-01-31T00:44:48Z</dcterms:modified>
</cp:coreProperties>
</file>