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08" r:id="rId2"/>
    <p:sldId id="312" r:id="rId3"/>
    <p:sldId id="313" r:id="rId4"/>
    <p:sldId id="314" r:id="rId5"/>
    <p:sldId id="315" r:id="rId6"/>
    <p:sldId id="316" r:id="rId7"/>
    <p:sldId id="302" r:id="rId8"/>
    <p:sldId id="303" r:id="rId9"/>
    <p:sldId id="304" r:id="rId10"/>
    <p:sldId id="305" r:id="rId11"/>
    <p:sldId id="309" r:id="rId12"/>
    <p:sldId id="306" r:id="rId13"/>
    <p:sldId id="307" r:id="rId14"/>
    <p:sldId id="297" r:id="rId15"/>
    <p:sldId id="298" r:id="rId16"/>
    <p:sldId id="299" r:id="rId17"/>
    <p:sldId id="300" r:id="rId18"/>
    <p:sldId id="301" r:id="rId19"/>
    <p:sldId id="290" r:id="rId20"/>
    <p:sldId id="291" r:id="rId21"/>
    <p:sldId id="292" r:id="rId22"/>
    <p:sldId id="293" r:id="rId23"/>
    <p:sldId id="294" r:id="rId24"/>
    <p:sldId id="295" r:id="rId25"/>
    <p:sldId id="296" r:id="rId26"/>
    <p:sldId id="280" r:id="rId27"/>
    <p:sldId id="281" r:id="rId28"/>
    <p:sldId id="282" r:id="rId29"/>
    <p:sldId id="283" r:id="rId30"/>
    <p:sldId id="284" r:id="rId31"/>
    <p:sldId id="285" r:id="rId32"/>
    <p:sldId id="288" r:id="rId33"/>
    <p:sldId id="289" r:id="rId34"/>
    <p:sldId id="270" r:id="rId35"/>
    <p:sldId id="274" r:id="rId36"/>
    <p:sldId id="275" r:id="rId37"/>
    <p:sldId id="276" r:id="rId38"/>
    <p:sldId id="277" r:id="rId39"/>
    <p:sldId id="279" r:id="rId40"/>
    <p:sldId id="257" r:id="rId41"/>
    <p:sldId id="258" r:id="rId42"/>
    <p:sldId id="259" r:id="rId43"/>
    <p:sldId id="260" r:id="rId44"/>
    <p:sldId id="261" r:id="rId45"/>
    <p:sldId id="262" r:id="rId46"/>
    <p:sldId id="263" r:id="rId47"/>
    <p:sldId id="264" r:id="rId48"/>
    <p:sldId id="265" r:id="rId49"/>
    <p:sldId id="266" r:id="rId50"/>
    <p:sldId id="267" r:id="rId51"/>
    <p:sldId id="268" r:id="rId52"/>
    <p:sldId id="269" r:id="rId53"/>
    <p:sldId id="31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8"/>
    <p:restoredTop sz="94611"/>
  </p:normalViewPr>
  <p:slideViewPr>
    <p:cSldViewPr snapToGrid="0" snapToObjects="1">
      <p:cViewPr varScale="1">
        <p:scale>
          <a:sx n="116" d="100"/>
          <a:sy n="116" d="100"/>
        </p:scale>
        <p:origin x="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E2777C-D648-44B3-9B10-92BE75B5BFD4}" type="doc">
      <dgm:prSet loTypeId="urn:microsoft.com/office/officeart/2008/layout/VerticalCurvedList" loCatId="list" qsTypeId="urn:microsoft.com/office/officeart/2005/8/quickstyle/simple3" qsCatId="simple" csTypeId="urn:microsoft.com/office/officeart/2005/8/colors/accent4_2" csCatId="accent4" phldr="1"/>
      <dgm:spPr/>
      <dgm:t>
        <a:bodyPr/>
        <a:lstStyle/>
        <a:p>
          <a:endParaRPr lang="en-US"/>
        </a:p>
      </dgm:t>
    </dgm:pt>
    <dgm:pt modelId="{A1A3BFDC-D6B4-47CA-83C9-AE67B905B433}">
      <dgm:prSet phldrT="[Text]" custT="1"/>
      <dgm:spPr/>
      <dgm:t>
        <a:bodyPr/>
        <a:lstStyle/>
        <a:p>
          <a:r>
            <a:rPr lang="en-US" sz="1600" dirty="0"/>
            <a:t>Embryo dunes form around deposited obstacles such as pieces of wood or rocks.</a:t>
          </a:r>
        </a:p>
      </dgm:t>
    </dgm:pt>
    <dgm:pt modelId="{69858855-3CA8-4BE5-9EF2-4AA5BA7AD00A}" type="parTrans" cxnId="{3A79F147-F33F-40BB-8794-B91D5C688878}">
      <dgm:prSet/>
      <dgm:spPr/>
      <dgm:t>
        <a:bodyPr/>
        <a:lstStyle/>
        <a:p>
          <a:endParaRPr lang="en-US"/>
        </a:p>
      </dgm:t>
    </dgm:pt>
    <dgm:pt modelId="{AC1E6625-633D-44EB-9246-DE29AA8B6474}" type="sibTrans" cxnId="{3A79F147-F33F-40BB-8794-B91D5C688878}">
      <dgm:prSet/>
      <dgm:spPr/>
      <dgm:t>
        <a:bodyPr/>
        <a:lstStyle/>
        <a:p>
          <a:endParaRPr lang="en-US"/>
        </a:p>
      </dgm:t>
    </dgm:pt>
    <dgm:pt modelId="{425C61A7-892E-475D-A9D6-EE263C451A2D}">
      <dgm:prSet phldrT="[Text]" custT="1"/>
      <dgm:spPr/>
      <dgm:t>
        <a:bodyPr/>
        <a:lstStyle/>
        <a:p>
          <a:r>
            <a:rPr lang="en-US" sz="1600" dirty="0"/>
            <a:t>These develop and become </a:t>
          </a:r>
          <a:r>
            <a:rPr lang="en-US" sz="1600" dirty="0" err="1"/>
            <a:t>stabilised</a:t>
          </a:r>
          <a:r>
            <a:rPr lang="en-US" sz="1600" dirty="0"/>
            <a:t> by vegetation to form fore dunes and tall yellow dunes. Marram grass has adapted to the windy, exposed conditions and has long roots to find water. These roots help bind the sand together and </a:t>
          </a:r>
          <a:r>
            <a:rPr lang="en-US" sz="1600" dirty="0" err="1"/>
            <a:t>stabilise</a:t>
          </a:r>
          <a:r>
            <a:rPr lang="en-US" sz="1600" dirty="0"/>
            <a:t> the dunes. </a:t>
          </a:r>
        </a:p>
      </dgm:t>
    </dgm:pt>
    <dgm:pt modelId="{C82D8C66-562C-472E-8691-D2BD558F9032}" type="parTrans" cxnId="{31A75AD1-24C8-4A20-BBA5-0A66D01FBD54}">
      <dgm:prSet/>
      <dgm:spPr/>
      <dgm:t>
        <a:bodyPr/>
        <a:lstStyle/>
        <a:p>
          <a:endParaRPr lang="en-US"/>
        </a:p>
      </dgm:t>
    </dgm:pt>
    <dgm:pt modelId="{59E1F4C4-75E8-4C04-A191-7C575732AC44}" type="sibTrans" cxnId="{31A75AD1-24C8-4A20-BBA5-0A66D01FBD54}">
      <dgm:prSet/>
      <dgm:spPr/>
      <dgm:t>
        <a:bodyPr/>
        <a:lstStyle/>
        <a:p>
          <a:endParaRPr lang="en-US"/>
        </a:p>
      </dgm:t>
    </dgm:pt>
    <dgm:pt modelId="{82671CE7-FC25-48FF-9E4C-ED738C6A5556}">
      <dgm:prSet phldrT="[Text]" custT="1"/>
      <dgm:spPr/>
      <dgm:t>
        <a:bodyPr/>
        <a:lstStyle/>
        <a:p>
          <a:r>
            <a:rPr lang="en-US" sz="1600" dirty="0"/>
            <a:t>In time, rotting vegetation adds organic matter to the sand making it more fertile. A much greater range of plants </a:t>
          </a:r>
          <a:r>
            <a:rPr lang="en-US" sz="1600" dirty="0" err="1"/>
            <a:t>colonise</a:t>
          </a:r>
          <a:r>
            <a:rPr lang="en-US" sz="1600" dirty="0"/>
            <a:t> these ‘back’ dunes.</a:t>
          </a:r>
        </a:p>
      </dgm:t>
    </dgm:pt>
    <dgm:pt modelId="{24E7AFFE-F213-4747-9B33-E5EC5F26900F}" type="parTrans" cxnId="{05F91B19-B625-4F3E-9FB6-2698D53E367A}">
      <dgm:prSet/>
      <dgm:spPr/>
      <dgm:t>
        <a:bodyPr/>
        <a:lstStyle/>
        <a:p>
          <a:endParaRPr lang="en-US"/>
        </a:p>
      </dgm:t>
    </dgm:pt>
    <dgm:pt modelId="{02A1A078-49D8-447A-A3A0-4FA822AEA59B}" type="sibTrans" cxnId="{05F91B19-B625-4F3E-9FB6-2698D53E367A}">
      <dgm:prSet/>
      <dgm:spPr/>
      <dgm:t>
        <a:bodyPr/>
        <a:lstStyle/>
        <a:p>
          <a:endParaRPr lang="en-US"/>
        </a:p>
      </dgm:t>
    </dgm:pt>
    <dgm:pt modelId="{226CCB8D-E9E2-4332-8BE2-CA7A0A712AE0}">
      <dgm:prSet custT="1"/>
      <dgm:spPr/>
      <dgm:t>
        <a:bodyPr/>
        <a:lstStyle/>
        <a:p>
          <a:r>
            <a:rPr lang="en-US" sz="1600" dirty="0"/>
            <a:t>Wind can form depressions in the sand called dune slacks, in which ponds may form.</a:t>
          </a:r>
        </a:p>
      </dgm:t>
    </dgm:pt>
    <dgm:pt modelId="{2D6D6D7A-B303-4B67-B8B5-666351659DB2}" type="parTrans" cxnId="{3DE15DB1-821D-4AF7-87CE-E0FA32104926}">
      <dgm:prSet/>
      <dgm:spPr/>
      <dgm:t>
        <a:bodyPr/>
        <a:lstStyle/>
        <a:p>
          <a:endParaRPr lang="en-US"/>
        </a:p>
      </dgm:t>
    </dgm:pt>
    <dgm:pt modelId="{54BBF6BC-DD98-4519-B88D-072E453F0224}" type="sibTrans" cxnId="{3DE15DB1-821D-4AF7-87CE-E0FA32104926}">
      <dgm:prSet/>
      <dgm:spPr/>
      <dgm:t>
        <a:bodyPr/>
        <a:lstStyle/>
        <a:p>
          <a:endParaRPr lang="en-US"/>
        </a:p>
      </dgm:t>
    </dgm:pt>
    <dgm:pt modelId="{B42FFC59-4C27-40B4-ACD9-674B79C87C1B}" type="pres">
      <dgm:prSet presAssocID="{BBE2777C-D648-44B3-9B10-92BE75B5BFD4}" presName="Name0" presStyleCnt="0">
        <dgm:presLayoutVars>
          <dgm:chMax val="7"/>
          <dgm:chPref val="7"/>
          <dgm:dir/>
        </dgm:presLayoutVars>
      </dgm:prSet>
      <dgm:spPr/>
    </dgm:pt>
    <dgm:pt modelId="{7CC9A9A5-EFBC-414D-A25C-EE2C00EFB06E}" type="pres">
      <dgm:prSet presAssocID="{BBE2777C-D648-44B3-9B10-92BE75B5BFD4}" presName="Name1" presStyleCnt="0"/>
      <dgm:spPr/>
    </dgm:pt>
    <dgm:pt modelId="{4676FF18-F8A5-4602-BB6E-2C3AA7B908EE}" type="pres">
      <dgm:prSet presAssocID="{BBE2777C-D648-44B3-9B10-92BE75B5BFD4}" presName="cycle" presStyleCnt="0"/>
      <dgm:spPr/>
    </dgm:pt>
    <dgm:pt modelId="{28C3FC9D-CE12-41A5-8596-540BCF5BC93C}" type="pres">
      <dgm:prSet presAssocID="{BBE2777C-D648-44B3-9B10-92BE75B5BFD4}" presName="srcNode" presStyleLbl="node1" presStyleIdx="0" presStyleCnt="4"/>
      <dgm:spPr/>
    </dgm:pt>
    <dgm:pt modelId="{EDCD1EA0-499B-4B8B-9A2E-553A82598F89}" type="pres">
      <dgm:prSet presAssocID="{BBE2777C-D648-44B3-9B10-92BE75B5BFD4}" presName="conn" presStyleLbl="parChTrans1D2" presStyleIdx="0" presStyleCnt="1"/>
      <dgm:spPr/>
    </dgm:pt>
    <dgm:pt modelId="{4DCFB601-273C-4FC1-A517-0902F7BF3E2A}" type="pres">
      <dgm:prSet presAssocID="{BBE2777C-D648-44B3-9B10-92BE75B5BFD4}" presName="extraNode" presStyleLbl="node1" presStyleIdx="0" presStyleCnt="4"/>
      <dgm:spPr/>
    </dgm:pt>
    <dgm:pt modelId="{4507581C-9145-4BB1-8BB0-EA3B33851A94}" type="pres">
      <dgm:prSet presAssocID="{BBE2777C-D648-44B3-9B10-92BE75B5BFD4}" presName="dstNode" presStyleLbl="node1" presStyleIdx="0" presStyleCnt="4"/>
      <dgm:spPr/>
    </dgm:pt>
    <dgm:pt modelId="{5E960315-11B0-43F6-B391-194B1174A21C}" type="pres">
      <dgm:prSet presAssocID="{A1A3BFDC-D6B4-47CA-83C9-AE67B905B433}" presName="text_1" presStyleLbl="node1" presStyleIdx="0" presStyleCnt="4">
        <dgm:presLayoutVars>
          <dgm:bulletEnabled val="1"/>
        </dgm:presLayoutVars>
      </dgm:prSet>
      <dgm:spPr/>
    </dgm:pt>
    <dgm:pt modelId="{CB9B7053-91E8-479A-A5FB-B4BA8831FA09}" type="pres">
      <dgm:prSet presAssocID="{A1A3BFDC-D6B4-47CA-83C9-AE67B905B433}" presName="accent_1" presStyleCnt="0"/>
      <dgm:spPr/>
    </dgm:pt>
    <dgm:pt modelId="{593D74AB-C70F-417E-94EF-6CE1C2860781}" type="pres">
      <dgm:prSet presAssocID="{A1A3BFDC-D6B4-47CA-83C9-AE67B905B433}" presName="accentRepeatNode" presStyleLbl="solidFgAcc1" presStyleIdx="0" presStyleCnt="4"/>
      <dgm:spPr/>
    </dgm:pt>
    <dgm:pt modelId="{6114017F-06BC-436D-8F02-44DEBA924D85}" type="pres">
      <dgm:prSet presAssocID="{425C61A7-892E-475D-A9D6-EE263C451A2D}" presName="text_2" presStyleLbl="node1" presStyleIdx="1" presStyleCnt="4" custScaleY="115620">
        <dgm:presLayoutVars>
          <dgm:bulletEnabled val="1"/>
        </dgm:presLayoutVars>
      </dgm:prSet>
      <dgm:spPr/>
    </dgm:pt>
    <dgm:pt modelId="{4D7599A4-379E-49D8-AFC0-0C5C07F14574}" type="pres">
      <dgm:prSet presAssocID="{425C61A7-892E-475D-A9D6-EE263C451A2D}" presName="accent_2" presStyleCnt="0"/>
      <dgm:spPr/>
    </dgm:pt>
    <dgm:pt modelId="{3A252AF9-CDCE-4C6F-B3C8-32455418646B}" type="pres">
      <dgm:prSet presAssocID="{425C61A7-892E-475D-A9D6-EE263C451A2D}" presName="accentRepeatNode" presStyleLbl="solidFgAcc1" presStyleIdx="1" presStyleCnt="4"/>
      <dgm:spPr/>
    </dgm:pt>
    <dgm:pt modelId="{D7DC4B7F-54A1-4B13-8FDE-F85BC7C42137}" type="pres">
      <dgm:prSet presAssocID="{82671CE7-FC25-48FF-9E4C-ED738C6A5556}" presName="text_3" presStyleLbl="node1" presStyleIdx="2" presStyleCnt="4">
        <dgm:presLayoutVars>
          <dgm:bulletEnabled val="1"/>
        </dgm:presLayoutVars>
      </dgm:prSet>
      <dgm:spPr/>
    </dgm:pt>
    <dgm:pt modelId="{914109F3-1F80-4D50-850B-09392D5115CB}" type="pres">
      <dgm:prSet presAssocID="{82671CE7-FC25-48FF-9E4C-ED738C6A5556}" presName="accent_3" presStyleCnt="0"/>
      <dgm:spPr/>
    </dgm:pt>
    <dgm:pt modelId="{609429E9-D846-44E2-9128-76760A9A64E4}" type="pres">
      <dgm:prSet presAssocID="{82671CE7-FC25-48FF-9E4C-ED738C6A5556}" presName="accentRepeatNode" presStyleLbl="solidFgAcc1" presStyleIdx="2" presStyleCnt="4"/>
      <dgm:spPr/>
    </dgm:pt>
    <dgm:pt modelId="{1B920404-1BD9-497B-8806-F8E8545909B9}" type="pres">
      <dgm:prSet presAssocID="{226CCB8D-E9E2-4332-8BE2-CA7A0A712AE0}" presName="text_4" presStyleLbl="node1" presStyleIdx="3" presStyleCnt="4">
        <dgm:presLayoutVars>
          <dgm:bulletEnabled val="1"/>
        </dgm:presLayoutVars>
      </dgm:prSet>
      <dgm:spPr/>
    </dgm:pt>
    <dgm:pt modelId="{6F2E192C-33F8-4590-A36B-9D862306620F}" type="pres">
      <dgm:prSet presAssocID="{226CCB8D-E9E2-4332-8BE2-CA7A0A712AE0}" presName="accent_4" presStyleCnt="0"/>
      <dgm:spPr/>
    </dgm:pt>
    <dgm:pt modelId="{4068B3A3-818A-44CA-96CF-20BC8D11D1C6}" type="pres">
      <dgm:prSet presAssocID="{226CCB8D-E9E2-4332-8BE2-CA7A0A712AE0}" presName="accentRepeatNode" presStyleLbl="solidFgAcc1" presStyleIdx="3" presStyleCnt="4"/>
      <dgm:spPr/>
    </dgm:pt>
  </dgm:ptLst>
  <dgm:cxnLst>
    <dgm:cxn modelId="{52EDFC13-4F3D-4507-B1CB-1F03031E511C}" type="presOf" srcId="{BBE2777C-D648-44B3-9B10-92BE75B5BFD4}" destId="{B42FFC59-4C27-40B4-ACD9-674B79C87C1B}" srcOrd="0" destOrd="0" presId="urn:microsoft.com/office/officeart/2008/layout/VerticalCurvedList"/>
    <dgm:cxn modelId="{05F91B19-B625-4F3E-9FB6-2698D53E367A}" srcId="{BBE2777C-D648-44B3-9B10-92BE75B5BFD4}" destId="{82671CE7-FC25-48FF-9E4C-ED738C6A5556}" srcOrd="2" destOrd="0" parTransId="{24E7AFFE-F213-4747-9B33-E5EC5F26900F}" sibTransId="{02A1A078-49D8-447A-A3A0-4FA822AEA59B}"/>
    <dgm:cxn modelId="{CEF7461F-F331-4DB7-B15E-757DC4E226EE}" type="presOf" srcId="{82671CE7-FC25-48FF-9E4C-ED738C6A5556}" destId="{D7DC4B7F-54A1-4B13-8FDE-F85BC7C42137}" srcOrd="0" destOrd="0" presId="urn:microsoft.com/office/officeart/2008/layout/VerticalCurvedList"/>
    <dgm:cxn modelId="{3A79F147-F33F-40BB-8794-B91D5C688878}" srcId="{BBE2777C-D648-44B3-9B10-92BE75B5BFD4}" destId="{A1A3BFDC-D6B4-47CA-83C9-AE67B905B433}" srcOrd="0" destOrd="0" parTransId="{69858855-3CA8-4BE5-9EF2-4AA5BA7AD00A}" sibTransId="{AC1E6625-633D-44EB-9246-DE29AA8B6474}"/>
    <dgm:cxn modelId="{A8654449-BC92-4FFA-A9F4-D7F91845058B}" type="presOf" srcId="{AC1E6625-633D-44EB-9246-DE29AA8B6474}" destId="{EDCD1EA0-499B-4B8B-9A2E-553A82598F89}" srcOrd="0" destOrd="0" presId="urn:microsoft.com/office/officeart/2008/layout/VerticalCurvedList"/>
    <dgm:cxn modelId="{C7A275A8-8359-4928-B592-7DA603CEFAD6}" type="presOf" srcId="{425C61A7-892E-475D-A9D6-EE263C451A2D}" destId="{6114017F-06BC-436D-8F02-44DEBA924D85}" srcOrd="0" destOrd="0" presId="urn:microsoft.com/office/officeart/2008/layout/VerticalCurvedList"/>
    <dgm:cxn modelId="{3DE15DB1-821D-4AF7-87CE-E0FA32104926}" srcId="{BBE2777C-D648-44B3-9B10-92BE75B5BFD4}" destId="{226CCB8D-E9E2-4332-8BE2-CA7A0A712AE0}" srcOrd="3" destOrd="0" parTransId="{2D6D6D7A-B303-4B67-B8B5-666351659DB2}" sibTransId="{54BBF6BC-DD98-4519-B88D-072E453F0224}"/>
    <dgm:cxn modelId="{C6132FC4-0BE4-41CC-A1D0-D006473B44C2}" type="presOf" srcId="{226CCB8D-E9E2-4332-8BE2-CA7A0A712AE0}" destId="{1B920404-1BD9-497B-8806-F8E8545909B9}" srcOrd="0" destOrd="0" presId="urn:microsoft.com/office/officeart/2008/layout/VerticalCurvedList"/>
    <dgm:cxn modelId="{31A75AD1-24C8-4A20-BBA5-0A66D01FBD54}" srcId="{BBE2777C-D648-44B3-9B10-92BE75B5BFD4}" destId="{425C61A7-892E-475D-A9D6-EE263C451A2D}" srcOrd="1" destOrd="0" parTransId="{C82D8C66-562C-472E-8691-D2BD558F9032}" sibTransId="{59E1F4C4-75E8-4C04-A191-7C575732AC44}"/>
    <dgm:cxn modelId="{AE0A3DEB-19EB-43B1-AEE5-CFCEAA6F3C07}" type="presOf" srcId="{A1A3BFDC-D6B4-47CA-83C9-AE67B905B433}" destId="{5E960315-11B0-43F6-B391-194B1174A21C}" srcOrd="0" destOrd="0" presId="urn:microsoft.com/office/officeart/2008/layout/VerticalCurvedList"/>
    <dgm:cxn modelId="{B7329C44-5F6F-4571-8F6C-3BEB0462493A}" type="presParOf" srcId="{B42FFC59-4C27-40B4-ACD9-674B79C87C1B}" destId="{7CC9A9A5-EFBC-414D-A25C-EE2C00EFB06E}" srcOrd="0" destOrd="0" presId="urn:microsoft.com/office/officeart/2008/layout/VerticalCurvedList"/>
    <dgm:cxn modelId="{28D8242F-D7E1-49DB-A42E-1E3D6E25074E}" type="presParOf" srcId="{7CC9A9A5-EFBC-414D-A25C-EE2C00EFB06E}" destId="{4676FF18-F8A5-4602-BB6E-2C3AA7B908EE}" srcOrd="0" destOrd="0" presId="urn:microsoft.com/office/officeart/2008/layout/VerticalCurvedList"/>
    <dgm:cxn modelId="{65316293-1C84-4334-9C3C-B41C4FB54EE1}" type="presParOf" srcId="{4676FF18-F8A5-4602-BB6E-2C3AA7B908EE}" destId="{28C3FC9D-CE12-41A5-8596-540BCF5BC93C}" srcOrd="0" destOrd="0" presId="urn:microsoft.com/office/officeart/2008/layout/VerticalCurvedList"/>
    <dgm:cxn modelId="{D26195D8-146C-4FD3-BE81-87AF63C685BA}" type="presParOf" srcId="{4676FF18-F8A5-4602-BB6E-2C3AA7B908EE}" destId="{EDCD1EA0-499B-4B8B-9A2E-553A82598F89}" srcOrd="1" destOrd="0" presId="urn:microsoft.com/office/officeart/2008/layout/VerticalCurvedList"/>
    <dgm:cxn modelId="{EA7C854E-451D-4A37-9B1E-4DE3F933BDBA}" type="presParOf" srcId="{4676FF18-F8A5-4602-BB6E-2C3AA7B908EE}" destId="{4DCFB601-273C-4FC1-A517-0902F7BF3E2A}" srcOrd="2" destOrd="0" presId="urn:microsoft.com/office/officeart/2008/layout/VerticalCurvedList"/>
    <dgm:cxn modelId="{79E9FFCC-1F4A-4E92-AF99-DB71581501EA}" type="presParOf" srcId="{4676FF18-F8A5-4602-BB6E-2C3AA7B908EE}" destId="{4507581C-9145-4BB1-8BB0-EA3B33851A94}" srcOrd="3" destOrd="0" presId="urn:microsoft.com/office/officeart/2008/layout/VerticalCurvedList"/>
    <dgm:cxn modelId="{8A810132-154B-4720-A7CF-1980DD2B8536}" type="presParOf" srcId="{7CC9A9A5-EFBC-414D-A25C-EE2C00EFB06E}" destId="{5E960315-11B0-43F6-B391-194B1174A21C}" srcOrd="1" destOrd="0" presId="urn:microsoft.com/office/officeart/2008/layout/VerticalCurvedList"/>
    <dgm:cxn modelId="{D101B0E1-5873-446A-85A6-901ACDAE1AA8}" type="presParOf" srcId="{7CC9A9A5-EFBC-414D-A25C-EE2C00EFB06E}" destId="{CB9B7053-91E8-479A-A5FB-B4BA8831FA09}" srcOrd="2" destOrd="0" presId="urn:microsoft.com/office/officeart/2008/layout/VerticalCurvedList"/>
    <dgm:cxn modelId="{CDA0A10D-4F22-45A8-BC16-C41F226BABDF}" type="presParOf" srcId="{CB9B7053-91E8-479A-A5FB-B4BA8831FA09}" destId="{593D74AB-C70F-417E-94EF-6CE1C2860781}" srcOrd="0" destOrd="0" presId="urn:microsoft.com/office/officeart/2008/layout/VerticalCurvedList"/>
    <dgm:cxn modelId="{4102F875-6E3F-43DA-9628-F9DBC98C2E57}" type="presParOf" srcId="{7CC9A9A5-EFBC-414D-A25C-EE2C00EFB06E}" destId="{6114017F-06BC-436D-8F02-44DEBA924D85}" srcOrd="3" destOrd="0" presId="urn:microsoft.com/office/officeart/2008/layout/VerticalCurvedList"/>
    <dgm:cxn modelId="{3A1ED091-1EE7-4623-A061-FF2CA31655D1}" type="presParOf" srcId="{7CC9A9A5-EFBC-414D-A25C-EE2C00EFB06E}" destId="{4D7599A4-379E-49D8-AFC0-0C5C07F14574}" srcOrd="4" destOrd="0" presId="urn:microsoft.com/office/officeart/2008/layout/VerticalCurvedList"/>
    <dgm:cxn modelId="{D95AB756-6A83-414A-9E4E-BA540630FC96}" type="presParOf" srcId="{4D7599A4-379E-49D8-AFC0-0C5C07F14574}" destId="{3A252AF9-CDCE-4C6F-B3C8-32455418646B}" srcOrd="0" destOrd="0" presId="urn:microsoft.com/office/officeart/2008/layout/VerticalCurvedList"/>
    <dgm:cxn modelId="{2929BC04-DDA2-4D8E-88FE-1B354F0345FC}" type="presParOf" srcId="{7CC9A9A5-EFBC-414D-A25C-EE2C00EFB06E}" destId="{D7DC4B7F-54A1-4B13-8FDE-F85BC7C42137}" srcOrd="5" destOrd="0" presId="urn:microsoft.com/office/officeart/2008/layout/VerticalCurvedList"/>
    <dgm:cxn modelId="{89FFBB5E-BFFD-4D6D-8E43-6FCEC029B4D1}" type="presParOf" srcId="{7CC9A9A5-EFBC-414D-A25C-EE2C00EFB06E}" destId="{914109F3-1F80-4D50-850B-09392D5115CB}" srcOrd="6" destOrd="0" presId="urn:microsoft.com/office/officeart/2008/layout/VerticalCurvedList"/>
    <dgm:cxn modelId="{7D5C017F-742E-4AF3-AC14-529BB21B943C}" type="presParOf" srcId="{914109F3-1F80-4D50-850B-09392D5115CB}" destId="{609429E9-D846-44E2-9128-76760A9A64E4}" srcOrd="0" destOrd="0" presId="urn:microsoft.com/office/officeart/2008/layout/VerticalCurvedList"/>
    <dgm:cxn modelId="{BEEE027F-D3FC-465F-A1E6-B69E700840BB}" type="presParOf" srcId="{7CC9A9A5-EFBC-414D-A25C-EE2C00EFB06E}" destId="{1B920404-1BD9-497B-8806-F8E8545909B9}" srcOrd="7" destOrd="0" presId="urn:microsoft.com/office/officeart/2008/layout/VerticalCurvedList"/>
    <dgm:cxn modelId="{12BA8BB5-56C0-44DD-B56B-0222C0B64EA0}" type="presParOf" srcId="{7CC9A9A5-EFBC-414D-A25C-EE2C00EFB06E}" destId="{6F2E192C-33F8-4590-A36B-9D862306620F}" srcOrd="8" destOrd="0" presId="urn:microsoft.com/office/officeart/2008/layout/VerticalCurvedList"/>
    <dgm:cxn modelId="{5E234F33-684B-4366-8DE2-B28E4B560611}" type="presParOf" srcId="{6F2E192C-33F8-4590-A36B-9D862306620F}" destId="{4068B3A3-818A-44CA-96CF-20BC8D11D1C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D1EA0-499B-4B8B-9A2E-553A82598F89}">
      <dsp:nvSpPr>
        <dsp:cNvPr id="0" name=""/>
        <dsp:cNvSpPr/>
      </dsp:nvSpPr>
      <dsp:spPr>
        <a:xfrm>
          <a:off x="-5350567" y="-819375"/>
          <a:ext cx="6371164" cy="6371164"/>
        </a:xfrm>
        <a:prstGeom prst="blockArc">
          <a:avLst>
            <a:gd name="adj1" fmla="val 18900000"/>
            <a:gd name="adj2" fmla="val 2700000"/>
            <a:gd name="adj3" fmla="val 339"/>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960315-11B0-43F6-B391-194B1174A21C}">
      <dsp:nvSpPr>
        <dsp:cNvPr id="0" name=""/>
        <dsp:cNvSpPr/>
      </dsp:nvSpPr>
      <dsp:spPr>
        <a:xfrm>
          <a:off x="534326" y="363827"/>
          <a:ext cx="6874155" cy="72803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87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Embryo dunes form around deposited obstacles such as pieces of wood or rocks.</a:t>
          </a:r>
        </a:p>
      </dsp:txBody>
      <dsp:txXfrm>
        <a:off x="534326" y="363827"/>
        <a:ext cx="6874155" cy="728034"/>
      </dsp:txXfrm>
    </dsp:sp>
    <dsp:sp modelId="{593D74AB-C70F-417E-94EF-6CE1C2860781}">
      <dsp:nvSpPr>
        <dsp:cNvPr id="0" name=""/>
        <dsp:cNvSpPr/>
      </dsp:nvSpPr>
      <dsp:spPr>
        <a:xfrm>
          <a:off x="79305" y="272823"/>
          <a:ext cx="910043" cy="91004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114017F-06BC-436D-8F02-44DEBA924D85}">
      <dsp:nvSpPr>
        <dsp:cNvPr id="0" name=""/>
        <dsp:cNvSpPr/>
      </dsp:nvSpPr>
      <dsp:spPr>
        <a:xfrm>
          <a:off x="951725" y="1399209"/>
          <a:ext cx="6456756" cy="84175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87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These develop and become </a:t>
          </a:r>
          <a:r>
            <a:rPr lang="en-US" sz="1600" kern="1200" dirty="0" err="1"/>
            <a:t>stabilised</a:t>
          </a:r>
          <a:r>
            <a:rPr lang="en-US" sz="1600" kern="1200" dirty="0"/>
            <a:t> by vegetation to form fore dunes and tall yellow dunes. Marram grass has adapted to the windy, exposed conditions and has long roots to find water. These roots help bind the sand together and </a:t>
          </a:r>
          <a:r>
            <a:rPr lang="en-US" sz="1600" kern="1200" dirty="0" err="1"/>
            <a:t>stabilise</a:t>
          </a:r>
          <a:r>
            <a:rPr lang="en-US" sz="1600" kern="1200" dirty="0"/>
            <a:t> the dunes. </a:t>
          </a:r>
        </a:p>
      </dsp:txBody>
      <dsp:txXfrm>
        <a:off x="951725" y="1399209"/>
        <a:ext cx="6456756" cy="841753"/>
      </dsp:txXfrm>
    </dsp:sp>
    <dsp:sp modelId="{3A252AF9-CDCE-4C6F-B3C8-32455418646B}">
      <dsp:nvSpPr>
        <dsp:cNvPr id="0" name=""/>
        <dsp:cNvSpPr/>
      </dsp:nvSpPr>
      <dsp:spPr>
        <a:xfrm>
          <a:off x="496703" y="1365064"/>
          <a:ext cx="910043" cy="91004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7DC4B7F-54A1-4B13-8FDE-F85BC7C42137}">
      <dsp:nvSpPr>
        <dsp:cNvPr id="0" name=""/>
        <dsp:cNvSpPr/>
      </dsp:nvSpPr>
      <dsp:spPr>
        <a:xfrm>
          <a:off x="951725" y="2548310"/>
          <a:ext cx="6456756" cy="72803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87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In time, rotting vegetation adds organic matter to the sand making it more fertile. A much greater range of plants </a:t>
          </a:r>
          <a:r>
            <a:rPr lang="en-US" sz="1600" kern="1200" dirty="0" err="1"/>
            <a:t>colonise</a:t>
          </a:r>
          <a:r>
            <a:rPr lang="en-US" sz="1600" kern="1200" dirty="0"/>
            <a:t> these ‘back’ dunes.</a:t>
          </a:r>
        </a:p>
      </dsp:txBody>
      <dsp:txXfrm>
        <a:off x="951725" y="2548310"/>
        <a:ext cx="6456756" cy="728034"/>
      </dsp:txXfrm>
    </dsp:sp>
    <dsp:sp modelId="{609429E9-D846-44E2-9128-76760A9A64E4}">
      <dsp:nvSpPr>
        <dsp:cNvPr id="0" name=""/>
        <dsp:cNvSpPr/>
      </dsp:nvSpPr>
      <dsp:spPr>
        <a:xfrm>
          <a:off x="496703" y="2457305"/>
          <a:ext cx="910043" cy="91004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B920404-1BD9-497B-8806-F8E8545909B9}">
      <dsp:nvSpPr>
        <dsp:cNvPr id="0" name=""/>
        <dsp:cNvSpPr/>
      </dsp:nvSpPr>
      <dsp:spPr>
        <a:xfrm>
          <a:off x="534326" y="3640551"/>
          <a:ext cx="6874155" cy="72803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87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Wind can form depressions in the sand called dune slacks, in which ponds may form.</a:t>
          </a:r>
        </a:p>
      </dsp:txBody>
      <dsp:txXfrm>
        <a:off x="534326" y="3640551"/>
        <a:ext cx="6874155" cy="728034"/>
      </dsp:txXfrm>
    </dsp:sp>
    <dsp:sp modelId="{4068B3A3-818A-44CA-96CF-20BC8D11D1C6}">
      <dsp:nvSpPr>
        <dsp:cNvPr id="0" name=""/>
        <dsp:cNvSpPr/>
      </dsp:nvSpPr>
      <dsp:spPr>
        <a:xfrm>
          <a:off x="79305" y="3549547"/>
          <a:ext cx="910043" cy="91004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6D0B3-4923-0C42-A015-765AF55F8CD0}" type="datetimeFigureOut">
              <a:rPr lang="en-US" smtClean="0"/>
              <a:t>3/22/18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9FB61-80A3-634B-A01B-EE1FAFB73CBC}" type="slidenum">
              <a:rPr lang="en-US" smtClean="0"/>
              <a:t>‹#›</a:t>
            </a:fld>
            <a:endParaRPr lang="en-US"/>
          </a:p>
        </p:txBody>
      </p:sp>
    </p:spTree>
    <p:extLst>
      <p:ext uri="{BB962C8B-B14F-4D97-AF65-F5344CB8AC3E}">
        <p14:creationId xmlns:p14="http://schemas.microsoft.com/office/powerpoint/2010/main" val="422913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a:t>
            </a:r>
            <a:r>
              <a:rPr lang="en-GB" baseline="0" dirty="0"/>
              <a:t> if you don’t wish to use </a:t>
            </a:r>
            <a:r>
              <a:rPr lang="en-GB" baseline="0" dirty="0" err="1"/>
              <a:t>play-doh</a:t>
            </a:r>
            <a:r>
              <a:rPr lang="en-GB" baseline="0" dirty="0"/>
              <a:t>.</a:t>
            </a:r>
            <a:endParaRPr lang="en-GB" dirty="0"/>
          </a:p>
        </p:txBody>
      </p:sp>
      <p:sp>
        <p:nvSpPr>
          <p:cNvPr id="4" name="Slide Number Placeholder 3"/>
          <p:cNvSpPr>
            <a:spLocks noGrp="1"/>
          </p:cNvSpPr>
          <p:nvPr>
            <p:ph type="sldNum" sz="quarter" idx="10"/>
          </p:nvPr>
        </p:nvSpPr>
        <p:spPr/>
        <p:txBody>
          <a:bodyPr/>
          <a:lstStyle/>
          <a:p>
            <a:fld id="{DCE3A743-5980-4984-B35C-4BD95E7CCA58}" type="slidenum">
              <a:rPr lang="en-GB" smtClean="0"/>
              <a:t>25</a:t>
            </a:fld>
            <a:endParaRPr lang="en-GB"/>
          </a:p>
        </p:txBody>
      </p:sp>
    </p:spTree>
    <p:extLst>
      <p:ext uri="{BB962C8B-B14F-4D97-AF65-F5344CB8AC3E}">
        <p14:creationId xmlns:p14="http://schemas.microsoft.com/office/powerpoint/2010/main" val="69080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21A0-79E8-DC42-A945-42FB45CAF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EADEA-1C18-9647-92AE-B880C0FF07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BF0AEB-1BED-D148-96CB-0B675A514C45}"/>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5" name="Footer Placeholder 4">
            <a:extLst>
              <a:ext uri="{FF2B5EF4-FFF2-40B4-BE49-F238E27FC236}">
                <a16:creationId xmlns:a16="http://schemas.microsoft.com/office/drawing/2014/main" id="{3CBA425B-78FA-5942-8646-FE204C8A43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D4589-3440-DC45-8459-306B33C2F490}"/>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34810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769-7618-0141-9AE9-6C5D3E66B8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3693B8-A7D8-3148-ACDB-4FF641003E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11417-220A-484B-9186-7B4722D3B37B}"/>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5" name="Footer Placeholder 4">
            <a:extLst>
              <a:ext uri="{FF2B5EF4-FFF2-40B4-BE49-F238E27FC236}">
                <a16:creationId xmlns:a16="http://schemas.microsoft.com/office/drawing/2014/main" id="{B917BE3B-0DBA-9749-8215-6209722F9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D88E8-D8EC-6349-9124-95548F448359}"/>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389467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5D16D3-03BB-4344-BA5B-86F8EEDEB7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9CFAA-2B01-B346-B3E8-FCB647B092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68B32-1AFE-1D4F-8C0F-F087197142DB}"/>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5" name="Footer Placeholder 4">
            <a:extLst>
              <a:ext uri="{FF2B5EF4-FFF2-40B4-BE49-F238E27FC236}">
                <a16:creationId xmlns:a16="http://schemas.microsoft.com/office/drawing/2014/main" id="{BF114D7A-0044-D144-B415-3CC9A461D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AE81C-B5D8-7542-B6DF-B3FF98BCBB43}"/>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283838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EA91-5E57-1347-8E65-E12465C3D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C4614-CE3E-A740-8DC9-AE6567F6D2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7C30C-756D-E448-A8E0-4534391702AB}"/>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5" name="Footer Placeholder 4">
            <a:extLst>
              <a:ext uri="{FF2B5EF4-FFF2-40B4-BE49-F238E27FC236}">
                <a16:creationId xmlns:a16="http://schemas.microsoft.com/office/drawing/2014/main" id="{33CAE21F-3EFB-CF4D-83F7-BFDED799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CE651-4A6F-9245-B368-77D0CD020A98}"/>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191498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5266-8A08-4240-B4A7-0D1D3E410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8D37C5-A209-5343-8CD4-9837D2B19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DBA7F9-AB84-8B40-80C3-4A71D1082454}"/>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5" name="Footer Placeholder 4">
            <a:extLst>
              <a:ext uri="{FF2B5EF4-FFF2-40B4-BE49-F238E27FC236}">
                <a16:creationId xmlns:a16="http://schemas.microsoft.com/office/drawing/2014/main" id="{9E70F055-9E8D-3D46-A328-033B09CD3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92749-FC60-9742-BBC7-978FB3339435}"/>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102593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0F92-212F-874B-B43F-82665C495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18CCE-4D81-2F48-B39B-DF0DD3A8448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E69F9-DDFB-494E-9967-A4B112D895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0A3A17-736C-154F-8D38-413917BEF931}"/>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6" name="Footer Placeholder 5">
            <a:extLst>
              <a:ext uri="{FF2B5EF4-FFF2-40B4-BE49-F238E27FC236}">
                <a16:creationId xmlns:a16="http://schemas.microsoft.com/office/drawing/2014/main" id="{2D689F94-D963-1D44-8C41-3E0C705FB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8BD65-2E68-2442-ACFC-623E870D53A8}"/>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59704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F71A6-B456-9F40-A086-C06A423DAC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E97390-8B20-3F4B-BAAE-C4BF293070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B7BFCE-C467-8143-A0C9-21ADF563D7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57DF79-518B-6A49-9C7A-E3599817A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302260-70C7-704E-98F9-FBCAE152DB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0DF600-D229-D343-BC5D-78E4211CBDA3}"/>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8" name="Footer Placeholder 7">
            <a:extLst>
              <a:ext uri="{FF2B5EF4-FFF2-40B4-BE49-F238E27FC236}">
                <a16:creationId xmlns:a16="http://schemas.microsoft.com/office/drawing/2014/main" id="{EFA43BB0-D071-4449-9134-1A0EBE88FC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D04844-ADA8-7F48-AC97-FB5390780F6C}"/>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2720324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C42F-5565-8C44-BBDD-EB60100E8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233BA-4628-684F-8F52-C3391FA7F845}"/>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4" name="Footer Placeholder 3">
            <a:extLst>
              <a:ext uri="{FF2B5EF4-FFF2-40B4-BE49-F238E27FC236}">
                <a16:creationId xmlns:a16="http://schemas.microsoft.com/office/drawing/2014/main" id="{27644A5C-5DF3-0E48-AAA2-6CE289F5A5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E7B363-F0EF-BF4A-8AF8-F6AC605100BF}"/>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976991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9B2546-5BA2-5E41-A65B-B2C092D0C235}"/>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3" name="Footer Placeholder 2">
            <a:extLst>
              <a:ext uri="{FF2B5EF4-FFF2-40B4-BE49-F238E27FC236}">
                <a16:creationId xmlns:a16="http://schemas.microsoft.com/office/drawing/2014/main" id="{F56B84F3-3C1F-A041-AD77-04F547DC31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917BEA-7174-F946-BB14-5864CCE087E6}"/>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53685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63CA-3DC3-6A4F-8B98-25DB47937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F626F0-9E0B-F447-8A4E-78A3C51EBB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06B3B-564D-714B-ADC3-BD10AB119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C211A9-441D-F247-ABC5-4A9048BCD219}"/>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6" name="Footer Placeholder 5">
            <a:extLst>
              <a:ext uri="{FF2B5EF4-FFF2-40B4-BE49-F238E27FC236}">
                <a16:creationId xmlns:a16="http://schemas.microsoft.com/office/drawing/2014/main" id="{6A5F6A5F-6ECA-3341-AABF-948064B1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A7CED-075E-EF40-95DC-DA734CA8678B}"/>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401594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CD30-8319-E946-83D8-890A63BA8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06DD4B-5E80-AE43-B05C-89A77C098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006887-8779-854A-B90A-B37FDAB58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278280-5B85-C845-8231-5A9D655EF662}"/>
              </a:ext>
            </a:extLst>
          </p:cNvPr>
          <p:cNvSpPr>
            <a:spLocks noGrp="1"/>
          </p:cNvSpPr>
          <p:nvPr>
            <p:ph type="dt" sz="half" idx="10"/>
          </p:nvPr>
        </p:nvSpPr>
        <p:spPr/>
        <p:txBody>
          <a:bodyPr/>
          <a:lstStyle/>
          <a:p>
            <a:fld id="{BC815861-52B8-4046-97A5-EACD71661DE5}" type="datetimeFigureOut">
              <a:rPr lang="en-US" smtClean="0"/>
              <a:t>3/22/18</a:t>
            </a:fld>
            <a:endParaRPr lang="en-US"/>
          </a:p>
        </p:txBody>
      </p:sp>
      <p:sp>
        <p:nvSpPr>
          <p:cNvPr id="6" name="Footer Placeholder 5">
            <a:extLst>
              <a:ext uri="{FF2B5EF4-FFF2-40B4-BE49-F238E27FC236}">
                <a16:creationId xmlns:a16="http://schemas.microsoft.com/office/drawing/2014/main" id="{BA0D9EFA-912E-6E4E-A1B5-E218384DC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D57D4-97F7-6946-BBFC-0E1BAEF53002}"/>
              </a:ext>
            </a:extLst>
          </p:cNvPr>
          <p:cNvSpPr>
            <a:spLocks noGrp="1"/>
          </p:cNvSpPr>
          <p:nvPr>
            <p:ph type="sldNum" sz="quarter" idx="12"/>
          </p:nvPr>
        </p:nvSpPr>
        <p:spPr/>
        <p:txBody>
          <a:bodyPr/>
          <a:lstStyle/>
          <a:p>
            <a:fld id="{49BBB53E-8A8E-164B-AAA4-C479A791ECD1}" type="slidenum">
              <a:rPr lang="en-US" smtClean="0"/>
              <a:t>‹#›</a:t>
            </a:fld>
            <a:endParaRPr lang="en-US"/>
          </a:p>
        </p:txBody>
      </p:sp>
    </p:spTree>
    <p:extLst>
      <p:ext uri="{BB962C8B-B14F-4D97-AF65-F5344CB8AC3E}">
        <p14:creationId xmlns:p14="http://schemas.microsoft.com/office/powerpoint/2010/main" val="9893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5DF9F3-0096-8B43-8C0A-C778CEB988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CA5CF6-DE53-B24B-BE2C-A8FA6A44F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9A232-6087-A34C-A22A-56A6CD9CF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15861-52B8-4046-97A5-EACD71661DE5}" type="datetimeFigureOut">
              <a:rPr lang="en-US" smtClean="0"/>
              <a:t>3/22/18</a:t>
            </a:fld>
            <a:endParaRPr lang="en-US"/>
          </a:p>
        </p:txBody>
      </p:sp>
      <p:sp>
        <p:nvSpPr>
          <p:cNvPr id="5" name="Footer Placeholder 4">
            <a:extLst>
              <a:ext uri="{FF2B5EF4-FFF2-40B4-BE49-F238E27FC236}">
                <a16:creationId xmlns:a16="http://schemas.microsoft.com/office/drawing/2014/main" id="{03F7885E-4069-B744-83BE-E63372FBC3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0ECC53-B126-4A48-BF48-A95A0163DD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BB53E-8A8E-164B-AAA4-C479A791ECD1}" type="slidenum">
              <a:rPr lang="en-US" smtClean="0"/>
              <a:t>‹#›</a:t>
            </a:fld>
            <a:endParaRPr lang="en-US"/>
          </a:p>
        </p:txBody>
      </p:sp>
    </p:spTree>
    <p:extLst>
      <p:ext uri="{BB962C8B-B14F-4D97-AF65-F5344CB8AC3E}">
        <p14:creationId xmlns:p14="http://schemas.microsoft.com/office/powerpoint/2010/main" val="2682149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4.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3.jpeg"/><Relationship Id="rId5" Type="http://schemas.openxmlformats.org/officeDocument/2006/relationships/diagramQuickStyle" Target="../diagrams/quickStyle1.xml"/><Relationship Id="rId10" Type="http://schemas.openxmlformats.org/officeDocument/2006/relationships/image" Target="../media/image32.jpeg"/><Relationship Id="rId4" Type="http://schemas.openxmlformats.org/officeDocument/2006/relationships/diagramLayout" Target="../diagrams/layout1.xml"/><Relationship Id="rId9"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2.png"/><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77594"/>
            <a:ext cx="7772400" cy="1527743"/>
          </a:xfrm>
          <a:solidFill>
            <a:srgbClr val="FFFF00"/>
          </a:solidFill>
          <a:ln>
            <a:solidFill>
              <a:schemeClr val="tx1"/>
            </a:solidFill>
          </a:ln>
        </p:spPr>
        <p:txBody>
          <a:bodyPr>
            <a:normAutofit/>
          </a:bodyPr>
          <a:lstStyle/>
          <a:p>
            <a:r>
              <a:rPr lang="en-GB" sz="8000" dirty="0">
                <a:latin typeface="KBSticktoIt Medium" panose="02000603000000000000" pitchFamily="2" charset="0"/>
                <a:ea typeface="KBSticktoIt Medium" panose="02000603000000000000" pitchFamily="2" charset="0"/>
              </a:rPr>
              <a:t>Coasts</a:t>
            </a:r>
          </a:p>
        </p:txBody>
      </p:sp>
      <p:sp>
        <p:nvSpPr>
          <p:cNvPr id="3" name="Subtitle 2"/>
          <p:cNvSpPr>
            <a:spLocks noGrp="1"/>
          </p:cNvSpPr>
          <p:nvPr>
            <p:ph type="subTitle" idx="1"/>
          </p:nvPr>
        </p:nvSpPr>
        <p:spPr>
          <a:xfrm>
            <a:off x="6569992" y="2695170"/>
            <a:ext cx="4003879" cy="3091176"/>
          </a:xfrm>
          <a:solidFill>
            <a:schemeClr val="accent4">
              <a:lumMod val="40000"/>
              <a:lumOff val="60000"/>
            </a:schemeClr>
          </a:solidFill>
          <a:ln>
            <a:solidFill>
              <a:schemeClr val="tx1"/>
            </a:solidFill>
          </a:ln>
        </p:spPr>
        <p:txBody>
          <a:bodyPr>
            <a:normAutofit fontScale="92500" lnSpcReduction="20000"/>
          </a:bodyPr>
          <a:lstStyle/>
          <a:p>
            <a:r>
              <a:rPr lang="en-GB" dirty="0"/>
              <a:t>GET THINKING! </a:t>
            </a:r>
          </a:p>
          <a:p>
            <a:r>
              <a:rPr lang="en-GB" dirty="0"/>
              <a:t>What’s going on in the photograph?</a:t>
            </a:r>
          </a:p>
          <a:p>
            <a:endParaRPr lang="en-GB" dirty="0"/>
          </a:p>
          <a:p>
            <a:r>
              <a:rPr lang="en-GB" dirty="0"/>
              <a:t>Should we be concerned? </a:t>
            </a:r>
          </a:p>
          <a:p>
            <a:r>
              <a:rPr lang="en-GB" dirty="0"/>
              <a:t>Why might we be concerned?</a:t>
            </a:r>
          </a:p>
          <a:p>
            <a:r>
              <a:rPr lang="en-GB" dirty="0"/>
              <a:t>Do things change at this location? </a:t>
            </a:r>
          </a:p>
          <a:p>
            <a:r>
              <a:rPr lang="en-GB" dirty="0"/>
              <a:t>Do those waves do anything to the coastal environment?</a:t>
            </a:r>
          </a:p>
        </p:txBody>
      </p:sp>
      <p:sp>
        <p:nvSpPr>
          <p:cNvPr id="5"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Revision</a:t>
            </a:r>
          </a:p>
        </p:txBody>
      </p:sp>
      <p:sp>
        <p:nvSpPr>
          <p:cNvPr id="6" name="Title 1"/>
          <p:cNvSpPr txBox="1">
            <a:spLocks/>
          </p:cNvSpPr>
          <p:nvPr/>
        </p:nvSpPr>
        <p:spPr>
          <a:xfrm>
            <a:off x="7230297" y="24506"/>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Paper 1, Section 2- The Natural Environment</a:t>
            </a:r>
          </a:p>
        </p:txBody>
      </p:sp>
      <p:sp>
        <p:nvSpPr>
          <p:cNvPr id="8"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revise coasts</a:t>
            </a:r>
          </a:p>
        </p:txBody>
      </p:sp>
      <p:pic>
        <p:nvPicPr>
          <p:cNvPr id="2050" name="Picture 2" descr="Image result for coastal erosion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746" y="2870408"/>
            <a:ext cx="4762500" cy="25241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689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665746" y="950229"/>
            <a:ext cx="8853342" cy="1361293"/>
          </a:xfrm>
          <a:solidFill>
            <a:srgbClr val="FFFF00"/>
          </a:solidFill>
          <a:ln>
            <a:solidFill>
              <a:schemeClr val="tx1"/>
            </a:solidFill>
          </a:ln>
        </p:spPr>
        <p:txBody>
          <a:bodyPr>
            <a:noAutofit/>
          </a:bodyPr>
          <a:lstStyle/>
          <a:p>
            <a:r>
              <a:rPr lang="en-GB" sz="3200" b="1" dirty="0"/>
              <a:t>Longshore Drift – transports the eroded material and deposits it (when waves loose energy) further along the beach.</a:t>
            </a:r>
          </a:p>
        </p:txBody>
      </p:sp>
      <p:sp>
        <p:nvSpPr>
          <p:cNvPr id="15" name="Content Placeholder 2"/>
          <p:cNvSpPr txBox="1">
            <a:spLocks/>
          </p:cNvSpPr>
          <p:nvPr/>
        </p:nvSpPr>
        <p:spPr>
          <a:xfrm>
            <a:off x="1665747" y="2425149"/>
            <a:ext cx="4142535" cy="3361197"/>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GB" dirty="0"/>
              <a:t>Waves approach the beach at an angle (dependent on wind direction), </a:t>
            </a:r>
          </a:p>
          <a:p>
            <a:pPr marL="514350" indent="-514350">
              <a:buAutoNum type="arabicPeriod"/>
            </a:pPr>
            <a:r>
              <a:rPr lang="en-GB" dirty="0"/>
              <a:t>Sediment will be moved along the beach in a zigzag pattern. The swash of the wave carries the sediment along the beach.</a:t>
            </a:r>
          </a:p>
          <a:p>
            <a:pPr marL="514350" indent="-514350">
              <a:buAutoNum type="arabicPeriod"/>
            </a:pPr>
            <a:r>
              <a:rPr lang="en-GB" dirty="0"/>
              <a:t>The backwash carries the sediment back down the beach as the wave retreats to the sea.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a:p>
            <a:pPr marL="0" indent="0">
              <a:buNone/>
            </a:pPr>
            <a:endParaRPr lang="en-GB" dirty="0"/>
          </a:p>
        </p:txBody>
      </p:sp>
      <p:grpSp>
        <p:nvGrpSpPr>
          <p:cNvPr id="21" name="Group 20"/>
          <p:cNvGrpSpPr/>
          <p:nvPr/>
        </p:nvGrpSpPr>
        <p:grpSpPr>
          <a:xfrm>
            <a:off x="5876797" y="2425149"/>
            <a:ext cx="4661632" cy="3352303"/>
            <a:chOff x="4352797" y="2425148"/>
            <a:chExt cx="4661632" cy="3352303"/>
          </a:xfrm>
        </p:grpSpPr>
        <p:pic>
          <p:nvPicPr>
            <p:cNvPr id="20" name="Picture 19"/>
            <p:cNvPicPr>
              <a:picLocks noChangeAspect="1"/>
            </p:cNvPicPr>
            <p:nvPr/>
          </p:nvPicPr>
          <p:blipFill>
            <a:blip r:embed="rId3"/>
            <a:stretch>
              <a:fillRect/>
            </a:stretch>
          </p:blipFill>
          <p:spPr>
            <a:xfrm>
              <a:off x="4413854" y="2425148"/>
              <a:ext cx="4600575" cy="3352303"/>
            </a:xfrm>
            <a:prstGeom prst="rect">
              <a:avLst/>
            </a:prstGeom>
            <a:ln>
              <a:solidFill>
                <a:schemeClr val="tx1"/>
              </a:solidFill>
            </a:ln>
          </p:spPr>
        </p:pic>
        <p:sp>
          <p:nvSpPr>
            <p:cNvPr id="17" name="Oval 16"/>
            <p:cNvSpPr/>
            <p:nvPr/>
          </p:nvSpPr>
          <p:spPr>
            <a:xfrm>
              <a:off x="4352797" y="5209060"/>
              <a:ext cx="516834" cy="50358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a:t>
              </a:r>
            </a:p>
          </p:txBody>
        </p:sp>
        <p:sp>
          <p:nvSpPr>
            <p:cNvPr id="23" name="Oval 22"/>
            <p:cNvSpPr/>
            <p:nvPr/>
          </p:nvSpPr>
          <p:spPr>
            <a:xfrm>
              <a:off x="4927193" y="3016181"/>
              <a:ext cx="516834" cy="50358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2</a:t>
              </a:r>
            </a:p>
          </p:txBody>
        </p:sp>
        <p:sp>
          <p:nvSpPr>
            <p:cNvPr id="24" name="Oval 23"/>
            <p:cNvSpPr/>
            <p:nvPr/>
          </p:nvSpPr>
          <p:spPr>
            <a:xfrm>
              <a:off x="6272109" y="3016181"/>
              <a:ext cx="516834" cy="50358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3</a:t>
              </a:r>
            </a:p>
          </p:txBody>
        </p:sp>
        <p:sp>
          <p:nvSpPr>
            <p:cNvPr id="26" name="Oval 25"/>
            <p:cNvSpPr/>
            <p:nvPr/>
          </p:nvSpPr>
          <p:spPr>
            <a:xfrm>
              <a:off x="6368601" y="3716262"/>
              <a:ext cx="161925" cy="15240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4" name="Title 1">
            <a:extLst>
              <a:ext uri="{FF2B5EF4-FFF2-40B4-BE49-F238E27FC236}">
                <a16:creationId xmlns:a16="http://schemas.microsoft.com/office/drawing/2014/main" id="{79F5DF59-0A9D-2D4F-A03A-BF5E95FD594C}"/>
              </a:ext>
            </a:extLst>
          </p:cNvPr>
          <p:cNvSpPr txBox="1">
            <a:spLocks/>
          </p:cNvSpPr>
          <p:nvPr/>
        </p:nvSpPr>
        <p:spPr>
          <a:xfrm>
            <a:off x="2051653" y="6216227"/>
            <a:ext cx="7772402" cy="500546"/>
          </a:xfrm>
          <a:prstGeom prst="rect">
            <a:avLst/>
          </a:prstGeom>
          <a:solidFill>
            <a:schemeClr val="accent4"/>
          </a:solidFill>
          <a:ln>
            <a:solidFill>
              <a:schemeClr val="tx1"/>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Outline the process of longshore drift (3).</a:t>
            </a:r>
          </a:p>
        </p:txBody>
      </p:sp>
    </p:spTree>
    <p:extLst>
      <p:ext uri="{BB962C8B-B14F-4D97-AF65-F5344CB8AC3E}">
        <p14:creationId xmlns:p14="http://schemas.microsoft.com/office/powerpoint/2010/main" val="285154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0" y="2371341"/>
            <a:ext cx="7772401" cy="3075302"/>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t>MODEL ANSWER: </a:t>
            </a:r>
          </a:p>
          <a:p>
            <a:pPr algn="l"/>
            <a:r>
              <a:rPr lang="en-GB" i="1" dirty="0"/>
              <a:t>Longshore drift is the movement of material along the beach (1). It occurs in the direction of the prevailing waves (1). It is comprised of swash – where breaking waves move material up a beach (in the direction of prevailing wind/waves (1), and backwash – where (due to gravity) material is dragged back towards the sea (1). Swash and backwash is repeated leading to movement in a zig-zag movement along beach (1).</a:t>
            </a:r>
            <a:r>
              <a:rPr lang="en-GB" dirty="0"/>
              <a:t> </a:t>
            </a:r>
          </a:p>
        </p:txBody>
      </p:sp>
      <p:sp>
        <p:nvSpPr>
          <p:cNvPr id="14" name="Title 1"/>
          <p:cNvSpPr>
            <a:spLocks noGrp="1"/>
          </p:cNvSpPr>
          <p:nvPr>
            <p:ph type="title"/>
          </p:nvPr>
        </p:nvSpPr>
        <p:spPr>
          <a:xfrm>
            <a:off x="2209799" y="890382"/>
            <a:ext cx="7772402" cy="776185"/>
          </a:xfrm>
          <a:solidFill>
            <a:srgbClr val="FFFF00"/>
          </a:solidFill>
          <a:ln>
            <a:solidFill>
              <a:schemeClr val="tx1"/>
            </a:solidFill>
          </a:ln>
        </p:spPr>
        <p:txBody>
          <a:bodyPr>
            <a:normAutofit/>
          </a:bodyPr>
          <a:lstStyle/>
          <a:p>
            <a:pPr algn="ctr"/>
            <a:r>
              <a:rPr lang="en-GB" b="1" dirty="0"/>
              <a:t>Longshore Drift</a:t>
            </a:r>
          </a:p>
        </p:txBody>
      </p:sp>
      <p:sp>
        <p:nvSpPr>
          <p:cNvPr id="11" name="Title 1"/>
          <p:cNvSpPr txBox="1">
            <a:spLocks/>
          </p:cNvSpPr>
          <p:nvPr/>
        </p:nvSpPr>
        <p:spPr>
          <a:xfrm>
            <a:off x="2209799" y="1757170"/>
            <a:ext cx="7772402" cy="500546"/>
          </a:xfrm>
          <a:prstGeom prst="rect">
            <a:avLst/>
          </a:prstGeom>
          <a:solidFill>
            <a:schemeClr val="accent4"/>
          </a:solidFill>
          <a:ln>
            <a:solidFill>
              <a:schemeClr val="tx1"/>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Outline the process of longshore drift (3).</a:t>
            </a:r>
          </a:p>
        </p:txBody>
      </p:sp>
      <p:pic>
        <p:nvPicPr>
          <p:cNvPr id="12" name="Picture 2" descr="Image result for purple pe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690943" y="4670460"/>
            <a:ext cx="1837911" cy="137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904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4"/>
            <a:ext cx="7886700" cy="699987"/>
          </a:xfrm>
          <a:solidFill>
            <a:srgbClr val="FFFF00"/>
          </a:solidFill>
          <a:ln>
            <a:solidFill>
              <a:schemeClr val="tx1"/>
            </a:solidFill>
          </a:ln>
        </p:spPr>
        <p:txBody>
          <a:bodyPr>
            <a:normAutofit/>
          </a:bodyPr>
          <a:lstStyle/>
          <a:p>
            <a:r>
              <a:rPr lang="en-GB" b="1" dirty="0"/>
              <a:t>Question Time</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impact erosion, transportation and deposition has on changing coastal environments.</a:t>
            </a:r>
          </a:p>
        </p:txBody>
      </p:sp>
      <p:sp>
        <p:nvSpPr>
          <p:cNvPr id="3" name="Content Placeholder 2"/>
          <p:cNvSpPr>
            <a:spLocks noGrp="1"/>
          </p:cNvSpPr>
          <p:nvPr>
            <p:ph idx="1"/>
          </p:nvPr>
        </p:nvSpPr>
        <p:spPr>
          <a:xfrm>
            <a:off x="2152650" y="1642043"/>
            <a:ext cx="7886700" cy="3757712"/>
          </a:xfrm>
          <a:solidFill>
            <a:schemeClr val="accent4">
              <a:lumMod val="40000"/>
              <a:lumOff val="60000"/>
            </a:schemeClr>
          </a:solidFill>
          <a:ln>
            <a:solidFill>
              <a:schemeClr val="tx1"/>
            </a:solidFill>
          </a:ln>
        </p:spPr>
        <p:txBody>
          <a:bodyPr>
            <a:normAutofit fontScale="85000" lnSpcReduction="20000"/>
          </a:bodyPr>
          <a:lstStyle/>
          <a:p>
            <a:pPr marL="0" indent="0">
              <a:buNone/>
            </a:pPr>
            <a:r>
              <a:rPr lang="en-GB" dirty="0"/>
              <a:t>Coastal deposition is when waves drop and leave behind the sediment they were transporting. It happens when the energy in the waves is lost as the flow of water slows down.</a:t>
            </a:r>
          </a:p>
          <a:p>
            <a:pPr marL="0" indent="0">
              <a:buNone/>
            </a:pPr>
            <a:endParaRPr lang="en-GB" dirty="0"/>
          </a:p>
          <a:p>
            <a:pPr marL="0" indent="0" algn="ctr">
              <a:buNone/>
            </a:pPr>
            <a:r>
              <a:rPr lang="en-GB" sz="4400" b="1" dirty="0">
                <a:solidFill>
                  <a:srgbClr val="00B050"/>
                </a:solidFill>
              </a:rPr>
              <a:t>True</a:t>
            </a:r>
            <a:r>
              <a:rPr lang="en-GB" dirty="0"/>
              <a:t>		OR		</a:t>
            </a:r>
            <a:r>
              <a:rPr lang="en-GB" sz="4400" b="1" dirty="0">
                <a:solidFill>
                  <a:srgbClr val="FF0000"/>
                </a:solidFill>
              </a:rPr>
              <a:t>False</a:t>
            </a:r>
          </a:p>
          <a:p>
            <a:pPr marL="0" indent="0" algn="ctr">
              <a:buNone/>
            </a:pPr>
            <a:endParaRPr lang="en-GB" sz="4400" b="1" dirty="0">
              <a:solidFill>
                <a:srgbClr val="FF0000"/>
              </a:solidFill>
            </a:endParaRPr>
          </a:p>
          <a:p>
            <a:pPr marL="0" indent="0">
              <a:buNone/>
            </a:pPr>
            <a:r>
              <a:rPr lang="en-GB" sz="2600" dirty="0"/>
              <a:t>What type of wave would cause it?</a:t>
            </a:r>
          </a:p>
          <a:p>
            <a:pPr marL="0" indent="0">
              <a:buNone/>
            </a:pPr>
            <a:endParaRPr lang="en-GB" sz="2600" dirty="0"/>
          </a:p>
          <a:p>
            <a:pPr marL="0" indent="0" algn="ctr">
              <a:buNone/>
            </a:pPr>
            <a:r>
              <a:rPr lang="en-GB" sz="4400" b="1" dirty="0">
                <a:solidFill>
                  <a:srgbClr val="00B050"/>
                </a:solidFill>
              </a:rPr>
              <a:t>Destructive</a:t>
            </a:r>
            <a:r>
              <a:rPr lang="en-GB" sz="4400" b="1" dirty="0"/>
              <a:t>	</a:t>
            </a:r>
            <a:r>
              <a:rPr lang="en-GB" b="1" dirty="0"/>
              <a:t>OR</a:t>
            </a:r>
            <a:r>
              <a:rPr lang="en-GB" sz="4400" b="1" dirty="0"/>
              <a:t>	</a:t>
            </a:r>
            <a:r>
              <a:rPr lang="en-GB" sz="4400" b="1" dirty="0">
                <a:solidFill>
                  <a:srgbClr val="FF0000"/>
                </a:solidFill>
              </a:rPr>
              <a:t>Constructive</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Tree>
    <p:extLst>
      <p:ext uri="{BB962C8B-B14F-4D97-AF65-F5344CB8AC3E}">
        <p14:creationId xmlns:p14="http://schemas.microsoft.com/office/powerpoint/2010/main" val="1953468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746" y="828434"/>
            <a:ext cx="8803471" cy="699987"/>
          </a:xfrm>
          <a:solidFill>
            <a:srgbClr val="FFFF00"/>
          </a:solidFill>
          <a:ln>
            <a:solidFill>
              <a:schemeClr val="tx1"/>
            </a:solidFill>
          </a:ln>
        </p:spPr>
        <p:txBody>
          <a:bodyPr>
            <a:normAutofit/>
          </a:bodyPr>
          <a:lstStyle/>
          <a:p>
            <a:r>
              <a:rPr lang="en-GB" b="1" dirty="0"/>
              <a:t>Coastal Deposition</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impact erosion, transportation and deposition has on changing coastal environments.</a:t>
            </a:r>
          </a:p>
        </p:txBody>
      </p:sp>
      <p:sp>
        <p:nvSpPr>
          <p:cNvPr id="3" name="Content Placeholder 2"/>
          <p:cNvSpPr>
            <a:spLocks noGrp="1"/>
          </p:cNvSpPr>
          <p:nvPr>
            <p:ph idx="1"/>
          </p:nvPr>
        </p:nvSpPr>
        <p:spPr>
          <a:xfrm>
            <a:off x="1665746" y="1642044"/>
            <a:ext cx="8803471" cy="1167418"/>
          </a:xfrm>
          <a:solidFill>
            <a:schemeClr val="accent4">
              <a:lumMod val="40000"/>
              <a:lumOff val="60000"/>
            </a:schemeClr>
          </a:solidFill>
          <a:ln>
            <a:solidFill>
              <a:schemeClr val="tx1"/>
            </a:solidFill>
          </a:ln>
        </p:spPr>
        <p:txBody>
          <a:bodyPr>
            <a:normAutofit fontScale="62500" lnSpcReduction="20000"/>
          </a:bodyPr>
          <a:lstStyle/>
          <a:p>
            <a:pPr marL="0" indent="0">
              <a:buNone/>
            </a:pPr>
            <a:r>
              <a:rPr lang="en-GB" sz="4400" dirty="0"/>
              <a:t>It happens when there is lots of erosion elsewhere on the coast, meaning there’s lots of sediment available. </a:t>
            </a:r>
          </a:p>
          <a:p>
            <a:pPr marL="0" indent="0">
              <a:buNone/>
            </a:pPr>
            <a:r>
              <a:rPr lang="en-GB" sz="4400" dirty="0"/>
              <a:t>There’s lots of transportation of material into the area.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pic>
        <p:nvPicPr>
          <p:cNvPr id="6146" name="Picture 2" descr="Image result for holderness coast longshore dr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746" y="2852569"/>
            <a:ext cx="8803471" cy="31852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658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cliffs and wave cut platforms.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1698811" y="1672412"/>
            <a:ext cx="5015755" cy="4347235"/>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550" dirty="0"/>
              <a:t>1. The land slopes down to the sea. Freeze-thaw weathering weakens the rock.</a:t>
            </a:r>
          </a:p>
          <a:p>
            <a:pPr algn="l"/>
            <a:r>
              <a:rPr lang="en-GB" sz="1550" dirty="0"/>
              <a:t>2. Marine erosion is concentrated between the high and low tide level. Wave pounding action by hydraulic action, and abrasion by shingle hurled at the land, erode the base. </a:t>
            </a:r>
          </a:p>
          <a:p>
            <a:pPr algn="l"/>
            <a:r>
              <a:rPr lang="en-GB" sz="1550" dirty="0"/>
              <a:t>3. Continued erosion cause the rock to break away and collect at the base of the cliff. Destructive waves remove this material. The cliff now has a wave cut-notch at its base. The section of cliff above the notch is now unsupported .</a:t>
            </a:r>
          </a:p>
          <a:p>
            <a:pPr algn="l"/>
            <a:r>
              <a:rPr lang="en-GB" sz="1550" dirty="0"/>
              <a:t>4.  Eventually, the notch is enlarged to the point where the notch can no longer defy gravity. It breaks away and falls onto the beach. The resulting steep drop off is called a cliff. </a:t>
            </a:r>
          </a:p>
          <a:p>
            <a:pPr algn="l"/>
            <a:r>
              <a:rPr lang="en-GB" sz="1550" dirty="0"/>
              <a:t>5. Through a continual sequence of wave-cut notch formations an cliff collapse, the cliff will gradually retreat. In it’s place will be a gently sloping rocky platform called a wave cut platform. This is typically quite smooth due to the process of abrasion but in some places will be scarred with rock pools. </a:t>
            </a:r>
          </a:p>
        </p:txBody>
      </p:sp>
      <p:sp>
        <p:nvSpPr>
          <p:cNvPr id="14" name="Title 1"/>
          <p:cNvSpPr>
            <a:spLocks noGrp="1"/>
          </p:cNvSpPr>
          <p:nvPr>
            <p:ph type="title"/>
          </p:nvPr>
        </p:nvSpPr>
        <p:spPr>
          <a:xfrm>
            <a:off x="1698811" y="821915"/>
            <a:ext cx="5015754" cy="761906"/>
          </a:xfrm>
          <a:solidFill>
            <a:srgbClr val="FFFF00"/>
          </a:solidFill>
          <a:ln>
            <a:solidFill>
              <a:schemeClr val="tx1"/>
            </a:solidFill>
          </a:ln>
        </p:spPr>
        <p:txBody>
          <a:bodyPr>
            <a:normAutofit fontScale="90000"/>
          </a:bodyPr>
          <a:lstStyle/>
          <a:p>
            <a:r>
              <a:rPr lang="en-GB" sz="3600" b="1" dirty="0"/>
              <a:t>Formation of Cliffs and Wave Cut Platforms</a:t>
            </a:r>
          </a:p>
        </p:txBody>
      </p:sp>
      <p:pic>
        <p:nvPicPr>
          <p:cNvPr id="2050" name="Picture 2" descr="The first part of Burton Cliff at Burton Hive Beach, Burton Bradstock, Dorset, with the cliff area closed off because of a recent fatal rock fall, 3rd August 20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266"/>
          <a:stretch/>
        </p:blipFill>
        <p:spPr bwMode="auto">
          <a:xfrm>
            <a:off x="6908051" y="821914"/>
            <a:ext cx="3598585" cy="24619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Image result for cliffs and wave cut platforms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051" y="3341808"/>
            <a:ext cx="3598585" cy="26778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28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cliffs and wave cut platforms.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665747" y="828687"/>
            <a:ext cx="8817613" cy="788078"/>
          </a:xfrm>
          <a:solidFill>
            <a:srgbClr val="FFFF00"/>
          </a:solidFill>
          <a:ln>
            <a:solidFill>
              <a:schemeClr val="tx1"/>
            </a:solidFill>
          </a:ln>
        </p:spPr>
        <p:txBody>
          <a:bodyPr>
            <a:normAutofit/>
          </a:bodyPr>
          <a:lstStyle/>
          <a:p>
            <a:r>
              <a:rPr lang="en-GB" sz="2400" b="1" dirty="0"/>
              <a:t>Label the characteristics of cliffs and wave cut platforms. </a:t>
            </a:r>
          </a:p>
        </p:txBody>
      </p:sp>
      <p:sp>
        <p:nvSpPr>
          <p:cNvPr id="11" name="Subtitle 2"/>
          <p:cNvSpPr txBox="1">
            <a:spLocks/>
          </p:cNvSpPr>
          <p:nvPr/>
        </p:nvSpPr>
        <p:spPr>
          <a:xfrm>
            <a:off x="1665746" y="1638770"/>
            <a:ext cx="2937630" cy="2965557"/>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b="1" u="sng" dirty="0"/>
              <a:t>Characteristics of Cliffs:</a:t>
            </a:r>
          </a:p>
          <a:p>
            <a:pPr algn="l"/>
            <a:r>
              <a:rPr lang="en-GB" sz="1600" dirty="0"/>
              <a:t>45 metres high</a:t>
            </a:r>
          </a:p>
          <a:p>
            <a:pPr algn="l"/>
            <a:r>
              <a:rPr lang="en-GB" sz="1600" dirty="0"/>
              <a:t>Hard Bridport </a:t>
            </a:r>
            <a:r>
              <a:rPr lang="en-GB" sz="1600" b="1" dirty="0"/>
              <a:t>Sandstone</a:t>
            </a:r>
          </a:p>
          <a:p>
            <a:pPr algn="l"/>
            <a:r>
              <a:rPr lang="en-GB" sz="1600" dirty="0"/>
              <a:t>Horizontal Bedding </a:t>
            </a:r>
          </a:p>
          <a:p>
            <a:pPr algn="l"/>
            <a:r>
              <a:rPr lang="en-GB" sz="1600" dirty="0"/>
              <a:t>Layers of harder rock jut out</a:t>
            </a:r>
          </a:p>
          <a:p>
            <a:pPr algn="l"/>
            <a:r>
              <a:rPr lang="en-GB" sz="1600" dirty="0"/>
              <a:t>Near-vertical bare rock cliff face</a:t>
            </a:r>
          </a:p>
          <a:p>
            <a:pPr algn="l"/>
            <a:r>
              <a:rPr lang="en-GB" sz="1600" dirty="0"/>
              <a:t>Wave cut notch at the base</a:t>
            </a:r>
          </a:p>
          <a:p>
            <a:pPr algn="l"/>
            <a:r>
              <a:rPr lang="en-GB" sz="1600" dirty="0"/>
              <a:t>Fallen rocks at the base in some places.</a:t>
            </a:r>
          </a:p>
        </p:txBody>
      </p:sp>
      <p:sp>
        <p:nvSpPr>
          <p:cNvPr id="12" name="Subtitle 2"/>
          <p:cNvSpPr txBox="1">
            <a:spLocks/>
          </p:cNvSpPr>
          <p:nvPr/>
        </p:nvSpPr>
        <p:spPr>
          <a:xfrm>
            <a:off x="4678103" y="1638769"/>
            <a:ext cx="5805257" cy="2259618"/>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600" b="1" u="sng" dirty="0"/>
              <a:t>Characteristics of Wave Cut Platforms:</a:t>
            </a:r>
          </a:p>
          <a:p>
            <a:pPr algn="l"/>
            <a:r>
              <a:rPr lang="en-GB" sz="1600" dirty="0"/>
              <a:t>Slopes gently down to the angle of 3-4 degrees.</a:t>
            </a:r>
          </a:p>
          <a:p>
            <a:pPr algn="l"/>
            <a:r>
              <a:rPr lang="en-GB" sz="1600" dirty="0"/>
              <a:t>An overall pitted appearance of bare rock interspersed with rock pools. </a:t>
            </a:r>
          </a:p>
          <a:p>
            <a:pPr algn="l"/>
            <a:r>
              <a:rPr lang="en-GB" sz="1600" dirty="0"/>
              <a:t>Bare rock, smoothed in places by abrasion.</a:t>
            </a:r>
          </a:p>
          <a:p>
            <a:pPr algn="l"/>
            <a:r>
              <a:rPr lang="en-GB" sz="1600" dirty="0"/>
              <a:t>Deep cracks in some places. </a:t>
            </a:r>
          </a:p>
          <a:p>
            <a:pPr algn="l"/>
            <a:r>
              <a:rPr lang="en-GB" sz="1600" dirty="0"/>
              <a:t>Covered at high tide and exposed at low tides. </a:t>
            </a:r>
          </a:p>
        </p:txBody>
      </p:sp>
      <p:pic>
        <p:nvPicPr>
          <p:cNvPr id="15" name="Picture 14" descr="Burton Bradstoc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569" y="4007053"/>
            <a:ext cx="2917320" cy="2035698"/>
          </a:xfrm>
          <a:prstGeom prst="rect">
            <a:avLst/>
          </a:prstGeom>
          <a:noFill/>
          <a:ln>
            <a:solidFill>
              <a:schemeClr val="tx1"/>
            </a:solidFill>
          </a:ln>
          <a:extLst/>
        </p:spPr>
      </p:pic>
      <p:pic>
        <p:nvPicPr>
          <p:cNvPr id="16" name="Picture 15" descr="Image result for kimmeridge wave cut platform dorse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8103" y="4007053"/>
            <a:ext cx="2726355" cy="2035698"/>
          </a:xfrm>
          <a:prstGeom prst="rect">
            <a:avLst/>
          </a:prstGeom>
          <a:noFill/>
          <a:ln>
            <a:solidFill>
              <a:schemeClr val="tx1"/>
            </a:solidFill>
          </a:ln>
        </p:spPr>
      </p:pic>
    </p:spTree>
    <p:extLst>
      <p:ext uri="{BB962C8B-B14F-4D97-AF65-F5344CB8AC3E}">
        <p14:creationId xmlns:p14="http://schemas.microsoft.com/office/powerpoint/2010/main" val="336916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cliffs and wave cut platforms.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665747" y="828687"/>
            <a:ext cx="8817613" cy="788078"/>
          </a:xfrm>
          <a:solidFill>
            <a:srgbClr val="FFFF00"/>
          </a:solidFill>
          <a:ln>
            <a:solidFill>
              <a:schemeClr val="tx1"/>
            </a:solidFill>
          </a:ln>
        </p:spPr>
        <p:txBody>
          <a:bodyPr>
            <a:normAutofit/>
          </a:bodyPr>
          <a:lstStyle/>
          <a:p>
            <a:r>
              <a:rPr lang="en-GB" sz="2400" b="1" dirty="0"/>
              <a:t>Draw a diagram to show the formation of wave cut platforms. </a:t>
            </a:r>
          </a:p>
        </p:txBody>
      </p:sp>
      <p:sp>
        <p:nvSpPr>
          <p:cNvPr id="12" name="Subtitle 2"/>
          <p:cNvSpPr txBox="1">
            <a:spLocks/>
          </p:cNvSpPr>
          <p:nvPr/>
        </p:nvSpPr>
        <p:spPr>
          <a:xfrm>
            <a:off x="1665746" y="1657694"/>
            <a:ext cx="2853512" cy="4332629"/>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t>Make sure you label it. </a:t>
            </a:r>
          </a:p>
        </p:txBody>
      </p:sp>
      <p:pic>
        <p:nvPicPr>
          <p:cNvPr id="14" name="Picture 4" descr="Image result for cliffs and wave cut platforms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005" y="1657694"/>
            <a:ext cx="5822355" cy="4332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descr="Image result for glue sti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403" y="4476670"/>
            <a:ext cx="1309675" cy="1309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92669" y="4977620"/>
            <a:ext cx="845103" cy="307777"/>
          </a:xfrm>
          <a:prstGeom prst="rect">
            <a:avLst/>
          </a:prstGeom>
          <a:solidFill>
            <a:schemeClr val="accent4"/>
          </a:solidFill>
        </p:spPr>
        <p:txBody>
          <a:bodyPr wrap="none" rtlCol="0">
            <a:spAutoFit/>
          </a:bodyPr>
          <a:lstStyle/>
          <a:p>
            <a:r>
              <a:rPr lang="en-GB" sz="1400" dirty="0"/>
              <a:t>High tide</a:t>
            </a:r>
          </a:p>
        </p:txBody>
      </p:sp>
      <p:sp>
        <p:nvSpPr>
          <p:cNvPr id="18" name="TextBox 17"/>
          <p:cNvSpPr txBox="1"/>
          <p:nvPr/>
        </p:nvSpPr>
        <p:spPr>
          <a:xfrm>
            <a:off x="8894065" y="2890195"/>
            <a:ext cx="1443707" cy="523220"/>
          </a:xfrm>
          <a:prstGeom prst="rect">
            <a:avLst/>
          </a:prstGeom>
          <a:solidFill>
            <a:schemeClr val="accent4"/>
          </a:solidFill>
        </p:spPr>
        <p:txBody>
          <a:bodyPr wrap="square" rtlCol="0">
            <a:spAutoFit/>
          </a:bodyPr>
          <a:lstStyle/>
          <a:p>
            <a:r>
              <a:rPr lang="en-GB" sz="1400" dirty="0"/>
              <a:t>Original position of cliff</a:t>
            </a:r>
          </a:p>
        </p:txBody>
      </p:sp>
      <p:sp>
        <p:nvSpPr>
          <p:cNvPr id="19" name="TextBox 18"/>
          <p:cNvSpPr txBox="1"/>
          <p:nvPr/>
        </p:nvSpPr>
        <p:spPr>
          <a:xfrm>
            <a:off x="8894064" y="3833919"/>
            <a:ext cx="1443707" cy="738664"/>
          </a:xfrm>
          <a:prstGeom prst="rect">
            <a:avLst/>
          </a:prstGeom>
          <a:solidFill>
            <a:schemeClr val="accent4"/>
          </a:solidFill>
        </p:spPr>
        <p:txBody>
          <a:bodyPr wrap="square" rtlCol="0">
            <a:spAutoFit/>
          </a:bodyPr>
          <a:lstStyle/>
          <a:p>
            <a:r>
              <a:rPr lang="en-GB" sz="1400" dirty="0"/>
              <a:t>Cliff is undercut by wave and collapses</a:t>
            </a:r>
          </a:p>
        </p:txBody>
      </p:sp>
      <p:sp>
        <p:nvSpPr>
          <p:cNvPr id="20" name="TextBox 19"/>
          <p:cNvSpPr txBox="1"/>
          <p:nvPr/>
        </p:nvSpPr>
        <p:spPr>
          <a:xfrm>
            <a:off x="6042221" y="1657693"/>
            <a:ext cx="1443707" cy="523220"/>
          </a:xfrm>
          <a:prstGeom prst="rect">
            <a:avLst/>
          </a:prstGeom>
          <a:solidFill>
            <a:schemeClr val="accent4"/>
          </a:solidFill>
        </p:spPr>
        <p:txBody>
          <a:bodyPr wrap="square" rtlCol="0">
            <a:spAutoFit/>
          </a:bodyPr>
          <a:lstStyle/>
          <a:p>
            <a:r>
              <a:rPr lang="en-GB" sz="1400" dirty="0"/>
              <a:t>Current position of cliff</a:t>
            </a:r>
          </a:p>
        </p:txBody>
      </p:sp>
      <p:sp>
        <p:nvSpPr>
          <p:cNvPr id="21" name="TextBox 20"/>
          <p:cNvSpPr txBox="1"/>
          <p:nvPr/>
        </p:nvSpPr>
        <p:spPr>
          <a:xfrm>
            <a:off x="7304770" y="2528048"/>
            <a:ext cx="1090678" cy="307777"/>
          </a:xfrm>
          <a:prstGeom prst="rect">
            <a:avLst/>
          </a:prstGeom>
          <a:solidFill>
            <a:schemeClr val="accent4"/>
          </a:solidFill>
        </p:spPr>
        <p:txBody>
          <a:bodyPr wrap="square" rtlCol="0">
            <a:spAutoFit/>
          </a:bodyPr>
          <a:lstStyle/>
          <a:p>
            <a:r>
              <a:rPr lang="en-GB" sz="1400" dirty="0"/>
              <a:t>Cliff retreats</a:t>
            </a:r>
          </a:p>
        </p:txBody>
      </p:sp>
      <p:sp>
        <p:nvSpPr>
          <p:cNvPr id="22" name="TextBox 21"/>
          <p:cNvSpPr txBox="1"/>
          <p:nvPr/>
        </p:nvSpPr>
        <p:spPr>
          <a:xfrm>
            <a:off x="4598514" y="5518834"/>
            <a:ext cx="1443707" cy="307777"/>
          </a:xfrm>
          <a:prstGeom prst="rect">
            <a:avLst/>
          </a:prstGeom>
          <a:solidFill>
            <a:schemeClr val="accent4"/>
          </a:solidFill>
        </p:spPr>
        <p:txBody>
          <a:bodyPr wrap="square" rtlCol="0">
            <a:spAutoFit/>
          </a:bodyPr>
          <a:lstStyle/>
          <a:p>
            <a:r>
              <a:rPr lang="en-GB" sz="1400" dirty="0"/>
              <a:t>Wave cut notch</a:t>
            </a:r>
          </a:p>
        </p:txBody>
      </p:sp>
      <p:sp>
        <p:nvSpPr>
          <p:cNvPr id="23" name="TextBox 22"/>
          <p:cNvSpPr txBox="1"/>
          <p:nvPr/>
        </p:nvSpPr>
        <p:spPr>
          <a:xfrm>
            <a:off x="7304771" y="5547650"/>
            <a:ext cx="1443707" cy="523220"/>
          </a:xfrm>
          <a:prstGeom prst="rect">
            <a:avLst/>
          </a:prstGeom>
          <a:solidFill>
            <a:schemeClr val="accent4"/>
          </a:solidFill>
        </p:spPr>
        <p:txBody>
          <a:bodyPr wrap="square" rtlCol="0">
            <a:spAutoFit/>
          </a:bodyPr>
          <a:lstStyle/>
          <a:p>
            <a:r>
              <a:rPr lang="en-GB" sz="1400" dirty="0"/>
              <a:t>Wave cut platform</a:t>
            </a:r>
          </a:p>
        </p:txBody>
      </p:sp>
    </p:spTree>
    <p:extLst>
      <p:ext uri="{BB962C8B-B14F-4D97-AF65-F5344CB8AC3E}">
        <p14:creationId xmlns:p14="http://schemas.microsoft.com/office/powerpoint/2010/main" val="356462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cliffs and wave cut platforms.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665747" y="828688"/>
            <a:ext cx="8817613" cy="389125"/>
          </a:xfrm>
          <a:solidFill>
            <a:srgbClr val="FFFF00"/>
          </a:solidFill>
          <a:ln>
            <a:solidFill>
              <a:schemeClr val="tx1"/>
            </a:solidFill>
          </a:ln>
        </p:spPr>
        <p:txBody>
          <a:bodyPr>
            <a:normAutofit fontScale="90000"/>
          </a:bodyPr>
          <a:lstStyle/>
          <a:p>
            <a:r>
              <a:rPr lang="en-GB" sz="2400" b="1" dirty="0"/>
              <a:t>Study </a:t>
            </a:r>
            <a:r>
              <a:rPr lang="en-GB" sz="2400" b="1" u="sng" dirty="0"/>
              <a:t>Figure 1</a:t>
            </a:r>
            <a:r>
              <a:rPr lang="en-GB" sz="2400" b="1" dirty="0"/>
              <a:t>, which shows the formation of a wave cut platform.</a:t>
            </a:r>
          </a:p>
        </p:txBody>
      </p:sp>
      <p:sp>
        <p:nvSpPr>
          <p:cNvPr id="15" name="Subtitle 2"/>
          <p:cNvSpPr txBox="1">
            <a:spLocks/>
          </p:cNvSpPr>
          <p:nvPr/>
        </p:nvSpPr>
        <p:spPr>
          <a:xfrm>
            <a:off x="6484059" y="1705163"/>
            <a:ext cx="3999301" cy="4350597"/>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t>SUCCESS CRITERIA:</a:t>
            </a:r>
            <a:br>
              <a:rPr lang="en-GB" dirty="0"/>
            </a:br>
            <a:r>
              <a:rPr lang="en-GB" dirty="0"/>
              <a:t>L1 (1-2) There is a basic explanation of how wave cut platforms are formed.</a:t>
            </a:r>
          </a:p>
          <a:p>
            <a:pPr algn="l"/>
            <a:r>
              <a:rPr lang="en-GB" dirty="0"/>
              <a:t>L2 (3-4) There is a clear explanation of how wave cut platforms are formed. </a:t>
            </a:r>
          </a:p>
          <a:p>
            <a:pPr algn="l"/>
            <a:r>
              <a:rPr lang="en-GB" dirty="0"/>
              <a:t>L3 (5-6) There is a detailed explanation of how cliffs are undercut to form wave cut notches and then wave cut platforms. </a:t>
            </a:r>
          </a:p>
        </p:txBody>
      </p:sp>
      <p:pic>
        <p:nvPicPr>
          <p:cNvPr id="19" name="Picture 18"/>
          <p:cNvPicPr>
            <a:picLocks noChangeAspect="1"/>
          </p:cNvPicPr>
          <p:nvPr/>
        </p:nvPicPr>
        <p:blipFill>
          <a:blip r:embed="rId3"/>
          <a:stretch>
            <a:fillRect/>
          </a:stretch>
        </p:blipFill>
        <p:spPr>
          <a:xfrm>
            <a:off x="1694111" y="1690896"/>
            <a:ext cx="4648200" cy="3429000"/>
          </a:xfrm>
          <a:prstGeom prst="rect">
            <a:avLst/>
          </a:prstGeom>
          <a:ln>
            <a:solidFill>
              <a:schemeClr val="tx1"/>
            </a:solidFill>
          </a:ln>
        </p:spPr>
      </p:pic>
      <p:sp>
        <p:nvSpPr>
          <p:cNvPr id="20" name="Oval 19"/>
          <p:cNvSpPr/>
          <p:nvPr/>
        </p:nvSpPr>
        <p:spPr>
          <a:xfrm>
            <a:off x="1909010" y="4718776"/>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a:t>
            </a:r>
          </a:p>
        </p:txBody>
      </p:sp>
      <p:sp>
        <p:nvSpPr>
          <p:cNvPr id="21" name="Oval 20"/>
          <p:cNvSpPr/>
          <p:nvPr/>
        </p:nvSpPr>
        <p:spPr>
          <a:xfrm>
            <a:off x="3561011" y="2131952"/>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a:t>
            </a:r>
          </a:p>
        </p:txBody>
      </p:sp>
      <p:sp>
        <p:nvSpPr>
          <p:cNvPr id="22" name="Title 1"/>
          <p:cNvSpPr txBox="1">
            <a:spLocks/>
          </p:cNvSpPr>
          <p:nvPr/>
        </p:nvSpPr>
        <p:spPr>
          <a:xfrm>
            <a:off x="1665747" y="5267681"/>
            <a:ext cx="4676564" cy="788078"/>
          </a:xfrm>
          <a:prstGeom prst="rect">
            <a:avLst/>
          </a:prstGeom>
          <a:solidFill>
            <a:srgbClr val="FFFF00"/>
          </a:solidFill>
          <a:ln>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Maximum 4 marks if they haven’t made reference to X and Y in Figure 1. </a:t>
            </a:r>
          </a:p>
        </p:txBody>
      </p:sp>
      <p:sp>
        <p:nvSpPr>
          <p:cNvPr id="23" name="Title 1"/>
          <p:cNvSpPr txBox="1">
            <a:spLocks/>
          </p:cNvSpPr>
          <p:nvPr/>
        </p:nvSpPr>
        <p:spPr>
          <a:xfrm>
            <a:off x="1665746" y="1249842"/>
            <a:ext cx="8817613" cy="389125"/>
          </a:xfrm>
          <a:prstGeom prst="rect">
            <a:avLst/>
          </a:prstGeom>
          <a:solidFill>
            <a:schemeClr val="accent4"/>
          </a:solidFill>
          <a:ln>
            <a:solidFill>
              <a:schemeClr val="tx1"/>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Using </a:t>
            </a:r>
            <a:r>
              <a:rPr lang="en-GB" sz="2400" b="1" u="sng" dirty="0"/>
              <a:t>Figure 1,</a:t>
            </a:r>
            <a:r>
              <a:rPr lang="en-GB" sz="2400" b="1" dirty="0"/>
              <a:t> explain the formation of wave-cut platforms. (6).</a:t>
            </a:r>
          </a:p>
        </p:txBody>
      </p:sp>
      <p:sp>
        <p:nvSpPr>
          <p:cNvPr id="16" name="Text Box 2"/>
          <p:cNvSpPr txBox="1"/>
          <p:nvPr/>
        </p:nvSpPr>
        <p:spPr>
          <a:xfrm>
            <a:off x="5506718" y="4722705"/>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1071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cliffs and wave cut platforms.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5" name="Subtitle 2"/>
          <p:cNvSpPr txBox="1">
            <a:spLocks/>
          </p:cNvSpPr>
          <p:nvPr/>
        </p:nvSpPr>
        <p:spPr>
          <a:xfrm>
            <a:off x="6484059" y="1690896"/>
            <a:ext cx="3999301" cy="4364863"/>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u="sng" dirty="0"/>
              <a:t>MODEL ANSWER:</a:t>
            </a:r>
          </a:p>
          <a:p>
            <a:pPr algn="l"/>
            <a:r>
              <a:rPr lang="en-GB" sz="2000" dirty="0"/>
              <a:t>Destructive waves cause erosion at the foot of the cliff </a:t>
            </a:r>
            <a:r>
              <a:rPr lang="en-GB" sz="2000" i="1" dirty="0"/>
              <a:t>(1)</a:t>
            </a:r>
            <a:r>
              <a:rPr lang="en-GB" sz="2000" dirty="0"/>
              <a:t> between high and low tide level </a:t>
            </a:r>
            <a:r>
              <a:rPr lang="en-GB" sz="2000" i="1" dirty="0"/>
              <a:t>(1)</a:t>
            </a:r>
            <a:r>
              <a:rPr lang="en-GB" sz="2000" dirty="0"/>
              <a:t>. This forms a wave cut notch </a:t>
            </a:r>
            <a:r>
              <a:rPr lang="en-GB" sz="2000" i="1" dirty="0"/>
              <a:t>(1)</a:t>
            </a:r>
            <a:r>
              <a:rPr lang="en-GB" sz="2000" dirty="0"/>
              <a:t> (X on Figure 1). The notch is enlarged as erosion continues until eventually the overhanging cliff (Y on Figure 1) becomes unstable and collapses due to gravity </a:t>
            </a:r>
            <a:r>
              <a:rPr lang="en-GB" sz="2000" i="1" dirty="0"/>
              <a:t>(1)</a:t>
            </a:r>
            <a:r>
              <a:rPr lang="en-GB" sz="2000" dirty="0"/>
              <a:t>. The collapsed rock is washed away leaving a wave cut platform </a:t>
            </a:r>
            <a:r>
              <a:rPr lang="en-GB" sz="2000" i="1" dirty="0"/>
              <a:t>(1)</a:t>
            </a:r>
            <a:r>
              <a:rPr lang="en-GB" sz="2000" dirty="0"/>
              <a:t>. </a:t>
            </a:r>
          </a:p>
        </p:txBody>
      </p:sp>
      <p:sp>
        <p:nvSpPr>
          <p:cNvPr id="12" name="Title 1"/>
          <p:cNvSpPr txBox="1">
            <a:spLocks/>
          </p:cNvSpPr>
          <p:nvPr/>
        </p:nvSpPr>
        <p:spPr>
          <a:xfrm>
            <a:off x="1665747" y="5267681"/>
            <a:ext cx="4676564" cy="788078"/>
          </a:xfrm>
          <a:prstGeom prst="rect">
            <a:avLst/>
          </a:prstGeom>
          <a:solidFill>
            <a:srgbClr val="FFFF00"/>
          </a:solidFill>
          <a:ln>
            <a:solidFill>
              <a:schemeClr val="tx1"/>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Maximum 4 marks if they haven’t made reference to X and Y in Figure 1. </a:t>
            </a:r>
          </a:p>
        </p:txBody>
      </p:sp>
      <p:pic>
        <p:nvPicPr>
          <p:cNvPr id="2" name="Picture 1"/>
          <p:cNvPicPr>
            <a:picLocks noChangeAspect="1"/>
          </p:cNvPicPr>
          <p:nvPr/>
        </p:nvPicPr>
        <p:blipFill>
          <a:blip r:embed="rId3"/>
          <a:stretch>
            <a:fillRect/>
          </a:stretch>
        </p:blipFill>
        <p:spPr>
          <a:xfrm>
            <a:off x="1694111" y="1690896"/>
            <a:ext cx="4648200" cy="3429000"/>
          </a:xfrm>
          <a:prstGeom prst="rect">
            <a:avLst/>
          </a:prstGeom>
          <a:ln>
            <a:solidFill>
              <a:schemeClr val="tx1"/>
            </a:solidFill>
          </a:ln>
        </p:spPr>
      </p:pic>
      <p:sp>
        <p:nvSpPr>
          <p:cNvPr id="19" name="Oval 18"/>
          <p:cNvSpPr/>
          <p:nvPr/>
        </p:nvSpPr>
        <p:spPr>
          <a:xfrm>
            <a:off x="1909010" y="4718776"/>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a:t>
            </a:r>
          </a:p>
        </p:txBody>
      </p:sp>
      <p:sp>
        <p:nvSpPr>
          <p:cNvPr id="21" name="Oval 20"/>
          <p:cNvSpPr/>
          <p:nvPr/>
        </p:nvSpPr>
        <p:spPr>
          <a:xfrm>
            <a:off x="3561011" y="2131952"/>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Y</a:t>
            </a:r>
          </a:p>
        </p:txBody>
      </p:sp>
      <p:sp>
        <p:nvSpPr>
          <p:cNvPr id="22" name="Title 1"/>
          <p:cNvSpPr txBox="1">
            <a:spLocks/>
          </p:cNvSpPr>
          <p:nvPr/>
        </p:nvSpPr>
        <p:spPr>
          <a:xfrm>
            <a:off x="1665747" y="828688"/>
            <a:ext cx="8817613" cy="389125"/>
          </a:xfrm>
          <a:prstGeom prst="rect">
            <a:avLst/>
          </a:prstGeom>
          <a:solidFill>
            <a:srgbClr val="FFFF00"/>
          </a:solidFill>
          <a:ln>
            <a:solidFill>
              <a:schemeClr val="tx1"/>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t>Study </a:t>
            </a:r>
            <a:r>
              <a:rPr lang="en-GB" sz="2400" b="1" u="sng"/>
              <a:t>Figure 1</a:t>
            </a:r>
            <a:r>
              <a:rPr lang="en-GB" sz="2400" b="1"/>
              <a:t>, which shows the formation of a wave cut platform.</a:t>
            </a:r>
            <a:endParaRPr lang="en-GB" sz="2400" b="1" dirty="0"/>
          </a:p>
        </p:txBody>
      </p:sp>
      <p:sp>
        <p:nvSpPr>
          <p:cNvPr id="23" name="Title 1"/>
          <p:cNvSpPr txBox="1">
            <a:spLocks/>
          </p:cNvSpPr>
          <p:nvPr/>
        </p:nvSpPr>
        <p:spPr>
          <a:xfrm>
            <a:off x="1665746" y="1249842"/>
            <a:ext cx="8817613" cy="389125"/>
          </a:xfrm>
          <a:prstGeom prst="rect">
            <a:avLst/>
          </a:prstGeom>
          <a:solidFill>
            <a:schemeClr val="accent4"/>
          </a:solidFill>
          <a:ln>
            <a:solidFill>
              <a:schemeClr val="tx1"/>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Using </a:t>
            </a:r>
            <a:r>
              <a:rPr lang="en-GB" sz="2400" b="1" u="sng" dirty="0"/>
              <a:t>Figure 1,</a:t>
            </a:r>
            <a:r>
              <a:rPr lang="en-GB" sz="2400" b="1" dirty="0"/>
              <a:t> explain the formation of wave-cut platforms. (6).</a:t>
            </a:r>
          </a:p>
        </p:txBody>
      </p:sp>
      <p:pic>
        <p:nvPicPr>
          <p:cNvPr id="14" name="Picture 2" descr="Image result for purple pe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938024" y="872417"/>
            <a:ext cx="1837911" cy="137843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2"/>
          <p:cNvSpPr txBox="1"/>
          <p:nvPr/>
        </p:nvSpPr>
        <p:spPr>
          <a:xfrm>
            <a:off x="5506718" y="4722705"/>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375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caves, arches and stacks.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0" y="1499148"/>
            <a:ext cx="7772401" cy="1601585"/>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Despite headlands being hard rock and more resistant to erosion they are still eroded by destructive waves associated with wave refraction. So despite the hardness of the rock, headlands are constantly being re-shaped by the waves. </a:t>
            </a:r>
          </a:p>
        </p:txBody>
      </p:sp>
      <p:sp>
        <p:nvSpPr>
          <p:cNvPr id="14" name="Title 1"/>
          <p:cNvSpPr>
            <a:spLocks noGrp="1"/>
          </p:cNvSpPr>
          <p:nvPr>
            <p:ph type="title"/>
          </p:nvPr>
        </p:nvSpPr>
        <p:spPr>
          <a:xfrm>
            <a:off x="2209799" y="890382"/>
            <a:ext cx="7772402" cy="619768"/>
          </a:xfrm>
          <a:solidFill>
            <a:srgbClr val="FFFF00"/>
          </a:solidFill>
          <a:ln>
            <a:solidFill>
              <a:schemeClr val="tx1"/>
            </a:solidFill>
          </a:ln>
        </p:spPr>
        <p:txBody>
          <a:bodyPr>
            <a:normAutofit fontScale="90000"/>
          </a:bodyPr>
          <a:lstStyle/>
          <a:p>
            <a:r>
              <a:rPr lang="en-GB" b="1" dirty="0"/>
              <a:t>Erosion at Headlands</a:t>
            </a:r>
          </a:p>
        </p:txBody>
      </p:sp>
      <p:pic>
        <p:nvPicPr>
          <p:cNvPr id="11" name="Picture 10" descr="Image result for wave refraction"/>
          <p:cNvPicPr>
            <a:picLocks noChangeAspect="1" noChangeArrowheads="1"/>
          </p:cNvPicPr>
          <p:nvPr/>
        </p:nvPicPr>
        <p:blipFill rotWithShape="1">
          <a:blip r:embed="rId3">
            <a:extLst>
              <a:ext uri="{28A0092B-C50C-407E-A947-70E740481C1C}">
                <a14:useLocalDpi xmlns:a14="http://schemas.microsoft.com/office/drawing/2010/main" val="0"/>
              </a:ext>
            </a:extLst>
          </a:blip>
          <a:srcRect l="5541" t="30613" r="8367" b="6592"/>
          <a:stretch/>
        </p:blipFill>
        <p:spPr bwMode="auto">
          <a:xfrm>
            <a:off x="3398520" y="3111734"/>
            <a:ext cx="5505995" cy="3012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Image result for yellow arr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297321">
            <a:off x="4167386" y="4073939"/>
            <a:ext cx="1448654" cy="11033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yellow arr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3449" flipH="1">
            <a:off x="6820327" y="4068289"/>
            <a:ext cx="1448654" cy="110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84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4537" y="-2886"/>
            <a:ext cx="7772400" cy="2185848"/>
          </a:xfrm>
          <a:solidFill>
            <a:srgbClr val="FFFF00"/>
          </a:solidFill>
          <a:ln>
            <a:solidFill>
              <a:schemeClr val="tx1"/>
            </a:solidFill>
          </a:ln>
        </p:spPr>
        <p:txBody>
          <a:bodyPr>
            <a:normAutofit/>
          </a:bodyPr>
          <a:lstStyle/>
          <a:p>
            <a:r>
              <a:rPr lang="en-GB" sz="5400" dirty="0">
                <a:latin typeface="KBSticktoIt Medium" panose="02000603000000000000" pitchFamily="2" charset="0"/>
                <a:ea typeface="KBSticktoIt Medium" panose="02000603000000000000" pitchFamily="2" charset="0"/>
              </a:rPr>
              <a:t>Coasts: The benefits and threats</a:t>
            </a:r>
          </a:p>
        </p:txBody>
      </p:sp>
      <p:sp>
        <p:nvSpPr>
          <p:cNvPr id="5" name="Title 1"/>
          <p:cNvSpPr txBox="1">
            <a:spLocks/>
          </p:cNvSpPr>
          <p:nvPr/>
        </p:nvSpPr>
        <p:spPr>
          <a:xfrm>
            <a:off x="36577" y="26866"/>
            <a:ext cx="2974848" cy="768192"/>
          </a:xfrm>
          <a:prstGeom prst="rect">
            <a:avLst/>
          </a:prstGeom>
          <a:solidFill>
            <a:srgbClr val="FFFF00"/>
          </a:solidFill>
          <a:ln w="28575">
            <a:solidFill>
              <a:schemeClr val="tx1"/>
            </a:solidFill>
          </a:ln>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Revision</a:t>
            </a:r>
          </a:p>
        </p:txBody>
      </p:sp>
      <p:sp>
        <p:nvSpPr>
          <p:cNvPr id="8"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Post it note as many points as possible </a:t>
            </a:r>
            <a:endParaRPr lang="en-GB" sz="2400" dirty="0"/>
          </a:p>
        </p:txBody>
      </p:sp>
      <p:pic>
        <p:nvPicPr>
          <p:cNvPr id="9" name="Picture 8">
            <a:extLst>
              <a:ext uri="{FF2B5EF4-FFF2-40B4-BE49-F238E27FC236}">
                <a16:creationId xmlns:a16="http://schemas.microsoft.com/office/drawing/2014/main" id="{FE328ECA-5571-3A44-8759-144F4903E93C}"/>
              </a:ext>
            </a:extLst>
          </p:cNvPr>
          <p:cNvPicPr>
            <a:picLocks noChangeAspect="1"/>
          </p:cNvPicPr>
          <p:nvPr/>
        </p:nvPicPr>
        <p:blipFill>
          <a:blip r:embed="rId2"/>
          <a:stretch>
            <a:fillRect/>
          </a:stretch>
        </p:blipFill>
        <p:spPr>
          <a:xfrm>
            <a:off x="209862" y="2559076"/>
            <a:ext cx="5987331" cy="2567560"/>
          </a:xfrm>
          <a:prstGeom prst="rect">
            <a:avLst/>
          </a:prstGeom>
        </p:spPr>
      </p:pic>
      <p:pic>
        <p:nvPicPr>
          <p:cNvPr id="11" name="Picture 10">
            <a:extLst>
              <a:ext uri="{FF2B5EF4-FFF2-40B4-BE49-F238E27FC236}">
                <a16:creationId xmlns:a16="http://schemas.microsoft.com/office/drawing/2014/main" id="{986FA994-1671-CF43-9B9F-8DBFDFAB74BB}"/>
              </a:ext>
            </a:extLst>
          </p:cNvPr>
          <p:cNvPicPr>
            <a:picLocks noChangeAspect="1"/>
          </p:cNvPicPr>
          <p:nvPr/>
        </p:nvPicPr>
        <p:blipFill>
          <a:blip r:embed="rId3"/>
          <a:stretch>
            <a:fillRect/>
          </a:stretch>
        </p:blipFill>
        <p:spPr>
          <a:xfrm>
            <a:off x="6363853" y="2488692"/>
            <a:ext cx="4940084" cy="3021605"/>
          </a:xfrm>
          <a:prstGeom prst="rect">
            <a:avLst/>
          </a:prstGeom>
        </p:spPr>
      </p:pic>
    </p:spTree>
    <p:extLst>
      <p:ext uri="{BB962C8B-B14F-4D97-AF65-F5344CB8AC3E}">
        <p14:creationId xmlns:p14="http://schemas.microsoft.com/office/powerpoint/2010/main" val="1464804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caves, arches and stacks.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0" y="1780191"/>
            <a:ext cx="7772401" cy="3666453"/>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Cliff that juts out to sea so that it is surrounded by water on three sides. </a:t>
            </a:r>
          </a:p>
          <a:p>
            <a:pPr algn="l"/>
            <a:r>
              <a:rPr lang="en-GB" dirty="0"/>
              <a:t>Composed of hard rock such as granite, chalk or limestone which are more resistant to erosion. </a:t>
            </a:r>
          </a:p>
        </p:txBody>
      </p:sp>
      <p:sp>
        <p:nvSpPr>
          <p:cNvPr id="14" name="Title 1"/>
          <p:cNvSpPr>
            <a:spLocks noGrp="1"/>
          </p:cNvSpPr>
          <p:nvPr>
            <p:ph type="title"/>
          </p:nvPr>
        </p:nvSpPr>
        <p:spPr>
          <a:xfrm>
            <a:off x="2209799" y="890382"/>
            <a:ext cx="7772402" cy="776185"/>
          </a:xfrm>
          <a:solidFill>
            <a:srgbClr val="FFFF00"/>
          </a:solidFill>
          <a:ln>
            <a:solidFill>
              <a:schemeClr val="tx1"/>
            </a:solidFill>
          </a:ln>
        </p:spPr>
        <p:txBody>
          <a:bodyPr>
            <a:normAutofit/>
          </a:bodyPr>
          <a:lstStyle/>
          <a:p>
            <a:r>
              <a:rPr lang="en-GB" b="1" dirty="0"/>
              <a:t>What is a Headland?</a:t>
            </a:r>
          </a:p>
        </p:txBody>
      </p:sp>
      <p:pic>
        <p:nvPicPr>
          <p:cNvPr id="2" name="Picture 1"/>
          <p:cNvPicPr>
            <a:picLocks noChangeAspect="1"/>
          </p:cNvPicPr>
          <p:nvPr/>
        </p:nvPicPr>
        <p:blipFill>
          <a:blip r:embed="rId3"/>
          <a:stretch>
            <a:fillRect/>
          </a:stretch>
        </p:blipFill>
        <p:spPr>
          <a:xfrm>
            <a:off x="2867439" y="3319926"/>
            <a:ext cx="3228560" cy="2642038"/>
          </a:xfrm>
          <a:prstGeom prst="rect">
            <a:avLst/>
          </a:prstGeom>
          <a:ln>
            <a:solidFill>
              <a:schemeClr val="tx1"/>
            </a:solidFill>
          </a:ln>
        </p:spPr>
      </p:pic>
      <p:sp>
        <p:nvSpPr>
          <p:cNvPr id="3" name="Oval 2"/>
          <p:cNvSpPr/>
          <p:nvPr/>
        </p:nvSpPr>
        <p:spPr>
          <a:xfrm>
            <a:off x="6202847" y="4174436"/>
            <a:ext cx="2186608" cy="84813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Durlston</a:t>
            </a:r>
            <a:r>
              <a:rPr lang="en-GB" dirty="0">
                <a:solidFill>
                  <a:schemeClr val="tx1"/>
                </a:solidFill>
              </a:rPr>
              <a:t> Head, Dorset</a:t>
            </a:r>
          </a:p>
        </p:txBody>
      </p:sp>
      <p:cxnSp>
        <p:nvCxnSpPr>
          <p:cNvPr id="12" name="Straight Connector 11"/>
          <p:cNvCxnSpPr/>
          <p:nvPr/>
        </p:nvCxnSpPr>
        <p:spPr>
          <a:xfrm flipH="1">
            <a:off x="4770784" y="4779319"/>
            <a:ext cx="1528969" cy="78094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896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4"/>
            <a:ext cx="7886700" cy="699987"/>
          </a:xfrm>
          <a:solidFill>
            <a:srgbClr val="FFFF00"/>
          </a:solidFill>
          <a:ln>
            <a:solidFill>
              <a:schemeClr val="tx1"/>
            </a:solidFill>
          </a:ln>
        </p:spPr>
        <p:txBody>
          <a:bodyPr>
            <a:normAutofit/>
          </a:bodyPr>
          <a:lstStyle/>
          <a:p>
            <a:r>
              <a:rPr lang="en-GB" b="1" dirty="0"/>
              <a:t>Caves, Arches and Stacks</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caves, arches and stacks. </a:t>
            </a:r>
            <a:r>
              <a:rPr lang="en-GB" sz="2400" b="1" dirty="0">
                <a:latin typeface="AR CENA" panose="02000000000000000000" pitchFamily="2" charset="0"/>
              </a:rPr>
              <a:t> </a:t>
            </a:r>
            <a:endParaRPr lang="en-GB" sz="2400" dirty="0"/>
          </a:p>
        </p:txBody>
      </p:sp>
      <p:sp>
        <p:nvSpPr>
          <p:cNvPr id="3" name="Content Placeholder 2"/>
          <p:cNvSpPr>
            <a:spLocks noGrp="1"/>
          </p:cNvSpPr>
          <p:nvPr>
            <p:ph idx="1"/>
          </p:nvPr>
        </p:nvSpPr>
        <p:spPr>
          <a:xfrm>
            <a:off x="1665747" y="2252870"/>
            <a:ext cx="3548981" cy="3306226"/>
          </a:xfrm>
          <a:solidFill>
            <a:schemeClr val="accent4">
              <a:lumMod val="40000"/>
              <a:lumOff val="60000"/>
            </a:schemeClr>
          </a:solidFill>
          <a:ln>
            <a:solidFill>
              <a:schemeClr val="tx1"/>
            </a:solidFill>
          </a:ln>
        </p:spPr>
        <p:txBody>
          <a:bodyPr>
            <a:normAutofit fontScale="62500" lnSpcReduction="20000"/>
          </a:bodyPr>
          <a:lstStyle/>
          <a:p>
            <a:pPr marL="0" indent="0">
              <a:buNone/>
            </a:pPr>
            <a:r>
              <a:rPr lang="en-GB" dirty="0"/>
              <a:t>A large crack in the headland </a:t>
            </a:r>
          </a:p>
          <a:p>
            <a:pPr marL="0" indent="0">
              <a:buNone/>
            </a:pPr>
            <a:r>
              <a:rPr lang="en-GB" dirty="0"/>
              <a:t>Unsupported arch</a:t>
            </a:r>
          </a:p>
          <a:p>
            <a:pPr marL="0" indent="0">
              <a:buNone/>
            </a:pPr>
            <a:r>
              <a:rPr lang="en-GB" dirty="0"/>
              <a:t>Wave cut notches at the base of the arch</a:t>
            </a:r>
          </a:p>
          <a:p>
            <a:pPr marL="0" indent="0">
              <a:buNone/>
            </a:pPr>
            <a:r>
              <a:rPr lang="en-GB" dirty="0"/>
              <a:t>Water goes right through the gap.</a:t>
            </a:r>
          </a:p>
          <a:p>
            <a:pPr marL="0" indent="0">
              <a:buNone/>
            </a:pPr>
            <a:r>
              <a:rPr lang="en-GB" dirty="0"/>
              <a:t>The arch is an extension of the headland.</a:t>
            </a:r>
          </a:p>
          <a:p>
            <a:pPr marL="0" indent="0">
              <a:buNone/>
            </a:pPr>
            <a:r>
              <a:rPr lang="en-GB" dirty="0"/>
              <a:t>Detached block/pillar of rock located off a headland.</a:t>
            </a:r>
          </a:p>
          <a:p>
            <a:pPr marL="0" indent="0">
              <a:buNone/>
            </a:pPr>
            <a:r>
              <a:rPr lang="en-GB" dirty="0"/>
              <a:t>Composed of hard rock.</a:t>
            </a:r>
          </a:p>
          <a:p>
            <a:pPr marL="0" indent="0">
              <a:buNone/>
            </a:pPr>
            <a:r>
              <a:rPr lang="en-GB" dirty="0"/>
              <a:t>Wave cut notches at the base of the stack</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5" name="Title 1"/>
          <p:cNvSpPr txBox="1">
            <a:spLocks/>
          </p:cNvSpPr>
          <p:nvPr/>
        </p:nvSpPr>
        <p:spPr>
          <a:xfrm>
            <a:off x="5327373" y="1672070"/>
            <a:ext cx="5227982" cy="615366"/>
          </a:xfrm>
          <a:prstGeom prst="rect">
            <a:avLst/>
          </a:prstGeom>
          <a:solidFill>
            <a:srgbClr val="FFFF00"/>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Formations of Cave, Arches and Stacks</a:t>
            </a:r>
          </a:p>
        </p:txBody>
      </p:sp>
      <p:sp>
        <p:nvSpPr>
          <p:cNvPr id="18" name="Title 1"/>
          <p:cNvSpPr txBox="1">
            <a:spLocks/>
          </p:cNvSpPr>
          <p:nvPr/>
        </p:nvSpPr>
        <p:spPr>
          <a:xfrm>
            <a:off x="1665747" y="1660548"/>
            <a:ext cx="3548981" cy="615366"/>
          </a:xfrm>
          <a:prstGeom prst="rect">
            <a:avLst/>
          </a:prstGeom>
          <a:solidFill>
            <a:srgbClr val="FFFF00"/>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Characteristics of Caves, Arches and Stacks</a:t>
            </a:r>
          </a:p>
        </p:txBody>
      </p:sp>
      <p:pic>
        <p:nvPicPr>
          <p:cNvPr id="4098" name="67432D40-B5B2-4D74-A5A3-90072F05C91B" descr="image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4652" t="13948" r="5123" b="33538"/>
          <a:stretch/>
        </p:blipFill>
        <p:spPr bwMode="auto">
          <a:xfrm>
            <a:off x="5327373" y="2275914"/>
            <a:ext cx="5227982" cy="25594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906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905460"/>
            <a:ext cx="7886700" cy="550897"/>
          </a:xfrm>
          <a:solidFill>
            <a:srgbClr val="FFFF00"/>
          </a:solidFill>
          <a:ln>
            <a:solidFill>
              <a:schemeClr val="tx1"/>
            </a:solidFill>
          </a:ln>
        </p:spPr>
        <p:txBody>
          <a:bodyPr>
            <a:normAutofit fontScale="90000"/>
          </a:bodyPr>
          <a:lstStyle/>
          <a:p>
            <a:r>
              <a:rPr lang="en-GB" b="1" dirty="0"/>
              <a:t>Question Time</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a:latin typeface="AR CENA" panose="02000000000000000000" pitchFamily="2" charset="0"/>
              </a:rPr>
              <a:t>LO: </a:t>
            </a:r>
            <a:r>
              <a:rPr lang="en-GB" sz="2400"/>
              <a:t>To explore the characteristics and formation of the erosion landforms; caves, arches and stacks. </a:t>
            </a:r>
            <a:r>
              <a:rPr lang="en-GB" sz="2400" b="1">
                <a:latin typeface="AR CENA" panose="02000000000000000000" pitchFamily="2" charset="0"/>
              </a:rPr>
              <a:t> </a:t>
            </a:r>
            <a:endParaRPr lang="en-GB" sz="2400" dirty="0"/>
          </a:p>
        </p:txBody>
      </p:sp>
      <p:sp>
        <p:nvSpPr>
          <p:cNvPr id="3" name="Content Placeholder 2"/>
          <p:cNvSpPr>
            <a:spLocks noGrp="1"/>
          </p:cNvSpPr>
          <p:nvPr>
            <p:ph idx="1"/>
          </p:nvPr>
        </p:nvSpPr>
        <p:spPr>
          <a:xfrm>
            <a:off x="2152650" y="1569983"/>
            <a:ext cx="7886700" cy="4467810"/>
          </a:xfrm>
          <a:solidFill>
            <a:schemeClr val="accent4">
              <a:lumMod val="40000"/>
              <a:lumOff val="60000"/>
            </a:schemeClr>
          </a:solidFill>
          <a:ln>
            <a:solidFill>
              <a:schemeClr val="tx1"/>
            </a:solidFill>
          </a:ln>
        </p:spPr>
        <p:txBody>
          <a:bodyPr>
            <a:normAutofit fontScale="92500" lnSpcReduction="20000"/>
          </a:bodyPr>
          <a:lstStyle/>
          <a:p>
            <a:pPr marL="0" indent="0">
              <a:buNone/>
            </a:pPr>
            <a:r>
              <a:rPr lang="en-GB" dirty="0"/>
              <a:t>Which is correct?</a:t>
            </a:r>
          </a:p>
          <a:p>
            <a:pPr marL="0" indent="0">
              <a:buNone/>
            </a:pPr>
            <a:endParaRPr lang="en-GB" dirty="0"/>
          </a:p>
          <a:p>
            <a:pPr marL="514350" indent="-514350">
              <a:buAutoNum type="alphaUcParenR"/>
            </a:pPr>
            <a:r>
              <a:rPr lang="en-GB" dirty="0"/>
              <a:t>Waves crash into the headland where cracks are enlarged by hydraulic power and abrasion to form a cave. Waves make the cave larger until it cuts through the headland to make an arch. The arch is eroded and the roof becomes too heavy and collapses. This leaves a tall stack. </a:t>
            </a:r>
          </a:p>
          <a:p>
            <a:pPr marL="514350" indent="-514350">
              <a:buAutoNum type="alphaUcParenR"/>
            </a:pPr>
            <a:r>
              <a:rPr lang="en-GB" dirty="0"/>
              <a:t>Waves crash into the headland where caves are eroded by hydraulic power and attrition. Freeze-thaw weathering and waves make the cave bigger until the waves cut through to form an arch. The arch collapses and leaves a stump behind.</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Tree>
    <p:extLst>
      <p:ext uri="{BB962C8B-B14F-4D97-AF65-F5344CB8AC3E}">
        <p14:creationId xmlns:p14="http://schemas.microsoft.com/office/powerpoint/2010/main" val="2449609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caves, arches and stacks.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2152650" y="828687"/>
            <a:ext cx="7886701" cy="426766"/>
          </a:xfrm>
          <a:solidFill>
            <a:srgbClr val="FFFF00"/>
          </a:solidFill>
          <a:ln>
            <a:solidFill>
              <a:schemeClr val="tx1"/>
            </a:solidFill>
          </a:ln>
        </p:spPr>
        <p:txBody>
          <a:bodyPr>
            <a:normAutofit/>
          </a:bodyPr>
          <a:lstStyle/>
          <a:p>
            <a:r>
              <a:rPr lang="en-GB" sz="2400" b="1" dirty="0"/>
              <a:t>Study</a:t>
            </a:r>
            <a:r>
              <a:rPr lang="en-GB" sz="2400" dirty="0"/>
              <a:t> </a:t>
            </a:r>
            <a:r>
              <a:rPr lang="en-GB" sz="2400" b="1" u="sng" dirty="0"/>
              <a:t>Figure 1</a:t>
            </a:r>
            <a:r>
              <a:rPr lang="en-GB" sz="2400" b="1" dirty="0"/>
              <a:t>, a photograph of a coastal area.</a:t>
            </a:r>
          </a:p>
        </p:txBody>
      </p:sp>
      <p:sp>
        <p:nvSpPr>
          <p:cNvPr id="2" name="Content Placeholder 1"/>
          <p:cNvSpPr>
            <a:spLocks noGrp="1"/>
          </p:cNvSpPr>
          <p:nvPr>
            <p:ph idx="1"/>
          </p:nvPr>
        </p:nvSpPr>
        <p:spPr>
          <a:xfrm>
            <a:off x="2152650" y="1825626"/>
            <a:ext cx="7886700" cy="3733471"/>
          </a:xfrm>
          <a:solidFill>
            <a:schemeClr val="accent4">
              <a:lumMod val="40000"/>
              <a:lumOff val="60000"/>
            </a:schemeClr>
          </a:solidFill>
          <a:ln>
            <a:solidFill>
              <a:schemeClr val="tx1"/>
            </a:solidFill>
          </a:ln>
        </p:spPr>
        <p:txBody>
          <a:bodyPr>
            <a:normAutofit/>
          </a:bodyPr>
          <a:lstStyle/>
          <a:p>
            <a:pPr marL="0" indent="0">
              <a:buNone/>
            </a:pPr>
            <a:r>
              <a:rPr lang="en-GB" dirty="0"/>
              <a:t>Landform:…………………(1)</a:t>
            </a:r>
          </a:p>
          <a:p>
            <a:pPr marL="0" indent="0">
              <a:buNone/>
            </a:pPr>
            <a:endParaRPr lang="en-GB" dirty="0"/>
          </a:p>
          <a:p>
            <a:pPr marL="0" indent="0">
              <a:buNone/>
            </a:pPr>
            <a:r>
              <a:rPr lang="en-GB" dirty="0"/>
              <a:t>…………………………………….</a:t>
            </a:r>
          </a:p>
          <a:p>
            <a:pPr marL="0" indent="0">
              <a:buNone/>
            </a:pPr>
            <a:r>
              <a:rPr lang="en-GB" dirty="0"/>
              <a:t>…………………………………….</a:t>
            </a:r>
          </a:p>
          <a:p>
            <a:pPr marL="0" indent="0">
              <a:buNone/>
            </a:pPr>
            <a:r>
              <a:rPr lang="en-GB" dirty="0"/>
              <a:t>…………………………………….</a:t>
            </a:r>
          </a:p>
          <a:p>
            <a:pPr marL="0" indent="0">
              <a:buNone/>
            </a:pPr>
            <a:r>
              <a:rPr lang="en-GB" dirty="0"/>
              <a:t>…………………………………….</a:t>
            </a:r>
          </a:p>
          <a:p>
            <a:pPr marL="0" indent="0">
              <a:buNone/>
            </a:pPr>
            <a:r>
              <a:rPr lang="en-GB" dirty="0"/>
              <a:t>……………………………………………………………………………(2)</a:t>
            </a:r>
          </a:p>
        </p:txBody>
      </p:sp>
      <p:pic>
        <p:nvPicPr>
          <p:cNvPr id="1028" name="Picture 4" descr="Image result for caves arches and st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057" y="1842449"/>
            <a:ext cx="4139292" cy="28601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2152649" y="1318280"/>
            <a:ext cx="7886701" cy="426766"/>
          </a:xfrm>
          <a:prstGeom prst="rect">
            <a:avLst/>
          </a:prstGeom>
          <a:solidFill>
            <a:srgbClr val="FFFF00"/>
          </a:solidFill>
          <a:ln>
            <a:solidFill>
              <a:schemeClr val="tx1"/>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Name the type of landform labelled A in </a:t>
            </a:r>
            <a:r>
              <a:rPr lang="en-GB" sz="2400" b="1" u="sng" dirty="0"/>
              <a:t>Figure 1</a:t>
            </a:r>
            <a:r>
              <a:rPr lang="en-GB" sz="2400" b="1" dirty="0"/>
              <a:t> and explain how it was formed.</a:t>
            </a:r>
          </a:p>
        </p:txBody>
      </p:sp>
      <p:sp>
        <p:nvSpPr>
          <p:cNvPr id="15" name="Oval 14"/>
          <p:cNvSpPr/>
          <p:nvPr/>
        </p:nvSpPr>
        <p:spPr>
          <a:xfrm>
            <a:off x="9865227" y="3214016"/>
            <a:ext cx="433921" cy="446297"/>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cxnSp>
        <p:nvCxnSpPr>
          <p:cNvPr id="16" name="Straight Connector 15"/>
          <p:cNvCxnSpPr>
            <a:endCxn id="15" idx="2"/>
          </p:cNvCxnSpPr>
          <p:nvPr/>
        </p:nvCxnSpPr>
        <p:spPr>
          <a:xfrm flipV="1">
            <a:off x="9324110" y="3437164"/>
            <a:ext cx="541117" cy="266444"/>
          </a:xfrm>
          <a:prstGeom prst="line">
            <a:avLst/>
          </a:prstGeom>
          <a:ln w="28575"/>
        </p:spPr>
        <p:style>
          <a:lnRef idx="1">
            <a:schemeClr val="dk1"/>
          </a:lnRef>
          <a:fillRef idx="0">
            <a:schemeClr val="dk1"/>
          </a:fillRef>
          <a:effectRef idx="0">
            <a:schemeClr val="dk1"/>
          </a:effectRef>
          <a:fontRef idx="minor">
            <a:schemeClr val="tx1"/>
          </a:fontRef>
        </p:style>
      </p:cxnSp>
      <p:sp>
        <p:nvSpPr>
          <p:cNvPr id="17" name="Text Box 2"/>
          <p:cNvSpPr txBox="1"/>
          <p:nvPr/>
        </p:nvSpPr>
        <p:spPr>
          <a:xfrm>
            <a:off x="9180553" y="4362251"/>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9207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20"/>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caves, arches and stacks.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2152650" y="828687"/>
            <a:ext cx="7886701" cy="426766"/>
          </a:xfrm>
          <a:solidFill>
            <a:srgbClr val="FFFF00"/>
          </a:solidFill>
          <a:ln>
            <a:solidFill>
              <a:schemeClr val="tx1"/>
            </a:solidFill>
          </a:ln>
        </p:spPr>
        <p:txBody>
          <a:bodyPr>
            <a:normAutofit/>
          </a:bodyPr>
          <a:lstStyle/>
          <a:p>
            <a:r>
              <a:rPr lang="en-GB" sz="2400" b="1" dirty="0"/>
              <a:t>Study</a:t>
            </a:r>
            <a:r>
              <a:rPr lang="en-GB" sz="2400" dirty="0"/>
              <a:t> </a:t>
            </a:r>
            <a:r>
              <a:rPr lang="en-GB" sz="2400" b="1" u="sng" dirty="0"/>
              <a:t>Figure 1</a:t>
            </a:r>
            <a:r>
              <a:rPr lang="en-GB" sz="2400" b="1" dirty="0"/>
              <a:t>, a photograph of a coastal area.</a:t>
            </a:r>
          </a:p>
        </p:txBody>
      </p:sp>
      <p:sp>
        <p:nvSpPr>
          <p:cNvPr id="2" name="Content Placeholder 1"/>
          <p:cNvSpPr>
            <a:spLocks noGrp="1"/>
          </p:cNvSpPr>
          <p:nvPr>
            <p:ph idx="1"/>
          </p:nvPr>
        </p:nvSpPr>
        <p:spPr>
          <a:xfrm>
            <a:off x="2152650" y="1825626"/>
            <a:ext cx="7886700" cy="3733471"/>
          </a:xfrm>
          <a:solidFill>
            <a:schemeClr val="accent4">
              <a:lumMod val="40000"/>
              <a:lumOff val="60000"/>
            </a:schemeClr>
          </a:solidFill>
          <a:ln>
            <a:solidFill>
              <a:schemeClr val="tx1"/>
            </a:solidFill>
          </a:ln>
        </p:spPr>
        <p:txBody>
          <a:bodyPr>
            <a:normAutofit/>
          </a:bodyPr>
          <a:lstStyle/>
          <a:p>
            <a:pPr marL="0" indent="0">
              <a:buNone/>
            </a:pPr>
            <a:r>
              <a:rPr lang="en-GB" dirty="0"/>
              <a:t>Landform: Cave (1)</a:t>
            </a:r>
          </a:p>
          <a:p>
            <a:pPr marL="0" indent="0">
              <a:buNone/>
            </a:pPr>
            <a:endParaRPr lang="en-GB" dirty="0"/>
          </a:p>
          <a:p>
            <a:pPr marL="0" indent="0">
              <a:buNone/>
            </a:pPr>
            <a:r>
              <a:rPr lang="en-GB" dirty="0"/>
              <a:t>It is formed when waves </a:t>
            </a:r>
          </a:p>
          <a:p>
            <a:pPr marL="0" indent="0">
              <a:buNone/>
            </a:pPr>
            <a:r>
              <a:rPr lang="en-GB" dirty="0"/>
              <a:t>crash into the headland </a:t>
            </a:r>
          </a:p>
          <a:p>
            <a:pPr marL="0" indent="0">
              <a:buNone/>
            </a:pPr>
            <a:r>
              <a:rPr lang="en-GB" dirty="0"/>
              <a:t>and enlarging cracks in </a:t>
            </a:r>
          </a:p>
          <a:p>
            <a:pPr marL="0" indent="0">
              <a:buNone/>
            </a:pPr>
            <a:r>
              <a:rPr lang="en-GB" dirty="0"/>
              <a:t>the rock (1), mainly by </a:t>
            </a:r>
          </a:p>
          <a:p>
            <a:pPr marL="0" indent="0">
              <a:buNone/>
            </a:pPr>
            <a:r>
              <a:rPr lang="en-GB" dirty="0"/>
              <a:t>hydraulic power and abrasion (1). </a:t>
            </a:r>
          </a:p>
        </p:txBody>
      </p:sp>
      <p:pic>
        <p:nvPicPr>
          <p:cNvPr id="1028" name="Picture 4" descr="Image result for caves arches and st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057" y="1847775"/>
            <a:ext cx="4139292" cy="28601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2152649" y="1318280"/>
            <a:ext cx="7886701" cy="426766"/>
          </a:xfrm>
          <a:prstGeom prst="rect">
            <a:avLst/>
          </a:prstGeom>
          <a:solidFill>
            <a:srgbClr val="FFFF00"/>
          </a:solidFill>
          <a:ln>
            <a:solidFill>
              <a:schemeClr val="tx1"/>
            </a:solid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t>Name the type of landform labelled A in </a:t>
            </a:r>
            <a:r>
              <a:rPr lang="en-GB" sz="2400" b="1" u="sng" dirty="0"/>
              <a:t>Figure 1</a:t>
            </a:r>
            <a:r>
              <a:rPr lang="en-GB" sz="2400" b="1" dirty="0"/>
              <a:t> and explain how it was formed.</a:t>
            </a:r>
          </a:p>
        </p:txBody>
      </p:sp>
      <p:pic>
        <p:nvPicPr>
          <p:cNvPr id="15" name="Picture 2" descr="Image result for purple pe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30091" y="1810077"/>
            <a:ext cx="1837911" cy="13784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
          <p:cNvSpPr txBox="1"/>
          <p:nvPr/>
        </p:nvSpPr>
        <p:spPr>
          <a:xfrm>
            <a:off x="9180553" y="4362251"/>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947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871999"/>
            <a:ext cx="7886700" cy="561017"/>
          </a:xfrm>
          <a:solidFill>
            <a:srgbClr val="FFFF00"/>
          </a:solidFill>
          <a:ln>
            <a:solidFill>
              <a:schemeClr val="tx1"/>
            </a:solidFill>
          </a:ln>
        </p:spPr>
        <p:txBody>
          <a:bodyPr>
            <a:normAutofit/>
          </a:bodyPr>
          <a:lstStyle/>
          <a:p>
            <a:pPr marL="0" indent="0" algn="ctr">
              <a:buNone/>
            </a:pPr>
            <a:r>
              <a:rPr lang="en-GB" b="1" dirty="0"/>
              <a:t>You as the Examiner </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erosion landforms; caves, arches and stacks.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Consolidate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a:p>
            <a:r>
              <a:rPr lang="en-GB" sz="1200" b="1" dirty="0"/>
              <a:t>Write the Learning Objective. </a:t>
            </a:r>
          </a:p>
        </p:txBody>
      </p:sp>
      <p:pic>
        <p:nvPicPr>
          <p:cNvPr id="10" name="Picture 2" descr="Image result for connect geograph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1" name="Content Placeholder 2"/>
          <p:cNvSpPr txBox="1">
            <a:spLocks/>
          </p:cNvSpPr>
          <p:nvPr/>
        </p:nvSpPr>
        <p:spPr>
          <a:xfrm>
            <a:off x="4676634" y="1579306"/>
            <a:ext cx="5362717" cy="4439357"/>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Write a 2 mark exam question about caves, arches and stacks on the front of your post-it note. (Use a command word – don’t write a question about a figure – YOU HAVEN’T GOT ONE).</a:t>
            </a:r>
          </a:p>
          <a:p>
            <a:pPr marL="0" indent="0">
              <a:buNone/>
            </a:pPr>
            <a:endParaRPr lang="en-GB" dirty="0"/>
          </a:p>
          <a:p>
            <a:pPr marL="0" indent="0">
              <a:buNone/>
            </a:pPr>
            <a:r>
              <a:rPr lang="en-GB" dirty="0"/>
              <a:t>Write the model answer on the back (not on the sticky part).</a:t>
            </a:r>
          </a:p>
          <a:p>
            <a:pPr marL="0" indent="0">
              <a:buNone/>
            </a:pPr>
            <a:endParaRPr lang="en-GB" dirty="0"/>
          </a:p>
          <a:p>
            <a:pPr marL="0" indent="0">
              <a:buNone/>
            </a:pPr>
            <a:r>
              <a:rPr lang="en-GB" dirty="0"/>
              <a:t>Give your post-it note to someone on your table. </a:t>
            </a:r>
          </a:p>
          <a:p>
            <a:pPr marL="0" indent="0">
              <a:buNone/>
            </a:pPr>
            <a:endParaRPr lang="en-GB" dirty="0"/>
          </a:p>
          <a:p>
            <a:pPr marL="0" indent="0">
              <a:buNone/>
            </a:pPr>
            <a:r>
              <a:rPr lang="en-GB" dirty="0"/>
              <a:t>Answer the question you have been given.</a:t>
            </a:r>
          </a:p>
          <a:p>
            <a:pPr marL="0" indent="0">
              <a:buNone/>
            </a:pPr>
            <a:endParaRPr lang="en-GB" dirty="0"/>
          </a:p>
          <a:p>
            <a:pPr marL="0" indent="0">
              <a:buNone/>
            </a:pPr>
            <a:r>
              <a:rPr lang="en-GB" dirty="0"/>
              <a:t>Look at the model answer, assess yourself.</a:t>
            </a:r>
          </a:p>
          <a:p>
            <a:pPr marL="0" indent="0">
              <a:buNone/>
            </a:pPr>
            <a:endParaRPr lang="en-GB" dirty="0"/>
          </a:p>
          <a:p>
            <a:pPr marL="0" indent="0">
              <a:buNone/>
            </a:pPr>
            <a:r>
              <a:rPr lang="en-GB" dirty="0"/>
              <a:t>Stick it in your book. </a:t>
            </a:r>
          </a:p>
        </p:txBody>
      </p:sp>
      <p:pic>
        <p:nvPicPr>
          <p:cNvPr id="5122" name="Picture 2" descr="Image result for blue post it n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056" y="2087558"/>
            <a:ext cx="3018523" cy="291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460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06198"/>
            <a:ext cx="7772400" cy="1243093"/>
          </a:xfrm>
          <a:solidFill>
            <a:srgbClr val="FFFF00"/>
          </a:solidFill>
          <a:ln>
            <a:solidFill>
              <a:schemeClr val="tx1"/>
            </a:solidFill>
          </a:ln>
        </p:spPr>
        <p:txBody>
          <a:bodyPr>
            <a:noAutofit/>
          </a:bodyPr>
          <a:lstStyle/>
          <a:p>
            <a:r>
              <a:rPr lang="en-GB" sz="4400" b="1" dirty="0"/>
              <a:t>Coastal Deposition Landforms – Sand Dunes</a:t>
            </a:r>
          </a:p>
        </p:txBody>
      </p:sp>
      <p:sp>
        <p:nvSpPr>
          <p:cNvPr id="5"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CONNECT</a:t>
            </a:r>
          </a:p>
        </p:txBody>
      </p:sp>
      <p:sp>
        <p:nvSpPr>
          <p:cNvPr id="6"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Start </a:t>
            </a:r>
            <a:r>
              <a:rPr lang="en-GB" sz="1400" b="1" u="sng" dirty="0"/>
              <a:t>thinking like a Geographer</a:t>
            </a:r>
            <a:endParaRPr lang="en-GB" sz="1200" b="1" u="sng" dirty="0"/>
          </a:p>
          <a:p>
            <a:r>
              <a:rPr lang="en-GB" sz="1200" b="1" dirty="0"/>
              <a:t>Make sure you have your book, write today’s date and title. </a:t>
            </a:r>
          </a:p>
        </p:txBody>
      </p:sp>
      <p:pic>
        <p:nvPicPr>
          <p:cNvPr id="7"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8"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deposition landforms; sand dunes.</a:t>
            </a:r>
          </a:p>
        </p:txBody>
      </p:sp>
      <p:sp>
        <p:nvSpPr>
          <p:cNvPr id="13" name="Subtitle 2"/>
          <p:cNvSpPr txBox="1">
            <a:spLocks/>
          </p:cNvSpPr>
          <p:nvPr/>
        </p:nvSpPr>
        <p:spPr>
          <a:xfrm>
            <a:off x="6334540" y="2371340"/>
            <a:ext cx="3647661" cy="3592138"/>
          </a:xfrm>
          <a:prstGeom prst="rect">
            <a:avLst/>
          </a:prstGeom>
          <a:solidFill>
            <a:schemeClr val="accent4"/>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t>1. Name the type of landform labelled A in </a:t>
            </a:r>
            <a:r>
              <a:rPr lang="en-GB" sz="1800" b="1" u="sng" dirty="0"/>
              <a:t>Figure 1</a:t>
            </a:r>
            <a:r>
              <a:rPr lang="en-GB" sz="1800" dirty="0"/>
              <a:t>. (1)</a:t>
            </a:r>
          </a:p>
          <a:p>
            <a:pPr algn="l"/>
            <a:endParaRPr lang="en-GB" sz="1800" dirty="0"/>
          </a:p>
          <a:p>
            <a:pPr algn="l"/>
            <a:r>
              <a:rPr lang="en-GB" sz="1800" dirty="0"/>
              <a:t>2. What part of the beach profile do sand dunes begin to occur in? (1)</a:t>
            </a:r>
          </a:p>
          <a:p>
            <a:pPr algn="l"/>
            <a:r>
              <a:rPr lang="en-GB" sz="1800" dirty="0"/>
              <a:t>	Foredune</a:t>
            </a:r>
          </a:p>
          <a:p>
            <a:pPr algn="l"/>
            <a:r>
              <a:rPr lang="en-GB" sz="1800" dirty="0"/>
              <a:t>	Interdune</a:t>
            </a:r>
          </a:p>
          <a:p>
            <a:pPr algn="l"/>
            <a:endParaRPr lang="en-GB" sz="1800" dirty="0"/>
          </a:p>
          <a:p>
            <a:pPr algn="l"/>
            <a:r>
              <a:rPr lang="en-GB" sz="1800" dirty="0"/>
              <a:t>3. Name the section of the beach labelled B in </a:t>
            </a:r>
            <a:r>
              <a:rPr lang="en-GB" sz="1800" b="1" u="sng" dirty="0"/>
              <a:t>Figure 1</a:t>
            </a:r>
            <a:r>
              <a:rPr lang="en-GB" sz="1800" dirty="0"/>
              <a:t>. (1)</a:t>
            </a:r>
          </a:p>
        </p:txBody>
      </p:sp>
      <p:pic>
        <p:nvPicPr>
          <p:cNvPr id="1026" name="Picture 2" descr="Image result for sand dunes studland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2371340"/>
            <a:ext cx="4013010" cy="31945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3791715" y="3857612"/>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cxnSp>
        <p:nvCxnSpPr>
          <p:cNvPr id="14" name="Straight Connector 13"/>
          <p:cNvCxnSpPr>
            <a:endCxn id="12" idx="2"/>
          </p:cNvCxnSpPr>
          <p:nvPr/>
        </p:nvCxnSpPr>
        <p:spPr>
          <a:xfrm>
            <a:off x="3248737" y="3877207"/>
            <a:ext cx="542979" cy="215537"/>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4248915" y="3339548"/>
            <a:ext cx="197389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007262" y="3104417"/>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t>
            </a:r>
          </a:p>
        </p:txBody>
      </p:sp>
      <p:sp>
        <p:nvSpPr>
          <p:cNvPr id="15" name="Oval 14"/>
          <p:cNvSpPr/>
          <p:nvPr/>
        </p:nvSpPr>
        <p:spPr>
          <a:xfrm>
            <a:off x="6957391" y="4092743"/>
            <a:ext cx="304800" cy="1347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957391" y="4449493"/>
            <a:ext cx="304800" cy="1347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Box 2"/>
          <p:cNvSpPr txBox="1"/>
          <p:nvPr/>
        </p:nvSpPr>
        <p:spPr>
          <a:xfrm>
            <a:off x="5479923" y="5168721"/>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156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06198"/>
            <a:ext cx="7772400" cy="1243093"/>
          </a:xfrm>
          <a:solidFill>
            <a:srgbClr val="FFFF00"/>
          </a:solidFill>
          <a:ln>
            <a:solidFill>
              <a:schemeClr val="tx1"/>
            </a:solidFill>
          </a:ln>
        </p:spPr>
        <p:txBody>
          <a:bodyPr>
            <a:noAutofit/>
          </a:bodyPr>
          <a:lstStyle/>
          <a:p>
            <a:r>
              <a:rPr lang="en-GB" sz="4400" b="1" dirty="0"/>
              <a:t>Coastal Deposition Landforms – Sand Dunes</a:t>
            </a:r>
          </a:p>
        </p:txBody>
      </p:sp>
      <p:sp>
        <p:nvSpPr>
          <p:cNvPr id="5"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6"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Start </a:t>
            </a:r>
            <a:r>
              <a:rPr lang="en-GB" sz="1400" b="1" u="sng" dirty="0"/>
              <a:t>thinking like a Geographer</a:t>
            </a:r>
            <a:endParaRPr lang="en-GB" sz="1200" b="1" u="sng" dirty="0"/>
          </a:p>
          <a:p>
            <a:r>
              <a:rPr lang="en-GB" sz="1200" b="1" dirty="0"/>
              <a:t>Make sure you have your book, write today’s date and title. </a:t>
            </a:r>
          </a:p>
        </p:txBody>
      </p:sp>
      <p:pic>
        <p:nvPicPr>
          <p:cNvPr id="7"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8"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deposition landforms; sand dunes.</a:t>
            </a:r>
          </a:p>
        </p:txBody>
      </p:sp>
      <p:sp>
        <p:nvSpPr>
          <p:cNvPr id="13" name="Subtitle 2"/>
          <p:cNvSpPr txBox="1">
            <a:spLocks/>
          </p:cNvSpPr>
          <p:nvPr/>
        </p:nvSpPr>
        <p:spPr>
          <a:xfrm>
            <a:off x="6334540" y="2371340"/>
            <a:ext cx="3647661" cy="3592138"/>
          </a:xfrm>
          <a:prstGeom prst="rect">
            <a:avLst/>
          </a:prstGeom>
          <a:solidFill>
            <a:schemeClr val="accent4"/>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dirty="0"/>
              <a:t>1. Sand Dune (1)</a:t>
            </a:r>
          </a:p>
          <a:p>
            <a:pPr algn="l"/>
            <a:endParaRPr lang="en-GB" sz="1800" dirty="0"/>
          </a:p>
          <a:p>
            <a:pPr algn="l"/>
            <a:r>
              <a:rPr lang="en-GB" sz="1800" dirty="0"/>
              <a:t>2. Foredune (1)</a:t>
            </a:r>
          </a:p>
          <a:p>
            <a:pPr algn="l"/>
            <a:endParaRPr lang="en-GB" sz="1800" dirty="0"/>
          </a:p>
          <a:p>
            <a:pPr algn="l"/>
            <a:r>
              <a:rPr lang="en-GB" sz="1800" dirty="0"/>
              <a:t>3. Backshore (1)</a:t>
            </a:r>
          </a:p>
        </p:txBody>
      </p:sp>
      <p:pic>
        <p:nvPicPr>
          <p:cNvPr id="1026" name="Picture 2" descr="Image result for sand dunes studland 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2371340"/>
            <a:ext cx="4013010" cy="31945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3791715" y="3857612"/>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cxnSp>
        <p:nvCxnSpPr>
          <p:cNvPr id="14" name="Straight Connector 13"/>
          <p:cNvCxnSpPr>
            <a:endCxn id="12" idx="2"/>
          </p:cNvCxnSpPr>
          <p:nvPr/>
        </p:nvCxnSpPr>
        <p:spPr>
          <a:xfrm>
            <a:off x="3248737" y="3877207"/>
            <a:ext cx="542979" cy="215537"/>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4248915" y="3339548"/>
            <a:ext cx="197389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007262" y="3104417"/>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t>
            </a:r>
          </a:p>
        </p:txBody>
      </p:sp>
      <p:sp>
        <p:nvSpPr>
          <p:cNvPr id="17" name="Text Box 2"/>
          <p:cNvSpPr txBox="1"/>
          <p:nvPr/>
        </p:nvSpPr>
        <p:spPr>
          <a:xfrm>
            <a:off x="5479923" y="5168721"/>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6615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characteristics and formation of the deposition landforms; sand dunes.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0" y="1727778"/>
            <a:ext cx="7772401" cy="3892530"/>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Sand dunes are large heaps of sand that form on the dry backshore of a sandy beach. </a:t>
            </a:r>
          </a:p>
          <a:p>
            <a:pPr algn="l"/>
            <a:endParaRPr lang="en-GB" dirty="0"/>
          </a:p>
          <a:p>
            <a:pPr algn="l"/>
            <a:r>
              <a:rPr lang="en-GB" dirty="0"/>
              <a:t>Form a sand dune to form, it needs:</a:t>
            </a:r>
          </a:p>
          <a:p>
            <a:pPr marL="342900" indent="-342900" algn="l">
              <a:buFont typeface="Arial" panose="020B0604020202020204" pitchFamily="34" charset="0"/>
              <a:buChar char="•"/>
            </a:pPr>
            <a:r>
              <a:rPr lang="en-GB" dirty="0"/>
              <a:t>A large flat beach,</a:t>
            </a:r>
          </a:p>
          <a:p>
            <a:pPr marL="342900" indent="-342900" algn="l">
              <a:buFont typeface="Arial" panose="020B0604020202020204" pitchFamily="34" charset="0"/>
              <a:buChar char="•"/>
            </a:pPr>
            <a:r>
              <a:rPr lang="en-GB" dirty="0"/>
              <a:t>A large supply of sand,</a:t>
            </a:r>
          </a:p>
          <a:p>
            <a:pPr marL="342900" indent="-342900" algn="l">
              <a:buFont typeface="Arial" panose="020B0604020202020204" pitchFamily="34" charset="0"/>
              <a:buChar char="•"/>
            </a:pPr>
            <a:r>
              <a:rPr lang="en-GB" dirty="0"/>
              <a:t>A large tidal range, so there is time for the sand to dry,</a:t>
            </a:r>
          </a:p>
          <a:p>
            <a:pPr marL="342900" indent="-342900" algn="l">
              <a:buFont typeface="Arial" panose="020B0604020202020204" pitchFamily="34" charset="0"/>
              <a:buChar char="•"/>
            </a:pPr>
            <a:r>
              <a:rPr lang="en-GB" dirty="0"/>
              <a:t>An onshore wind to move sand to the back of the beach, </a:t>
            </a:r>
          </a:p>
          <a:p>
            <a:pPr marL="342900" indent="-342900" algn="l">
              <a:buFont typeface="Arial" panose="020B0604020202020204" pitchFamily="34" charset="0"/>
              <a:buChar char="•"/>
            </a:pPr>
            <a:r>
              <a:rPr lang="en-GB" dirty="0"/>
              <a:t>An obstacle such as drift wood for the due to form against.</a:t>
            </a:r>
          </a:p>
        </p:txBody>
      </p:sp>
      <p:sp>
        <p:nvSpPr>
          <p:cNvPr id="14" name="Title 1"/>
          <p:cNvSpPr>
            <a:spLocks noGrp="1"/>
          </p:cNvSpPr>
          <p:nvPr>
            <p:ph type="title"/>
          </p:nvPr>
        </p:nvSpPr>
        <p:spPr>
          <a:xfrm>
            <a:off x="2209799" y="890382"/>
            <a:ext cx="7772402" cy="776185"/>
          </a:xfrm>
          <a:solidFill>
            <a:srgbClr val="FFFF00"/>
          </a:solidFill>
          <a:ln>
            <a:solidFill>
              <a:schemeClr val="tx1"/>
            </a:solidFill>
          </a:ln>
        </p:spPr>
        <p:txBody>
          <a:bodyPr>
            <a:normAutofit/>
          </a:bodyPr>
          <a:lstStyle/>
          <a:p>
            <a:r>
              <a:rPr lang="en-GB" b="1" dirty="0"/>
              <a:t>What are Sand Dunes?</a:t>
            </a:r>
          </a:p>
        </p:txBody>
      </p:sp>
    </p:spTree>
    <p:extLst>
      <p:ext uri="{BB962C8B-B14F-4D97-AF65-F5344CB8AC3E}">
        <p14:creationId xmlns:p14="http://schemas.microsoft.com/office/powerpoint/2010/main" val="4122846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characteristics and formation of the deposition landforms; sand dunes.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1" y="1758188"/>
            <a:ext cx="7772401" cy="3892530"/>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14" name="Title 1"/>
          <p:cNvSpPr>
            <a:spLocks noGrp="1"/>
          </p:cNvSpPr>
          <p:nvPr>
            <p:ph type="title"/>
          </p:nvPr>
        </p:nvSpPr>
        <p:spPr>
          <a:xfrm>
            <a:off x="2209799" y="890382"/>
            <a:ext cx="7772402" cy="776185"/>
          </a:xfrm>
          <a:solidFill>
            <a:srgbClr val="FFFF00"/>
          </a:solidFill>
          <a:ln>
            <a:solidFill>
              <a:schemeClr val="tx1"/>
            </a:solidFill>
          </a:ln>
        </p:spPr>
        <p:txBody>
          <a:bodyPr>
            <a:normAutofit/>
          </a:bodyPr>
          <a:lstStyle/>
          <a:p>
            <a:r>
              <a:rPr lang="en-GB" b="1" dirty="0"/>
              <a:t>Characteristics of Dunes</a:t>
            </a:r>
          </a:p>
        </p:txBody>
      </p:sp>
      <p:pic>
        <p:nvPicPr>
          <p:cNvPr id="4098" name="Picture 2" descr="Image result for sand dune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515" y="2056628"/>
            <a:ext cx="4994970" cy="3295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a:off x="5439296" y="2687550"/>
            <a:ext cx="819152" cy="116429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14999" y="2387301"/>
            <a:ext cx="1495426" cy="369332"/>
          </a:xfrm>
          <a:prstGeom prst="rect">
            <a:avLst/>
          </a:prstGeom>
          <a:solidFill>
            <a:schemeClr val="bg1"/>
          </a:solidFill>
          <a:ln>
            <a:solidFill>
              <a:srgbClr val="002060"/>
            </a:solidFill>
          </a:ln>
        </p:spPr>
        <p:txBody>
          <a:bodyPr wrap="square" rtlCol="0">
            <a:spAutoFit/>
          </a:bodyPr>
          <a:lstStyle/>
          <a:p>
            <a:r>
              <a:rPr lang="en-GB" dirty="0">
                <a:solidFill>
                  <a:srgbClr val="002060"/>
                </a:solidFill>
              </a:rPr>
              <a:t>Embryo Dune</a:t>
            </a:r>
          </a:p>
        </p:txBody>
      </p:sp>
      <p:cxnSp>
        <p:nvCxnSpPr>
          <p:cNvPr id="18" name="Straight Arrow Connector 17"/>
          <p:cNvCxnSpPr/>
          <p:nvPr/>
        </p:nvCxnSpPr>
        <p:spPr>
          <a:xfrm flipH="1">
            <a:off x="7534275" y="2689793"/>
            <a:ext cx="1049686" cy="9980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26746" y="2189092"/>
            <a:ext cx="1495426" cy="1077218"/>
          </a:xfrm>
          <a:prstGeom prst="rect">
            <a:avLst/>
          </a:prstGeom>
          <a:solidFill>
            <a:schemeClr val="bg1"/>
          </a:solidFill>
        </p:spPr>
        <p:txBody>
          <a:bodyPr wrap="square" rtlCol="0">
            <a:spAutoFit/>
          </a:bodyPr>
          <a:lstStyle/>
          <a:p>
            <a:r>
              <a:rPr lang="en-GB" sz="1600" dirty="0"/>
              <a:t>Unstable, steep slip slope (lee slope) on sheltered side</a:t>
            </a:r>
          </a:p>
        </p:txBody>
      </p:sp>
      <p:cxnSp>
        <p:nvCxnSpPr>
          <p:cNvPr id="20" name="Straight Arrow Connector 19"/>
          <p:cNvCxnSpPr/>
          <p:nvPr/>
        </p:nvCxnSpPr>
        <p:spPr>
          <a:xfrm flipH="1" flipV="1">
            <a:off x="7179023" y="3687861"/>
            <a:ext cx="1595437" cy="9127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36831" y="4282803"/>
            <a:ext cx="759544" cy="369332"/>
          </a:xfrm>
          <a:prstGeom prst="rect">
            <a:avLst/>
          </a:prstGeom>
          <a:solidFill>
            <a:schemeClr val="bg1"/>
          </a:solidFill>
        </p:spPr>
        <p:txBody>
          <a:bodyPr wrap="square" rtlCol="0">
            <a:spAutoFit/>
          </a:bodyPr>
          <a:lstStyle/>
          <a:p>
            <a:r>
              <a:rPr lang="en-GB" dirty="0"/>
              <a:t>Crests</a:t>
            </a:r>
          </a:p>
        </p:txBody>
      </p:sp>
      <p:cxnSp>
        <p:nvCxnSpPr>
          <p:cNvPr id="23" name="Straight Arrow Connector 22"/>
          <p:cNvCxnSpPr/>
          <p:nvPr/>
        </p:nvCxnSpPr>
        <p:spPr>
          <a:xfrm>
            <a:off x="4393408" y="3082284"/>
            <a:ext cx="1571699" cy="469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653359" y="2462602"/>
            <a:ext cx="1495426" cy="923330"/>
          </a:xfrm>
          <a:prstGeom prst="rect">
            <a:avLst/>
          </a:prstGeom>
          <a:solidFill>
            <a:schemeClr val="bg1"/>
          </a:solidFill>
        </p:spPr>
        <p:txBody>
          <a:bodyPr wrap="square" rtlCol="0">
            <a:spAutoFit/>
          </a:bodyPr>
          <a:lstStyle/>
          <a:p>
            <a:r>
              <a:rPr lang="en-GB" dirty="0"/>
              <a:t>Gentle slope on windward side</a:t>
            </a:r>
          </a:p>
        </p:txBody>
      </p:sp>
      <p:cxnSp>
        <p:nvCxnSpPr>
          <p:cNvPr id="28" name="Straight Arrow Connector 27"/>
          <p:cNvCxnSpPr/>
          <p:nvPr/>
        </p:nvCxnSpPr>
        <p:spPr>
          <a:xfrm>
            <a:off x="3209926" y="3409951"/>
            <a:ext cx="1632041" cy="4435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87787" y="3236412"/>
            <a:ext cx="759544" cy="369332"/>
          </a:xfrm>
          <a:prstGeom prst="rect">
            <a:avLst/>
          </a:prstGeom>
          <a:solidFill>
            <a:schemeClr val="bg1"/>
          </a:solidFill>
        </p:spPr>
        <p:txBody>
          <a:bodyPr wrap="square" rtlCol="0">
            <a:spAutoFit/>
          </a:bodyPr>
          <a:lstStyle/>
          <a:p>
            <a:r>
              <a:rPr lang="en-GB" dirty="0"/>
              <a:t>Berm</a:t>
            </a:r>
          </a:p>
        </p:txBody>
      </p:sp>
      <p:cxnSp>
        <p:nvCxnSpPr>
          <p:cNvPr id="26" name="Straight Arrow Connector 25"/>
          <p:cNvCxnSpPr/>
          <p:nvPr/>
        </p:nvCxnSpPr>
        <p:spPr>
          <a:xfrm flipH="1">
            <a:off x="8256055" y="3704454"/>
            <a:ext cx="726020" cy="459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883997" y="3503195"/>
            <a:ext cx="755378" cy="369332"/>
          </a:xfrm>
          <a:prstGeom prst="rect">
            <a:avLst/>
          </a:prstGeom>
          <a:solidFill>
            <a:schemeClr val="bg1"/>
          </a:solidFill>
          <a:ln>
            <a:noFill/>
          </a:ln>
        </p:spPr>
        <p:txBody>
          <a:bodyPr wrap="square" rtlCol="0">
            <a:spAutoFit/>
          </a:bodyPr>
          <a:lstStyle/>
          <a:p>
            <a:r>
              <a:rPr lang="en-GB" dirty="0"/>
              <a:t>Slack</a:t>
            </a:r>
          </a:p>
        </p:txBody>
      </p:sp>
    </p:spTree>
    <p:extLst>
      <p:ext uri="{BB962C8B-B14F-4D97-AF65-F5344CB8AC3E}">
        <p14:creationId xmlns:p14="http://schemas.microsoft.com/office/powerpoint/2010/main" val="5863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097F7-C7AC-9B4F-BE40-EDA3947EB9B9}"/>
              </a:ext>
            </a:extLst>
          </p:cNvPr>
          <p:cNvSpPr>
            <a:spLocks noGrp="1"/>
          </p:cNvSpPr>
          <p:nvPr>
            <p:ph idx="1"/>
          </p:nvPr>
        </p:nvSpPr>
        <p:spPr/>
        <p:txBody>
          <a:bodyPr/>
          <a:lstStyle/>
          <a:p>
            <a:r>
              <a:rPr lang="en-US" dirty="0"/>
              <a:t>Explain why people live along a named area of coastline you have studied. (7)</a:t>
            </a:r>
          </a:p>
          <a:p>
            <a:r>
              <a:rPr lang="en-US" dirty="0"/>
              <a:t>For a named area which you have studied, explain how the natural environment provides opportunities and causes problems for people (7). </a:t>
            </a:r>
          </a:p>
          <a:p>
            <a:endParaRPr lang="en-US" dirty="0"/>
          </a:p>
          <a:p>
            <a:endParaRPr lang="en-US" dirty="0"/>
          </a:p>
          <a:p>
            <a:pPr marL="0" indent="0">
              <a:buNone/>
            </a:pPr>
            <a:endParaRPr lang="en-US" dirty="0"/>
          </a:p>
          <a:p>
            <a:endParaRPr lang="en-US" dirty="0"/>
          </a:p>
        </p:txBody>
      </p:sp>
      <p:sp>
        <p:nvSpPr>
          <p:cNvPr id="4" name="Title 1">
            <a:extLst>
              <a:ext uri="{FF2B5EF4-FFF2-40B4-BE49-F238E27FC236}">
                <a16:creationId xmlns:a16="http://schemas.microsoft.com/office/drawing/2014/main" id="{666CDACD-9281-AA48-8A54-7AEE7CBD20CC}"/>
              </a:ext>
            </a:extLst>
          </p:cNvPr>
          <p:cNvSpPr>
            <a:spLocks noGrp="1"/>
          </p:cNvSpPr>
          <p:nvPr>
            <p:ph type="title"/>
          </p:nvPr>
        </p:nvSpPr>
        <p:spPr>
          <a:solidFill>
            <a:srgbClr val="FFFF00"/>
          </a:solidFill>
          <a:ln>
            <a:solidFill>
              <a:schemeClr val="tx1"/>
            </a:solidFill>
          </a:ln>
        </p:spPr>
        <p:txBody>
          <a:bodyPr>
            <a:normAutofit/>
          </a:bodyPr>
          <a:lstStyle/>
          <a:p>
            <a:r>
              <a:rPr lang="en-GB" sz="5400" dirty="0">
                <a:latin typeface="KBSticktoIt Medium" panose="02000603000000000000" pitchFamily="2" charset="0"/>
                <a:ea typeface="KBSticktoIt Medium" panose="02000603000000000000" pitchFamily="2" charset="0"/>
              </a:rPr>
              <a:t>7 mark exam questions</a:t>
            </a:r>
          </a:p>
        </p:txBody>
      </p:sp>
      <p:sp>
        <p:nvSpPr>
          <p:cNvPr id="7" name="Cloud Callout 6">
            <a:extLst>
              <a:ext uri="{FF2B5EF4-FFF2-40B4-BE49-F238E27FC236}">
                <a16:creationId xmlns:a16="http://schemas.microsoft.com/office/drawing/2014/main" id="{4AC7A576-FB42-0B42-9839-DA94585D1428}"/>
              </a:ext>
            </a:extLst>
          </p:cNvPr>
          <p:cNvSpPr/>
          <p:nvPr/>
        </p:nvSpPr>
        <p:spPr>
          <a:xfrm>
            <a:off x="6797408" y="3877173"/>
            <a:ext cx="3955055" cy="243472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F380A64-D93D-0D49-9CAF-9509AC5DAB78}"/>
              </a:ext>
            </a:extLst>
          </p:cNvPr>
          <p:cNvSpPr txBox="1"/>
          <p:nvPr/>
        </p:nvSpPr>
        <p:spPr>
          <a:xfrm>
            <a:off x="7634688" y="4505898"/>
            <a:ext cx="2247441" cy="923330"/>
          </a:xfrm>
          <a:prstGeom prst="rect">
            <a:avLst/>
          </a:prstGeom>
          <a:noFill/>
        </p:spPr>
        <p:txBody>
          <a:bodyPr wrap="square" rtlCol="0">
            <a:spAutoFit/>
          </a:bodyPr>
          <a:lstStyle/>
          <a:p>
            <a:r>
              <a:rPr lang="en-US" dirty="0">
                <a:solidFill>
                  <a:srgbClr val="FFFF00"/>
                </a:solidFill>
              </a:rPr>
              <a:t>How could we write a model answer for these? </a:t>
            </a:r>
          </a:p>
        </p:txBody>
      </p:sp>
    </p:spTree>
    <p:extLst>
      <p:ext uri="{BB962C8B-B14F-4D97-AF65-F5344CB8AC3E}">
        <p14:creationId xmlns:p14="http://schemas.microsoft.com/office/powerpoint/2010/main" val="2893623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the deposition landforms; sand dunes.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4" name="Title 1"/>
          <p:cNvSpPr>
            <a:spLocks noGrp="1"/>
          </p:cNvSpPr>
          <p:nvPr>
            <p:ph type="title"/>
          </p:nvPr>
        </p:nvSpPr>
        <p:spPr>
          <a:xfrm>
            <a:off x="2209799" y="890382"/>
            <a:ext cx="8239126" cy="593102"/>
          </a:xfrm>
          <a:solidFill>
            <a:srgbClr val="FFFF00"/>
          </a:solidFill>
          <a:ln>
            <a:solidFill>
              <a:schemeClr val="tx1"/>
            </a:solidFill>
          </a:ln>
        </p:spPr>
        <p:txBody>
          <a:bodyPr>
            <a:normAutofit fontScale="90000"/>
          </a:bodyPr>
          <a:lstStyle/>
          <a:p>
            <a:r>
              <a:rPr lang="en-GB" b="1" dirty="0"/>
              <a:t>The Formation of Sand Dunes</a:t>
            </a:r>
          </a:p>
        </p:txBody>
      </p:sp>
      <p:graphicFrame>
        <p:nvGraphicFramePr>
          <p:cNvPr id="3" name="Diagram 2"/>
          <p:cNvGraphicFramePr/>
          <p:nvPr>
            <p:extLst/>
          </p:nvPr>
        </p:nvGraphicFramePr>
        <p:xfrm>
          <a:off x="2592249" y="1397000"/>
          <a:ext cx="7474226" cy="4732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Image result for sand dune slacks dorset"/>
          <p:cNvPicPr>
            <a:picLocks noChangeAspect="1" noChangeArrowheads="1"/>
          </p:cNvPicPr>
          <p:nvPr/>
        </p:nvPicPr>
        <p:blipFill rotWithShape="1">
          <a:blip r:embed="rId8">
            <a:extLst>
              <a:ext uri="{28A0092B-C50C-407E-A947-70E740481C1C}">
                <a14:useLocalDpi xmlns:a14="http://schemas.microsoft.com/office/drawing/2010/main" val="0"/>
              </a:ext>
            </a:extLst>
          </a:blip>
          <a:srcRect l="20173" t="33441" r="25724" b="22435"/>
          <a:stretch/>
        </p:blipFill>
        <p:spPr bwMode="auto">
          <a:xfrm>
            <a:off x="2592249" y="4866789"/>
            <a:ext cx="1061360" cy="10671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Image result for back dunes dorse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819" t="14927" r="26491" b="16078"/>
          <a:stretch/>
        </p:blipFill>
        <p:spPr bwMode="auto">
          <a:xfrm>
            <a:off x="3042822" y="2666927"/>
            <a:ext cx="1040332" cy="10601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mage result for back dunes dorse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1296" t="22880"/>
          <a:stretch/>
        </p:blipFill>
        <p:spPr bwMode="auto">
          <a:xfrm>
            <a:off x="3002764" y="3774896"/>
            <a:ext cx="1080391" cy="10193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Image result for embryo dunes dorset"/>
          <p:cNvPicPr>
            <a:picLocks noChangeAspect="1" noChangeArrowheads="1"/>
          </p:cNvPicPr>
          <p:nvPr/>
        </p:nvPicPr>
        <p:blipFill rotWithShape="1">
          <a:blip r:embed="rId11">
            <a:extLst>
              <a:ext uri="{28A0092B-C50C-407E-A947-70E740481C1C}">
                <a14:useLocalDpi xmlns:a14="http://schemas.microsoft.com/office/drawing/2010/main" val="0"/>
              </a:ext>
            </a:extLst>
          </a:blip>
          <a:srcRect l="66325" t="21468" b="36413"/>
          <a:stretch/>
        </p:blipFill>
        <p:spPr bwMode="auto">
          <a:xfrm>
            <a:off x="2592249" y="1597108"/>
            <a:ext cx="1061360" cy="10381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Image result for sand dunes dorse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5564" y="2969946"/>
            <a:ext cx="1532436" cy="14902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10063968" y="2793090"/>
            <a:ext cx="565114" cy="2982988"/>
          </a:xfrm>
          <a:prstGeom prst="rect">
            <a:avLst/>
          </a:prstGeom>
          <a:solidFill>
            <a:srgbClr val="FFFF00"/>
          </a:solidFill>
          <a:ln>
            <a:solidFill>
              <a:schemeClr val="tx1"/>
            </a:solidFill>
          </a:ln>
        </p:spPr>
        <p:txBody>
          <a:bodyPr vert="vert270"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Dune Succession</a:t>
            </a:r>
          </a:p>
        </p:txBody>
      </p:sp>
    </p:spTree>
    <p:extLst>
      <p:ext uri="{BB962C8B-B14F-4D97-AF65-F5344CB8AC3E}">
        <p14:creationId xmlns:p14="http://schemas.microsoft.com/office/powerpoint/2010/main" val="2919303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characteristics and formation of the deposition landforms; sand dunes.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3729" y="3741475"/>
            <a:ext cx="7772401" cy="2409943"/>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400" dirty="0"/>
              <a:t>Embryo dunes are only a few metres high whereas mature dunes maybe up to 15 metres high.</a:t>
            </a:r>
          </a:p>
          <a:p>
            <a:pPr algn="l"/>
            <a:r>
              <a:rPr lang="en-GB" sz="1400" dirty="0"/>
              <a:t>Size of sand dunes increases inland as long-rooted marram grass binds the sand together. It’s long roots help build up the height of the dunes. </a:t>
            </a:r>
          </a:p>
          <a:p>
            <a:pPr algn="l"/>
            <a:r>
              <a:rPr lang="en-GB" sz="1400" dirty="0"/>
              <a:t>Dunes closest to the beach have a yellow sandy colour and not much vegetation, whereas dunes at the back are grey and less sand like.</a:t>
            </a:r>
          </a:p>
          <a:p>
            <a:pPr algn="l"/>
            <a:r>
              <a:rPr lang="en-GB" sz="1400" dirty="0"/>
              <a:t>Inland the dunes become increasingly colonised by vegetation.</a:t>
            </a:r>
          </a:p>
          <a:p>
            <a:pPr algn="l"/>
            <a:r>
              <a:rPr lang="en-GB" sz="1400" dirty="0"/>
              <a:t>Each line of dunes is separated by a trough called a slack. Slacks are formed by the removal of sediment from the leeward base of one line of dunes and up the windward side of the next line. Sometimes slacks are eroded so much that they reach down to the water table, resulting in the formation of ponds.</a:t>
            </a:r>
          </a:p>
        </p:txBody>
      </p:sp>
      <p:sp>
        <p:nvSpPr>
          <p:cNvPr id="14" name="Title 1"/>
          <p:cNvSpPr>
            <a:spLocks noGrp="1"/>
          </p:cNvSpPr>
          <p:nvPr>
            <p:ph type="title"/>
          </p:nvPr>
        </p:nvSpPr>
        <p:spPr>
          <a:xfrm>
            <a:off x="2209799" y="890382"/>
            <a:ext cx="7772402" cy="776185"/>
          </a:xfrm>
          <a:solidFill>
            <a:srgbClr val="FFFF00"/>
          </a:solidFill>
          <a:ln>
            <a:solidFill>
              <a:schemeClr val="tx1"/>
            </a:solidFill>
          </a:ln>
        </p:spPr>
        <p:txBody>
          <a:bodyPr>
            <a:normAutofit/>
          </a:bodyPr>
          <a:lstStyle/>
          <a:p>
            <a:r>
              <a:rPr lang="en-GB" b="1" dirty="0"/>
              <a:t>Sand Dune Succession</a:t>
            </a:r>
          </a:p>
        </p:txBody>
      </p:sp>
      <p:pic>
        <p:nvPicPr>
          <p:cNvPr id="1028" name="Picture 4" descr="Image result for sand dune suc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728" y="1677568"/>
            <a:ext cx="7778472" cy="207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3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characteristics and formation of the deposition landforms; sand dunes.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CONSOLIDATE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2152650" y="828687"/>
            <a:ext cx="7886701" cy="788078"/>
          </a:xfrm>
          <a:solidFill>
            <a:srgbClr val="FFFF00"/>
          </a:solidFill>
          <a:ln>
            <a:solidFill>
              <a:schemeClr val="tx1"/>
            </a:solidFill>
          </a:ln>
        </p:spPr>
        <p:txBody>
          <a:bodyPr>
            <a:normAutofit/>
          </a:bodyPr>
          <a:lstStyle/>
          <a:p>
            <a:r>
              <a:rPr lang="en-GB" sz="2400" b="1" dirty="0"/>
              <a:t>Study </a:t>
            </a:r>
            <a:r>
              <a:rPr lang="en-GB" sz="2400" b="1" u="sng" dirty="0"/>
              <a:t>Figure 2,</a:t>
            </a:r>
            <a:r>
              <a:rPr lang="en-GB" sz="2400" b="1" dirty="0"/>
              <a:t> a photograph showing sand dunes near Studland, Dorset. </a:t>
            </a:r>
          </a:p>
        </p:txBody>
      </p:sp>
      <p:sp>
        <p:nvSpPr>
          <p:cNvPr id="2" name="Content Placeholder 1"/>
          <p:cNvSpPr>
            <a:spLocks noGrp="1"/>
          </p:cNvSpPr>
          <p:nvPr>
            <p:ph idx="1"/>
          </p:nvPr>
        </p:nvSpPr>
        <p:spPr>
          <a:xfrm>
            <a:off x="2152649" y="1768574"/>
            <a:ext cx="4642598" cy="988670"/>
          </a:xfrm>
          <a:solidFill>
            <a:schemeClr val="accent2"/>
          </a:solidFill>
          <a:ln>
            <a:solidFill>
              <a:schemeClr val="tx1"/>
            </a:solidFill>
          </a:ln>
        </p:spPr>
        <p:txBody>
          <a:bodyPr>
            <a:normAutofit/>
          </a:bodyPr>
          <a:lstStyle/>
          <a:p>
            <a:pPr marL="0" indent="0">
              <a:buNone/>
            </a:pPr>
            <a:r>
              <a:rPr lang="en-GB" dirty="0"/>
              <a:t>Explain how the sand dunes in </a:t>
            </a:r>
            <a:r>
              <a:rPr lang="en-GB" u="sng" dirty="0"/>
              <a:t>Figure 2</a:t>
            </a:r>
            <a:r>
              <a:rPr lang="en-GB" dirty="0"/>
              <a:t> formed. (3)</a:t>
            </a:r>
          </a:p>
        </p:txBody>
      </p:sp>
      <p:pic>
        <p:nvPicPr>
          <p:cNvPr id="11" name="Picture 2" descr="Image result for sand dune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49" y="2848914"/>
            <a:ext cx="4642598" cy="30631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6889376" y="1700913"/>
            <a:ext cx="3149974" cy="4243932"/>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u="sng" dirty="0"/>
              <a:t>SUCCESS CRITERIA:</a:t>
            </a:r>
          </a:p>
          <a:p>
            <a:pPr marL="0" indent="0">
              <a:buNone/>
            </a:pPr>
            <a:r>
              <a:rPr lang="en-GB" sz="2400" dirty="0"/>
              <a:t>Start from the beginning of the formation process – what does wind cause? </a:t>
            </a:r>
          </a:p>
          <a:p>
            <a:pPr marL="0" indent="0">
              <a:buNone/>
            </a:pPr>
            <a:r>
              <a:rPr lang="en-GB" sz="2400" dirty="0"/>
              <a:t>What happens to trapped sand? What type of dunes are formed first?</a:t>
            </a:r>
          </a:p>
          <a:p>
            <a:pPr marL="0" indent="0">
              <a:buNone/>
            </a:pPr>
            <a:r>
              <a:rPr lang="en-GB" sz="2400" dirty="0"/>
              <a:t>What happens to the sand?</a:t>
            </a:r>
          </a:p>
          <a:p>
            <a:pPr marL="0" indent="0">
              <a:buNone/>
            </a:pPr>
            <a:r>
              <a:rPr lang="en-GB" sz="2400" dirty="0"/>
              <a:t>Where do sand dunes end? What type of dune?</a:t>
            </a:r>
          </a:p>
          <a:p>
            <a:pPr marL="0" indent="0">
              <a:buNone/>
            </a:pPr>
            <a:endParaRPr lang="en-GB" sz="2400" dirty="0"/>
          </a:p>
          <a:p>
            <a:pPr marL="0" indent="0">
              <a:buNone/>
            </a:pPr>
            <a:endParaRPr lang="en-GB" sz="2400" dirty="0"/>
          </a:p>
        </p:txBody>
      </p:sp>
      <p:sp>
        <p:nvSpPr>
          <p:cNvPr id="15" name="Text Box 2"/>
          <p:cNvSpPr txBox="1"/>
          <p:nvPr/>
        </p:nvSpPr>
        <p:spPr>
          <a:xfrm>
            <a:off x="6050480" y="5514879"/>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2</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4780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characteristics and formation of the deposition landforms; sand dunes.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CONSOLIDATE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2152650" y="828687"/>
            <a:ext cx="7886701" cy="788078"/>
          </a:xfrm>
          <a:solidFill>
            <a:srgbClr val="FFFF00"/>
          </a:solidFill>
          <a:ln>
            <a:solidFill>
              <a:schemeClr val="tx1"/>
            </a:solidFill>
          </a:ln>
        </p:spPr>
        <p:txBody>
          <a:bodyPr>
            <a:normAutofit/>
          </a:bodyPr>
          <a:lstStyle/>
          <a:p>
            <a:r>
              <a:rPr lang="en-GB" sz="2400" b="1" dirty="0"/>
              <a:t>Study </a:t>
            </a:r>
            <a:r>
              <a:rPr lang="en-GB" sz="2400" b="1" u="sng" dirty="0"/>
              <a:t>Figure 2,</a:t>
            </a:r>
            <a:r>
              <a:rPr lang="en-GB" sz="2400" b="1" dirty="0"/>
              <a:t> a photograph showing sand dunes near Studland, Dorset. </a:t>
            </a:r>
          </a:p>
        </p:txBody>
      </p:sp>
      <p:sp>
        <p:nvSpPr>
          <p:cNvPr id="2" name="Content Placeholder 1"/>
          <p:cNvSpPr>
            <a:spLocks noGrp="1"/>
          </p:cNvSpPr>
          <p:nvPr>
            <p:ph idx="1"/>
          </p:nvPr>
        </p:nvSpPr>
        <p:spPr>
          <a:xfrm>
            <a:off x="2152649" y="1768574"/>
            <a:ext cx="4642598" cy="988670"/>
          </a:xfrm>
          <a:solidFill>
            <a:schemeClr val="accent2"/>
          </a:solidFill>
          <a:ln>
            <a:solidFill>
              <a:schemeClr val="tx1"/>
            </a:solidFill>
          </a:ln>
        </p:spPr>
        <p:txBody>
          <a:bodyPr>
            <a:normAutofit/>
          </a:bodyPr>
          <a:lstStyle/>
          <a:p>
            <a:pPr marL="0" indent="0">
              <a:buNone/>
            </a:pPr>
            <a:r>
              <a:rPr lang="en-GB" dirty="0"/>
              <a:t>Explain how the sand dunes in </a:t>
            </a:r>
            <a:r>
              <a:rPr lang="en-GB" u="sng" dirty="0"/>
              <a:t>Figure 2</a:t>
            </a:r>
            <a:r>
              <a:rPr lang="en-GB" dirty="0"/>
              <a:t> formed. (3)</a:t>
            </a:r>
          </a:p>
        </p:txBody>
      </p:sp>
      <p:pic>
        <p:nvPicPr>
          <p:cNvPr id="11" name="Picture 2" descr="Image result for sand dune develo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49" y="2848914"/>
            <a:ext cx="4642598" cy="30631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6889376" y="1768574"/>
            <a:ext cx="3149974" cy="4176271"/>
          </a:xfrm>
          <a:prstGeom prst="rect">
            <a:avLst/>
          </a:prstGeom>
          <a:solidFill>
            <a:schemeClr val="accent4">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u="sng" dirty="0"/>
              <a:t>MODEL ANSWER:</a:t>
            </a:r>
          </a:p>
          <a:p>
            <a:pPr marL="0" indent="0">
              <a:buNone/>
            </a:pPr>
            <a:r>
              <a:rPr lang="en-GB" sz="2400" dirty="0"/>
              <a:t>Sand blowing up the beach was trapped by obstacles (1). The trapped sand was colonised by vegetation, forming embryo dunes (1). The embryo dunes grew and migrated inland, forming mature dunes (1).  </a:t>
            </a:r>
          </a:p>
          <a:p>
            <a:pPr marL="0" indent="0">
              <a:buNone/>
            </a:pPr>
            <a:endParaRPr lang="en-GB" sz="2400" dirty="0"/>
          </a:p>
          <a:p>
            <a:pPr marL="0" indent="0">
              <a:buNone/>
            </a:pPr>
            <a:endParaRPr lang="en-GB" sz="2400" dirty="0"/>
          </a:p>
        </p:txBody>
      </p:sp>
      <p:pic>
        <p:nvPicPr>
          <p:cNvPr id="15" name="Picture 2" descr="Image result for purple pe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30090" y="765756"/>
            <a:ext cx="1837911" cy="13784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GREEN P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4625" y="5311410"/>
            <a:ext cx="751355" cy="720334"/>
          </a:xfrm>
          <a:prstGeom prst="rect">
            <a:avLst/>
          </a:prstGeom>
          <a:noFill/>
          <a:ln>
            <a:solidFill>
              <a:schemeClr val="tx1"/>
            </a:solidFill>
          </a:ln>
        </p:spPr>
      </p:pic>
      <p:sp>
        <p:nvSpPr>
          <p:cNvPr id="17" name="Text Box 2"/>
          <p:cNvSpPr txBox="1"/>
          <p:nvPr/>
        </p:nvSpPr>
        <p:spPr>
          <a:xfrm>
            <a:off x="6050480" y="5514879"/>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2</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154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06198"/>
            <a:ext cx="7772400" cy="517654"/>
          </a:xfrm>
          <a:solidFill>
            <a:srgbClr val="FFFF00"/>
          </a:solidFill>
          <a:ln>
            <a:solidFill>
              <a:schemeClr val="tx1"/>
            </a:solidFill>
          </a:ln>
        </p:spPr>
        <p:txBody>
          <a:bodyPr>
            <a:noAutofit/>
          </a:bodyPr>
          <a:lstStyle/>
          <a:p>
            <a:r>
              <a:rPr lang="en-GB" sz="3200" b="1" dirty="0"/>
              <a:t>Coastal Deposition Landforms – Spits and Bars</a:t>
            </a:r>
          </a:p>
        </p:txBody>
      </p:sp>
      <p:sp>
        <p:nvSpPr>
          <p:cNvPr id="5"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6"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Start </a:t>
            </a:r>
            <a:r>
              <a:rPr lang="en-GB" sz="1400" b="1" u="sng" dirty="0"/>
              <a:t>thinking like a Geographer</a:t>
            </a:r>
            <a:endParaRPr lang="en-GB" sz="1200" b="1" u="sng" dirty="0"/>
          </a:p>
          <a:p>
            <a:r>
              <a:rPr lang="en-GB" sz="1200" b="1" dirty="0"/>
              <a:t>Make sure you have your book, write today’s date and title. </a:t>
            </a:r>
          </a:p>
        </p:txBody>
      </p:sp>
      <p:pic>
        <p:nvPicPr>
          <p:cNvPr id="7"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8"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13" name="Subtitle 2"/>
          <p:cNvSpPr txBox="1">
            <a:spLocks/>
          </p:cNvSpPr>
          <p:nvPr/>
        </p:nvSpPr>
        <p:spPr>
          <a:xfrm>
            <a:off x="6109064" y="2289857"/>
            <a:ext cx="3873137" cy="3653743"/>
          </a:xfrm>
          <a:prstGeom prst="rect">
            <a:avLst/>
          </a:prstGeom>
          <a:solidFill>
            <a:schemeClr val="accent2"/>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The end of the spit is marked X on </a:t>
            </a:r>
            <a:r>
              <a:rPr lang="en-GB" u="sng" dirty="0"/>
              <a:t>Figure 1</a:t>
            </a:r>
            <a:r>
              <a:rPr lang="en-GB" dirty="0"/>
              <a:t>. Give the six figure grid reference for the end of the spit. (1) </a:t>
            </a:r>
          </a:p>
          <a:p>
            <a:pPr algn="l"/>
            <a:endParaRPr lang="en-GB" dirty="0"/>
          </a:p>
          <a:p>
            <a:pPr algn="l"/>
            <a:r>
              <a:rPr lang="en-GB" dirty="0"/>
              <a:t>964, 794</a:t>
            </a:r>
          </a:p>
          <a:p>
            <a:pPr algn="l"/>
            <a:r>
              <a:rPr lang="en-GB" dirty="0"/>
              <a:t>OR</a:t>
            </a:r>
          </a:p>
          <a:p>
            <a:pPr algn="l"/>
            <a:r>
              <a:rPr lang="en-GB" dirty="0"/>
              <a:t>965, 795</a:t>
            </a:r>
          </a:p>
        </p:txBody>
      </p:sp>
      <p:sp>
        <p:nvSpPr>
          <p:cNvPr id="15" name="Title 1"/>
          <p:cNvSpPr txBox="1">
            <a:spLocks/>
          </p:cNvSpPr>
          <p:nvPr/>
        </p:nvSpPr>
        <p:spPr>
          <a:xfrm>
            <a:off x="2209800" y="1503564"/>
            <a:ext cx="7772400" cy="679639"/>
          </a:xfrm>
          <a:prstGeom prst="rect">
            <a:avLst/>
          </a:prstGeom>
          <a:solidFill>
            <a:srgbClr val="FFFF00"/>
          </a:solidFill>
          <a:ln>
            <a:solidFill>
              <a:schemeClr val="tx1"/>
            </a:solid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dirty="0"/>
              <a:t>Study </a:t>
            </a:r>
            <a:r>
              <a:rPr lang="en-GB" sz="2400" b="1" u="sng" dirty="0"/>
              <a:t>Figure 1</a:t>
            </a:r>
            <a:r>
              <a:rPr lang="en-GB" sz="2400" b="1" dirty="0"/>
              <a:t>, an ordnance survey map of a coastal area in Devon.</a:t>
            </a:r>
          </a:p>
        </p:txBody>
      </p:sp>
      <p:pic>
        <p:nvPicPr>
          <p:cNvPr id="16" name="Picture 15"/>
          <p:cNvPicPr>
            <a:picLocks noChangeAspect="1"/>
          </p:cNvPicPr>
          <p:nvPr/>
        </p:nvPicPr>
        <p:blipFill>
          <a:blip r:embed="rId3"/>
          <a:stretch>
            <a:fillRect/>
          </a:stretch>
        </p:blipFill>
        <p:spPr>
          <a:xfrm>
            <a:off x="2209800" y="2296827"/>
            <a:ext cx="3709850" cy="3668553"/>
          </a:xfrm>
          <a:prstGeom prst="rect">
            <a:avLst/>
          </a:prstGeom>
          <a:ln>
            <a:solidFill>
              <a:schemeClr val="tx1"/>
            </a:solidFill>
          </a:ln>
        </p:spPr>
      </p:pic>
      <p:sp>
        <p:nvSpPr>
          <p:cNvPr id="17" name="Oval 16"/>
          <p:cNvSpPr/>
          <p:nvPr/>
        </p:nvSpPr>
        <p:spPr>
          <a:xfrm>
            <a:off x="4614675" y="3792297"/>
            <a:ext cx="457200" cy="470263"/>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X</a:t>
            </a:r>
          </a:p>
        </p:txBody>
      </p:sp>
      <p:cxnSp>
        <p:nvCxnSpPr>
          <p:cNvPr id="18" name="Straight Connector 17"/>
          <p:cNvCxnSpPr>
            <a:endCxn id="17" idx="2"/>
          </p:cNvCxnSpPr>
          <p:nvPr/>
        </p:nvCxnSpPr>
        <p:spPr>
          <a:xfrm>
            <a:off x="4071697" y="3811892"/>
            <a:ext cx="542979" cy="215537"/>
          </a:xfrm>
          <a:prstGeom prst="line">
            <a:avLst/>
          </a:prstGeom>
          <a:ln w="28575"/>
        </p:spPr>
        <p:style>
          <a:lnRef idx="1">
            <a:schemeClr val="dk1"/>
          </a:lnRef>
          <a:fillRef idx="0">
            <a:schemeClr val="dk1"/>
          </a:fillRef>
          <a:effectRef idx="0">
            <a:schemeClr val="dk1"/>
          </a:effectRef>
          <a:fontRef idx="minor">
            <a:schemeClr val="tx1"/>
          </a:fontRef>
        </p:style>
      </p:cxnSp>
      <p:sp>
        <p:nvSpPr>
          <p:cNvPr id="19" name="Text Box 2"/>
          <p:cNvSpPr txBox="1"/>
          <p:nvPr/>
        </p:nvSpPr>
        <p:spPr>
          <a:xfrm>
            <a:off x="5150358" y="5650317"/>
            <a:ext cx="659130" cy="26479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7000"/>
              </a:lnSpc>
              <a:spcAft>
                <a:spcPts val="800"/>
              </a:spcAft>
            </a:pPr>
            <a:r>
              <a:rPr lang="en-GB" sz="1100" b="1" dirty="0">
                <a:latin typeface="Calibri" panose="020F0502020204030204" pitchFamily="34" charset="0"/>
                <a:ea typeface="Calibri" panose="020F0502020204030204" pitchFamily="34" charset="0"/>
                <a:cs typeface="Times New Roman" panose="02020603050405020304" pitchFamily="18" charset="0"/>
              </a:rPr>
              <a:t>Figure 1</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2265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0" y="1631242"/>
            <a:ext cx="7772401" cy="3815402"/>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dirty="0"/>
          </a:p>
        </p:txBody>
      </p:sp>
      <p:sp>
        <p:nvSpPr>
          <p:cNvPr id="14" name="Title 1"/>
          <p:cNvSpPr>
            <a:spLocks noGrp="1"/>
          </p:cNvSpPr>
          <p:nvPr>
            <p:ph type="title"/>
          </p:nvPr>
        </p:nvSpPr>
        <p:spPr>
          <a:xfrm>
            <a:off x="2209799" y="890382"/>
            <a:ext cx="7772402" cy="663730"/>
          </a:xfrm>
          <a:solidFill>
            <a:srgbClr val="FFFF00"/>
          </a:solidFill>
          <a:ln>
            <a:solidFill>
              <a:schemeClr val="tx1"/>
            </a:solidFill>
          </a:ln>
        </p:spPr>
        <p:txBody>
          <a:bodyPr>
            <a:normAutofit/>
          </a:bodyPr>
          <a:lstStyle/>
          <a:p>
            <a:r>
              <a:rPr lang="en-GB" sz="3600" b="1" dirty="0"/>
              <a:t>Characteristics of Sandbanks Spit, Dorset</a:t>
            </a:r>
          </a:p>
        </p:txBody>
      </p:sp>
      <p:pic>
        <p:nvPicPr>
          <p:cNvPr id="2" name="Picture 1"/>
          <p:cNvPicPr>
            <a:picLocks noChangeAspect="1"/>
          </p:cNvPicPr>
          <p:nvPr/>
        </p:nvPicPr>
        <p:blipFill>
          <a:blip r:embed="rId3"/>
          <a:stretch>
            <a:fillRect/>
          </a:stretch>
        </p:blipFill>
        <p:spPr>
          <a:xfrm>
            <a:off x="3437021" y="1723964"/>
            <a:ext cx="5491339" cy="4257602"/>
          </a:xfrm>
          <a:prstGeom prst="rect">
            <a:avLst/>
          </a:prstGeom>
          <a:ln>
            <a:solidFill>
              <a:schemeClr val="tx1"/>
            </a:solidFill>
          </a:ln>
        </p:spPr>
      </p:pic>
      <p:cxnSp>
        <p:nvCxnSpPr>
          <p:cNvPr id="12" name="Straight Arrow Connector 11"/>
          <p:cNvCxnSpPr/>
          <p:nvPr/>
        </p:nvCxnSpPr>
        <p:spPr>
          <a:xfrm>
            <a:off x="5272751" y="2605916"/>
            <a:ext cx="0" cy="636709"/>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22178" y="2315591"/>
            <a:ext cx="932463" cy="369332"/>
          </a:xfrm>
          <a:prstGeom prst="rect">
            <a:avLst/>
          </a:prstGeom>
          <a:solidFill>
            <a:schemeClr val="bg1"/>
          </a:solidFill>
          <a:ln>
            <a:solidFill>
              <a:schemeClr val="tx1"/>
            </a:solidFill>
          </a:ln>
        </p:spPr>
        <p:txBody>
          <a:bodyPr wrap="square" rtlCol="0">
            <a:spAutoFit/>
          </a:bodyPr>
          <a:lstStyle/>
          <a:p>
            <a:r>
              <a:rPr lang="en-GB" b="1" dirty="0"/>
              <a:t>Lagoon</a:t>
            </a:r>
          </a:p>
        </p:txBody>
      </p:sp>
      <p:sp>
        <p:nvSpPr>
          <p:cNvPr id="15" name="TextBox 14"/>
          <p:cNvSpPr txBox="1"/>
          <p:nvPr/>
        </p:nvSpPr>
        <p:spPr>
          <a:xfrm>
            <a:off x="2413454" y="4740775"/>
            <a:ext cx="1363417" cy="369332"/>
          </a:xfrm>
          <a:prstGeom prst="rect">
            <a:avLst/>
          </a:prstGeom>
          <a:solidFill>
            <a:schemeClr val="bg1"/>
          </a:solidFill>
          <a:ln>
            <a:solidFill>
              <a:schemeClr val="tx1"/>
            </a:solidFill>
          </a:ln>
        </p:spPr>
        <p:txBody>
          <a:bodyPr wrap="square" rtlCol="0">
            <a:spAutoFit/>
          </a:bodyPr>
          <a:lstStyle/>
          <a:p>
            <a:r>
              <a:rPr lang="en-GB" b="1" dirty="0"/>
              <a:t>Large hook</a:t>
            </a:r>
          </a:p>
        </p:txBody>
      </p:sp>
      <p:sp>
        <p:nvSpPr>
          <p:cNvPr id="16" name="TextBox 15"/>
          <p:cNvSpPr txBox="1"/>
          <p:nvPr/>
        </p:nvSpPr>
        <p:spPr>
          <a:xfrm>
            <a:off x="8193854" y="3503917"/>
            <a:ext cx="1961322" cy="646331"/>
          </a:xfrm>
          <a:prstGeom prst="rect">
            <a:avLst/>
          </a:prstGeom>
          <a:solidFill>
            <a:schemeClr val="bg1"/>
          </a:solidFill>
          <a:ln>
            <a:solidFill>
              <a:schemeClr val="tx1"/>
            </a:solidFill>
          </a:ln>
        </p:spPr>
        <p:txBody>
          <a:bodyPr wrap="square" rtlCol="0">
            <a:spAutoFit/>
          </a:bodyPr>
          <a:lstStyle/>
          <a:p>
            <a:r>
              <a:rPr lang="en-GB" b="1" dirty="0"/>
              <a:t>Mudflats and salt marshes</a:t>
            </a:r>
          </a:p>
        </p:txBody>
      </p:sp>
      <p:sp>
        <p:nvSpPr>
          <p:cNvPr id="19" name="TextBox 18"/>
          <p:cNvSpPr txBox="1"/>
          <p:nvPr/>
        </p:nvSpPr>
        <p:spPr>
          <a:xfrm>
            <a:off x="8193855" y="5374063"/>
            <a:ext cx="573273" cy="369332"/>
          </a:xfrm>
          <a:prstGeom prst="rect">
            <a:avLst/>
          </a:prstGeom>
          <a:solidFill>
            <a:schemeClr val="bg1"/>
          </a:solidFill>
          <a:ln>
            <a:solidFill>
              <a:schemeClr val="tx1"/>
            </a:solidFill>
          </a:ln>
        </p:spPr>
        <p:txBody>
          <a:bodyPr wrap="square" rtlCol="0">
            <a:spAutoFit/>
          </a:bodyPr>
          <a:lstStyle/>
          <a:p>
            <a:r>
              <a:rPr lang="en-GB" b="1" dirty="0"/>
              <a:t>Spit</a:t>
            </a:r>
          </a:p>
        </p:txBody>
      </p:sp>
      <p:cxnSp>
        <p:nvCxnSpPr>
          <p:cNvPr id="20" name="Straight Arrow Connector 19"/>
          <p:cNvCxnSpPr>
            <a:stCxn id="15" idx="3"/>
          </p:cNvCxnSpPr>
          <p:nvPr/>
        </p:nvCxnSpPr>
        <p:spPr>
          <a:xfrm flipV="1">
            <a:off x="3776871" y="4320209"/>
            <a:ext cx="2319129" cy="6052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1"/>
          </p:cNvCxnSpPr>
          <p:nvPr/>
        </p:nvCxnSpPr>
        <p:spPr>
          <a:xfrm flipH="1" flipV="1">
            <a:off x="7015718" y="3405810"/>
            <a:ext cx="1178137" cy="42127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279467" y="2739605"/>
            <a:ext cx="2816533" cy="129855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881191" y="3951840"/>
            <a:ext cx="1728383" cy="141770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59749" y="2554938"/>
            <a:ext cx="1153637" cy="369332"/>
          </a:xfrm>
          <a:prstGeom prst="rect">
            <a:avLst/>
          </a:prstGeom>
          <a:solidFill>
            <a:schemeClr val="bg1"/>
          </a:solidFill>
          <a:ln>
            <a:solidFill>
              <a:schemeClr val="tx1"/>
            </a:solidFill>
          </a:ln>
        </p:spPr>
        <p:txBody>
          <a:bodyPr wrap="square" rtlCol="0">
            <a:spAutoFit/>
          </a:bodyPr>
          <a:lstStyle/>
          <a:p>
            <a:r>
              <a:rPr lang="en-GB" b="1" dirty="0"/>
              <a:t>Distal end</a:t>
            </a:r>
          </a:p>
        </p:txBody>
      </p:sp>
      <p:cxnSp>
        <p:nvCxnSpPr>
          <p:cNvPr id="25" name="Straight Arrow Connector 24"/>
          <p:cNvCxnSpPr/>
          <p:nvPr/>
        </p:nvCxnSpPr>
        <p:spPr>
          <a:xfrm flipH="1">
            <a:off x="7376160" y="2267607"/>
            <a:ext cx="958290" cy="112121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193854" y="2032808"/>
            <a:ext cx="1726910" cy="369332"/>
          </a:xfrm>
          <a:prstGeom prst="rect">
            <a:avLst/>
          </a:prstGeom>
          <a:solidFill>
            <a:schemeClr val="bg1"/>
          </a:solidFill>
          <a:ln>
            <a:solidFill>
              <a:schemeClr val="tx1"/>
            </a:solidFill>
          </a:ln>
        </p:spPr>
        <p:txBody>
          <a:bodyPr wrap="square" rtlCol="0">
            <a:spAutoFit/>
          </a:bodyPr>
          <a:lstStyle/>
          <a:p>
            <a:r>
              <a:rPr lang="en-GB" b="1" dirty="0"/>
              <a:t>Proximal end</a:t>
            </a:r>
          </a:p>
        </p:txBody>
      </p:sp>
    </p:spTree>
    <p:extLst>
      <p:ext uri="{BB962C8B-B14F-4D97-AF65-F5344CB8AC3E}">
        <p14:creationId xmlns:p14="http://schemas.microsoft.com/office/powerpoint/2010/main" val="2642995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4"/>
            <a:ext cx="7886700" cy="699987"/>
          </a:xfrm>
          <a:solidFill>
            <a:srgbClr val="FFFF00"/>
          </a:solidFill>
          <a:ln>
            <a:solidFill>
              <a:schemeClr val="tx1"/>
            </a:solidFill>
          </a:ln>
        </p:spPr>
        <p:txBody>
          <a:bodyPr>
            <a:normAutofit/>
          </a:bodyPr>
          <a:lstStyle/>
          <a:p>
            <a:r>
              <a:rPr lang="en-GB" b="1" dirty="0"/>
              <a:t>Formation of a Spit</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3" name="Content Placeholder 2"/>
          <p:cNvSpPr>
            <a:spLocks noGrp="1"/>
          </p:cNvSpPr>
          <p:nvPr>
            <p:ph idx="1"/>
          </p:nvPr>
        </p:nvSpPr>
        <p:spPr>
          <a:xfrm>
            <a:off x="2137954" y="4096315"/>
            <a:ext cx="7901396" cy="2308578"/>
          </a:xfrm>
          <a:solidFill>
            <a:schemeClr val="accent4">
              <a:lumMod val="40000"/>
              <a:lumOff val="60000"/>
            </a:schemeClr>
          </a:solidFill>
          <a:ln>
            <a:solidFill>
              <a:schemeClr val="tx1"/>
            </a:solidFill>
          </a:ln>
        </p:spPr>
        <p:txBody>
          <a:bodyPr>
            <a:normAutofit fontScale="85000" lnSpcReduction="20000"/>
          </a:bodyPr>
          <a:lstStyle/>
          <a:p>
            <a:pPr marL="514350" indent="-514350">
              <a:buAutoNum type="arabicPeriod"/>
            </a:pPr>
            <a:r>
              <a:rPr lang="en-GB" dirty="0"/>
              <a:t>Longshore drift transports sand along the coast. </a:t>
            </a:r>
          </a:p>
          <a:p>
            <a:pPr marL="514350" indent="-514350">
              <a:buAutoNum type="arabicPeriod"/>
            </a:pPr>
            <a:r>
              <a:rPr lang="en-GB" dirty="0"/>
              <a:t>The coastline changes shape and the waves begin to loose energy.</a:t>
            </a:r>
          </a:p>
          <a:p>
            <a:pPr marL="514350" indent="-514350">
              <a:buAutoNum type="arabicPeriod"/>
            </a:pPr>
            <a:r>
              <a:rPr lang="en-GB" dirty="0"/>
              <a:t>Deposition starts to build up at the proximal end and the spit grows out into the sea. </a:t>
            </a:r>
          </a:p>
          <a:p>
            <a:pPr marL="514350" indent="-514350">
              <a:buAutoNum type="arabicPeriod"/>
            </a:pPr>
            <a:r>
              <a:rPr lang="en-GB" dirty="0"/>
              <a:t>The spit is exposed to changes in wind and wave direction which cause the distal end to hook back towards the land. </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pic>
        <p:nvPicPr>
          <p:cNvPr id="1026" name="Picture 2" descr="Image result for characteristics of a sp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1598280"/>
            <a:ext cx="7886700" cy="24281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33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4"/>
            <a:ext cx="7886700" cy="699921"/>
          </a:xfrm>
          <a:solidFill>
            <a:srgbClr val="FFFF00"/>
          </a:solidFill>
          <a:ln>
            <a:solidFill>
              <a:schemeClr val="tx1"/>
            </a:solidFill>
          </a:ln>
        </p:spPr>
        <p:txBody>
          <a:bodyPr>
            <a:normAutofit/>
          </a:bodyPr>
          <a:lstStyle/>
          <a:p>
            <a:r>
              <a:rPr lang="en-GB" b="1" dirty="0"/>
              <a:t>Question Time</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3" name="Content Placeholder 2"/>
          <p:cNvSpPr>
            <a:spLocks noGrp="1"/>
          </p:cNvSpPr>
          <p:nvPr>
            <p:ph idx="1"/>
          </p:nvPr>
        </p:nvSpPr>
        <p:spPr>
          <a:xfrm>
            <a:off x="2152650" y="1641979"/>
            <a:ext cx="7886700" cy="4395813"/>
          </a:xfrm>
          <a:solidFill>
            <a:schemeClr val="accent4">
              <a:lumMod val="40000"/>
              <a:lumOff val="60000"/>
            </a:schemeClr>
          </a:solidFill>
          <a:ln>
            <a:solidFill>
              <a:schemeClr val="tx1"/>
            </a:solidFill>
          </a:ln>
        </p:spPr>
        <p:txBody>
          <a:bodyPr>
            <a:normAutofit/>
          </a:bodyPr>
          <a:lstStyle/>
          <a:p>
            <a:pPr marL="0" indent="0">
              <a:buNone/>
            </a:pPr>
            <a:r>
              <a:rPr lang="en-GB" dirty="0"/>
              <a:t>On your whiteboards, write what happens in the stage that is missing.</a:t>
            </a:r>
          </a:p>
          <a:p>
            <a:pPr marL="0" indent="0">
              <a:buNone/>
            </a:pPr>
            <a:endParaRPr lang="en-GB" dirty="0"/>
          </a:p>
          <a:p>
            <a:pPr marL="514350" indent="-514350">
              <a:buAutoNum type="arabicPeriod"/>
            </a:pPr>
            <a:r>
              <a:rPr lang="en-GB" dirty="0"/>
              <a:t>Longshore drift transports sand along the coast. </a:t>
            </a:r>
          </a:p>
          <a:p>
            <a:pPr marL="514350" indent="-514350">
              <a:buAutoNum type="arabicPeriod"/>
            </a:pPr>
            <a:r>
              <a:rPr lang="en-GB" dirty="0"/>
              <a:t>Deposition starts to build up at the proximal end and the spit grows out into the sea. </a:t>
            </a:r>
          </a:p>
          <a:p>
            <a:pPr marL="514350" indent="-514350">
              <a:buAutoNum type="arabicPeriod"/>
            </a:pPr>
            <a:r>
              <a:rPr lang="en-GB" dirty="0"/>
              <a:t>The spit is exposed to changes in wind and wave direction which cause the distal end to hook back towards the land. </a:t>
            </a:r>
          </a:p>
          <a:p>
            <a:pPr marL="0" indent="0">
              <a:buNone/>
            </a:pPr>
            <a:endParaRPr lang="en-GB"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Tree>
    <p:extLst>
      <p:ext uri="{BB962C8B-B14F-4D97-AF65-F5344CB8AC3E}">
        <p14:creationId xmlns:p14="http://schemas.microsoft.com/office/powerpoint/2010/main" val="1517353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885" y="828434"/>
            <a:ext cx="8685984" cy="699921"/>
          </a:xfrm>
          <a:solidFill>
            <a:srgbClr val="FFFF00"/>
          </a:solidFill>
          <a:ln>
            <a:solidFill>
              <a:schemeClr val="tx1"/>
            </a:solidFill>
          </a:ln>
        </p:spPr>
        <p:txBody>
          <a:bodyPr>
            <a:normAutofit/>
          </a:bodyPr>
          <a:lstStyle/>
          <a:p>
            <a:r>
              <a:rPr lang="en-GB" b="1" dirty="0"/>
              <a:t>How is a bar formed? </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3" name="Content Placeholder 2"/>
          <p:cNvSpPr>
            <a:spLocks noGrp="1"/>
          </p:cNvSpPr>
          <p:nvPr>
            <p:ph idx="1"/>
          </p:nvPr>
        </p:nvSpPr>
        <p:spPr>
          <a:xfrm>
            <a:off x="5547361" y="4764552"/>
            <a:ext cx="4885509" cy="1257424"/>
          </a:xfrm>
          <a:solidFill>
            <a:schemeClr val="accent4">
              <a:lumMod val="40000"/>
              <a:lumOff val="60000"/>
            </a:schemeClr>
          </a:solidFill>
          <a:ln>
            <a:solidFill>
              <a:schemeClr val="tx1"/>
            </a:solidFill>
          </a:ln>
        </p:spPr>
        <p:txBody>
          <a:bodyPr>
            <a:normAutofit fontScale="70000" lnSpcReduction="20000"/>
          </a:bodyPr>
          <a:lstStyle/>
          <a:p>
            <a:pPr marL="0" indent="0">
              <a:buNone/>
            </a:pPr>
            <a:r>
              <a:rPr lang="en-GB" dirty="0"/>
              <a:t>1. A spit joins together two headlands.</a:t>
            </a:r>
          </a:p>
          <a:p>
            <a:pPr marL="0" indent="0">
              <a:buNone/>
            </a:pPr>
            <a:r>
              <a:rPr lang="en-GB" dirty="0"/>
              <a:t>2. A bar cuts off the bay between the headlands from the sea.</a:t>
            </a:r>
          </a:p>
          <a:p>
            <a:pPr marL="0" indent="0">
              <a:buNone/>
            </a:pPr>
            <a:r>
              <a:rPr lang="en-GB" dirty="0"/>
              <a:t>3. A lagoon can form behind the bar.</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pic>
        <p:nvPicPr>
          <p:cNvPr id="11" name="Picture 10"/>
          <p:cNvPicPr>
            <a:picLocks noChangeAspect="1"/>
          </p:cNvPicPr>
          <p:nvPr/>
        </p:nvPicPr>
        <p:blipFill>
          <a:blip r:embed="rId3"/>
          <a:stretch>
            <a:fillRect/>
          </a:stretch>
        </p:blipFill>
        <p:spPr>
          <a:xfrm>
            <a:off x="1746885" y="1665315"/>
            <a:ext cx="3577590" cy="2845948"/>
          </a:xfrm>
          <a:prstGeom prst="rect">
            <a:avLst/>
          </a:prstGeom>
          <a:ln>
            <a:solidFill>
              <a:schemeClr val="tx1"/>
            </a:solidFill>
          </a:ln>
        </p:spPr>
      </p:pic>
      <p:sp>
        <p:nvSpPr>
          <p:cNvPr id="14" name="Content Placeholder 2"/>
          <p:cNvSpPr txBox="1">
            <a:spLocks/>
          </p:cNvSpPr>
          <p:nvPr/>
        </p:nvSpPr>
        <p:spPr>
          <a:xfrm>
            <a:off x="1746885" y="4665831"/>
            <a:ext cx="3577590" cy="733991"/>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t>Slapton</a:t>
            </a:r>
            <a:r>
              <a:rPr lang="en-GB" dirty="0"/>
              <a:t> Ley Bar, Devon, United Kingdom</a:t>
            </a:r>
          </a:p>
        </p:txBody>
      </p:sp>
      <p:pic>
        <p:nvPicPr>
          <p:cNvPr id="1026" name="Picture 2" descr="Image result for formation of a 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4088" y="1665315"/>
            <a:ext cx="3924300" cy="2962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377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3"/>
            <a:ext cx="7886700" cy="1370066"/>
          </a:xfrm>
          <a:solidFill>
            <a:srgbClr val="FFFF00"/>
          </a:solidFill>
          <a:ln>
            <a:solidFill>
              <a:schemeClr val="tx1"/>
            </a:solidFill>
          </a:ln>
        </p:spPr>
        <p:txBody>
          <a:bodyPr>
            <a:normAutofit/>
          </a:bodyPr>
          <a:lstStyle/>
          <a:p>
            <a:r>
              <a:rPr lang="en-GB" b="1" dirty="0"/>
              <a:t>Explain the formation of a Bar (3). </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characteristics and formation of coastal deposition landforms; spits and bars.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pic>
        <p:nvPicPr>
          <p:cNvPr id="12" name="Picture 2" descr="Image result for formation of a 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916" y="2312122"/>
            <a:ext cx="3924300" cy="2962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2" descr="Image result for characteristics of a sp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5746" y="2312123"/>
            <a:ext cx="4764650" cy="26648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883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280DAD-A5AF-AA41-8037-FD29A7700DD2}"/>
              </a:ext>
            </a:extLst>
          </p:cNvPr>
          <p:cNvSpPr>
            <a:spLocks noGrp="1"/>
          </p:cNvSpPr>
          <p:nvPr>
            <p:ph type="title"/>
          </p:nvPr>
        </p:nvSpPr>
        <p:spPr>
          <a:solidFill>
            <a:srgbClr val="FFFF00"/>
          </a:solidFill>
          <a:ln>
            <a:solidFill>
              <a:schemeClr val="tx1"/>
            </a:solidFill>
          </a:ln>
        </p:spPr>
        <p:txBody>
          <a:bodyPr>
            <a:normAutofit fontScale="90000"/>
          </a:bodyPr>
          <a:lstStyle/>
          <a:p>
            <a:r>
              <a:rPr lang="en-GB" sz="5400" dirty="0">
                <a:latin typeface="KBSticktoIt Medium" panose="02000603000000000000" pitchFamily="2" charset="0"/>
                <a:ea typeface="KBSticktoIt Medium" panose="02000603000000000000" pitchFamily="2" charset="0"/>
              </a:rPr>
              <a:t>Coral reefs- name the reef type</a:t>
            </a:r>
          </a:p>
        </p:txBody>
      </p:sp>
      <p:pic>
        <p:nvPicPr>
          <p:cNvPr id="5" name="Content Placeholder 3">
            <a:extLst>
              <a:ext uri="{FF2B5EF4-FFF2-40B4-BE49-F238E27FC236}">
                <a16:creationId xmlns:a16="http://schemas.microsoft.com/office/drawing/2014/main" id="{E7784D24-B67F-E546-9957-F0E43AB470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829" y="1837565"/>
            <a:ext cx="4271964" cy="2362881"/>
          </a:xfrm>
        </p:spPr>
      </p:pic>
      <p:pic>
        <p:nvPicPr>
          <p:cNvPr id="6" name="Content Placeholder 3">
            <a:extLst>
              <a:ext uri="{FF2B5EF4-FFF2-40B4-BE49-F238E27FC236}">
                <a16:creationId xmlns:a16="http://schemas.microsoft.com/office/drawing/2014/main" id="{1509F4C3-DCBA-E841-918C-1E7FE8B87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32" y="1805043"/>
            <a:ext cx="5328029" cy="2248526"/>
          </a:xfrm>
          <a:prstGeom prst="rect">
            <a:avLst/>
          </a:prstGeom>
        </p:spPr>
      </p:pic>
      <p:pic>
        <p:nvPicPr>
          <p:cNvPr id="7" name="Content Placeholder 3">
            <a:extLst>
              <a:ext uri="{FF2B5EF4-FFF2-40B4-BE49-F238E27FC236}">
                <a16:creationId xmlns:a16="http://schemas.microsoft.com/office/drawing/2014/main" id="{93A78408-E8C0-2849-AC7F-EB49E4A06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29" y="4200446"/>
            <a:ext cx="4271964" cy="2526133"/>
          </a:xfrm>
          <a:prstGeom prst="rect">
            <a:avLst/>
          </a:prstGeom>
        </p:spPr>
      </p:pic>
      <p:sp>
        <p:nvSpPr>
          <p:cNvPr id="8" name="TextBox 7">
            <a:extLst>
              <a:ext uri="{FF2B5EF4-FFF2-40B4-BE49-F238E27FC236}">
                <a16:creationId xmlns:a16="http://schemas.microsoft.com/office/drawing/2014/main" id="{0DFAB630-CC7D-364E-99D1-8589B160607C}"/>
              </a:ext>
            </a:extLst>
          </p:cNvPr>
          <p:cNvSpPr txBox="1"/>
          <p:nvPr/>
        </p:nvSpPr>
        <p:spPr>
          <a:xfrm>
            <a:off x="6300563" y="4334105"/>
            <a:ext cx="5576341" cy="1938992"/>
          </a:xfrm>
          <a:prstGeom prst="rect">
            <a:avLst/>
          </a:prstGeom>
          <a:noFill/>
        </p:spPr>
        <p:txBody>
          <a:bodyPr wrap="square" rtlCol="0">
            <a:spAutoFit/>
          </a:bodyPr>
          <a:lstStyle/>
          <a:p>
            <a:r>
              <a:rPr lang="en-US" sz="4000" dirty="0">
                <a:solidFill>
                  <a:srgbClr val="00B0F0"/>
                </a:solidFill>
                <a:latin typeface="Century Gothic" panose="020B0502020202020204" pitchFamily="34" charset="0"/>
              </a:rPr>
              <a:t>Atoll</a:t>
            </a:r>
          </a:p>
          <a:p>
            <a:r>
              <a:rPr lang="en-US" sz="4000" dirty="0">
                <a:solidFill>
                  <a:srgbClr val="00B0F0"/>
                </a:solidFill>
                <a:latin typeface="Century Gothic" panose="020B0502020202020204" pitchFamily="34" charset="0"/>
              </a:rPr>
              <a:t>Fringing </a:t>
            </a:r>
          </a:p>
          <a:p>
            <a:r>
              <a:rPr lang="en-US" sz="4000" dirty="0">
                <a:solidFill>
                  <a:srgbClr val="00B0F0"/>
                </a:solidFill>
                <a:latin typeface="Century Gothic" panose="020B0502020202020204" pitchFamily="34" charset="0"/>
              </a:rPr>
              <a:t>Barrier</a:t>
            </a:r>
          </a:p>
        </p:txBody>
      </p:sp>
    </p:spTree>
    <p:extLst>
      <p:ext uri="{BB962C8B-B14F-4D97-AF65-F5344CB8AC3E}">
        <p14:creationId xmlns:p14="http://schemas.microsoft.com/office/powerpoint/2010/main" val="4225829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0" y="1763487"/>
            <a:ext cx="7772401" cy="3683157"/>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Hard engineering options tend to be </a:t>
            </a:r>
            <a:r>
              <a:rPr lang="en-GB" b="1" dirty="0"/>
              <a:t>expensive</a:t>
            </a:r>
            <a:r>
              <a:rPr lang="en-GB" dirty="0"/>
              <a:t>, </a:t>
            </a:r>
            <a:r>
              <a:rPr lang="en-GB" b="1" dirty="0"/>
              <a:t>short-term</a:t>
            </a:r>
            <a:r>
              <a:rPr lang="en-GB" dirty="0"/>
              <a:t> options </a:t>
            </a:r>
          </a:p>
          <a:p>
            <a:pPr algn="l"/>
            <a:endParaRPr lang="en-GB" sz="1000" dirty="0"/>
          </a:p>
          <a:p>
            <a:pPr algn="l"/>
            <a:r>
              <a:rPr lang="en-GB" dirty="0"/>
              <a:t>They may also have a </a:t>
            </a:r>
            <a:r>
              <a:rPr lang="en-GB" b="1" dirty="0"/>
              <a:t>high impact </a:t>
            </a:r>
            <a:r>
              <a:rPr lang="en-GB" dirty="0"/>
              <a:t>on the landscape or environment and be </a:t>
            </a:r>
            <a:r>
              <a:rPr lang="en-GB" b="1" dirty="0"/>
              <a:t>unsustainable</a:t>
            </a:r>
            <a:r>
              <a:rPr lang="en-GB" dirty="0"/>
              <a:t>.</a:t>
            </a:r>
          </a:p>
        </p:txBody>
      </p:sp>
      <p:sp>
        <p:nvSpPr>
          <p:cNvPr id="14" name="Title 1"/>
          <p:cNvSpPr>
            <a:spLocks noGrp="1"/>
          </p:cNvSpPr>
          <p:nvPr>
            <p:ph type="title"/>
          </p:nvPr>
        </p:nvSpPr>
        <p:spPr>
          <a:xfrm>
            <a:off x="2209799" y="890382"/>
            <a:ext cx="7772402" cy="759478"/>
          </a:xfrm>
          <a:solidFill>
            <a:srgbClr val="FFFF00"/>
          </a:solidFill>
          <a:ln>
            <a:solidFill>
              <a:schemeClr val="tx1"/>
            </a:solidFill>
          </a:ln>
        </p:spPr>
        <p:txBody>
          <a:bodyPr>
            <a:normAutofit/>
          </a:bodyPr>
          <a:lstStyle/>
          <a:p>
            <a:r>
              <a:rPr lang="en-GB" b="1" dirty="0"/>
              <a:t>What is Hard Engineering?</a:t>
            </a:r>
          </a:p>
        </p:txBody>
      </p:sp>
      <p:sp>
        <p:nvSpPr>
          <p:cNvPr id="2" name="Rectangle 2"/>
          <p:cNvSpPr>
            <a:spLocks noChangeArrowheads="1"/>
          </p:cNvSpPr>
          <p:nvPr/>
        </p:nvSpPr>
        <p:spPr bwMode="auto">
          <a:xfrm>
            <a:off x="6801395" y="351570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3" name="Object 2"/>
          <p:cNvGraphicFramePr>
            <a:graphicFrameLocks noChangeAspect="1"/>
          </p:cNvGraphicFramePr>
          <p:nvPr>
            <p:extLst/>
          </p:nvPr>
        </p:nvGraphicFramePr>
        <p:xfrm>
          <a:off x="6801395" y="3700372"/>
          <a:ext cx="3057525" cy="2085975"/>
        </p:xfrm>
        <a:graphic>
          <a:graphicData uri="http://schemas.openxmlformats.org/presentationml/2006/ole">
            <mc:AlternateContent xmlns:mc="http://schemas.openxmlformats.org/markup-compatibility/2006">
              <mc:Choice xmlns:v="urn:schemas-microsoft-com:vml" Requires="v">
                <p:oleObj spid="_x0000_s1028" name="Bitmap Image" r:id="rId4" imgW="4638095" imgH="3153215" progId="Paint.Picture">
                  <p:embed/>
                </p:oleObj>
              </mc:Choice>
              <mc:Fallback>
                <p:oleObj name="Bitmap Image" r:id="rId4" imgW="4638095" imgH="3153215" progId="Paint.Picture">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1395" y="3700372"/>
                        <a:ext cx="3057525" cy="2085975"/>
                      </a:xfrm>
                      <a:prstGeom prst="rect">
                        <a:avLst/>
                      </a:prstGeom>
                      <a:noFill/>
                      <a:ln>
                        <a:solidFill>
                          <a:schemeClr val="tx1"/>
                        </a:solidFill>
                      </a:ln>
                    </p:spPr>
                  </p:pic>
                </p:oleObj>
              </mc:Fallback>
            </mc:AlternateContent>
          </a:graphicData>
        </a:graphic>
      </p:graphicFrame>
      <p:pic>
        <p:nvPicPr>
          <p:cNvPr id="15" name="Picture 14" descr="Image result for gabions dorset"/>
          <p:cNvPicPr/>
          <p:nvPr/>
        </p:nvPicPr>
        <p:blipFill rotWithShape="1">
          <a:blip r:embed="rId6">
            <a:extLst>
              <a:ext uri="{28A0092B-C50C-407E-A947-70E740481C1C}">
                <a14:useLocalDpi xmlns:a14="http://schemas.microsoft.com/office/drawing/2010/main" val="0"/>
              </a:ext>
            </a:extLst>
          </a:blip>
          <a:srcRect t="18015" b="17844"/>
          <a:stretch/>
        </p:blipFill>
        <p:spPr bwMode="auto">
          <a:xfrm>
            <a:off x="2959056" y="3700372"/>
            <a:ext cx="3033257" cy="2085975"/>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9182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Subtitle 2"/>
          <p:cNvSpPr txBox="1">
            <a:spLocks/>
          </p:cNvSpPr>
          <p:nvPr/>
        </p:nvSpPr>
        <p:spPr>
          <a:xfrm>
            <a:off x="2209801" y="1711114"/>
            <a:ext cx="7772401" cy="3683157"/>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t>Soft engineering options are often much </a:t>
            </a:r>
            <a:r>
              <a:rPr lang="en-GB" b="1" dirty="0"/>
              <a:t>less expensive </a:t>
            </a:r>
            <a:r>
              <a:rPr lang="en-GB" dirty="0"/>
              <a:t>than hard engineering options. </a:t>
            </a:r>
          </a:p>
          <a:p>
            <a:pPr algn="l"/>
            <a:r>
              <a:rPr lang="en-GB" dirty="0"/>
              <a:t>They are usually more </a:t>
            </a:r>
            <a:r>
              <a:rPr lang="en-GB" b="1" dirty="0"/>
              <a:t>long-term </a:t>
            </a:r>
            <a:r>
              <a:rPr lang="en-GB" dirty="0"/>
              <a:t>and </a:t>
            </a:r>
            <a:r>
              <a:rPr lang="en-GB" b="1" dirty="0"/>
              <a:t>sustainable</a:t>
            </a:r>
            <a:r>
              <a:rPr lang="en-GB" dirty="0"/>
              <a:t>, with less impact on the environment.</a:t>
            </a:r>
          </a:p>
        </p:txBody>
      </p:sp>
      <p:sp>
        <p:nvSpPr>
          <p:cNvPr id="14" name="Title 1"/>
          <p:cNvSpPr>
            <a:spLocks noGrp="1"/>
          </p:cNvSpPr>
          <p:nvPr>
            <p:ph type="title"/>
          </p:nvPr>
        </p:nvSpPr>
        <p:spPr>
          <a:xfrm>
            <a:off x="2209799" y="875714"/>
            <a:ext cx="7772402" cy="759478"/>
          </a:xfrm>
          <a:solidFill>
            <a:srgbClr val="FFFF00"/>
          </a:solidFill>
          <a:ln>
            <a:solidFill>
              <a:schemeClr val="tx1"/>
            </a:solidFill>
          </a:ln>
        </p:spPr>
        <p:txBody>
          <a:bodyPr>
            <a:normAutofit/>
          </a:bodyPr>
          <a:lstStyle/>
          <a:p>
            <a:r>
              <a:rPr lang="en-GB" b="1" dirty="0"/>
              <a:t>What is Soft Engineering?</a:t>
            </a:r>
          </a:p>
        </p:txBody>
      </p:sp>
      <p:sp>
        <p:nvSpPr>
          <p:cNvPr id="16" name="TextBox 15"/>
          <p:cNvSpPr txBox="1"/>
          <p:nvPr/>
        </p:nvSpPr>
        <p:spPr>
          <a:xfrm>
            <a:off x="3680229" y="5012947"/>
            <a:ext cx="4887114" cy="1077218"/>
          </a:xfrm>
          <a:prstGeom prst="rect">
            <a:avLst/>
          </a:prstGeom>
          <a:solidFill>
            <a:srgbClr val="FFFF00"/>
          </a:solidFill>
          <a:ln>
            <a:solidFill>
              <a:schemeClr val="tx1"/>
            </a:solidFill>
          </a:ln>
        </p:spPr>
        <p:txBody>
          <a:bodyPr wrap="square" rtlCol="0">
            <a:spAutoFit/>
          </a:bodyPr>
          <a:lstStyle/>
          <a:p>
            <a:pPr algn="ctr"/>
            <a:r>
              <a:rPr lang="en-GB" sz="3200" dirty="0"/>
              <a:t>What do we mean by “sustainable”?</a:t>
            </a:r>
          </a:p>
        </p:txBody>
      </p:sp>
      <p:pic>
        <p:nvPicPr>
          <p:cNvPr id="17" name="Picture 16" descr="Image result for dune stabilising dorset"/>
          <p:cNvPicPr/>
          <p:nvPr/>
        </p:nvPicPr>
        <p:blipFill>
          <a:blip r:embed="rId3">
            <a:extLst>
              <a:ext uri="{28A0092B-C50C-407E-A947-70E740481C1C}">
                <a14:useLocalDpi xmlns:a14="http://schemas.microsoft.com/office/drawing/2010/main" val="0"/>
              </a:ext>
            </a:extLst>
          </a:blip>
          <a:srcRect/>
          <a:stretch>
            <a:fillRect/>
          </a:stretch>
        </p:blipFill>
        <p:spPr bwMode="auto">
          <a:xfrm>
            <a:off x="7050814" y="3226972"/>
            <a:ext cx="2411458" cy="1739256"/>
          </a:xfrm>
          <a:prstGeom prst="rect">
            <a:avLst/>
          </a:prstGeom>
          <a:noFill/>
          <a:ln>
            <a:solidFill>
              <a:schemeClr val="tx1"/>
            </a:solidFill>
          </a:ln>
        </p:spPr>
      </p:pic>
      <p:pic>
        <p:nvPicPr>
          <p:cNvPr id="18" name="Picture 17" descr="Image result for beach nourishment dorset"/>
          <p:cNvPicPr/>
          <p:nvPr/>
        </p:nvPicPr>
        <p:blipFill rotWithShape="1">
          <a:blip r:embed="rId4" cstate="print">
            <a:extLst>
              <a:ext uri="{28A0092B-C50C-407E-A947-70E740481C1C}">
                <a14:useLocalDpi xmlns:a14="http://schemas.microsoft.com/office/drawing/2010/main" val="0"/>
              </a:ext>
            </a:extLst>
          </a:blip>
          <a:srcRect b="11840"/>
          <a:stretch/>
        </p:blipFill>
        <p:spPr bwMode="auto">
          <a:xfrm>
            <a:off x="2778204" y="3226972"/>
            <a:ext cx="2639224" cy="1739256"/>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56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2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4"/>
            <a:ext cx="7886700" cy="699987"/>
          </a:xfrm>
          <a:solidFill>
            <a:srgbClr val="FFFF00"/>
          </a:solidFill>
          <a:ln>
            <a:solidFill>
              <a:schemeClr val="tx1"/>
            </a:solidFill>
          </a:ln>
        </p:spPr>
        <p:txBody>
          <a:bodyPr>
            <a:normAutofit/>
          </a:bodyPr>
          <a:lstStyle/>
          <a:p>
            <a:r>
              <a:rPr lang="en-GB" b="1" dirty="0"/>
              <a:t>Question Time</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 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3" name="Content Placeholder 2"/>
          <p:cNvSpPr>
            <a:spLocks noGrp="1"/>
          </p:cNvSpPr>
          <p:nvPr>
            <p:ph idx="1"/>
          </p:nvPr>
        </p:nvSpPr>
        <p:spPr>
          <a:xfrm>
            <a:off x="2152650" y="1642043"/>
            <a:ext cx="7886700" cy="3917053"/>
          </a:xfrm>
          <a:solidFill>
            <a:schemeClr val="accent4">
              <a:lumMod val="40000"/>
              <a:lumOff val="60000"/>
            </a:schemeClr>
          </a:solidFill>
          <a:ln>
            <a:solidFill>
              <a:schemeClr val="tx1"/>
            </a:solidFill>
          </a:ln>
        </p:spPr>
        <p:txBody>
          <a:bodyPr>
            <a:normAutofit fontScale="92500" lnSpcReduction="10000"/>
          </a:bodyPr>
          <a:lstStyle/>
          <a:p>
            <a:pPr marL="0" indent="0">
              <a:buNone/>
            </a:pPr>
            <a:r>
              <a:rPr lang="en-GB" dirty="0"/>
              <a:t>Which of these management methods is an example of hard engineering?</a:t>
            </a:r>
          </a:p>
          <a:p>
            <a:pPr marL="514350" indent="-514350">
              <a:buAutoNum type="alphaUcParenR"/>
            </a:pPr>
            <a:r>
              <a:rPr lang="en-GB" dirty="0"/>
              <a:t>Beach Nourishment</a:t>
            </a:r>
          </a:p>
          <a:p>
            <a:pPr marL="514350" indent="-514350">
              <a:buAutoNum type="alphaUcParenR"/>
            </a:pPr>
            <a:r>
              <a:rPr lang="en-GB" dirty="0"/>
              <a:t>Gabions</a:t>
            </a:r>
          </a:p>
          <a:p>
            <a:pPr marL="514350" indent="-514350">
              <a:buAutoNum type="alphaUcParenR"/>
            </a:pPr>
            <a:r>
              <a:rPr lang="en-GB" dirty="0"/>
              <a:t>Dune Stabilising </a:t>
            </a:r>
          </a:p>
          <a:p>
            <a:pPr marL="0" indent="0">
              <a:buNone/>
            </a:pPr>
            <a:endParaRPr lang="en-GB" dirty="0"/>
          </a:p>
          <a:p>
            <a:pPr marL="0" indent="0">
              <a:buNone/>
            </a:pPr>
            <a:r>
              <a:rPr lang="en-GB" dirty="0"/>
              <a:t>Soft engineering tends to be cheaper and less invasive on the environment than hard engineering.</a:t>
            </a:r>
          </a:p>
          <a:p>
            <a:pPr marL="0" indent="0">
              <a:buNone/>
            </a:pPr>
            <a:r>
              <a:rPr lang="en-GB" dirty="0">
                <a:solidFill>
                  <a:srgbClr val="00B050"/>
                </a:solidFill>
              </a:rPr>
              <a:t>True</a:t>
            </a:r>
            <a:r>
              <a:rPr lang="en-GB" dirty="0"/>
              <a:t> OR </a:t>
            </a:r>
            <a:r>
              <a:rPr lang="en-GB" dirty="0">
                <a:solidFill>
                  <a:srgbClr val="FF0000"/>
                </a:solidFill>
              </a:rPr>
              <a:t>False</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ACTIVATE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Tree>
    <p:extLst>
      <p:ext uri="{BB962C8B-B14F-4D97-AF65-F5344CB8AC3E}">
        <p14:creationId xmlns:p14="http://schemas.microsoft.com/office/powerpoint/2010/main" val="279641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4579519" y="816472"/>
            <a:ext cx="6076018" cy="435337"/>
          </a:xfrm>
          <a:solidFill>
            <a:srgbClr val="FFFF00"/>
          </a:solidFill>
          <a:ln>
            <a:solidFill>
              <a:schemeClr val="tx1"/>
            </a:solidFill>
          </a:ln>
        </p:spPr>
        <p:txBody>
          <a:bodyPr>
            <a:normAutofit/>
          </a:bodyPr>
          <a:lstStyle/>
          <a:p>
            <a:pPr algn="ctr"/>
            <a:r>
              <a:rPr lang="en-GB" sz="2400" b="1" dirty="0"/>
              <a:t>Sea Wall</a:t>
            </a:r>
          </a:p>
        </p:txBody>
      </p:sp>
      <p:sp>
        <p:nvSpPr>
          <p:cNvPr id="2" name="Content Placeholder 1"/>
          <p:cNvSpPr>
            <a:spLocks noGrp="1"/>
          </p:cNvSpPr>
          <p:nvPr>
            <p:ph idx="1"/>
          </p:nvPr>
        </p:nvSpPr>
        <p:spPr>
          <a:xfrm>
            <a:off x="4579519" y="1276844"/>
            <a:ext cx="6076018" cy="4842216"/>
          </a:xfrm>
          <a:solidFill>
            <a:schemeClr val="accent4">
              <a:lumMod val="40000"/>
              <a:lumOff val="60000"/>
            </a:schemeClr>
          </a:solidFill>
          <a:ln>
            <a:solidFill>
              <a:schemeClr val="tx1"/>
            </a:solidFill>
          </a:ln>
        </p:spPr>
        <p:txBody>
          <a:bodyPr>
            <a:noAutofit/>
          </a:bodyPr>
          <a:lstStyle/>
          <a:p>
            <a:pPr marL="0" indent="0">
              <a:buNone/>
            </a:pPr>
            <a:r>
              <a:rPr lang="en-GB" sz="1700" dirty="0"/>
              <a:t>A sea wall is a concrete or rock barrier against the sea, placed at the foot of cliffs or at the top of a beach. Has a curved face to reflect the waves back into the sea. </a:t>
            </a:r>
          </a:p>
          <a:p>
            <a:pPr marL="0" indent="0">
              <a:buNone/>
            </a:pPr>
            <a:r>
              <a:rPr lang="en-GB" sz="1700" dirty="0"/>
              <a:t>It cost around £5000 - £10000 per metre.</a:t>
            </a:r>
          </a:p>
          <a:p>
            <a:pPr marL="0" indent="0">
              <a:buNone/>
            </a:pPr>
            <a:r>
              <a:rPr lang="en-GB" sz="1700" dirty="0"/>
              <a:t>A sea wall gives people a sense of security and often has walkway for people to walk along. </a:t>
            </a:r>
          </a:p>
          <a:p>
            <a:pPr marL="0" indent="0">
              <a:buNone/>
            </a:pPr>
            <a:r>
              <a:rPr lang="en-GB" sz="1700" dirty="0"/>
              <a:t>Sea walls are very expensive and encounter high maintenance costs.</a:t>
            </a:r>
          </a:p>
          <a:p>
            <a:pPr marL="0" indent="0">
              <a:buNone/>
            </a:pPr>
            <a:r>
              <a:rPr lang="en-GB" sz="1700" dirty="0"/>
              <a:t>Sea walls restrict peoples access to the beach and if waves break over the sea wall (overtopping), coastal flooding may occur.</a:t>
            </a:r>
          </a:p>
          <a:p>
            <a:pPr marL="0" indent="0">
              <a:buNone/>
            </a:pPr>
            <a:r>
              <a:rPr lang="en-GB" sz="1700" dirty="0"/>
              <a:t>From the beach, a sea wall is ugly to look at. Sea walls may also destroy habitats.</a:t>
            </a:r>
          </a:p>
          <a:p>
            <a:pPr marL="0" indent="0">
              <a:buNone/>
            </a:pPr>
            <a:r>
              <a:rPr lang="en-GB" sz="1700" dirty="0"/>
              <a:t>Sea walls do not impede the movement of sediment down drift, so they do not disadvantage other areas. </a:t>
            </a:r>
          </a:p>
          <a:p>
            <a:pPr marL="0" indent="0">
              <a:buNone/>
            </a:pPr>
            <a:r>
              <a:rPr lang="en-GB" sz="1700" dirty="0"/>
              <a:t>If well maintained, they can be effective for many years making the cost worthwhile.</a:t>
            </a:r>
          </a:p>
          <a:p>
            <a:pPr marL="0" indent="0">
              <a:buNone/>
            </a:pPr>
            <a:endParaRPr lang="en-GB" sz="1700" dirty="0"/>
          </a:p>
          <a:p>
            <a:pPr marL="0" indent="0">
              <a:buNone/>
            </a:pPr>
            <a:endParaRPr lang="en-GB" sz="1700" dirty="0"/>
          </a:p>
        </p:txBody>
      </p:sp>
      <p:graphicFrame>
        <p:nvGraphicFramePr>
          <p:cNvPr id="11" name="Object 10"/>
          <p:cNvGraphicFramePr>
            <a:graphicFrameLocks noChangeAspect="1"/>
          </p:cNvGraphicFramePr>
          <p:nvPr>
            <p:extLst/>
          </p:nvPr>
        </p:nvGraphicFramePr>
        <p:xfrm>
          <a:off x="1611223" y="2581251"/>
          <a:ext cx="2800402" cy="1910555"/>
        </p:xfrm>
        <a:graphic>
          <a:graphicData uri="http://schemas.openxmlformats.org/presentationml/2006/ole">
            <mc:AlternateContent xmlns:mc="http://schemas.openxmlformats.org/markup-compatibility/2006">
              <mc:Choice xmlns:v="urn:schemas-microsoft-com:vml" Requires="v">
                <p:oleObj spid="_x0000_s2052" name="Bitmap Image" r:id="rId4" imgW="4638095" imgH="3153215" progId="Paint.Picture">
                  <p:embed/>
                </p:oleObj>
              </mc:Choice>
              <mc:Fallback>
                <p:oleObj name="Bitmap Image" r:id="rId4" imgW="4638095" imgH="3153215" progId="Paint.Picture">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1223" y="2581251"/>
                        <a:ext cx="2800402" cy="1910555"/>
                      </a:xfrm>
                      <a:prstGeom prst="rect">
                        <a:avLst/>
                      </a:prstGeom>
                      <a:noFill/>
                      <a:ln>
                        <a:solidFill>
                          <a:schemeClr val="tx1"/>
                        </a:solidFill>
                      </a:ln>
                    </p:spPr>
                  </p:pic>
                </p:oleObj>
              </mc:Fallback>
            </mc:AlternateContent>
          </a:graphicData>
        </a:graphic>
      </p:graphicFrame>
    </p:spTree>
    <p:extLst>
      <p:ext uri="{BB962C8B-B14F-4D97-AF65-F5344CB8AC3E}">
        <p14:creationId xmlns:p14="http://schemas.microsoft.com/office/powerpoint/2010/main" val="4096802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871575"/>
            <a:ext cx="8751994" cy="435337"/>
          </a:xfrm>
          <a:solidFill>
            <a:srgbClr val="FFFF00"/>
          </a:solidFill>
          <a:ln>
            <a:solidFill>
              <a:schemeClr val="tx1"/>
            </a:solidFill>
          </a:ln>
        </p:spPr>
        <p:txBody>
          <a:bodyPr>
            <a:normAutofit/>
          </a:bodyPr>
          <a:lstStyle/>
          <a:p>
            <a:pPr algn="ctr"/>
            <a:r>
              <a:rPr lang="en-GB" sz="2400" b="1" dirty="0"/>
              <a:t>Groynes</a:t>
            </a:r>
          </a:p>
        </p:txBody>
      </p:sp>
      <p:sp>
        <p:nvSpPr>
          <p:cNvPr id="2" name="Content Placeholder 1"/>
          <p:cNvSpPr>
            <a:spLocks noGrp="1"/>
          </p:cNvSpPr>
          <p:nvPr>
            <p:ph idx="1"/>
          </p:nvPr>
        </p:nvSpPr>
        <p:spPr>
          <a:xfrm>
            <a:off x="1822872" y="1390725"/>
            <a:ext cx="8751994" cy="2737522"/>
          </a:xfrm>
          <a:solidFill>
            <a:schemeClr val="accent4">
              <a:lumMod val="40000"/>
              <a:lumOff val="60000"/>
            </a:schemeClr>
          </a:solidFill>
          <a:ln>
            <a:solidFill>
              <a:schemeClr val="tx1"/>
            </a:solidFill>
          </a:ln>
        </p:spPr>
        <p:txBody>
          <a:bodyPr>
            <a:noAutofit/>
          </a:bodyPr>
          <a:lstStyle/>
          <a:p>
            <a:pPr marL="0" indent="0">
              <a:buNone/>
            </a:pPr>
            <a:r>
              <a:rPr lang="en-GB" sz="1700" dirty="0"/>
              <a:t>Groynes are relatively cheap at £5000 each and if well maintained, can last up to 40 years.</a:t>
            </a:r>
          </a:p>
          <a:p>
            <a:pPr marL="0" indent="0">
              <a:buNone/>
            </a:pPr>
            <a:r>
              <a:rPr lang="en-GB" sz="1700" dirty="0"/>
              <a:t>Groynes are barriers which impede walking along a beach. They are also dangerous, as they have deep water on one side and shallow on the other. This is a particular hazard to children who might climb on them. </a:t>
            </a:r>
          </a:p>
          <a:p>
            <a:pPr marL="0" indent="0">
              <a:buNone/>
            </a:pPr>
            <a:r>
              <a:rPr lang="en-GB" sz="1700" dirty="0"/>
              <a:t>A larger beach, with more space for activities attracts more tourists which boosts the local economy. </a:t>
            </a:r>
          </a:p>
          <a:p>
            <a:pPr marL="0" indent="0">
              <a:buNone/>
            </a:pPr>
            <a:r>
              <a:rPr lang="en-GB" sz="1700" dirty="0"/>
              <a:t>Rock </a:t>
            </a:r>
            <a:r>
              <a:rPr lang="en-GB" sz="1700" dirty="0" err="1"/>
              <a:t>groynes</a:t>
            </a:r>
            <a:r>
              <a:rPr lang="en-GB" sz="1700" dirty="0"/>
              <a:t> at Sandbanks, Poole, have concrete crests for people to walk along to reach a viewing or fishing point. Groynes also act as windbreaks. </a:t>
            </a:r>
          </a:p>
          <a:p>
            <a:pPr marL="0" indent="0">
              <a:buNone/>
            </a:pPr>
            <a:r>
              <a:rPr lang="en-GB" sz="1700" dirty="0"/>
              <a:t>Groynes may be considered unattractive, especially old and degraded ones. </a:t>
            </a:r>
          </a:p>
          <a:p>
            <a:pPr marL="0" indent="0">
              <a:buNone/>
            </a:pPr>
            <a:endParaRPr lang="en-GB" sz="1700" dirty="0"/>
          </a:p>
        </p:txBody>
      </p:sp>
      <p:pic>
        <p:nvPicPr>
          <p:cNvPr id="12" name="Picture 11" descr="Image result for groynes dorset"/>
          <p:cNvPicPr/>
          <p:nvPr/>
        </p:nvPicPr>
        <p:blipFill rotWithShape="1">
          <a:blip r:embed="rId3">
            <a:extLst>
              <a:ext uri="{28A0092B-C50C-407E-A947-70E740481C1C}">
                <a14:useLocalDpi xmlns:a14="http://schemas.microsoft.com/office/drawing/2010/main" val="0"/>
              </a:ext>
            </a:extLst>
          </a:blip>
          <a:srcRect l="22844" r="7625" b="41495"/>
          <a:stretch/>
        </p:blipFill>
        <p:spPr bwMode="auto">
          <a:xfrm>
            <a:off x="3649196" y="4212062"/>
            <a:ext cx="5109323" cy="1785327"/>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4765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1"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871575"/>
            <a:ext cx="8751994" cy="435337"/>
          </a:xfrm>
          <a:solidFill>
            <a:srgbClr val="FFFF00"/>
          </a:solidFill>
          <a:ln>
            <a:solidFill>
              <a:schemeClr val="tx1"/>
            </a:solidFill>
          </a:ln>
        </p:spPr>
        <p:txBody>
          <a:bodyPr>
            <a:normAutofit/>
          </a:bodyPr>
          <a:lstStyle/>
          <a:p>
            <a:pPr algn="ctr"/>
            <a:r>
              <a:rPr lang="en-GB" sz="2400" b="1" dirty="0"/>
              <a:t>Rock Armour</a:t>
            </a:r>
          </a:p>
        </p:txBody>
      </p:sp>
      <p:sp>
        <p:nvSpPr>
          <p:cNvPr id="2" name="Content Placeholder 1"/>
          <p:cNvSpPr>
            <a:spLocks noGrp="1"/>
          </p:cNvSpPr>
          <p:nvPr>
            <p:ph idx="1"/>
          </p:nvPr>
        </p:nvSpPr>
        <p:spPr>
          <a:xfrm>
            <a:off x="1822872" y="1390724"/>
            <a:ext cx="8751994" cy="4168372"/>
          </a:xfrm>
          <a:solidFill>
            <a:schemeClr val="accent4">
              <a:lumMod val="40000"/>
              <a:lumOff val="60000"/>
            </a:schemeClr>
          </a:solidFill>
          <a:ln>
            <a:solidFill>
              <a:schemeClr val="tx1"/>
            </a:solidFill>
          </a:ln>
        </p:spPr>
        <p:txBody>
          <a:bodyPr>
            <a:noAutofit/>
          </a:bodyPr>
          <a:lstStyle/>
          <a:p>
            <a:pPr marL="0" indent="0">
              <a:buNone/>
            </a:pPr>
            <a:r>
              <a:rPr lang="en-GB" sz="1700" dirty="0"/>
              <a:t>Rock armour is relatively cheap and costs around £1000-£3000 a metre, compared to £5000 a metre for a sea wall. </a:t>
            </a:r>
          </a:p>
          <a:p>
            <a:pPr marL="0" indent="0">
              <a:buNone/>
            </a:pPr>
            <a:r>
              <a:rPr lang="en-GB" sz="1700" dirty="0"/>
              <a:t>Rock armour makes access to the beach difficult as people have to clamber over it or make long detours. People may have accidents when clambering over them as they are unstable and sometimes slippery. </a:t>
            </a:r>
          </a:p>
          <a:p>
            <a:pPr marL="0" indent="0">
              <a:buNone/>
            </a:pPr>
            <a:r>
              <a:rPr lang="en-GB" sz="1700" dirty="0"/>
              <a:t>High resistant rocks from Norway and Sweden are often used in preference to rocks from local quarries. This may cause resentment and it inflates the cost considerably. Also, money needs to be spent on regularly maintaining the rocks as during large storms, they may be moved. </a:t>
            </a:r>
          </a:p>
          <a:p>
            <a:pPr marL="0" indent="0">
              <a:buNone/>
            </a:pPr>
            <a:r>
              <a:rPr lang="en-GB" sz="1700" dirty="0"/>
              <a:t>Rock armour is ugly and it often covers vast areas of a beach. Driftwood and litter become trapped in the structure. </a:t>
            </a:r>
          </a:p>
          <a:p>
            <a:pPr marL="0" indent="0">
              <a:buNone/>
            </a:pPr>
            <a:r>
              <a:rPr lang="en-GB" sz="1700" dirty="0"/>
              <a:t>Imported rocks do not blend in with the local geology.</a:t>
            </a:r>
          </a:p>
          <a:p>
            <a:pPr marL="0" indent="0">
              <a:buNone/>
            </a:pPr>
            <a:r>
              <a:rPr lang="en-GB" sz="1700" dirty="0"/>
              <a:t>Rock armour is often used for fishing. </a:t>
            </a:r>
          </a:p>
        </p:txBody>
      </p:sp>
      <p:pic>
        <p:nvPicPr>
          <p:cNvPr id="14" name="Picture 13" descr="Image result for rock armor dorset"/>
          <p:cNvPicPr/>
          <p:nvPr/>
        </p:nvPicPr>
        <p:blipFill rotWithShape="1">
          <a:blip r:embed="rId3" cstate="print">
            <a:extLst>
              <a:ext uri="{28A0092B-C50C-407E-A947-70E740481C1C}">
                <a14:useLocalDpi xmlns:a14="http://schemas.microsoft.com/office/drawing/2010/main" val="0"/>
              </a:ext>
            </a:extLst>
          </a:blip>
          <a:srcRect b="11454"/>
          <a:stretch/>
        </p:blipFill>
        <p:spPr bwMode="auto">
          <a:xfrm>
            <a:off x="7601839" y="4127726"/>
            <a:ext cx="2584450" cy="1658620"/>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1475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871575"/>
            <a:ext cx="8751994" cy="435337"/>
          </a:xfrm>
          <a:solidFill>
            <a:srgbClr val="FFFF00"/>
          </a:solidFill>
          <a:ln>
            <a:solidFill>
              <a:schemeClr val="tx1"/>
            </a:solidFill>
          </a:ln>
        </p:spPr>
        <p:txBody>
          <a:bodyPr>
            <a:normAutofit/>
          </a:bodyPr>
          <a:lstStyle/>
          <a:p>
            <a:pPr algn="ctr"/>
            <a:r>
              <a:rPr lang="en-GB" sz="2400" b="1" dirty="0"/>
              <a:t>Gabions</a:t>
            </a:r>
          </a:p>
        </p:txBody>
      </p:sp>
      <p:sp>
        <p:nvSpPr>
          <p:cNvPr id="2" name="Content Placeholder 1"/>
          <p:cNvSpPr>
            <a:spLocks noGrp="1"/>
          </p:cNvSpPr>
          <p:nvPr>
            <p:ph idx="1"/>
          </p:nvPr>
        </p:nvSpPr>
        <p:spPr>
          <a:xfrm>
            <a:off x="1822872" y="1385893"/>
            <a:ext cx="8751994" cy="3356087"/>
          </a:xfrm>
          <a:solidFill>
            <a:schemeClr val="accent4">
              <a:lumMod val="40000"/>
              <a:lumOff val="60000"/>
            </a:schemeClr>
          </a:solidFill>
          <a:ln>
            <a:solidFill>
              <a:schemeClr val="tx1"/>
            </a:solidFill>
          </a:ln>
        </p:spPr>
        <p:txBody>
          <a:bodyPr>
            <a:noAutofit/>
          </a:bodyPr>
          <a:lstStyle/>
          <a:p>
            <a:pPr marL="0" indent="0">
              <a:buNone/>
            </a:pPr>
            <a:r>
              <a:rPr lang="en-GB" sz="1700" dirty="0"/>
              <a:t>Gabions are relatively cheap at £110 a metre and they are easy to construct.</a:t>
            </a:r>
          </a:p>
          <a:p>
            <a:pPr marL="0" indent="0">
              <a:buNone/>
            </a:pPr>
            <a:r>
              <a:rPr lang="en-GB" sz="1700" dirty="0"/>
              <a:t>For the cost, they are good value for money, as they may last 20-25 years. </a:t>
            </a:r>
          </a:p>
          <a:p>
            <a:pPr marL="0" indent="0">
              <a:buNone/>
            </a:pPr>
            <a:r>
              <a:rPr lang="en-GB" sz="1700" dirty="0"/>
              <a:t>In a damaged state, gabions are dangerous. People may trip over them or cut themselves on the broken steel wire mesh. </a:t>
            </a:r>
          </a:p>
          <a:p>
            <a:pPr marL="0" indent="0">
              <a:buNone/>
            </a:pPr>
            <a:r>
              <a:rPr lang="en-GB" sz="1700" dirty="0"/>
              <a:t>The use of gabions is restricted to sandy beaches as the shingle and pebbles hurled at them on pebble beaches would quickly degrade them. Gabions are easily destroyed, so regular maintenance is needed. In 2010 it cost £30 000 to repair the gabions damaged by storms. </a:t>
            </a:r>
          </a:p>
          <a:p>
            <a:pPr marL="0" indent="0">
              <a:buNone/>
            </a:pPr>
            <a:r>
              <a:rPr lang="en-GB" sz="1700" dirty="0"/>
              <a:t>Damaged gabions are visually unappealing, and seabirds may damage their feet in them. </a:t>
            </a:r>
          </a:p>
          <a:p>
            <a:pPr marL="0" indent="0">
              <a:buNone/>
            </a:pPr>
            <a:r>
              <a:rPr lang="en-GB" sz="1700" dirty="0"/>
              <a:t>Although unnatural, they can become visually appealing if vegetated and looked after. This may attract people to the area. </a:t>
            </a:r>
          </a:p>
        </p:txBody>
      </p:sp>
      <p:pic>
        <p:nvPicPr>
          <p:cNvPr id="12" name="Picture 11" descr="Image result for gabions dorset"/>
          <p:cNvPicPr/>
          <p:nvPr/>
        </p:nvPicPr>
        <p:blipFill rotWithShape="1">
          <a:blip r:embed="rId3">
            <a:extLst>
              <a:ext uri="{28A0092B-C50C-407E-A947-70E740481C1C}">
                <a14:useLocalDpi xmlns:a14="http://schemas.microsoft.com/office/drawing/2010/main" val="0"/>
              </a:ext>
            </a:extLst>
          </a:blip>
          <a:srcRect t="18015" b="17844"/>
          <a:stretch/>
        </p:blipFill>
        <p:spPr bwMode="auto">
          <a:xfrm>
            <a:off x="5887610" y="4322154"/>
            <a:ext cx="3217973" cy="1589916"/>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47228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871575"/>
            <a:ext cx="8751994" cy="435337"/>
          </a:xfrm>
          <a:solidFill>
            <a:srgbClr val="FFFF00"/>
          </a:solidFill>
          <a:ln>
            <a:solidFill>
              <a:schemeClr val="tx1"/>
            </a:solidFill>
          </a:ln>
        </p:spPr>
        <p:txBody>
          <a:bodyPr>
            <a:normAutofit/>
          </a:bodyPr>
          <a:lstStyle/>
          <a:p>
            <a:pPr algn="ctr"/>
            <a:r>
              <a:rPr lang="en-GB" sz="2400" b="1" dirty="0"/>
              <a:t>Beach Nourishment</a:t>
            </a:r>
          </a:p>
        </p:txBody>
      </p:sp>
      <p:sp>
        <p:nvSpPr>
          <p:cNvPr id="2" name="Content Placeholder 1"/>
          <p:cNvSpPr>
            <a:spLocks noGrp="1"/>
          </p:cNvSpPr>
          <p:nvPr>
            <p:ph idx="1"/>
          </p:nvPr>
        </p:nvSpPr>
        <p:spPr>
          <a:xfrm>
            <a:off x="1822872" y="1390725"/>
            <a:ext cx="8751994" cy="3356087"/>
          </a:xfrm>
          <a:solidFill>
            <a:schemeClr val="accent4">
              <a:lumMod val="40000"/>
              <a:lumOff val="60000"/>
            </a:schemeClr>
          </a:solidFill>
          <a:ln>
            <a:solidFill>
              <a:schemeClr val="tx1"/>
            </a:solidFill>
          </a:ln>
        </p:spPr>
        <p:txBody>
          <a:bodyPr>
            <a:noAutofit/>
          </a:bodyPr>
          <a:lstStyle/>
          <a:p>
            <a:pPr marL="0" indent="0">
              <a:buNone/>
            </a:pPr>
            <a:r>
              <a:rPr lang="en-GB" sz="1700" dirty="0"/>
              <a:t>A wider beach means more room for beach users. People living along the sea front are more protected from coastal flooding. </a:t>
            </a:r>
          </a:p>
          <a:p>
            <a:pPr marL="0" indent="0">
              <a:buNone/>
            </a:pPr>
            <a:r>
              <a:rPr lang="en-GB" sz="1700" dirty="0"/>
              <a:t>Although cheaper than hard engineering options, this has high overheads as it costs around £300 000 to hire a dredger. </a:t>
            </a:r>
          </a:p>
          <a:p>
            <a:pPr marL="0" indent="0">
              <a:buNone/>
            </a:pPr>
            <a:r>
              <a:rPr lang="en-GB" sz="1700" dirty="0"/>
              <a:t>A nourished beach is natural and blends in with the environment. </a:t>
            </a:r>
          </a:p>
          <a:p>
            <a:pPr marL="0" indent="0">
              <a:buNone/>
            </a:pPr>
            <a:r>
              <a:rPr lang="en-GB" sz="1700" dirty="0"/>
              <a:t>At Sandbanks, the wider nourished beach protects expensive properties.</a:t>
            </a:r>
          </a:p>
          <a:p>
            <a:pPr marL="0" indent="0">
              <a:buNone/>
            </a:pPr>
            <a:r>
              <a:rPr lang="en-GB" sz="1700" dirty="0"/>
              <a:t>A broader beach may attract more tourists. </a:t>
            </a:r>
          </a:p>
        </p:txBody>
      </p:sp>
      <p:pic>
        <p:nvPicPr>
          <p:cNvPr id="15" name="Picture 14" descr="Image result for beach nourishment dorset"/>
          <p:cNvPicPr/>
          <p:nvPr/>
        </p:nvPicPr>
        <p:blipFill rotWithShape="1">
          <a:blip r:embed="rId3" cstate="print">
            <a:extLst>
              <a:ext uri="{28A0092B-C50C-407E-A947-70E740481C1C}">
                <a14:useLocalDpi xmlns:a14="http://schemas.microsoft.com/office/drawing/2010/main" val="0"/>
              </a:ext>
            </a:extLst>
          </a:blip>
          <a:srcRect b="11840"/>
          <a:stretch/>
        </p:blipFill>
        <p:spPr bwMode="auto">
          <a:xfrm>
            <a:off x="6338047" y="3228519"/>
            <a:ext cx="3635731" cy="2806767"/>
          </a:xfrm>
          <a:prstGeom prst="rect">
            <a:avLst/>
          </a:prstGeom>
          <a:noFill/>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0362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871575"/>
            <a:ext cx="8751994" cy="435337"/>
          </a:xfrm>
          <a:solidFill>
            <a:srgbClr val="FFFF00"/>
          </a:solidFill>
          <a:ln>
            <a:solidFill>
              <a:schemeClr val="tx1"/>
            </a:solidFill>
          </a:ln>
        </p:spPr>
        <p:txBody>
          <a:bodyPr>
            <a:normAutofit/>
          </a:bodyPr>
          <a:lstStyle/>
          <a:p>
            <a:pPr algn="ctr"/>
            <a:r>
              <a:rPr lang="en-GB" sz="2400" b="1" dirty="0"/>
              <a:t>Dune Stabilising</a:t>
            </a:r>
          </a:p>
        </p:txBody>
      </p:sp>
      <p:sp>
        <p:nvSpPr>
          <p:cNvPr id="2" name="Content Placeholder 1"/>
          <p:cNvSpPr>
            <a:spLocks noGrp="1"/>
          </p:cNvSpPr>
          <p:nvPr>
            <p:ph idx="1"/>
          </p:nvPr>
        </p:nvSpPr>
        <p:spPr>
          <a:xfrm>
            <a:off x="1822872" y="1390725"/>
            <a:ext cx="8751994" cy="3356087"/>
          </a:xfrm>
          <a:solidFill>
            <a:schemeClr val="accent4">
              <a:lumMod val="40000"/>
              <a:lumOff val="60000"/>
            </a:schemeClr>
          </a:solidFill>
          <a:ln>
            <a:solidFill>
              <a:schemeClr val="tx1"/>
            </a:solidFill>
          </a:ln>
        </p:spPr>
        <p:txBody>
          <a:bodyPr>
            <a:noAutofit/>
          </a:bodyPr>
          <a:lstStyle/>
          <a:p>
            <a:pPr marL="0" indent="0">
              <a:buNone/>
            </a:pPr>
            <a:r>
              <a:rPr lang="en-GB" sz="1700" dirty="0"/>
              <a:t>Sand dunes protect land uses behind them. Once established they are popular for picnics and walking on.</a:t>
            </a:r>
          </a:p>
          <a:p>
            <a:pPr marL="0" indent="0">
              <a:buNone/>
            </a:pPr>
            <a:r>
              <a:rPr lang="en-GB" sz="1700" dirty="0"/>
              <a:t>At Studland sand dunes, regeneration has helped maintain a habitat for rare Dartford warblers and nightjars. Six species of reptiles including lizards and adders inhabit the dunes. </a:t>
            </a:r>
          </a:p>
          <a:p>
            <a:pPr marL="0" indent="0">
              <a:buNone/>
            </a:pPr>
            <a:r>
              <a:rPr lang="en-GB" sz="1700" dirty="0"/>
              <a:t>Dune regeneration has to be checked twice a year and have fertilisers applied.</a:t>
            </a:r>
          </a:p>
          <a:p>
            <a:pPr marL="0" indent="0">
              <a:buNone/>
            </a:pPr>
            <a:r>
              <a:rPr lang="en-GB" sz="1700" dirty="0"/>
              <a:t>Expensive systems have to be put in place to prevent planted areas from trampling. </a:t>
            </a:r>
          </a:p>
          <a:p>
            <a:pPr marL="0" indent="0">
              <a:buNone/>
            </a:pPr>
            <a:r>
              <a:rPr lang="en-GB" sz="1700" dirty="0"/>
              <a:t>While becoming established, regenerated sand dunes are fenced off and signs tell people to keep  out. This may deter tourists. </a:t>
            </a:r>
          </a:p>
          <a:p>
            <a:pPr marL="0" indent="0">
              <a:buNone/>
            </a:pPr>
            <a:r>
              <a:rPr lang="en-GB" sz="1700" dirty="0"/>
              <a:t>Small planting projects often use volunteer labour and local grass for transplants so costs are minimal. </a:t>
            </a:r>
          </a:p>
        </p:txBody>
      </p:sp>
      <p:pic>
        <p:nvPicPr>
          <p:cNvPr id="12" name="Picture 11" descr="Image result for dune stabilising dorset"/>
          <p:cNvPicPr/>
          <p:nvPr/>
        </p:nvPicPr>
        <p:blipFill>
          <a:blip r:embed="rId3">
            <a:extLst>
              <a:ext uri="{28A0092B-C50C-407E-A947-70E740481C1C}">
                <a14:useLocalDpi xmlns:a14="http://schemas.microsoft.com/office/drawing/2010/main" val="0"/>
              </a:ext>
            </a:extLst>
          </a:blip>
          <a:srcRect/>
          <a:stretch>
            <a:fillRect/>
          </a:stretch>
        </p:blipFill>
        <p:spPr bwMode="auto">
          <a:xfrm>
            <a:off x="4669017" y="4328097"/>
            <a:ext cx="3059704" cy="1823320"/>
          </a:xfrm>
          <a:prstGeom prst="rect">
            <a:avLst/>
          </a:prstGeom>
          <a:noFill/>
          <a:ln>
            <a:solidFill>
              <a:schemeClr val="tx1"/>
            </a:solidFill>
          </a:ln>
        </p:spPr>
      </p:pic>
    </p:spTree>
    <p:extLst>
      <p:ext uri="{BB962C8B-B14F-4D97-AF65-F5344CB8AC3E}">
        <p14:creationId xmlns:p14="http://schemas.microsoft.com/office/powerpoint/2010/main" val="2733157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871575"/>
            <a:ext cx="8751994" cy="435337"/>
          </a:xfrm>
          <a:solidFill>
            <a:srgbClr val="FFFF00"/>
          </a:solidFill>
          <a:ln>
            <a:solidFill>
              <a:schemeClr val="tx1"/>
            </a:solidFill>
          </a:ln>
        </p:spPr>
        <p:txBody>
          <a:bodyPr>
            <a:normAutofit/>
          </a:bodyPr>
          <a:lstStyle/>
          <a:p>
            <a:pPr algn="ctr"/>
            <a:r>
              <a:rPr lang="en-GB" sz="2400" b="1" dirty="0"/>
              <a:t>Beach Reprofiling</a:t>
            </a:r>
          </a:p>
        </p:txBody>
      </p:sp>
      <p:sp>
        <p:nvSpPr>
          <p:cNvPr id="2" name="Content Placeholder 1"/>
          <p:cNvSpPr>
            <a:spLocks noGrp="1"/>
          </p:cNvSpPr>
          <p:nvPr>
            <p:ph idx="1"/>
          </p:nvPr>
        </p:nvSpPr>
        <p:spPr>
          <a:xfrm>
            <a:off x="1822872" y="1385893"/>
            <a:ext cx="8751994" cy="3356087"/>
          </a:xfrm>
          <a:solidFill>
            <a:schemeClr val="accent4">
              <a:lumMod val="40000"/>
              <a:lumOff val="60000"/>
            </a:schemeClr>
          </a:solidFill>
          <a:ln>
            <a:solidFill>
              <a:schemeClr val="tx1"/>
            </a:solidFill>
          </a:ln>
        </p:spPr>
        <p:txBody>
          <a:bodyPr>
            <a:noAutofit/>
          </a:bodyPr>
          <a:lstStyle/>
          <a:p>
            <a:pPr marL="0" indent="0">
              <a:buNone/>
            </a:pPr>
            <a:r>
              <a:rPr lang="en-GB" sz="1700" dirty="0"/>
              <a:t>Beach reprofiling is the artificial re-shaping of a beach using existing beach material. In winter, a beach is lowered by destructive waves. After winter storms, bulldozers move sand and shingle back up the beach. Like beach nourishment, reprofiling ensure that the beach is large enough to be an effective buffer between land and sea. </a:t>
            </a:r>
          </a:p>
          <a:p>
            <a:pPr marL="0" indent="0">
              <a:buNone/>
            </a:pPr>
            <a:r>
              <a:rPr lang="en-GB" sz="1700" dirty="0"/>
              <a:t>The residential area behind the beach is now protected so residents feel safe. </a:t>
            </a:r>
          </a:p>
          <a:p>
            <a:pPr marL="0" indent="0">
              <a:buNone/>
            </a:pPr>
            <a:r>
              <a:rPr lang="en-GB" sz="1700" dirty="0"/>
              <a:t>A steep, high crested beach may look unnatural and uninviting to tourists.</a:t>
            </a:r>
          </a:p>
          <a:p>
            <a:pPr marL="0" indent="0">
              <a:buNone/>
            </a:pPr>
            <a:r>
              <a:rPr lang="en-GB" sz="1700" dirty="0"/>
              <a:t>Major reprofiling costs can be expensive.</a:t>
            </a:r>
          </a:p>
          <a:p>
            <a:pPr marL="0" indent="0">
              <a:buNone/>
            </a:pPr>
            <a:r>
              <a:rPr lang="en-GB" sz="1700" dirty="0"/>
              <a:t>By using the material from the beach, it still looks reasonably natural. </a:t>
            </a:r>
          </a:p>
          <a:p>
            <a:pPr marL="0" indent="0">
              <a:buNone/>
            </a:pPr>
            <a:r>
              <a:rPr lang="en-GB" sz="1700" dirty="0"/>
              <a:t>The combined cost of beach nourishment and beach reprofiling at Pevensey, East Sussex is £30 million over 25 years.</a:t>
            </a:r>
          </a:p>
        </p:txBody>
      </p:sp>
      <p:pic>
        <p:nvPicPr>
          <p:cNvPr id="3074" name="Picture 2" descr="Image result for beach reprofiling dorset"/>
          <p:cNvPicPr>
            <a:picLocks noChangeAspect="1" noChangeArrowheads="1"/>
          </p:cNvPicPr>
          <p:nvPr/>
        </p:nvPicPr>
        <p:blipFill rotWithShape="1">
          <a:blip r:embed="rId3">
            <a:extLst>
              <a:ext uri="{28A0092B-C50C-407E-A947-70E740481C1C}">
                <a14:useLocalDpi xmlns:a14="http://schemas.microsoft.com/office/drawing/2010/main" val="0"/>
              </a:ext>
            </a:extLst>
          </a:blip>
          <a:srcRect b="41488"/>
          <a:stretch/>
        </p:blipFill>
        <p:spPr bwMode="auto">
          <a:xfrm>
            <a:off x="6414052" y="4298833"/>
            <a:ext cx="4041544" cy="17736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86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2BD0-6DA1-EB49-9251-707E3E01AD39}"/>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221B18F3-F962-4F47-941B-1774050424B4}"/>
              </a:ext>
            </a:extLst>
          </p:cNvPr>
          <p:cNvPicPr>
            <a:picLocks noGrp="1" noChangeAspect="1"/>
          </p:cNvPicPr>
          <p:nvPr>
            <p:ph idx="1"/>
          </p:nvPr>
        </p:nvPicPr>
        <p:blipFill>
          <a:blip r:embed="rId2"/>
          <a:stretch>
            <a:fillRect/>
          </a:stretch>
        </p:blipFill>
        <p:spPr>
          <a:xfrm>
            <a:off x="604758" y="1825624"/>
            <a:ext cx="7204964" cy="4770047"/>
          </a:xfrm>
        </p:spPr>
      </p:pic>
      <p:sp>
        <p:nvSpPr>
          <p:cNvPr id="4" name="Title 1">
            <a:extLst>
              <a:ext uri="{FF2B5EF4-FFF2-40B4-BE49-F238E27FC236}">
                <a16:creationId xmlns:a16="http://schemas.microsoft.com/office/drawing/2014/main" id="{DACE437C-6727-2B4F-8B68-A29D67E4D5DF}"/>
              </a:ext>
            </a:extLst>
          </p:cNvPr>
          <p:cNvSpPr txBox="1">
            <a:spLocks/>
          </p:cNvSpPr>
          <p:nvPr/>
        </p:nvSpPr>
        <p:spPr>
          <a:xfrm>
            <a:off x="924498" y="230188"/>
            <a:ext cx="10515600" cy="1325563"/>
          </a:xfrm>
          <a:prstGeom prst="rect">
            <a:avLst/>
          </a:prstGeom>
          <a:solidFill>
            <a:srgbClr val="FFFF00"/>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latin typeface="KBSticktoIt Medium" panose="02000603000000000000" pitchFamily="2" charset="0"/>
                <a:ea typeface="KBSticktoIt Medium" panose="02000603000000000000" pitchFamily="2" charset="0"/>
              </a:rPr>
              <a:t>Coral reefs- formation</a:t>
            </a:r>
          </a:p>
        </p:txBody>
      </p:sp>
      <p:pic>
        <p:nvPicPr>
          <p:cNvPr id="7" name="Content Placeholder 3">
            <a:extLst>
              <a:ext uri="{FF2B5EF4-FFF2-40B4-BE49-F238E27FC236}">
                <a16:creationId xmlns:a16="http://schemas.microsoft.com/office/drawing/2014/main" id="{D6B89B27-8CEF-0841-A7B4-C450762DC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3" y="1825625"/>
            <a:ext cx="4271964" cy="2526133"/>
          </a:xfrm>
          <a:prstGeom prst="rect">
            <a:avLst/>
          </a:prstGeom>
        </p:spPr>
      </p:pic>
      <p:sp>
        <p:nvSpPr>
          <p:cNvPr id="8" name="TextBox 7">
            <a:extLst>
              <a:ext uri="{FF2B5EF4-FFF2-40B4-BE49-F238E27FC236}">
                <a16:creationId xmlns:a16="http://schemas.microsoft.com/office/drawing/2014/main" id="{2F889320-8326-9445-AD19-DB78EE6E0930}"/>
              </a:ext>
            </a:extLst>
          </p:cNvPr>
          <p:cNvSpPr txBox="1"/>
          <p:nvPr/>
        </p:nvSpPr>
        <p:spPr>
          <a:xfrm>
            <a:off x="7959815" y="4441501"/>
            <a:ext cx="3223039" cy="923330"/>
          </a:xfrm>
          <a:prstGeom prst="rect">
            <a:avLst/>
          </a:prstGeom>
          <a:solidFill>
            <a:srgbClr val="FFFF00"/>
          </a:solidFill>
        </p:spPr>
        <p:txBody>
          <a:bodyPr wrap="square" rtlCol="0">
            <a:spAutoFit/>
          </a:bodyPr>
          <a:lstStyle/>
          <a:p>
            <a:r>
              <a:rPr lang="en-US" dirty="0"/>
              <a:t>How can we add specific case study detail to this to make it a 7 mark answer? </a:t>
            </a:r>
          </a:p>
        </p:txBody>
      </p:sp>
      <p:sp>
        <p:nvSpPr>
          <p:cNvPr id="10" name="Rectangle 9">
            <a:extLst>
              <a:ext uri="{FF2B5EF4-FFF2-40B4-BE49-F238E27FC236}">
                <a16:creationId xmlns:a16="http://schemas.microsoft.com/office/drawing/2014/main" id="{BC2F0DF1-1AA1-944B-8E05-DC7CB7A163ED}"/>
              </a:ext>
            </a:extLst>
          </p:cNvPr>
          <p:cNvSpPr/>
          <p:nvPr/>
        </p:nvSpPr>
        <p:spPr>
          <a:xfrm>
            <a:off x="7809722" y="5454575"/>
            <a:ext cx="3630376" cy="1323439"/>
          </a:xfrm>
          <a:prstGeom prst="rect">
            <a:avLst/>
          </a:prstGeom>
        </p:spPr>
        <p:txBody>
          <a:bodyPr wrap="square">
            <a:spAutoFit/>
          </a:bodyPr>
          <a:lstStyle/>
          <a:p>
            <a:r>
              <a:rPr lang="en-GB" sz="2000" b="1" dirty="0">
                <a:latin typeface="Calibri" panose="020F0502020204030204" pitchFamily="34" charset="0"/>
                <a:ea typeface="Calibri" panose="020F0502020204030204" pitchFamily="34" charset="0"/>
              </a:rPr>
              <a:t>For a named area of coral reef which you have studied, describe the conditions which led to its formation. [7]</a:t>
            </a:r>
            <a:r>
              <a:rPr lang="en-US" sz="2000" b="1" dirty="0"/>
              <a:t> </a:t>
            </a:r>
          </a:p>
        </p:txBody>
      </p:sp>
    </p:spTree>
    <p:extLst>
      <p:ext uri="{BB962C8B-B14F-4D97-AF65-F5344CB8AC3E}">
        <p14:creationId xmlns:p14="http://schemas.microsoft.com/office/powerpoint/2010/main" val="4039674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993590"/>
            <a:ext cx="8751994" cy="639174"/>
          </a:xfrm>
          <a:solidFill>
            <a:srgbClr val="FFFF00"/>
          </a:solidFill>
          <a:ln>
            <a:solidFill>
              <a:schemeClr val="tx1"/>
            </a:solidFill>
          </a:ln>
        </p:spPr>
        <p:txBody>
          <a:bodyPr>
            <a:normAutofit/>
          </a:bodyPr>
          <a:lstStyle/>
          <a:p>
            <a:pPr algn="ctr"/>
            <a:r>
              <a:rPr lang="en-GB" sz="2400" b="1" dirty="0"/>
              <a:t>Answer the Question below.</a:t>
            </a:r>
          </a:p>
        </p:txBody>
      </p:sp>
      <p:sp>
        <p:nvSpPr>
          <p:cNvPr id="11" name="Content Placeholder 2"/>
          <p:cNvSpPr txBox="1">
            <a:spLocks/>
          </p:cNvSpPr>
          <p:nvPr/>
        </p:nvSpPr>
        <p:spPr>
          <a:xfrm>
            <a:off x="1822872" y="1837430"/>
            <a:ext cx="8751994" cy="516976"/>
          </a:xfrm>
          <a:prstGeom prst="rect">
            <a:avLst/>
          </a:prstGeom>
          <a:solidFill>
            <a:schemeClr val="accent4"/>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Identify the differences between hard and soft engineering coastal management strategies (4)</a:t>
            </a:r>
          </a:p>
        </p:txBody>
      </p:sp>
      <p:sp>
        <p:nvSpPr>
          <p:cNvPr id="15" name="Content Placeholder 2"/>
          <p:cNvSpPr txBox="1">
            <a:spLocks/>
          </p:cNvSpPr>
          <p:nvPr/>
        </p:nvSpPr>
        <p:spPr>
          <a:xfrm>
            <a:off x="1822872" y="2354407"/>
            <a:ext cx="8751994" cy="2862203"/>
          </a:xfrm>
          <a:prstGeom prst="rect">
            <a:avLst/>
          </a:prstGeom>
          <a:solidFill>
            <a:schemeClr val="accent4">
              <a:lumMod val="40000"/>
              <a:lumOff val="60000"/>
            </a:schemeClr>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t>L1 (1-2) – Points are general and not developed. No comparative language has been used. </a:t>
            </a:r>
          </a:p>
          <a:p>
            <a:pPr marL="0" indent="0">
              <a:buNone/>
            </a:pPr>
            <a:r>
              <a:rPr lang="en-GB" sz="2400"/>
              <a:t>L2 (3-4) – Both soft and hard engineering strategies have been considered. Comparative language has been used.</a:t>
            </a:r>
            <a:endParaRPr lang="en-GB" sz="2400" dirty="0"/>
          </a:p>
        </p:txBody>
      </p:sp>
    </p:spTree>
    <p:extLst>
      <p:ext uri="{BB962C8B-B14F-4D97-AF65-F5344CB8AC3E}">
        <p14:creationId xmlns:p14="http://schemas.microsoft.com/office/powerpoint/2010/main" val="274931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3" name="Title 1"/>
          <p:cNvSpPr>
            <a:spLocks noGrp="1"/>
          </p:cNvSpPr>
          <p:nvPr>
            <p:ph type="title"/>
          </p:nvPr>
        </p:nvSpPr>
        <p:spPr>
          <a:xfrm>
            <a:off x="1822872" y="993590"/>
            <a:ext cx="8751994" cy="639174"/>
          </a:xfrm>
          <a:solidFill>
            <a:srgbClr val="FFFF00"/>
          </a:solidFill>
          <a:ln>
            <a:solidFill>
              <a:schemeClr val="tx1"/>
            </a:solidFill>
          </a:ln>
        </p:spPr>
        <p:txBody>
          <a:bodyPr>
            <a:normAutofit/>
          </a:bodyPr>
          <a:lstStyle/>
          <a:p>
            <a:pPr algn="ctr"/>
            <a:r>
              <a:rPr lang="en-GB" sz="2400" b="1" dirty="0"/>
              <a:t>Answer the Question below.</a:t>
            </a:r>
          </a:p>
        </p:txBody>
      </p:sp>
      <p:sp>
        <p:nvSpPr>
          <p:cNvPr id="11" name="Content Placeholder 2"/>
          <p:cNvSpPr txBox="1">
            <a:spLocks/>
          </p:cNvSpPr>
          <p:nvPr/>
        </p:nvSpPr>
        <p:spPr>
          <a:xfrm>
            <a:off x="1822872" y="1837430"/>
            <a:ext cx="8751994" cy="516976"/>
          </a:xfrm>
          <a:prstGeom prst="rect">
            <a:avLst/>
          </a:prstGeom>
          <a:solidFill>
            <a:schemeClr val="accent4"/>
          </a:solidFill>
          <a:ln>
            <a:solidFill>
              <a:schemeClr val="tx1"/>
            </a:solid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Identify the differences between hard and soft engineering coastal management strategies (4)</a:t>
            </a:r>
          </a:p>
        </p:txBody>
      </p:sp>
      <p:sp>
        <p:nvSpPr>
          <p:cNvPr id="15" name="Content Placeholder 2"/>
          <p:cNvSpPr txBox="1">
            <a:spLocks/>
          </p:cNvSpPr>
          <p:nvPr/>
        </p:nvSpPr>
        <p:spPr>
          <a:xfrm>
            <a:off x="1822872" y="2354407"/>
            <a:ext cx="8751994" cy="2862203"/>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Hard engineering strategies such as sea walls and rock armour tend to be more expensive (1) with sea walls costing around £5000 per metre (1) and rock armour is often imported from Sweden or Norway, adding to the cost substantially (1). However soft engineering strategies such as sand dune stabilising is relatively cheap as local grass and volunteer labour is often used (1). Strategies such as dune regeneration tend to be more environmentally friendly (1). At Studland sand dunes, regeneration has helped maintain a habitat for the rare Dartford warblers and nightjars (1) whereas damaged gabions are unsightly and seabirds may damage their feet in them (1).  </a:t>
            </a:r>
          </a:p>
        </p:txBody>
      </p:sp>
      <p:pic>
        <p:nvPicPr>
          <p:cNvPr id="12" name="Picture 2" descr="Image result for purple pe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22453" y="623961"/>
            <a:ext cx="1837911" cy="137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38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871999"/>
            <a:ext cx="7886700" cy="604105"/>
          </a:xfrm>
          <a:solidFill>
            <a:srgbClr val="FFFF00"/>
          </a:solidFill>
          <a:ln>
            <a:solidFill>
              <a:schemeClr val="tx1"/>
            </a:solidFill>
          </a:ln>
        </p:spPr>
        <p:txBody>
          <a:bodyPr>
            <a:normAutofit/>
          </a:bodyPr>
          <a:lstStyle/>
          <a:p>
            <a:pPr marL="0" indent="0" algn="ctr">
              <a:buNone/>
            </a:pPr>
            <a:r>
              <a:rPr lang="en-GB" b="1" dirty="0"/>
              <a:t>Exam Question</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costs and benefits of coastal management strategies; soft and hard engineering. </a:t>
            </a:r>
            <a:r>
              <a:rPr lang="en-GB" sz="2400" b="1" dirty="0">
                <a:latin typeface="AR CENA" panose="02000000000000000000" pitchFamily="2" charset="0"/>
              </a:rPr>
              <a:t> </a:t>
            </a:r>
            <a:endParaRPr lang="en-GB" sz="2400" dirty="0"/>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dirty="0">
              <a:latin typeface="AR DARLING" panose="02000000000000000000" pitchFamily="2" charset="0"/>
            </a:endParaRP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a:p>
            <a:r>
              <a:rPr lang="en-GB" sz="1200" b="1" dirty="0"/>
              <a:t>Write the Learning Objective. </a:t>
            </a:r>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11" name="Content Placeholder 2"/>
          <p:cNvSpPr txBox="1">
            <a:spLocks/>
          </p:cNvSpPr>
          <p:nvPr/>
        </p:nvSpPr>
        <p:spPr>
          <a:xfrm>
            <a:off x="2152650" y="1589729"/>
            <a:ext cx="7886700" cy="1022843"/>
          </a:xfrm>
          <a:prstGeom prst="rect">
            <a:avLst/>
          </a:prstGeom>
          <a:solidFill>
            <a:schemeClr val="accent4"/>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For a coastal landscape you have studied, outline the management strategy used. (7)</a:t>
            </a:r>
          </a:p>
        </p:txBody>
      </p:sp>
      <p:sp>
        <p:nvSpPr>
          <p:cNvPr id="12" name="Content Placeholder 2"/>
          <p:cNvSpPr txBox="1">
            <a:spLocks/>
          </p:cNvSpPr>
          <p:nvPr/>
        </p:nvSpPr>
        <p:spPr>
          <a:xfrm>
            <a:off x="2152650" y="2623574"/>
            <a:ext cx="7886700" cy="3162773"/>
          </a:xfrm>
          <a:prstGeom prst="rect">
            <a:avLst/>
          </a:prstGeom>
          <a:solidFill>
            <a:schemeClr val="accent4">
              <a:lumMod val="40000"/>
              <a:lumOff val="60000"/>
            </a:schemeClr>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L1 (1-3) There is a basic description of a management strategy.</a:t>
            </a:r>
          </a:p>
          <a:p>
            <a:pPr marL="0" indent="0">
              <a:buNone/>
            </a:pPr>
            <a:r>
              <a:rPr lang="en-GB" dirty="0"/>
              <a:t>L2 (4-6) There is a clear description of a management strategy and a basic assessment of its success. </a:t>
            </a:r>
          </a:p>
          <a:p>
            <a:pPr marL="0" indent="0">
              <a:buNone/>
            </a:pPr>
            <a:r>
              <a:rPr lang="en-GB" dirty="0"/>
              <a:t>L3 (7-9) There is a detailed description of a management strategy and a thorough description of its success, including advantages and disadvantages. Consideration of hard and soft engineering </a:t>
            </a:r>
          </a:p>
        </p:txBody>
      </p:sp>
    </p:spTree>
    <p:extLst>
      <p:ext uri="{BB962C8B-B14F-4D97-AF65-F5344CB8AC3E}">
        <p14:creationId xmlns:p14="http://schemas.microsoft.com/office/powerpoint/2010/main" val="3602043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32A7-809C-804B-9852-6AC487BF9A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76EDFB-5D60-554C-AA3C-C277005A6B7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0685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F1B5-C227-084F-A280-74A82219A4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1B3CE19-0992-8B47-BEC5-0DE72ED32847}"/>
              </a:ext>
            </a:extLst>
          </p:cNvPr>
          <p:cNvPicPr>
            <a:picLocks noGrp="1" noChangeAspect="1"/>
          </p:cNvPicPr>
          <p:nvPr>
            <p:ph idx="1"/>
          </p:nvPr>
        </p:nvPicPr>
        <p:blipFill>
          <a:blip r:embed="rId2"/>
          <a:stretch>
            <a:fillRect/>
          </a:stretch>
        </p:blipFill>
        <p:spPr>
          <a:xfrm>
            <a:off x="538396" y="1974303"/>
            <a:ext cx="6791793" cy="3994020"/>
          </a:xfrm>
        </p:spPr>
      </p:pic>
      <p:sp>
        <p:nvSpPr>
          <p:cNvPr id="6" name="Title 1">
            <a:extLst>
              <a:ext uri="{FF2B5EF4-FFF2-40B4-BE49-F238E27FC236}">
                <a16:creationId xmlns:a16="http://schemas.microsoft.com/office/drawing/2014/main" id="{FC1D29B0-FB43-734D-8414-D8696BF714DB}"/>
              </a:ext>
            </a:extLst>
          </p:cNvPr>
          <p:cNvSpPr txBox="1">
            <a:spLocks/>
          </p:cNvSpPr>
          <p:nvPr/>
        </p:nvSpPr>
        <p:spPr>
          <a:xfrm>
            <a:off x="924498" y="230188"/>
            <a:ext cx="10515600" cy="1325563"/>
          </a:xfrm>
          <a:prstGeom prst="rect">
            <a:avLst/>
          </a:prstGeom>
          <a:solidFill>
            <a:srgbClr val="FFFF00"/>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latin typeface="KBSticktoIt Medium" panose="02000603000000000000" pitchFamily="2" charset="0"/>
                <a:ea typeface="KBSticktoIt Medium" panose="02000603000000000000" pitchFamily="2" charset="0"/>
              </a:rPr>
              <a:t>Mangroves </a:t>
            </a:r>
          </a:p>
        </p:txBody>
      </p:sp>
      <p:pic>
        <p:nvPicPr>
          <p:cNvPr id="8" name="Picture 7">
            <a:extLst>
              <a:ext uri="{FF2B5EF4-FFF2-40B4-BE49-F238E27FC236}">
                <a16:creationId xmlns:a16="http://schemas.microsoft.com/office/drawing/2014/main" id="{D505F5F0-1500-DE44-93C4-26BEFD2212DB}"/>
              </a:ext>
            </a:extLst>
          </p:cNvPr>
          <p:cNvPicPr>
            <a:picLocks noChangeAspect="1"/>
          </p:cNvPicPr>
          <p:nvPr/>
        </p:nvPicPr>
        <p:blipFill>
          <a:blip r:embed="rId3"/>
          <a:stretch>
            <a:fillRect/>
          </a:stretch>
        </p:blipFill>
        <p:spPr>
          <a:xfrm>
            <a:off x="7502381" y="2473378"/>
            <a:ext cx="4411572" cy="2494820"/>
          </a:xfrm>
          <a:prstGeom prst="rect">
            <a:avLst/>
          </a:prstGeom>
        </p:spPr>
      </p:pic>
    </p:spTree>
    <p:extLst>
      <p:ext uri="{BB962C8B-B14F-4D97-AF65-F5344CB8AC3E}">
        <p14:creationId xmlns:p14="http://schemas.microsoft.com/office/powerpoint/2010/main" val="160159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impact erosion, transportation and deposition has on changing coastal environments.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3" name="Content Placeholder 2"/>
          <p:cNvSpPr>
            <a:spLocks noGrp="1"/>
          </p:cNvSpPr>
          <p:nvPr>
            <p:ph idx="1"/>
          </p:nvPr>
        </p:nvSpPr>
        <p:spPr>
          <a:xfrm>
            <a:off x="1665745" y="1703011"/>
            <a:ext cx="2744792" cy="2657250"/>
          </a:xfrm>
          <a:solidFill>
            <a:srgbClr val="FFC000"/>
          </a:solidFill>
          <a:ln>
            <a:solidFill>
              <a:schemeClr val="tx1"/>
            </a:solidFill>
          </a:ln>
        </p:spPr>
        <p:txBody>
          <a:bodyPr>
            <a:normAutofit fontScale="92500" lnSpcReduction="10000"/>
          </a:bodyPr>
          <a:lstStyle/>
          <a:p>
            <a:pPr marL="0" indent="0">
              <a:buNone/>
            </a:pPr>
            <a:r>
              <a:rPr lang="en-GB" dirty="0"/>
              <a:t>Name and describe </a:t>
            </a:r>
            <a:r>
              <a:rPr lang="en-GB" b="1" u="sng" dirty="0"/>
              <a:t>two</a:t>
            </a:r>
            <a:r>
              <a:rPr lang="en-GB" dirty="0"/>
              <a:t> processes of erosion that could have caused the coastal change shown in </a:t>
            </a:r>
            <a:r>
              <a:rPr lang="en-GB" b="1" u="sng" dirty="0"/>
              <a:t>Figure 1</a:t>
            </a:r>
            <a:r>
              <a:rPr lang="en-GB" dirty="0"/>
              <a:t>. (4) </a:t>
            </a:r>
          </a:p>
        </p:txBody>
      </p:sp>
      <p:sp>
        <p:nvSpPr>
          <p:cNvPr id="13" name="Title 1"/>
          <p:cNvSpPr>
            <a:spLocks noGrp="1"/>
          </p:cNvSpPr>
          <p:nvPr>
            <p:ph type="title"/>
          </p:nvPr>
        </p:nvSpPr>
        <p:spPr>
          <a:xfrm>
            <a:off x="1665747" y="828687"/>
            <a:ext cx="8853342" cy="788078"/>
          </a:xfrm>
          <a:solidFill>
            <a:srgbClr val="FFFF00"/>
          </a:solidFill>
          <a:ln>
            <a:solidFill>
              <a:schemeClr val="tx1"/>
            </a:solidFill>
          </a:ln>
        </p:spPr>
        <p:txBody>
          <a:bodyPr>
            <a:normAutofit/>
          </a:bodyPr>
          <a:lstStyle/>
          <a:p>
            <a:r>
              <a:rPr lang="en-GB" sz="2400" b="1" dirty="0"/>
              <a:t>Study </a:t>
            </a:r>
            <a:r>
              <a:rPr lang="en-GB" sz="2400" b="1" u="sng" dirty="0"/>
              <a:t>Figure 1,</a:t>
            </a:r>
            <a:r>
              <a:rPr lang="en-GB" sz="2400" b="1" dirty="0"/>
              <a:t> which shows how the coastline of an area has changed over time.</a:t>
            </a:r>
          </a:p>
        </p:txBody>
      </p:sp>
      <p:pic>
        <p:nvPicPr>
          <p:cNvPr id="1026" name="Picture 2" descr="https://scontent-lhr3-1.xx.fbcdn.net/v/t34.0-12/14958609_308981516150439_203473988_n.jpg?oh=98a8fb61c60c5b34dee4819076cf9f02&amp;oe=582006A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34601" t="5365" r="12834" b="5435"/>
          <a:stretch/>
        </p:blipFill>
        <p:spPr bwMode="auto">
          <a:xfrm rot="16200000">
            <a:off x="6217095" y="58265"/>
            <a:ext cx="2637183" cy="59668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1665745" y="4457722"/>
            <a:ext cx="8853344" cy="1580071"/>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Process 1: ……………………………………………………………………............ ………………………………………………………………………………………………..</a:t>
            </a:r>
          </a:p>
          <a:p>
            <a:pPr marL="0" indent="0">
              <a:buNone/>
            </a:pPr>
            <a:r>
              <a:rPr lang="en-GB" b="1" dirty="0"/>
              <a:t>Process 2: ……………………………………………………………………............ ………………………………………………………………………………………………..</a:t>
            </a:r>
          </a:p>
          <a:p>
            <a:pPr marL="0" indent="0">
              <a:buNone/>
            </a:pPr>
            <a:endParaRPr lang="en-GB" dirty="0"/>
          </a:p>
        </p:txBody>
      </p:sp>
    </p:spTree>
    <p:extLst>
      <p:ext uri="{BB962C8B-B14F-4D97-AF65-F5344CB8AC3E}">
        <p14:creationId xmlns:p14="http://schemas.microsoft.com/office/powerpoint/2010/main" val="309060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6151419"/>
            <a:ext cx="9144000"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impact erosion, transportation and deposition has on changing coastal environments.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
        <p:nvSpPr>
          <p:cNvPr id="3" name="Content Placeholder 2"/>
          <p:cNvSpPr>
            <a:spLocks noGrp="1"/>
          </p:cNvSpPr>
          <p:nvPr>
            <p:ph idx="1"/>
          </p:nvPr>
        </p:nvSpPr>
        <p:spPr>
          <a:xfrm>
            <a:off x="1665745" y="1703011"/>
            <a:ext cx="2744792" cy="2657250"/>
          </a:xfrm>
          <a:solidFill>
            <a:srgbClr val="FFC000"/>
          </a:solidFill>
          <a:ln>
            <a:solidFill>
              <a:schemeClr val="tx1"/>
            </a:solidFill>
          </a:ln>
        </p:spPr>
        <p:txBody>
          <a:bodyPr>
            <a:normAutofit fontScale="92500" lnSpcReduction="10000"/>
          </a:bodyPr>
          <a:lstStyle/>
          <a:p>
            <a:pPr marL="0" indent="0">
              <a:buNone/>
            </a:pPr>
            <a:r>
              <a:rPr lang="en-GB" dirty="0"/>
              <a:t>Name and describe </a:t>
            </a:r>
            <a:r>
              <a:rPr lang="en-GB" b="1" u="sng" dirty="0"/>
              <a:t>two</a:t>
            </a:r>
            <a:r>
              <a:rPr lang="en-GB" dirty="0"/>
              <a:t> processes of erosion that could have caused the coastal change shown in </a:t>
            </a:r>
            <a:r>
              <a:rPr lang="en-GB" b="1" u="sng" dirty="0"/>
              <a:t>Figure 1</a:t>
            </a:r>
            <a:r>
              <a:rPr lang="en-GB" dirty="0"/>
              <a:t>. (4) </a:t>
            </a:r>
          </a:p>
        </p:txBody>
      </p:sp>
      <p:sp>
        <p:nvSpPr>
          <p:cNvPr id="13" name="Title 1"/>
          <p:cNvSpPr>
            <a:spLocks noGrp="1"/>
          </p:cNvSpPr>
          <p:nvPr>
            <p:ph type="title"/>
          </p:nvPr>
        </p:nvSpPr>
        <p:spPr>
          <a:xfrm>
            <a:off x="1665747" y="828687"/>
            <a:ext cx="8853342" cy="788078"/>
          </a:xfrm>
          <a:solidFill>
            <a:srgbClr val="FFFF00"/>
          </a:solidFill>
          <a:ln>
            <a:solidFill>
              <a:schemeClr val="tx1"/>
            </a:solidFill>
          </a:ln>
        </p:spPr>
        <p:txBody>
          <a:bodyPr>
            <a:normAutofit/>
          </a:bodyPr>
          <a:lstStyle/>
          <a:p>
            <a:r>
              <a:rPr lang="en-GB" sz="2400" b="1" dirty="0"/>
              <a:t>Study </a:t>
            </a:r>
            <a:r>
              <a:rPr lang="en-GB" sz="2400" b="1" u="sng" dirty="0"/>
              <a:t>Figure 1,</a:t>
            </a:r>
            <a:r>
              <a:rPr lang="en-GB" sz="2400" b="1" dirty="0"/>
              <a:t> which shows how the coastline of an area has changed over time.</a:t>
            </a:r>
          </a:p>
        </p:txBody>
      </p:sp>
      <p:pic>
        <p:nvPicPr>
          <p:cNvPr id="1026" name="Picture 2" descr="https://scontent-lhr3-1.xx.fbcdn.net/v/t34.0-12/14958609_308981516150439_203473988_n.jpg?oh=98a8fb61c60c5b34dee4819076cf9f02&amp;oe=582006A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34601" t="5365" r="12834" b="5435"/>
          <a:stretch/>
        </p:blipFill>
        <p:spPr bwMode="auto">
          <a:xfrm rot="16200000">
            <a:off x="6217095" y="58265"/>
            <a:ext cx="2637183" cy="59668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1665745" y="4457721"/>
            <a:ext cx="8853344" cy="2159244"/>
          </a:xfrm>
          <a:prstGeom prst="rect">
            <a:avLst/>
          </a:prstGeom>
          <a:solidFill>
            <a:schemeClr val="accent4">
              <a:lumMod val="40000"/>
              <a:lumOff val="60000"/>
            </a:schemeClr>
          </a:solidFill>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u="sng" dirty="0"/>
              <a:t>MODEL ANSWERS:</a:t>
            </a:r>
          </a:p>
          <a:p>
            <a:pPr marL="0" indent="0">
              <a:buNone/>
            </a:pPr>
            <a:r>
              <a:rPr lang="en-GB" dirty="0"/>
              <a:t>Hydraulic power (1) is when the waves smash into the cliff. Trapped air is forced into holes and cracks in the rock eventually causing the rock to break apart (1). Abrasion (1) is when waves hurl sand and shingle at cliffs. The sediment scratches and scrapes against the rock surface causing it to become smooth (1). Attrition (1) is when rock fragments carried by the sea knock against one another causing them to become smaller and more rounded (1).</a:t>
            </a:r>
          </a:p>
        </p:txBody>
      </p:sp>
      <p:pic>
        <p:nvPicPr>
          <p:cNvPr id="2" name="Picture 2" descr="Image result for purple pe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822924" y="3480805"/>
            <a:ext cx="1837911" cy="137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0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828434"/>
            <a:ext cx="7886700" cy="699987"/>
          </a:xfrm>
          <a:solidFill>
            <a:srgbClr val="FFFF00"/>
          </a:solidFill>
          <a:ln>
            <a:solidFill>
              <a:schemeClr val="tx1"/>
            </a:solidFill>
          </a:ln>
        </p:spPr>
        <p:txBody>
          <a:bodyPr>
            <a:normAutofit/>
          </a:bodyPr>
          <a:lstStyle/>
          <a:p>
            <a:r>
              <a:rPr lang="en-GB" b="1" dirty="0"/>
              <a:t>Question Time</a:t>
            </a:r>
          </a:p>
        </p:txBody>
      </p:sp>
      <p:sp>
        <p:nvSpPr>
          <p:cNvPr id="5" name="Title 1"/>
          <p:cNvSpPr txBox="1">
            <a:spLocks/>
          </p:cNvSpPr>
          <p:nvPr/>
        </p:nvSpPr>
        <p:spPr>
          <a:xfrm>
            <a:off x="1524001" y="6151419"/>
            <a:ext cx="9144001" cy="706581"/>
          </a:xfrm>
          <a:prstGeom prst="rect">
            <a:avLst/>
          </a:prstGeom>
          <a:solidFill>
            <a:srgbClr val="FFFF00"/>
          </a:solidFill>
          <a:ln w="28575">
            <a:solidFill>
              <a:schemeClr val="tx1"/>
            </a:solidFill>
          </a:ln>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400" b="1" dirty="0">
                <a:latin typeface="AR CENA" panose="02000000000000000000" pitchFamily="2" charset="0"/>
              </a:rPr>
              <a:t>LO: </a:t>
            </a:r>
            <a:r>
              <a:rPr lang="en-GB" sz="2400" dirty="0"/>
              <a:t>To explore the impact erosion, transportation and deposition has on changing coastal environments.</a:t>
            </a:r>
          </a:p>
        </p:txBody>
      </p:sp>
      <p:sp>
        <p:nvSpPr>
          <p:cNvPr id="3" name="Content Placeholder 2"/>
          <p:cNvSpPr>
            <a:spLocks noGrp="1"/>
          </p:cNvSpPr>
          <p:nvPr>
            <p:ph idx="1"/>
          </p:nvPr>
        </p:nvSpPr>
        <p:spPr>
          <a:xfrm>
            <a:off x="2152650" y="1642043"/>
            <a:ext cx="7886700" cy="3757712"/>
          </a:xfrm>
          <a:solidFill>
            <a:schemeClr val="accent4">
              <a:lumMod val="40000"/>
              <a:lumOff val="60000"/>
            </a:schemeClr>
          </a:solidFill>
          <a:ln>
            <a:solidFill>
              <a:schemeClr val="tx1"/>
            </a:solidFill>
          </a:ln>
        </p:spPr>
        <p:txBody>
          <a:bodyPr>
            <a:normAutofit/>
          </a:bodyPr>
          <a:lstStyle/>
          <a:p>
            <a:pPr marL="0" indent="0">
              <a:buNone/>
            </a:pPr>
            <a:r>
              <a:rPr lang="en-GB" dirty="0"/>
              <a:t>What is the process of transportation of sediment along a beach called?</a:t>
            </a:r>
          </a:p>
          <a:p>
            <a:pPr marL="0" indent="0">
              <a:buNone/>
            </a:pPr>
            <a:endParaRPr lang="en-GB" dirty="0"/>
          </a:p>
          <a:p>
            <a:pPr marL="0" indent="0">
              <a:buNone/>
            </a:pPr>
            <a:endParaRPr lang="en-GB" dirty="0"/>
          </a:p>
          <a:p>
            <a:pPr marL="0" indent="0">
              <a:buNone/>
            </a:pPr>
            <a:r>
              <a:rPr lang="en-GB" dirty="0"/>
              <a:t>Write the answer on to your whiteboards.</a:t>
            </a:r>
          </a:p>
        </p:txBody>
      </p:sp>
      <p:sp>
        <p:nvSpPr>
          <p:cNvPr id="8" name="Title 1"/>
          <p:cNvSpPr txBox="1">
            <a:spLocks/>
          </p:cNvSpPr>
          <p:nvPr/>
        </p:nvSpPr>
        <p:spPr>
          <a:xfrm>
            <a:off x="1524000" y="8565"/>
            <a:ext cx="2974848" cy="768192"/>
          </a:xfrm>
          <a:prstGeom prst="rect">
            <a:avLst/>
          </a:prstGeom>
          <a:solidFill>
            <a:srgbClr val="FFFF00"/>
          </a:solidFill>
          <a:ln w="28575">
            <a:solidFill>
              <a:schemeClr val="tx1"/>
            </a:solidFill>
          </a:ln>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latin typeface="AR DARLING" panose="02000000000000000000" pitchFamily="2" charset="0"/>
              </a:rPr>
              <a:t>Demonstrate</a:t>
            </a:r>
          </a:p>
        </p:txBody>
      </p:sp>
      <p:sp>
        <p:nvSpPr>
          <p:cNvPr id="9" name="Title 1"/>
          <p:cNvSpPr txBox="1">
            <a:spLocks/>
          </p:cNvSpPr>
          <p:nvPr/>
        </p:nvSpPr>
        <p:spPr>
          <a:xfrm>
            <a:off x="7120128" y="6205"/>
            <a:ext cx="3547872" cy="770552"/>
          </a:xfrm>
          <a:prstGeom prst="rect">
            <a:avLst/>
          </a:prstGeom>
          <a:solidFill>
            <a:srgbClr val="FFFF00"/>
          </a:solidFill>
          <a:ln w="28575">
            <a:solidFill>
              <a:schemeClr val="tx1"/>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b="1" dirty="0"/>
              <a:t>Be </a:t>
            </a:r>
            <a:r>
              <a:rPr lang="en-GB" sz="1400" b="1" u="sng" dirty="0"/>
              <a:t>READY TO LEARN</a:t>
            </a:r>
          </a:p>
          <a:p>
            <a:r>
              <a:rPr lang="en-GB" sz="1400" b="1" dirty="0"/>
              <a:t>Think </a:t>
            </a:r>
            <a:r>
              <a:rPr lang="en-GB" sz="1400" b="1" u="sng" dirty="0"/>
              <a:t>like a Geographer</a:t>
            </a:r>
            <a:endParaRPr lang="en-GB" sz="1200" b="1" u="sng" dirty="0"/>
          </a:p>
        </p:txBody>
      </p:sp>
      <p:pic>
        <p:nvPicPr>
          <p:cNvPr id="10" name="Picture 2" descr="Image result for connect geograph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848" y="19567"/>
            <a:ext cx="2621280" cy="746188"/>
          </a:xfrm>
          <a:prstGeom prst="rect">
            <a:avLst/>
          </a:prstGeom>
          <a:solidFill>
            <a:srgbClr val="FFFF00"/>
          </a:solidFill>
          <a:ln w="28575">
            <a:solidFill>
              <a:schemeClr val="tx1"/>
            </a:solidFill>
          </a:ln>
          <a:extLst/>
        </p:spPr>
      </p:pic>
    </p:spTree>
    <p:extLst>
      <p:ext uri="{BB962C8B-B14F-4D97-AF65-F5344CB8AC3E}">
        <p14:creationId xmlns:p14="http://schemas.microsoft.com/office/powerpoint/2010/main" val="819623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5073</Words>
  <Application>Microsoft Macintosh PowerPoint</Application>
  <PresentationFormat>Widescreen</PresentationFormat>
  <Paragraphs>526</Paragraphs>
  <Slides>53</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AR CENA</vt:lpstr>
      <vt:lpstr>AR DARLING</vt:lpstr>
      <vt:lpstr>Arial</vt:lpstr>
      <vt:lpstr>Calibri</vt:lpstr>
      <vt:lpstr>Calibri Light</vt:lpstr>
      <vt:lpstr>Century Gothic</vt:lpstr>
      <vt:lpstr>KBSticktoIt Medium</vt:lpstr>
      <vt:lpstr>Times New Roman</vt:lpstr>
      <vt:lpstr>Office Theme</vt:lpstr>
      <vt:lpstr>Bitmap Image</vt:lpstr>
      <vt:lpstr>Coasts</vt:lpstr>
      <vt:lpstr>Coasts: The benefits and threats</vt:lpstr>
      <vt:lpstr>7 mark exam questions</vt:lpstr>
      <vt:lpstr>Coral reefs- name the reef type</vt:lpstr>
      <vt:lpstr>PowerPoint Presentation</vt:lpstr>
      <vt:lpstr>PowerPoint Presentation</vt:lpstr>
      <vt:lpstr>Study Figure 1, which shows how the coastline of an area has changed over time.</vt:lpstr>
      <vt:lpstr>Study Figure 1, which shows how the coastline of an area has changed over time.</vt:lpstr>
      <vt:lpstr>Question Time</vt:lpstr>
      <vt:lpstr>Longshore Drift – transports the eroded material and deposits it (when waves loose energy) further along the beach.</vt:lpstr>
      <vt:lpstr>Longshore Drift</vt:lpstr>
      <vt:lpstr>Question Time</vt:lpstr>
      <vt:lpstr>Coastal Deposition</vt:lpstr>
      <vt:lpstr>Formation of Cliffs and Wave Cut Platforms</vt:lpstr>
      <vt:lpstr>Label the characteristics of cliffs and wave cut platforms. </vt:lpstr>
      <vt:lpstr>Draw a diagram to show the formation of wave cut platforms. </vt:lpstr>
      <vt:lpstr>Study Figure 1, which shows the formation of a wave cut platform.</vt:lpstr>
      <vt:lpstr>PowerPoint Presentation</vt:lpstr>
      <vt:lpstr>Erosion at Headlands</vt:lpstr>
      <vt:lpstr>What is a Headland?</vt:lpstr>
      <vt:lpstr>Caves, Arches and Stacks</vt:lpstr>
      <vt:lpstr>Question Time</vt:lpstr>
      <vt:lpstr>Study Figure 1, a photograph of a coastal area.</vt:lpstr>
      <vt:lpstr>Study Figure 1, a photograph of a coastal area.</vt:lpstr>
      <vt:lpstr>PowerPoint Presentation</vt:lpstr>
      <vt:lpstr>Coastal Deposition Landforms – Sand Dunes</vt:lpstr>
      <vt:lpstr>Coastal Deposition Landforms – Sand Dunes</vt:lpstr>
      <vt:lpstr>What are Sand Dunes?</vt:lpstr>
      <vt:lpstr>Characteristics of Dunes</vt:lpstr>
      <vt:lpstr>The Formation of Sand Dunes</vt:lpstr>
      <vt:lpstr>Sand Dune Succession</vt:lpstr>
      <vt:lpstr>Study Figure 2, a photograph showing sand dunes near Studland, Dorset. </vt:lpstr>
      <vt:lpstr>Study Figure 2, a photograph showing sand dunes near Studland, Dorset. </vt:lpstr>
      <vt:lpstr>Coastal Deposition Landforms – Spits and Bars</vt:lpstr>
      <vt:lpstr>Characteristics of Sandbanks Spit, Dorset</vt:lpstr>
      <vt:lpstr>Formation of a Spit</vt:lpstr>
      <vt:lpstr>Question Time</vt:lpstr>
      <vt:lpstr>How is a bar formed? </vt:lpstr>
      <vt:lpstr>Explain the formation of a Bar (3). </vt:lpstr>
      <vt:lpstr>What is Hard Engineering?</vt:lpstr>
      <vt:lpstr>What is Soft Engineering?</vt:lpstr>
      <vt:lpstr>Question Time</vt:lpstr>
      <vt:lpstr>Sea Wall</vt:lpstr>
      <vt:lpstr>Groynes</vt:lpstr>
      <vt:lpstr>Rock Armour</vt:lpstr>
      <vt:lpstr>Gabions</vt:lpstr>
      <vt:lpstr>Beach Nourishment</vt:lpstr>
      <vt:lpstr>Dune Stabilising</vt:lpstr>
      <vt:lpstr>Beach Reprofiling</vt:lpstr>
      <vt:lpstr>Answer the Question below.</vt:lpstr>
      <vt:lpstr>Answer the Question below.</vt:lpstr>
      <vt:lpstr>PowerPoint Presentation</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Bennett</dc:creator>
  <cp:lastModifiedBy>Anna Bennett</cp:lastModifiedBy>
  <cp:revision>6</cp:revision>
  <dcterms:created xsi:type="dcterms:W3CDTF">2018-03-12T20:17:21Z</dcterms:created>
  <dcterms:modified xsi:type="dcterms:W3CDTF">2018-03-22T11:26:56Z</dcterms:modified>
</cp:coreProperties>
</file>