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1" r:id="rId3"/>
    <p:sldId id="271" r:id="rId4"/>
    <p:sldId id="296" r:id="rId5"/>
    <p:sldId id="257" r:id="rId6"/>
    <p:sldId id="258" r:id="rId7"/>
    <p:sldId id="272" r:id="rId8"/>
    <p:sldId id="274" r:id="rId9"/>
    <p:sldId id="273" r:id="rId10"/>
    <p:sldId id="264" r:id="rId11"/>
    <p:sldId id="298" r:id="rId12"/>
    <p:sldId id="299" r:id="rId13"/>
    <p:sldId id="300" r:id="rId14"/>
    <p:sldId id="301" r:id="rId15"/>
    <p:sldId id="302" r:id="rId16"/>
    <p:sldId id="281" r:id="rId17"/>
    <p:sldId id="275" r:id="rId18"/>
    <p:sldId id="276" r:id="rId19"/>
    <p:sldId id="277" r:id="rId20"/>
    <p:sldId id="280" r:id="rId21"/>
    <p:sldId id="282" r:id="rId22"/>
    <p:sldId id="266" r:id="rId23"/>
    <p:sldId id="283" r:id="rId24"/>
    <p:sldId id="284" r:id="rId25"/>
    <p:sldId id="285" r:id="rId26"/>
    <p:sldId id="286" r:id="rId27"/>
    <p:sldId id="290" r:id="rId28"/>
    <p:sldId id="291" r:id="rId29"/>
    <p:sldId id="263" r:id="rId30"/>
    <p:sldId id="267" r:id="rId31"/>
    <p:sldId id="268" r:id="rId32"/>
    <p:sldId id="269" r:id="rId33"/>
    <p:sldId id="303" r:id="rId34"/>
    <p:sldId id="297" r:id="rId35"/>
    <p:sldId id="305" r:id="rId36"/>
    <p:sldId id="307" r:id="rId37"/>
    <p:sldId id="308" r:id="rId38"/>
    <p:sldId id="30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29"/>
    <p:restoredTop sz="94599"/>
  </p:normalViewPr>
  <p:slideViewPr>
    <p:cSldViewPr snapToGrid="0" snapToObjects="1">
      <p:cViewPr varScale="1">
        <p:scale>
          <a:sx n="78" d="100"/>
          <a:sy n="78" d="100"/>
        </p:scale>
        <p:origin x="208"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36E1F-46AE-9E48-983C-792299F746A9}" type="datetimeFigureOut">
              <a:rPr lang="en-US" smtClean="0"/>
              <a:t>5/17/18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0621E-84AE-E540-9597-73E8F96483CF}" type="slidenum">
              <a:rPr lang="en-US" smtClean="0"/>
              <a:t>‹#›</a:t>
            </a:fld>
            <a:endParaRPr lang="en-US"/>
          </a:p>
        </p:txBody>
      </p:sp>
    </p:spTree>
    <p:extLst>
      <p:ext uri="{BB962C8B-B14F-4D97-AF65-F5344CB8AC3E}">
        <p14:creationId xmlns:p14="http://schemas.microsoft.com/office/powerpoint/2010/main" val="50815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Prompt students to use North,</a:t>
            </a:r>
            <a:r>
              <a:rPr lang="en-GB" baseline="0" dirty="0"/>
              <a:t> East, South and West and to use the names of countries and continents. </a:t>
            </a:r>
            <a:endParaRPr lang="en-US" dirty="0"/>
          </a:p>
        </p:txBody>
      </p:sp>
      <p:sp>
        <p:nvSpPr>
          <p:cNvPr id="4" name="Slide Number Placeholder 3"/>
          <p:cNvSpPr>
            <a:spLocks noGrp="1"/>
          </p:cNvSpPr>
          <p:nvPr>
            <p:ph type="sldNum" sz="quarter" idx="10"/>
          </p:nvPr>
        </p:nvSpPr>
        <p:spPr/>
        <p:txBody>
          <a:bodyPr/>
          <a:lstStyle/>
          <a:p>
            <a:fld id="{6898D81C-A637-4568-BB09-EE39B8C8F912}" type="slidenum">
              <a:rPr lang="en-US" smtClean="0"/>
              <a:pPr/>
              <a:t>7</a:t>
            </a:fld>
            <a:endParaRPr lang="en-US"/>
          </a:p>
        </p:txBody>
      </p:sp>
    </p:spTree>
    <p:extLst>
      <p:ext uri="{BB962C8B-B14F-4D97-AF65-F5344CB8AC3E}">
        <p14:creationId xmlns:p14="http://schemas.microsoft.com/office/powerpoint/2010/main" val="177205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DFF915E8-AA7D-1D46-AA1A-9EDA7932BEDD}" type="slidenum">
              <a:rPr lang="en-US" altLang="en-US">
                <a:latin typeface="Calibri" charset="0"/>
              </a:rPr>
              <a:pPr/>
              <a:t>10</a:t>
            </a:fld>
            <a:endParaRPr lang="en-US" altLang="en-US">
              <a:latin typeface="Calibri" charset="0"/>
            </a:endParaRPr>
          </a:p>
        </p:txBody>
      </p:sp>
    </p:spTree>
    <p:extLst>
      <p:ext uri="{BB962C8B-B14F-4D97-AF65-F5344CB8AC3E}">
        <p14:creationId xmlns:p14="http://schemas.microsoft.com/office/powerpoint/2010/main" val="1947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Plenary</a:t>
            </a:r>
            <a:r>
              <a:rPr lang="en-GB" baseline="0" dirty="0"/>
              <a:t> – students to write on their fish – describing one thing they have learnt about coral reefs and explaining one reason why they are valuable. </a:t>
            </a:r>
            <a:endParaRPr lang="en-US" dirty="0"/>
          </a:p>
        </p:txBody>
      </p:sp>
      <p:sp>
        <p:nvSpPr>
          <p:cNvPr id="4" name="Slide Number Placeholder 3"/>
          <p:cNvSpPr>
            <a:spLocks noGrp="1"/>
          </p:cNvSpPr>
          <p:nvPr>
            <p:ph type="sldNum" sz="quarter" idx="10"/>
          </p:nvPr>
        </p:nvSpPr>
        <p:spPr/>
        <p:txBody>
          <a:bodyPr/>
          <a:lstStyle/>
          <a:p>
            <a:fld id="{6898D81C-A637-4568-BB09-EE39B8C8F912}" type="slidenum">
              <a:rPr lang="en-US" smtClean="0"/>
              <a:pPr/>
              <a:t>18</a:t>
            </a:fld>
            <a:endParaRPr lang="en-US"/>
          </a:p>
        </p:txBody>
      </p:sp>
    </p:spTree>
    <p:extLst>
      <p:ext uri="{BB962C8B-B14F-4D97-AF65-F5344CB8AC3E}">
        <p14:creationId xmlns:p14="http://schemas.microsoft.com/office/powerpoint/2010/main" val="182240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Explain</a:t>
            </a:r>
            <a:r>
              <a:rPr lang="en-GB" baseline="0" dirty="0"/>
              <a:t> the differences and what they look like at different scales</a:t>
            </a:r>
            <a:endParaRPr lang="en-US" dirty="0"/>
          </a:p>
        </p:txBody>
      </p:sp>
      <p:sp>
        <p:nvSpPr>
          <p:cNvPr id="4" name="Slide Number Placeholder 3"/>
          <p:cNvSpPr>
            <a:spLocks noGrp="1"/>
          </p:cNvSpPr>
          <p:nvPr>
            <p:ph type="sldNum" sz="quarter" idx="10"/>
          </p:nvPr>
        </p:nvSpPr>
        <p:spPr/>
        <p:txBody>
          <a:bodyPr/>
          <a:lstStyle/>
          <a:p>
            <a:fld id="{6898D81C-A637-4568-BB09-EE39B8C8F912}" type="slidenum">
              <a:rPr lang="en-US" smtClean="0"/>
              <a:pPr/>
              <a:t>19</a:t>
            </a:fld>
            <a:endParaRPr lang="en-US"/>
          </a:p>
        </p:txBody>
      </p:sp>
    </p:spTree>
    <p:extLst>
      <p:ext uri="{BB962C8B-B14F-4D97-AF65-F5344CB8AC3E}">
        <p14:creationId xmlns:p14="http://schemas.microsoft.com/office/powerpoint/2010/main" val="136312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True/Fals</a:t>
            </a:r>
            <a:r>
              <a:rPr lang="en-GB" baseline="0" dirty="0"/>
              <a:t>e = pair work and self assessment (read out answers). </a:t>
            </a:r>
            <a:endParaRPr lang="en-GB" dirty="0"/>
          </a:p>
          <a:p>
            <a:endParaRPr lang="en-GB" dirty="0"/>
          </a:p>
          <a:p>
            <a:r>
              <a:rPr lang="en-GB" dirty="0"/>
              <a:t>Opinion</a:t>
            </a:r>
            <a:r>
              <a:rPr lang="en-GB" baseline="0" dirty="0"/>
              <a:t> line after completing worksheet – move from one side to the other and then ask some students to explain why.</a:t>
            </a:r>
            <a:endParaRPr lang="en-US" dirty="0"/>
          </a:p>
        </p:txBody>
      </p:sp>
      <p:sp>
        <p:nvSpPr>
          <p:cNvPr id="4" name="Slide Number Placeholder 3"/>
          <p:cNvSpPr>
            <a:spLocks noGrp="1"/>
          </p:cNvSpPr>
          <p:nvPr>
            <p:ph type="sldNum" sz="quarter" idx="10"/>
          </p:nvPr>
        </p:nvSpPr>
        <p:spPr/>
        <p:txBody>
          <a:bodyPr/>
          <a:lstStyle/>
          <a:p>
            <a:fld id="{6898D81C-A637-4568-BB09-EE39B8C8F912}" type="slidenum">
              <a:rPr lang="en-US" smtClean="0"/>
              <a:pPr/>
              <a:t>21</a:t>
            </a:fld>
            <a:endParaRPr lang="en-US"/>
          </a:p>
        </p:txBody>
      </p:sp>
    </p:spTree>
    <p:extLst>
      <p:ext uri="{BB962C8B-B14F-4D97-AF65-F5344CB8AC3E}">
        <p14:creationId xmlns:p14="http://schemas.microsoft.com/office/powerpoint/2010/main" val="1788448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CF7F4CDA-E427-5F48-B4C2-4A88D4AE8865}" type="slidenum">
              <a:rPr lang="en-US" altLang="en-US">
                <a:latin typeface="Calibri" charset="0"/>
              </a:rPr>
              <a:pPr/>
              <a:t>22</a:t>
            </a:fld>
            <a:endParaRPr lang="en-US" altLang="en-US">
              <a:latin typeface="Calibri" charset="0"/>
            </a:endParaRPr>
          </a:p>
        </p:txBody>
      </p:sp>
    </p:spTree>
    <p:extLst>
      <p:ext uri="{BB962C8B-B14F-4D97-AF65-F5344CB8AC3E}">
        <p14:creationId xmlns:p14="http://schemas.microsoft.com/office/powerpoint/2010/main" val="149960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335FC387-9349-D949-AF0A-A62781524347}" type="slidenum">
              <a:rPr lang="en-US" altLang="en-US">
                <a:latin typeface="Calibri" charset="0"/>
              </a:rPr>
              <a:pPr/>
              <a:t>30</a:t>
            </a:fld>
            <a:endParaRPr lang="en-US" altLang="en-US">
              <a:latin typeface="Calibri" charset="0"/>
            </a:endParaRPr>
          </a:p>
        </p:txBody>
      </p:sp>
    </p:spTree>
    <p:extLst>
      <p:ext uri="{BB962C8B-B14F-4D97-AF65-F5344CB8AC3E}">
        <p14:creationId xmlns:p14="http://schemas.microsoft.com/office/powerpoint/2010/main" val="755372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A4C4BDFB-7CD2-8C43-B299-E639F7B13944}" type="slidenum">
              <a:rPr lang="en-US" altLang="en-US">
                <a:latin typeface="Calibri" charset="0"/>
              </a:rPr>
              <a:pPr/>
              <a:t>31</a:t>
            </a:fld>
            <a:endParaRPr lang="en-US" altLang="en-US">
              <a:latin typeface="Calibri" charset="0"/>
            </a:endParaRPr>
          </a:p>
        </p:txBody>
      </p:sp>
    </p:spTree>
    <p:extLst>
      <p:ext uri="{BB962C8B-B14F-4D97-AF65-F5344CB8AC3E}">
        <p14:creationId xmlns:p14="http://schemas.microsoft.com/office/powerpoint/2010/main" val="1614951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3A6AE414-B649-B14A-916F-19A73B680024}" type="slidenum">
              <a:rPr lang="en-US" altLang="en-US">
                <a:latin typeface="Calibri" charset="0"/>
              </a:rPr>
              <a:pPr/>
              <a:t>32</a:t>
            </a:fld>
            <a:endParaRPr lang="en-US" altLang="en-US">
              <a:latin typeface="Calibri" charset="0"/>
            </a:endParaRPr>
          </a:p>
        </p:txBody>
      </p:sp>
    </p:spTree>
    <p:extLst>
      <p:ext uri="{BB962C8B-B14F-4D97-AF65-F5344CB8AC3E}">
        <p14:creationId xmlns:p14="http://schemas.microsoft.com/office/powerpoint/2010/main" val="1600874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8C913B-1232-B347-B986-D89FD0E73240}"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136481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C913B-1232-B347-B986-D89FD0E73240}"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28000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C913B-1232-B347-B986-D89FD0E73240}"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903969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C913B-1232-B347-B986-D89FD0E73240}"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112895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8C913B-1232-B347-B986-D89FD0E73240}"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132365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8C913B-1232-B347-B986-D89FD0E73240}"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89100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8C913B-1232-B347-B986-D89FD0E73240}" type="datetimeFigureOut">
              <a:rPr lang="en-US" smtClean="0"/>
              <a:t>5/17/18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747985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8C913B-1232-B347-B986-D89FD0E73240}" type="datetimeFigureOut">
              <a:rPr lang="en-US" smtClean="0"/>
              <a:t>5/17/18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16961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C913B-1232-B347-B986-D89FD0E73240}" type="datetimeFigureOut">
              <a:rPr lang="en-US" smtClean="0"/>
              <a:t>5/17/18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1606358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8C913B-1232-B347-B986-D89FD0E73240}"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2042668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8C913B-1232-B347-B986-D89FD0E73240}"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E39D7-BF3A-5141-96EE-40A2C6A91262}" type="slidenum">
              <a:rPr lang="en-US" smtClean="0"/>
              <a:t>‹#›</a:t>
            </a:fld>
            <a:endParaRPr lang="en-US"/>
          </a:p>
        </p:txBody>
      </p:sp>
    </p:spTree>
    <p:extLst>
      <p:ext uri="{BB962C8B-B14F-4D97-AF65-F5344CB8AC3E}">
        <p14:creationId xmlns:p14="http://schemas.microsoft.com/office/powerpoint/2010/main" val="145841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C913B-1232-B347-B986-D89FD0E73240}" type="datetimeFigureOut">
              <a:rPr lang="en-US" smtClean="0"/>
              <a:t>5/17/18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E39D7-BF3A-5141-96EE-40A2C6A91262}" type="slidenum">
              <a:rPr lang="en-US" smtClean="0"/>
              <a:t>‹#›</a:t>
            </a:fld>
            <a:endParaRPr lang="en-US"/>
          </a:p>
        </p:txBody>
      </p:sp>
    </p:spTree>
    <p:extLst>
      <p:ext uri="{BB962C8B-B14F-4D97-AF65-F5344CB8AC3E}">
        <p14:creationId xmlns:p14="http://schemas.microsoft.com/office/powerpoint/2010/main" val="1151061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youtube.com/watch?v=anDSRfSY7LQ"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affiliates.allposters.com/link/redirect.asp?item=836137&amp;AID=364858&amp;PSTID=1&amp;LTID=1&amp;lang=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upload.wikimedia.org/wikipedia/commons/9/97/Coral_reef_in_Ras_Muhammad_nature_park_(Iolanda_reef).jpg"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theguardian.com/environment/2017/apr/12/loss-of-coral-reefs-caused-by-rising-sea-temperatures-could-cost-1tn-globall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KqzXxkXKeb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ogle.com/maps/place/Batu+Bolong/@-8.5499713,119.6135054,13z/data=!4m5!3m4!1s0x0:0x4fc28b08fefd731!8m2!3d-8.5370455!4d119.6134222?hl=en-U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video.nationalgeographic.com/video/coral-reef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0"/>
            <a:ext cx="11637818" cy="6858000"/>
          </a:xfrm>
          <a:prstGeom prst="rect">
            <a:avLst/>
          </a:prstGeom>
        </p:spPr>
      </p:pic>
    </p:spTree>
    <p:extLst>
      <p:ext uri="{BB962C8B-B14F-4D97-AF65-F5344CB8AC3E}">
        <p14:creationId xmlns:p14="http://schemas.microsoft.com/office/powerpoint/2010/main" val="1714538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1"/>
            <a:ext cx="8229600" cy="715963"/>
          </a:xfrm>
        </p:spPr>
        <p:txBody>
          <a:bodyPr rtlCol="0">
            <a:normAutofit/>
          </a:bodyPr>
          <a:lstStyle/>
          <a:p>
            <a:pPr>
              <a:defRPr/>
            </a:pPr>
            <a:r>
              <a:rPr lang="en-US" dirty="0"/>
              <a:t>Structure (Types) of Coral Reefs</a:t>
            </a:r>
          </a:p>
        </p:txBody>
      </p:sp>
      <p:sp>
        <p:nvSpPr>
          <p:cNvPr id="3" name="Content Placeholder 2"/>
          <p:cNvSpPr>
            <a:spLocks noGrp="1"/>
          </p:cNvSpPr>
          <p:nvPr>
            <p:ph idx="1"/>
          </p:nvPr>
        </p:nvSpPr>
        <p:spPr>
          <a:xfrm>
            <a:off x="2057400" y="1143000"/>
            <a:ext cx="5486400" cy="838200"/>
          </a:xfrm>
        </p:spPr>
        <p:txBody>
          <a:bodyPr rtlCol="0">
            <a:normAutofit fontScale="92500"/>
          </a:bodyPr>
          <a:lstStyle/>
          <a:p>
            <a:pPr>
              <a:buFont typeface="Arial" pitchFamily="34" charset="0"/>
              <a:buChar char="•"/>
              <a:defRPr/>
            </a:pPr>
            <a:r>
              <a:rPr lang="en-US" sz="1800" b="1" dirty="0"/>
              <a:t>Barrier</a:t>
            </a:r>
            <a:r>
              <a:rPr lang="en-US" sz="1800" dirty="0"/>
              <a:t>- Barrier reefs are platforms separated from the shoreline by a channel or a lagoon.  The longest barrier reefs are found along the coasts of Belize and Australia.</a:t>
            </a:r>
          </a:p>
          <a:p>
            <a:pPr>
              <a:buNone/>
              <a:defRPr/>
            </a:pPr>
            <a:endParaRPr lang="en-US" sz="1800" dirty="0"/>
          </a:p>
          <a:p>
            <a:pPr>
              <a:buNone/>
              <a:defRPr/>
            </a:pPr>
            <a:endParaRPr lang="en-US" sz="1800" dirty="0"/>
          </a:p>
        </p:txBody>
      </p:sp>
      <p:pic>
        <p:nvPicPr>
          <p:cNvPr id="23555" name="Picture 4" descr="untitled.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8382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untitled2.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057400"/>
            <a:ext cx="22606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6"/>
          <p:cNvSpPr txBox="1">
            <a:spLocks noChangeArrowheads="1"/>
          </p:cNvSpPr>
          <p:nvPr/>
        </p:nvSpPr>
        <p:spPr bwMode="auto">
          <a:xfrm>
            <a:off x="4114800" y="2209800"/>
            <a:ext cx="28194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Rockwell" charset="0"/>
              </a:defRPr>
            </a:lvl1pPr>
            <a:lvl2pPr marL="742950" indent="-285750">
              <a:spcBef>
                <a:spcPct val="20000"/>
              </a:spcBef>
              <a:buFont typeface="Arial" charset="0"/>
              <a:buChar char="–"/>
              <a:defRPr sz="2800">
                <a:solidFill>
                  <a:schemeClr val="tx1"/>
                </a:solidFill>
                <a:latin typeface="Rockwell" charset="0"/>
              </a:defRPr>
            </a:lvl2pPr>
            <a:lvl3pPr marL="1143000" indent="-228600">
              <a:spcBef>
                <a:spcPct val="20000"/>
              </a:spcBef>
              <a:buFont typeface="Arial" charset="0"/>
              <a:buChar char="•"/>
              <a:defRPr sz="2400">
                <a:solidFill>
                  <a:schemeClr val="tx1"/>
                </a:solidFill>
                <a:latin typeface="Rockwell" charset="0"/>
              </a:defRPr>
            </a:lvl3pPr>
            <a:lvl4pPr marL="1600200" indent="-228600">
              <a:spcBef>
                <a:spcPct val="20000"/>
              </a:spcBef>
              <a:buFont typeface="Arial" charset="0"/>
              <a:buChar char="–"/>
              <a:defRPr sz="2000">
                <a:solidFill>
                  <a:schemeClr val="tx1"/>
                </a:solidFill>
                <a:latin typeface="Rockwell" charset="0"/>
              </a:defRPr>
            </a:lvl4pPr>
            <a:lvl5pPr marL="2057400" indent="-228600">
              <a:spcBef>
                <a:spcPct val="20000"/>
              </a:spcBef>
              <a:buFont typeface="Arial" charset="0"/>
              <a:buChar char="»"/>
              <a:defRPr sz="2000">
                <a:solidFill>
                  <a:schemeClr val="tx1"/>
                </a:solidFill>
                <a:latin typeface="Rockwell" charset="0"/>
              </a:defRPr>
            </a:lvl5pPr>
            <a:lvl6pPr marL="2514600" indent="-228600" eaLnBrk="0" fontAlgn="base" hangingPunct="0">
              <a:spcBef>
                <a:spcPct val="20000"/>
              </a:spcBef>
              <a:spcAft>
                <a:spcPct val="0"/>
              </a:spcAft>
              <a:buFont typeface="Arial" charset="0"/>
              <a:buChar char="»"/>
              <a:defRPr sz="2000">
                <a:solidFill>
                  <a:schemeClr val="tx1"/>
                </a:solidFill>
                <a:latin typeface="Rockwell" charset="0"/>
              </a:defRPr>
            </a:lvl6pPr>
            <a:lvl7pPr marL="2971800" indent="-228600" eaLnBrk="0" fontAlgn="base" hangingPunct="0">
              <a:spcBef>
                <a:spcPct val="20000"/>
              </a:spcBef>
              <a:spcAft>
                <a:spcPct val="0"/>
              </a:spcAft>
              <a:buFont typeface="Arial" charset="0"/>
              <a:buChar char="»"/>
              <a:defRPr sz="2000">
                <a:solidFill>
                  <a:schemeClr val="tx1"/>
                </a:solidFill>
                <a:latin typeface="Rockwell" charset="0"/>
              </a:defRPr>
            </a:lvl7pPr>
            <a:lvl8pPr marL="3429000" indent="-228600" eaLnBrk="0" fontAlgn="base" hangingPunct="0">
              <a:spcBef>
                <a:spcPct val="20000"/>
              </a:spcBef>
              <a:spcAft>
                <a:spcPct val="0"/>
              </a:spcAft>
              <a:buFont typeface="Arial" charset="0"/>
              <a:buChar char="»"/>
              <a:defRPr sz="2000">
                <a:solidFill>
                  <a:schemeClr val="tx1"/>
                </a:solidFill>
                <a:latin typeface="Rockwell" charset="0"/>
              </a:defRPr>
            </a:lvl8pPr>
            <a:lvl9pPr marL="3886200" indent="-228600" eaLnBrk="0" fontAlgn="base" hangingPunct="0">
              <a:spcBef>
                <a:spcPct val="20000"/>
              </a:spcBef>
              <a:spcAft>
                <a:spcPct val="0"/>
              </a:spcAft>
              <a:buFont typeface="Arial" charset="0"/>
              <a:buChar char="»"/>
              <a:defRPr sz="2000">
                <a:solidFill>
                  <a:schemeClr val="tx1"/>
                </a:solidFill>
                <a:latin typeface="Rockwell" charset="0"/>
              </a:defRPr>
            </a:lvl9pPr>
          </a:lstStyle>
          <a:p>
            <a:pPr eaLnBrk="1" hangingPunct="1">
              <a:spcBef>
                <a:spcPct val="0"/>
              </a:spcBef>
              <a:buFontTx/>
              <a:buNone/>
            </a:pPr>
            <a:r>
              <a:rPr lang="en-US" altLang="en-US" sz="1500" b="1"/>
              <a:t>Fringing reefs, </a:t>
            </a:r>
            <a:r>
              <a:rPr lang="en-US" altLang="en-US" sz="1500"/>
              <a:t>the most common type, extend outward from a body of land with no water separating the reef from land.</a:t>
            </a:r>
          </a:p>
        </p:txBody>
      </p:sp>
      <p:pic>
        <p:nvPicPr>
          <p:cNvPr id="23558" name="Picture 7" descr="untitled3.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886200"/>
            <a:ext cx="213360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8"/>
          <p:cNvSpPr txBox="1">
            <a:spLocks noChangeArrowheads="1"/>
          </p:cNvSpPr>
          <p:nvPr/>
        </p:nvSpPr>
        <p:spPr bwMode="auto">
          <a:xfrm>
            <a:off x="1752600" y="3962401"/>
            <a:ext cx="2819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Rockwell" charset="0"/>
              </a:defRPr>
            </a:lvl1pPr>
            <a:lvl2pPr marL="742950" indent="-285750">
              <a:spcBef>
                <a:spcPct val="20000"/>
              </a:spcBef>
              <a:buFont typeface="Arial" charset="0"/>
              <a:buChar char="–"/>
              <a:defRPr sz="2800">
                <a:solidFill>
                  <a:schemeClr val="tx1"/>
                </a:solidFill>
                <a:latin typeface="Rockwell" charset="0"/>
              </a:defRPr>
            </a:lvl2pPr>
            <a:lvl3pPr marL="1143000" indent="-228600">
              <a:spcBef>
                <a:spcPct val="20000"/>
              </a:spcBef>
              <a:buFont typeface="Arial" charset="0"/>
              <a:buChar char="•"/>
              <a:defRPr sz="2400">
                <a:solidFill>
                  <a:schemeClr val="tx1"/>
                </a:solidFill>
                <a:latin typeface="Rockwell" charset="0"/>
              </a:defRPr>
            </a:lvl3pPr>
            <a:lvl4pPr marL="1600200" indent="-228600">
              <a:spcBef>
                <a:spcPct val="20000"/>
              </a:spcBef>
              <a:buFont typeface="Arial" charset="0"/>
              <a:buChar char="–"/>
              <a:defRPr sz="2000">
                <a:solidFill>
                  <a:schemeClr val="tx1"/>
                </a:solidFill>
                <a:latin typeface="Rockwell" charset="0"/>
              </a:defRPr>
            </a:lvl4pPr>
            <a:lvl5pPr marL="2057400" indent="-228600">
              <a:spcBef>
                <a:spcPct val="20000"/>
              </a:spcBef>
              <a:buFont typeface="Arial" charset="0"/>
              <a:buChar char="»"/>
              <a:defRPr sz="2000">
                <a:solidFill>
                  <a:schemeClr val="tx1"/>
                </a:solidFill>
                <a:latin typeface="Rockwell" charset="0"/>
              </a:defRPr>
            </a:lvl5pPr>
            <a:lvl6pPr marL="2514600" indent="-228600" eaLnBrk="0" fontAlgn="base" hangingPunct="0">
              <a:spcBef>
                <a:spcPct val="20000"/>
              </a:spcBef>
              <a:spcAft>
                <a:spcPct val="0"/>
              </a:spcAft>
              <a:buFont typeface="Arial" charset="0"/>
              <a:buChar char="»"/>
              <a:defRPr sz="2000">
                <a:solidFill>
                  <a:schemeClr val="tx1"/>
                </a:solidFill>
                <a:latin typeface="Rockwell" charset="0"/>
              </a:defRPr>
            </a:lvl6pPr>
            <a:lvl7pPr marL="2971800" indent="-228600" eaLnBrk="0" fontAlgn="base" hangingPunct="0">
              <a:spcBef>
                <a:spcPct val="20000"/>
              </a:spcBef>
              <a:spcAft>
                <a:spcPct val="0"/>
              </a:spcAft>
              <a:buFont typeface="Arial" charset="0"/>
              <a:buChar char="»"/>
              <a:defRPr sz="2000">
                <a:solidFill>
                  <a:schemeClr val="tx1"/>
                </a:solidFill>
                <a:latin typeface="Rockwell" charset="0"/>
              </a:defRPr>
            </a:lvl7pPr>
            <a:lvl8pPr marL="3429000" indent="-228600" eaLnBrk="0" fontAlgn="base" hangingPunct="0">
              <a:spcBef>
                <a:spcPct val="20000"/>
              </a:spcBef>
              <a:spcAft>
                <a:spcPct val="0"/>
              </a:spcAft>
              <a:buFont typeface="Arial" charset="0"/>
              <a:buChar char="»"/>
              <a:defRPr sz="2000">
                <a:solidFill>
                  <a:schemeClr val="tx1"/>
                </a:solidFill>
                <a:latin typeface="Rockwell" charset="0"/>
              </a:defRPr>
            </a:lvl8pPr>
            <a:lvl9pPr marL="3886200" indent="-228600" eaLnBrk="0" fontAlgn="base" hangingPunct="0">
              <a:spcBef>
                <a:spcPct val="20000"/>
              </a:spcBef>
              <a:spcAft>
                <a:spcPct val="0"/>
              </a:spcAft>
              <a:buFont typeface="Arial" charset="0"/>
              <a:buChar char="»"/>
              <a:defRPr sz="2000">
                <a:solidFill>
                  <a:schemeClr val="tx1"/>
                </a:solidFill>
                <a:latin typeface="Rockwell" charset="0"/>
              </a:defRPr>
            </a:lvl9pPr>
          </a:lstStyle>
          <a:p>
            <a:pPr eaLnBrk="1" hangingPunct="1">
              <a:spcBef>
                <a:spcPct val="0"/>
              </a:spcBef>
              <a:buFontTx/>
              <a:buNone/>
            </a:pPr>
            <a:r>
              <a:rPr lang="en-US" altLang="en-US" sz="1500" b="1"/>
              <a:t>Atolls</a:t>
            </a:r>
            <a:r>
              <a:rPr lang="en-US" altLang="en-US" sz="1500"/>
              <a:t> are coral islands that usually consist of a narrow, horseshoe shaped reef with a shallow, central lagoon.  Over 300 atolls are found throughout the South Pacific.</a:t>
            </a:r>
          </a:p>
        </p:txBody>
      </p:sp>
      <p:pic>
        <p:nvPicPr>
          <p:cNvPr id="23560" name="Picture 2" descr="types of coral reef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048001"/>
            <a:ext cx="17716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4534" y="6155294"/>
            <a:ext cx="4919873" cy="369332"/>
          </a:xfrm>
          <a:prstGeom prst="rect">
            <a:avLst/>
          </a:prstGeom>
        </p:spPr>
        <p:txBody>
          <a:bodyPr wrap="none">
            <a:spAutoFit/>
          </a:bodyPr>
          <a:lstStyle/>
          <a:p>
            <a:r>
              <a:rPr lang="en-US" dirty="0">
                <a:hlinkClick r:id="rId7"/>
              </a:rPr>
              <a:t>https://</a:t>
            </a:r>
            <a:r>
              <a:rPr lang="en-US" dirty="0" err="1">
                <a:hlinkClick r:id="rId7"/>
              </a:rPr>
              <a:t>www.youtube.com</a:t>
            </a:r>
            <a:r>
              <a:rPr lang="en-US" dirty="0">
                <a:hlinkClick r:id="rId7"/>
              </a:rPr>
              <a:t>/</a:t>
            </a:r>
            <a:r>
              <a:rPr lang="en-US" dirty="0" err="1">
                <a:hlinkClick r:id="rId7"/>
              </a:rPr>
              <a:t>watch?v</a:t>
            </a:r>
            <a:r>
              <a:rPr lang="en-US" dirty="0">
                <a:hlinkClick r:id="rId7"/>
              </a:rPr>
              <a:t>=anDSRfSY7LQ</a:t>
            </a:r>
            <a:endParaRPr lang="en-US" dirty="0"/>
          </a:p>
        </p:txBody>
      </p:sp>
    </p:spTree>
    <p:extLst>
      <p:ext uri="{BB962C8B-B14F-4D97-AF65-F5344CB8AC3E}">
        <p14:creationId xmlns:p14="http://schemas.microsoft.com/office/powerpoint/2010/main" val="135263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Identify the type of reef and the characteristics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2506" y="1825625"/>
            <a:ext cx="7866988" cy="4351338"/>
          </a:xfrm>
        </p:spPr>
      </p:pic>
      <p:sp>
        <p:nvSpPr>
          <p:cNvPr id="5" name="TextBox 4"/>
          <p:cNvSpPr txBox="1"/>
          <p:nvPr/>
        </p:nvSpPr>
        <p:spPr>
          <a:xfrm>
            <a:off x="1299990" y="6268598"/>
            <a:ext cx="4814371" cy="400110"/>
          </a:xfrm>
          <a:prstGeom prst="rect">
            <a:avLst/>
          </a:prstGeom>
          <a:noFill/>
        </p:spPr>
        <p:txBody>
          <a:bodyPr wrap="square" rtlCol="0">
            <a:spAutoFit/>
          </a:bodyPr>
          <a:lstStyle/>
          <a:p>
            <a:r>
              <a:rPr lang="en-US" sz="2000" dirty="0" err="1">
                <a:solidFill>
                  <a:srgbClr val="00B0F0"/>
                </a:solidFill>
              </a:rPr>
              <a:t>Monuriki</a:t>
            </a:r>
            <a:r>
              <a:rPr lang="en-US" sz="2000" dirty="0">
                <a:solidFill>
                  <a:srgbClr val="00B0F0"/>
                </a:solidFill>
              </a:rPr>
              <a:t> Island, Fiji- </a:t>
            </a:r>
            <a:r>
              <a:rPr lang="en-US" sz="2000" b="1" dirty="0"/>
              <a:t>Fringing reef</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359" y="4929264"/>
            <a:ext cx="2298700" cy="1524000"/>
          </a:xfrm>
          <a:prstGeom prst="rect">
            <a:avLst/>
          </a:prstGeom>
        </p:spPr>
      </p:pic>
    </p:spTree>
    <p:extLst>
      <p:ext uri="{BB962C8B-B14F-4D97-AF65-F5344CB8AC3E}">
        <p14:creationId xmlns:p14="http://schemas.microsoft.com/office/powerpoint/2010/main" val="125261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Identify the type of reef and the characteristics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5581" y="1820936"/>
            <a:ext cx="10002210" cy="4221116"/>
          </a:xfrm>
        </p:spPr>
      </p:pic>
      <p:sp>
        <p:nvSpPr>
          <p:cNvPr id="7" name="TextBox 6"/>
          <p:cNvSpPr txBox="1"/>
          <p:nvPr/>
        </p:nvSpPr>
        <p:spPr>
          <a:xfrm>
            <a:off x="614596" y="6172300"/>
            <a:ext cx="5816183" cy="400110"/>
          </a:xfrm>
          <a:prstGeom prst="rect">
            <a:avLst/>
          </a:prstGeom>
          <a:noFill/>
        </p:spPr>
        <p:txBody>
          <a:bodyPr wrap="square" rtlCol="0">
            <a:spAutoFit/>
          </a:bodyPr>
          <a:lstStyle/>
          <a:p>
            <a:r>
              <a:rPr lang="en-US" sz="2000" dirty="0">
                <a:solidFill>
                  <a:srgbClr val="00B0F0"/>
                </a:solidFill>
              </a:rPr>
              <a:t>Great Barrier reef, Queensland, Australia- </a:t>
            </a:r>
            <a:r>
              <a:rPr lang="en-US" b="1" dirty="0"/>
              <a:t>Fringing reef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9892" y="4903332"/>
            <a:ext cx="2286000" cy="1638300"/>
          </a:xfrm>
          <a:prstGeom prst="rect">
            <a:avLst/>
          </a:prstGeom>
        </p:spPr>
      </p:pic>
    </p:spTree>
    <p:extLst>
      <p:ext uri="{BB962C8B-B14F-4D97-AF65-F5344CB8AC3E}">
        <p14:creationId xmlns:p14="http://schemas.microsoft.com/office/powerpoint/2010/main" val="72331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Identify the type of reef and the characteristics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3550" y="1950244"/>
            <a:ext cx="6184900" cy="4102100"/>
          </a:xfrm>
        </p:spPr>
      </p:pic>
      <p:sp>
        <p:nvSpPr>
          <p:cNvPr id="5" name="Rectangle 4"/>
          <p:cNvSpPr/>
          <p:nvPr/>
        </p:nvSpPr>
        <p:spPr>
          <a:xfrm>
            <a:off x="379751" y="6052344"/>
            <a:ext cx="6096000" cy="400110"/>
          </a:xfrm>
          <a:prstGeom prst="rect">
            <a:avLst/>
          </a:prstGeom>
        </p:spPr>
        <p:txBody>
          <a:bodyPr>
            <a:spAutoFit/>
          </a:bodyPr>
          <a:lstStyle/>
          <a:p>
            <a:r>
              <a:rPr lang="en-US" sz="2000" dirty="0">
                <a:solidFill>
                  <a:srgbClr val="00B0F0"/>
                </a:solidFill>
              </a:rPr>
              <a:t>Blue hole, </a:t>
            </a:r>
            <a:r>
              <a:rPr lang="en-US" sz="2000" dirty="0" err="1">
                <a:solidFill>
                  <a:srgbClr val="00B0F0"/>
                </a:solidFill>
              </a:rPr>
              <a:t>Beize</a:t>
            </a:r>
            <a:r>
              <a:rPr lang="en-US" sz="2000" dirty="0">
                <a:solidFill>
                  <a:srgbClr val="00B0F0"/>
                </a:solidFill>
              </a:rPr>
              <a:t>- </a:t>
            </a:r>
            <a:r>
              <a:rPr lang="en-US" sz="2000" b="1" dirty="0"/>
              <a:t>Atoll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198" y="4817299"/>
            <a:ext cx="2209800" cy="1435100"/>
          </a:xfrm>
          <a:prstGeom prst="rect">
            <a:avLst/>
          </a:prstGeom>
        </p:spPr>
      </p:pic>
    </p:spTree>
    <p:extLst>
      <p:ext uri="{BB962C8B-B14F-4D97-AF65-F5344CB8AC3E}">
        <p14:creationId xmlns:p14="http://schemas.microsoft.com/office/powerpoint/2010/main" val="201746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 question: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4783" y="207666"/>
            <a:ext cx="5733046" cy="6650334"/>
          </a:xfrm>
        </p:spPr>
      </p:pic>
    </p:spTree>
    <p:extLst>
      <p:ext uri="{BB962C8B-B14F-4D97-AF65-F5344CB8AC3E}">
        <p14:creationId xmlns:p14="http://schemas.microsoft.com/office/powerpoint/2010/main" val="360880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Markscheme</a:t>
            </a:r>
            <a:r>
              <a:rPr lang="en-US" dirty="0"/>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68325"/>
            <a:ext cx="10515600" cy="3265937"/>
          </a:xfrm>
        </p:spPr>
      </p:pic>
    </p:spTree>
    <p:extLst>
      <p:ext uri="{BB962C8B-B14F-4D97-AF65-F5344CB8AC3E}">
        <p14:creationId xmlns:p14="http://schemas.microsoft.com/office/powerpoint/2010/main" val="1358044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arthlyissues.com/images/coral_reef_flori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3086" y="0"/>
            <a:ext cx="91549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75742" y="188640"/>
            <a:ext cx="8229600" cy="706090"/>
          </a:xfrm>
        </p:spPr>
        <p:style>
          <a:lnRef idx="2">
            <a:schemeClr val="accent5"/>
          </a:lnRef>
          <a:fillRef idx="1">
            <a:schemeClr val="lt1"/>
          </a:fillRef>
          <a:effectRef idx="0">
            <a:schemeClr val="accent5"/>
          </a:effectRef>
          <a:fontRef idx="minor">
            <a:schemeClr val="dk1"/>
          </a:fontRef>
        </p:style>
        <p:txBody>
          <a:bodyPr>
            <a:normAutofit/>
          </a:bodyPr>
          <a:lstStyle/>
          <a:p>
            <a:r>
              <a:rPr lang="en-GB" dirty="0">
                <a:latin typeface="Gill Sans MT" pitchFamily="34" charset="0"/>
              </a:rPr>
              <a:t>Plenary</a:t>
            </a:r>
          </a:p>
        </p:txBody>
      </p:sp>
      <p:sp>
        <p:nvSpPr>
          <p:cNvPr id="3" name="Content Placeholder 2"/>
          <p:cNvSpPr>
            <a:spLocks noGrp="1"/>
          </p:cNvSpPr>
          <p:nvPr>
            <p:ph idx="1"/>
          </p:nvPr>
        </p:nvSpPr>
        <p:spPr>
          <a:xfrm>
            <a:off x="1770062" y="2924944"/>
            <a:ext cx="8640960" cy="2664296"/>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en-GB" dirty="0"/>
              <a:t>In 50 words write a statement to share as much information you can about coral reefs from todays lesson.</a:t>
            </a:r>
          </a:p>
          <a:p>
            <a:pPr marL="0" indent="0" algn="ctr">
              <a:buNone/>
            </a:pPr>
            <a:r>
              <a:rPr lang="en-GB" dirty="0"/>
              <a:t>Include as many geographical keywords as possible and be as accurate as possible.</a:t>
            </a:r>
          </a:p>
        </p:txBody>
      </p:sp>
      <p:sp>
        <p:nvSpPr>
          <p:cNvPr id="5" name="Title 1"/>
          <p:cNvSpPr txBox="1">
            <a:spLocks/>
          </p:cNvSpPr>
          <p:nvPr/>
        </p:nvSpPr>
        <p:spPr>
          <a:xfrm>
            <a:off x="1847528" y="5877272"/>
            <a:ext cx="8229600" cy="850106"/>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dirty="0"/>
              <a:t>Then write down one question you still want to know about coral reefs?</a:t>
            </a:r>
          </a:p>
        </p:txBody>
      </p:sp>
    </p:spTree>
    <p:extLst>
      <p:ext uri="{BB962C8B-B14F-4D97-AF65-F5344CB8AC3E}">
        <p14:creationId xmlns:p14="http://schemas.microsoft.com/office/powerpoint/2010/main" val="134844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25.media.tumblr.com/tumblr_lnvw9c5BoS1qbl3qxo1_1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6218"/>
            <a:ext cx="9133210" cy="68742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75520" y="188641"/>
            <a:ext cx="8640960" cy="1169551"/>
          </a:xfrm>
          <a:prstGeom prst="rect">
            <a:avLst/>
          </a:prstGeom>
          <a:solidFill>
            <a:srgbClr val="00B0F0">
              <a:alpha val="45000"/>
            </a:srgb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000" b="1" spc="50" dirty="0">
                <a:ln w="11430"/>
                <a:solidFill>
                  <a:srgbClr val="FF0000"/>
                </a:solidFill>
                <a:effectLst>
                  <a:outerShdw blurRad="76200" dist="50800" dir="5400000" algn="tl" rotWithShape="0">
                    <a:srgbClr val="000000">
                      <a:alpha val="65000"/>
                    </a:srgbClr>
                  </a:outerShdw>
                </a:effectLst>
                <a:latin typeface="Gill Sans MT" pitchFamily="34" charset="0"/>
              </a:rPr>
              <a:t>G…. B…… R…</a:t>
            </a:r>
          </a:p>
        </p:txBody>
      </p:sp>
      <p:sp>
        <p:nvSpPr>
          <p:cNvPr id="7" name="Rounded Rectangular Callout 6"/>
          <p:cNvSpPr/>
          <p:nvPr/>
        </p:nvSpPr>
        <p:spPr>
          <a:xfrm>
            <a:off x="1847528" y="4365104"/>
            <a:ext cx="8280920" cy="2304256"/>
          </a:xfrm>
          <a:prstGeom prst="wedgeRoundRectCallout">
            <a:avLst>
              <a:gd name="adj1" fmla="val 10737"/>
              <a:gd name="adj2" fmla="val -11281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Gill Sans MT" pitchFamily="34" charset="0"/>
              </a:rPr>
              <a:t>On your white boards write down </a:t>
            </a:r>
            <a:r>
              <a:rPr lang="en-GB" sz="4000" b="1" u="sng" dirty="0">
                <a:solidFill>
                  <a:srgbClr val="FF0000"/>
                </a:solidFill>
                <a:latin typeface="Gill Sans MT" pitchFamily="34" charset="0"/>
              </a:rPr>
              <a:t>THREE</a:t>
            </a:r>
            <a:r>
              <a:rPr lang="en-GB" sz="4000" dirty="0">
                <a:latin typeface="Gill Sans MT" pitchFamily="34" charset="0"/>
              </a:rPr>
              <a:t> things you know about it.</a:t>
            </a:r>
            <a:endParaRPr lang="en-GB" sz="4000" dirty="0"/>
          </a:p>
        </p:txBody>
      </p:sp>
    </p:spTree>
    <p:extLst>
      <p:ext uri="{BB962C8B-B14F-4D97-AF65-F5344CB8AC3E}">
        <p14:creationId xmlns:p14="http://schemas.microsoft.com/office/powerpoint/2010/main" val="39458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1" name="Picture 3" descr="C:\Documents and Settings\rherfegar\Local Settings\Temporary Internet Files\Content.IE5\Y1XAWUK1\MP900431046[1].jpg"/>
          <p:cNvPicPr>
            <a:picLocks noChangeAspect="1" noChangeArrowheads="1"/>
          </p:cNvPicPr>
          <p:nvPr/>
        </p:nvPicPr>
        <p:blipFill>
          <a:blip r:embed="rId3" cstate="print"/>
          <a:srcRect/>
          <a:stretch>
            <a:fillRect/>
          </a:stretch>
        </p:blipFill>
        <p:spPr bwMode="auto">
          <a:xfrm>
            <a:off x="1524000" y="-171400"/>
            <a:ext cx="9638671" cy="7029399"/>
          </a:xfrm>
          <a:prstGeom prst="rect">
            <a:avLst/>
          </a:prstGeom>
          <a:noFill/>
        </p:spPr>
      </p:pic>
    </p:spTree>
    <p:extLst>
      <p:ext uri="{BB962C8B-B14F-4D97-AF65-F5344CB8AC3E}">
        <p14:creationId xmlns:p14="http://schemas.microsoft.com/office/powerpoint/2010/main" val="391349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800px-Mvey0290.jpg"/>
          <p:cNvPicPr>
            <a:picLocks noGrp="1" noChangeAspect="1"/>
          </p:cNvPicPr>
          <p:nvPr>
            <p:ph idx="1"/>
          </p:nvPr>
        </p:nvPicPr>
        <p:blipFill>
          <a:blip r:embed="rId3" cstate="print"/>
          <a:stretch>
            <a:fillRect/>
          </a:stretch>
        </p:blipFill>
        <p:spPr>
          <a:xfrm>
            <a:off x="1271464" y="0"/>
            <a:ext cx="10182226" cy="6669360"/>
          </a:xfrm>
        </p:spPr>
      </p:pic>
      <p:pic>
        <p:nvPicPr>
          <p:cNvPr id="6" name="Picture 5" descr="800px-Maldives_small_island.jpg"/>
          <p:cNvPicPr>
            <a:picLocks noChangeAspect="1"/>
          </p:cNvPicPr>
          <p:nvPr/>
        </p:nvPicPr>
        <p:blipFill>
          <a:blip r:embed="rId4" cstate="print"/>
          <a:stretch>
            <a:fillRect/>
          </a:stretch>
        </p:blipFill>
        <p:spPr>
          <a:xfrm>
            <a:off x="1524001" y="260649"/>
            <a:ext cx="9902217" cy="6597352"/>
          </a:xfrm>
          <a:prstGeom prst="rect">
            <a:avLst/>
          </a:prstGeom>
        </p:spPr>
      </p:pic>
      <p:pic>
        <p:nvPicPr>
          <p:cNvPr id="7" name="Picture 6" descr="450px-Callyspongia_sp__(Tube_sponge).jpg"/>
          <p:cNvPicPr>
            <a:picLocks noChangeAspect="1"/>
          </p:cNvPicPr>
          <p:nvPr/>
        </p:nvPicPr>
        <p:blipFill>
          <a:blip r:embed="rId5" cstate="print"/>
          <a:stretch>
            <a:fillRect/>
          </a:stretch>
        </p:blipFill>
        <p:spPr>
          <a:xfrm>
            <a:off x="1524000" y="-198107"/>
            <a:ext cx="5292080" cy="7056107"/>
          </a:xfrm>
          <a:prstGeom prst="rect">
            <a:avLst/>
          </a:prstGeom>
        </p:spPr>
      </p:pic>
      <p:pic>
        <p:nvPicPr>
          <p:cNvPr id="8" name="Picture 7" descr="564px-Brain_coral.jpg"/>
          <p:cNvPicPr>
            <a:picLocks noChangeAspect="1"/>
          </p:cNvPicPr>
          <p:nvPr/>
        </p:nvPicPr>
        <p:blipFill>
          <a:blip r:embed="rId6" cstate="print"/>
          <a:stretch>
            <a:fillRect/>
          </a:stretch>
        </p:blipFill>
        <p:spPr>
          <a:xfrm>
            <a:off x="4943872" y="0"/>
            <a:ext cx="6446520" cy="6858000"/>
          </a:xfrm>
          <a:prstGeom prst="rect">
            <a:avLst/>
          </a:prstGeom>
        </p:spPr>
      </p:pic>
      <p:pic>
        <p:nvPicPr>
          <p:cNvPr id="9" name="Picture 8" descr="Coral_Outcrop_Flynn_Reef.jpg"/>
          <p:cNvPicPr>
            <a:picLocks noChangeAspect="1"/>
          </p:cNvPicPr>
          <p:nvPr/>
        </p:nvPicPr>
        <p:blipFill>
          <a:blip r:embed="rId7" cstate="print"/>
          <a:stretch>
            <a:fillRect/>
          </a:stretch>
        </p:blipFill>
        <p:spPr>
          <a:xfrm>
            <a:off x="1524000" y="0"/>
            <a:ext cx="9828584" cy="6858000"/>
          </a:xfrm>
          <a:prstGeom prst="rect">
            <a:avLst/>
          </a:prstGeom>
        </p:spPr>
      </p:pic>
    </p:spTree>
    <p:extLst>
      <p:ext uri="{BB962C8B-B14F-4D97-AF65-F5344CB8AC3E}">
        <p14:creationId xmlns:p14="http://schemas.microsoft.com/office/powerpoint/2010/main" val="17524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b="1" dirty="0">
                <a:latin typeface="Arial Rounded MT Bold" pitchFamily="34" charset="0"/>
              </a:rPr>
              <a:t>Lesson Objectives</a:t>
            </a:r>
          </a:p>
        </p:txBody>
      </p:sp>
      <p:graphicFrame>
        <p:nvGraphicFramePr>
          <p:cNvPr id="4" name="Content Placeholder 3"/>
          <p:cNvGraphicFramePr>
            <a:graphicFrameLocks noGrp="1"/>
          </p:cNvGraphicFramePr>
          <p:nvPr>
            <p:ph idx="1"/>
            <p:extLst/>
          </p:nvPr>
        </p:nvGraphicFramePr>
        <p:xfrm>
          <a:off x="1914364" y="1772817"/>
          <a:ext cx="8363272" cy="4135327"/>
        </p:xfrm>
        <a:graphic>
          <a:graphicData uri="http://schemas.openxmlformats.org/drawingml/2006/table">
            <a:tbl>
              <a:tblPr firstRow="1" firstCol="1" bandRow="1">
                <a:tableStyleId>{22838BEF-8BB2-4498-84A7-C5851F593DF1}</a:tableStyleId>
              </a:tblPr>
              <a:tblGrid>
                <a:gridCol w="4181636">
                  <a:extLst>
                    <a:ext uri="{9D8B030D-6E8A-4147-A177-3AD203B41FA5}">
                      <a16:colId xmlns:a16="http://schemas.microsoft.com/office/drawing/2014/main" val="20000"/>
                    </a:ext>
                  </a:extLst>
                </a:gridCol>
                <a:gridCol w="4181636">
                  <a:extLst>
                    <a:ext uri="{9D8B030D-6E8A-4147-A177-3AD203B41FA5}">
                      <a16:colId xmlns:a16="http://schemas.microsoft.com/office/drawing/2014/main" val="20001"/>
                    </a:ext>
                  </a:extLst>
                </a:gridCol>
              </a:tblGrid>
              <a:tr h="537457">
                <a:tc rowSpan="4">
                  <a:txBody>
                    <a:bodyPr/>
                    <a:lstStyle/>
                    <a:p>
                      <a:pPr marL="0" marR="0">
                        <a:spcBef>
                          <a:spcPts val="0"/>
                        </a:spcBef>
                        <a:spcAft>
                          <a:spcPts val="0"/>
                        </a:spcAft>
                      </a:pPr>
                      <a:r>
                        <a:rPr lang="en-US" sz="2400" dirty="0">
                          <a:effectLst/>
                        </a:rPr>
                        <a:t>Describe coral reefs and mangrove swamps and the conditions required for their development</a:t>
                      </a:r>
                      <a:endParaRPr lang="en-US" sz="24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800" dirty="0">
                          <a:effectLst/>
                        </a:rPr>
                        <a:t> </a:t>
                      </a:r>
                      <a:r>
                        <a:rPr lang="en-US" sz="1800" b="0" dirty="0">
                          <a:effectLst/>
                        </a:rPr>
                        <a:t>I can use maps to describe the distribution of Mangrove swamps </a:t>
                      </a:r>
                      <a:endParaRPr lang="en-US" sz="1800" b="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537457">
                <a:tc vMerge="1">
                  <a:txBody>
                    <a:bodyPr/>
                    <a:lstStyle/>
                    <a:p>
                      <a:endParaRPr lang="en-US"/>
                    </a:p>
                  </a:txBody>
                  <a:tcPr/>
                </a:tc>
                <a:tc>
                  <a:txBody>
                    <a:bodyPr/>
                    <a:lstStyle/>
                    <a:p>
                      <a:pPr marL="0" marR="0">
                        <a:spcBef>
                          <a:spcPts val="0"/>
                        </a:spcBef>
                        <a:spcAft>
                          <a:spcPts val="0"/>
                        </a:spcAft>
                      </a:pPr>
                      <a:r>
                        <a:rPr lang="en-US" sz="1800">
                          <a:effectLst/>
                        </a:rPr>
                        <a:t>I understand the conditions the Mangrove swamps need to develop</a:t>
                      </a:r>
                      <a:endParaRPr lang="en-US" sz="18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r h="537457">
                <a:tc vMerge="1">
                  <a:txBody>
                    <a:bodyPr/>
                    <a:lstStyle/>
                    <a:p>
                      <a:endParaRPr lang="en-US"/>
                    </a:p>
                  </a:txBody>
                  <a:tcPr/>
                </a:tc>
                <a:tc>
                  <a:txBody>
                    <a:bodyPr/>
                    <a:lstStyle/>
                    <a:p>
                      <a:pPr marL="0" marR="0">
                        <a:spcBef>
                          <a:spcPts val="0"/>
                        </a:spcBef>
                        <a:spcAft>
                          <a:spcPts val="0"/>
                        </a:spcAft>
                      </a:pPr>
                      <a:r>
                        <a:rPr lang="en-US" sz="1800">
                          <a:effectLst/>
                        </a:rPr>
                        <a:t>I can distinguish between different types of reef and describe – atoll, fringing and barrier</a:t>
                      </a:r>
                      <a:endParaRPr lang="en-US" sz="18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2"/>
                  </a:ext>
                </a:extLst>
              </a:tr>
              <a:tr h="537457">
                <a:tc vMerge="1">
                  <a:txBody>
                    <a:bodyPr/>
                    <a:lstStyle/>
                    <a:p>
                      <a:endParaRPr lang="en-US"/>
                    </a:p>
                  </a:txBody>
                  <a:tcPr/>
                </a:tc>
                <a:tc>
                  <a:txBody>
                    <a:bodyPr/>
                    <a:lstStyle/>
                    <a:p>
                      <a:pPr marL="0" marR="0">
                        <a:spcBef>
                          <a:spcPts val="0"/>
                        </a:spcBef>
                        <a:spcAft>
                          <a:spcPts val="0"/>
                        </a:spcAft>
                      </a:pPr>
                      <a:r>
                        <a:rPr lang="en-US" sz="1800" dirty="0">
                          <a:effectLst/>
                        </a:rPr>
                        <a:t>I can give named examples of mangrove swamps and coral reefs </a:t>
                      </a:r>
                      <a:endParaRPr lang="en-US" sz="18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3"/>
                  </a:ext>
                </a:extLst>
              </a:tr>
              <a:tr h="843487">
                <a:tc rowSpan="2">
                  <a:txBody>
                    <a:bodyPr/>
                    <a:lstStyle/>
                    <a:p>
                      <a:pPr marL="0" marR="0">
                        <a:spcBef>
                          <a:spcPts val="0"/>
                        </a:spcBef>
                        <a:spcAft>
                          <a:spcPts val="0"/>
                        </a:spcAft>
                      </a:pPr>
                      <a:r>
                        <a:rPr lang="en-US" sz="2400" dirty="0">
                          <a:effectLst/>
                        </a:rPr>
                        <a:t>Demonstrate an understanding that coasts present hazards and offer opportunities</a:t>
                      </a:r>
                      <a:endParaRPr lang="en-US" sz="24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800" dirty="0">
                          <a:effectLst/>
                        </a:rPr>
                        <a:t>I can explain what opportunities are offered by the coast</a:t>
                      </a:r>
                      <a:endParaRPr lang="en-US" sz="18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4"/>
                  </a:ext>
                </a:extLst>
              </a:tr>
              <a:tr h="788458">
                <a:tc vMerge="1">
                  <a:txBody>
                    <a:bodyPr/>
                    <a:lstStyle/>
                    <a:p>
                      <a:endParaRPr lang="en-US"/>
                    </a:p>
                  </a:txBody>
                  <a:tcPr/>
                </a:tc>
                <a:tc>
                  <a:txBody>
                    <a:bodyPr/>
                    <a:lstStyle/>
                    <a:p>
                      <a:pPr marL="0" marR="0">
                        <a:spcBef>
                          <a:spcPts val="0"/>
                        </a:spcBef>
                        <a:spcAft>
                          <a:spcPts val="0"/>
                        </a:spcAft>
                      </a:pPr>
                      <a:r>
                        <a:rPr lang="en-US" sz="1800" dirty="0">
                          <a:effectLst/>
                        </a:rPr>
                        <a:t>I identify the hazards found on the coast including coastal erosion and tropical storms </a:t>
                      </a:r>
                      <a:endParaRPr lang="en-US" sz="18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95920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035323" y="4525072"/>
            <a:ext cx="5112568" cy="2232248"/>
          </a:xfrm>
          <a:prstGeom prst="ellipse">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rot="20727945">
            <a:off x="5147741" y="2719100"/>
            <a:ext cx="914400" cy="2160240"/>
          </a:xfrm>
          <a:prstGeom prst="ellipse">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rot="2080429">
            <a:off x="9169010" y="2730997"/>
            <a:ext cx="914400" cy="2160240"/>
          </a:xfrm>
          <a:prstGeom prst="ellipse">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7134407" y="2364832"/>
            <a:ext cx="914400" cy="2160240"/>
          </a:xfrm>
          <a:prstGeom prst="ellipse">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rot="20886839">
            <a:off x="5182518" y="80496"/>
            <a:ext cx="512861" cy="2906678"/>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rot="479188">
            <a:off x="7837409" y="192070"/>
            <a:ext cx="512861" cy="242297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rot="20886839">
            <a:off x="9257210" y="132019"/>
            <a:ext cx="512861" cy="2867856"/>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rot="20886839">
            <a:off x="6786448" y="-48869"/>
            <a:ext cx="512861" cy="2663533"/>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rot="20886839">
            <a:off x="4528877" y="190262"/>
            <a:ext cx="512861" cy="2867856"/>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0041625" y="109947"/>
            <a:ext cx="512861" cy="2826248"/>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543856" y="5301208"/>
            <a:ext cx="3382901" cy="156966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1. </a:t>
            </a:r>
            <a:r>
              <a:rPr lang="en-US" sz="24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Describe</a:t>
            </a: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and try to </a:t>
            </a:r>
            <a:r>
              <a:rPr lang="en-US" sz="24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explain</a:t>
            </a: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what is happening to our coral reefs?</a:t>
            </a:r>
          </a:p>
        </p:txBody>
      </p:sp>
      <p:sp>
        <p:nvSpPr>
          <p:cNvPr id="15" name="Rectangle 14"/>
          <p:cNvSpPr/>
          <p:nvPr/>
        </p:nvSpPr>
        <p:spPr>
          <a:xfrm>
            <a:off x="1543856" y="3444953"/>
            <a:ext cx="3382901" cy="120032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2. Name and locate 3 coral reef areas in the world</a:t>
            </a:r>
          </a:p>
        </p:txBody>
      </p:sp>
      <p:sp>
        <p:nvSpPr>
          <p:cNvPr id="16" name="Rectangle 15"/>
          <p:cNvSpPr/>
          <p:nvPr/>
        </p:nvSpPr>
        <p:spPr>
          <a:xfrm>
            <a:off x="1508406" y="1533836"/>
            <a:ext cx="2949200" cy="120032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3. </a:t>
            </a:r>
            <a:r>
              <a:rPr lang="en-US" sz="2400" b="1" u="sng"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Analyse</a:t>
            </a: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what can be done to manage or protect coral reefs</a:t>
            </a:r>
          </a:p>
        </p:txBody>
      </p:sp>
      <p:sp>
        <p:nvSpPr>
          <p:cNvPr id="17" name="Rectangle 16"/>
          <p:cNvSpPr/>
          <p:nvPr/>
        </p:nvSpPr>
        <p:spPr>
          <a:xfrm>
            <a:off x="1504906" y="-13794"/>
            <a:ext cx="2727558"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sz="2400" b="1" dirty="0">
                <a:ln w="17780" cmpd="sng">
                  <a:solidFill>
                    <a:srgbClr val="FFFFFF"/>
                  </a:solidFill>
                  <a:prstDash val="solid"/>
                  <a:miter lim="800000"/>
                </a:ln>
                <a:solidFill>
                  <a:schemeClr val="bg1"/>
                </a:solidFill>
                <a:effectLst>
                  <a:outerShdw blurRad="50800" algn="tl" rotWithShape="0">
                    <a:srgbClr val="000000"/>
                  </a:outerShdw>
                </a:effectLst>
              </a:rPr>
              <a:t>Your growing reef of knowledge</a:t>
            </a:r>
          </a:p>
        </p:txBody>
      </p:sp>
    </p:spTree>
    <p:extLst>
      <p:ext uri="{BB962C8B-B14F-4D97-AF65-F5344CB8AC3E}">
        <p14:creationId xmlns:p14="http://schemas.microsoft.com/office/powerpoint/2010/main" val="2105909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oral Reef">
            <a:hlinkClick r:id="rId3"/>
          </p:cNvPr>
          <p:cNvPicPr>
            <a:picLocks noChangeAspect="1" noChangeArrowheads="1"/>
          </p:cNvPicPr>
          <p:nvPr/>
        </p:nvPicPr>
        <p:blipFill>
          <a:blip r:embed="rId4" cstate="print"/>
          <a:srcRect/>
          <a:stretch>
            <a:fillRect/>
          </a:stretch>
        </p:blipFill>
        <p:spPr bwMode="auto">
          <a:xfrm>
            <a:off x="1524000" y="0"/>
            <a:ext cx="9144000" cy="2780928"/>
          </a:xfrm>
          <a:prstGeom prst="rect">
            <a:avLst/>
          </a:prstGeom>
          <a:noFill/>
        </p:spPr>
      </p:pic>
      <p:sp>
        <p:nvSpPr>
          <p:cNvPr id="3" name="Content Placeholder 2"/>
          <p:cNvSpPr>
            <a:spLocks noGrp="1"/>
          </p:cNvSpPr>
          <p:nvPr>
            <p:ph idx="1"/>
          </p:nvPr>
        </p:nvSpPr>
        <p:spPr>
          <a:xfrm>
            <a:off x="1703512" y="2924944"/>
            <a:ext cx="8784976" cy="3794720"/>
          </a:xfrm>
        </p:spPr>
        <p:style>
          <a:lnRef idx="2">
            <a:schemeClr val="accent1"/>
          </a:lnRef>
          <a:fillRef idx="1">
            <a:schemeClr val="lt1"/>
          </a:fillRef>
          <a:effectRef idx="0">
            <a:schemeClr val="accent1"/>
          </a:effectRef>
          <a:fontRef idx="minor">
            <a:schemeClr val="dk1"/>
          </a:fontRef>
        </p:style>
        <p:txBody>
          <a:bodyPr>
            <a:normAutofit/>
          </a:bodyPr>
          <a:lstStyle/>
          <a:p>
            <a:pPr>
              <a:buNone/>
            </a:pPr>
            <a:endParaRPr lang="en-GB" dirty="0"/>
          </a:p>
          <a:p>
            <a:pPr algn="ctr">
              <a:buNone/>
            </a:pPr>
            <a:r>
              <a:rPr lang="en-GB" sz="4000" b="1" u="sng" dirty="0"/>
              <a:t>Exam Style Question: </a:t>
            </a:r>
          </a:p>
          <a:p>
            <a:pPr algn="ctr">
              <a:buNone/>
            </a:pPr>
            <a:endParaRPr lang="en-GB" sz="4000" b="1" u="sng" dirty="0"/>
          </a:p>
          <a:p>
            <a:pPr algn="ctr">
              <a:buNone/>
            </a:pPr>
            <a:r>
              <a:rPr lang="en-GB" sz="4000" b="1" u="sng" dirty="0"/>
              <a:t>Explain the benefits of coral reefs (5)</a:t>
            </a:r>
          </a:p>
          <a:p>
            <a:pPr algn="ctr">
              <a:buNone/>
            </a:pPr>
            <a:endParaRPr lang="en-GB" sz="4000" dirty="0"/>
          </a:p>
        </p:txBody>
      </p:sp>
      <p:sp>
        <p:nvSpPr>
          <p:cNvPr id="4" name="Rectangle 3"/>
          <p:cNvSpPr/>
          <p:nvPr/>
        </p:nvSpPr>
        <p:spPr>
          <a:xfrm>
            <a:off x="1703512" y="116632"/>
            <a:ext cx="8784976" cy="923330"/>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solidFill>
                  <a:srgbClr val="0070C0"/>
                </a:solidFill>
                <a:effectLst>
                  <a:outerShdw blurRad="80000" dist="40000" dir="5040000" algn="tl">
                    <a:srgbClr val="000000">
                      <a:alpha val="30000"/>
                    </a:srgbClr>
                  </a:outerShdw>
                </a:effectLst>
              </a:rPr>
              <a:t>The Value of Coral Reefs</a:t>
            </a:r>
          </a:p>
        </p:txBody>
      </p:sp>
    </p:spTree>
    <p:extLst>
      <p:ext uri="{BB962C8B-B14F-4D97-AF65-F5344CB8AC3E}">
        <p14:creationId xmlns:p14="http://schemas.microsoft.com/office/powerpoint/2010/main" val="87931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altLang="en-US"/>
              <a:t>Value of Coral Reefs</a:t>
            </a:r>
          </a:p>
        </p:txBody>
      </p:sp>
      <p:pic>
        <p:nvPicPr>
          <p:cNvPr id="27650" name="Content Placeholder 3" descr="2400-4894~Coral-Reef-Poster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162800" y="1219200"/>
            <a:ext cx="2876550" cy="4286250"/>
          </a:xfrm>
        </p:spPr>
      </p:pic>
      <p:sp>
        <p:nvSpPr>
          <p:cNvPr id="27651" name="TextBox 6"/>
          <p:cNvSpPr txBox="1">
            <a:spLocks noChangeArrowheads="1"/>
          </p:cNvSpPr>
          <p:nvPr/>
        </p:nvSpPr>
        <p:spPr bwMode="auto">
          <a:xfrm>
            <a:off x="1676400" y="1447801"/>
            <a:ext cx="5257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Rockwell" charset="0"/>
              </a:defRPr>
            </a:lvl1pPr>
            <a:lvl2pPr marL="742950" indent="-285750">
              <a:spcBef>
                <a:spcPct val="20000"/>
              </a:spcBef>
              <a:buFont typeface="Arial" charset="0"/>
              <a:buChar char="–"/>
              <a:defRPr sz="2800">
                <a:solidFill>
                  <a:schemeClr val="tx1"/>
                </a:solidFill>
                <a:latin typeface="Rockwell" charset="0"/>
              </a:defRPr>
            </a:lvl2pPr>
            <a:lvl3pPr marL="1143000" indent="-228600">
              <a:spcBef>
                <a:spcPct val="20000"/>
              </a:spcBef>
              <a:buFont typeface="Arial" charset="0"/>
              <a:buChar char="•"/>
              <a:defRPr sz="2400">
                <a:solidFill>
                  <a:schemeClr val="tx1"/>
                </a:solidFill>
                <a:latin typeface="Rockwell" charset="0"/>
              </a:defRPr>
            </a:lvl3pPr>
            <a:lvl4pPr marL="1600200" indent="-228600">
              <a:spcBef>
                <a:spcPct val="20000"/>
              </a:spcBef>
              <a:buFont typeface="Arial" charset="0"/>
              <a:buChar char="–"/>
              <a:defRPr sz="2000">
                <a:solidFill>
                  <a:schemeClr val="tx1"/>
                </a:solidFill>
                <a:latin typeface="Rockwell" charset="0"/>
              </a:defRPr>
            </a:lvl4pPr>
            <a:lvl5pPr marL="2057400" indent="-228600">
              <a:spcBef>
                <a:spcPct val="20000"/>
              </a:spcBef>
              <a:buFont typeface="Arial" charset="0"/>
              <a:buChar char="»"/>
              <a:defRPr sz="2000">
                <a:solidFill>
                  <a:schemeClr val="tx1"/>
                </a:solidFill>
                <a:latin typeface="Rockwell" charset="0"/>
              </a:defRPr>
            </a:lvl5pPr>
            <a:lvl6pPr marL="2514600" indent="-228600" eaLnBrk="0" fontAlgn="base" hangingPunct="0">
              <a:spcBef>
                <a:spcPct val="20000"/>
              </a:spcBef>
              <a:spcAft>
                <a:spcPct val="0"/>
              </a:spcAft>
              <a:buFont typeface="Arial" charset="0"/>
              <a:buChar char="»"/>
              <a:defRPr sz="2000">
                <a:solidFill>
                  <a:schemeClr val="tx1"/>
                </a:solidFill>
                <a:latin typeface="Rockwell" charset="0"/>
              </a:defRPr>
            </a:lvl6pPr>
            <a:lvl7pPr marL="2971800" indent="-228600" eaLnBrk="0" fontAlgn="base" hangingPunct="0">
              <a:spcBef>
                <a:spcPct val="20000"/>
              </a:spcBef>
              <a:spcAft>
                <a:spcPct val="0"/>
              </a:spcAft>
              <a:buFont typeface="Arial" charset="0"/>
              <a:buChar char="»"/>
              <a:defRPr sz="2000">
                <a:solidFill>
                  <a:schemeClr val="tx1"/>
                </a:solidFill>
                <a:latin typeface="Rockwell" charset="0"/>
              </a:defRPr>
            </a:lvl7pPr>
            <a:lvl8pPr marL="3429000" indent="-228600" eaLnBrk="0" fontAlgn="base" hangingPunct="0">
              <a:spcBef>
                <a:spcPct val="20000"/>
              </a:spcBef>
              <a:spcAft>
                <a:spcPct val="0"/>
              </a:spcAft>
              <a:buFont typeface="Arial" charset="0"/>
              <a:buChar char="»"/>
              <a:defRPr sz="2000">
                <a:solidFill>
                  <a:schemeClr val="tx1"/>
                </a:solidFill>
                <a:latin typeface="Rockwell" charset="0"/>
              </a:defRPr>
            </a:lvl8pPr>
            <a:lvl9pPr marL="3886200" indent="-228600" eaLnBrk="0" fontAlgn="base" hangingPunct="0">
              <a:spcBef>
                <a:spcPct val="20000"/>
              </a:spcBef>
              <a:spcAft>
                <a:spcPct val="0"/>
              </a:spcAft>
              <a:buFont typeface="Arial" charset="0"/>
              <a:buChar char="»"/>
              <a:defRPr sz="2000">
                <a:solidFill>
                  <a:schemeClr val="tx1"/>
                </a:solidFill>
                <a:latin typeface="Rockwell" charset="0"/>
              </a:defRPr>
            </a:lvl9pPr>
          </a:lstStyle>
          <a:p>
            <a:pPr eaLnBrk="1" hangingPunct="1">
              <a:spcBef>
                <a:spcPct val="0"/>
              </a:spcBef>
              <a:buFontTx/>
              <a:buNone/>
            </a:pPr>
            <a:r>
              <a:rPr lang="en-US" altLang="en-US" sz="1800"/>
              <a:t>According to one estimate, coral reefs goods and services are worth about 0 $375 billion each year.</a:t>
            </a:r>
          </a:p>
          <a:p>
            <a:pPr eaLnBrk="1" hangingPunct="1">
              <a:spcBef>
                <a:spcPct val="0"/>
              </a:spcBef>
              <a:buFontTx/>
              <a:buNone/>
            </a:pPr>
            <a:endParaRPr lang="en-US" altLang="en-US" sz="1800"/>
          </a:p>
          <a:p>
            <a:pPr eaLnBrk="1" hangingPunct="1">
              <a:spcBef>
                <a:spcPct val="0"/>
              </a:spcBef>
              <a:buFontTx/>
              <a:buNone/>
            </a:pPr>
            <a:r>
              <a:rPr lang="en-US" altLang="en-US" sz="1800"/>
              <a:t>Shoreline protection</a:t>
            </a:r>
          </a:p>
          <a:p>
            <a:pPr eaLnBrk="1" hangingPunct="1">
              <a:spcBef>
                <a:spcPct val="0"/>
              </a:spcBef>
              <a:buFontTx/>
              <a:buNone/>
            </a:pPr>
            <a:endParaRPr lang="en-US" altLang="en-US" sz="1800"/>
          </a:p>
          <a:p>
            <a:pPr eaLnBrk="1" hangingPunct="1">
              <a:spcBef>
                <a:spcPct val="0"/>
              </a:spcBef>
              <a:buFontTx/>
              <a:buNone/>
            </a:pPr>
            <a:r>
              <a:rPr lang="en-US" altLang="en-US" sz="1800"/>
              <a:t>Source of food</a:t>
            </a:r>
          </a:p>
          <a:p>
            <a:pPr eaLnBrk="1" hangingPunct="1">
              <a:spcBef>
                <a:spcPct val="0"/>
              </a:spcBef>
              <a:buFontTx/>
              <a:buNone/>
            </a:pPr>
            <a:endParaRPr lang="en-US" altLang="en-US" sz="1800"/>
          </a:p>
          <a:p>
            <a:pPr eaLnBrk="1" hangingPunct="1">
              <a:spcBef>
                <a:spcPct val="0"/>
              </a:spcBef>
              <a:buFontTx/>
              <a:buNone/>
            </a:pPr>
            <a:r>
              <a:rPr lang="en-US" altLang="en-US" sz="1800"/>
              <a:t>Recreation/Tourism</a:t>
            </a:r>
          </a:p>
          <a:p>
            <a:pPr eaLnBrk="1" hangingPunct="1">
              <a:spcBef>
                <a:spcPct val="0"/>
              </a:spcBef>
              <a:buFontTx/>
              <a:buNone/>
            </a:pPr>
            <a:endParaRPr lang="en-US" altLang="en-US" sz="1800"/>
          </a:p>
          <a:p>
            <a:pPr eaLnBrk="1" hangingPunct="1">
              <a:spcBef>
                <a:spcPct val="0"/>
              </a:spcBef>
              <a:buFontTx/>
              <a:buNone/>
            </a:pPr>
            <a:r>
              <a:rPr lang="en-US" altLang="en-US" sz="1800"/>
              <a:t>Diverse communities</a:t>
            </a:r>
          </a:p>
        </p:txBody>
      </p:sp>
      <p:pic>
        <p:nvPicPr>
          <p:cNvPr id="27652" name="Picture 2" descr="Scuba Divers Near Coral Re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95801"/>
            <a:ext cx="31242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Ocelllaris-Clownfish-Among-Corals---Coral-Reef-Poster-C1176856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438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descr="Image:Coral reef in Ras Muhammad nature park (Iolanda reef).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1" y="4648201"/>
            <a:ext cx="24352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92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Documents and Settings\rherfegar\Local Settings\Temporary Internet Files\Content.IE5\Y1XAWUK1\MP900431046[1].jpg"/>
          <p:cNvPicPr>
            <a:picLocks noChangeAspect="1" noChangeArrowheads="1"/>
          </p:cNvPicPr>
          <p:nvPr/>
        </p:nvPicPr>
        <p:blipFill>
          <a:blip r:embed="rId2" cstate="print"/>
          <a:srcRect/>
          <a:stretch>
            <a:fillRect/>
          </a:stretch>
        </p:blipFill>
        <p:spPr bwMode="auto">
          <a:xfrm>
            <a:off x="1524000" y="1"/>
            <a:ext cx="9638671" cy="6857999"/>
          </a:xfrm>
          <a:prstGeom prst="rect">
            <a:avLst/>
          </a:prstGeom>
          <a:noFill/>
        </p:spPr>
      </p:pic>
      <p:sp>
        <p:nvSpPr>
          <p:cNvPr id="2" name="Title 1"/>
          <p:cNvSpPr>
            <a:spLocks noGrp="1"/>
          </p:cNvSpPr>
          <p:nvPr>
            <p:ph type="title"/>
          </p:nvPr>
        </p:nvSpPr>
        <p:spPr>
          <a:xfrm>
            <a:off x="1991544" y="188640"/>
            <a:ext cx="8229600"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b="1" dirty="0">
                <a:solidFill>
                  <a:srgbClr val="7030A0"/>
                </a:solidFill>
              </a:rPr>
              <a:t>Why are coral reefs important?</a:t>
            </a:r>
            <a:endParaRPr lang="en-US" b="1" dirty="0">
              <a:solidFill>
                <a:srgbClr val="7030A0"/>
              </a:solidFill>
            </a:endParaRPr>
          </a:p>
        </p:txBody>
      </p:sp>
      <p:sp>
        <p:nvSpPr>
          <p:cNvPr id="3" name="Content Placeholder 2"/>
          <p:cNvSpPr>
            <a:spLocks noGrp="1"/>
          </p:cNvSpPr>
          <p:nvPr>
            <p:ph idx="1"/>
          </p:nvPr>
        </p:nvSpPr>
        <p:spPr>
          <a:xfrm>
            <a:off x="1703512" y="1412776"/>
            <a:ext cx="9289032" cy="5256584"/>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GB" dirty="0"/>
              <a:t>Contain rare species of plants and animals</a:t>
            </a:r>
          </a:p>
          <a:p>
            <a:r>
              <a:rPr lang="en-GB" dirty="0"/>
              <a:t>Form a barrier which protects coasts from storm waves</a:t>
            </a:r>
          </a:p>
          <a:p>
            <a:r>
              <a:rPr lang="en-GB" dirty="0"/>
              <a:t>Provide nutrients for fish stocks, which helps fishing industries.</a:t>
            </a:r>
          </a:p>
          <a:p>
            <a:r>
              <a:rPr lang="en-GB" dirty="0"/>
              <a:t>Major tourist attraction, with over 250 million visitors a year </a:t>
            </a:r>
          </a:p>
          <a:p>
            <a:r>
              <a:rPr lang="en-GB" dirty="0"/>
              <a:t>The tourism it generate is worth over $2 billion per year.</a:t>
            </a:r>
          </a:p>
          <a:p>
            <a:endParaRPr lang="en-GB" dirty="0"/>
          </a:p>
          <a:p>
            <a:endParaRPr lang="en-GB" dirty="0"/>
          </a:p>
          <a:p>
            <a:r>
              <a:rPr lang="en-GB" b="1" u="sng" dirty="0"/>
              <a:t>BUT… </a:t>
            </a:r>
            <a:r>
              <a:rPr lang="en-GB" dirty="0"/>
              <a:t>what else makes coral reefs so important to us?</a:t>
            </a:r>
          </a:p>
          <a:p>
            <a:endParaRPr lang="en-GB" dirty="0"/>
          </a:p>
          <a:p>
            <a:pPr algn="ctr">
              <a:buNone/>
            </a:pPr>
            <a:r>
              <a:rPr lang="en-GB" b="1" dirty="0">
                <a:solidFill>
                  <a:srgbClr val="00B050"/>
                </a:solidFill>
              </a:rPr>
              <a:t>Discuss:</a:t>
            </a:r>
          </a:p>
          <a:p>
            <a:pPr algn="ctr">
              <a:buNone/>
            </a:pPr>
            <a:r>
              <a:rPr lang="en-GB" b="1" dirty="0">
                <a:solidFill>
                  <a:srgbClr val="00B050"/>
                </a:solidFill>
              </a:rPr>
              <a:t>Do you think coral reefs are important?</a:t>
            </a:r>
          </a:p>
        </p:txBody>
      </p:sp>
    </p:spTree>
    <p:extLst>
      <p:ext uri="{BB962C8B-B14F-4D97-AF65-F5344CB8AC3E}">
        <p14:creationId xmlns:p14="http://schemas.microsoft.com/office/powerpoint/2010/main" val="1184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blinds(horizontal)">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30552"/>
            <a:ext cx="9144000" cy="706090"/>
          </a:xfrm>
        </p:spPr>
        <p:style>
          <a:lnRef idx="2">
            <a:schemeClr val="accent2"/>
          </a:lnRef>
          <a:fillRef idx="1">
            <a:schemeClr val="lt1"/>
          </a:fillRef>
          <a:effectRef idx="0">
            <a:schemeClr val="accent2"/>
          </a:effectRef>
          <a:fontRef idx="minor">
            <a:schemeClr val="dk1"/>
          </a:fontRef>
        </p:style>
        <p:txBody>
          <a:bodyPr>
            <a:normAutofit/>
          </a:bodyPr>
          <a:lstStyle/>
          <a:p>
            <a:r>
              <a:rPr lang="en-GB" sz="2800" b="1" dirty="0">
                <a:latin typeface="Arial Rounded MT Bold" pitchFamily="34" charset="0"/>
                <a:cs typeface="Arial" pitchFamily="34" charset="0"/>
              </a:rPr>
              <a:t>Organise the following into ‘</a:t>
            </a:r>
            <a:r>
              <a:rPr lang="en-GB" sz="2800" b="1" dirty="0">
                <a:solidFill>
                  <a:srgbClr val="00B0F0"/>
                </a:solidFill>
                <a:latin typeface="Arial Rounded MT Bold" pitchFamily="34" charset="0"/>
                <a:cs typeface="Arial" pitchFamily="34" charset="0"/>
              </a:rPr>
              <a:t>goods</a:t>
            </a:r>
            <a:r>
              <a:rPr lang="en-GB" sz="2800" b="1" dirty="0">
                <a:latin typeface="Arial Rounded MT Bold" pitchFamily="34" charset="0"/>
                <a:cs typeface="Arial" pitchFamily="34" charset="0"/>
              </a:rPr>
              <a:t>’ and ‘</a:t>
            </a:r>
            <a:r>
              <a:rPr lang="en-GB" sz="2800" b="1" dirty="0">
                <a:solidFill>
                  <a:srgbClr val="7030A0"/>
                </a:solidFill>
                <a:latin typeface="Arial Rounded MT Bold" pitchFamily="34" charset="0"/>
                <a:cs typeface="Arial" pitchFamily="34" charset="0"/>
              </a:rPr>
              <a:t>services</a:t>
            </a:r>
            <a:r>
              <a:rPr lang="en-GB" sz="2800" b="1" dirty="0">
                <a:latin typeface="Arial Rounded MT Bold" pitchFamily="34" charset="0"/>
                <a:cs typeface="Arial" pitchFamily="34" charset="0"/>
              </a:rPr>
              <a:t>’</a:t>
            </a:r>
          </a:p>
        </p:txBody>
      </p:sp>
      <p:sp>
        <p:nvSpPr>
          <p:cNvPr id="5" name="TextBox 4"/>
          <p:cNvSpPr txBox="1"/>
          <p:nvPr/>
        </p:nvSpPr>
        <p:spPr>
          <a:xfrm>
            <a:off x="1524000" y="0"/>
            <a:ext cx="91440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Arial Rounded MT Bold" pitchFamily="34" charset="0"/>
              </a:rPr>
              <a:t>They give us a wide range of natural resources we can harvest, collect or capture to sell and to make money from.</a:t>
            </a:r>
          </a:p>
        </p:txBody>
      </p:sp>
      <p:sp>
        <p:nvSpPr>
          <p:cNvPr id="6" name="TextBox 5"/>
          <p:cNvSpPr txBox="1"/>
          <p:nvPr/>
        </p:nvSpPr>
        <p:spPr>
          <a:xfrm rot="20462370">
            <a:off x="1753755" y="1771038"/>
            <a:ext cx="2018495"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Fish and shellfish</a:t>
            </a:r>
          </a:p>
        </p:txBody>
      </p:sp>
      <p:sp>
        <p:nvSpPr>
          <p:cNvPr id="7" name="TextBox 6"/>
          <p:cNvSpPr txBox="1"/>
          <p:nvPr/>
        </p:nvSpPr>
        <p:spPr>
          <a:xfrm>
            <a:off x="2927648" y="2564905"/>
            <a:ext cx="237626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Protection from storms</a:t>
            </a:r>
          </a:p>
        </p:txBody>
      </p:sp>
      <p:sp>
        <p:nvSpPr>
          <p:cNvPr id="8" name="TextBox 7"/>
          <p:cNvSpPr txBox="1"/>
          <p:nvPr/>
        </p:nvSpPr>
        <p:spPr>
          <a:xfrm rot="551172">
            <a:off x="2241614" y="3427248"/>
            <a:ext cx="273630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Fishmeal and animal feed</a:t>
            </a:r>
          </a:p>
        </p:txBody>
      </p:sp>
      <p:sp>
        <p:nvSpPr>
          <p:cNvPr id="9" name="TextBox 8"/>
          <p:cNvSpPr txBox="1"/>
          <p:nvPr/>
        </p:nvSpPr>
        <p:spPr>
          <a:xfrm>
            <a:off x="4943872" y="1700808"/>
            <a:ext cx="1944216"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Harbours</a:t>
            </a:r>
          </a:p>
        </p:txBody>
      </p:sp>
      <p:sp>
        <p:nvSpPr>
          <p:cNvPr id="10" name="TextBox 9"/>
          <p:cNvSpPr txBox="1"/>
          <p:nvPr/>
        </p:nvSpPr>
        <p:spPr>
          <a:xfrm>
            <a:off x="15900920" y="3717032"/>
            <a:ext cx="1944216" cy="369332"/>
          </a:xfrm>
          <a:prstGeom prst="rect">
            <a:avLst/>
          </a:prstGeom>
          <a:noFill/>
        </p:spPr>
        <p:txBody>
          <a:bodyPr wrap="square" rtlCol="0">
            <a:spAutoFit/>
          </a:bodyPr>
          <a:lstStyle/>
          <a:p>
            <a:r>
              <a:rPr lang="en-GB" dirty="0"/>
              <a:t>Fish and shellfish</a:t>
            </a:r>
          </a:p>
        </p:txBody>
      </p:sp>
      <p:sp>
        <p:nvSpPr>
          <p:cNvPr id="11" name="TextBox 10"/>
          <p:cNvSpPr txBox="1"/>
          <p:nvPr/>
        </p:nvSpPr>
        <p:spPr>
          <a:xfrm>
            <a:off x="1991544" y="4437113"/>
            <a:ext cx="36004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Sea wood for food and industrial use</a:t>
            </a:r>
          </a:p>
        </p:txBody>
      </p:sp>
      <p:sp>
        <p:nvSpPr>
          <p:cNvPr id="12" name="TextBox 11"/>
          <p:cNvSpPr txBox="1"/>
          <p:nvPr/>
        </p:nvSpPr>
        <p:spPr>
          <a:xfrm rot="469784">
            <a:off x="7620570" y="1669444"/>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Salt</a:t>
            </a:r>
          </a:p>
        </p:txBody>
      </p:sp>
      <p:sp>
        <p:nvSpPr>
          <p:cNvPr id="13" name="TextBox 12"/>
          <p:cNvSpPr txBox="1"/>
          <p:nvPr/>
        </p:nvSpPr>
        <p:spPr>
          <a:xfrm>
            <a:off x="6168008" y="2492896"/>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Land for settlement</a:t>
            </a:r>
          </a:p>
        </p:txBody>
      </p:sp>
      <p:sp>
        <p:nvSpPr>
          <p:cNvPr id="14" name="TextBox 13"/>
          <p:cNvSpPr txBox="1"/>
          <p:nvPr/>
        </p:nvSpPr>
        <p:spPr>
          <a:xfrm rot="21225376">
            <a:off x="6756041" y="3504694"/>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Shelter</a:t>
            </a:r>
          </a:p>
        </p:txBody>
      </p:sp>
      <p:sp>
        <p:nvSpPr>
          <p:cNvPr id="15" name="TextBox 14"/>
          <p:cNvSpPr txBox="1"/>
          <p:nvPr/>
        </p:nvSpPr>
        <p:spPr>
          <a:xfrm>
            <a:off x="6537950" y="4465657"/>
            <a:ext cx="273630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Recreational opportunities</a:t>
            </a:r>
          </a:p>
        </p:txBody>
      </p:sp>
      <p:sp>
        <p:nvSpPr>
          <p:cNvPr id="16" name="TextBox 15"/>
          <p:cNvSpPr txBox="1"/>
          <p:nvPr/>
        </p:nvSpPr>
        <p:spPr>
          <a:xfrm rot="20958079">
            <a:off x="1948622" y="5481672"/>
            <a:ext cx="355623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Biodiversity and wildlife habitats</a:t>
            </a:r>
          </a:p>
        </p:txBody>
      </p:sp>
      <p:sp>
        <p:nvSpPr>
          <p:cNvPr id="17" name="TextBox 16"/>
          <p:cNvSpPr txBox="1"/>
          <p:nvPr/>
        </p:nvSpPr>
        <p:spPr>
          <a:xfrm rot="489165">
            <a:off x="6265468" y="5439852"/>
            <a:ext cx="4032448"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Dilution and natural treatment of wastes</a:t>
            </a:r>
          </a:p>
        </p:txBody>
      </p:sp>
      <p:sp>
        <p:nvSpPr>
          <p:cNvPr id="18" name="TextBox 17"/>
          <p:cNvSpPr txBox="1"/>
          <p:nvPr/>
        </p:nvSpPr>
        <p:spPr>
          <a:xfrm>
            <a:off x="4799856" y="6093296"/>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Construction materials</a:t>
            </a:r>
          </a:p>
        </p:txBody>
      </p:sp>
    </p:spTree>
    <p:extLst>
      <p:ext uri="{BB962C8B-B14F-4D97-AF65-F5344CB8AC3E}">
        <p14:creationId xmlns:p14="http://schemas.microsoft.com/office/powerpoint/2010/main" val="1512676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20462370">
            <a:off x="1084378" y="2234675"/>
            <a:ext cx="2018495"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Fish and shellfish</a:t>
            </a:r>
          </a:p>
        </p:txBody>
      </p:sp>
      <p:sp>
        <p:nvSpPr>
          <p:cNvPr id="7" name="TextBox 6"/>
          <p:cNvSpPr txBox="1"/>
          <p:nvPr/>
        </p:nvSpPr>
        <p:spPr>
          <a:xfrm>
            <a:off x="9596437" y="2314110"/>
            <a:ext cx="237626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Protection from storms</a:t>
            </a:r>
          </a:p>
        </p:txBody>
      </p:sp>
      <p:sp>
        <p:nvSpPr>
          <p:cNvPr id="8" name="TextBox 7"/>
          <p:cNvSpPr txBox="1"/>
          <p:nvPr/>
        </p:nvSpPr>
        <p:spPr>
          <a:xfrm rot="551172">
            <a:off x="2241614" y="3427248"/>
            <a:ext cx="273630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Fishmeal and animal feed</a:t>
            </a:r>
          </a:p>
        </p:txBody>
      </p:sp>
      <p:sp>
        <p:nvSpPr>
          <p:cNvPr id="9" name="TextBox 8"/>
          <p:cNvSpPr txBox="1"/>
          <p:nvPr/>
        </p:nvSpPr>
        <p:spPr>
          <a:xfrm>
            <a:off x="9264352" y="1021665"/>
            <a:ext cx="1944216"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Harbours</a:t>
            </a:r>
          </a:p>
        </p:txBody>
      </p:sp>
      <p:sp>
        <p:nvSpPr>
          <p:cNvPr id="10" name="TextBox 9"/>
          <p:cNvSpPr txBox="1"/>
          <p:nvPr/>
        </p:nvSpPr>
        <p:spPr>
          <a:xfrm>
            <a:off x="15900920" y="3717032"/>
            <a:ext cx="1944216" cy="369332"/>
          </a:xfrm>
          <a:prstGeom prst="rect">
            <a:avLst/>
          </a:prstGeom>
          <a:noFill/>
        </p:spPr>
        <p:txBody>
          <a:bodyPr wrap="square" rtlCol="0">
            <a:spAutoFit/>
          </a:bodyPr>
          <a:lstStyle/>
          <a:p>
            <a:r>
              <a:rPr lang="en-GB" dirty="0"/>
              <a:t>Fish and shellfish</a:t>
            </a:r>
          </a:p>
        </p:txBody>
      </p:sp>
      <p:sp>
        <p:nvSpPr>
          <p:cNvPr id="11" name="TextBox 10"/>
          <p:cNvSpPr txBox="1"/>
          <p:nvPr/>
        </p:nvSpPr>
        <p:spPr>
          <a:xfrm>
            <a:off x="1991544" y="4437113"/>
            <a:ext cx="36004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Sea wood for food and industrial use</a:t>
            </a:r>
          </a:p>
        </p:txBody>
      </p:sp>
      <p:sp>
        <p:nvSpPr>
          <p:cNvPr id="12" name="TextBox 11"/>
          <p:cNvSpPr txBox="1"/>
          <p:nvPr/>
        </p:nvSpPr>
        <p:spPr>
          <a:xfrm rot="469784">
            <a:off x="279369" y="1127540"/>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Salt</a:t>
            </a:r>
          </a:p>
        </p:txBody>
      </p:sp>
      <p:sp>
        <p:nvSpPr>
          <p:cNvPr id="13" name="TextBox 12"/>
          <p:cNvSpPr txBox="1"/>
          <p:nvPr/>
        </p:nvSpPr>
        <p:spPr>
          <a:xfrm>
            <a:off x="6528048" y="2492896"/>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Land for settlement</a:t>
            </a:r>
          </a:p>
        </p:txBody>
      </p:sp>
      <p:sp>
        <p:nvSpPr>
          <p:cNvPr id="14" name="TextBox 13"/>
          <p:cNvSpPr txBox="1"/>
          <p:nvPr/>
        </p:nvSpPr>
        <p:spPr>
          <a:xfrm rot="21225376">
            <a:off x="6756041" y="3504694"/>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Shelter</a:t>
            </a:r>
          </a:p>
        </p:txBody>
      </p:sp>
      <p:sp>
        <p:nvSpPr>
          <p:cNvPr id="15" name="TextBox 14"/>
          <p:cNvSpPr txBox="1"/>
          <p:nvPr/>
        </p:nvSpPr>
        <p:spPr>
          <a:xfrm>
            <a:off x="6537950" y="4465657"/>
            <a:ext cx="273630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Recreational opportunities</a:t>
            </a:r>
          </a:p>
        </p:txBody>
      </p:sp>
      <p:sp>
        <p:nvSpPr>
          <p:cNvPr id="16" name="TextBox 15"/>
          <p:cNvSpPr txBox="1"/>
          <p:nvPr/>
        </p:nvSpPr>
        <p:spPr>
          <a:xfrm rot="16200000">
            <a:off x="9430452" y="4667926"/>
            <a:ext cx="355623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Biodiversity and wildlife habitats</a:t>
            </a:r>
          </a:p>
        </p:txBody>
      </p:sp>
      <p:sp>
        <p:nvSpPr>
          <p:cNvPr id="17" name="TextBox 16"/>
          <p:cNvSpPr txBox="1"/>
          <p:nvPr/>
        </p:nvSpPr>
        <p:spPr>
          <a:xfrm rot="489165">
            <a:off x="6265468" y="5439852"/>
            <a:ext cx="4032448"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Dilution and natural treatment of wastes</a:t>
            </a:r>
          </a:p>
        </p:txBody>
      </p:sp>
      <p:sp>
        <p:nvSpPr>
          <p:cNvPr id="18" name="TextBox 17"/>
          <p:cNvSpPr txBox="1"/>
          <p:nvPr/>
        </p:nvSpPr>
        <p:spPr>
          <a:xfrm>
            <a:off x="2011532" y="5664733"/>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Construction materials</a:t>
            </a:r>
          </a:p>
        </p:txBody>
      </p:sp>
      <p:sp>
        <p:nvSpPr>
          <p:cNvPr id="24" name="Text Placeholder 23"/>
          <p:cNvSpPr>
            <a:spLocks noGrp="1"/>
          </p:cNvSpPr>
          <p:nvPr>
            <p:ph type="body" idx="1"/>
          </p:nvPr>
        </p:nvSpPr>
        <p:spPr>
          <a:xfrm>
            <a:off x="1847528" y="332656"/>
            <a:ext cx="4040188" cy="639762"/>
          </a:xfrm>
        </p:spPr>
        <p:txBody>
          <a:bodyPr/>
          <a:lstStyle/>
          <a:p>
            <a:pPr algn="ctr"/>
            <a:r>
              <a:rPr lang="en-GB" dirty="0">
                <a:solidFill>
                  <a:srgbClr val="00B0F0"/>
                </a:solidFill>
              </a:rPr>
              <a:t>GOODS</a:t>
            </a:r>
          </a:p>
        </p:txBody>
      </p:sp>
      <p:sp>
        <p:nvSpPr>
          <p:cNvPr id="26" name="Text Placeholder 25"/>
          <p:cNvSpPr>
            <a:spLocks noGrp="1"/>
          </p:cNvSpPr>
          <p:nvPr>
            <p:ph type="body" sz="quarter" idx="3"/>
          </p:nvPr>
        </p:nvSpPr>
        <p:spPr>
          <a:xfrm>
            <a:off x="6312025" y="404664"/>
            <a:ext cx="4041775" cy="639762"/>
          </a:xfrm>
        </p:spPr>
        <p:txBody>
          <a:bodyPr/>
          <a:lstStyle/>
          <a:p>
            <a:pPr algn="ctr"/>
            <a:r>
              <a:rPr lang="en-GB" dirty="0">
                <a:solidFill>
                  <a:srgbClr val="7030A0"/>
                </a:solidFill>
              </a:rPr>
              <a:t>SERVICES</a:t>
            </a:r>
          </a:p>
        </p:txBody>
      </p:sp>
      <p:cxnSp>
        <p:nvCxnSpPr>
          <p:cNvPr id="29" name="Straight Connector 28"/>
          <p:cNvCxnSpPr/>
          <p:nvPr/>
        </p:nvCxnSpPr>
        <p:spPr>
          <a:xfrm rot="5400000">
            <a:off x="2369246" y="3667336"/>
            <a:ext cx="66693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093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http://xaxor.com/images/Beautiful-coral-photography/Beautiful-coral-photography06.jpg"/>
          <p:cNvPicPr>
            <a:picLocks noChangeAspect="1" noChangeArrowheads="1"/>
          </p:cNvPicPr>
          <p:nvPr/>
        </p:nvPicPr>
        <p:blipFill>
          <a:blip r:embed="rId2" cstate="print"/>
          <a:srcRect/>
          <a:stretch>
            <a:fillRect/>
          </a:stretch>
        </p:blipFill>
        <p:spPr bwMode="auto">
          <a:xfrm>
            <a:off x="1531343" y="0"/>
            <a:ext cx="912137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latin typeface="Gill Sans MT" pitchFamily="34" charset="0"/>
              </a:rPr>
              <a:t>Link one GOOD to one SERVICE</a:t>
            </a:r>
          </a:p>
        </p:txBody>
      </p:sp>
      <p:sp>
        <p:nvSpPr>
          <p:cNvPr id="8" name="Content Placeholder 7"/>
          <p:cNvSpPr>
            <a:spLocks noGrp="1"/>
          </p:cNvSpPr>
          <p:nvPr>
            <p:ph idx="1"/>
          </p:nvPr>
        </p:nvSpPr>
        <p:spPr>
          <a:xfrm>
            <a:off x="1703512" y="2132857"/>
            <a:ext cx="8712968" cy="4525963"/>
          </a:xfrm>
        </p:spPr>
        <p:style>
          <a:lnRef idx="2">
            <a:schemeClr val="accent1"/>
          </a:lnRef>
          <a:fillRef idx="1">
            <a:schemeClr val="lt1"/>
          </a:fillRef>
          <a:effectRef idx="0">
            <a:schemeClr val="accent1"/>
          </a:effectRef>
          <a:fontRef idx="minor">
            <a:schemeClr val="dk1"/>
          </a:fontRef>
        </p:style>
        <p:txBody>
          <a:bodyPr>
            <a:normAutofit/>
          </a:bodyPr>
          <a:lstStyle/>
          <a:p>
            <a:r>
              <a:rPr lang="en-GB" dirty="0">
                <a:latin typeface="Gill Sans MT" pitchFamily="34" charset="0"/>
              </a:rPr>
              <a:t>In a structured paragraph (with geographical language if possible) explain why the selected good is linked to selected service(s).</a:t>
            </a:r>
          </a:p>
          <a:p>
            <a:endParaRPr lang="en-GB" dirty="0">
              <a:latin typeface="Gill Sans MT" pitchFamily="34" charset="0"/>
            </a:endParaRPr>
          </a:p>
          <a:p>
            <a:r>
              <a:rPr lang="en-GB" dirty="0">
                <a:latin typeface="Gill Sans MT" pitchFamily="34" charset="0"/>
              </a:rPr>
              <a:t>AND then…if you can link it to a specific place in the world.</a:t>
            </a:r>
          </a:p>
          <a:p>
            <a:endParaRPr lang="en-GB" dirty="0">
              <a:latin typeface="Gill Sans MT" pitchFamily="34" charset="0"/>
            </a:endParaRPr>
          </a:p>
          <a:p>
            <a:r>
              <a:rPr lang="en-GB" dirty="0">
                <a:latin typeface="Gill Sans MT" pitchFamily="34" charset="0"/>
              </a:rPr>
              <a:t>AND then also…if you can state why this GOOD / SERVICE in this part of the world is vital?</a:t>
            </a:r>
          </a:p>
        </p:txBody>
      </p:sp>
    </p:spTree>
    <p:extLst>
      <p:ext uri="{BB962C8B-B14F-4D97-AF65-F5344CB8AC3E}">
        <p14:creationId xmlns:p14="http://schemas.microsoft.com/office/powerpoint/2010/main" val="1072540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ral_reefs_large.jpg"/>
          <p:cNvPicPr>
            <a:picLocks noChangeAspect="1"/>
          </p:cNvPicPr>
          <p:nvPr/>
        </p:nvPicPr>
        <p:blipFill>
          <a:blip r:embed="rId2" cstate="print"/>
          <a:srcRect/>
          <a:stretch>
            <a:fillRect/>
          </a:stretch>
        </p:blipFill>
        <p:spPr bwMode="auto">
          <a:xfrm>
            <a:off x="1775520" y="188640"/>
            <a:ext cx="8640960" cy="648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9434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enefits-of-marine-and-coastal-ecosystems-to-human-wellbeing"/>
          <p:cNvPicPr>
            <a:picLocks noChangeAspect="1" noChangeArrowheads="1"/>
          </p:cNvPicPr>
          <p:nvPr/>
        </p:nvPicPr>
        <p:blipFill>
          <a:blip r:embed="rId2" cstate="print"/>
          <a:srcRect/>
          <a:stretch>
            <a:fillRect/>
          </a:stretch>
        </p:blipFill>
        <p:spPr bwMode="auto">
          <a:xfrm>
            <a:off x="1524000" y="1"/>
            <a:ext cx="9144000" cy="6808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7573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B0F0"/>
                </a:solidFill>
              </a:rPr>
              <a:t>Threats to coral reefs</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9922" y="1690688"/>
            <a:ext cx="5312869" cy="4351338"/>
          </a:xfrm>
        </p:spPr>
      </p:pic>
      <p:sp>
        <p:nvSpPr>
          <p:cNvPr id="5" name="TextBox 4"/>
          <p:cNvSpPr txBox="1"/>
          <p:nvPr/>
        </p:nvSpPr>
        <p:spPr>
          <a:xfrm>
            <a:off x="7238082" y="1690688"/>
            <a:ext cx="3481330" cy="4431983"/>
          </a:xfrm>
          <a:prstGeom prst="rect">
            <a:avLst/>
          </a:prstGeom>
          <a:noFill/>
        </p:spPr>
        <p:txBody>
          <a:bodyPr wrap="square" rtlCol="0">
            <a:spAutoFit/>
          </a:bodyPr>
          <a:lstStyle/>
          <a:p>
            <a:r>
              <a:rPr lang="en-US" sz="3200" dirty="0"/>
              <a:t>Watch the video and list the threats to coral reefs and the impacts this will have</a:t>
            </a:r>
          </a:p>
          <a:p>
            <a:endParaRPr lang="en-US" sz="3200" dirty="0"/>
          </a:p>
          <a:p>
            <a:r>
              <a:rPr lang="en-US" dirty="0">
                <a:hlinkClick r:id="rId2"/>
              </a:rPr>
              <a:t>https://</a:t>
            </a:r>
            <a:r>
              <a:rPr lang="en-US" dirty="0" err="1">
                <a:hlinkClick r:id="rId2"/>
              </a:rPr>
              <a:t>www.theguardian.com</a:t>
            </a:r>
            <a:r>
              <a:rPr lang="en-US" dirty="0">
                <a:hlinkClick r:id="rId2"/>
              </a:rPr>
              <a:t>/environment/2017/</a:t>
            </a:r>
            <a:r>
              <a:rPr lang="en-US" dirty="0" err="1">
                <a:hlinkClick r:id="rId2"/>
              </a:rPr>
              <a:t>apr</a:t>
            </a:r>
            <a:r>
              <a:rPr lang="en-US" dirty="0">
                <a:hlinkClick r:id="rId2"/>
              </a:rPr>
              <a:t>/12/loss-of-coral-reefs-caused-by-rising-sea-temperatures-could-cost-1tn-globally</a:t>
            </a:r>
            <a:endParaRPr lang="en-US" dirty="0"/>
          </a:p>
        </p:txBody>
      </p:sp>
    </p:spTree>
    <p:extLst>
      <p:ext uri="{BB962C8B-B14F-4D97-AF65-F5344CB8AC3E}">
        <p14:creationId xmlns:p14="http://schemas.microsoft.com/office/powerpoint/2010/main" val="1291191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static.desktopnexus.com/thumbnails/46552-bigthumbnail.jpg"/>
          <p:cNvPicPr>
            <a:picLocks noChangeAspect="1" noChangeArrowheads="1"/>
          </p:cNvPicPr>
          <p:nvPr/>
        </p:nvPicPr>
        <p:blipFill>
          <a:blip r:embed="rId2" cstate="print"/>
          <a:srcRect/>
          <a:stretch>
            <a:fillRect/>
          </a:stretch>
        </p:blipFill>
        <p:spPr bwMode="auto">
          <a:xfrm>
            <a:off x="0" y="-1"/>
            <a:ext cx="11909234" cy="6867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913564" y="232923"/>
            <a:ext cx="2709231" cy="1325563"/>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GB" b="1" dirty="0">
                <a:latin typeface="Gill Sans MT" pitchFamily="34" charset="0"/>
              </a:rPr>
              <a:t>Lesson Objectives</a:t>
            </a:r>
          </a:p>
        </p:txBody>
      </p:sp>
      <p:sp>
        <p:nvSpPr>
          <p:cNvPr id="3" name="Content Placeholder 2"/>
          <p:cNvSpPr>
            <a:spLocks noGrp="1"/>
          </p:cNvSpPr>
          <p:nvPr>
            <p:ph idx="1"/>
          </p:nvPr>
        </p:nvSpPr>
        <p:spPr>
          <a:xfrm>
            <a:off x="1739516" y="2276872"/>
            <a:ext cx="8712968" cy="3132410"/>
          </a:xfrm>
        </p:spPr>
        <p:style>
          <a:lnRef idx="1">
            <a:schemeClr val="accent5"/>
          </a:lnRef>
          <a:fillRef idx="2">
            <a:schemeClr val="accent5"/>
          </a:fillRef>
          <a:effectRef idx="1">
            <a:schemeClr val="accent5"/>
          </a:effectRef>
          <a:fontRef idx="minor">
            <a:schemeClr val="dk1"/>
          </a:fontRef>
        </p:style>
        <p:txBody>
          <a:bodyPr>
            <a:normAutofit/>
          </a:bodyPr>
          <a:lstStyle/>
          <a:p>
            <a:pPr lvl="0"/>
            <a:r>
              <a:rPr lang="en-GB" dirty="0"/>
              <a:t>To be able to state what a coral reef ecosystem is and describe where they are located in the world (</a:t>
            </a:r>
            <a:r>
              <a:rPr lang="en-GB" dirty="0">
                <a:solidFill>
                  <a:srgbClr val="FF0000"/>
                </a:solidFill>
              </a:rPr>
              <a:t>knowledge</a:t>
            </a:r>
            <a:r>
              <a:rPr lang="en-GB" dirty="0"/>
              <a:t>)</a:t>
            </a:r>
          </a:p>
          <a:p>
            <a:pPr lvl="0"/>
            <a:r>
              <a:rPr lang="en-GB" dirty="0"/>
              <a:t>To be able to examine the importance of coral reefs to the oceans and us humans   (</a:t>
            </a:r>
            <a:r>
              <a:rPr lang="en-GB" dirty="0">
                <a:solidFill>
                  <a:srgbClr val="FF0000"/>
                </a:solidFill>
              </a:rPr>
              <a:t>application</a:t>
            </a:r>
            <a:r>
              <a:rPr lang="en-GB" dirty="0"/>
              <a:t>) </a:t>
            </a:r>
          </a:p>
          <a:p>
            <a:pPr lvl="0"/>
            <a:r>
              <a:rPr lang="en-GB" dirty="0">
                <a:solidFill>
                  <a:srgbClr val="7030A0"/>
                </a:solidFill>
              </a:rPr>
              <a:t>To be able to evaluate management strategies to help save our coral reefs  (</a:t>
            </a:r>
            <a:r>
              <a:rPr lang="en-GB" dirty="0">
                <a:solidFill>
                  <a:srgbClr val="FF0000"/>
                </a:solidFill>
              </a:rPr>
              <a:t>evaluate</a:t>
            </a:r>
            <a:r>
              <a:rPr lang="en-GB" dirty="0">
                <a:solidFill>
                  <a:srgbClr val="7030A0"/>
                </a:solidFill>
              </a:rPr>
              <a:t>)</a:t>
            </a:r>
          </a:p>
        </p:txBody>
      </p:sp>
    </p:spTree>
    <p:extLst>
      <p:ext uri="{BB962C8B-B14F-4D97-AF65-F5344CB8AC3E}">
        <p14:creationId xmlns:p14="http://schemas.microsoft.com/office/powerpoint/2010/main" val="1720569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1524000" y="1143001"/>
            <a:ext cx="9144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Rockwell" charset="0"/>
              </a:defRPr>
            </a:lvl1pPr>
            <a:lvl2pPr marL="742950" indent="-285750">
              <a:spcBef>
                <a:spcPct val="20000"/>
              </a:spcBef>
              <a:buFont typeface="Arial" charset="0"/>
              <a:buChar char="–"/>
              <a:defRPr sz="2800">
                <a:solidFill>
                  <a:schemeClr val="tx1"/>
                </a:solidFill>
                <a:latin typeface="Rockwell" charset="0"/>
              </a:defRPr>
            </a:lvl2pPr>
            <a:lvl3pPr marL="1143000" indent="-228600">
              <a:spcBef>
                <a:spcPct val="20000"/>
              </a:spcBef>
              <a:buFont typeface="Arial" charset="0"/>
              <a:buChar char="•"/>
              <a:defRPr sz="2400">
                <a:solidFill>
                  <a:schemeClr val="tx1"/>
                </a:solidFill>
                <a:latin typeface="Rockwell" charset="0"/>
              </a:defRPr>
            </a:lvl3pPr>
            <a:lvl4pPr marL="1600200" indent="-228600">
              <a:spcBef>
                <a:spcPct val="20000"/>
              </a:spcBef>
              <a:buFont typeface="Arial" charset="0"/>
              <a:buChar char="–"/>
              <a:defRPr sz="2000">
                <a:solidFill>
                  <a:schemeClr val="tx1"/>
                </a:solidFill>
                <a:latin typeface="Rockwell" charset="0"/>
              </a:defRPr>
            </a:lvl4pPr>
            <a:lvl5pPr marL="2057400" indent="-228600">
              <a:spcBef>
                <a:spcPct val="20000"/>
              </a:spcBef>
              <a:buFont typeface="Arial" charset="0"/>
              <a:buChar char="»"/>
              <a:defRPr sz="2000">
                <a:solidFill>
                  <a:schemeClr val="tx1"/>
                </a:solidFill>
                <a:latin typeface="Rockwell" charset="0"/>
              </a:defRPr>
            </a:lvl5pPr>
            <a:lvl6pPr marL="2514600" indent="-228600" eaLnBrk="0" fontAlgn="base" hangingPunct="0">
              <a:spcBef>
                <a:spcPct val="20000"/>
              </a:spcBef>
              <a:spcAft>
                <a:spcPct val="0"/>
              </a:spcAft>
              <a:buFont typeface="Arial" charset="0"/>
              <a:buChar char="»"/>
              <a:defRPr sz="2000">
                <a:solidFill>
                  <a:schemeClr val="tx1"/>
                </a:solidFill>
                <a:latin typeface="Rockwell" charset="0"/>
              </a:defRPr>
            </a:lvl6pPr>
            <a:lvl7pPr marL="2971800" indent="-228600" eaLnBrk="0" fontAlgn="base" hangingPunct="0">
              <a:spcBef>
                <a:spcPct val="20000"/>
              </a:spcBef>
              <a:spcAft>
                <a:spcPct val="0"/>
              </a:spcAft>
              <a:buFont typeface="Arial" charset="0"/>
              <a:buChar char="»"/>
              <a:defRPr sz="2000">
                <a:solidFill>
                  <a:schemeClr val="tx1"/>
                </a:solidFill>
                <a:latin typeface="Rockwell" charset="0"/>
              </a:defRPr>
            </a:lvl7pPr>
            <a:lvl8pPr marL="3429000" indent="-228600" eaLnBrk="0" fontAlgn="base" hangingPunct="0">
              <a:spcBef>
                <a:spcPct val="20000"/>
              </a:spcBef>
              <a:spcAft>
                <a:spcPct val="0"/>
              </a:spcAft>
              <a:buFont typeface="Arial" charset="0"/>
              <a:buChar char="»"/>
              <a:defRPr sz="2000">
                <a:solidFill>
                  <a:schemeClr val="tx1"/>
                </a:solidFill>
                <a:latin typeface="Rockwell" charset="0"/>
              </a:defRPr>
            </a:lvl8pPr>
            <a:lvl9pPr marL="3886200" indent="-228600" eaLnBrk="0" fontAlgn="base" hangingPunct="0">
              <a:spcBef>
                <a:spcPct val="20000"/>
              </a:spcBef>
              <a:spcAft>
                <a:spcPct val="0"/>
              </a:spcAft>
              <a:buFont typeface="Arial" charset="0"/>
              <a:buChar char="»"/>
              <a:defRPr sz="2000">
                <a:solidFill>
                  <a:schemeClr val="tx1"/>
                </a:solidFill>
                <a:latin typeface="Rockwell" charset="0"/>
              </a:defRPr>
            </a:lvl9pPr>
          </a:lstStyle>
          <a:p>
            <a:pPr eaLnBrk="1" hangingPunct="1">
              <a:spcBef>
                <a:spcPct val="0"/>
              </a:spcBef>
              <a:buFontTx/>
              <a:buNone/>
            </a:pPr>
            <a:r>
              <a:rPr lang="en-US" altLang="en-US" sz="1600"/>
              <a:t>Recent report from the Global Coral Reef Monitoring Network estimates that 25% of the world's reefs are already gone or severely damaged and that another third are degraded and threatened. This coral reef crisis is happening here at home in the U.S. and in far away places, in some of the most remote areas of the world. </a:t>
            </a:r>
          </a:p>
          <a:p>
            <a:pPr eaLnBrk="1" hangingPunct="1">
              <a:spcBef>
                <a:spcPct val="0"/>
              </a:spcBef>
              <a:buFontTx/>
              <a:buNone/>
            </a:pPr>
            <a:endParaRPr lang="en-US" altLang="en-US" sz="1600"/>
          </a:p>
          <a:p>
            <a:pPr eaLnBrk="1" hangingPunct="1">
              <a:spcBef>
                <a:spcPct val="0"/>
              </a:spcBef>
            </a:pPr>
            <a:r>
              <a:rPr lang="en-US" altLang="en-US" sz="1600"/>
              <a:t> overexploitation of resources for subsistence and commercial fishing; </a:t>
            </a:r>
          </a:p>
          <a:p>
            <a:pPr eaLnBrk="1" hangingPunct="1">
              <a:spcBef>
                <a:spcPct val="0"/>
              </a:spcBef>
            </a:pPr>
            <a:r>
              <a:rPr lang="en-US" altLang="en-US" sz="1600"/>
              <a:t> destructive fishing practices that degrade and destroy the habitat itself; </a:t>
            </a:r>
          </a:p>
          <a:p>
            <a:pPr eaLnBrk="1" hangingPunct="1">
              <a:spcBef>
                <a:spcPct val="0"/>
              </a:spcBef>
            </a:pPr>
            <a:r>
              <a:rPr lang="en-US" altLang="en-US" sz="1600"/>
              <a:t> increasing coastal populations, which are expected to double in the next 50 years; </a:t>
            </a:r>
          </a:p>
          <a:p>
            <a:pPr eaLnBrk="1" hangingPunct="1">
              <a:spcBef>
                <a:spcPct val="0"/>
              </a:spcBef>
            </a:pPr>
            <a:r>
              <a:rPr lang="en-US" altLang="en-US" sz="1600"/>
              <a:t> poor land use practices and runoff of pollutants, sediments and nutrients; </a:t>
            </a:r>
          </a:p>
          <a:p>
            <a:pPr eaLnBrk="1" hangingPunct="1">
              <a:spcBef>
                <a:spcPct val="0"/>
              </a:spcBef>
            </a:pPr>
            <a:r>
              <a:rPr lang="en-US" altLang="en-US" sz="1600"/>
              <a:t> disease outbreaks, which may be associated with poor water quality and pollutants; </a:t>
            </a:r>
          </a:p>
          <a:p>
            <a:pPr eaLnBrk="1" hangingPunct="1">
              <a:spcBef>
                <a:spcPct val="0"/>
              </a:spcBef>
            </a:pPr>
            <a:r>
              <a:rPr lang="en-US" altLang="en-US" sz="1600"/>
              <a:t> coral bleaching, associated with increasing seawater temperatures and sedimentation</a:t>
            </a:r>
          </a:p>
          <a:p>
            <a:pPr eaLnBrk="1" hangingPunct="1">
              <a:spcBef>
                <a:spcPct val="0"/>
              </a:spcBef>
            </a:pPr>
            <a:r>
              <a:rPr lang="en-US" altLang="en-US" sz="1600"/>
              <a:t> removal of coastal mangrove forests. </a:t>
            </a:r>
          </a:p>
          <a:p>
            <a:pPr eaLnBrk="1" hangingPunct="1">
              <a:spcBef>
                <a:spcPct val="0"/>
              </a:spcBef>
              <a:buFontTx/>
              <a:buNone/>
            </a:pPr>
            <a:endParaRPr lang="en-US" altLang="en-US" sz="1600"/>
          </a:p>
        </p:txBody>
      </p:sp>
      <p:sp>
        <p:nvSpPr>
          <p:cNvPr id="29698" name="TextBox 2"/>
          <p:cNvSpPr txBox="1">
            <a:spLocks noChangeArrowheads="1"/>
          </p:cNvSpPr>
          <p:nvPr/>
        </p:nvSpPr>
        <p:spPr bwMode="auto">
          <a:xfrm>
            <a:off x="1981200" y="152400"/>
            <a:ext cx="838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Rockwell" charset="0"/>
              </a:defRPr>
            </a:lvl1pPr>
            <a:lvl2pPr marL="742950" indent="-285750">
              <a:spcBef>
                <a:spcPct val="20000"/>
              </a:spcBef>
              <a:buFont typeface="Arial" charset="0"/>
              <a:buChar char="–"/>
              <a:defRPr sz="2800">
                <a:solidFill>
                  <a:schemeClr val="tx1"/>
                </a:solidFill>
                <a:latin typeface="Rockwell" charset="0"/>
              </a:defRPr>
            </a:lvl2pPr>
            <a:lvl3pPr marL="1143000" indent="-228600">
              <a:spcBef>
                <a:spcPct val="20000"/>
              </a:spcBef>
              <a:buFont typeface="Arial" charset="0"/>
              <a:buChar char="•"/>
              <a:defRPr sz="2400">
                <a:solidFill>
                  <a:schemeClr val="tx1"/>
                </a:solidFill>
                <a:latin typeface="Rockwell" charset="0"/>
              </a:defRPr>
            </a:lvl3pPr>
            <a:lvl4pPr marL="1600200" indent="-228600">
              <a:spcBef>
                <a:spcPct val="20000"/>
              </a:spcBef>
              <a:buFont typeface="Arial" charset="0"/>
              <a:buChar char="–"/>
              <a:defRPr sz="2000">
                <a:solidFill>
                  <a:schemeClr val="tx1"/>
                </a:solidFill>
                <a:latin typeface="Rockwell" charset="0"/>
              </a:defRPr>
            </a:lvl4pPr>
            <a:lvl5pPr marL="2057400" indent="-228600">
              <a:spcBef>
                <a:spcPct val="20000"/>
              </a:spcBef>
              <a:buFont typeface="Arial" charset="0"/>
              <a:buChar char="»"/>
              <a:defRPr sz="2000">
                <a:solidFill>
                  <a:schemeClr val="tx1"/>
                </a:solidFill>
                <a:latin typeface="Rockwell" charset="0"/>
              </a:defRPr>
            </a:lvl5pPr>
            <a:lvl6pPr marL="2514600" indent="-228600" eaLnBrk="0" fontAlgn="base" hangingPunct="0">
              <a:spcBef>
                <a:spcPct val="20000"/>
              </a:spcBef>
              <a:spcAft>
                <a:spcPct val="0"/>
              </a:spcAft>
              <a:buFont typeface="Arial" charset="0"/>
              <a:buChar char="»"/>
              <a:defRPr sz="2000">
                <a:solidFill>
                  <a:schemeClr val="tx1"/>
                </a:solidFill>
                <a:latin typeface="Rockwell" charset="0"/>
              </a:defRPr>
            </a:lvl6pPr>
            <a:lvl7pPr marL="2971800" indent="-228600" eaLnBrk="0" fontAlgn="base" hangingPunct="0">
              <a:spcBef>
                <a:spcPct val="20000"/>
              </a:spcBef>
              <a:spcAft>
                <a:spcPct val="0"/>
              </a:spcAft>
              <a:buFont typeface="Arial" charset="0"/>
              <a:buChar char="»"/>
              <a:defRPr sz="2000">
                <a:solidFill>
                  <a:schemeClr val="tx1"/>
                </a:solidFill>
                <a:latin typeface="Rockwell" charset="0"/>
              </a:defRPr>
            </a:lvl7pPr>
            <a:lvl8pPr marL="3429000" indent="-228600" eaLnBrk="0" fontAlgn="base" hangingPunct="0">
              <a:spcBef>
                <a:spcPct val="20000"/>
              </a:spcBef>
              <a:spcAft>
                <a:spcPct val="0"/>
              </a:spcAft>
              <a:buFont typeface="Arial" charset="0"/>
              <a:buChar char="»"/>
              <a:defRPr sz="2000">
                <a:solidFill>
                  <a:schemeClr val="tx1"/>
                </a:solidFill>
                <a:latin typeface="Rockwell" charset="0"/>
              </a:defRPr>
            </a:lvl8pPr>
            <a:lvl9pPr marL="3886200" indent="-228600" eaLnBrk="0" fontAlgn="base" hangingPunct="0">
              <a:spcBef>
                <a:spcPct val="20000"/>
              </a:spcBef>
              <a:spcAft>
                <a:spcPct val="0"/>
              </a:spcAft>
              <a:buFont typeface="Arial" charset="0"/>
              <a:buChar char="»"/>
              <a:defRPr sz="2000">
                <a:solidFill>
                  <a:schemeClr val="tx1"/>
                </a:solidFill>
                <a:latin typeface="Rockwell" charset="0"/>
              </a:defRPr>
            </a:lvl9pPr>
          </a:lstStyle>
          <a:p>
            <a:pPr algn="ctr" eaLnBrk="1" hangingPunct="1">
              <a:spcBef>
                <a:spcPct val="0"/>
              </a:spcBef>
              <a:buFontTx/>
              <a:buNone/>
            </a:pPr>
            <a:r>
              <a:rPr lang="en-US" altLang="en-US" sz="2800" b="1"/>
              <a:t>Coral Reefs in crisis – </a:t>
            </a:r>
          </a:p>
          <a:p>
            <a:pPr algn="ctr" eaLnBrk="1" hangingPunct="1">
              <a:spcBef>
                <a:spcPct val="0"/>
              </a:spcBef>
              <a:buFontTx/>
              <a:buNone/>
            </a:pPr>
            <a:r>
              <a:rPr lang="en-US" altLang="en-US" sz="2800" b="1"/>
              <a:t>What’s happening to our coral reefs?</a:t>
            </a:r>
          </a:p>
        </p:txBody>
      </p:sp>
      <p:pic>
        <p:nvPicPr>
          <p:cNvPr id="29699" name="Picture 2" descr="http://oceanworld.tamu.edu/students/coral/images/dynamite_reef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1" y="4038600"/>
            <a:ext cx="22399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Agaricia coral colo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419600"/>
            <a:ext cx="2362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http://www.mcsuk.org/images/turtle/aat_GoMreeffish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419601"/>
            <a:ext cx="3276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012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altLang="en-US"/>
              <a:t>Major threats to Coral Reefs</a:t>
            </a:r>
          </a:p>
        </p:txBody>
      </p:sp>
      <p:sp>
        <p:nvSpPr>
          <p:cNvPr id="31746" name="Content Placeholder 2"/>
          <p:cNvSpPr>
            <a:spLocks noGrp="1"/>
          </p:cNvSpPr>
          <p:nvPr>
            <p:ph idx="1"/>
          </p:nvPr>
        </p:nvSpPr>
        <p:spPr/>
        <p:txBody>
          <a:bodyPr/>
          <a:lstStyle/>
          <a:p>
            <a:pPr eaLnBrk="1" hangingPunct="1"/>
            <a:r>
              <a:rPr lang="en-US" altLang="en-US"/>
              <a:t>Overfishing (including aquarium collection)</a:t>
            </a:r>
          </a:p>
          <a:p>
            <a:pPr eaLnBrk="1" hangingPunct="1"/>
            <a:r>
              <a:rPr lang="en-US" altLang="en-US"/>
              <a:t>Human Population Growth</a:t>
            </a:r>
          </a:p>
          <a:p>
            <a:pPr eaLnBrk="1" hangingPunct="1"/>
            <a:r>
              <a:rPr lang="en-US" altLang="en-US"/>
              <a:t>Pollution</a:t>
            </a:r>
          </a:p>
          <a:p>
            <a:pPr eaLnBrk="1" hangingPunct="1"/>
            <a:r>
              <a:rPr lang="en-US" altLang="en-US"/>
              <a:t>Sediment/Turbidity</a:t>
            </a:r>
          </a:p>
          <a:p>
            <a:pPr eaLnBrk="1" hangingPunct="1"/>
            <a:r>
              <a:rPr lang="en-US" altLang="en-US"/>
              <a:t>Nutrient Enrichment</a:t>
            </a:r>
          </a:p>
          <a:p>
            <a:pPr eaLnBrk="1" hangingPunct="1"/>
            <a:r>
              <a:rPr lang="en-US" altLang="en-US"/>
              <a:t>Invasive Species</a:t>
            </a:r>
          </a:p>
          <a:p>
            <a:pPr eaLnBrk="1" hangingPunct="1"/>
            <a:r>
              <a:rPr lang="en-US" altLang="en-US"/>
              <a:t>Bleaching</a:t>
            </a:r>
          </a:p>
        </p:txBody>
      </p:sp>
    </p:spTree>
    <p:extLst>
      <p:ext uri="{BB962C8B-B14F-4D97-AF65-F5344CB8AC3E}">
        <p14:creationId xmlns:p14="http://schemas.microsoft.com/office/powerpoint/2010/main" val="1765921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1"/>
            <a:ext cx="8229600" cy="563563"/>
          </a:xfrm>
        </p:spPr>
        <p:txBody>
          <a:bodyPr rtlCol="0">
            <a:normAutofit fontScale="90000"/>
          </a:bodyPr>
          <a:lstStyle/>
          <a:p>
            <a:pPr>
              <a:defRPr/>
            </a:pPr>
            <a:r>
              <a:rPr lang="en-US" dirty="0"/>
              <a:t>What can we do?</a:t>
            </a:r>
          </a:p>
        </p:txBody>
      </p:sp>
      <p:sp>
        <p:nvSpPr>
          <p:cNvPr id="33794" name="Content Placeholder 3"/>
          <p:cNvSpPr>
            <a:spLocks noGrp="1"/>
          </p:cNvSpPr>
          <p:nvPr>
            <p:ph idx="1"/>
          </p:nvPr>
        </p:nvSpPr>
        <p:spPr>
          <a:xfrm>
            <a:off x="1524000" y="1066800"/>
            <a:ext cx="8839200" cy="5486400"/>
          </a:xfrm>
        </p:spPr>
        <p:txBody>
          <a:bodyPr/>
          <a:lstStyle/>
          <a:p>
            <a:pPr lvl="1" eaLnBrk="1" hangingPunct="1"/>
            <a:r>
              <a:rPr lang="en-US" altLang="en-US" sz="1400" b="1"/>
              <a:t>Conserve water:</a:t>
            </a:r>
            <a:r>
              <a:rPr lang="en-US" altLang="en-US" sz="1400"/>
              <a:t> The less water you use, the less runoff and wastewater will pollute our oceans. </a:t>
            </a:r>
          </a:p>
          <a:p>
            <a:pPr lvl="1" eaLnBrk="1" hangingPunct="1"/>
            <a:r>
              <a:rPr lang="en-US" altLang="en-US" sz="1400" b="1"/>
              <a:t>Help reduce pollution:</a:t>
            </a:r>
            <a:r>
              <a:rPr lang="en-US" altLang="en-US" sz="1400"/>
              <a:t> Walk, bike or ride the bus. Fossil fuel emissions from cars and industry raise lead to ocean warming which causes mass-bleaching of corals and can lead to widespread destruction of reefs. </a:t>
            </a:r>
          </a:p>
          <a:p>
            <a:pPr lvl="1" eaLnBrk="1" hangingPunct="1"/>
            <a:r>
              <a:rPr lang="en-US" altLang="en-US" sz="1400" b="1"/>
              <a:t>Use only ecological or organic fertilizers:</a:t>
            </a:r>
            <a:r>
              <a:rPr lang="en-US" altLang="en-US" sz="1400"/>
              <a:t> Although you may live thousands of miles from a coral reef ecosystem, these products flow into the water system, pollute the ocean, and can harm coral reefs and marine life. </a:t>
            </a:r>
          </a:p>
          <a:p>
            <a:pPr lvl="1" eaLnBrk="1" hangingPunct="1"/>
            <a:r>
              <a:rPr lang="en-US" altLang="en-US" sz="1400" b="1"/>
              <a:t>Dispose of your trash properly:</a:t>
            </a:r>
            <a:r>
              <a:rPr lang="en-US" altLang="en-US" sz="1400"/>
              <a:t> Don't leave unwanted fishing lines or nets in the water or on the beach. Any kind of litter pollutes the water and can harm the reef and the fish. </a:t>
            </a:r>
          </a:p>
          <a:p>
            <a:pPr lvl="1" eaLnBrk="1" hangingPunct="1"/>
            <a:r>
              <a:rPr lang="en-US" altLang="en-US" sz="1400" b="1"/>
              <a:t>Support reef-friendly businesses:</a:t>
            </a:r>
            <a:r>
              <a:rPr lang="en-US" altLang="en-US" sz="1400"/>
              <a:t> Ask the fishing, boating, hotel, aquarium, dive or snorkeling operators how they protect the reef. Be sure they care for the living reef ecosystem and ask if the organization responsible is part of a coral reef ecosystem management effort. </a:t>
            </a:r>
          </a:p>
          <a:p>
            <a:pPr lvl="1" eaLnBrk="1" hangingPunct="1"/>
            <a:r>
              <a:rPr lang="en-US" altLang="en-US" sz="1400" b="1"/>
              <a:t>Plant a tree:</a:t>
            </a:r>
            <a:r>
              <a:rPr lang="en-US" altLang="en-US" sz="1400"/>
              <a:t> Trees reduce runoff into the oceans. You will also contribute to reversing the warming of our planet and the rising temperatures of our oceans. </a:t>
            </a:r>
          </a:p>
          <a:p>
            <a:pPr lvl="1" eaLnBrk="1" hangingPunct="1"/>
            <a:r>
              <a:rPr lang="en-US" altLang="en-US" sz="1400" b="1"/>
              <a:t>Practice safe and responsible diving and snorkeling:</a:t>
            </a:r>
            <a:r>
              <a:rPr lang="en-US" altLang="en-US" sz="1400"/>
              <a:t> Do not touch the reef or anchor your boat on the reef. Contact with the coral will damage the delicate coral animals, and anchoring on the reef can kill it, so look for sandy bottom or use moorings if available. </a:t>
            </a:r>
          </a:p>
          <a:p>
            <a:pPr lvl="1" eaLnBrk="1" hangingPunct="1"/>
            <a:r>
              <a:rPr lang="en-US" altLang="en-US" sz="1400" b="1"/>
              <a:t>Volunteer for a coral reef cleanup:</a:t>
            </a:r>
            <a:r>
              <a:rPr lang="en-US" altLang="en-US" sz="1400"/>
              <a:t> You don't live near a coral reef? Then do what many people do with their vacation: visit a coral reef. Spend an afternoon enjoying the beauty of one of the most diverse ecosystems on the Earth. </a:t>
            </a:r>
          </a:p>
          <a:p>
            <a:pPr lvl="1" eaLnBrk="1" hangingPunct="1"/>
            <a:r>
              <a:rPr lang="en-US" altLang="en-US" sz="1400" b="1"/>
              <a:t>Contact your government representatives:</a:t>
            </a:r>
            <a:r>
              <a:rPr lang="en-US" altLang="en-US" sz="1400"/>
              <a:t> Demand they take action to protect coral reefs, stop sewage pollution of our oceans, expand marine protected areas and take steps to reverse global warming. </a:t>
            </a:r>
          </a:p>
          <a:p>
            <a:pPr lvl="1" eaLnBrk="1" hangingPunct="1"/>
            <a:r>
              <a:rPr lang="en-US" altLang="en-US" sz="1400" b="1"/>
              <a:t>Spread the word</a:t>
            </a:r>
            <a:endParaRPr lang="en-US" altLang="en-US" sz="1400"/>
          </a:p>
        </p:txBody>
      </p:sp>
    </p:spTree>
    <p:extLst>
      <p:ext uri="{BB962C8B-B14F-4D97-AF65-F5344CB8AC3E}">
        <p14:creationId xmlns:p14="http://schemas.microsoft.com/office/powerpoint/2010/main" val="442701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Management of the Great Barrier Reef</a:t>
            </a:r>
          </a:p>
        </p:txBody>
      </p:sp>
      <p:sp>
        <p:nvSpPr>
          <p:cNvPr id="3" name="Content Placeholder 2"/>
          <p:cNvSpPr>
            <a:spLocks noGrp="1"/>
          </p:cNvSpPr>
          <p:nvPr>
            <p:ph idx="1"/>
          </p:nvPr>
        </p:nvSpPr>
        <p:spPr>
          <a:xfrm>
            <a:off x="838200" y="1825625"/>
            <a:ext cx="4258456" cy="4351338"/>
          </a:xfrm>
        </p:spPr>
        <p:txBody>
          <a:bodyPr/>
          <a:lstStyle/>
          <a:p>
            <a:r>
              <a:rPr lang="en-US" dirty="0">
                <a:hlinkClick r:id="rId2"/>
              </a:rPr>
              <a:t>https://www.youtube.com/watch?v=KqzXxkXKebE</a:t>
            </a:r>
            <a:endParaRPr lang="en-US" dirty="0"/>
          </a:p>
          <a:p>
            <a:endParaRPr lang="en-US" dirty="0"/>
          </a:p>
          <a:p>
            <a:r>
              <a:rPr lang="en-US" dirty="0"/>
              <a:t>Make notes on:</a:t>
            </a:r>
          </a:p>
          <a:p>
            <a:endParaRPr lang="en-US" dirty="0"/>
          </a:p>
          <a:p>
            <a:r>
              <a:rPr lang="en-US" dirty="0"/>
              <a:t>Characteristics, opportunities, threats, management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959" y="1690688"/>
            <a:ext cx="6690553" cy="4351338"/>
          </a:xfrm>
          <a:prstGeom prst="rect">
            <a:avLst/>
          </a:prstGeom>
        </p:spPr>
      </p:pic>
    </p:spTree>
    <p:extLst>
      <p:ext uri="{BB962C8B-B14F-4D97-AF65-F5344CB8AC3E}">
        <p14:creationId xmlns:p14="http://schemas.microsoft.com/office/powerpoint/2010/main" val="91364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7/76/Blue_Linckia_Starfish.JPG/220px-Blue_Linckia_Starfi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2516787" cy="6856285"/>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Grp="1" noChangeArrowheads="1"/>
          </p:cNvSpPr>
          <p:nvPr>
            <p:ph type="title"/>
          </p:nvPr>
        </p:nvSpPr>
        <p:spPr>
          <a:xfrm>
            <a:off x="2005120" y="188641"/>
            <a:ext cx="8229600" cy="741363"/>
          </a:xfrm>
        </p:spPr>
        <p:style>
          <a:lnRef idx="2">
            <a:schemeClr val="accent1"/>
          </a:lnRef>
          <a:fillRef idx="1">
            <a:schemeClr val="lt1"/>
          </a:fillRef>
          <a:effectRef idx="0">
            <a:schemeClr val="accent1"/>
          </a:effectRef>
          <a:fontRef idx="minor">
            <a:schemeClr val="dk1"/>
          </a:fontRef>
        </p:style>
        <p:txBody>
          <a:bodyPr>
            <a:normAutofit/>
          </a:bodyPr>
          <a:lstStyle/>
          <a:p>
            <a:pPr>
              <a:defRPr/>
            </a:pPr>
            <a:r>
              <a:rPr lang="en-GB" dirty="0">
                <a:solidFill>
                  <a:srgbClr val="FF3399"/>
                </a:solidFill>
                <a:latin typeface="Gill Sans MT" pitchFamily="34" charset="0"/>
              </a:rPr>
              <a:t>The GREAT BARRIER REEF!</a:t>
            </a:r>
          </a:p>
        </p:txBody>
      </p:sp>
      <p:sp>
        <p:nvSpPr>
          <p:cNvPr id="17411" name="Rectangle 3"/>
          <p:cNvSpPr>
            <a:spLocks noGrp="1" noChangeArrowheads="1"/>
          </p:cNvSpPr>
          <p:nvPr>
            <p:ph idx="1"/>
          </p:nvPr>
        </p:nvSpPr>
        <p:spPr>
          <a:xfrm>
            <a:off x="1981200" y="2132857"/>
            <a:ext cx="8229600" cy="4392488"/>
          </a:xfrm>
        </p:spPr>
        <p:style>
          <a:lnRef idx="2">
            <a:schemeClr val="accent5"/>
          </a:lnRef>
          <a:fillRef idx="1">
            <a:schemeClr val="lt1"/>
          </a:fillRef>
          <a:effectRef idx="0">
            <a:schemeClr val="accent5"/>
          </a:effectRef>
          <a:fontRef idx="minor">
            <a:schemeClr val="dk1"/>
          </a:fontRef>
        </p:style>
        <p:txBody>
          <a:bodyPr>
            <a:normAutofit lnSpcReduction="10000"/>
          </a:bodyPr>
          <a:lstStyle/>
          <a:p>
            <a:pPr lvl="1" eaLnBrk="1" hangingPunct="1"/>
            <a:r>
              <a:rPr lang="en-GB" dirty="0">
                <a:latin typeface="Gill Sans MT" pitchFamily="34" charset="0"/>
              </a:rPr>
              <a:t>Include a map to show the GBR’s location</a:t>
            </a:r>
          </a:p>
          <a:p>
            <a:pPr lvl="1" eaLnBrk="1" hangingPunct="1"/>
            <a:r>
              <a:rPr lang="en-GB" dirty="0">
                <a:latin typeface="Gill Sans MT" pitchFamily="34" charset="0"/>
              </a:rPr>
              <a:t>How was it formed? </a:t>
            </a:r>
          </a:p>
          <a:p>
            <a:pPr lvl="1" eaLnBrk="1" hangingPunct="1"/>
            <a:r>
              <a:rPr lang="en-GB" dirty="0">
                <a:latin typeface="Gill Sans MT" pitchFamily="34" charset="0"/>
              </a:rPr>
              <a:t>Facts and figures about tourist numbers who visit the Great Barrier Reef</a:t>
            </a:r>
          </a:p>
          <a:p>
            <a:pPr lvl="1" eaLnBrk="1" hangingPunct="1"/>
            <a:r>
              <a:rPr lang="en-GB" dirty="0">
                <a:latin typeface="Gill Sans MT" pitchFamily="34" charset="0"/>
              </a:rPr>
              <a:t>What are the main threats to the GBR?</a:t>
            </a:r>
          </a:p>
          <a:p>
            <a:pPr lvl="1" eaLnBrk="1" hangingPunct="1"/>
            <a:r>
              <a:rPr lang="en-GB" b="1" dirty="0">
                <a:latin typeface="Gill Sans MT" pitchFamily="34" charset="0"/>
              </a:rPr>
              <a:t>Management of tourism and other activities:</a:t>
            </a:r>
          </a:p>
          <a:p>
            <a:pPr lvl="1" eaLnBrk="1" hangingPunct="1"/>
            <a:r>
              <a:rPr lang="en-GB" dirty="0">
                <a:latin typeface="Gill Sans MT" pitchFamily="34" charset="0"/>
              </a:rPr>
              <a:t>The GBR is a UNESCO World Heritage Site, what does this mean? Why does it help protect the reef?</a:t>
            </a:r>
          </a:p>
          <a:p>
            <a:pPr lvl="1" eaLnBrk="1" hangingPunct="1"/>
            <a:r>
              <a:rPr lang="en-GB" dirty="0">
                <a:latin typeface="Gill Sans MT" pitchFamily="34" charset="0"/>
              </a:rPr>
              <a:t>The GBR is a marine park, what does this mean? Why does it help protect the reef?</a:t>
            </a:r>
          </a:p>
          <a:p>
            <a:pPr lvl="1" eaLnBrk="1" hangingPunct="1"/>
            <a:r>
              <a:rPr lang="en-GB" dirty="0">
                <a:latin typeface="Gill Sans MT" pitchFamily="34" charset="0"/>
              </a:rPr>
              <a:t>How are tourists being encouraged to protect the reef? </a:t>
            </a:r>
          </a:p>
          <a:p>
            <a:pPr lvl="1" eaLnBrk="1" hangingPunct="1"/>
            <a:r>
              <a:rPr lang="en-GB" dirty="0">
                <a:latin typeface="Gill Sans MT" pitchFamily="34" charset="0"/>
              </a:rPr>
              <a:t>What else are they doing to manage activities on the reef?</a:t>
            </a:r>
          </a:p>
        </p:txBody>
      </p:sp>
      <p:sp>
        <p:nvSpPr>
          <p:cNvPr id="5" name="Rectangle 2"/>
          <p:cNvSpPr txBox="1">
            <a:spLocks noChangeArrowheads="1"/>
          </p:cNvSpPr>
          <p:nvPr/>
        </p:nvSpPr>
        <p:spPr>
          <a:xfrm>
            <a:off x="1981200" y="1099923"/>
            <a:ext cx="8229600" cy="74136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dirty="0">
                <a:latin typeface="Gill Sans MT" pitchFamily="34" charset="0"/>
              </a:rPr>
              <a:t>Write up an A4 fact-file on the Great Barrier Reefs as a tourist destination.</a:t>
            </a:r>
          </a:p>
        </p:txBody>
      </p:sp>
    </p:spTree>
    <p:extLst>
      <p:ext uri="{BB962C8B-B14F-4D97-AF65-F5344CB8AC3E}">
        <p14:creationId xmlns:p14="http://schemas.microsoft.com/office/powerpoint/2010/main" val="392499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0973-0481-FD4D-A576-5183F6650536}"/>
              </a:ext>
            </a:extLst>
          </p:cNvPr>
          <p:cNvSpPr>
            <a:spLocks noGrp="1"/>
          </p:cNvSpPr>
          <p:nvPr>
            <p:ph type="title"/>
          </p:nvPr>
        </p:nvSpPr>
        <p:spPr>
          <a:solidFill>
            <a:srgbClr val="FFFF00"/>
          </a:solidFill>
        </p:spPr>
        <p:txBody>
          <a:bodyPr/>
          <a:lstStyle/>
          <a:p>
            <a:r>
              <a:rPr lang="en-US" dirty="0"/>
              <a:t>7 mark exam question </a:t>
            </a:r>
          </a:p>
        </p:txBody>
      </p:sp>
      <p:sp>
        <p:nvSpPr>
          <p:cNvPr id="3" name="Content Placeholder 2">
            <a:extLst>
              <a:ext uri="{FF2B5EF4-FFF2-40B4-BE49-F238E27FC236}">
                <a16:creationId xmlns:a16="http://schemas.microsoft.com/office/drawing/2014/main" id="{7951C3DC-21DA-7C45-88DC-92B4BC29B1B0}"/>
              </a:ext>
            </a:extLst>
          </p:cNvPr>
          <p:cNvSpPr>
            <a:spLocks noGrp="1"/>
          </p:cNvSpPr>
          <p:nvPr>
            <p:ph idx="1"/>
          </p:nvPr>
        </p:nvSpPr>
        <p:spPr/>
        <p:txBody>
          <a:bodyPr/>
          <a:lstStyle/>
          <a:p>
            <a:pPr marL="0" indent="0">
              <a:buNone/>
            </a:pPr>
            <a:r>
              <a:rPr lang="en-US" dirty="0"/>
              <a:t>Explain the characteristics and formation of a named coral reef (7)</a:t>
            </a:r>
          </a:p>
          <a:p>
            <a:endParaRPr lang="en-US" dirty="0"/>
          </a:p>
        </p:txBody>
      </p:sp>
    </p:spTree>
    <p:extLst>
      <p:ext uri="{BB962C8B-B14F-4D97-AF65-F5344CB8AC3E}">
        <p14:creationId xmlns:p14="http://schemas.microsoft.com/office/powerpoint/2010/main" val="883466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0973-0481-FD4D-A576-5183F6650536}"/>
              </a:ext>
            </a:extLst>
          </p:cNvPr>
          <p:cNvSpPr>
            <a:spLocks noGrp="1"/>
          </p:cNvSpPr>
          <p:nvPr>
            <p:ph type="title"/>
          </p:nvPr>
        </p:nvSpPr>
        <p:spPr>
          <a:solidFill>
            <a:srgbClr val="FFFF00"/>
          </a:solidFill>
        </p:spPr>
        <p:txBody>
          <a:bodyPr/>
          <a:lstStyle/>
          <a:p>
            <a:r>
              <a:rPr lang="en-US" dirty="0"/>
              <a:t>7 mark exam question </a:t>
            </a:r>
          </a:p>
        </p:txBody>
      </p:sp>
      <p:sp>
        <p:nvSpPr>
          <p:cNvPr id="3" name="Content Placeholder 2">
            <a:extLst>
              <a:ext uri="{FF2B5EF4-FFF2-40B4-BE49-F238E27FC236}">
                <a16:creationId xmlns:a16="http://schemas.microsoft.com/office/drawing/2014/main" id="{7951C3DC-21DA-7C45-88DC-92B4BC29B1B0}"/>
              </a:ext>
            </a:extLst>
          </p:cNvPr>
          <p:cNvSpPr>
            <a:spLocks noGrp="1"/>
          </p:cNvSpPr>
          <p:nvPr>
            <p:ph idx="1"/>
          </p:nvPr>
        </p:nvSpPr>
        <p:spPr/>
        <p:txBody>
          <a:bodyPr/>
          <a:lstStyle/>
          <a:p>
            <a:pPr marL="0" indent="0">
              <a:buNone/>
            </a:pPr>
            <a:r>
              <a:rPr lang="en-US" dirty="0"/>
              <a:t>Explain the characteristics and formation of a named coral reef (7)</a:t>
            </a:r>
          </a:p>
          <a:p>
            <a:endParaRPr lang="en-US" dirty="0"/>
          </a:p>
        </p:txBody>
      </p:sp>
      <p:sp>
        <p:nvSpPr>
          <p:cNvPr id="4" name="Rectangle 3">
            <a:extLst>
              <a:ext uri="{FF2B5EF4-FFF2-40B4-BE49-F238E27FC236}">
                <a16:creationId xmlns:a16="http://schemas.microsoft.com/office/drawing/2014/main" id="{BA98D3D3-C1B9-4547-895E-2C3A1D85FDF3}"/>
              </a:ext>
            </a:extLst>
          </p:cNvPr>
          <p:cNvSpPr/>
          <p:nvPr/>
        </p:nvSpPr>
        <p:spPr>
          <a:xfrm>
            <a:off x="522514" y="2333685"/>
            <a:ext cx="11887200" cy="4524315"/>
          </a:xfrm>
          <a:prstGeom prst="rect">
            <a:avLst/>
          </a:prstGeom>
        </p:spPr>
        <p:txBody>
          <a:bodyPr wrap="square">
            <a:spAutoFit/>
          </a:bodyPr>
          <a:lstStyle/>
          <a:p>
            <a:r>
              <a:rPr lang="en-US" sz="1200" dirty="0">
                <a:latin typeface="Times New Roman" panose="02020603050405020304" pitchFamily="18" charset="0"/>
                <a:ea typeface="Calibri" panose="020F0502020204030204" pitchFamily="34" charset="0"/>
                <a:cs typeface="Times New Roman" panose="02020603050405020304" pitchFamily="18" charset="0"/>
              </a:rPr>
              <a:t>Levels marking</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Level 1 (1–3 marks)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Statements including limited detail which describe features of coral reef and/or explain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formation.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Level 2 (4–6 marks)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Uses named example.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More developed statements which describe features of coral reef and/or explain formation.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(NB Max 5 if no named example)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Level 3 (7 marks)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Uses named example.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Comprehensive and accurate statements which describe features of coral reef and explain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formation, including place specific information.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Content Guide: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Answers are likely to refer to:</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 composition of coral,</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 biodiversity,</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 locational features,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 deposition of calcium carbonate,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 colonization etc.</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Times New Roman" panose="02020603050405020304" pitchFamily="18" charset="0"/>
                <a:ea typeface="Calibri" panose="020F0502020204030204" pitchFamily="34" charset="0"/>
                <a:cs typeface="Times New Roman" panose="02020603050405020304" pitchFamily="18" charset="0"/>
              </a:rPr>
              <a:t>NB: Accept name of coral reef as alternative to location for level 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5955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D546-A4FF-884F-B88A-4D609F020204}"/>
              </a:ext>
            </a:extLst>
          </p:cNvPr>
          <p:cNvSpPr>
            <a:spLocks noGrp="1"/>
          </p:cNvSpPr>
          <p:nvPr>
            <p:ph type="title"/>
          </p:nvPr>
        </p:nvSpPr>
        <p:spPr>
          <a:solidFill>
            <a:srgbClr val="FFFF00"/>
          </a:solidFill>
        </p:spPr>
        <p:txBody>
          <a:bodyPr>
            <a:normAutofit fontScale="90000"/>
          </a:bodyPr>
          <a:lstStyle/>
          <a:p>
            <a:r>
              <a:rPr lang="en-US" dirty="0"/>
              <a:t>Explain the characteristics and formation of a named coral reef (7)</a:t>
            </a:r>
            <a:br>
              <a:rPr lang="en-US" dirty="0"/>
            </a:br>
            <a:endParaRPr lang="en-US" dirty="0"/>
          </a:p>
        </p:txBody>
      </p:sp>
      <p:sp>
        <p:nvSpPr>
          <p:cNvPr id="3" name="Content Placeholder 2">
            <a:extLst>
              <a:ext uri="{FF2B5EF4-FFF2-40B4-BE49-F238E27FC236}">
                <a16:creationId xmlns:a16="http://schemas.microsoft.com/office/drawing/2014/main" id="{6DFD8513-0266-114F-94F1-92F194ADD3D9}"/>
              </a:ext>
            </a:extLst>
          </p:cNvPr>
          <p:cNvSpPr>
            <a:spLocks noGrp="1"/>
          </p:cNvSpPr>
          <p:nvPr>
            <p:ph idx="1"/>
          </p:nvPr>
        </p:nvSpPr>
        <p:spPr/>
        <p:txBody>
          <a:bodyPr>
            <a:normAutofit lnSpcReduction="10000"/>
          </a:bodyPr>
          <a:lstStyle/>
          <a:p>
            <a:pPr fontAlgn="base"/>
            <a:r>
              <a:rPr lang="en-US" dirty="0"/>
              <a:t> The Great Barrier Reef in Australia is largest living structure on the planet stretching 2300 </a:t>
            </a:r>
            <a:r>
              <a:rPr lang="en-US" dirty="0" err="1"/>
              <a:t>kilometres</a:t>
            </a:r>
            <a:endParaRPr lang="en-US" dirty="0"/>
          </a:p>
          <a:p>
            <a:r>
              <a:rPr lang="en-US" dirty="0"/>
              <a:t>the Great Barrier Reef is incredibly rich and diverse. The Great barrier reef runs parallel to the Queensland coast.  It is a barrier reef so separated from the mainland by a large lagoon. The temperature ranges of 18-30 c.  Off the coast of Queensland there is little annual variation in sea temperature.  The salinity is at favorable level. This is important as freshwater kills the coral. The water off the coast of Queensland is very clear. The outer ring of the barrier reef protects the inland reef allowing for calmer and clearer water. The depth of the water in the inner reef is very shallow- 35 meters. This allows the sun’s rays to penetrate so that photosynthesis can happen. </a:t>
            </a:r>
          </a:p>
          <a:p>
            <a:endParaRPr lang="en-US" dirty="0"/>
          </a:p>
        </p:txBody>
      </p:sp>
    </p:spTree>
    <p:extLst>
      <p:ext uri="{BB962C8B-B14F-4D97-AF65-F5344CB8AC3E}">
        <p14:creationId xmlns:p14="http://schemas.microsoft.com/office/powerpoint/2010/main" val="3708498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a:t>
            </a:r>
            <a:r>
              <a:rPr lang="en-US" dirty="0">
                <a:solidFill>
                  <a:srgbClr val="00B0F0"/>
                </a:solidFill>
              </a:rPr>
              <a:t>Complete the skills based question on the GBR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0019" y="1027906"/>
            <a:ext cx="4631961" cy="5782818"/>
          </a:xfrm>
        </p:spPr>
      </p:pic>
      <p:sp>
        <p:nvSpPr>
          <p:cNvPr id="3" name="Oval 2">
            <a:extLst>
              <a:ext uri="{FF2B5EF4-FFF2-40B4-BE49-F238E27FC236}">
                <a16:creationId xmlns:a16="http://schemas.microsoft.com/office/drawing/2014/main" id="{9BCB23F9-064E-6742-AF9E-0493A6C37991}"/>
              </a:ext>
            </a:extLst>
          </p:cNvPr>
          <p:cNvSpPr/>
          <p:nvPr/>
        </p:nvSpPr>
        <p:spPr>
          <a:xfrm>
            <a:off x="9225023" y="3020992"/>
            <a:ext cx="2128777" cy="20834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B4677B-376A-BA4C-B1DA-309ABB169021}"/>
              </a:ext>
            </a:extLst>
          </p:cNvPr>
          <p:cNvSpPr txBox="1"/>
          <p:nvPr/>
        </p:nvSpPr>
        <p:spPr>
          <a:xfrm>
            <a:off x="9549114" y="3460830"/>
            <a:ext cx="1539433" cy="646331"/>
          </a:xfrm>
          <a:prstGeom prst="rect">
            <a:avLst/>
          </a:prstGeom>
          <a:noFill/>
        </p:spPr>
        <p:txBody>
          <a:bodyPr wrap="square" rtlCol="0">
            <a:spAutoFit/>
          </a:bodyPr>
          <a:lstStyle/>
          <a:p>
            <a:r>
              <a:rPr lang="en-US" dirty="0"/>
              <a:t>Paper 2 practice</a:t>
            </a:r>
          </a:p>
        </p:txBody>
      </p:sp>
    </p:spTree>
    <p:extLst>
      <p:ext uri="{BB962C8B-B14F-4D97-AF65-F5344CB8AC3E}">
        <p14:creationId xmlns:p14="http://schemas.microsoft.com/office/powerpoint/2010/main" val="514201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035323" y="4525072"/>
            <a:ext cx="5112568" cy="2232248"/>
          </a:xfrm>
          <a:prstGeom prst="ellipse">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rot="20727945">
            <a:off x="5147741" y="2719100"/>
            <a:ext cx="914400" cy="2160240"/>
          </a:xfrm>
          <a:prstGeom prst="ellipse">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rot="2080429">
            <a:off x="9169010" y="2730997"/>
            <a:ext cx="914400" cy="2160240"/>
          </a:xfrm>
          <a:prstGeom prst="ellipse">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7134407" y="2364832"/>
            <a:ext cx="914400" cy="2160240"/>
          </a:xfrm>
          <a:prstGeom prst="ellipse">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rot="20886839">
            <a:off x="5182518" y="80496"/>
            <a:ext cx="512861" cy="2906678"/>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rot="479188">
            <a:off x="7837409" y="192070"/>
            <a:ext cx="512861" cy="242297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rot="20886839">
            <a:off x="9257210" y="132019"/>
            <a:ext cx="512861" cy="2867856"/>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rot="20886839">
            <a:off x="6786448" y="-48869"/>
            <a:ext cx="512861" cy="2663533"/>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rot="20886839">
            <a:off x="4528877" y="190262"/>
            <a:ext cx="512861" cy="2867856"/>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0041625" y="109947"/>
            <a:ext cx="512861" cy="2826248"/>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543856" y="5301208"/>
            <a:ext cx="3382901" cy="156966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1. </a:t>
            </a:r>
            <a:r>
              <a:rPr lang="en-US" sz="24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Describe</a:t>
            </a: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and try to </a:t>
            </a:r>
            <a:r>
              <a:rPr lang="en-US" sz="24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explain</a:t>
            </a: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what is happening to our coral reefs?</a:t>
            </a:r>
          </a:p>
        </p:txBody>
      </p:sp>
      <p:sp>
        <p:nvSpPr>
          <p:cNvPr id="15" name="Rectangle 14"/>
          <p:cNvSpPr/>
          <p:nvPr/>
        </p:nvSpPr>
        <p:spPr>
          <a:xfrm>
            <a:off x="1543856" y="3444953"/>
            <a:ext cx="3382901" cy="120032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2. Name and locate 3 coral reef areas in the world</a:t>
            </a:r>
          </a:p>
        </p:txBody>
      </p:sp>
      <p:sp>
        <p:nvSpPr>
          <p:cNvPr id="16" name="Rectangle 15"/>
          <p:cNvSpPr/>
          <p:nvPr/>
        </p:nvSpPr>
        <p:spPr>
          <a:xfrm>
            <a:off x="1508406" y="1533836"/>
            <a:ext cx="2949200" cy="120032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3. </a:t>
            </a:r>
            <a:r>
              <a:rPr lang="en-US" sz="2400" b="1" u="sng"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Analyse</a:t>
            </a: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what can be done to manage or protect coral reefs</a:t>
            </a:r>
          </a:p>
        </p:txBody>
      </p:sp>
      <p:sp>
        <p:nvSpPr>
          <p:cNvPr id="17" name="Rectangle 16"/>
          <p:cNvSpPr/>
          <p:nvPr/>
        </p:nvSpPr>
        <p:spPr>
          <a:xfrm>
            <a:off x="1504906" y="-13794"/>
            <a:ext cx="2727558"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sz="2400" b="1" dirty="0">
                <a:ln w="17780" cmpd="sng">
                  <a:solidFill>
                    <a:srgbClr val="FFFFFF"/>
                  </a:solidFill>
                  <a:prstDash val="solid"/>
                  <a:miter lim="800000"/>
                </a:ln>
                <a:solidFill>
                  <a:schemeClr val="bg1"/>
                </a:solidFill>
                <a:effectLst>
                  <a:outerShdw blurRad="50800" algn="tl" rotWithShape="0">
                    <a:srgbClr val="000000"/>
                  </a:outerShdw>
                </a:effectLst>
              </a:rPr>
              <a:t>Your growing reef of knowledge</a:t>
            </a:r>
          </a:p>
        </p:txBody>
      </p:sp>
    </p:spTree>
    <p:extLst>
      <p:ext uri="{BB962C8B-B14F-4D97-AF65-F5344CB8AC3E}">
        <p14:creationId xmlns:p14="http://schemas.microsoft.com/office/powerpoint/2010/main" val="44877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89" y="0"/>
            <a:ext cx="10515600" cy="1325563"/>
          </a:xfrm>
        </p:spPr>
        <p:txBody>
          <a:bodyPr/>
          <a:lstStyle/>
          <a:p>
            <a:r>
              <a:rPr lang="en-US" b="1" dirty="0">
                <a:solidFill>
                  <a:srgbClr val="0070C0"/>
                </a:solidFill>
              </a:rPr>
              <a:t>Starter</a:t>
            </a:r>
          </a:p>
        </p:txBody>
      </p:sp>
      <p:sp>
        <p:nvSpPr>
          <p:cNvPr id="3" name="Content Placeholder 2"/>
          <p:cNvSpPr>
            <a:spLocks noGrp="1"/>
          </p:cNvSpPr>
          <p:nvPr>
            <p:ph idx="1"/>
          </p:nvPr>
        </p:nvSpPr>
        <p:spPr>
          <a:xfrm>
            <a:off x="408542" y="1076478"/>
            <a:ext cx="10515600" cy="4351338"/>
          </a:xfrm>
        </p:spPr>
        <p:txBody>
          <a:bodyPr/>
          <a:lstStyle/>
          <a:p>
            <a:r>
              <a:rPr lang="en-US" dirty="0"/>
              <a:t>Take a Google '</a:t>
            </a:r>
            <a:r>
              <a:rPr lang="en-US" dirty="0" err="1"/>
              <a:t>reefview</a:t>
            </a:r>
            <a:r>
              <a:rPr lang="en-US" dirty="0"/>
              <a:t>' tour around </a:t>
            </a:r>
            <a:r>
              <a:rPr lang="en-US" dirty="0" err="1"/>
              <a:t>Batu</a:t>
            </a:r>
            <a:r>
              <a:rPr lang="en-US" dirty="0"/>
              <a:t> </a:t>
            </a:r>
            <a:r>
              <a:rPr lang="en-US" dirty="0" err="1"/>
              <a:t>Bolong</a:t>
            </a:r>
            <a:r>
              <a:rPr lang="en-US" dirty="0"/>
              <a:t> (check out on Google Maps if you've never heard of it before!).  If you've never been reef diving before, this is what it looks like. </a:t>
            </a:r>
            <a:r>
              <a:rPr lang="en-US" b="1" i="1" dirty="0"/>
              <a:t>Impressive or what!?  </a:t>
            </a:r>
          </a:p>
          <a:p>
            <a:endParaRPr lang="en-US" dirty="0"/>
          </a:p>
          <a:p>
            <a:r>
              <a:rPr lang="en-US" dirty="0"/>
              <a:t>Go to </a:t>
            </a:r>
            <a:r>
              <a:rPr lang="en-US" b="1" dirty="0" err="1">
                <a:solidFill>
                  <a:srgbClr val="00B0F0"/>
                </a:solidFill>
              </a:rPr>
              <a:t>Batu</a:t>
            </a:r>
            <a:r>
              <a:rPr lang="en-US" b="1" dirty="0">
                <a:solidFill>
                  <a:srgbClr val="00B0F0"/>
                </a:solidFill>
              </a:rPr>
              <a:t> </a:t>
            </a:r>
            <a:r>
              <a:rPr lang="en-US" b="1" dirty="0" err="1">
                <a:solidFill>
                  <a:srgbClr val="00B0F0"/>
                </a:solidFill>
              </a:rPr>
              <a:t>Bolong</a:t>
            </a:r>
            <a:r>
              <a:rPr lang="en-US" b="1" dirty="0">
                <a:solidFill>
                  <a:srgbClr val="00B0F0"/>
                </a:solidFill>
              </a:rPr>
              <a:t> </a:t>
            </a:r>
            <a:r>
              <a:rPr lang="en-US" dirty="0"/>
              <a:t>on google maps. Use the various views to describe the characteristics of  a coral reef. </a:t>
            </a: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927" y="4231963"/>
            <a:ext cx="5413215" cy="2391706"/>
          </a:xfrm>
          <a:prstGeom prst="rect">
            <a:avLst/>
          </a:prstGeom>
        </p:spPr>
      </p:pic>
    </p:spTree>
    <p:extLst>
      <p:ext uri="{BB962C8B-B14F-4D97-AF65-F5344CB8AC3E}">
        <p14:creationId xmlns:p14="http://schemas.microsoft.com/office/powerpoint/2010/main" val="1307699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17863" y="220338"/>
            <a:ext cx="10515600" cy="4601551"/>
          </a:xfrm>
        </p:spPr>
        <p:txBody>
          <a:bodyPr>
            <a:normAutofit fontScale="77500" lnSpcReduction="20000"/>
          </a:bodyPr>
          <a:lstStyle/>
          <a:p>
            <a:r>
              <a:rPr lang="en-US" b="1" i="1" dirty="0">
                <a:solidFill>
                  <a:srgbClr val="7030A0"/>
                </a:solidFill>
              </a:rPr>
              <a:t>Coral reefs are large underwater structures composed of the skeletons of coral, which are marine invertebrate animals. The coral species that build coral reefs are known as </a:t>
            </a:r>
            <a:r>
              <a:rPr lang="en-US" b="1" i="1" dirty="0" err="1">
                <a:solidFill>
                  <a:srgbClr val="7030A0"/>
                </a:solidFill>
              </a:rPr>
              <a:t>hermatypic</a:t>
            </a:r>
            <a:r>
              <a:rPr lang="en-US" b="1" i="1" dirty="0">
                <a:solidFill>
                  <a:srgbClr val="7030A0"/>
                </a:solidFill>
              </a:rPr>
              <a:t> </a:t>
            </a:r>
            <a:r>
              <a:rPr lang="en-US" b="1" i="1" dirty="0" err="1">
                <a:solidFill>
                  <a:srgbClr val="7030A0"/>
                </a:solidFill>
              </a:rPr>
              <a:t>or"hard</a:t>
            </a:r>
            <a:r>
              <a:rPr lang="en-US" b="1" i="1" dirty="0">
                <a:solidFill>
                  <a:srgbClr val="7030A0"/>
                </a:solidFill>
              </a:rPr>
              <a:t>" corals because they extract calcium carbonate from seawater to create a hard, durable exoskeleton that protects their soft, sac-like bodies.</a:t>
            </a:r>
            <a:br>
              <a:rPr lang="en-US" dirty="0">
                <a:solidFill>
                  <a:srgbClr val="7030A0"/>
                </a:solidFill>
              </a:rPr>
            </a:br>
            <a:br>
              <a:rPr lang="en-US" b="1" i="1" dirty="0">
                <a:solidFill>
                  <a:srgbClr val="7030A0"/>
                </a:solidFill>
              </a:rPr>
            </a:br>
            <a:r>
              <a:rPr lang="en-US" b="1" i="1" dirty="0">
                <a:solidFill>
                  <a:srgbClr val="7030A0"/>
                </a:solidFill>
              </a:rPr>
              <a:t>​Each individual coral is referred to as a polyp. New coral polyps live on the calcium carbonate exoskeletons of their ancestors, adding their own exoskeleton to the existing coral structure. As the centuries pass, the coral reef slowly grows, one tiny exoskeleton at a time, until they become massive features of the submarine environment</a:t>
            </a:r>
            <a:r>
              <a:rPr lang="en-US" dirty="0">
                <a:solidFill>
                  <a:srgbClr val="7030A0"/>
                </a:solidFill>
              </a:rPr>
              <a:t>. </a:t>
            </a:r>
          </a:p>
          <a:p>
            <a:r>
              <a:rPr lang="en-US" dirty="0"/>
              <a:t>- source: </a:t>
            </a:r>
            <a:r>
              <a:rPr lang="en-US" dirty="0" err="1"/>
              <a:t>livescience.com</a:t>
            </a:r>
            <a:r>
              <a:rPr lang="en-US" dirty="0"/>
              <a:t> </a:t>
            </a:r>
          </a:p>
          <a:p>
            <a:endParaRPr lang="en-US" dirty="0"/>
          </a:p>
          <a:p>
            <a:endParaRPr lang="en-US" dirty="0"/>
          </a:p>
          <a:p>
            <a:pPr marL="0" indent="0">
              <a:buNone/>
            </a:pPr>
            <a:r>
              <a:rPr lang="en-US" dirty="0"/>
              <a:t>What are coral reefs like?</a:t>
            </a:r>
          </a:p>
          <a:p>
            <a:r>
              <a:rPr lang="en-US" sz="2200" dirty="0">
                <a:hlinkClick r:id="rId2"/>
              </a:rPr>
              <a:t>http://</a:t>
            </a:r>
            <a:r>
              <a:rPr lang="en-US" sz="2200" dirty="0" err="1">
                <a:hlinkClick r:id="rId2"/>
              </a:rPr>
              <a:t>video.nationalgeographic.com</a:t>
            </a:r>
            <a:r>
              <a:rPr lang="en-US" sz="2200" dirty="0">
                <a:hlinkClick r:id="rId2"/>
              </a:rPr>
              <a:t>/video/coral-reefs</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205" y="2649466"/>
            <a:ext cx="5638096" cy="3735923"/>
          </a:xfrm>
          <a:prstGeom prst="rect">
            <a:avLst/>
          </a:prstGeom>
        </p:spPr>
      </p:pic>
    </p:spTree>
    <p:extLst>
      <p:ext uri="{BB962C8B-B14F-4D97-AF65-F5344CB8AC3E}">
        <p14:creationId xmlns:p14="http://schemas.microsoft.com/office/powerpoint/2010/main" val="27808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Nature Wallpaper: Coral Reef"/>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4" name="Rectangle 3"/>
          <p:cNvSpPr/>
          <p:nvPr/>
        </p:nvSpPr>
        <p:spPr>
          <a:xfrm>
            <a:off x="1775520" y="3068960"/>
            <a:ext cx="8712968" cy="7848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500" b="1" dirty="0">
                <a:ln w="11430"/>
                <a:solidFill>
                  <a:srgbClr val="002060"/>
                </a:solidFill>
                <a:effectLst>
                  <a:outerShdw blurRad="80000" dist="40000" dir="5040000" algn="tl">
                    <a:srgbClr val="000000">
                      <a:alpha val="30000"/>
                    </a:srgbClr>
                  </a:outerShdw>
                </a:effectLst>
              </a:rPr>
              <a:t>Where are Coral Reefs </a:t>
            </a:r>
            <a:r>
              <a:rPr lang="en-GB" sz="4500" b="1" dirty="0">
                <a:ln w="11430"/>
                <a:solidFill>
                  <a:srgbClr val="002060"/>
                </a:solidFill>
                <a:effectLst>
                  <a:outerShdw blurRad="80000" dist="40000" dir="5040000" algn="tl">
                    <a:srgbClr val="000000">
                      <a:alpha val="30000"/>
                    </a:srgbClr>
                  </a:outerShdw>
                </a:effectLst>
              </a:rPr>
              <a:t>located?</a:t>
            </a:r>
            <a:endParaRPr lang="en-US" sz="4500" b="1" dirty="0">
              <a:ln w="11430"/>
              <a:solidFill>
                <a:srgbClr val="00206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37698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016" y="1027906"/>
            <a:ext cx="10816818" cy="4608574"/>
          </a:xfrm>
        </p:spPr>
      </p:pic>
    </p:spTree>
    <p:extLst>
      <p:ext uri="{BB962C8B-B14F-4D97-AF65-F5344CB8AC3E}">
        <p14:creationId xmlns:p14="http://schemas.microsoft.com/office/powerpoint/2010/main" val="765723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exploringnature.org/graphics/biomes/map_coral_reef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24744"/>
            <a:ext cx="9144000" cy="57291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03512" y="116632"/>
            <a:ext cx="8712968" cy="7848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500" b="1" dirty="0">
                <a:ln w="11430"/>
                <a:solidFill>
                  <a:srgbClr val="002060"/>
                </a:solidFill>
                <a:effectLst>
                  <a:outerShdw blurRad="80000" dist="40000" dir="5040000" algn="tl">
                    <a:srgbClr val="000000">
                      <a:alpha val="30000"/>
                    </a:srgbClr>
                  </a:outerShdw>
                </a:effectLst>
              </a:rPr>
              <a:t>Where are Coral Reefs </a:t>
            </a:r>
            <a:r>
              <a:rPr lang="en-GB" sz="4500" b="1" dirty="0">
                <a:ln w="11430"/>
                <a:solidFill>
                  <a:srgbClr val="002060"/>
                </a:solidFill>
                <a:effectLst>
                  <a:outerShdw blurRad="80000" dist="40000" dir="5040000" algn="tl">
                    <a:srgbClr val="000000">
                      <a:alpha val="30000"/>
                    </a:srgbClr>
                  </a:outerShdw>
                </a:effectLst>
              </a:rPr>
              <a:t>located?</a:t>
            </a:r>
            <a:endParaRPr lang="en-US" sz="4500" b="1" dirty="0">
              <a:ln w="11430"/>
              <a:solidFill>
                <a:srgbClr val="002060"/>
              </a:solidFill>
              <a:effectLst>
                <a:outerShdw blurRad="80000" dist="40000" dir="5040000" algn="tl">
                  <a:srgbClr val="000000">
                    <a:alpha val="30000"/>
                  </a:srgbClr>
                </a:outerShdw>
              </a:effectLst>
            </a:endParaRPr>
          </a:p>
        </p:txBody>
      </p:sp>
      <p:sp>
        <p:nvSpPr>
          <p:cNvPr id="6" name="Content Placeholder 2"/>
          <p:cNvSpPr>
            <a:spLocks noGrp="1"/>
          </p:cNvSpPr>
          <p:nvPr>
            <p:ph idx="1"/>
          </p:nvPr>
        </p:nvSpPr>
        <p:spPr>
          <a:xfrm>
            <a:off x="1703512" y="2924945"/>
            <a:ext cx="8712968" cy="3777283"/>
          </a:xfrm>
        </p:spPr>
        <p:style>
          <a:lnRef idx="2">
            <a:schemeClr val="accent5"/>
          </a:lnRef>
          <a:fillRef idx="1">
            <a:schemeClr val="lt1"/>
          </a:fillRef>
          <a:effectRef idx="0">
            <a:schemeClr val="accent5"/>
          </a:effectRef>
          <a:fontRef idx="minor">
            <a:schemeClr val="dk1"/>
          </a:fontRef>
        </p:style>
        <p:txBody>
          <a:bodyPr>
            <a:normAutofit/>
          </a:bodyPr>
          <a:lstStyle/>
          <a:p>
            <a:r>
              <a:rPr lang="en-GB" b="1" dirty="0"/>
              <a:t>Look at the map.</a:t>
            </a:r>
          </a:p>
          <a:p>
            <a:r>
              <a:rPr lang="en-GB" dirty="0"/>
              <a:t>DESCRIBE the location of coral reefs in the world </a:t>
            </a:r>
          </a:p>
          <a:p>
            <a:r>
              <a:rPr lang="en-GB" dirty="0"/>
              <a:t>“Coral reefs are mainly found near the....”</a:t>
            </a:r>
          </a:p>
          <a:p>
            <a:r>
              <a:rPr lang="en-GB" dirty="0"/>
              <a:t>“Coral reefs are found between the....”</a:t>
            </a:r>
          </a:p>
          <a:p>
            <a:pPr>
              <a:buNone/>
            </a:pPr>
            <a:endParaRPr lang="en-GB" dirty="0"/>
          </a:p>
          <a:p>
            <a:pPr algn="ctr">
              <a:buNone/>
            </a:pPr>
            <a:r>
              <a:rPr lang="en-GB" sz="3000" i="1" dirty="0"/>
              <a:t>Extension: Explain why you think coral reefs are located in these places.</a:t>
            </a:r>
          </a:p>
        </p:txBody>
      </p:sp>
    </p:spTree>
    <p:extLst>
      <p:ext uri="{BB962C8B-B14F-4D97-AF65-F5344CB8AC3E}">
        <p14:creationId xmlns:p14="http://schemas.microsoft.com/office/powerpoint/2010/main" val="1662849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1965</Words>
  <Application>Microsoft Macintosh PowerPoint</Application>
  <PresentationFormat>Widescreen</PresentationFormat>
  <Paragraphs>220</Paragraphs>
  <Slides>38</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Rounded MT Bold</vt:lpstr>
      <vt:lpstr>Calibri</vt:lpstr>
      <vt:lpstr>Calibri Light</vt:lpstr>
      <vt:lpstr>Gill Sans MT</vt:lpstr>
      <vt:lpstr>Rockwell</vt:lpstr>
      <vt:lpstr>Times New Roman</vt:lpstr>
      <vt:lpstr>Office Theme</vt:lpstr>
      <vt:lpstr>PowerPoint Presentation</vt:lpstr>
      <vt:lpstr>Lesson Objectives</vt:lpstr>
      <vt:lpstr>Lesson Objectives</vt:lpstr>
      <vt:lpstr>PowerPoint Presentation</vt:lpstr>
      <vt:lpstr>Starter</vt:lpstr>
      <vt:lpstr>PowerPoint Presentation</vt:lpstr>
      <vt:lpstr>PowerPoint Presentation</vt:lpstr>
      <vt:lpstr>PowerPoint Presentation</vt:lpstr>
      <vt:lpstr>PowerPoint Presentation</vt:lpstr>
      <vt:lpstr>Structure (Types) of Coral Reefs</vt:lpstr>
      <vt:lpstr>Knowledge check: Identify the type of reef and the characteristics    </vt:lpstr>
      <vt:lpstr>Knowledge check: Identify the type of reef and the characteristics </vt:lpstr>
      <vt:lpstr>Knowledge check: Identify the type of reef and the characteristics </vt:lpstr>
      <vt:lpstr>Exam question: </vt:lpstr>
      <vt:lpstr>Markscheme </vt:lpstr>
      <vt:lpstr>Plenary</vt:lpstr>
      <vt:lpstr>PowerPoint Presentation</vt:lpstr>
      <vt:lpstr>PowerPoint Presentation</vt:lpstr>
      <vt:lpstr>PowerPoint Presentation</vt:lpstr>
      <vt:lpstr>PowerPoint Presentation</vt:lpstr>
      <vt:lpstr>PowerPoint Presentation</vt:lpstr>
      <vt:lpstr>Value of Coral Reefs</vt:lpstr>
      <vt:lpstr>Why are coral reefs important?</vt:lpstr>
      <vt:lpstr>Organise the following into ‘goods’ and ‘services’</vt:lpstr>
      <vt:lpstr>PowerPoint Presentation</vt:lpstr>
      <vt:lpstr>Link one GOOD to one SERVICE</vt:lpstr>
      <vt:lpstr>PowerPoint Presentation</vt:lpstr>
      <vt:lpstr>PowerPoint Presentation</vt:lpstr>
      <vt:lpstr>Threats to coral reefs</vt:lpstr>
      <vt:lpstr>PowerPoint Presentation</vt:lpstr>
      <vt:lpstr>Major threats to Coral Reefs</vt:lpstr>
      <vt:lpstr>What can we do?</vt:lpstr>
      <vt:lpstr>Management of the Great Barrier Reef</vt:lpstr>
      <vt:lpstr>The GREAT BARRIER REEF!</vt:lpstr>
      <vt:lpstr>7 mark exam question </vt:lpstr>
      <vt:lpstr>7 mark exam question </vt:lpstr>
      <vt:lpstr>Explain the characteristics and formation of a named coral reef (7) </vt:lpstr>
      <vt:lpstr>Now: Complete the skills based question on the GBR</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15</cp:revision>
  <dcterms:created xsi:type="dcterms:W3CDTF">2017-05-04T17:22:25Z</dcterms:created>
  <dcterms:modified xsi:type="dcterms:W3CDTF">2018-05-17T14:52:06Z</dcterms:modified>
</cp:coreProperties>
</file>