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9" r:id="rId3"/>
    <p:sldId id="258" r:id="rId4"/>
    <p:sldId id="267" r:id="rId5"/>
    <p:sldId id="268" r:id="rId6"/>
    <p:sldId id="270" r:id="rId7"/>
    <p:sldId id="266" r:id="rId8"/>
    <p:sldId id="257" r:id="rId9"/>
    <p:sldId id="261" r:id="rId10"/>
    <p:sldId id="262" r:id="rId11"/>
    <p:sldId id="275" r:id="rId12"/>
    <p:sldId id="276" r:id="rId13"/>
    <p:sldId id="260" r:id="rId14"/>
    <p:sldId id="264" r:id="rId15"/>
    <p:sldId id="281" r:id="rId16"/>
    <p:sldId id="282" r:id="rId17"/>
    <p:sldId id="277" r:id="rId18"/>
    <p:sldId id="278" r:id="rId19"/>
    <p:sldId id="273" r:id="rId20"/>
    <p:sldId id="274" r:id="rId21"/>
    <p:sldId id="263" r:id="rId22"/>
    <p:sldId id="265" r:id="rId23"/>
    <p:sldId id="259"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p:restoredTop sz="94611"/>
  </p:normalViewPr>
  <p:slideViewPr>
    <p:cSldViewPr>
      <p:cViewPr varScale="1">
        <p:scale>
          <a:sx n="109" d="100"/>
          <a:sy n="109" d="100"/>
        </p:scale>
        <p:origin x="151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BD54EC-E149-44A1-AA81-4DA512D63989}" type="datetimeFigureOut">
              <a:rPr lang="en-US" smtClean="0"/>
              <a:pPr/>
              <a:t>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34061E-C7AA-4658-8614-C688D2F92A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36AFFA86-C584-492C-ABC6-68AA76197E89}" type="slidenum">
              <a:rPr lang="en-GB"/>
              <a:pPr/>
              <a:t>2</a:t>
            </a:fld>
            <a:endParaRPr lang="en-GB"/>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F419CE0-4CC1-46A1-90DB-6516047FFBBB}" type="slidenum">
              <a:rPr lang="en-GB"/>
              <a:pPr/>
              <a:t>4</a:t>
            </a:fld>
            <a:endParaRPr lang="en-GB"/>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CF3CFF6-1BDC-473E-9FEE-15223861229F}" type="slidenum">
              <a:rPr lang="en-GB"/>
              <a:pPr/>
              <a:t>5</a:t>
            </a:fld>
            <a:endParaRPr lang="en-GB"/>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EF79E21-FBE5-4CA5-AF93-E619746DFD0A}" type="slidenum">
              <a:rPr lang="en-GB"/>
              <a:pPr/>
              <a:t>6</a:t>
            </a:fld>
            <a:endParaRPr lang="en-GB"/>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18E768E-81D7-41C8-B965-E3D01E926D27}" type="slidenum">
              <a:rPr lang="en-GB"/>
              <a:pPr/>
              <a:t>7</a:t>
            </a:fld>
            <a:endParaRPr lang="en-GB"/>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2B6FCE9-9789-49E6-8081-BE67D027826F}" type="datetimeFigureOut">
              <a:rPr lang="en-US" smtClean="0"/>
              <a:pPr/>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660B-CAC1-448A-8326-CADA8867D9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6FCE9-9789-49E6-8081-BE67D027826F}" type="datetimeFigureOut">
              <a:rPr lang="en-US" smtClean="0"/>
              <a:pPr/>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660B-CAC1-448A-8326-CADA8867D9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6FCE9-9789-49E6-8081-BE67D027826F}" type="datetimeFigureOut">
              <a:rPr lang="en-US" smtClean="0"/>
              <a:pPr/>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660B-CAC1-448A-8326-CADA8867D9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6FCE9-9789-49E6-8081-BE67D027826F}" type="datetimeFigureOut">
              <a:rPr lang="en-US" smtClean="0"/>
              <a:pPr/>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660B-CAC1-448A-8326-CADA8867D9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B6FCE9-9789-49E6-8081-BE67D027826F}" type="datetimeFigureOut">
              <a:rPr lang="en-US" smtClean="0"/>
              <a:pPr/>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660B-CAC1-448A-8326-CADA8867D9B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B6FCE9-9789-49E6-8081-BE67D027826F}" type="datetimeFigureOut">
              <a:rPr lang="en-US" smtClean="0"/>
              <a:pPr/>
              <a:t>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E660B-CAC1-448A-8326-CADA8867D9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B6FCE9-9789-49E6-8081-BE67D027826F}" type="datetimeFigureOut">
              <a:rPr lang="en-US" smtClean="0"/>
              <a:pPr/>
              <a:t>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E660B-CAC1-448A-8326-CADA8867D9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B6FCE9-9789-49E6-8081-BE67D027826F}" type="datetimeFigureOut">
              <a:rPr lang="en-US" smtClean="0"/>
              <a:pPr/>
              <a:t>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E660B-CAC1-448A-8326-CADA8867D9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6FCE9-9789-49E6-8081-BE67D027826F}" type="datetimeFigureOut">
              <a:rPr lang="en-US" smtClean="0"/>
              <a:pPr/>
              <a:t>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E660B-CAC1-448A-8326-CADA8867D9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B6FCE9-9789-49E6-8081-BE67D027826F}" type="datetimeFigureOut">
              <a:rPr lang="en-US" smtClean="0"/>
              <a:pPr/>
              <a:t>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E660B-CAC1-448A-8326-CADA8867D9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B6FCE9-9789-49E6-8081-BE67D027826F}" type="datetimeFigureOut">
              <a:rPr lang="en-US" smtClean="0"/>
              <a:pPr/>
              <a:t>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E660B-CAC1-448A-8326-CADA8867D9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6FCE9-9789-49E6-8081-BE67D027826F}" type="datetimeFigureOut">
              <a:rPr lang="en-US" smtClean="0"/>
              <a:pPr/>
              <a:t>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E660B-CAC1-448A-8326-CADA8867D9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www.ordnancesurvey.co.uk/oswebsite/getamap/" TargetMode="External"/><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hyperlink" Target="http://www.bing.com/maps/" TargetMode="External"/><Relationship Id="rId4" Type="http://schemas.openxmlformats.org/officeDocument/2006/relationships/hyperlink" Target="http://mapzone.ordnancesurvey.co.uk/mapzone/PagesHomeworkHelp/docs/easypeasy.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70C0"/>
                </a:solidFill>
              </a:rPr>
              <a:t>Coastal Skills practice</a:t>
            </a:r>
          </a:p>
        </p:txBody>
      </p:sp>
      <p:sp>
        <p:nvSpPr>
          <p:cNvPr id="3" name="Subtitle 2"/>
          <p:cNvSpPr>
            <a:spLocks noGrp="1"/>
          </p:cNvSpPr>
          <p:nvPr>
            <p:ph type="subTitle" idx="1"/>
          </p:nvPr>
        </p:nvSpPr>
        <p:spPr/>
        <p:txBody>
          <a:bodyPr/>
          <a:lstStyle/>
          <a:p>
            <a:r>
              <a:rPr lang="en-US" dirty="0"/>
              <a:t>LO: to apply what you have learnt about coastal processes to paper 1 skills </a:t>
            </a:r>
          </a:p>
        </p:txBody>
      </p:sp>
      <p:pic>
        <p:nvPicPr>
          <p:cNvPr id="3074" name="Picture 2"/>
          <p:cNvPicPr>
            <a:picLocks noChangeAspect="1" noChangeArrowheads="1"/>
          </p:cNvPicPr>
          <p:nvPr/>
        </p:nvPicPr>
        <p:blipFill>
          <a:blip r:embed="rId2" cstate="print"/>
          <a:srcRect/>
          <a:stretch>
            <a:fillRect/>
          </a:stretch>
        </p:blipFill>
        <p:spPr bwMode="auto">
          <a:xfrm>
            <a:off x="1295400" y="304800"/>
            <a:ext cx="2062163" cy="204477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800600" y="381000"/>
            <a:ext cx="2514600" cy="201168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features are identified on figure 1a?</a:t>
            </a:r>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33400" y="1676400"/>
            <a:ext cx="5824538" cy="4939495"/>
          </a:xfrm>
          <a:prstGeom prst="rect">
            <a:avLst/>
          </a:prstGeom>
          <a:noFill/>
          <a:ln w="9525">
            <a:noFill/>
            <a:miter lim="800000"/>
            <a:headEnd/>
            <a:tailEnd/>
          </a:ln>
        </p:spPr>
      </p:pic>
      <p:sp>
        <p:nvSpPr>
          <p:cNvPr id="5" name="TextBox 4"/>
          <p:cNvSpPr txBox="1"/>
          <p:nvPr/>
        </p:nvSpPr>
        <p:spPr>
          <a:xfrm>
            <a:off x="6400800" y="1905000"/>
            <a:ext cx="2057400" cy="1200329"/>
          </a:xfrm>
          <a:prstGeom prst="rect">
            <a:avLst/>
          </a:prstGeom>
          <a:noFill/>
        </p:spPr>
        <p:txBody>
          <a:bodyPr wrap="square" rtlCol="0">
            <a:spAutoFit/>
          </a:bodyPr>
          <a:lstStyle/>
          <a:p>
            <a:r>
              <a:rPr lang="en-US" dirty="0"/>
              <a:t>D: Bay/ beach</a:t>
            </a:r>
          </a:p>
          <a:p>
            <a:r>
              <a:rPr lang="en-US" dirty="0"/>
              <a:t>F: Village/ settlement</a:t>
            </a:r>
          </a:p>
          <a:p>
            <a:r>
              <a:rPr lang="en-US" dirty="0"/>
              <a:t>E:  headland/ cliff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cstate="print"/>
          <a:srcRect/>
          <a:stretch>
            <a:fillRect/>
          </a:stretch>
        </p:blipFill>
        <p:spPr bwMode="auto">
          <a:xfrm>
            <a:off x="1066800" y="381000"/>
            <a:ext cx="6886575" cy="54483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cstate="print"/>
          <a:srcRect/>
          <a:stretch>
            <a:fillRect/>
          </a:stretch>
        </p:blipFill>
        <p:spPr bwMode="auto">
          <a:xfrm>
            <a:off x="19050" y="2686050"/>
            <a:ext cx="9105900" cy="14859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landform is </a:t>
            </a:r>
            <a:r>
              <a:rPr lang="en-US" dirty="0" err="1"/>
              <a:t>Slapton</a:t>
            </a:r>
            <a:r>
              <a:rPr lang="en-US" dirty="0"/>
              <a:t> Sands? (1)</a:t>
            </a: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57200" y="1981200"/>
            <a:ext cx="5334000" cy="42672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791200" y="1524000"/>
            <a:ext cx="2857500" cy="4876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landform is </a:t>
            </a:r>
            <a:r>
              <a:rPr lang="en-US" dirty="0" err="1"/>
              <a:t>Slapton</a:t>
            </a:r>
            <a:r>
              <a:rPr lang="en-US" dirty="0"/>
              <a:t> Sands? (1)</a:t>
            </a: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57200" y="1981200"/>
            <a:ext cx="5334000" cy="42672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791200" y="1524000"/>
            <a:ext cx="2857500" cy="4876800"/>
          </a:xfrm>
          <a:prstGeom prst="rect">
            <a:avLst/>
          </a:prstGeom>
          <a:noFill/>
          <a:ln w="9525">
            <a:noFill/>
            <a:miter lim="800000"/>
            <a:headEnd/>
            <a:tailEnd/>
          </a:ln>
        </p:spPr>
      </p:pic>
      <p:sp>
        <p:nvSpPr>
          <p:cNvPr id="6" name="TextBox 5"/>
          <p:cNvSpPr txBox="1"/>
          <p:nvPr/>
        </p:nvSpPr>
        <p:spPr>
          <a:xfrm>
            <a:off x="3048000" y="2667000"/>
            <a:ext cx="5562600" cy="1323439"/>
          </a:xfrm>
          <a:prstGeom prst="rect">
            <a:avLst/>
          </a:prstGeom>
          <a:noFill/>
        </p:spPr>
        <p:txBody>
          <a:bodyPr wrap="square" rtlCol="0">
            <a:spAutoFit/>
          </a:bodyPr>
          <a:lstStyle/>
          <a:p>
            <a:r>
              <a:rPr lang="en-US" sz="8000" dirty="0">
                <a:solidFill>
                  <a:srgbClr val="FF0000"/>
                </a:solidFill>
              </a:rPr>
              <a:t>Bar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cstate="print"/>
          <a:srcRect/>
          <a:stretch>
            <a:fillRect/>
          </a:stretch>
        </p:blipFill>
        <p:spPr bwMode="auto">
          <a:xfrm>
            <a:off x="457200" y="304800"/>
            <a:ext cx="4933950" cy="3970593"/>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1676400" y="4124325"/>
            <a:ext cx="7058025" cy="27336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cstate="print"/>
          <a:srcRect/>
          <a:stretch>
            <a:fillRect/>
          </a:stretch>
        </p:blipFill>
        <p:spPr bwMode="auto">
          <a:xfrm>
            <a:off x="33338" y="914400"/>
            <a:ext cx="9077325" cy="5029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cstate="print"/>
          <a:srcRect/>
          <a:stretch>
            <a:fillRect/>
          </a:stretch>
        </p:blipFill>
        <p:spPr bwMode="auto">
          <a:xfrm>
            <a:off x="1204913" y="1309688"/>
            <a:ext cx="6734175" cy="42386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cstate="print"/>
          <a:srcRect/>
          <a:stretch>
            <a:fillRect/>
          </a:stretch>
        </p:blipFill>
        <p:spPr bwMode="auto">
          <a:xfrm>
            <a:off x="119063" y="1538288"/>
            <a:ext cx="8905875" cy="37814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3008313" cy="2774950"/>
          </a:xfrm>
        </p:spPr>
        <p:txBody>
          <a:bodyPr>
            <a:normAutofit/>
          </a:bodyPr>
          <a:lstStyle/>
          <a:p>
            <a:r>
              <a:rPr lang="en-US" sz="3200" dirty="0"/>
              <a:t>Describe the shape of the coastline between 833450 and 770350 (4)</a:t>
            </a:r>
          </a:p>
        </p:txBody>
      </p:sp>
      <p:sp>
        <p:nvSpPr>
          <p:cNvPr id="6" name="Content Placeholder 5"/>
          <p:cNvSpPr>
            <a:spLocks noGrp="1"/>
          </p:cNvSpPr>
          <p:nvPr>
            <p:ph idx="1"/>
          </p:nvPr>
        </p:nvSpPr>
        <p:spPr/>
        <p:txBody>
          <a:bodyPr/>
          <a:lstStyle/>
          <a:p>
            <a:endParaRPr lang="en-US"/>
          </a:p>
        </p:txBody>
      </p:sp>
      <p:sp>
        <p:nvSpPr>
          <p:cNvPr id="7" name="Text Placeholder 6"/>
          <p:cNvSpPr>
            <a:spLocks noGrp="1"/>
          </p:cNvSpPr>
          <p:nvPr>
            <p:ph type="body" sz="half" idx="2"/>
          </p:nvPr>
        </p:nvSpPr>
        <p:spPr>
          <a:xfrm>
            <a:off x="457200" y="3810000"/>
            <a:ext cx="3008313" cy="2316163"/>
          </a:xfrm>
        </p:spPr>
        <p:txBody>
          <a:bodyPr/>
          <a:lstStyle/>
          <a:p>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3505200" y="609600"/>
            <a:ext cx="4810125" cy="59721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79388" y="115888"/>
            <a:ext cx="8785225" cy="395287"/>
          </a:xfrm>
          <a:prstGeom prst="rect">
            <a:avLst/>
          </a:prstGeom>
          <a:noFill/>
          <a:ln w="28575">
            <a:solidFill>
              <a:schemeClr val="tx1"/>
            </a:solidFill>
            <a:miter lim="800000"/>
            <a:headEnd/>
            <a:tailEnd/>
          </a:ln>
        </p:spPr>
        <p:txBody>
          <a:bodyPr>
            <a:spAutoFit/>
          </a:bodyPr>
          <a:lstStyle/>
          <a:p>
            <a:pPr>
              <a:spcBef>
                <a:spcPct val="50000"/>
              </a:spcBef>
            </a:pPr>
            <a:r>
              <a:rPr lang="en-GB" i="1"/>
              <a:t>Coasts :  Mapwork Skills / Map symbols</a:t>
            </a:r>
            <a:endParaRPr lang="en-GB" sz="1600" i="1"/>
          </a:p>
        </p:txBody>
      </p:sp>
      <p:sp>
        <p:nvSpPr>
          <p:cNvPr id="20483" name="Text Box 3"/>
          <p:cNvSpPr txBox="1">
            <a:spLocks noChangeArrowheads="1"/>
          </p:cNvSpPr>
          <p:nvPr/>
        </p:nvSpPr>
        <p:spPr bwMode="auto">
          <a:xfrm>
            <a:off x="8532813" y="188913"/>
            <a:ext cx="360362" cy="274637"/>
          </a:xfrm>
          <a:prstGeom prst="rect">
            <a:avLst/>
          </a:prstGeom>
          <a:noFill/>
          <a:ln w="9525">
            <a:noFill/>
            <a:miter lim="800000"/>
            <a:headEnd/>
            <a:tailEnd/>
          </a:ln>
        </p:spPr>
        <p:txBody>
          <a:bodyPr>
            <a:spAutoFit/>
          </a:bodyPr>
          <a:lstStyle/>
          <a:p>
            <a:pPr>
              <a:spcBef>
                <a:spcPct val="50000"/>
              </a:spcBef>
            </a:pPr>
            <a:r>
              <a:rPr lang="en-GB" sz="1200"/>
              <a:t>59</a:t>
            </a:r>
          </a:p>
        </p:txBody>
      </p:sp>
      <p:sp>
        <p:nvSpPr>
          <p:cNvPr id="20484" name="Text Box 4"/>
          <p:cNvSpPr txBox="1">
            <a:spLocks noChangeArrowheads="1"/>
          </p:cNvSpPr>
          <p:nvPr/>
        </p:nvSpPr>
        <p:spPr bwMode="auto">
          <a:xfrm>
            <a:off x="179388" y="620713"/>
            <a:ext cx="4321175" cy="1481137"/>
          </a:xfrm>
          <a:prstGeom prst="rect">
            <a:avLst/>
          </a:prstGeom>
          <a:noFill/>
          <a:ln w="9525">
            <a:noFill/>
            <a:miter lim="800000"/>
            <a:headEnd/>
            <a:tailEnd/>
          </a:ln>
        </p:spPr>
        <p:txBody>
          <a:bodyPr>
            <a:spAutoFit/>
          </a:bodyPr>
          <a:lstStyle/>
          <a:p>
            <a:pPr>
              <a:spcBef>
                <a:spcPct val="50000"/>
              </a:spcBef>
            </a:pPr>
            <a:r>
              <a:rPr lang="en-GB" sz="1300">
                <a:latin typeface="Arial Narrow" charset="0"/>
              </a:rPr>
              <a:t>You don’t need to learn all the map symbols and abbreviations by heart – they will be on any map you are given in the exam, but it saves a lot of time if you are familiar with most of them before the exam – and avoid commonly held errors (like ‘CH’ must be a ‘Church’……IT’S NOT…. It’s a Club House of a golf club!). It’s worth getting to know the ‘Water Features’ section well because any map questions on ‘Coasts’ could well include some of these.</a:t>
            </a:r>
          </a:p>
        </p:txBody>
      </p:sp>
      <p:pic>
        <p:nvPicPr>
          <p:cNvPr id="20485" name="Picture 5" descr="roads"/>
          <p:cNvPicPr>
            <a:picLocks noChangeAspect="1" noChangeArrowheads="1"/>
          </p:cNvPicPr>
          <p:nvPr/>
        </p:nvPicPr>
        <p:blipFill>
          <a:blip r:embed="rId3" cstate="print"/>
          <a:srcRect/>
          <a:stretch>
            <a:fillRect/>
          </a:stretch>
        </p:blipFill>
        <p:spPr bwMode="auto">
          <a:xfrm>
            <a:off x="250825" y="2060575"/>
            <a:ext cx="3816350" cy="3154363"/>
          </a:xfrm>
          <a:prstGeom prst="rect">
            <a:avLst/>
          </a:prstGeom>
          <a:noFill/>
          <a:ln w="9525">
            <a:noFill/>
            <a:miter lim="800000"/>
            <a:headEnd/>
            <a:tailEnd/>
          </a:ln>
        </p:spPr>
      </p:pic>
      <p:pic>
        <p:nvPicPr>
          <p:cNvPr id="20486" name="Picture 6" descr="general"/>
          <p:cNvPicPr>
            <a:picLocks noChangeAspect="1" noChangeArrowheads="1"/>
          </p:cNvPicPr>
          <p:nvPr/>
        </p:nvPicPr>
        <p:blipFill>
          <a:blip r:embed="rId4" cstate="print"/>
          <a:srcRect/>
          <a:stretch>
            <a:fillRect/>
          </a:stretch>
        </p:blipFill>
        <p:spPr bwMode="auto">
          <a:xfrm>
            <a:off x="4643438" y="620713"/>
            <a:ext cx="4356100" cy="3452812"/>
          </a:xfrm>
          <a:prstGeom prst="rect">
            <a:avLst/>
          </a:prstGeom>
          <a:noFill/>
          <a:ln w="9525">
            <a:noFill/>
            <a:miter lim="800000"/>
            <a:headEnd/>
            <a:tailEnd/>
          </a:ln>
        </p:spPr>
      </p:pic>
      <p:pic>
        <p:nvPicPr>
          <p:cNvPr id="20487" name="Picture 7" descr="abbrev"/>
          <p:cNvPicPr>
            <a:picLocks noChangeAspect="1" noChangeArrowheads="1"/>
          </p:cNvPicPr>
          <p:nvPr/>
        </p:nvPicPr>
        <p:blipFill>
          <a:blip r:embed="rId5" cstate="print"/>
          <a:srcRect/>
          <a:stretch>
            <a:fillRect/>
          </a:stretch>
        </p:blipFill>
        <p:spPr bwMode="auto">
          <a:xfrm>
            <a:off x="5003800" y="4365625"/>
            <a:ext cx="3867150" cy="2127250"/>
          </a:xfrm>
          <a:prstGeom prst="rect">
            <a:avLst/>
          </a:prstGeom>
          <a:noFill/>
          <a:ln w="9525">
            <a:noFill/>
            <a:miter lim="800000"/>
            <a:headEnd/>
            <a:tailEnd/>
          </a:ln>
        </p:spPr>
      </p:pic>
      <p:pic>
        <p:nvPicPr>
          <p:cNvPr id="20488" name="Picture 8" descr="water"/>
          <p:cNvPicPr>
            <a:picLocks noChangeAspect="1" noChangeArrowheads="1"/>
          </p:cNvPicPr>
          <p:nvPr/>
        </p:nvPicPr>
        <p:blipFill>
          <a:blip r:embed="rId6" cstate="print"/>
          <a:srcRect/>
          <a:stretch>
            <a:fillRect/>
          </a:stretch>
        </p:blipFill>
        <p:spPr bwMode="auto">
          <a:xfrm>
            <a:off x="250825" y="5229225"/>
            <a:ext cx="3851275" cy="142398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sz="half" idx="1"/>
          </p:nvPr>
        </p:nvSpPr>
        <p:spPr>
          <a:xfrm>
            <a:off x="457200" y="1600200"/>
            <a:ext cx="2590800" cy="4525963"/>
          </a:xfrm>
        </p:spPr>
        <p:txBody>
          <a:bodyPr>
            <a:normAutofit fontScale="92500" lnSpcReduction="20000"/>
          </a:bodyPr>
          <a:lstStyle/>
          <a:p>
            <a:endParaRPr lang="en-US" dirty="0"/>
          </a:p>
        </p:txBody>
      </p:sp>
      <p:sp>
        <p:nvSpPr>
          <p:cNvPr id="8" name="Content Placeholder 7"/>
          <p:cNvSpPr>
            <a:spLocks noGrp="1"/>
          </p:cNvSpPr>
          <p:nvPr>
            <p:ph sz="half" idx="2"/>
          </p:nvPr>
        </p:nvSpPr>
        <p:spPr>
          <a:xfrm>
            <a:off x="3962400" y="457200"/>
            <a:ext cx="4724400" cy="5668963"/>
          </a:xfrm>
        </p:spPr>
        <p:txBody>
          <a:bodyPr>
            <a:normAutofit fontScale="92500" lnSpcReduction="20000"/>
          </a:bodyPr>
          <a:lstStyle/>
          <a:p>
            <a:r>
              <a:rPr lang="en-US" dirty="0"/>
              <a:t>The coastline is relatively flat Southwards from </a:t>
            </a:r>
            <a:r>
              <a:rPr lang="en-US" dirty="0" err="1"/>
              <a:t>Slapton</a:t>
            </a:r>
            <a:r>
              <a:rPr lang="en-US" dirty="0"/>
              <a:t> Sands to </a:t>
            </a:r>
            <a:r>
              <a:rPr lang="en-US" dirty="0" err="1"/>
              <a:t>Hallsands</a:t>
            </a:r>
            <a:r>
              <a:rPr lang="en-US" dirty="0"/>
              <a:t>. </a:t>
            </a:r>
            <a:r>
              <a:rPr lang="en-US" dirty="0" err="1"/>
              <a:t>Thers</a:t>
            </a:r>
            <a:r>
              <a:rPr lang="en-US" dirty="0"/>
              <a:t> is a bar from 828443 to 824420 with a lagoon called </a:t>
            </a:r>
            <a:r>
              <a:rPr lang="en-US" dirty="0" err="1"/>
              <a:t>Slapton</a:t>
            </a:r>
            <a:r>
              <a:rPr lang="en-US" dirty="0"/>
              <a:t> </a:t>
            </a:r>
            <a:r>
              <a:rPr lang="en-US" dirty="0" err="1"/>
              <a:t>Ley</a:t>
            </a:r>
            <a:r>
              <a:rPr lang="en-US" dirty="0"/>
              <a:t> behind it. After this the coastline becomes more jagged and reaches out to a headland at Start Bay.  From this point there is a series of Coves and bays and rocks in the sea. The area seems to consist of steep cliffs, for example Ravens Cove has a spot height of 93 and the contour lines are very close together. </a:t>
            </a:r>
          </a:p>
        </p:txBody>
      </p:sp>
      <p:pic>
        <p:nvPicPr>
          <p:cNvPr id="5" name="Picture 2"/>
          <p:cNvPicPr>
            <a:picLocks noChangeAspect="1" noChangeArrowheads="1"/>
          </p:cNvPicPr>
          <p:nvPr/>
        </p:nvPicPr>
        <p:blipFill>
          <a:blip r:embed="rId2" cstate="print"/>
          <a:srcRect/>
          <a:stretch>
            <a:fillRect/>
          </a:stretch>
        </p:blipFill>
        <p:spPr bwMode="auto">
          <a:xfrm>
            <a:off x="381000" y="228600"/>
            <a:ext cx="3276600" cy="648920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Describe the situation of </a:t>
            </a:r>
            <a:r>
              <a:rPr lang="en-US" dirty="0" err="1"/>
              <a:t>Salcombe</a:t>
            </a:r>
            <a:r>
              <a:rPr lang="en-US" dirty="0"/>
              <a:t> (4) </a:t>
            </a:r>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1447800" y="1905000"/>
            <a:ext cx="6105525" cy="4572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answer…..</a:t>
            </a:r>
          </a:p>
        </p:txBody>
      </p:sp>
      <p:sp>
        <p:nvSpPr>
          <p:cNvPr id="5" name="Content Placeholder 4"/>
          <p:cNvSpPr>
            <a:spLocks noGrp="1"/>
          </p:cNvSpPr>
          <p:nvPr>
            <p:ph sz="half" idx="1"/>
          </p:nvPr>
        </p:nvSpPr>
        <p:spPr/>
        <p:txBody>
          <a:bodyPr>
            <a:normAutofit fontScale="92500" lnSpcReduction="20000"/>
          </a:bodyPr>
          <a:lstStyle/>
          <a:p>
            <a:endParaRPr lang="en-US"/>
          </a:p>
        </p:txBody>
      </p:sp>
      <p:sp>
        <p:nvSpPr>
          <p:cNvPr id="6" name="Content Placeholder 5"/>
          <p:cNvSpPr>
            <a:spLocks noGrp="1"/>
          </p:cNvSpPr>
          <p:nvPr>
            <p:ph sz="half" idx="2"/>
          </p:nvPr>
        </p:nvSpPr>
        <p:spPr/>
        <p:txBody>
          <a:bodyPr>
            <a:normAutofit fontScale="92500" lnSpcReduction="20000"/>
          </a:bodyPr>
          <a:lstStyle/>
          <a:p>
            <a:r>
              <a:rPr lang="en-US" dirty="0" err="1"/>
              <a:t>Salcombe</a:t>
            </a:r>
            <a:r>
              <a:rPr lang="en-US" dirty="0"/>
              <a:t> is situated at the mouth of the Kingsbridge estuary (1) and there is access from Kingsbridge to the North via a ferry or via the A381 (1). It is surrounded by steep land shown by the close together contour lines (1). Bolt Head headland is approximately 1 mile South of the town (1). </a:t>
            </a:r>
          </a:p>
        </p:txBody>
      </p:sp>
      <p:pic>
        <p:nvPicPr>
          <p:cNvPr id="4" name="Picture 2"/>
          <p:cNvPicPr>
            <a:picLocks noChangeAspect="1" noChangeArrowheads="1"/>
          </p:cNvPicPr>
          <p:nvPr/>
        </p:nvPicPr>
        <p:blipFill>
          <a:blip r:embed="rId2" cstate="print"/>
          <a:srcRect/>
          <a:stretch>
            <a:fillRect/>
          </a:stretch>
        </p:blipFill>
        <p:spPr bwMode="auto">
          <a:xfrm>
            <a:off x="304800" y="1981199"/>
            <a:ext cx="4419600" cy="330952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evidence from the OS map that </a:t>
            </a:r>
            <a:r>
              <a:rPr lang="en-US" dirty="0" err="1"/>
              <a:t>Salcombe</a:t>
            </a:r>
            <a:r>
              <a:rPr lang="en-US" dirty="0"/>
              <a:t> may be attractive to tourists (4)</a:t>
            </a:r>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1447800" y="1752600"/>
            <a:ext cx="5353050" cy="47910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a:t>What is the evidence from the OS map that </a:t>
            </a:r>
            <a:r>
              <a:rPr lang="en-US" sz="2800" dirty="0" err="1"/>
              <a:t>Salcombe</a:t>
            </a:r>
            <a:r>
              <a:rPr lang="en-US" sz="2800" dirty="0"/>
              <a:t> may be attractive to tourists (4)</a:t>
            </a:r>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447800" y="1828800"/>
            <a:ext cx="5353050" cy="4791075"/>
          </a:xfrm>
          <a:prstGeom prst="rect">
            <a:avLst/>
          </a:prstGeom>
          <a:noFill/>
          <a:ln w="9525">
            <a:noFill/>
            <a:miter lim="800000"/>
            <a:headEnd/>
            <a:tailEnd/>
          </a:ln>
        </p:spPr>
      </p:pic>
      <p:sp>
        <p:nvSpPr>
          <p:cNvPr id="9" name="TextBox 8"/>
          <p:cNvSpPr txBox="1"/>
          <p:nvPr/>
        </p:nvSpPr>
        <p:spPr>
          <a:xfrm>
            <a:off x="7696200" y="3733800"/>
            <a:ext cx="1447800" cy="1477328"/>
          </a:xfrm>
          <a:prstGeom prst="rect">
            <a:avLst/>
          </a:prstGeom>
          <a:noFill/>
        </p:spPr>
        <p:txBody>
          <a:bodyPr wrap="square" rtlCol="0">
            <a:spAutoFit/>
          </a:bodyPr>
          <a:lstStyle/>
          <a:p>
            <a:r>
              <a:rPr lang="en-US" b="1" dirty="0"/>
              <a:t>Viewpoints- </a:t>
            </a:r>
            <a:r>
              <a:rPr lang="en-US" dirty="0"/>
              <a:t>meaning it could be an attractive area</a:t>
            </a:r>
          </a:p>
        </p:txBody>
      </p:sp>
      <p:cxnSp>
        <p:nvCxnSpPr>
          <p:cNvPr id="11" name="Straight Arrow Connector 10"/>
          <p:cNvCxnSpPr/>
          <p:nvPr/>
        </p:nvCxnSpPr>
        <p:spPr>
          <a:xfrm flipH="1">
            <a:off x="4343400" y="2057400"/>
            <a:ext cx="2362200" cy="1524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1"/>
          </p:cNvCxnSpPr>
          <p:nvPr/>
        </p:nvCxnSpPr>
        <p:spPr>
          <a:xfrm flipH="1">
            <a:off x="3505200" y="4472464"/>
            <a:ext cx="4191000" cy="93773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2438400"/>
            <a:ext cx="2209800" cy="923330"/>
          </a:xfrm>
          <a:prstGeom prst="rect">
            <a:avLst/>
          </a:prstGeom>
          <a:noFill/>
        </p:spPr>
        <p:txBody>
          <a:bodyPr wrap="square" rtlCol="0">
            <a:spAutoFit/>
          </a:bodyPr>
          <a:lstStyle/>
          <a:p>
            <a:r>
              <a:rPr lang="en-US" b="1" dirty="0"/>
              <a:t>A range </a:t>
            </a:r>
          </a:p>
          <a:p>
            <a:r>
              <a:rPr lang="en-US" b="1" dirty="0"/>
              <a:t>of </a:t>
            </a:r>
          </a:p>
          <a:p>
            <a:r>
              <a:rPr lang="en-US" b="1" dirty="0"/>
              <a:t>accommodations</a:t>
            </a:r>
          </a:p>
        </p:txBody>
      </p:sp>
      <p:cxnSp>
        <p:nvCxnSpPr>
          <p:cNvPr id="16" name="Straight Arrow Connector 15"/>
          <p:cNvCxnSpPr/>
          <p:nvPr/>
        </p:nvCxnSpPr>
        <p:spPr>
          <a:xfrm>
            <a:off x="1295400" y="3200400"/>
            <a:ext cx="914400" cy="1143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524000" y="2057400"/>
            <a:ext cx="1066800" cy="1066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676400" y="2362200"/>
            <a:ext cx="1600200" cy="609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4800" y="4419600"/>
            <a:ext cx="1295400" cy="2031325"/>
          </a:xfrm>
          <a:prstGeom prst="rect">
            <a:avLst/>
          </a:prstGeom>
          <a:noFill/>
        </p:spPr>
        <p:txBody>
          <a:bodyPr wrap="square" rtlCol="0">
            <a:spAutoFit/>
          </a:bodyPr>
          <a:lstStyle/>
          <a:p>
            <a:r>
              <a:rPr lang="en-US" b="1" dirty="0"/>
              <a:t>Transport links into town- </a:t>
            </a:r>
            <a:r>
              <a:rPr lang="en-US" dirty="0"/>
              <a:t>park and ride and ferry service and 4 car parks</a:t>
            </a:r>
          </a:p>
        </p:txBody>
      </p:sp>
      <p:sp>
        <p:nvSpPr>
          <p:cNvPr id="23" name="TextBox 22"/>
          <p:cNvSpPr txBox="1"/>
          <p:nvPr/>
        </p:nvSpPr>
        <p:spPr>
          <a:xfrm>
            <a:off x="6934200" y="1676400"/>
            <a:ext cx="1600200" cy="646331"/>
          </a:xfrm>
          <a:prstGeom prst="rect">
            <a:avLst/>
          </a:prstGeom>
          <a:noFill/>
        </p:spPr>
        <p:txBody>
          <a:bodyPr wrap="square" rtlCol="0">
            <a:spAutoFit/>
          </a:bodyPr>
          <a:lstStyle/>
          <a:p>
            <a:r>
              <a:rPr lang="en-US" b="1" dirty="0"/>
              <a:t>Tourist information</a:t>
            </a:r>
          </a:p>
        </p:txBody>
      </p:sp>
      <p:cxnSp>
        <p:nvCxnSpPr>
          <p:cNvPr id="24" name="Straight Arrow Connector 23"/>
          <p:cNvCxnSpPr/>
          <p:nvPr/>
        </p:nvCxnSpPr>
        <p:spPr>
          <a:xfrm flipH="1" flipV="1">
            <a:off x="5029200" y="3581400"/>
            <a:ext cx="2971800"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Explosion 2 26"/>
          <p:cNvSpPr/>
          <p:nvPr/>
        </p:nvSpPr>
        <p:spPr>
          <a:xfrm>
            <a:off x="2743200" y="2743200"/>
            <a:ext cx="5334000" cy="41148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810000" y="4343400"/>
            <a:ext cx="2514600" cy="1477328"/>
          </a:xfrm>
          <a:prstGeom prst="rect">
            <a:avLst/>
          </a:prstGeom>
          <a:noFill/>
        </p:spPr>
        <p:txBody>
          <a:bodyPr wrap="square" rtlCol="0">
            <a:spAutoFit/>
          </a:bodyPr>
          <a:lstStyle/>
          <a:p>
            <a:r>
              <a:rPr lang="en-US" dirty="0"/>
              <a:t>Remember to also use as much map evidence as possible such as grid references, distance  and map symbols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20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Symbols which may useful </a:t>
            </a:r>
          </a:p>
        </p:txBody>
      </p:sp>
      <p:sp>
        <p:nvSpPr>
          <p:cNvPr id="3" name="Content Placeholder 2"/>
          <p:cNvSpPr>
            <a:spLocks noGrp="1"/>
          </p:cNvSpPr>
          <p:nvPr>
            <p:ph idx="1"/>
          </p:nvPr>
        </p:nvSpPr>
        <p:spPr>
          <a:ln w="0">
            <a:solidFill>
              <a:schemeClr val="tx1"/>
            </a:solidFill>
          </a:ln>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28600" y="1295400"/>
            <a:ext cx="4570856" cy="30670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181600" y="1143000"/>
            <a:ext cx="3365018" cy="2062163"/>
          </a:xfrm>
          <a:prstGeom prst="rect">
            <a:avLst/>
          </a:prstGeom>
          <a:noFill/>
          <a:ln w="9525">
            <a:noFill/>
            <a:miter lim="800000"/>
            <a:headEnd/>
            <a:tailEnd/>
          </a:ln>
        </p:spPr>
      </p:pic>
      <p:cxnSp>
        <p:nvCxnSpPr>
          <p:cNvPr id="7" name="Straight Arrow Connector 6"/>
          <p:cNvCxnSpPr/>
          <p:nvPr/>
        </p:nvCxnSpPr>
        <p:spPr>
          <a:xfrm flipV="1">
            <a:off x="4419600" y="2209800"/>
            <a:ext cx="2590800" cy="1524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4" cstate="print"/>
          <a:srcRect/>
          <a:stretch>
            <a:fillRect/>
          </a:stretch>
        </p:blipFill>
        <p:spPr bwMode="auto">
          <a:xfrm>
            <a:off x="4419600" y="4572000"/>
            <a:ext cx="3905250" cy="1685925"/>
          </a:xfrm>
          <a:prstGeom prst="rect">
            <a:avLst/>
          </a:prstGeom>
          <a:noFill/>
          <a:ln w="9525">
            <a:noFill/>
            <a:miter lim="800000"/>
            <a:headEnd/>
            <a:tailEnd/>
          </a:ln>
        </p:spPr>
      </p:pic>
      <p:cxnSp>
        <p:nvCxnSpPr>
          <p:cNvPr id="10" name="Straight Arrow Connector 9"/>
          <p:cNvCxnSpPr/>
          <p:nvPr/>
        </p:nvCxnSpPr>
        <p:spPr>
          <a:xfrm>
            <a:off x="4267200" y="2057400"/>
            <a:ext cx="2819400" cy="3200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5" cstate="print"/>
          <a:srcRect/>
          <a:stretch>
            <a:fillRect/>
          </a:stretch>
        </p:blipFill>
        <p:spPr bwMode="auto">
          <a:xfrm>
            <a:off x="685800" y="4495800"/>
            <a:ext cx="1591100" cy="1771650"/>
          </a:xfrm>
          <a:prstGeom prst="rect">
            <a:avLst/>
          </a:prstGeom>
          <a:noFill/>
          <a:ln w="9525">
            <a:noFill/>
            <a:miter lim="800000"/>
            <a:headEnd/>
            <a:tailEnd/>
          </a:ln>
        </p:spPr>
      </p:pic>
      <p:cxnSp>
        <p:nvCxnSpPr>
          <p:cNvPr id="13" name="Straight Arrow Connector 12"/>
          <p:cNvCxnSpPr/>
          <p:nvPr/>
        </p:nvCxnSpPr>
        <p:spPr>
          <a:xfrm>
            <a:off x="2209800" y="5029200"/>
            <a:ext cx="3962400" cy="304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79388" y="115888"/>
            <a:ext cx="8785225" cy="395287"/>
          </a:xfrm>
          <a:prstGeom prst="rect">
            <a:avLst/>
          </a:prstGeom>
          <a:noFill/>
          <a:ln w="28575">
            <a:solidFill>
              <a:schemeClr val="tx1"/>
            </a:solidFill>
            <a:miter lim="800000"/>
            <a:headEnd/>
            <a:tailEnd/>
          </a:ln>
        </p:spPr>
        <p:txBody>
          <a:bodyPr>
            <a:spAutoFit/>
          </a:bodyPr>
          <a:lstStyle/>
          <a:p>
            <a:pPr>
              <a:spcBef>
                <a:spcPct val="50000"/>
              </a:spcBef>
            </a:pPr>
            <a:r>
              <a:rPr lang="en-GB" i="1"/>
              <a:t>Coasts :  Mapwork Skills / 6 figure Grid References</a:t>
            </a:r>
            <a:endParaRPr lang="en-GB" sz="1600" i="1"/>
          </a:p>
        </p:txBody>
      </p:sp>
      <p:sp>
        <p:nvSpPr>
          <p:cNvPr id="16387" name="Text Box 3"/>
          <p:cNvSpPr txBox="1">
            <a:spLocks noChangeArrowheads="1"/>
          </p:cNvSpPr>
          <p:nvPr/>
        </p:nvSpPr>
        <p:spPr bwMode="auto">
          <a:xfrm>
            <a:off x="8532813" y="188913"/>
            <a:ext cx="360362" cy="274637"/>
          </a:xfrm>
          <a:prstGeom prst="rect">
            <a:avLst/>
          </a:prstGeom>
          <a:noFill/>
          <a:ln w="9525">
            <a:noFill/>
            <a:miter lim="800000"/>
            <a:headEnd/>
            <a:tailEnd/>
          </a:ln>
        </p:spPr>
        <p:txBody>
          <a:bodyPr>
            <a:spAutoFit/>
          </a:bodyPr>
          <a:lstStyle/>
          <a:p>
            <a:pPr>
              <a:spcBef>
                <a:spcPct val="50000"/>
              </a:spcBef>
            </a:pPr>
            <a:r>
              <a:rPr lang="en-GB" sz="1200"/>
              <a:t>57</a:t>
            </a:r>
          </a:p>
        </p:txBody>
      </p:sp>
      <p:pic>
        <p:nvPicPr>
          <p:cNvPr id="16388" name="Picture 4" descr="four"/>
          <p:cNvPicPr>
            <a:picLocks noChangeAspect="1" noChangeArrowheads="1"/>
          </p:cNvPicPr>
          <p:nvPr/>
        </p:nvPicPr>
        <p:blipFill>
          <a:blip r:embed="rId3" cstate="print"/>
          <a:srcRect/>
          <a:stretch>
            <a:fillRect/>
          </a:stretch>
        </p:blipFill>
        <p:spPr bwMode="auto">
          <a:xfrm>
            <a:off x="4140200" y="836613"/>
            <a:ext cx="1728788" cy="1581150"/>
          </a:xfrm>
          <a:prstGeom prst="rect">
            <a:avLst/>
          </a:prstGeom>
          <a:noFill/>
          <a:ln w="9525">
            <a:noFill/>
            <a:miter lim="800000"/>
            <a:headEnd/>
            <a:tailEnd/>
          </a:ln>
        </p:spPr>
      </p:pic>
      <p:pic>
        <p:nvPicPr>
          <p:cNvPr id="16389" name="Picture 5" descr="6 figure grid refs"/>
          <p:cNvPicPr>
            <a:picLocks noChangeAspect="1" noChangeArrowheads="1"/>
          </p:cNvPicPr>
          <p:nvPr/>
        </p:nvPicPr>
        <p:blipFill>
          <a:blip r:embed="rId4" cstate="print"/>
          <a:srcRect/>
          <a:stretch>
            <a:fillRect/>
          </a:stretch>
        </p:blipFill>
        <p:spPr bwMode="auto">
          <a:xfrm>
            <a:off x="6227763" y="836613"/>
            <a:ext cx="1800225" cy="1647825"/>
          </a:xfrm>
          <a:prstGeom prst="rect">
            <a:avLst/>
          </a:prstGeom>
          <a:noFill/>
          <a:ln w="9525">
            <a:noFill/>
            <a:miter lim="800000"/>
            <a:headEnd/>
            <a:tailEnd/>
          </a:ln>
        </p:spPr>
      </p:pic>
      <p:sp>
        <p:nvSpPr>
          <p:cNvPr id="16390" name="Text Box 6"/>
          <p:cNvSpPr txBox="1">
            <a:spLocks noChangeArrowheads="1"/>
          </p:cNvSpPr>
          <p:nvPr/>
        </p:nvSpPr>
        <p:spPr bwMode="auto">
          <a:xfrm>
            <a:off x="179388" y="620713"/>
            <a:ext cx="3887787" cy="4878387"/>
          </a:xfrm>
          <a:prstGeom prst="rect">
            <a:avLst/>
          </a:prstGeom>
          <a:noFill/>
          <a:ln w="9525">
            <a:noFill/>
            <a:miter lim="800000"/>
            <a:headEnd/>
            <a:tailEnd/>
          </a:ln>
        </p:spPr>
        <p:txBody>
          <a:bodyPr>
            <a:spAutoFit/>
          </a:bodyPr>
          <a:lstStyle/>
          <a:p>
            <a:pPr marL="342900" indent="-342900">
              <a:spcBef>
                <a:spcPct val="50000"/>
              </a:spcBef>
            </a:pPr>
            <a:r>
              <a:rPr lang="en-GB" sz="1400">
                <a:latin typeface="Arial Narrow" charset="0"/>
              </a:rPr>
              <a:t>6 Figure Grid References</a:t>
            </a:r>
          </a:p>
          <a:p>
            <a:pPr marL="342900" indent="-342900">
              <a:spcBef>
                <a:spcPct val="50000"/>
              </a:spcBef>
            </a:pPr>
            <a:r>
              <a:rPr lang="en-GB" sz="1200">
                <a:latin typeface="Arial Narrow" charset="0"/>
              </a:rPr>
              <a:t>These are to find exact places within squares. They are easy if you follow a few simple rules.</a:t>
            </a:r>
          </a:p>
          <a:p>
            <a:pPr marL="342900" indent="-342900">
              <a:spcBef>
                <a:spcPct val="50000"/>
              </a:spcBef>
            </a:pPr>
            <a:endParaRPr lang="en-GB" sz="1200">
              <a:latin typeface="Arial Narrow" charset="0"/>
            </a:endParaRPr>
          </a:p>
          <a:p>
            <a:pPr marL="342900" indent="-342900">
              <a:spcBef>
                <a:spcPct val="50000"/>
              </a:spcBef>
              <a:buFontTx/>
              <a:buAutoNum type="arabicPeriod"/>
            </a:pPr>
            <a:r>
              <a:rPr lang="en-GB" sz="1200">
                <a:latin typeface="Arial Narrow" charset="0"/>
              </a:rPr>
              <a:t>Break the 6 figure number up into two sets of three by putting a line down the middle : </a:t>
            </a:r>
          </a:p>
          <a:p>
            <a:pPr marL="342900" indent="-342900">
              <a:spcBef>
                <a:spcPct val="50000"/>
              </a:spcBef>
            </a:pPr>
            <a:r>
              <a:rPr lang="en-GB" sz="1200">
                <a:latin typeface="Arial Narrow" charset="0"/>
              </a:rPr>
              <a:t>	</a:t>
            </a:r>
            <a:r>
              <a:rPr lang="en-GB">
                <a:latin typeface="Tahoma" charset="0"/>
              </a:rPr>
              <a:t>175512 becomes  175</a:t>
            </a:r>
            <a:r>
              <a:rPr lang="en-GB" sz="2400" b="1">
                <a:solidFill>
                  <a:srgbClr val="FF0000"/>
                </a:solidFill>
              </a:rPr>
              <a:t>I</a:t>
            </a:r>
            <a:r>
              <a:rPr lang="en-GB">
                <a:latin typeface="Tahoma" charset="0"/>
              </a:rPr>
              <a:t>512</a:t>
            </a:r>
          </a:p>
          <a:p>
            <a:pPr marL="342900" indent="-342900">
              <a:spcBef>
                <a:spcPct val="50000"/>
              </a:spcBef>
              <a:buFontTx/>
              <a:buAutoNum type="arabicPeriod" startAt="2"/>
            </a:pPr>
            <a:r>
              <a:rPr lang="en-GB" sz="1200">
                <a:latin typeface="Arial Narrow" charset="0"/>
              </a:rPr>
              <a:t>Then underline the first pair of numbers in each set of 3 ; that gives you your 4 figure ref grid square and find that first.</a:t>
            </a:r>
          </a:p>
          <a:p>
            <a:pPr marL="342900" indent="-342900">
              <a:spcBef>
                <a:spcPct val="50000"/>
              </a:spcBef>
            </a:pPr>
            <a:r>
              <a:rPr lang="en-GB">
                <a:latin typeface="Tahoma" charset="0"/>
              </a:rPr>
              <a:t>     </a:t>
            </a:r>
            <a:r>
              <a:rPr lang="en-GB" b="1" u="sng">
                <a:latin typeface="Tahoma" charset="0"/>
              </a:rPr>
              <a:t>17</a:t>
            </a:r>
            <a:r>
              <a:rPr lang="en-GB">
                <a:latin typeface="Tahoma" charset="0"/>
              </a:rPr>
              <a:t>5</a:t>
            </a:r>
            <a:r>
              <a:rPr lang="en-GB" b="1">
                <a:solidFill>
                  <a:srgbClr val="FF0000"/>
                </a:solidFill>
              </a:rPr>
              <a:t>I</a:t>
            </a:r>
            <a:r>
              <a:rPr lang="en-GB" b="1" u="sng">
                <a:latin typeface="Tahoma" charset="0"/>
              </a:rPr>
              <a:t>51</a:t>
            </a:r>
            <a:r>
              <a:rPr lang="en-GB">
                <a:latin typeface="Tahoma" charset="0"/>
              </a:rPr>
              <a:t>2  -  so find square 17 51</a:t>
            </a:r>
          </a:p>
          <a:p>
            <a:pPr marL="342900" indent="-342900">
              <a:spcBef>
                <a:spcPct val="50000"/>
              </a:spcBef>
              <a:buFontTx/>
              <a:buAutoNum type="arabicPeriod" startAt="3"/>
            </a:pPr>
            <a:r>
              <a:rPr lang="en-GB" sz="1200">
                <a:latin typeface="Arial Narrow" charset="0"/>
              </a:rPr>
              <a:t>Then you need to look at how many ‘tenths’ to go from the bottom corner of the square where your fingers have come together. In this case go Along 5 tenths (halfway towards the next grid line from 17 to 18) and Up 2 tenths from line 51 towards line 52</a:t>
            </a:r>
          </a:p>
          <a:p>
            <a:pPr marL="342900" indent="-342900">
              <a:spcBef>
                <a:spcPct val="50000"/>
              </a:spcBef>
            </a:pPr>
            <a:r>
              <a:rPr lang="en-GB" b="1"/>
              <a:t>    </a:t>
            </a:r>
            <a:r>
              <a:rPr lang="en-GB">
                <a:latin typeface="Tahoma" charset="0"/>
              </a:rPr>
              <a:t>17</a:t>
            </a:r>
            <a:r>
              <a:rPr lang="en-GB" b="1" u="sng">
                <a:latin typeface="Tahoma" charset="0"/>
              </a:rPr>
              <a:t>5</a:t>
            </a:r>
            <a:r>
              <a:rPr lang="en-GB" b="1">
                <a:solidFill>
                  <a:srgbClr val="FF0000"/>
                </a:solidFill>
              </a:rPr>
              <a:t>I</a:t>
            </a:r>
            <a:r>
              <a:rPr lang="en-GB">
                <a:latin typeface="Tahoma" charset="0"/>
              </a:rPr>
              <a:t>51</a:t>
            </a:r>
            <a:r>
              <a:rPr lang="en-GB" b="1" u="sng">
                <a:latin typeface="Tahoma" charset="0"/>
              </a:rPr>
              <a:t>2</a:t>
            </a:r>
            <a:endParaRPr lang="en-GB" sz="1200" b="1" u="sng">
              <a:latin typeface="Tahoma" charset="0"/>
            </a:endParaRPr>
          </a:p>
          <a:p>
            <a:pPr marL="342900" indent="-342900">
              <a:spcBef>
                <a:spcPct val="50000"/>
              </a:spcBef>
            </a:pPr>
            <a:endParaRPr lang="en-GB" sz="1200">
              <a:latin typeface="Arial Narrow" charset="0"/>
            </a:endParaRPr>
          </a:p>
          <a:p>
            <a:pPr marL="342900" indent="-342900">
              <a:spcBef>
                <a:spcPct val="50000"/>
              </a:spcBef>
              <a:buFontTx/>
              <a:buChar char="•"/>
            </a:pPr>
            <a:endParaRPr lang="en-GB" sz="1200">
              <a:latin typeface="Arial Narrow" charset="0"/>
            </a:endParaRPr>
          </a:p>
        </p:txBody>
      </p:sp>
      <p:sp>
        <p:nvSpPr>
          <p:cNvPr id="16391" name="Text Box 7"/>
          <p:cNvSpPr txBox="1">
            <a:spLocks noChangeArrowheads="1"/>
          </p:cNvSpPr>
          <p:nvPr/>
        </p:nvSpPr>
        <p:spPr bwMode="auto">
          <a:xfrm>
            <a:off x="1908175" y="4724400"/>
            <a:ext cx="2951163" cy="1958975"/>
          </a:xfrm>
          <a:prstGeom prst="rect">
            <a:avLst/>
          </a:prstGeom>
          <a:noFill/>
          <a:ln w="6350">
            <a:solidFill>
              <a:schemeClr val="tx1"/>
            </a:solidFill>
            <a:miter lim="800000"/>
            <a:headEnd/>
            <a:tailEnd/>
          </a:ln>
        </p:spPr>
        <p:txBody>
          <a:bodyPr>
            <a:spAutoFit/>
          </a:bodyPr>
          <a:lstStyle/>
          <a:p>
            <a:pPr>
              <a:lnSpc>
                <a:spcPct val="65000"/>
              </a:lnSpc>
              <a:spcBef>
                <a:spcPct val="50000"/>
              </a:spcBef>
            </a:pPr>
            <a:r>
              <a:rPr lang="en-GB" sz="1400">
                <a:latin typeface="Arial Narrow" charset="0"/>
              </a:rPr>
              <a:t>Check out these 6 figure grid references.</a:t>
            </a:r>
          </a:p>
          <a:p>
            <a:pPr>
              <a:lnSpc>
                <a:spcPct val="65000"/>
              </a:lnSpc>
              <a:spcBef>
                <a:spcPct val="50000"/>
              </a:spcBef>
              <a:buFontTx/>
              <a:buChar char="•"/>
            </a:pPr>
            <a:r>
              <a:rPr lang="en-GB" sz="1400">
                <a:latin typeface="Arial Narrow" charset="0"/>
              </a:rPr>
              <a:t> What building is at 197076 </a:t>
            </a:r>
          </a:p>
          <a:p>
            <a:pPr>
              <a:lnSpc>
                <a:spcPct val="65000"/>
              </a:lnSpc>
              <a:spcBef>
                <a:spcPct val="50000"/>
              </a:spcBef>
            </a:pPr>
            <a:r>
              <a:rPr lang="en-GB" sz="1400">
                <a:latin typeface="Arial Narrow" charset="0"/>
              </a:rPr>
              <a:t>(its a PH or Public House – a ‘Pub’ )</a:t>
            </a:r>
          </a:p>
          <a:p>
            <a:pPr>
              <a:lnSpc>
                <a:spcPct val="65000"/>
              </a:lnSpc>
              <a:spcBef>
                <a:spcPct val="50000"/>
              </a:spcBef>
              <a:buFontTx/>
              <a:buChar char="•"/>
            </a:pPr>
            <a:r>
              <a:rPr lang="en-GB" sz="1400">
                <a:latin typeface="Arial Narrow" charset="0"/>
              </a:rPr>
              <a:t> Where might people go on a Sunday at </a:t>
            </a:r>
          </a:p>
          <a:p>
            <a:pPr>
              <a:lnSpc>
                <a:spcPct val="65000"/>
              </a:lnSpc>
              <a:spcBef>
                <a:spcPct val="50000"/>
              </a:spcBef>
            </a:pPr>
            <a:r>
              <a:rPr lang="en-GB" sz="1400">
                <a:latin typeface="Arial Narrow" charset="0"/>
              </a:rPr>
              <a:t>191071</a:t>
            </a:r>
          </a:p>
          <a:p>
            <a:pPr>
              <a:spcBef>
                <a:spcPct val="50000"/>
              </a:spcBef>
              <a:buFontTx/>
              <a:buChar char="•"/>
            </a:pPr>
            <a:r>
              <a:rPr lang="en-GB" sz="1400">
                <a:latin typeface="Arial Narrow" charset="0"/>
              </a:rPr>
              <a:t> What’s the 6 figure grid reference for the ‘star’ which marks a bronze-age burial site calle a ‘tumulus’ somewhere on the map</a:t>
            </a:r>
            <a:endParaRPr lang="en-GB" sz="1200">
              <a:latin typeface="Arial Narrow" charset="0"/>
            </a:endParaRPr>
          </a:p>
        </p:txBody>
      </p:sp>
      <p:grpSp>
        <p:nvGrpSpPr>
          <p:cNvPr id="2" name="Group 8"/>
          <p:cNvGrpSpPr>
            <a:grpSpLocks/>
          </p:cNvGrpSpPr>
          <p:nvPr/>
        </p:nvGrpSpPr>
        <p:grpSpPr bwMode="auto">
          <a:xfrm>
            <a:off x="4859338" y="2708275"/>
            <a:ext cx="4103687" cy="3833813"/>
            <a:chOff x="3061" y="1389"/>
            <a:chExt cx="2585" cy="2415"/>
          </a:xfrm>
        </p:grpSpPr>
        <p:pic>
          <p:nvPicPr>
            <p:cNvPr id="16393" name="Picture 9" descr="Map%20Image"/>
            <p:cNvPicPr>
              <a:picLocks noChangeAspect="1" noChangeArrowheads="1"/>
            </p:cNvPicPr>
            <p:nvPr/>
          </p:nvPicPr>
          <p:blipFill>
            <a:blip r:embed="rId5" cstate="print"/>
            <a:srcRect/>
            <a:stretch>
              <a:fillRect/>
            </a:stretch>
          </p:blipFill>
          <p:spPr bwMode="auto">
            <a:xfrm>
              <a:off x="3334" y="1480"/>
              <a:ext cx="2163" cy="2163"/>
            </a:xfrm>
            <a:prstGeom prst="rect">
              <a:avLst/>
            </a:prstGeom>
            <a:noFill/>
            <a:ln w="9525">
              <a:noFill/>
              <a:miter lim="800000"/>
              <a:headEnd/>
              <a:tailEnd/>
            </a:ln>
          </p:spPr>
        </p:pic>
        <p:sp>
          <p:nvSpPr>
            <p:cNvPr id="16394" name="Text Box 10"/>
            <p:cNvSpPr txBox="1">
              <a:spLocks noChangeArrowheads="1"/>
            </p:cNvSpPr>
            <p:nvPr/>
          </p:nvSpPr>
          <p:spPr bwMode="auto">
            <a:xfrm>
              <a:off x="3198" y="3612"/>
              <a:ext cx="317" cy="192"/>
            </a:xfrm>
            <a:prstGeom prst="rect">
              <a:avLst/>
            </a:prstGeom>
            <a:noFill/>
            <a:ln w="9525">
              <a:noFill/>
              <a:miter lim="800000"/>
              <a:headEnd/>
              <a:tailEnd/>
            </a:ln>
          </p:spPr>
          <p:txBody>
            <a:bodyPr>
              <a:spAutoFit/>
            </a:bodyPr>
            <a:lstStyle/>
            <a:p>
              <a:pPr>
                <a:spcBef>
                  <a:spcPct val="50000"/>
                </a:spcBef>
              </a:pPr>
              <a:r>
                <a:rPr lang="en-GB" sz="1400"/>
                <a:t>17</a:t>
              </a:r>
            </a:p>
          </p:txBody>
        </p:sp>
        <p:sp>
          <p:nvSpPr>
            <p:cNvPr id="16395" name="Text Box 11"/>
            <p:cNvSpPr txBox="1">
              <a:spLocks noChangeArrowheads="1"/>
            </p:cNvSpPr>
            <p:nvPr/>
          </p:nvSpPr>
          <p:spPr bwMode="auto">
            <a:xfrm>
              <a:off x="3923" y="3612"/>
              <a:ext cx="317" cy="192"/>
            </a:xfrm>
            <a:prstGeom prst="rect">
              <a:avLst/>
            </a:prstGeom>
            <a:noFill/>
            <a:ln w="9525">
              <a:noFill/>
              <a:miter lim="800000"/>
              <a:headEnd/>
              <a:tailEnd/>
            </a:ln>
          </p:spPr>
          <p:txBody>
            <a:bodyPr>
              <a:spAutoFit/>
            </a:bodyPr>
            <a:lstStyle/>
            <a:p>
              <a:pPr>
                <a:spcBef>
                  <a:spcPct val="50000"/>
                </a:spcBef>
              </a:pPr>
              <a:r>
                <a:rPr lang="en-GB" sz="1400"/>
                <a:t>18</a:t>
              </a:r>
            </a:p>
          </p:txBody>
        </p:sp>
        <p:sp>
          <p:nvSpPr>
            <p:cNvPr id="16396" name="Text Box 12"/>
            <p:cNvSpPr txBox="1">
              <a:spLocks noChangeArrowheads="1"/>
            </p:cNvSpPr>
            <p:nvPr/>
          </p:nvSpPr>
          <p:spPr bwMode="auto">
            <a:xfrm>
              <a:off x="4649" y="3612"/>
              <a:ext cx="317" cy="192"/>
            </a:xfrm>
            <a:prstGeom prst="rect">
              <a:avLst/>
            </a:prstGeom>
            <a:noFill/>
            <a:ln w="9525">
              <a:noFill/>
              <a:miter lim="800000"/>
              <a:headEnd/>
              <a:tailEnd/>
            </a:ln>
          </p:spPr>
          <p:txBody>
            <a:bodyPr>
              <a:spAutoFit/>
            </a:bodyPr>
            <a:lstStyle/>
            <a:p>
              <a:pPr>
                <a:spcBef>
                  <a:spcPct val="50000"/>
                </a:spcBef>
              </a:pPr>
              <a:r>
                <a:rPr lang="en-GB" sz="1400"/>
                <a:t>19</a:t>
              </a:r>
            </a:p>
          </p:txBody>
        </p:sp>
        <p:sp>
          <p:nvSpPr>
            <p:cNvPr id="16397" name="Text Box 13"/>
            <p:cNvSpPr txBox="1">
              <a:spLocks noChangeArrowheads="1"/>
            </p:cNvSpPr>
            <p:nvPr/>
          </p:nvSpPr>
          <p:spPr bwMode="auto">
            <a:xfrm>
              <a:off x="5329" y="3612"/>
              <a:ext cx="317" cy="192"/>
            </a:xfrm>
            <a:prstGeom prst="rect">
              <a:avLst/>
            </a:prstGeom>
            <a:noFill/>
            <a:ln w="9525">
              <a:noFill/>
              <a:miter lim="800000"/>
              <a:headEnd/>
              <a:tailEnd/>
            </a:ln>
          </p:spPr>
          <p:txBody>
            <a:bodyPr>
              <a:spAutoFit/>
            </a:bodyPr>
            <a:lstStyle/>
            <a:p>
              <a:pPr>
                <a:spcBef>
                  <a:spcPct val="50000"/>
                </a:spcBef>
              </a:pPr>
              <a:r>
                <a:rPr lang="en-GB" sz="1400"/>
                <a:t>20</a:t>
              </a:r>
            </a:p>
          </p:txBody>
        </p:sp>
        <p:sp>
          <p:nvSpPr>
            <p:cNvPr id="16398" name="Text Box 14"/>
            <p:cNvSpPr txBox="1">
              <a:spLocks noChangeArrowheads="1"/>
            </p:cNvSpPr>
            <p:nvPr/>
          </p:nvSpPr>
          <p:spPr bwMode="auto">
            <a:xfrm>
              <a:off x="3061" y="3521"/>
              <a:ext cx="317" cy="192"/>
            </a:xfrm>
            <a:prstGeom prst="rect">
              <a:avLst/>
            </a:prstGeom>
            <a:noFill/>
            <a:ln w="9525">
              <a:noFill/>
              <a:miter lim="800000"/>
              <a:headEnd/>
              <a:tailEnd/>
            </a:ln>
          </p:spPr>
          <p:txBody>
            <a:bodyPr>
              <a:spAutoFit/>
            </a:bodyPr>
            <a:lstStyle/>
            <a:p>
              <a:pPr>
                <a:spcBef>
                  <a:spcPct val="50000"/>
                </a:spcBef>
              </a:pPr>
              <a:r>
                <a:rPr lang="en-GB" sz="1400"/>
                <a:t>05</a:t>
              </a:r>
            </a:p>
          </p:txBody>
        </p:sp>
        <p:sp>
          <p:nvSpPr>
            <p:cNvPr id="16399" name="Text Box 15"/>
            <p:cNvSpPr txBox="1">
              <a:spLocks noChangeArrowheads="1"/>
            </p:cNvSpPr>
            <p:nvPr/>
          </p:nvSpPr>
          <p:spPr bwMode="auto">
            <a:xfrm>
              <a:off x="3107" y="2840"/>
              <a:ext cx="317" cy="192"/>
            </a:xfrm>
            <a:prstGeom prst="rect">
              <a:avLst/>
            </a:prstGeom>
            <a:noFill/>
            <a:ln w="9525">
              <a:noFill/>
              <a:miter lim="800000"/>
              <a:headEnd/>
              <a:tailEnd/>
            </a:ln>
          </p:spPr>
          <p:txBody>
            <a:bodyPr>
              <a:spAutoFit/>
            </a:bodyPr>
            <a:lstStyle/>
            <a:p>
              <a:pPr>
                <a:spcBef>
                  <a:spcPct val="50000"/>
                </a:spcBef>
              </a:pPr>
              <a:r>
                <a:rPr lang="en-GB" sz="1400"/>
                <a:t>06</a:t>
              </a:r>
            </a:p>
          </p:txBody>
        </p:sp>
        <p:sp>
          <p:nvSpPr>
            <p:cNvPr id="16400" name="Text Box 16"/>
            <p:cNvSpPr txBox="1">
              <a:spLocks noChangeArrowheads="1"/>
            </p:cNvSpPr>
            <p:nvPr/>
          </p:nvSpPr>
          <p:spPr bwMode="auto">
            <a:xfrm>
              <a:off x="3107" y="2115"/>
              <a:ext cx="317" cy="192"/>
            </a:xfrm>
            <a:prstGeom prst="rect">
              <a:avLst/>
            </a:prstGeom>
            <a:noFill/>
            <a:ln w="9525">
              <a:noFill/>
              <a:miter lim="800000"/>
              <a:headEnd/>
              <a:tailEnd/>
            </a:ln>
          </p:spPr>
          <p:txBody>
            <a:bodyPr>
              <a:spAutoFit/>
            </a:bodyPr>
            <a:lstStyle/>
            <a:p>
              <a:pPr>
                <a:spcBef>
                  <a:spcPct val="50000"/>
                </a:spcBef>
              </a:pPr>
              <a:r>
                <a:rPr lang="en-GB" sz="1400"/>
                <a:t>07</a:t>
              </a:r>
            </a:p>
          </p:txBody>
        </p:sp>
        <p:sp>
          <p:nvSpPr>
            <p:cNvPr id="16401" name="Text Box 17"/>
            <p:cNvSpPr txBox="1">
              <a:spLocks noChangeArrowheads="1"/>
            </p:cNvSpPr>
            <p:nvPr/>
          </p:nvSpPr>
          <p:spPr bwMode="auto">
            <a:xfrm>
              <a:off x="3107" y="1389"/>
              <a:ext cx="317" cy="192"/>
            </a:xfrm>
            <a:prstGeom prst="rect">
              <a:avLst/>
            </a:prstGeom>
            <a:noFill/>
            <a:ln w="9525">
              <a:noFill/>
              <a:miter lim="800000"/>
              <a:headEnd/>
              <a:tailEnd/>
            </a:ln>
          </p:spPr>
          <p:txBody>
            <a:bodyPr>
              <a:spAutoFit/>
            </a:bodyPr>
            <a:lstStyle/>
            <a:p>
              <a:pPr>
                <a:spcBef>
                  <a:spcPct val="50000"/>
                </a:spcBef>
              </a:pPr>
              <a:r>
                <a:rPr lang="en-GB" sz="1400"/>
                <a:t>08</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79388" y="115888"/>
            <a:ext cx="8785225" cy="395287"/>
          </a:xfrm>
          <a:prstGeom prst="rect">
            <a:avLst/>
          </a:prstGeom>
          <a:noFill/>
          <a:ln w="28575">
            <a:solidFill>
              <a:schemeClr val="tx1"/>
            </a:solidFill>
            <a:miter lim="800000"/>
            <a:headEnd/>
            <a:tailEnd/>
          </a:ln>
        </p:spPr>
        <p:txBody>
          <a:bodyPr>
            <a:spAutoFit/>
          </a:bodyPr>
          <a:lstStyle/>
          <a:p>
            <a:pPr>
              <a:spcBef>
                <a:spcPct val="50000"/>
              </a:spcBef>
            </a:pPr>
            <a:r>
              <a:rPr lang="en-GB" i="1"/>
              <a:t>Coasts :  Mapwork Skills / Directions and Distance</a:t>
            </a:r>
            <a:endParaRPr lang="en-GB" sz="1600" i="1"/>
          </a:p>
        </p:txBody>
      </p:sp>
      <p:sp>
        <p:nvSpPr>
          <p:cNvPr id="18435" name="Text Box 3"/>
          <p:cNvSpPr txBox="1">
            <a:spLocks noChangeArrowheads="1"/>
          </p:cNvSpPr>
          <p:nvPr/>
        </p:nvSpPr>
        <p:spPr bwMode="auto">
          <a:xfrm>
            <a:off x="8532813" y="188913"/>
            <a:ext cx="360362" cy="274637"/>
          </a:xfrm>
          <a:prstGeom prst="rect">
            <a:avLst/>
          </a:prstGeom>
          <a:noFill/>
          <a:ln w="9525">
            <a:noFill/>
            <a:miter lim="800000"/>
            <a:headEnd/>
            <a:tailEnd/>
          </a:ln>
        </p:spPr>
        <p:txBody>
          <a:bodyPr>
            <a:spAutoFit/>
          </a:bodyPr>
          <a:lstStyle/>
          <a:p>
            <a:pPr>
              <a:spcBef>
                <a:spcPct val="50000"/>
              </a:spcBef>
            </a:pPr>
            <a:r>
              <a:rPr lang="en-GB" sz="1200"/>
              <a:t>58</a:t>
            </a:r>
          </a:p>
        </p:txBody>
      </p:sp>
      <p:sp>
        <p:nvSpPr>
          <p:cNvPr id="18436" name="Text Box 4"/>
          <p:cNvSpPr txBox="1">
            <a:spLocks noChangeArrowheads="1"/>
          </p:cNvSpPr>
          <p:nvPr/>
        </p:nvSpPr>
        <p:spPr bwMode="auto">
          <a:xfrm>
            <a:off x="179388" y="620713"/>
            <a:ext cx="4321175" cy="1793875"/>
          </a:xfrm>
          <a:prstGeom prst="rect">
            <a:avLst/>
          </a:prstGeom>
          <a:noFill/>
          <a:ln w="9525">
            <a:noFill/>
            <a:miter lim="800000"/>
            <a:headEnd/>
            <a:tailEnd/>
          </a:ln>
        </p:spPr>
        <p:txBody>
          <a:bodyPr>
            <a:spAutoFit/>
          </a:bodyPr>
          <a:lstStyle/>
          <a:p>
            <a:pPr>
              <a:spcBef>
                <a:spcPct val="50000"/>
              </a:spcBef>
            </a:pPr>
            <a:r>
              <a:rPr lang="en-GB" sz="1400">
                <a:latin typeface="Arial Narrow" charset="0"/>
              </a:rPr>
              <a:t>You need to know the 8 direction compass at least. Better still if you can learn the 16 point compass. Make sure you read any exam questions carefully to see if they are asking the direction of something </a:t>
            </a:r>
            <a:r>
              <a:rPr lang="en-GB" sz="1400" b="1">
                <a:latin typeface="Arial Narrow" charset="0"/>
              </a:rPr>
              <a:t>‘from’</a:t>
            </a:r>
            <a:r>
              <a:rPr lang="en-GB" sz="1400">
                <a:latin typeface="Arial Narrow" charset="0"/>
              </a:rPr>
              <a:t> somewhere else, or </a:t>
            </a:r>
            <a:r>
              <a:rPr lang="en-GB" sz="1400" b="1">
                <a:latin typeface="Arial Narrow" charset="0"/>
              </a:rPr>
              <a:t>‘to’</a:t>
            </a:r>
            <a:r>
              <a:rPr lang="en-GB" sz="1400">
                <a:latin typeface="Arial Narrow" charset="0"/>
              </a:rPr>
              <a:t> somewhere else. A memory sequence for the 4 main points going clockwise are </a:t>
            </a:r>
          </a:p>
          <a:p>
            <a:pPr>
              <a:spcBef>
                <a:spcPct val="50000"/>
              </a:spcBef>
            </a:pPr>
            <a:r>
              <a:rPr lang="en-GB" sz="1400" b="1">
                <a:latin typeface="Arial Narrow" charset="0"/>
              </a:rPr>
              <a:t>N</a:t>
            </a:r>
            <a:r>
              <a:rPr lang="en-GB" sz="1400">
                <a:latin typeface="Arial Narrow" charset="0"/>
              </a:rPr>
              <a:t>ever </a:t>
            </a:r>
            <a:r>
              <a:rPr lang="en-GB" sz="1400" b="1">
                <a:latin typeface="Arial Narrow" charset="0"/>
              </a:rPr>
              <a:t>E</a:t>
            </a:r>
            <a:r>
              <a:rPr lang="en-GB" sz="1400">
                <a:latin typeface="Arial Narrow" charset="0"/>
              </a:rPr>
              <a:t>at </a:t>
            </a:r>
            <a:r>
              <a:rPr lang="en-GB" sz="1400" b="1">
                <a:latin typeface="Arial Narrow" charset="0"/>
              </a:rPr>
              <a:t>S</a:t>
            </a:r>
            <a:r>
              <a:rPr lang="en-GB" sz="1400">
                <a:latin typeface="Arial Narrow" charset="0"/>
              </a:rPr>
              <a:t>hredded </a:t>
            </a:r>
            <a:r>
              <a:rPr lang="en-GB" sz="1400" b="1">
                <a:latin typeface="Arial Narrow" charset="0"/>
              </a:rPr>
              <a:t>W</a:t>
            </a:r>
            <a:r>
              <a:rPr lang="en-GB" sz="1400">
                <a:latin typeface="Arial Narrow" charset="0"/>
              </a:rPr>
              <a:t>heat  or </a:t>
            </a:r>
          </a:p>
          <a:p>
            <a:pPr>
              <a:spcBef>
                <a:spcPct val="50000"/>
              </a:spcBef>
            </a:pPr>
            <a:r>
              <a:rPr lang="en-GB" sz="1400" b="1">
                <a:latin typeface="Arial Narrow" charset="0"/>
              </a:rPr>
              <a:t>N</a:t>
            </a:r>
            <a:r>
              <a:rPr lang="en-GB" sz="1400">
                <a:latin typeface="Arial Narrow" charset="0"/>
              </a:rPr>
              <a:t>aughty </a:t>
            </a:r>
            <a:r>
              <a:rPr lang="en-GB" sz="1400" b="1">
                <a:latin typeface="Arial Narrow" charset="0"/>
              </a:rPr>
              <a:t>E</a:t>
            </a:r>
            <a:r>
              <a:rPr lang="en-GB" sz="1400">
                <a:latin typeface="Arial Narrow" charset="0"/>
              </a:rPr>
              <a:t>lephants </a:t>
            </a:r>
            <a:r>
              <a:rPr lang="en-GB" sz="1400" b="1">
                <a:latin typeface="Arial Narrow" charset="0"/>
              </a:rPr>
              <a:t>S</a:t>
            </a:r>
            <a:r>
              <a:rPr lang="en-GB" sz="1400">
                <a:latin typeface="Arial Narrow" charset="0"/>
              </a:rPr>
              <a:t>quirt </a:t>
            </a:r>
            <a:r>
              <a:rPr lang="en-GB" sz="1400" b="1">
                <a:latin typeface="Arial Narrow" charset="0"/>
              </a:rPr>
              <a:t>W</a:t>
            </a:r>
            <a:r>
              <a:rPr lang="en-GB" sz="1400">
                <a:latin typeface="Arial Narrow" charset="0"/>
              </a:rPr>
              <a:t>ater</a:t>
            </a:r>
          </a:p>
        </p:txBody>
      </p:sp>
      <p:pic>
        <p:nvPicPr>
          <p:cNvPr id="18437" name="Picture 5" descr="25413916244b9ca8093e62"/>
          <p:cNvPicPr>
            <a:picLocks noChangeAspect="1" noChangeArrowheads="1"/>
          </p:cNvPicPr>
          <p:nvPr/>
        </p:nvPicPr>
        <p:blipFill>
          <a:blip r:embed="rId3" cstate="print"/>
          <a:srcRect/>
          <a:stretch>
            <a:fillRect/>
          </a:stretch>
        </p:blipFill>
        <p:spPr bwMode="auto">
          <a:xfrm>
            <a:off x="179388" y="2492375"/>
            <a:ext cx="2592387" cy="1778000"/>
          </a:xfrm>
          <a:prstGeom prst="rect">
            <a:avLst/>
          </a:prstGeom>
          <a:noFill/>
          <a:ln w="9525">
            <a:noFill/>
            <a:miter lim="800000"/>
            <a:headEnd/>
            <a:tailEnd/>
          </a:ln>
        </p:spPr>
      </p:pic>
      <p:pic>
        <p:nvPicPr>
          <p:cNvPr id="18438" name="Picture 6" descr="37205632152079435"/>
          <p:cNvPicPr>
            <a:picLocks noChangeAspect="1" noChangeArrowheads="1"/>
          </p:cNvPicPr>
          <p:nvPr/>
        </p:nvPicPr>
        <p:blipFill>
          <a:blip r:embed="rId4" cstate="print"/>
          <a:srcRect/>
          <a:stretch>
            <a:fillRect/>
          </a:stretch>
        </p:blipFill>
        <p:spPr bwMode="auto">
          <a:xfrm>
            <a:off x="1258888" y="4221163"/>
            <a:ext cx="2497137" cy="2497137"/>
          </a:xfrm>
          <a:prstGeom prst="rect">
            <a:avLst/>
          </a:prstGeom>
          <a:noFill/>
          <a:ln w="9525">
            <a:noFill/>
            <a:miter lim="800000"/>
            <a:headEnd/>
            <a:tailEnd/>
          </a:ln>
        </p:spPr>
      </p:pic>
      <p:pic>
        <p:nvPicPr>
          <p:cNvPr id="18439" name="Picture 7" descr="Picture%202"/>
          <p:cNvPicPr>
            <a:picLocks noChangeAspect="1" noChangeArrowheads="1"/>
          </p:cNvPicPr>
          <p:nvPr/>
        </p:nvPicPr>
        <p:blipFill>
          <a:blip r:embed="rId5" cstate="print"/>
          <a:srcRect t="86052"/>
          <a:stretch>
            <a:fillRect/>
          </a:stretch>
        </p:blipFill>
        <p:spPr bwMode="auto">
          <a:xfrm>
            <a:off x="4356100" y="4868863"/>
            <a:ext cx="4427538" cy="273050"/>
          </a:xfrm>
          <a:prstGeom prst="rect">
            <a:avLst/>
          </a:prstGeom>
          <a:noFill/>
          <a:ln w="9525">
            <a:noFill/>
            <a:miter lim="800000"/>
            <a:headEnd/>
            <a:tailEnd/>
          </a:ln>
        </p:spPr>
      </p:pic>
      <p:grpSp>
        <p:nvGrpSpPr>
          <p:cNvPr id="2" name="Group 8"/>
          <p:cNvGrpSpPr>
            <a:grpSpLocks/>
          </p:cNvGrpSpPr>
          <p:nvPr/>
        </p:nvGrpSpPr>
        <p:grpSpPr bwMode="auto">
          <a:xfrm>
            <a:off x="4716463" y="549275"/>
            <a:ext cx="4103687" cy="3833813"/>
            <a:chOff x="3061" y="1389"/>
            <a:chExt cx="2585" cy="2415"/>
          </a:xfrm>
        </p:grpSpPr>
        <p:pic>
          <p:nvPicPr>
            <p:cNvPr id="18457" name="Picture 9" descr="Map%20Image"/>
            <p:cNvPicPr>
              <a:picLocks noChangeAspect="1" noChangeArrowheads="1"/>
            </p:cNvPicPr>
            <p:nvPr/>
          </p:nvPicPr>
          <p:blipFill>
            <a:blip r:embed="rId6" cstate="print"/>
            <a:srcRect/>
            <a:stretch>
              <a:fillRect/>
            </a:stretch>
          </p:blipFill>
          <p:spPr bwMode="auto">
            <a:xfrm>
              <a:off x="3334" y="1480"/>
              <a:ext cx="2163" cy="2163"/>
            </a:xfrm>
            <a:prstGeom prst="rect">
              <a:avLst/>
            </a:prstGeom>
            <a:noFill/>
            <a:ln w="9525">
              <a:noFill/>
              <a:miter lim="800000"/>
              <a:headEnd/>
              <a:tailEnd/>
            </a:ln>
          </p:spPr>
        </p:pic>
        <p:sp>
          <p:nvSpPr>
            <p:cNvPr id="18458" name="Text Box 10"/>
            <p:cNvSpPr txBox="1">
              <a:spLocks noChangeArrowheads="1"/>
            </p:cNvSpPr>
            <p:nvPr/>
          </p:nvSpPr>
          <p:spPr bwMode="auto">
            <a:xfrm>
              <a:off x="3198" y="3612"/>
              <a:ext cx="317" cy="192"/>
            </a:xfrm>
            <a:prstGeom prst="rect">
              <a:avLst/>
            </a:prstGeom>
            <a:noFill/>
            <a:ln w="9525">
              <a:noFill/>
              <a:miter lim="800000"/>
              <a:headEnd/>
              <a:tailEnd/>
            </a:ln>
          </p:spPr>
          <p:txBody>
            <a:bodyPr>
              <a:spAutoFit/>
            </a:bodyPr>
            <a:lstStyle/>
            <a:p>
              <a:pPr>
                <a:spcBef>
                  <a:spcPct val="50000"/>
                </a:spcBef>
              </a:pPr>
              <a:r>
                <a:rPr lang="en-GB" sz="1400"/>
                <a:t>17</a:t>
              </a:r>
            </a:p>
          </p:txBody>
        </p:sp>
        <p:sp>
          <p:nvSpPr>
            <p:cNvPr id="18459" name="Text Box 11"/>
            <p:cNvSpPr txBox="1">
              <a:spLocks noChangeArrowheads="1"/>
            </p:cNvSpPr>
            <p:nvPr/>
          </p:nvSpPr>
          <p:spPr bwMode="auto">
            <a:xfrm>
              <a:off x="3923" y="3612"/>
              <a:ext cx="317" cy="192"/>
            </a:xfrm>
            <a:prstGeom prst="rect">
              <a:avLst/>
            </a:prstGeom>
            <a:noFill/>
            <a:ln w="9525">
              <a:noFill/>
              <a:miter lim="800000"/>
              <a:headEnd/>
              <a:tailEnd/>
            </a:ln>
          </p:spPr>
          <p:txBody>
            <a:bodyPr>
              <a:spAutoFit/>
            </a:bodyPr>
            <a:lstStyle/>
            <a:p>
              <a:pPr>
                <a:spcBef>
                  <a:spcPct val="50000"/>
                </a:spcBef>
              </a:pPr>
              <a:r>
                <a:rPr lang="en-GB" sz="1400"/>
                <a:t>18</a:t>
              </a:r>
            </a:p>
          </p:txBody>
        </p:sp>
        <p:sp>
          <p:nvSpPr>
            <p:cNvPr id="18460" name="Text Box 12"/>
            <p:cNvSpPr txBox="1">
              <a:spLocks noChangeArrowheads="1"/>
            </p:cNvSpPr>
            <p:nvPr/>
          </p:nvSpPr>
          <p:spPr bwMode="auto">
            <a:xfrm>
              <a:off x="4649" y="3612"/>
              <a:ext cx="317" cy="192"/>
            </a:xfrm>
            <a:prstGeom prst="rect">
              <a:avLst/>
            </a:prstGeom>
            <a:noFill/>
            <a:ln w="9525">
              <a:noFill/>
              <a:miter lim="800000"/>
              <a:headEnd/>
              <a:tailEnd/>
            </a:ln>
          </p:spPr>
          <p:txBody>
            <a:bodyPr>
              <a:spAutoFit/>
            </a:bodyPr>
            <a:lstStyle/>
            <a:p>
              <a:pPr>
                <a:spcBef>
                  <a:spcPct val="50000"/>
                </a:spcBef>
              </a:pPr>
              <a:r>
                <a:rPr lang="en-GB" sz="1400"/>
                <a:t>19</a:t>
              </a:r>
            </a:p>
          </p:txBody>
        </p:sp>
        <p:sp>
          <p:nvSpPr>
            <p:cNvPr id="18461" name="Text Box 13"/>
            <p:cNvSpPr txBox="1">
              <a:spLocks noChangeArrowheads="1"/>
            </p:cNvSpPr>
            <p:nvPr/>
          </p:nvSpPr>
          <p:spPr bwMode="auto">
            <a:xfrm>
              <a:off x="5329" y="3612"/>
              <a:ext cx="317" cy="192"/>
            </a:xfrm>
            <a:prstGeom prst="rect">
              <a:avLst/>
            </a:prstGeom>
            <a:noFill/>
            <a:ln w="9525">
              <a:noFill/>
              <a:miter lim="800000"/>
              <a:headEnd/>
              <a:tailEnd/>
            </a:ln>
          </p:spPr>
          <p:txBody>
            <a:bodyPr>
              <a:spAutoFit/>
            </a:bodyPr>
            <a:lstStyle/>
            <a:p>
              <a:pPr>
                <a:spcBef>
                  <a:spcPct val="50000"/>
                </a:spcBef>
              </a:pPr>
              <a:r>
                <a:rPr lang="en-GB" sz="1400"/>
                <a:t>20</a:t>
              </a:r>
            </a:p>
          </p:txBody>
        </p:sp>
        <p:sp>
          <p:nvSpPr>
            <p:cNvPr id="18462" name="Text Box 14"/>
            <p:cNvSpPr txBox="1">
              <a:spLocks noChangeArrowheads="1"/>
            </p:cNvSpPr>
            <p:nvPr/>
          </p:nvSpPr>
          <p:spPr bwMode="auto">
            <a:xfrm>
              <a:off x="3061" y="3521"/>
              <a:ext cx="317" cy="192"/>
            </a:xfrm>
            <a:prstGeom prst="rect">
              <a:avLst/>
            </a:prstGeom>
            <a:noFill/>
            <a:ln w="9525">
              <a:noFill/>
              <a:miter lim="800000"/>
              <a:headEnd/>
              <a:tailEnd/>
            </a:ln>
          </p:spPr>
          <p:txBody>
            <a:bodyPr>
              <a:spAutoFit/>
            </a:bodyPr>
            <a:lstStyle/>
            <a:p>
              <a:pPr>
                <a:spcBef>
                  <a:spcPct val="50000"/>
                </a:spcBef>
              </a:pPr>
              <a:r>
                <a:rPr lang="en-GB" sz="1400"/>
                <a:t>05</a:t>
              </a:r>
            </a:p>
          </p:txBody>
        </p:sp>
        <p:sp>
          <p:nvSpPr>
            <p:cNvPr id="18463" name="Text Box 15"/>
            <p:cNvSpPr txBox="1">
              <a:spLocks noChangeArrowheads="1"/>
            </p:cNvSpPr>
            <p:nvPr/>
          </p:nvSpPr>
          <p:spPr bwMode="auto">
            <a:xfrm>
              <a:off x="3107" y="2840"/>
              <a:ext cx="317" cy="192"/>
            </a:xfrm>
            <a:prstGeom prst="rect">
              <a:avLst/>
            </a:prstGeom>
            <a:noFill/>
            <a:ln w="9525">
              <a:noFill/>
              <a:miter lim="800000"/>
              <a:headEnd/>
              <a:tailEnd/>
            </a:ln>
          </p:spPr>
          <p:txBody>
            <a:bodyPr>
              <a:spAutoFit/>
            </a:bodyPr>
            <a:lstStyle/>
            <a:p>
              <a:pPr>
                <a:spcBef>
                  <a:spcPct val="50000"/>
                </a:spcBef>
              </a:pPr>
              <a:r>
                <a:rPr lang="en-GB" sz="1400"/>
                <a:t>06</a:t>
              </a:r>
            </a:p>
          </p:txBody>
        </p:sp>
        <p:sp>
          <p:nvSpPr>
            <p:cNvPr id="18464" name="Text Box 16"/>
            <p:cNvSpPr txBox="1">
              <a:spLocks noChangeArrowheads="1"/>
            </p:cNvSpPr>
            <p:nvPr/>
          </p:nvSpPr>
          <p:spPr bwMode="auto">
            <a:xfrm>
              <a:off x="3107" y="2115"/>
              <a:ext cx="317" cy="192"/>
            </a:xfrm>
            <a:prstGeom prst="rect">
              <a:avLst/>
            </a:prstGeom>
            <a:noFill/>
            <a:ln w="9525">
              <a:noFill/>
              <a:miter lim="800000"/>
              <a:headEnd/>
              <a:tailEnd/>
            </a:ln>
          </p:spPr>
          <p:txBody>
            <a:bodyPr>
              <a:spAutoFit/>
            </a:bodyPr>
            <a:lstStyle/>
            <a:p>
              <a:pPr>
                <a:spcBef>
                  <a:spcPct val="50000"/>
                </a:spcBef>
              </a:pPr>
              <a:r>
                <a:rPr lang="en-GB" sz="1400"/>
                <a:t>07</a:t>
              </a:r>
            </a:p>
          </p:txBody>
        </p:sp>
        <p:sp>
          <p:nvSpPr>
            <p:cNvPr id="18465" name="Text Box 17"/>
            <p:cNvSpPr txBox="1">
              <a:spLocks noChangeArrowheads="1"/>
            </p:cNvSpPr>
            <p:nvPr/>
          </p:nvSpPr>
          <p:spPr bwMode="auto">
            <a:xfrm>
              <a:off x="3107" y="1389"/>
              <a:ext cx="317" cy="192"/>
            </a:xfrm>
            <a:prstGeom prst="rect">
              <a:avLst/>
            </a:prstGeom>
            <a:noFill/>
            <a:ln w="9525">
              <a:noFill/>
              <a:miter lim="800000"/>
              <a:headEnd/>
              <a:tailEnd/>
            </a:ln>
          </p:spPr>
          <p:txBody>
            <a:bodyPr>
              <a:spAutoFit/>
            </a:bodyPr>
            <a:lstStyle/>
            <a:p>
              <a:pPr>
                <a:spcBef>
                  <a:spcPct val="50000"/>
                </a:spcBef>
              </a:pPr>
              <a:r>
                <a:rPr lang="en-GB" sz="1400"/>
                <a:t>08</a:t>
              </a:r>
            </a:p>
          </p:txBody>
        </p:sp>
      </p:grpSp>
      <p:grpSp>
        <p:nvGrpSpPr>
          <p:cNvPr id="3" name="Group 18"/>
          <p:cNvGrpSpPr>
            <a:grpSpLocks/>
          </p:cNvGrpSpPr>
          <p:nvPr/>
        </p:nvGrpSpPr>
        <p:grpSpPr bwMode="auto">
          <a:xfrm>
            <a:off x="4427538" y="3068638"/>
            <a:ext cx="2303462" cy="1368425"/>
            <a:chOff x="2744" y="1979"/>
            <a:chExt cx="1451" cy="862"/>
          </a:xfrm>
        </p:grpSpPr>
        <p:pic>
          <p:nvPicPr>
            <p:cNvPr id="18454" name="Picture 19" descr="clean-sheet-of-paper"/>
            <p:cNvPicPr>
              <a:picLocks noChangeAspect="1" noChangeArrowheads="1"/>
            </p:cNvPicPr>
            <p:nvPr/>
          </p:nvPicPr>
          <p:blipFill>
            <a:blip r:embed="rId7" cstate="print"/>
            <a:srcRect r="47978"/>
            <a:stretch>
              <a:fillRect/>
            </a:stretch>
          </p:blipFill>
          <p:spPr bwMode="auto">
            <a:xfrm rot="-4342753">
              <a:off x="3039" y="1684"/>
              <a:ext cx="862" cy="1451"/>
            </a:xfrm>
            <a:prstGeom prst="rect">
              <a:avLst/>
            </a:prstGeom>
            <a:noFill/>
            <a:ln w="9525">
              <a:noFill/>
              <a:miter lim="800000"/>
              <a:headEnd/>
              <a:tailEnd/>
            </a:ln>
          </p:spPr>
        </p:pic>
        <p:sp>
          <p:nvSpPr>
            <p:cNvPr id="18455" name="Oval 20"/>
            <p:cNvSpPr>
              <a:spLocks noChangeArrowheads="1"/>
            </p:cNvSpPr>
            <p:nvPr/>
          </p:nvSpPr>
          <p:spPr bwMode="auto">
            <a:xfrm>
              <a:off x="4105" y="2160"/>
              <a:ext cx="45" cy="45"/>
            </a:xfrm>
            <a:prstGeom prst="ellipse">
              <a:avLst/>
            </a:prstGeom>
            <a:solidFill>
              <a:srgbClr val="FF0000"/>
            </a:solidFill>
            <a:ln w="9525">
              <a:solidFill>
                <a:schemeClr val="tx1"/>
              </a:solidFill>
              <a:round/>
              <a:headEnd/>
              <a:tailEnd/>
            </a:ln>
          </p:spPr>
          <p:txBody>
            <a:bodyPr wrap="none" anchor="ctr"/>
            <a:lstStyle/>
            <a:p>
              <a:pPr algn="ctr"/>
              <a:endParaRPr lang="en-US">
                <a:solidFill>
                  <a:srgbClr val="FF0000"/>
                </a:solidFill>
              </a:endParaRPr>
            </a:p>
          </p:txBody>
        </p:sp>
        <p:sp>
          <p:nvSpPr>
            <p:cNvPr id="18456" name="Oval 21"/>
            <p:cNvSpPr>
              <a:spLocks noChangeArrowheads="1"/>
            </p:cNvSpPr>
            <p:nvPr/>
          </p:nvSpPr>
          <p:spPr bwMode="auto">
            <a:xfrm>
              <a:off x="3470" y="1979"/>
              <a:ext cx="45" cy="45"/>
            </a:xfrm>
            <a:prstGeom prst="ellipse">
              <a:avLst/>
            </a:prstGeom>
            <a:solidFill>
              <a:srgbClr val="FF0000"/>
            </a:solidFill>
            <a:ln w="9525">
              <a:solidFill>
                <a:schemeClr val="tx1"/>
              </a:solidFill>
              <a:round/>
              <a:headEnd/>
              <a:tailEnd/>
            </a:ln>
          </p:spPr>
          <p:txBody>
            <a:bodyPr wrap="none" anchor="ctr"/>
            <a:lstStyle/>
            <a:p>
              <a:pPr algn="ctr"/>
              <a:endParaRPr lang="en-US">
                <a:solidFill>
                  <a:srgbClr val="FF0000"/>
                </a:solidFill>
              </a:endParaRPr>
            </a:p>
          </p:txBody>
        </p:sp>
      </p:grpSp>
      <p:grpSp>
        <p:nvGrpSpPr>
          <p:cNvPr id="4" name="Group 22"/>
          <p:cNvGrpSpPr>
            <a:grpSpLocks/>
          </p:cNvGrpSpPr>
          <p:nvPr/>
        </p:nvGrpSpPr>
        <p:grpSpPr bwMode="auto">
          <a:xfrm rot="-1046054">
            <a:off x="4140200" y="5157788"/>
            <a:ext cx="2303463" cy="1368425"/>
            <a:chOff x="2744" y="1979"/>
            <a:chExt cx="1451" cy="862"/>
          </a:xfrm>
        </p:grpSpPr>
        <p:pic>
          <p:nvPicPr>
            <p:cNvPr id="18451" name="Picture 23" descr="clean-sheet-of-paper"/>
            <p:cNvPicPr>
              <a:picLocks noChangeAspect="1" noChangeArrowheads="1"/>
            </p:cNvPicPr>
            <p:nvPr/>
          </p:nvPicPr>
          <p:blipFill>
            <a:blip r:embed="rId7" cstate="print"/>
            <a:srcRect r="47978"/>
            <a:stretch>
              <a:fillRect/>
            </a:stretch>
          </p:blipFill>
          <p:spPr bwMode="auto">
            <a:xfrm rot="-4342753">
              <a:off x="3039" y="1684"/>
              <a:ext cx="862" cy="1451"/>
            </a:xfrm>
            <a:prstGeom prst="rect">
              <a:avLst/>
            </a:prstGeom>
            <a:noFill/>
            <a:ln w="6350">
              <a:solidFill>
                <a:srgbClr val="000000"/>
              </a:solidFill>
              <a:miter lim="800000"/>
              <a:headEnd/>
              <a:tailEnd/>
            </a:ln>
          </p:spPr>
        </p:pic>
        <p:sp>
          <p:nvSpPr>
            <p:cNvPr id="18452" name="Oval 24"/>
            <p:cNvSpPr>
              <a:spLocks noChangeArrowheads="1"/>
            </p:cNvSpPr>
            <p:nvPr/>
          </p:nvSpPr>
          <p:spPr bwMode="auto">
            <a:xfrm>
              <a:off x="4105" y="2160"/>
              <a:ext cx="45" cy="45"/>
            </a:xfrm>
            <a:prstGeom prst="ellipse">
              <a:avLst/>
            </a:prstGeom>
            <a:solidFill>
              <a:srgbClr val="FF0000"/>
            </a:solidFill>
            <a:ln w="9525">
              <a:solidFill>
                <a:schemeClr val="tx1"/>
              </a:solidFill>
              <a:round/>
              <a:headEnd/>
              <a:tailEnd/>
            </a:ln>
          </p:spPr>
          <p:txBody>
            <a:bodyPr wrap="none" anchor="ctr"/>
            <a:lstStyle/>
            <a:p>
              <a:pPr algn="ctr"/>
              <a:endParaRPr lang="en-US">
                <a:solidFill>
                  <a:srgbClr val="FF0000"/>
                </a:solidFill>
              </a:endParaRPr>
            </a:p>
          </p:txBody>
        </p:sp>
        <p:sp>
          <p:nvSpPr>
            <p:cNvPr id="18453" name="Oval 25"/>
            <p:cNvSpPr>
              <a:spLocks noChangeArrowheads="1"/>
            </p:cNvSpPr>
            <p:nvPr/>
          </p:nvSpPr>
          <p:spPr bwMode="auto">
            <a:xfrm>
              <a:off x="3470" y="1979"/>
              <a:ext cx="45" cy="45"/>
            </a:xfrm>
            <a:prstGeom prst="ellipse">
              <a:avLst/>
            </a:prstGeom>
            <a:solidFill>
              <a:srgbClr val="FF0000"/>
            </a:solidFill>
            <a:ln w="9525">
              <a:solidFill>
                <a:schemeClr val="tx1"/>
              </a:solidFill>
              <a:round/>
              <a:headEnd/>
              <a:tailEnd/>
            </a:ln>
          </p:spPr>
          <p:txBody>
            <a:bodyPr wrap="none" anchor="ctr"/>
            <a:lstStyle/>
            <a:p>
              <a:pPr algn="ctr"/>
              <a:endParaRPr lang="en-US">
                <a:solidFill>
                  <a:srgbClr val="FF0000"/>
                </a:solidFill>
              </a:endParaRPr>
            </a:p>
          </p:txBody>
        </p:sp>
      </p:grpSp>
      <p:sp>
        <p:nvSpPr>
          <p:cNvPr id="18443" name="Text Box 26"/>
          <p:cNvSpPr txBox="1">
            <a:spLocks noChangeArrowheads="1"/>
          </p:cNvSpPr>
          <p:nvPr/>
        </p:nvSpPr>
        <p:spPr bwMode="auto">
          <a:xfrm>
            <a:off x="6084888" y="620713"/>
            <a:ext cx="2916237" cy="2432050"/>
          </a:xfrm>
          <a:prstGeom prst="rect">
            <a:avLst/>
          </a:prstGeom>
          <a:solidFill>
            <a:srgbClr val="FFFF99"/>
          </a:solidFill>
          <a:ln w="9525">
            <a:noFill/>
            <a:miter lim="800000"/>
            <a:headEnd/>
            <a:tailEnd/>
          </a:ln>
        </p:spPr>
        <p:txBody>
          <a:bodyPr>
            <a:spAutoFit/>
          </a:bodyPr>
          <a:lstStyle/>
          <a:p>
            <a:pPr>
              <a:spcBef>
                <a:spcPct val="50000"/>
              </a:spcBef>
            </a:pPr>
            <a:r>
              <a:rPr lang="en-GB" sz="1400">
                <a:latin typeface="Arial Narrow" charset="0"/>
              </a:rPr>
              <a:t>To measure the distance between 2 points on a map, use an edge of your answer booklet to make 2 marks for the places you want to measure the distance between (between 2 roads on the map below). Then move the paper to the scale at the bottom of the map. Put one point against the 0 and count how far along the scale the other mark is. ( In this case 1.6 km.) Make sure you know whether you are measuring in miles or kilometres.</a:t>
            </a:r>
          </a:p>
        </p:txBody>
      </p:sp>
      <p:sp>
        <p:nvSpPr>
          <p:cNvPr id="18444" name="Text Box 27"/>
          <p:cNvSpPr txBox="1">
            <a:spLocks noChangeArrowheads="1"/>
          </p:cNvSpPr>
          <p:nvPr/>
        </p:nvSpPr>
        <p:spPr bwMode="auto">
          <a:xfrm>
            <a:off x="6732588" y="5445125"/>
            <a:ext cx="2160587" cy="942975"/>
          </a:xfrm>
          <a:prstGeom prst="rect">
            <a:avLst/>
          </a:prstGeom>
          <a:noFill/>
          <a:ln w="9525">
            <a:noFill/>
            <a:miter lim="800000"/>
            <a:headEnd/>
            <a:tailEnd/>
          </a:ln>
        </p:spPr>
        <p:txBody>
          <a:bodyPr>
            <a:spAutoFit/>
          </a:bodyPr>
          <a:lstStyle/>
          <a:p>
            <a:pPr>
              <a:spcBef>
                <a:spcPct val="50000"/>
              </a:spcBef>
            </a:pPr>
            <a:r>
              <a:rPr lang="en-GB" sz="1400">
                <a:latin typeface="Arial Narrow" charset="0"/>
              </a:rPr>
              <a:t>TIP: For a quick estimate of distances – remember each grid square on OS maps is 1 km wide and 1 km high.</a:t>
            </a:r>
          </a:p>
        </p:txBody>
      </p:sp>
      <p:sp>
        <p:nvSpPr>
          <p:cNvPr id="18445" name="Line 28"/>
          <p:cNvSpPr>
            <a:spLocks noChangeShapeType="1"/>
          </p:cNvSpPr>
          <p:nvPr/>
        </p:nvSpPr>
        <p:spPr bwMode="auto">
          <a:xfrm>
            <a:off x="7451725" y="4437063"/>
            <a:ext cx="1081088" cy="0"/>
          </a:xfrm>
          <a:prstGeom prst="line">
            <a:avLst/>
          </a:prstGeom>
          <a:noFill/>
          <a:ln w="28575">
            <a:solidFill>
              <a:schemeClr val="tx1"/>
            </a:solidFill>
            <a:round/>
            <a:headEnd/>
            <a:tailEnd/>
          </a:ln>
        </p:spPr>
        <p:txBody>
          <a:bodyPr/>
          <a:lstStyle/>
          <a:p>
            <a:endParaRPr lang="en-US"/>
          </a:p>
        </p:txBody>
      </p:sp>
      <p:sp>
        <p:nvSpPr>
          <p:cNvPr id="18446" name="Line 29"/>
          <p:cNvSpPr>
            <a:spLocks noChangeShapeType="1"/>
          </p:cNvSpPr>
          <p:nvPr/>
        </p:nvSpPr>
        <p:spPr bwMode="auto">
          <a:xfrm>
            <a:off x="7451725" y="4149725"/>
            <a:ext cx="0" cy="358775"/>
          </a:xfrm>
          <a:prstGeom prst="line">
            <a:avLst/>
          </a:prstGeom>
          <a:noFill/>
          <a:ln w="9525">
            <a:solidFill>
              <a:schemeClr val="tx1"/>
            </a:solidFill>
            <a:round/>
            <a:headEnd/>
            <a:tailEnd/>
          </a:ln>
        </p:spPr>
        <p:txBody>
          <a:bodyPr/>
          <a:lstStyle/>
          <a:p>
            <a:endParaRPr lang="en-US"/>
          </a:p>
        </p:txBody>
      </p:sp>
      <p:sp>
        <p:nvSpPr>
          <p:cNvPr id="18447" name="Line 30"/>
          <p:cNvSpPr>
            <a:spLocks noChangeShapeType="1"/>
          </p:cNvSpPr>
          <p:nvPr/>
        </p:nvSpPr>
        <p:spPr bwMode="auto">
          <a:xfrm>
            <a:off x="8532813" y="4149725"/>
            <a:ext cx="0" cy="358775"/>
          </a:xfrm>
          <a:prstGeom prst="line">
            <a:avLst/>
          </a:prstGeom>
          <a:noFill/>
          <a:ln w="9525">
            <a:solidFill>
              <a:schemeClr val="tx1"/>
            </a:solidFill>
            <a:round/>
            <a:headEnd/>
            <a:tailEnd/>
          </a:ln>
        </p:spPr>
        <p:txBody>
          <a:bodyPr/>
          <a:lstStyle/>
          <a:p>
            <a:endParaRPr lang="en-US"/>
          </a:p>
        </p:txBody>
      </p:sp>
      <p:sp>
        <p:nvSpPr>
          <p:cNvPr id="18448" name="Text Box 31"/>
          <p:cNvSpPr txBox="1">
            <a:spLocks noChangeArrowheads="1"/>
          </p:cNvSpPr>
          <p:nvPr/>
        </p:nvSpPr>
        <p:spPr bwMode="auto">
          <a:xfrm>
            <a:off x="7740650" y="4221163"/>
            <a:ext cx="647700" cy="274637"/>
          </a:xfrm>
          <a:prstGeom prst="rect">
            <a:avLst/>
          </a:prstGeom>
          <a:noFill/>
          <a:ln w="9525">
            <a:noFill/>
            <a:miter lim="800000"/>
            <a:headEnd/>
            <a:tailEnd/>
          </a:ln>
        </p:spPr>
        <p:txBody>
          <a:bodyPr>
            <a:spAutoFit/>
          </a:bodyPr>
          <a:lstStyle/>
          <a:p>
            <a:pPr>
              <a:spcBef>
                <a:spcPct val="50000"/>
              </a:spcBef>
            </a:pPr>
            <a:r>
              <a:rPr lang="en-GB" sz="1200"/>
              <a:t>1 km</a:t>
            </a:r>
          </a:p>
        </p:txBody>
      </p:sp>
      <p:sp>
        <p:nvSpPr>
          <p:cNvPr id="18449" name="Line 32"/>
          <p:cNvSpPr>
            <a:spLocks noChangeShapeType="1"/>
          </p:cNvSpPr>
          <p:nvPr/>
        </p:nvSpPr>
        <p:spPr bwMode="auto">
          <a:xfrm flipV="1">
            <a:off x="8748713" y="4941888"/>
            <a:ext cx="215900" cy="935037"/>
          </a:xfrm>
          <a:prstGeom prst="line">
            <a:avLst/>
          </a:prstGeom>
          <a:noFill/>
          <a:ln w="28575">
            <a:solidFill>
              <a:schemeClr val="tx1"/>
            </a:solidFill>
            <a:round/>
            <a:headEnd/>
            <a:tailEnd/>
          </a:ln>
        </p:spPr>
        <p:txBody>
          <a:bodyPr/>
          <a:lstStyle/>
          <a:p>
            <a:endParaRPr lang="en-US"/>
          </a:p>
        </p:txBody>
      </p:sp>
      <p:sp>
        <p:nvSpPr>
          <p:cNvPr id="18450" name="Line 33"/>
          <p:cNvSpPr>
            <a:spLocks noChangeShapeType="1"/>
          </p:cNvSpPr>
          <p:nvPr/>
        </p:nvSpPr>
        <p:spPr bwMode="auto">
          <a:xfrm flipH="1" flipV="1">
            <a:off x="8388350" y="4508500"/>
            <a:ext cx="576263" cy="433388"/>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79388" y="115888"/>
            <a:ext cx="8785225" cy="395287"/>
          </a:xfrm>
          <a:prstGeom prst="rect">
            <a:avLst/>
          </a:prstGeom>
          <a:noFill/>
          <a:ln w="28575">
            <a:solidFill>
              <a:schemeClr val="tx1"/>
            </a:solidFill>
            <a:miter lim="800000"/>
            <a:headEnd/>
            <a:tailEnd/>
          </a:ln>
        </p:spPr>
        <p:txBody>
          <a:bodyPr>
            <a:spAutoFit/>
          </a:bodyPr>
          <a:lstStyle/>
          <a:p>
            <a:pPr>
              <a:spcBef>
                <a:spcPct val="50000"/>
              </a:spcBef>
            </a:pPr>
            <a:r>
              <a:rPr lang="en-GB" i="1"/>
              <a:t>Coasts :  Mapwork Skills / Check out your own maps</a:t>
            </a:r>
            <a:endParaRPr lang="en-GB" sz="1600" i="1"/>
          </a:p>
        </p:txBody>
      </p:sp>
      <p:sp>
        <p:nvSpPr>
          <p:cNvPr id="24579" name="Text Box 3"/>
          <p:cNvSpPr txBox="1">
            <a:spLocks noChangeArrowheads="1"/>
          </p:cNvSpPr>
          <p:nvPr/>
        </p:nvSpPr>
        <p:spPr bwMode="auto">
          <a:xfrm>
            <a:off x="8532813" y="188913"/>
            <a:ext cx="360362" cy="274637"/>
          </a:xfrm>
          <a:prstGeom prst="rect">
            <a:avLst/>
          </a:prstGeom>
          <a:noFill/>
          <a:ln w="9525">
            <a:noFill/>
            <a:miter lim="800000"/>
            <a:headEnd/>
            <a:tailEnd/>
          </a:ln>
        </p:spPr>
        <p:txBody>
          <a:bodyPr>
            <a:spAutoFit/>
          </a:bodyPr>
          <a:lstStyle/>
          <a:p>
            <a:pPr>
              <a:spcBef>
                <a:spcPct val="50000"/>
              </a:spcBef>
            </a:pPr>
            <a:r>
              <a:rPr lang="en-GB" sz="1200"/>
              <a:t>61</a:t>
            </a:r>
          </a:p>
        </p:txBody>
      </p:sp>
      <p:sp>
        <p:nvSpPr>
          <p:cNvPr id="24580" name="Text Box 4"/>
          <p:cNvSpPr txBox="1">
            <a:spLocks noChangeArrowheads="1"/>
          </p:cNvSpPr>
          <p:nvPr/>
        </p:nvSpPr>
        <p:spPr bwMode="auto">
          <a:xfrm>
            <a:off x="179388" y="549275"/>
            <a:ext cx="4464050" cy="2644775"/>
          </a:xfrm>
          <a:prstGeom prst="rect">
            <a:avLst/>
          </a:prstGeom>
          <a:noFill/>
          <a:ln w="9525">
            <a:noFill/>
            <a:miter lim="800000"/>
            <a:headEnd/>
            <a:tailEnd/>
          </a:ln>
        </p:spPr>
        <p:txBody>
          <a:bodyPr>
            <a:spAutoFit/>
          </a:bodyPr>
          <a:lstStyle/>
          <a:p>
            <a:pPr>
              <a:spcBef>
                <a:spcPct val="50000"/>
              </a:spcBef>
            </a:pPr>
            <a:r>
              <a:rPr lang="en-GB" sz="1400"/>
              <a:t>To find some OS maps to practise your mapskills on try these sites :</a:t>
            </a:r>
          </a:p>
          <a:p>
            <a:pPr>
              <a:spcBef>
                <a:spcPct val="50000"/>
              </a:spcBef>
            </a:pPr>
            <a:r>
              <a:rPr lang="en-GB" sz="1400"/>
              <a:t>The Ordnance survey Get-a-map allows you to zoom down to anywhere in the UK. Click on the red Get-a-map button</a:t>
            </a:r>
          </a:p>
          <a:p>
            <a:pPr>
              <a:spcBef>
                <a:spcPct val="50000"/>
              </a:spcBef>
            </a:pPr>
            <a:r>
              <a:rPr lang="en-GB" sz="1400">
                <a:hlinkClick r:id="rId3"/>
              </a:rPr>
              <a:t>http://www.ordnancesurvey.co.uk/oswebsite/getamap/</a:t>
            </a:r>
            <a:endParaRPr lang="en-GB" sz="1400"/>
          </a:p>
          <a:p>
            <a:pPr>
              <a:spcBef>
                <a:spcPct val="50000"/>
              </a:spcBef>
            </a:pPr>
            <a:r>
              <a:rPr lang="en-GB" sz="1400"/>
              <a:t>This leaflet from the OS map-makers helps you through the different parts of map-reading:</a:t>
            </a:r>
          </a:p>
          <a:p>
            <a:pPr>
              <a:spcBef>
                <a:spcPct val="50000"/>
              </a:spcBef>
            </a:pPr>
            <a:r>
              <a:rPr lang="en-GB" sz="1400">
                <a:hlinkClick r:id="rId4"/>
              </a:rPr>
              <a:t>http://mapzone.ordnancesurvey.co.uk/mapzone/PagesHomeworkHelp/docs/easypeasy.pdf</a:t>
            </a:r>
            <a:endParaRPr lang="en-GB" sz="1400"/>
          </a:p>
        </p:txBody>
      </p:sp>
      <p:sp>
        <p:nvSpPr>
          <p:cNvPr id="24581" name="Text Box 5"/>
          <p:cNvSpPr txBox="1">
            <a:spLocks noChangeArrowheads="1"/>
          </p:cNvSpPr>
          <p:nvPr/>
        </p:nvSpPr>
        <p:spPr bwMode="auto">
          <a:xfrm>
            <a:off x="5867400" y="3933825"/>
            <a:ext cx="3133725" cy="2746375"/>
          </a:xfrm>
          <a:prstGeom prst="rect">
            <a:avLst/>
          </a:prstGeom>
          <a:noFill/>
          <a:ln w="9525">
            <a:solidFill>
              <a:schemeClr val="tx1"/>
            </a:solidFill>
            <a:miter lim="800000"/>
            <a:headEnd/>
            <a:tailEnd/>
          </a:ln>
        </p:spPr>
        <p:txBody>
          <a:bodyPr>
            <a:spAutoFit/>
          </a:bodyPr>
          <a:lstStyle/>
          <a:p>
            <a:pPr>
              <a:spcBef>
                <a:spcPct val="50000"/>
              </a:spcBef>
            </a:pPr>
            <a:r>
              <a:rPr lang="en-GB" sz="1400"/>
              <a:t>Alternatively Bing maps allows you to toggle between OS maps and aerial photos of the same place.</a:t>
            </a:r>
          </a:p>
          <a:p>
            <a:pPr>
              <a:spcBef>
                <a:spcPct val="50000"/>
              </a:spcBef>
            </a:pPr>
            <a:r>
              <a:rPr lang="en-GB" sz="1400">
                <a:hlinkClick r:id="rId5"/>
              </a:rPr>
              <a:t>http://www.bing.com/maps/</a:t>
            </a:r>
            <a:endParaRPr lang="en-GB" sz="1400"/>
          </a:p>
          <a:p>
            <a:pPr>
              <a:spcBef>
                <a:spcPct val="50000"/>
              </a:spcBef>
            </a:pPr>
            <a:r>
              <a:rPr lang="en-GB" sz="1300"/>
              <a:t>Zoom down to a local level on the place you want an OS map for. To get the OS map you need to click on the ‘Road’ tab at the top – and then select the ‘Ordnance Survey Map’ option from the drop-down menu (dragging the mouse down round the labels or you get the aerial photo options).</a:t>
            </a:r>
          </a:p>
        </p:txBody>
      </p:sp>
      <p:pic>
        <p:nvPicPr>
          <p:cNvPr id="24582" name="Picture 6"/>
          <p:cNvPicPr>
            <a:picLocks noChangeAspect="1" noChangeArrowheads="1"/>
          </p:cNvPicPr>
          <p:nvPr/>
        </p:nvPicPr>
        <p:blipFill>
          <a:blip r:embed="rId6" cstate="print"/>
          <a:srcRect/>
          <a:stretch>
            <a:fillRect/>
          </a:stretch>
        </p:blipFill>
        <p:spPr bwMode="auto">
          <a:xfrm>
            <a:off x="4932363" y="692150"/>
            <a:ext cx="4032250" cy="3094038"/>
          </a:xfrm>
          <a:prstGeom prst="rect">
            <a:avLst/>
          </a:prstGeom>
          <a:noFill/>
          <a:ln w="9525">
            <a:noFill/>
            <a:miter lim="800000"/>
            <a:headEnd/>
            <a:tailEnd/>
          </a:ln>
        </p:spPr>
      </p:pic>
      <p:pic>
        <p:nvPicPr>
          <p:cNvPr id="24583" name="Picture 7"/>
          <p:cNvPicPr>
            <a:picLocks noChangeAspect="1" noChangeArrowheads="1"/>
          </p:cNvPicPr>
          <p:nvPr/>
        </p:nvPicPr>
        <p:blipFill>
          <a:blip r:embed="rId7" cstate="print"/>
          <a:srcRect/>
          <a:stretch>
            <a:fillRect/>
          </a:stretch>
        </p:blipFill>
        <p:spPr bwMode="auto">
          <a:xfrm>
            <a:off x="179388" y="3429000"/>
            <a:ext cx="5545137" cy="3206750"/>
          </a:xfrm>
          <a:prstGeom prst="rect">
            <a:avLst/>
          </a:prstGeom>
          <a:noFill/>
          <a:ln w="12700">
            <a:solidFill>
              <a:schemeClr val="tx1"/>
            </a:solidFill>
            <a:miter lim="800000"/>
            <a:headEnd/>
            <a:tailEnd/>
          </a:ln>
        </p:spPr>
      </p:pic>
      <p:sp>
        <p:nvSpPr>
          <p:cNvPr id="24584" name="Line 8"/>
          <p:cNvSpPr>
            <a:spLocks noChangeShapeType="1"/>
          </p:cNvSpPr>
          <p:nvPr/>
        </p:nvSpPr>
        <p:spPr bwMode="auto">
          <a:xfrm flipH="1" flipV="1">
            <a:off x="3924300" y="4797425"/>
            <a:ext cx="1943100" cy="719138"/>
          </a:xfrm>
          <a:prstGeom prst="line">
            <a:avLst/>
          </a:prstGeom>
          <a:noFill/>
          <a:ln w="19050">
            <a:solidFill>
              <a:schemeClr val="tx1"/>
            </a:solidFill>
            <a:round/>
            <a:headEnd/>
            <a:tailEnd type="triangle" w="med" len="med"/>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ills1"/>
          <p:cNvPicPr>
            <a:picLocks noChangeAspect="1" noChangeArrowheads="1"/>
          </p:cNvPicPr>
          <p:nvPr/>
        </p:nvPicPr>
        <p:blipFill>
          <a:blip r:embed="rId3" cstate="print"/>
          <a:srcRect/>
          <a:stretch>
            <a:fillRect/>
          </a:stretch>
        </p:blipFill>
        <p:spPr bwMode="auto">
          <a:xfrm>
            <a:off x="179388" y="4868863"/>
            <a:ext cx="5113337" cy="1887537"/>
          </a:xfrm>
          <a:prstGeom prst="rect">
            <a:avLst/>
          </a:prstGeom>
          <a:noFill/>
          <a:ln w="9525">
            <a:noFill/>
            <a:miter lim="800000"/>
            <a:headEnd/>
            <a:tailEnd/>
          </a:ln>
        </p:spPr>
      </p:pic>
      <p:sp>
        <p:nvSpPr>
          <p:cNvPr id="22531" name="Text Box 3"/>
          <p:cNvSpPr txBox="1">
            <a:spLocks noChangeArrowheads="1"/>
          </p:cNvSpPr>
          <p:nvPr/>
        </p:nvSpPr>
        <p:spPr bwMode="auto">
          <a:xfrm>
            <a:off x="179388" y="115888"/>
            <a:ext cx="8785225" cy="395287"/>
          </a:xfrm>
          <a:prstGeom prst="rect">
            <a:avLst/>
          </a:prstGeom>
          <a:noFill/>
          <a:ln w="28575">
            <a:solidFill>
              <a:schemeClr val="tx1"/>
            </a:solidFill>
            <a:miter lim="800000"/>
            <a:headEnd/>
            <a:tailEnd/>
          </a:ln>
        </p:spPr>
        <p:txBody>
          <a:bodyPr>
            <a:spAutoFit/>
          </a:bodyPr>
          <a:lstStyle/>
          <a:p>
            <a:pPr>
              <a:spcBef>
                <a:spcPct val="50000"/>
              </a:spcBef>
            </a:pPr>
            <a:r>
              <a:rPr lang="en-GB" i="1"/>
              <a:t>Coasts :  Mapwork Skills / Symbols and Height (Relief)</a:t>
            </a:r>
            <a:endParaRPr lang="en-GB" sz="1600" i="1"/>
          </a:p>
        </p:txBody>
      </p:sp>
      <p:sp>
        <p:nvSpPr>
          <p:cNvPr id="22532" name="Text Box 4"/>
          <p:cNvSpPr txBox="1">
            <a:spLocks noChangeArrowheads="1"/>
          </p:cNvSpPr>
          <p:nvPr/>
        </p:nvSpPr>
        <p:spPr bwMode="auto">
          <a:xfrm>
            <a:off x="8532813" y="188913"/>
            <a:ext cx="360362" cy="274637"/>
          </a:xfrm>
          <a:prstGeom prst="rect">
            <a:avLst/>
          </a:prstGeom>
          <a:noFill/>
          <a:ln w="9525">
            <a:noFill/>
            <a:miter lim="800000"/>
            <a:headEnd/>
            <a:tailEnd/>
          </a:ln>
        </p:spPr>
        <p:txBody>
          <a:bodyPr>
            <a:spAutoFit/>
          </a:bodyPr>
          <a:lstStyle/>
          <a:p>
            <a:pPr>
              <a:spcBef>
                <a:spcPct val="50000"/>
              </a:spcBef>
            </a:pPr>
            <a:r>
              <a:rPr lang="en-GB" sz="1200"/>
              <a:t>60</a:t>
            </a:r>
          </a:p>
        </p:txBody>
      </p:sp>
      <p:sp>
        <p:nvSpPr>
          <p:cNvPr id="22533" name="Text Box 5"/>
          <p:cNvSpPr txBox="1">
            <a:spLocks noChangeArrowheads="1"/>
          </p:cNvSpPr>
          <p:nvPr/>
        </p:nvSpPr>
        <p:spPr bwMode="auto">
          <a:xfrm>
            <a:off x="107950" y="620713"/>
            <a:ext cx="3959225" cy="4346575"/>
          </a:xfrm>
          <a:prstGeom prst="rect">
            <a:avLst/>
          </a:prstGeom>
          <a:noFill/>
          <a:ln w="9525">
            <a:noFill/>
            <a:miter lim="800000"/>
            <a:headEnd/>
            <a:tailEnd/>
          </a:ln>
        </p:spPr>
        <p:txBody>
          <a:bodyPr>
            <a:spAutoFit/>
          </a:bodyPr>
          <a:lstStyle/>
          <a:p>
            <a:pPr marL="342900" indent="-342900">
              <a:spcBef>
                <a:spcPct val="50000"/>
              </a:spcBef>
            </a:pPr>
            <a:r>
              <a:rPr lang="en-GB" sz="1400">
                <a:latin typeface="Arial Narrow" charset="0"/>
              </a:rPr>
              <a:t>Height of land is indicated in 3 main ways on maps:</a:t>
            </a:r>
          </a:p>
          <a:p>
            <a:pPr marL="342900" indent="-342900">
              <a:spcBef>
                <a:spcPct val="50000"/>
              </a:spcBef>
              <a:buFontTx/>
              <a:buAutoNum type="arabicPeriod"/>
            </a:pPr>
            <a:r>
              <a:rPr lang="en-GB" sz="1400">
                <a:latin typeface="Arial Narrow" charset="0"/>
              </a:rPr>
              <a:t>Contour lines : brown lines drawn along land that is all at the same height. They are drawn every 10 metres, with a thicker brown line every 50m ( 0, 50, 100, 150 …etc)</a:t>
            </a:r>
          </a:p>
          <a:p>
            <a:pPr marL="342900" indent="-342900">
              <a:spcBef>
                <a:spcPct val="50000"/>
              </a:spcBef>
              <a:buFontTx/>
              <a:buAutoNum type="arabicPeriod"/>
            </a:pPr>
            <a:r>
              <a:rPr lang="en-GB" sz="1400">
                <a:latin typeface="Arial Narrow" charset="0"/>
              </a:rPr>
              <a:t>Spot heights : black numbers with a tiny black dot next to them (often in a road). This gives you the precise height in metres above sea level at that point</a:t>
            </a:r>
          </a:p>
          <a:p>
            <a:pPr marL="342900" indent="-342900">
              <a:spcBef>
                <a:spcPct val="50000"/>
              </a:spcBef>
              <a:buFontTx/>
              <a:buAutoNum type="arabicPeriod"/>
            </a:pPr>
            <a:r>
              <a:rPr lang="en-GB" sz="1400">
                <a:latin typeface="Arial Narrow" charset="0"/>
              </a:rPr>
              <a:t>Clues : rivers usually flow in the ‘bottom’ of valleys, TV and radio masts are often put on the ‘top’ of high land, triangulation pillars, windmills and ‘viewpoints’ are often high up hills.</a:t>
            </a:r>
          </a:p>
          <a:p>
            <a:pPr marL="342900" indent="-342900">
              <a:spcBef>
                <a:spcPct val="50000"/>
              </a:spcBef>
            </a:pPr>
            <a:r>
              <a:rPr lang="en-GB" sz="1400">
                <a:latin typeface="Arial Narrow" charset="0"/>
              </a:rPr>
              <a:t>	The RELIEF of the land is how steep, sloping or flat it is. If contour lines are close together, then the land is changing height a lot in a small distance – so it must be sloping steeply. If the contour lines are far apart – then the land isn’t changing height much, so is flat or gently sloping.</a:t>
            </a:r>
          </a:p>
        </p:txBody>
      </p:sp>
      <p:pic>
        <p:nvPicPr>
          <p:cNvPr id="22534" name="Picture 6" descr="WestAngletoFreswaterWestCoastalStrip"/>
          <p:cNvPicPr>
            <a:picLocks noChangeAspect="1" noChangeArrowheads="1"/>
          </p:cNvPicPr>
          <p:nvPr/>
        </p:nvPicPr>
        <p:blipFill>
          <a:blip r:embed="rId4" cstate="print"/>
          <a:srcRect/>
          <a:stretch>
            <a:fillRect/>
          </a:stretch>
        </p:blipFill>
        <p:spPr bwMode="auto">
          <a:xfrm>
            <a:off x="4067175" y="620713"/>
            <a:ext cx="4910138" cy="3897312"/>
          </a:xfrm>
          <a:prstGeom prst="rect">
            <a:avLst/>
          </a:prstGeom>
          <a:noFill/>
          <a:ln w="9525">
            <a:noFill/>
            <a:miter lim="800000"/>
            <a:headEnd/>
            <a:tailEnd/>
          </a:ln>
        </p:spPr>
      </p:pic>
      <p:sp>
        <p:nvSpPr>
          <p:cNvPr id="22535" name="Text Box 7"/>
          <p:cNvSpPr txBox="1">
            <a:spLocks noChangeArrowheads="1"/>
          </p:cNvSpPr>
          <p:nvPr/>
        </p:nvSpPr>
        <p:spPr bwMode="auto">
          <a:xfrm>
            <a:off x="5724525" y="4652963"/>
            <a:ext cx="3095625" cy="2016125"/>
          </a:xfrm>
          <a:prstGeom prst="rect">
            <a:avLst/>
          </a:prstGeom>
          <a:noFill/>
          <a:ln w="9525">
            <a:solidFill>
              <a:schemeClr val="tx1"/>
            </a:solidFill>
            <a:miter lim="800000"/>
            <a:headEnd/>
            <a:tailEnd/>
          </a:ln>
        </p:spPr>
        <p:txBody>
          <a:bodyPr>
            <a:spAutoFit/>
          </a:bodyPr>
          <a:lstStyle/>
          <a:p>
            <a:pPr>
              <a:spcBef>
                <a:spcPct val="50000"/>
              </a:spcBef>
            </a:pPr>
            <a:r>
              <a:rPr lang="en-GB" sz="1400">
                <a:latin typeface="Arial Narrow" charset="0"/>
              </a:rPr>
              <a:t>On the map extract above notice how the contour lines indicate a steeper slope at North Studdock, but much gentler at South Studdock. The lowest ‘spot height’ is 6 and the highest is 58 – with a windmill close by. The highest contour line is a 60. There is one village on the map (Angle – look for the ‘inn’ which is a pub/hotel &amp; Post Office ‘P’). Is it on high land or low land – and why?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we will be using</a:t>
            </a:r>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2" cstate="print"/>
          <a:srcRect/>
          <a:stretch>
            <a:fillRect/>
          </a:stretch>
        </p:blipFill>
        <p:spPr bwMode="auto">
          <a:xfrm>
            <a:off x="361950" y="1590675"/>
            <a:ext cx="8782050" cy="52673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features are identified on figure 1a?</a:t>
            </a:r>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33400" y="1676400"/>
            <a:ext cx="5824538" cy="4939495"/>
          </a:xfrm>
          <a:prstGeom prst="rect">
            <a:avLst/>
          </a:prstGeom>
          <a:noFill/>
          <a:ln w="9525">
            <a:noFill/>
            <a:miter lim="800000"/>
            <a:headEnd/>
            <a:tailEnd/>
          </a:ln>
        </p:spPr>
      </p:pic>
      <p:sp>
        <p:nvSpPr>
          <p:cNvPr id="5" name="TextBox 4"/>
          <p:cNvSpPr txBox="1"/>
          <p:nvPr/>
        </p:nvSpPr>
        <p:spPr>
          <a:xfrm>
            <a:off x="6400800" y="1905000"/>
            <a:ext cx="2057400" cy="923330"/>
          </a:xfrm>
          <a:prstGeom prst="rect">
            <a:avLst/>
          </a:prstGeom>
          <a:noFill/>
        </p:spPr>
        <p:txBody>
          <a:bodyPr wrap="square" rtlCol="0">
            <a:spAutoFit/>
          </a:bodyPr>
          <a:lstStyle/>
          <a:p>
            <a:r>
              <a:rPr lang="en-US" dirty="0"/>
              <a:t>D:</a:t>
            </a:r>
          </a:p>
          <a:p>
            <a:r>
              <a:rPr lang="en-US" dirty="0"/>
              <a:t>E: </a:t>
            </a:r>
          </a:p>
          <a:p>
            <a:r>
              <a:rPr lang="en-US" dirty="0"/>
              <a:t>F: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1213</Words>
  <Application>Microsoft Macintosh PowerPoint</Application>
  <PresentationFormat>On-screen Show (4:3)</PresentationFormat>
  <Paragraphs>96</Paragraphs>
  <Slides>24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Narrow</vt:lpstr>
      <vt:lpstr>Calibri</vt:lpstr>
      <vt:lpstr>Tahoma</vt:lpstr>
      <vt:lpstr>Office Theme</vt:lpstr>
      <vt:lpstr>Coastal Skills practice</vt:lpstr>
      <vt:lpstr>PowerPoint Presentation</vt:lpstr>
      <vt:lpstr>Symbols which may useful </vt:lpstr>
      <vt:lpstr>PowerPoint Presentation</vt:lpstr>
      <vt:lpstr>PowerPoint Presentation</vt:lpstr>
      <vt:lpstr>PowerPoint Presentation</vt:lpstr>
      <vt:lpstr>PowerPoint Presentation</vt:lpstr>
      <vt:lpstr>Map we will be using</vt:lpstr>
      <vt:lpstr>What features are identified on figure 1a?</vt:lpstr>
      <vt:lpstr>What features are identified on figure 1a?</vt:lpstr>
      <vt:lpstr>PowerPoint Presentation</vt:lpstr>
      <vt:lpstr>PowerPoint Presentation</vt:lpstr>
      <vt:lpstr>What landform is Slapton Sands? (1)</vt:lpstr>
      <vt:lpstr>What landform is Slapton Sands? (1)</vt:lpstr>
      <vt:lpstr>PowerPoint Presentation</vt:lpstr>
      <vt:lpstr>PowerPoint Presentation</vt:lpstr>
      <vt:lpstr>PowerPoint Presentation</vt:lpstr>
      <vt:lpstr>PowerPoint Presentation</vt:lpstr>
      <vt:lpstr>Describe the shape of the coastline between 833450 and 770350 (4)</vt:lpstr>
      <vt:lpstr>PowerPoint Presentation</vt:lpstr>
      <vt:lpstr>Describe the situation of Salcombe (4) </vt:lpstr>
      <vt:lpstr>Model answer…..</vt:lpstr>
      <vt:lpstr>What is the evidence from the OS map that Salcombe may be attractive to tourists (4)</vt:lpstr>
      <vt:lpstr>What is the evidence from the OS map that Salcombe may be attractive to tourists (4)</vt:lpstr>
    </vt:vector>
  </TitlesOfParts>
  <Company>BSH</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Skills practice</dc:title>
  <dc:creator>agoodfellow</dc:creator>
  <cp:lastModifiedBy>Anna Bennett</cp:lastModifiedBy>
  <cp:revision>16</cp:revision>
  <dcterms:created xsi:type="dcterms:W3CDTF">2015-01-28T20:09:56Z</dcterms:created>
  <dcterms:modified xsi:type="dcterms:W3CDTF">2018-04-20T14:47:30Z</dcterms:modified>
</cp:coreProperties>
</file>