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8"/>
    <p:restoredTop sz="94611"/>
  </p:normalViewPr>
  <p:slideViewPr>
    <p:cSldViewPr snapToGrid="0" snapToObjects="1">
      <p:cViewPr varScale="1">
        <p:scale>
          <a:sx n="116" d="100"/>
          <a:sy n="116" d="100"/>
        </p:scale>
        <p:origin x="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C711-9AA3-0C41-A975-B17381A0E5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683A70-2278-7943-B724-380E00DE0C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8E9FA6-DDF9-3D40-8E70-D37F9E98E269}"/>
              </a:ext>
            </a:extLst>
          </p:cNvPr>
          <p:cNvSpPr>
            <a:spLocks noGrp="1"/>
          </p:cNvSpPr>
          <p:nvPr>
            <p:ph type="dt" sz="half" idx="10"/>
          </p:nvPr>
        </p:nvSpPr>
        <p:spPr/>
        <p:txBody>
          <a:bodyPr/>
          <a:lstStyle/>
          <a:p>
            <a:fld id="{0AFAED13-FC40-E449-A6D5-ADBFDEFD4299}" type="datetimeFigureOut">
              <a:rPr lang="en-US" smtClean="0"/>
              <a:t>5/17/18</a:t>
            </a:fld>
            <a:endParaRPr lang="en-US"/>
          </a:p>
        </p:txBody>
      </p:sp>
      <p:sp>
        <p:nvSpPr>
          <p:cNvPr id="5" name="Footer Placeholder 4">
            <a:extLst>
              <a:ext uri="{FF2B5EF4-FFF2-40B4-BE49-F238E27FC236}">
                <a16:creationId xmlns:a16="http://schemas.microsoft.com/office/drawing/2014/main" id="{7A2FDC6D-8A4B-1D44-9F7A-EC54912C8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E0E84-8D3F-A147-9A48-126DF31FE97F}"/>
              </a:ext>
            </a:extLst>
          </p:cNvPr>
          <p:cNvSpPr>
            <a:spLocks noGrp="1"/>
          </p:cNvSpPr>
          <p:nvPr>
            <p:ph type="sldNum" sz="quarter" idx="12"/>
          </p:nvPr>
        </p:nvSpPr>
        <p:spPr/>
        <p:txBody>
          <a:bodyPr/>
          <a:lstStyle/>
          <a:p>
            <a:fld id="{8057BAE2-2C31-7A4B-93BF-FA755DCC760D}" type="slidenum">
              <a:rPr lang="en-US" smtClean="0"/>
              <a:t>‹#›</a:t>
            </a:fld>
            <a:endParaRPr lang="en-US"/>
          </a:p>
        </p:txBody>
      </p:sp>
    </p:spTree>
    <p:extLst>
      <p:ext uri="{BB962C8B-B14F-4D97-AF65-F5344CB8AC3E}">
        <p14:creationId xmlns:p14="http://schemas.microsoft.com/office/powerpoint/2010/main" val="72965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4416-BD94-514E-B392-4D149BF9CC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ED7883-141B-4D4A-B04B-61455B802F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362E8-A763-4C41-8666-9A4EBCD84368}"/>
              </a:ext>
            </a:extLst>
          </p:cNvPr>
          <p:cNvSpPr>
            <a:spLocks noGrp="1"/>
          </p:cNvSpPr>
          <p:nvPr>
            <p:ph type="dt" sz="half" idx="10"/>
          </p:nvPr>
        </p:nvSpPr>
        <p:spPr/>
        <p:txBody>
          <a:bodyPr/>
          <a:lstStyle/>
          <a:p>
            <a:fld id="{0AFAED13-FC40-E449-A6D5-ADBFDEFD4299}" type="datetimeFigureOut">
              <a:rPr lang="en-US" smtClean="0"/>
              <a:t>5/17/18</a:t>
            </a:fld>
            <a:endParaRPr lang="en-US"/>
          </a:p>
        </p:txBody>
      </p:sp>
      <p:sp>
        <p:nvSpPr>
          <p:cNvPr id="5" name="Footer Placeholder 4">
            <a:extLst>
              <a:ext uri="{FF2B5EF4-FFF2-40B4-BE49-F238E27FC236}">
                <a16:creationId xmlns:a16="http://schemas.microsoft.com/office/drawing/2014/main" id="{5E0C1945-2E35-F94D-8313-78BC78139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8B48A-DD40-F042-BBDA-BBD3FAE2A8DD}"/>
              </a:ext>
            </a:extLst>
          </p:cNvPr>
          <p:cNvSpPr>
            <a:spLocks noGrp="1"/>
          </p:cNvSpPr>
          <p:nvPr>
            <p:ph type="sldNum" sz="quarter" idx="12"/>
          </p:nvPr>
        </p:nvSpPr>
        <p:spPr/>
        <p:txBody>
          <a:bodyPr/>
          <a:lstStyle/>
          <a:p>
            <a:fld id="{8057BAE2-2C31-7A4B-93BF-FA755DCC760D}" type="slidenum">
              <a:rPr lang="en-US" smtClean="0"/>
              <a:t>‹#›</a:t>
            </a:fld>
            <a:endParaRPr lang="en-US"/>
          </a:p>
        </p:txBody>
      </p:sp>
    </p:spTree>
    <p:extLst>
      <p:ext uri="{BB962C8B-B14F-4D97-AF65-F5344CB8AC3E}">
        <p14:creationId xmlns:p14="http://schemas.microsoft.com/office/powerpoint/2010/main" val="19883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AB5180-3C11-1F44-96D4-64CCB6E55E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25970-F694-AB43-8BCF-3FFE70DBF7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086B3-4E34-AF4B-91A5-19BA88C00EA6}"/>
              </a:ext>
            </a:extLst>
          </p:cNvPr>
          <p:cNvSpPr>
            <a:spLocks noGrp="1"/>
          </p:cNvSpPr>
          <p:nvPr>
            <p:ph type="dt" sz="half" idx="10"/>
          </p:nvPr>
        </p:nvSpPr>
        <p:spPr/>
        <p:txBody>
          <a:bodyPr/>
          <a:lstStyle/>
          <a:p>
            <a:fld id="{0AFAED13-FC40-E449-A6D5-ADBFDEFD4299}" type="datetimeFigureOut">
              <a:rPr lang="en-US" smtClean="0"/>
              <a:t>5/17/18</a:t>
            </a:fld>
            <a:endParaRPr lang="en-US"/>
          </a:p>
        </p:txBody>
      </p:sp>
      <p:sp>
        <p:nvSpPr>
          <p:cNvPr id="5" name="Footer Placeholder 4">
            <a:extLst>
              <a:ext uri="{FF2B5EF4-FFF2-40B4-BE49-F238E27FC236}">
                <a16:creationId xmlns:a16="http://schemas.microsoft.com/office/drawing/2014/main" id="{36A5AA6E-DD51-774C-B628-BC2E43FBB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2A3EA-E5CA-3A40-A07D-967F37FBC41D}"/>
              </a:ext>
            </a:extLst>
          </p:cNvPr>
          <p:cNvSpPr>
            <a:spLocks noGrp="1"/>
          </p:cNvSpPr>
          <p:nvPr>
            <p:ph type="sldNum" sz="quarter" idx="12"/>
          </p:nvPr>
        </p:nvSpPr>
        <p:spPr/>
        <p:txBody>
          <a:bodyPr/>
          <a:lstStyle/>
          <a:p>
            <a:fld id="{8057BAE2-2C31-7A4B-93BF-FA755DCC760D}" type="slidenum">
              <a:rPr lang="en-US" smtClean="0"/>
              <a:t>‹#›</a:t>
            </a:fld>
            <a:endParaRPr lang="en-US"/>
          </a:p>
        </p:txBody>
      </p:sp>
    </p:spTree>
    <p:extLst>
      <p:ext uri="{BB962C8B-B14F-4D97-AF65-F5344CB8AC3E}">
        <p14:creationId xmlns:p14="http://schemas.microsoft.com/office/powerpoint/2010/main" val="315514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CD60-DB6A-1348-9A04-4EF2ABCF20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7A5833-A28E-0B4E-AA3E-A833E4CFE4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69F2B-9A71-D04C-AAF9-579E0DFF015C}"/>
              </a:ext>
            </a:extLst>
          </p:cNvPr>
          <p:cNvSpPr>
            <a:spLocks noGrp="1"/>
          </p:cNvSpPr>
          <p:nvPr>
            <p:ph type="dt" sz="half" idx="10"/>
          </p:nvPr>
        </p:nvSpPr>
        <p:spPr/>
        <p:txBody>
          <a:bodyPr/>
          <a:lstStyle/>
          <a:p>
            <a:fld id="{0AFAED13-FC40-E449-A6D5-ADBFDEFD4299}" type="datetimeFigureOut">
              <a:rPr lang="en-US" smtClean="0"/>
              <a:t>5/17/18</a:t>
            </a:fld>
            <a:endParaRPr lang="en-US"/>
          </a:p>
        </p:txBody>
      </p:sp>
      <p:sp>
        <p:nvSpPr>
          <p:cNvPr id="5" name="Footer Placeholder 4">
            <a:extLst>
              <a:ext uri="{FF2B5EF4-FFF2-40B4-BE49-F238E27FC236}">
                <a16:creationId xmlns:a16="http://schemas.microsoft.com/office/drawing/2014/main" id="{0AAEF708-F73A-6A44-9DAC-6A9B4DE0F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9138A-3CEA-B04D-B6FE-F118CC4182A5}"/>
              </a:ext>
            </a:extLst>
          </p:cNvPr>
          <p:cNvSpPr>
            <a:spLocks noGrp="1"/>
          </p:cNvSpPr>
          <p:nvPr>
            <p:ph type="sldNum" sz="quarter" idx="12"/>
          </p:nvPr>
        </p:nvSpPr>
        <p:spPr/>
        <p:txBody>
          <a:bodyPr/>
          <a:lstStyle/>
          <a:p>
            <a:fld id="{8057BAE2-2C31-7A4B-93BF-FA755DCC760D}" type="slidenum">
              <a:rPr lang="en-US" smtClean="0"/>
              <a:t>‹#›</a:t>
            </a:fld>
            <a:endParaRPr lang="en-US"/>
          </a:p>
        </p:txBody>
      </p:sp>
    </p:spTree>
    <p:extLst>
      <p:ext uri="{BB962C8B-B14F-4D97-AF65-F5344CB8AC3E}">
        <p14:creationId xmlns:p14="http://schemas.microsoft.com/office/powerpoint/2010/main" val="323874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A4D94-015D-9A46-A00A-AA1A855E4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227612-8142-B247-A303-1B9E050286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EC5438-AFB5-C247-8700-5FD0534ABC23}"/>
              </a:ext>
            </a:extLst>
          </p:cNvPr>
          <p:cNvSpPr>
            <a:spLocks noGrp="1"/>
          </p:cNvSpPr>
          <p:nvPr>
            <p:ph type="dt" sz="half" idx="10"/>
          </p:nvPr>
        </p:nvSpPr>
        <p:spPr/>
        <p:txBody>
          <a:bodyPr/>
          <a:lstStyle/>
          <a:p>
            <a:fld id="{0AFAED13-FC40-E449-A6D5-ADBFDEFD4299}" type="datetimeFigureOut">
              <a:rPr lang="en-US" smtClean="0"/>
              <a:t>5/17/18</a:t>
            </a:fld>
            <a:endParaRPr lang="en-US"/>
          </a:p>
        </p:txBody>
      </p:sp>
      <p:sp>
        <p:nvSpPr>
          <p:cNvPr id="5" name="Footer Placeholder 4">
            <a:extLst>
              <a:ext uri="{FF2B5EF4-FFF2-40B4-BE49-F238E27FC236}">
                <a16:creationId xmlns:a16="http://schemas.microsoft.com/office/drawing/2014/main" id="{9405FF28-16FE-A24D-9A2F-DA7E7B8EC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66E56-7E13-1B41-9115-76E1A3B47677}"/>
              </a:ext>
            </a:extLst>
          </p:cNvPr>
          <p:cNvSpPr>
            <a:spLocks noGrp="1"/>
          </p:cNvSpPr>
          <p:nvPr>
            <p:ph type="sldNum" sz="quarter" idx="12"/>
          </p:nvPr>
        </p:nvSpPr>
        <p:spPr/>
        <p:txBody>
          <a:bodyPr/>
          <a:lstStyle/>
          <a:p>
            <a:fld id="{8057BAE2-2C31-7A4B-93BF-FA755DCC760D}" type="slidenum">
              <a:rPr lang="en-US" smtClean="0"/>
              <a:t>‹#›</a:t>
            </a:fld>
            <a:endParaRPr lang="en-US"/>
          </a:p>
        </p:txBody>
      </p:sp>
    </p:spTree>
    <p:extLst>
      <p:ext uri="{BB962C8B-B14F-4D97-AF65-F5344CB8AC3E}">
        <p14:creationId xmlns:p14="http://schemas.microsoft.com/office/powerpoint/2010/main" val="185877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5360-BA6D-9A44-B4DE-2876CBF063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D6C866-0392-8548-8599-CFBA1909F0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105785-A91A-1447-A379-FF8193E5E4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5B6D08-1E4A-3A4E-9257-C8BE9D5FCF45}"/>
              </a:ext>
            </a:extLst>
          </p:cNvPr>
          <p:cNvSpPr>
            <a:spLocks noGrp="1"/>
          </p:cNvSpPr>
          <p:nvPr>
            <p:ph type="dt" sz="half" idx="10"/>
          </p:nvPr>
        </p:nvSpPr>
        <p:spPr/>
        <p:txBody>
          <a:bodyPr/>
          <a:lstStyle/>
          <a:p>
            <a:fld id="{0AFAED13-FC40-E449-A6D5-ADBFDEFD4299}" type="datetimeFigureOut">
              <a:rPr lang="en-US" smtClean="0"/>
              <a:t>5/17/18</a:t>
            </a:fld>
            <a:endParaRPr lang="en-US"/>
          </a:p>
        </p:txBody>
      </p:sp>
      <p:sp>
        <p:nvSpPr>
          <p:cNvPr id="6" name="Footer Placeholder 5">
            <a:extLst>
              <a:ext uri="{FF2B5EF4-FFF2-40B4-BE49-F238E27FC236}">
                <a16:creationId xmlns:a16="http://schemas.microsoft.com/office/drawing/2014/main" id="{9A083629-DC66-1942-800A-1DD19A8EA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71D1B-1A29-6C4B-A067-6AE56E2B1DDC}"/>
              </a:ext>
            </a:extLst>
          </p:cNvPr>
          <p:cNvSpPr>
            <a:spLocks noGrp="1"/>
          </p:cNvSpPr>
          <p:nvPr>
            <p:ph type="sldNum" sz="quarter" idx="12"/>
          </p:nvPr>
        </p:nvSpPr>
        <p:spPr/>
        <p:txBody>
          <a:bodyPr/>
          <a:lstStyle/>
          <a:p>
            <a:fld id="{8057BAE2-2C31-7A4B-93BF-FA755DCC760D}" type="slidenum">
              <a:rPr lang="en-US" smtClean="0"/>
              <a:t>‹#›</a:t>
            </a:fld>
            <a:endParaRPr lang="en-US"/>
          </a:p>
        </p:txBody>
      </p:sp>
    </p:spTree>
    <p:extLst>
      <p:ext uri="{BB962C8B-B14F-4D97-AF65-F5344CB8AC3E}">
        <p14:creationId xmlns:p14="http://schemas.microsoft.com/office/powerpoint/2010/main" val="141573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B003-181D-3641-99E7-E8D8B0763C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930AD5-BB36-A34C-B007-3B9D93873E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EA3DAD-E617-5B4E-B64C-A4CA1E3DA9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755B12-C9AA-2A4A-9123-91E6F0589F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03FB8F-66ED-6748-B41B-A81A9B6610F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D6A9CB-9EDE-C949-A3B4-3764D27BCA2C}"/>
              </a:ext>
            </a:extLst>
          </p:cNvPr>
          <p:cNvSpPr>
            <a:spLocks noGrp="1"/>
          </p:cNvSpPr>
          <p:nvPr>
            <p:ph type="dt" sz="half" idx="10"/>
          </p:nvPr>
        </p:nvSpPr>
        <p:spPr/>
        <p:txBody>
          <a:bodyPr/>
          <a:lstStyle/>
          <a:p>
            <a:fld id="{0AFAED13-FC40-E449-A6D5-ADBFDEFD4299}" type="datetimeFigureOut">
              <a:rPr lang="en-US" smtClean="0"/>
              <a:t>5/17/18</a:t>
            </a:fld>
            <a:endParaRPr lang="en-US"/>
          </a:p>
        </p:txBody>
      </p:sp>
      <p:sp>
        <p:nvSpPr>
          <p:cNvPr id="8" name="Footer Placeholder 7">
            <a:extLst>
              <a:ext uri="{FF2B5EF4-FFF2-40B4-BE49-F238E27FC236}">
                <a16:creationId xmlns:a16="http://schemas.microsoft.com/office/drawing/2014/main" id="{AC973AEC-B057-CE48-B003-7BA9B7F26A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250131-AB7D-7F4E-B163-D47A23FF63B9}"/>
              </a:ext>
            </a:extLst>
          </p:cNvPr>
          <p:cNvSpPr>
            <a:spLocks noGrp="1"/>
          </p:cNvSpPr>
          <p:nvPr>
            <p:ph type="sldNum" sz="quarter" idx="12"/>
          </p:nvPr>
        </p:nvSpPr>
        <p:spPr/>
        <p:txBody>
          <a:bodyPr/>
          <a:lstStyle/>
          <a:p>
            <a:fld id="{8057BAE2-2C31-7A4B-93BF-FA755DCC760D}" type="slidenum">
              <a:rPr lang="en-US" smtClean="0"/>
              <a:t>‹#›</a:t>
            </a:fld>
            <a:endParaRPr lang="en-US"/>
          </a:p>
        </p:txBody>
      </p:sp>
    </p:spTree>
    <p:extLst>
      <p:ext uri="{BB962C8B-B14F-4D97-AF65-F5344CB8AC3E}">
        <p14:creationId xmlns:p14="http://schemas.microsoft.com/office/powerpoint/2010/main" val="66063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EE56-EC06-EB44-91D8-7BDB7B2069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201AB-9092-3342-A7CB-FE91E545A6A5}"/>
              </a:ext>
            </a:extLst>
          </p:cNvPr>
          <p:cNvSpPr>
            <a:spLocks noGrp="1"/>
          </p:cNvSpPr>
          <p:nvPr>
            <p:ph type="dt" sz="half" idx="10"/>
          </p:nvPr>
        </p:nvSpPr>
        <p:spPr/>
        <p:txBody>
          <a:bodyPr/>
          <a:lstStyle/>
          <a:p>
            <a:fld id="{0AFAED13-FC40-E449-A6D5-ADBFDEFD4299}" type="datetimeFigureOut">
              <a:rPr lang="en-US" smtClean="0"/>
              <a:t>5/17/18</a:t>
            </a:fld>
            <a:endParaRPr lang="en-US"/>
          </a:p>
        </p:txBody>
      </p:sp>
      <p:sp>
        <p:nvSpPr>
          <p:cNvPr id="4" name="Footer Placeholder 3">
            <a:extLst>
              <a:ext uri="{FF2B5EF4-FFF2-40B4-BE49-F238E27FC236}">
                <a16:creationId xmlns:a16="http://schemas.microsoft.com/office/drawing/2014/main" id="{A59E2024-5E89-7C40-A81D-14184EFF60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051B52-AA63-B741-96FA-3B2F7E2A63F3}"/>
              </a:ext>
            </a:extLst>
          </p:cNvPr>
          <p:cNvSpPr>
            <a:spLocks noGrp="1"/>
          </p:cNvSpPr>
          <p:nvPr>
            <p:ph type="sldNum" sz="quarter" idx="12"/>
          </p:nvPr>
        </p:nvSpPr>
        <p:spPr/>
        <p:txBody>
          <a:bodyPr/>
          <a:lstStyle/>
          <a:p>
            <a:fld id="{8057BAE2-2C31-7A4B-93BF-FA755DCC760D}" type="slidenum">
              <a:rPr lang="en-US" smtClean="0"/>
              <a:t>‹#›</a:t>
            </a:fld>
            <a:endParaRPr lang="en-US"/>
          </a:p>
        </p:txBody>
      </p:sp>
    </p:spTree>
    <p:extLst>
      <p:ext uri="{BB962C8B-B14F-4D97-AF65-F5344CB8AC3E}">
        <p14:creationId xmlns:p14="http://schemas.microsoft.com/office/powerpoint/2010/main" val="387735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6170D6-255C-814F-9894-A964E814F31F}"/>
              </a:ext>
            </a:extLst>
          </p:cNvPr>
          <p:cNvSpPr>
            <a:spLocks noGrp="1"/>
          </p:cNvSpPr>
          <p:nvPr>
            <p:ph type="dt" sz="half" idx="10"/>
          </p:nvPr>
        </p:nvSpPr>
        <p:spPr/>
        <p:txBody>
          <a:bodyPr/>
          <a:lstStyle/>
          <a:p>
            <a:fld id="{0AFAED13-FC40-E449-A6D5-ADBFDEFD4299}" type="datetimeFigureOut">
              <a:rPr lang="en-US" smtClean="0"/>
              <a:t>5/17/18</a:t>
            </a:fld>
            <a:endParaRPr lang="en-US"/>
          </a:p>
        </p:txBody>
      </p:sp>
      <p:sp>
        <p:nvSpPr>
          <p:cNvPr id="3" name="Footer Placeholder 2">
            <a:extLst>
              <a:ext uri="{FF2B5EF4-FFF2-40B4-BE49-F238E27FC236}">
                <a16:creationId xmlns:a16="http://schemas.microsoft.com/office/drawing/2014/main" id="{C31C4BBE-5645-E642-8393-F7EAA24B6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B2B6FD-73D5-DC4B-810F-3F1E00D213BF}"/>
              </a:ext>
            </a:extLst>
          </p:cNvPr>
          <p:cNvSpPr>
            <a:spLocks noGrp="1"/>
          </p:cNvSpPr>
          <p:nvPr>
            <p:ph type="sldNum" sz="quarter" idx="12"/>
          </p:nvPr>
        </p:nvSpPr>
        <p:spPr/>
        <p:txBody>
          <a:bodyPr/>
          <a:lstStyle/>
          <a:p>
            <a:fld id="{8057BAE2-2C31-7A4B-93BF-FA755DCC760D}" type="slidenum">
              <a:rPr lang="en-US" smtClean="0"/>
              <a:t>‹#›</a:t>
            </a:fld>
            <a:endParaRPr lang="en-US"/>
          </a:p>
        </p:txBody>
      </p:sp>
    </p:spTree>
    <p:extLst>
      <p:ext uri="{BB962C8B-B14F-4D97-AF65-F5344CB8AC3E}">
        <p14:creationId xmlns:p14="http://schemas.microsoft.com/office/powerpoint/2010/main" val="320850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5610-8CC3-EC4C-AF02-5E50A8E40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9495D4-6FE5-6345-BFE5-6B81D3C05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D0684E-0842-5443-AF96-7A2F0D284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5B173E-0BC2-C84C-A2CB-D5975F807ED7}"/>
              </a:ext>
            </a:extLst>
          </p:cNvPr>
          <p:cNvSpPr>
            <a:spLocks noGrp="1"/>
          </p:cNvSpPr>
          <p:nvPr>
            <p:ph type="dt" sz="half" idx="10"/>
          </p:nvPr>
        </p:nvSpPr>
        <p:spPr/>
        <p:txBody>
          <a:bodyPr/>
          <a:lstStyle/>
          <a:p>
            <a:fld id="{0AFAED13-FC40-E449-A6D5-ADBFDEFD4299}" type="datetimeFigureOut">
              <a:rPr lang="en-US" smtClean="0"/>
              <a:t>5/17/18</a:t>
            </a:fld>
            <a:endParaRPr lang="en-US"/>
          </a:p>
        </p:txBody>
      </p:sp>
      <p:sp>
        <p:nvSpPr>
          <p:cNvPr id="6" name="Footer Placeholder 5">
            <a:extLst>
              <a:ext uri="{FF2B5EF4-FFF2-40B4-BE49-F238E27FC236}">
                <a16:creationId xmlns:a16="http://schemas.microsoft.com/office/drawing/2014/main" id="{C4323BD7-01F4-9646-9235-64F0FACC6E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985C7-ABE7-624E-8886-9F158DCC14BD}"/>
              </a:ext>
            </a:extLst>
          </p:cNvPr>
          <p:cNvSpPr>
            <a:spLocks noGrp="1"/>
          </p:cNvSpPr>
          <p:nvPr>
            <p:ph type="sldNum" sz="quarter" idx="12"/>
          </p:nvPr>
        </p:nvSpPr>
        <p:spPr/>
        <p:txBody>
          <a:bodyPr/>
          <a:lstStyle/>
          <a:p>
            <a:fld id="{8057BAE2-2C31-7A4B-93BF-FA755DCC760D}" type="slidenum">
              <a:rPr lang="en-US" smtClean="0"/>
              <a:t>‹#›</a:t>
            </a:fld>
            <a:endParaRPr lang="en-US"/>
          </a:p>
        </p:txBody>
      </p:sp>
    </p:spTree>
    <p:extLst>
      <p:ext uri="{BB962C8B-B14F-4D97-AF65-F5344CB8AC3E}">
        <p14:creationId xmlns:p14="http://schemas.microsoft.com/office/powerpoint/2010/main" val="212447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6D04-044D-3C48-A315-EE298CFA4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B7F20C-9CE0-EA4B-9207-BD0FCB6566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08D683-7ABE-AB4D-93E0-23374BF0A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8F2F95-1D32-8849-96BE-4692969CD856}"/>
              </a:ext>
            </a:extLst>
          </p:cNvPr>
          <p:cNvSpPr>
            <a:spLocks noGrp="1"/>
          </p:cNvSpPr>
          <p:nvPr>
            <p:ph type="dt" sz="half" idx="10"/>
          </p:nvPr>
        </p:nvSpPr>
        <p:spPr/>
        <p:txBody>
          <a:bodyPr/>
          <a:lstStyle/>
          <a:p>
            <a:fld id="{0AFAED13-FC40-E449-A6D5-ADBFDEFD4299}" type="datetimeFigureOut">
              <a:rPr lang="en-US" smtClean="0"/>
              <a:t>5/17/18</a:t>
            </a:fld>
            <a:endParaRPr lang="en-US"/>
          </a:p>
        </p:txBody>
      </p:sp>
      <p:sp>
        <p:nvSpPr>
          <p:cNvPr id="6" name="Footer Placeholder 5">
            <a:extLst>
              <a:ext uri="{FF2B5EF4-FFF2-40B4-BE49-F238E27FC236}">
                <a16:creationId xmlns:a16="http://schemas.microsoft.com/office/drawing/2014/main" id="{EACBF233-D57E-1D45-AD3B-497220893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616E99-3740-5947-AA8E-CDA954D6B545}"/>
              </a:ext>
            </a:extLst>
          </p:cNvPr>
          <p:cNvSpPr>
            <a:spLocks noGrp="1"/>
          </p:cNvSpPr>
          <p:nvPr>
            <p:ph type="sldNum" sz="quarter" idx="12"/>
          </p:nvPr>
        </p:nvSpPr>
        <p:spPr/>
        <p:txBody>
          <a:bodyPr/>
          <a:lstStyle/>
          <a:p>
            <a:fld id="{8057BAE2-2C31-7A4B-93BF-FA755DCC760D}" type="slidenum">
              <a:rPr lang="en-US" smtClean="0"/>
              <a:t>‹#›</a:t>
            </a:fld>
            <a:endParaRPr lang="en-US"/>
          </a:p>
        </p:txBody>
      </p:sp>
    </p:spTree>
    <p:extLst>
      <p:ext uri="{BB962C8B-B14F-4D97-AF65-F5344CB8AC3E}">
        <p14:creationId xmlns:p14="http://schemas.microsoft.com/office/powerpoint/2010/main" val="319957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8F734-3979-6B48-AFD2-CD341C7879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A4217F-508F-F247-BD95-E29B63D2B9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51AC2-F56E-CA4B-BD09-5B1E05FF0C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AED13-FC40-E449-A6D5-ADBFDEFD4299}" type="datetimeFigureOut">
              <a:rPr lang="en-US" smtClean="0"/>
              <a:t>5/17/18</a:t>
            </a:fld>
            <a:endParaRPr lang="en-US"/>
          </a:p>
        </p:txBody>
      </p:sp>
      <p:sp>
        <p:nvSpPr>
          <p:cNvPr id="5" name="Footer Placeholder 4">
            <a:extLst>
              <a:ext uri="{FF2B5EF4-FFF2-40B4-BE49-F238E27FC236}">
                <a16:creationId xmlns:a16="http://schemas.microsoft.com/office/drawing/2014/main" id="{40EA504A-A9B2-794E-8425-DC4244E4F9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6E49B-FFF9-114A-8110-7E2B78F04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7BAE2-2C31-7A4B-93BF-FA755DCC760D}" type="slidenum">
              <a:rPr lang="en-US" smtClean="0"/>
              <a:t>‹#›</a:t>
            </a:fld>
            <a:endParaRPr lang="en-US"/>
          </a:p>
        </p:txBody>
      </p:sp>
    </p:spTree>
    <p:extLst>
      <p:ext uri="{BB962C8B-B14F-4D97-AF65-F5344CB8AC3E}">
        <p14:creationId xmlns:p14="http://schemas.microsoft.com/office/powerpoint/2010/main" val="2369863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06198"/>
            <a:ext cx="7772400" cy="1243093"/>
          </a:xfrm>
          <a:solidFill>
            <a:srgbClr val="FFFF00"/>
          </a:solidFill>
          <a:ln>
            <a:solidFill>
              <a:schemeClr val="tx1"/>
            </a:solidFill>
          </a:ln>
        </p:spPr>
        <p:txBody>
          <a:bodyPr>
            <a:noAutofit/>
          </a:bodyPr>
          <a:lstStyle/>
          <a:p>
            <a:r>
              <a:rPr lang="en-GB" sz="4400" b="1" dirty="0"/>
              <a:t>Coastal Management - Soft and Hard Engineering</a:t>
            </a:r>
          </a:p>
        </p:txBody>
      </p:sp>
      <p:sp>
        <p:nvSpPr>
          <p:cNvPr id="5"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CONNECT</a:t>
            </a:r>
          </a:p>
        </p:txBody>
      </p:sp>
      <p:sp>
        <p:nvSpPr>
          <p:cNvPr id="6"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Start </a:t>
            </a:r>
            <a:r>
              <a:rPr lang="en-GB" sz="1400" b="1" u="sng" dirty="0"/>
              <a:t>thinking like a Geographer</a:t>
            </a:r>
            <a:endParaRPr lang="en-GB" sz="1200" b="1" u="sng" dirty="0"/>
          </a:p>
          <a:p>
            <a:r>
              <a:rPr lang="en-GB" sz="1200" b="1" dirty="0"/>
              <a:t>Make sure you have your book, write today’s date and title. </a:t>
            </a:r>
          </a:p>
        </p:txBody>
      </p:sp>
      <p:pic>
        <p:nvPicPr>
          <p:cNvPr id="7"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8" name="Title 1"/>
          <p:cNvSpPr txBox="1">
            <a:spLocks/>
          </p:cNvSpPr>
          <p:nvPr/>
        </p:nvSpPr>
        <p:spPr>
          <a:xfrm>
            <a:off x="1524001" y="6151419"/>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costs and benefits of coastal management strategies; soft and hard engineering. </a:t>
            </a:r>
            <a:r>
              <a:rPr lang="en-GB" sz="2400" b="1" dirty="0">
                <a:latin typeface="AR CENA" panose="02000000000000000000" pitchFamily="2" charset="0"/>
              </a:rPr>
              <a:t> </a:t>
            </a:r>
            <a:endParaRPr lang="en-GB" sz="2400" dirty="0"/>
          </a:p>
        </p:txBody>
      </p:sp>
      <p:sp>
        <p:nvSpPr>
          <p:cNvPr id="13" name="Subtitle 2"/>
          <p:cNvSpPr txBox="1">
            <a:spLocks/>
          </p:cNvSpPr>
          <p:nvPr/>
        </p:nvSpPr>
        <p:spPr>
          <a:xfrm>
            <a:off x="6499412" y="2362353"/>
            <a:ext cx="4074459" cy="3635035"/>
          </a:xfrm>
          <a:prstGeom prst="rect">
            <a:avLst/>
          </a:prstGeom>
          <a:solidFill>
            <a:schemeClr val="accent4">
              <a:lumMod val="40000"/>
              <a:lumOff val="60000"/>
            </a:schemeClr>
          </a:solidFill>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With your partner – play top trumps! </a:t>
            </a:r>
          </a:p>
          <a:p>
            <a:pPr algn="l"/>
            <a:endParaRPr lang="en-GB" dirty="0"/>
          </a:p>
          <a:p>
            <a:pPr algn="l"/>
            <a:r>
              <a:rPr lang="en-GB" dirty="0"/>
              <a:t>Cost – cheapest wins</a:t>
            </a:r>
          </a:p>
          <a:p>
            <a:pPr algn="l"/>
            <a:r>
              <a:rPr lang="en-GB" dirty="0"/>
              <a:t>Lifetime – longest wins</a:t>
            </a:r>
          </a:p>
          <a:p>
            <a:pPr algn="l"/>
            <a:r>
              <a:rPr lang="en-GB" dirty="0"/>
              <a:t>Environmental impact – lowest number wins</a:t>
            </a:r>
          </a:p>
          <a:p>
            <a:pPr algn="l"/>
            <a:r>
              <a:rPr lang="en-GB" dirty="0"/>
              <a:t>Appearance – highest number wins. </a:t>
            </a:r>
          </a:p>
        </p:txBody>
      </p:sp>
      <p:pic>
        <p:nvPicPr>
          <p:cNvPr id="3" name="Picture 2"/>
          <p:cNvPicPr>
            <a:picLocks noChangeAspect="1"/>
          </p:cNvPicPr>
          <p:nvPr/>
        </p:nvPicPr>
        <p:blipFill>
          <a:blip r:embed="rId3"/>
          <a:stretch>
            <a:fillRect/>
          </a:stretch>
        </p:blipFill>
        <p:spPr>
          <a:xfrm rot="20666052">
            <a:off x="1813222" y="2449707"/>
            <a:ext cx="4043082" cy="2708206"/>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3296091" y="2344514"/>
            <a:ext cx="2896502" cy="3070412"/>
          </a:xfrm>
          <a:prstGeom prst="rect">
            <a:avLst/>
          </a:prstGeom>
          <a:ln>
            <a:solidFill>
              <a:schemeClr val="tx1"/>
            </a:solidFill>
          </a:ln>
        </p:spPr>
      </p:pic>
      <p:pic>
        <p:nvPicPr>
          <p:cNvPr id="12" name="Picture 11"/>
          <p:cNvPicPr>
            <a:picLocks noChangeAspect="1"/>
          </p:cNvPicPr>
          <p:nvPr/>
        </p:nvPicPr>
        <p:blipFill>
          <a:blip r:embed="rId5"/>
          <a:stretch>
            <a:fillRect/>
          </a:stretch>
        </p:blipFill>
        <p:spPr>
          <a:xfrm rot="881328">
            <a:off x="3248310" y="2944157"/>
            <a:ext cx="2879130" cy="2989865"/>
          </a:xfrm>
          <a:prstGeom prst="rect">
            <a:avLst/>
          </a:prstGeom>
          <a:ln>
            <a:solidFill>
              <a:schemeClr val="tx1"/>
            </a:solidFill>
          </a:ln>
        </p:spPr>
      </p:pic>
    </p:spTree>
    <p:extLst>
      <p:ext uri="{BB962C8B-B14F-4D97-AF65-F5344CB8AC3E}">
        <p14:creationId xmlns:p14="http://schemas.microsoft.com/office/powerpoint/2010/main" val="163455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1" y="6151419"/>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coastal management strategies; soft and hard engineering. </a:t>
            </a:r>
            <a:r>
              <a:rPr lang="en-GB" sz="2400" b="1" dirty="0">
                <a:latin typeface="AR CENA" panose="02000000000000000000" pitchFamily="2" charset="0"/>
              </a:rPr>
              <a:t> </a:t>
            </a:r>
            <a:endParaRPr lang="en-GB" sz="2400" dirty="0"/>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Title 1"/>
          <p:cNvSpPr>
            <a:spLocks noGrp="1"/>
          </p:cNvSpPr>
          <p:nvPr>
            <p:ph type="title"/>
          </p:nvPr>
        </p:nvSpPr>
        <p:spPr>
          <a:xfrm>
            <a:off x="1822872" y="871575"/>
            <a:ext cx="8751994" cy="435337"/>
          </a:xfrm>
          <a:solidFill>
            <a:srgbClr val="FFFF00"/>
          </a:solidFill>
          <a:ln>
            <a:solidFill>
              <a:schemeClr val="tx1"/>
            </a:solidFill>
          </a:ln>
        </p:spPr>
        <p:txBody>
          <a:bodyPr>
            <a:normAutofit/>
          </a:bodyPr>
          <a:lstStyle/>
          <a:p>
            <a:pPr algn="ctr"/>
            <a:r>
              <a:rPr lang="en-GB" sz="2400" b="1" dirty="0"/>
              <a:t>Rock Armour</a:t>
            </a:r>
          </a:p>
        </p:txBody>
      </p:sp>
      <p:sp>
        <p:nvSpPr>
          <p:cNvPr id="2" name="Content Placeholder 1"/>
          <p:cNvSpPr>
            <a:spLocks noGrp="1"/>
          </p:cNvSpPr>
          <p:nvPr>
            <p:ph idx="1"/>
          </p:nvPr>
        </p:nvSpPr>
        <p:spPr>
          <a:xfrm>
            <a:off x="1822872" y="1390724"/>
            <a:ext cx="8751994" cy="4168372"/>
          </a:xfrm>
          <a:solidFill>
            <a:schemeClr val="accent4">
              <a:lumMod val="40000"/>
              <a:lumOff val="60000"/>
            </a:schemeClr>
          </a:solidFill>
          <a:ln>
            <a:solidFill>
              <a:schemeClr val="tx1"/>
            </a:solidFill>
          </a:ln>
        </p:spPr>
        <p:txBody>
          <a:bodyPr>
            <a:noAutofit/>
          </a:bodyPr>
          <a:lstStyle/>
          <a:p>
            <a:pPr marL="0" indent="0">
              <a:buNone/>
            </a:pPr>
            <a:r>
              <a:rPr lang="en-GB" sz="1700" dirty="0"/>
              <a:t>Rock armour is relatively cheap and costs around £1000-£3000 a metre, compared to £5000 a metre for a sea wall. </a:t>
            </a:r>
          </a:p>
          <a:p>
            <a:pPr marL="0" indent="0">
              <a:buNone/>
            </a:pPr>
            <a:r>
              <a:rPr lang="en-GB" sz="1700" dirty="0"/>
              <a:t>Rock armour makes access to the beach difficult as people have to clamber over it or make long detours. People may have accidents when clambering over them as they are unstable and sometimes slippery. </a:t>
            </a:r>
          </a:p>
          <a:p>
            <a:pPr marL="0" indent="0">
              <a:buNone/>
            </a:pPr>
            <a:r>
              <a:rPr lang="en-GB" sz="1700" dirty="0"/>
              <a:t>High resistant rocks from Norway and Sweden are often used in preference to rocks from local quarries. This may cause resentment and it inflates the cost considerably. Also, money needs to be spent on regularly maintaining the rocks as during large storms, they may be moved. </a:t>
            </a:r>
          </a:p>
          <a:p>
            <a:pPr marL="0" indent="0">
              <a:buNone/>
            </a:pPr>
            <a:r>
              <a:rPr lang="en-GB" sz="1700" dirty="0"/>
              <a:t>Rock armour is ugly and it often covers vast areas of a beach. Driftwood and litter become trapped in the structure. </a:t>
            </a:r>
          </a:p>
          <a:p>
            <a:pPr marL="0" indent="0">
              <a:buNone/>
            </a:pPr>
            <a:r>
              <a:rPr lang="en-GB" sz="1700" dirty="0"/>
              <a:t>Imported rocks do not blend in with the local geology.</a:t>
            </a:r>
          </a:p>
          <a:p>
            <a:pPr marL="0" indent="0">
              <a:buNone/>
            </a:pPr>
            <a:r>
              <a:rPr lang="en-GB" sz="1700" dirty="0"/>
              <a:t>Rock armour is often used for fishing. </a:t>
            </a:r>
          </a:p>
        </p:txBody>
      </p:sp>
      <p:pic>
        <p:nvPicPr>
          <p:cNvPr id="14" name="Picture 13" descr="Image result for rock armor dorset"/>
          <p:cNvPicPr/>
          <p:nvPr/>
        </p:nvPicPr>
        <p:blipFill rotWithShape="1">
          <a:blip r:embed="rId3" cstate="print">
            <a:extLst>
              <a:ext uri="{28A0092B-C50C-407E-A947-70E740481C1C}">
                <a14:useLocalDpi xmlns:a14="http://schemas.microsoft.com/office/drawing/2010/main" val="0"/>
              </a:ext>
            </a:extLst>
          </a:blip>
          <a:srcRect b="11454"/>
          <a:stretch/>
        </p:blipFill>
        <p:spPr bwMode="auto">
          <a:xfrm>
            <a:off x="7601839" y="4127726"/>
            <a:ext cx="2584450" cy="1658620"/>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487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6151419"/>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coastal management strategies; soft and hard engineering. </a:t>
            </a:r>
            <a:r>
              <a:rPr lang="en-GB" sz="2400" b="1" dirty="0">
                <a:latin typeface="AR CENA" panose="02000000000000000000" pitchFamily="2" charset="0"/>
              </a:rPr>
              <a:t> </a:t>
            </a:r>
            <a:endParaRPr lang="en-GB" sz="2400" dirty="0"/>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Title 1"/>
          <p:cNvSpPr>
            <a:spLocks noGrp="1"/>
          </p:cNvSpPr>
          <p:nvPr>
            <p:ph type="title"/>
          </p:nvPr>
        </p:nvSpPr>
        <p:spPr>
          <a:xfrm>
            <a:off x="1822872" y="871575"/>
            <a:ext cx="8751994" cy="435337"/>
          </a:xfrm>
          <a:solidFill>
            <a:srgbClr val="FFFF00"/>
          </a:solidFill>
          <a:ln>
            <a:solidFill>
              <a:schemeClr val="tx1"/>
            </a:solidFill>
          </a:ln>
        </p:spPr>
        <p:txBody>
          <a:bodyPr>
            <a:normAutofit/>
          </a:bodyPr>
          <a:lstStyle/>
          <a:p>
            <a:pPr algn="ctr"/>
            <a:r>
              <a:rPr lang="en-GB" sz="2400" b="1" dirty="0"/>
              <a:t>Gabions</a:t>
            </a:r>
          </a:p>
        </p:txBody>
      </p:sp>
      <p:sp>
        <p:nvSpPr>
          <p:cNvPr id="2" name="Content Placeholder 1"/>
          <p:cNvSpPr>
            <a:spLocks noGrp="1"/>
          </p:cNvSpPr>
          <p:nvPr>
            <p:ph idx="1"/>
          </p:nvPr>
        </p:nvSpPr>
        <p:spPr>
          <a:xfrm>
            <a:off x="1822872" y="1385893"/>
            <a:ext cx="8751994" cy="3356087"/>
          </a:xfrm>
          <a:solidFill>
            <a:schemeClr val="accent4">
              <a:lumMod val="40000"/>
              <a:lumOff val="60000"/>
            </a:schemeClr>
          </a:solidFill>
          <a:ln>
            <a:solidFill>
              <a:schemeClr val="tx1"/>
            </a:solidFill>
          </a:ln>
        </p:spPr>
        <p:txBody>
          <a:bodyPr>
            <a:noAutofit/>
          </a:bodyPr>
          <a:lstStyle/>
          <a:p>
            <a:pPr marL="0" indent="0">
              <a:buNone/>
            </a:pPr>
            <a:r>
              <a:rPr lang="en-GB" sz="1700" dirty="0"/>
              <a:t>Gabions are relatively cheap at £110 a metre and they are easy to construct.</a:t>
            </a:r>
          </a:p>
          <a:p>
            <a:pPr marL="0" indent="0">
              <a:buNone/>
            </a:pPr>
            <a:r>
              <a:rPr lang="en-GB" sz="1700" dirty="0"/>
              <a:t>For the cost, they are good value for money, as they may last 20-25 years. </a:t>
            </a:r>
          </a:p>
          <a:p>
            <a:pPr marL="0" indent="0">
              <a:buNone/>
            </a:pPr>
            <a:r>
              <a:rPr lang="en-GB" sz="1700" dirty="0"/>
              <a:t>In a damaged state, gabions are dangerous. People may trip over them or cut themselves on the broken steel wire mesh. </a:t>
            </a:r>
          </a:p>
          <a:p>
            <a:pPr marL="0" indent="0">
              <a:buNone/>
            </a:pPr>
            <a:r>
              <a:rPr lang="en-GB" sz="1700" dirty="0"/>
              <a:t>The use of gabions is restricted to sandy beaches as the shingle and pebbles hurled at them on pebble beaches would quickly degrade them. Gabions are easily destroyed, so regular maintenance is needed. In 2010 it cost £30 000 to repair the gabions damaged by storms. </a:t>
            </a:r>
          </a:p>
          <a:p>
            <a:pPr marL="0" indent="0">
              <a:buNone/>
            </a:pPr>
            <a:r>
              <a:rPr lang="en-GB" sz="1700" dirty="0"/>
              <a:t>Damaged gabions are visually unappealing, and seabirds may damage their feet in them. </a:t>
            </a:r>
          </a:p>
          <a:p>
            <a:pPr marL="0" indent="0">
              <a:buNone/>
            </a:pPr>
            <a:r>
              <a:rPr lang="en-GB" sz="1700" dirty="0"/>
              <a:t>Although unnatural, they can become visually appealing if vegetated and looked after. This may attract people to the area. </a:t>
            </a:r>
          </a:p>
        </p:txBody>
      </p:sp>
      <p:pic>
        <p:nvPicPr>
          <p:cNvPr id="12" name="Picture 11" descr="Image result for gabions dorset"/>
          <p:cNvPicPr/>
          <p:nvPr/>
        </p:nvPicPr>
        <p:blipFill rotWithShape="1">
          <a:blip r:embed="rId3">
            <a:extLst>
              <a:ext uri="{28A0092B-C50C-407E-A947-70E740481C1C}">
                <a14:useLocalDpi xmlns:a14="http://schemas.microsoft.com/office/drawing/2010/main" val="0"/>
              </a:ext>
            </a:extLst>
          </a:blip>
          <a:srcRect t="18015" b="17844"/>
          <a:stretch/>
        </p:blipFill>
        <p:spPr bwMode="auto">
          <a:xfrm>
            <a:off x="5887610" y="4322154"/>
            <a:ext cx="3217973" cy="1589916"/>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162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6151419"/>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coastal management strategies; soft and hard engineering. </a:t>
            </a:r>
            <a:r>
              <a:rPr lang="en-GB" sz="2400" b="1" dirty="0">
                <a:latin typeface="AR CENA" panose="02000000000000000000" pitchFamily="2" charset="0"/>
              </a:rPr>
              <a:t> </a:t>
            </a:r>
            <a:endParaRPr lang="en-GB" sz="2400" dirty="0"/>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Title 1"/>
          <p:cNvSpPr>
            <a:spLocks noGrp="1"/>
          </p:cNvSpPr>
          <p:nvPr>
            <p:ph type="title"/>
          </p:nvPr>
        </p:nvSpPr>
        <p:spPr>
          <a:xfrm>
            <a:off x="1822872" y="871575"/>
            <a:ext cx="8751994" cy="435337"/>
          </a:xfrm>
          <a:solidFill>
            <a:srgbClr val="FFFF00"/>
          </a:solidFill>
          <a:ln>
            <a:solidFill>
              <a:schemeClr val="tx1"/>
            </a:solidFill>
          </a:ln>
        </p:spPr>
        <p:txBody>
          <a:bodyPr>
            <a:normAutofit/>
          </a:bodyPr>
          <a:lstStyle/>
          <a:p>
            <a:pPr algn="ctr"/>
            <a:r>
              <a:rPr lang="en-GB" sz="2400" b="1" dirty="0"/>
              <a:t>Beach Nourishment</a:t>
            </a:r>
          </a:p>
        </p:txBody>
      </p:sp>
      <p:sp>
        <p:nvSpPr>
          <p:cNvPr id="2" name="Content Placeholder 1"/>
          <p:cNvSpPr>
            <a:spLocks noGrp="1"/>
          </p:cNvSpPr>
          <p:nvPr>
            <p:ph idx="1"/>
          </p:nvPr>
        </p:nvSpPr>
        <p:spPr>
          <a:xfrm>
            <a:off x="1822872" y="1390725"/>
            <a:ext cx="8751994" cy="3356087"/>
          </a:xfrm>
          <a:solidFill>
            <a:schemeClr val="accent4">
              <a:lumMod val="40000"/>
              <a:lumOff val="60000"/>
            </a:schemeClr>
          </a:solidFill>
          <a:ln>
            <a:solidFill>
              <a:schemeClr val="tx1"/>
            </a:solidFill>
          </a:ln>
        </p:spPr>
        <p:txBody>
          <a:bodyPr>
            <a:noAutofit/>
          </a:bodyPr>
          <a:lstStyle/>
          <a:p>
            <a:pPr marL="0" indent="0">
              <a:buNone/>
            </a:pPr>
            <a:r>
              <a:rPr lang="en-GB" sz="1700" dirty="0"/>
              <a:t>A wider beach means more room for beach users. People living along the sea front are more protected from coastal flooding. </a:t>
            </a:r>
          </a:p>
          <a:p>
            <a:pPr marL="0" indent="0">
              <a:buNone/>
            </a:pPr>
            <a:r>
              <a:rPr lang="en-GB" sz="1700" dirty="0"/>
              <a:t>Although cheaper than hard engineering options, this has high overheads as it costs around £300 000 to hire a dredger. </a:t>
            </a:r>
          </a:p>
          <a:p>
            <a:pPr marL="0" indent="0">
              <a:buNone/>
            </a:pPr>
            <a:r>
              <a:rPr lang="en-GB" sz="1700" dirty="0"/>
              <a:t>A nourished beach is natural and blends in with the environment. </a:t>
            </a:r>
          </a:p>
          <a:p>
            <a:pPr marL="0" indent="0">
              <a:buNone/>
            </a:pPr>
            <a:r>
              <a:rPr lang="en-GB" sz="1700" dirty="0"/>
              <a:t>At Sandbanks, the wider nourished beach protects expensive properties.</a:t>
            </a:r>
          </a:p>
          <a:p>
            <a:pPr marL="0" indent="0">
              <a:buNone/>
            </a:pPr>
            <a:r>
              <a:rPr lang="en-GB" sz="1700" dirty="0"/>
              <a:t>A broader beach may attract more tourists. </a:t>
            </a:r>
          </a:p>
        </p:txBody>
      </p:sp>
      <p:pic>
        <p:nvPicPr>
          <p:cNvPr id="15" name="Picture 14" descr="Image result for beach nourishment dorset"/>
          <p:cNvPicPr/>
          <p:nvPr/>
        </p:nvPicPr>
        <p:blipFill rotWithShape="1">
          <a:blip r:embed="rId3" cstate="print">
            <a:extLst>
              <a:ext uri="{28A0092B-C50C-407E-A947-70E740481C1C}">
                <a14:useLocalDpi xmlns:a14="http://schemas.microsoft.com/office/drawing/2010/main" val="0"/>
              </a:ext>
            </a:extLst>
          </a:blip>
          <a:srcRect b="11840"/>
          <a:stretch/>
        </p:blipFill>
        <p:spPr bwMode="auto">
          <a:xfrm>
            <a:off x="6338047" y="3228519"/>
            <a:ext cx="3635731" cy="2806767"/>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386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6151419"/>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coastal management strategies; soft and hard engineering. </a:t>
            </a:r>
            <a:r>
              <a:rPr lang="en-GB" sz="2400" b="1" dirty="0">
                <a:latin typeface="AR CENA" panose="02000000000000000000" pitchFamily="2" charset="0"/>
              </a:rPr>
              <a:t> </a:t>
            </a:r>
            <a:endParaRPr lang="en-GB" sz="2400" dirty="0"/>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Title 1"/>
          <p:cNvSpPr>
            <a:spLocks noGrp="1"/>
          </p:cNvSpPr>
          <p:nvPr>
            <p:ph type="title"/>
          </p:nvPr>
        </p:nvSpPr>
        <p:spPr>
          <a:xfrm>
            <a:off x="1822872" y="871575"/>
            <a:ext cx="8751994" cy="435337"/>
          </a:xfrm>
          <a:solidFill>
            <a:srgbClr val="FFFF00"/>
          </a:solidFill>
          <a:ln>
            <a:solidFill>
              <a:schemeClr val="tx1"/>
            </a:solidFill>
          </a:ln>
        </p:spPr>
        <p:txBody>
          <a:bodyPr>
            <a:normAutofit/>
          </a:bodyPr>
          <a:lstStyle/>
          <a:p>
            <a:pPr algn="ctr"/>
            <a:r>
              <a:rPr lang="en-GB" sz="2400" b="1" dirty="0"/>
              <a:t>Dune Stabilising</a:t>
            </a:r>
          </a:p>
        </p:txBody>
      </p:sp>
      <p:sp>
        <p:nvSpPr>
          <p:cNvPr id="2" name="Content Placeholder 1"/>
          <p:cNvSpPr>
            <a:spLocks noGrp="1"/>
          </p:cNvSpPr>
          <p:nvPr>
            <p:ph idx="1"/>
          </p:nvPr>
        </p:nvSpPr>
        <p:spPr>
          <a:xfrm>
            <a:off x="1822872" y="1390725"/>
            <a:ext cx="8751994" cy="3356087"/>
          </a:xfrm>
          <a:solidFill>
            <a:schemeClr val="accent4">
              <a:lumMod val="40000"/>
              <a:lumOff val="60000"/>
            </a:schemeClr>
          </a:solidFill>
          <a:ln>
            <a:solidFill>
              <a:schemeClr val="tx1"/>
            </a:solidFill>
          </a:ln>
        </p:spPr>
        <p:txBody>
          <a:bodyPr>
            <a:noAutofit/>
          </a:bodyPr>
          <a:lstStyle/>
          <a:p>
            <a:pPr marL="0" indent="0">
              <a:buNone/>
            </a:pPr>
            <a:r>
              <a:rPr lang="en-GB" sz="1700" dirty="0"/>
              <a:t>Sand dunes protect land uses behind them. Once established they are popular for picnics and walking on.</a:t>
            </a:r>
          </a:p>
          <a:p>
            <a:pPr marL="0" indent="0">
              <a:buNone/>
            </a:pPr>
            <a:r>
              <a:rPr lang="en-GB" sz="1700" dirty="0"/>
              <a:t>At Studland sand dunes, regeneration has helped maintain a habitat for rare Dartford warblers and nightjars. Six species of reptiles including lizards and adders inhabit the dunes. </a:t>
            </a:r>
          </a:p>
          <a:p>
            <a:pPr marL="0" indent="0">
              <a:buNone/>
            </a:pPr>
            <a:r>
              <a:rPr lang="en-GB" sz="1700" dirty="0"/>
              <a:t>Dune regeneration has to be checked twice a year and have fertilisers applied.</a:t>
            </a:r>
          </a:p>
          <a:p>
            <a:pPr marL="0" indent="0">
              <a:buNone/>
            </a:pPr>
            <a:r>
              <a:rPr lang="en-GB" sz="1700" dirty="0"/>
              <a:t>Expensive systems have to be put in place to prevent planted areas from trampling. </a:t>
            </a:r>
          </a:p>
          <a:p>
            <a:pPr marL="0" indent="0">
              <a:buNone/>
            </a:pPr>
            <a:r>
              <a:rPr lang="en-GB" sz="1700" dirty="0"/>
              <a:t>While becoming established, regenerated sand dunes are fenced off and signs tell people to keep  out. This may deter tourists. </a:t>
            </a:r>
          </a:p>
          <a:p>
            <a:pPr marL="0" indent="0">
              <a:buNone/>
            </a:pPr>
            <a:r>
              <a:rPr lang="en-GB" sz="1700" dirty="0"/>
              <a:t>Small planting projects often use volunteer labour and local grass for transplants so costs are minimal. </a:t>
            </a:r>
          </a:p>
        </p:txBody>
      </p:sp>
      <p:pic>
        <p:nvPicPr>
          <p:cNvPr id="12" name="Picture 11" descr="Image result for dune stabilising dorset"/>
          <p:cNvPicPr/>
          <p:nvPr/>
        </p:nvPicPr>
        <p:blipFill>
          <a:blip r:embed="rId3">
            <a:extLst>
              <a:ext uri="{28A0092B-C50C-407E-A947-70E740481C1C}">
                <a14:useLocalDpi xmlns:a14="http://schemas.microsoft.com/office/drawing/2010/main" val="0"/>
              </a:ext>
            </a:extLst>
          </a:blip>
          <a:srcRect/>
          <a:stretch>
            <a:fillRect/>
          </a:stretch>
        </p:blipFill>
        <p:spPr bwMode="auto">
          <a:xfrm>
            <a:off x="4669017" y="4328097"/>
            <a:ext cx="3059704" cy="1823320"/>
          </a:xfrm>
          <a:prstGeom prst="rect">
            <a:avLst/>
          </a:prstGeom>
          <a:noFill/>
          <a:ln>
            <a:solidFill>
              <a:schemeClr val="tx1"/>
            </a:solidFill>
          </a:ln>
        </p:spPr>
      </p:pic>
    </p:spTree>
    <p:extLst>
      <p:ext uri="{BB962C8B-B14F-4D97-AF65-F5344CB8AC3E}">
        <p14:creationId xmlns:p14="http://schemas.microsoft.com/office/powerpoint/2010/main" val="1774697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6151419"/>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coastal management strategies; soft and hard engineering. </a:t>
            </a:r>
            <a:r>
              <a:rPr lang="en-GB" sz="2400" b="1" dirty="0">
                <a:latin typeface="AR CENA" panose="02000000000000000000" pitchFamily="2" charset="0"/>
              </a:rPr>
              <a:t> </a:t>
            </a:r>
            <a:endParaRPr lang="en-GB" sz="2400" dirty="0"/>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Title 1"/>
          <p:cNvSpPr>
            <a:spLocks noGrp="1"/>
          </p:cNvSpPr>
          <p:nvPr>
            <p:ph type="title"/>
          </p:nvPr>
        </p:nvSpPr>
        <p:spPr>
          <a:xfrm>
            <a:off x="1822872" y="871575"/>
            <a:ext cx="8751994" cy="435337"/>
          </a:xfrm>
          <a:solidFill>
            <a:srgbClr val="FFFF00"/>
          </a:solidFill>
          <a:ln>
            <a:solidFill>
              <a:schemeClr val="tx1"/>
            </a:solidFill>
          </a:ln>
        </p:spPr>
        <p:txBody>
          <a:bodyPr>
            <a:normAutofit/>
          </a:bodyPr>
          <a:lstStyle/>
          <a:p>
            <a:pPr algn="ctr"/>
            <a:r>
              <a:rPr lang="en-GB" sz="2400" b="1" dirty="0"/>
              <a:t>Beach Reprofiling</a:t>
            </a:r>
          </a:p>
        </p:txBody>
      </p:sp>
      <p:sp>
        <p:nvSpPr>
          <p:cNvPr id="2" name="Content Placeholder 1"/>
          <p:cNvSpPr>
            <a:spLocks noGrp="1"/>
          </p:cNvSpPr>
          <p:nvPr>
            <p:ph idx="1"/>
          </p:nvPr>
        </p:nvSpPr>
        <p:spPr>
          <a:xfrm>
            <a:off x="1822872" y="1385893"/>
            <a:ext cx="8751994" cy="3356087"/>
          </a:xfrm>
          <a:solidFill>
            <a:schemeClr val="accent4">
              <a:lumMod val="40000"/>
              <a:lumOff val="60000"/>
            </a:schemeClr>
          </a:solidFill>
          <a:ln>
            <a:solidFill>
              <a:schemeClr val="tx1"/>
            </a:solidFill>
          </a:ln>
        </p:spPr>
        <p:txBody>
          <a:bodyPr>
            <a:noAutofit/>
          </a:bodyPr>
          <a:lstStyle/>
          <a:p>
            <a:pPr marL="0" indent="0">
              <a:buNone/>
            </a:pPr>
            <a:r>
              <a:rPr lang="en-GB" sz="1700" dirty="0"/>
              <a:t>Beach reprofiling is the artificial re-shaping of a beach using existing beach material. In winter, a beach is lowered by destructive waves. After winter storms, bulldozers move sand and shingle back up the beach. Like beach nourishment, reprofiling ensure that the beach is large enough to be an effective buffer between land and sea. </a:t>
            </a:r>
          </a:p>
          <a:p>
            <a:pPr marL="0" indent="0">
              <a:buNone/>
            </a:pPr>
            <a:r>
              <a:rPr lang="en-GB" sz="1700" dirty="0"/>
              <a:t>The residential area behind the beach is now protected so residents feel safe. </a:t>
            </a:r>
          </a:p>
          <a:p>
            <a:pPr marL="0" indent="0">
              <a:buNone/>
            </a:pPr>
            <a:r>
              <a:rPr lang="en-GB" sz="1700" dirty="0"/>
              <a:t>A steep, high crested beach may look unnatural and uninviting to tourists.</a:t>
            </a:r>
          </a:p>
          <a:p>
            <a:pPr marL="0" indent="0">
              <a:buNone/>
            </a:pPr>
            <a:r>
              <a:rPr lang="en-GB" sz="1700" dirty="0"/>
              <a:t>Major reprofiling costs can be expensive.</a:t>
            </a:r>
          </a:p>
          <a:p>
            <a:pPr marL="0" indent="0">
              <a:buNone/>
            </a:pPr>
            <a:r>
              <a:rPr lang="en-GB" sz="1700" dirty="0"/>
              <a:t>By using the material from the beach, it still looks reasonably natural. </a:t>
            </a:r>
          </a:p>
          <a:p>
            <a:pPr marL="0" indent="0">
              <a:buNone/>
            </a:pPr>
            <a:r>
              <a:rPr lang="en-GB" sz="1700" dirty="0"/>
              <a:t>The combined cost of beach nourishment and beach reprofiling at Pevensey, East Sussex is £30 million over 25 years.</a:t>
            </a:r>
          </a:p>
        </p:txBody>
      </p:sp>
      <p:pic>
        <p:nvPicPr>
          <p:cNvPr id="3074" name="Picture 2" descr="Image result for beach reprofiling dorset"/>
          <p:cNvPicPr>
            <a:picLocks noChangeAspect="1" noChangeArrowheads="1"/>
          </p:cNvPicPr>
          <p:nvPr/>
        </p:nvPicPr>
        <p:blipFill rotWithShape="1">
          <a:blip r:embed="rId3">
            <a:extLst>
              <a:ext uri="{28A0092B-C50C-407E-A947-70E740481C1C}">
                <a14:useLocalDpi xmlns:a14="http://schemas.microsoft.com/office/drawing/2010/main" val="0"/>
              </a:ext>
            </a:extLst>
          </a:blip>
          <a:srcRect b="41488"/>
          <a:stretch/>
        </p:blipFill>
        <p:spPr bwMode="auto">
          <a:xfrm>
            <a:off x="6414052" y="4298833"/>
            <a:ext cx="4041544" cy="17736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773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5643DF5D-CC9A-2243-B0BF-69057A78C68B}"/>
              </a:ext>
            </a:extLst>
          </p:cNvPr>
          <p:cNvSpPr>
            <a:spLocks noGrp="1"/>
          </p:cNvSpPr>
          <p:nvPr>
            <p:ph type="title"/>
          </p:nvPr>
        </p:nvSpPr>
        <p:spPr>
          <a:solidFill>
            <a:srgbClr val="FFFF00"/>
          </a:solidFill>
        </p:spPr>
        <p:txBody>
          <a:bodyPr/>
          <a:lstStyle/>
          <a:p>
            <a:r>
              <a:rPr lang="en-US" altLang="en-US" dirty="0"/>
              <a:t>What may influence decision?</a:t>
            </a:r>
          </a:p>
        </p:txBody>
      </p:sp>
      <p:sp>
        <p:nvSpPr>
          <p:cNvPr id="44034" name="Content Placeholder 2">
            <a:extLst>
              <a:ext uri="{FF2B5EF4-FFF2-40B4-BE49-F238E27FC236}">
                <a16:creationId xmlns:a16="http://schemas.microsoft.com/office/drawing/2014/main" id="{52D69328-BE0A-5C46-948A-931E19F774D6}"/>
              </a:ext>
            </a:extLst>
          </p:cNvPr>
          <p:cNvSpPr>
            <a:spLocks noGrp="1"/>
          </p:cNvSpPr>
          <p:nvPr>
            <p:ph idx="1"/>
          </p:nvPr>
        </p:nvSpPr>
        <p:spPr>
          <a:solidFill>
            <a:schemeClr val="accent2">
              <a:lumMod val="40000"/>
              <a:lumOff val="60000"/>
            </a:schemeClr>
          </a:solidFill>
        </p:spPr>
        <p:txBody>
          <a:bodyPr/>
          <a:lstStyle/>
          <a:p>
            <a:pPr>
              <a:spcBef>
                <a:spcPct val="50000"/>
              </a:spcBef>
              <a:buFontTx/>
              <a:buNone/>
            </a:pPr>
            <a:r>
              <a:rPr lang="en-GB" altLang="en-US" sz="2000" dirty="0">
                <a:latin typeface="Arial Narrow" panose="020B0604020202020204" pitchFamily="34" charset="0"/>
              </a:rPr>
              <a:t>Choosing which methods of coastal protection is most appropriate for an area of coastline may take into account the following:</a:t>
            </a:r>
          </a:p>
          <a:p>
            <a:pPr>
              <a:spcBef>
                <a:spcPct val="50000"/>
              </a:spcBef>
            </a:pPr>
            <a:r>
              <a:rPr lang="en-GB" altLang="en-US" sz="2000" b="1" u="sng" dirty="0">
                <a:latin typeface="Arial Narrow" panose="020B0604020202020204" pitchFamily="34" charset="0"/>
              </a:rPr>
              <a:t>COST </a:t>
            </a:r>
            <a:r>
              <a:rPr lang="en-GB" altLang="en-US" sz="2000" dirty="0">
                <a:latin typeface="Arial Narrow" panose="020B0604020202020204" pitchFamily="34" charset="0"/>
              </a:rPr>
              <a:t>: concrete sea wall is expensive. Wood revetments are cheaper</a:t>
            </a:r>
          </a:p>
          <a:p>
            <a:pPr>
              <a:spcBef>
                <a:spcPct val="50000"/>
              </a:spcBef>
            </a:pPr>
            <a:r>
              <a:rPr lang="en-GB" altLang="en-US" sz="2000" b="1" u="sng" dirty="0">
                <a:latin typeface="Arial Narrow" panose="020B0604020202020204" pitchFamily="34" charset="0"/>
              </a:rPr>
              <a:t>LIFETIME</a:t>
            </a:r>
            <a:r>
              <a:rPr lang="en-GB" altLang="en-US" sz="2000" dirty="0">
                <a:latin typeface="Arial Narrow" panose="020B0604020202020204" pitchFamily="34" charset="0"/>
              </a:rPr>
              <a:t> : rock groynes may last decades. Beach rebuilding will have to be carried out every few months</a:t>
            </a:r>
          </a:p>
          <a:p>
            <a:pPr>
              <a:spcBef>
                <a:spcPct val="50000"/>
              </a:spcBef>
            </a:pPr>
            <a:r>
              <a:rPr lang="en-GB" altLang="en-US" sz="2000" b="1" u="sng" dirty="0">
                <a:latin typeface="Arial Narrow" panose="020B0604020202020204" pitchFamily="34" charset="0"/>
              </a:rPr>
              <a:t>ENVIRONMENTAL IMPACT</a:t>
            </a:r>
            <a:r>
              <a:rPr lang="en-GB" altLang="en-US" sz="2000" dirty="0">
                <a:latin typeface="Arial Narrow" panose="020B0604020202020204" pitchFamily="34" charset="0"/>
              </a:rPr>
              <a:t> : offshore reefs will not affect the look of the beach but concrete will look awful and put tourists off using the coastline</a:t>
            </a:r>
          </a:p>
          <a:p>
            <a:pPr>
              <a:spcBef>
                <a:spcPct val="50000"/>
              </a:spcBef>
            </a:pPr>
            <a:r>
              <a:rPr lang="en-GB" altLang="en-US" sz="2000" b="1" u="sng" dirty="0">
                <a:latin typeface="Arial Narrow" panose="020B0604020202020204" pitchFamily="34" charset="0"/>
              </a:rPr>
              <a:t>SUSTAINABILITY</a:t>
            </a:r>
            <a:r>
              <a:rPr lang="en-GB" altLang="en-US" sz="2000" dirty="0">
                <a:latin typeface="Arial Narrow" panose="020B0604020202020204" pitchFamily="34" charset="0"/>
              </a:rPr>
              <a:t> : using hardwood from tropical rainforests for timber groynes is not sustainable – they will deteriorate and need replacing faster than new hardwood trees grow. Beach rebuilding is sustainable as you are moving sand from where it has been deposited, to where it has been eroded from.</a:t>
            </a:r>
          </a:p>
          <a:p>
            <a:endParaRPr lang="en-US" altLang="en-US" sz="2000" dirty="0"/>
          </a:p>
        </p:txBody>
      </p:sp>
    </p:spTree>
    <p:extLst>
      <p:ext uri="{BB962C8B-B14F-4D97-AF65-F5344CB8AC3E}">
        <p14:creationId xmlns:p14="http://schemas.microsoft.com/office/powerpoint/2010/main" val="162429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6151419"/>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coastal management strategies; soft and hard engineering. </a:t>
            </a:r>
            <a:r>
              <a:rPr lang="en-GB" sz="2400" b="1" dirty="0">
                <a:latin typeface="AR CENA" panose="02000000000000000000" pitchFamily="2" charset="0"/>
              </a:rPr>
              <a:t> </a:t>
            </a:r>
            <a:endParaRPr lang="en-GB" sz="2400" dirty="0"/>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Title 1"/>
          <p:cNvSpPr>
            <a:spLocks noGrp="1"/>
          </p:cNvSpPr>
          <p:nvPr>
            <p:ph type="title"/>
          </p:nvPr>
        </p:nvSpPr>
        <p:spPr>
          <a:xfrm>
            <a:off x="1822872" y="993590"/>
            <a:ext cx="8751994" cy="639174"/>
          </a:xfrm>
          <a:solidFill>
            <a:srgbClr val="FFFF00"/>
          </a:solidFill>
          <a:ln>
            <a:solidFill>
              <a:schemeClr val="tx1"/>
            </a:solidFill>
          </a:ln>
        </p:spPr>
        <p:txBody>
          <a:bodyPr>
            <a:normAutofit/>
          </a:bodyPr>
          <a:lstStyle/>
          <a:p>
            <a:pPr algn="ctr"/>
            <a:r>
              <a:rPr lang="en-GB" sz="2400" b="1" dirty="0"/>
              <a:t>Answer the Question below.</a:t>
            </a:r>
          </a:p>
        </p:txBody>
      </p:sp>
      <p:sp>
        <p:nvSpPr>
          <p:cNvPr id="11" name="Content Placeholder 2"/>
          <p:cNvSpPr txBox="1">
            <a:spLocks/>
          </p:cNvSpPr>
          <p:nvPr/>
        </p:nvSpPr>
        <p:spPr>
          <a:xfrm>
            <a:off x="1822872" y="1837430"/>
            <a:ext cx="8751994" cy="516976"/>
          </a:xfrm>
          <a:prstGeom prst="rect">
            <a:avLst/>
          </a:prstGeom>
          <a:solidFill>
            <a:schemeClr val="accent4"/>
          </a:solidFill>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Identify the differences between hard and soft engineering coastal management strategies (4)</a:t>
            </a:r>
          </a:p>
        </p:txBody>
      </p:sp>
      <p:sp>
        <p:nvSpPr>
          <p:cNvPr id="15" name="Content Placeholder 2"/>
          <p:cNvSpPr txBox="1">
            <a:spLocks/>
          </p:cNvSpPr>
          <p:nvPr/>
        </p:nvSpPr>
        <p:spPr>
          <a:xfrm>
            <a:off x="1822872" y="2354407"/>
            <a:ext cx="8751994" cy="2862203"/>
          </a:xfrm>
          <a:prstGeom prst="rect">
            <a:avLst/>
          </a:prstGeom>
          <a:solidFill>
            <a:schemeClr val="accent4">
              <a:lumMod val="40000"/>
              <a:lumOff val="6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t>L1 (1-2) – Points are general and not developed. No comparative language has been used. </a:t>
            </a:r>
          </a:p>
          <a:p>
            <a:pPr marL="0" indent="0">
              <a:buNone/>
            </a:pPr>
            <a:r>
              <a:rPr lang="en-GB" sz="2400"/>
              <a:t>L2 (3-4) – Both soft and hard engineering strategies have been considered. Comparative language has been used.</a:t>
            </a:r>
            <a:endParaRPr lang="en-GB" sz="2400" dirty="0"/>
          </a:p>
        </p:txBody>
      </p:sp>
    </p:spTree>
    <p:extLst>
      <p:ext uri="{BB962C8B-B14F-4D97-AF65-F5344CB8AC3E}">
        <p14:creationId xmlns:p14="http://schemas.microsoft.com/office/powerpoint/2010/main" val="38138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6151419"/>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coastal management strategies; soft and hard engineering. </a:t>
            </a:r>
            <a:r>
              <a:rPr lang="en-GB" sz="2400" b="1" dirty="0">
                <a:latin typeface="AR CENA" panose="02000000000000000000" pitchFamily="2" charset="0"/>
              </a:rPr>
              <a:t> </a:t>
            </a:r>
            <a:endParaRPr lang="en-GB" sz="2400" dirty="0"/>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Title 1"/>
          <p:cNvSpPr>
            <a:spLocks noGrp="1"/>
          </p:cNvSpPr>
          <p:nvPr>
            <p:ph type="title"/>
          </p:nvPr>
        </p:nvSpPr>
        <p:spPr>
          <a:xfrm>
            <a:off x="1822872" y="993590"/>
            <a:ext cx="8751994" cy="639174"/>
          </a:xfrm>
          <a:solidFill>
            <a:srgbClr val="FFFF00"/>
          </a:solidFill>
          <a:ln>
            <a:solidFill>
              <a:schemeClr val="tx1"/>
            </a:solidFill>
          </a:ln>
        </p:spPr>
        <p:txBody>
          <a:bodyPr>
            <a:normAutofit/>
          </a:bodyPr>
          <a:lstStyle/>
          <a:p>
            <a:pPr algn="ctr"/>
            <a:r>
              <a:rPr lang="en-GB" sz="2400" b="1" dirty="0"/>
              <a:t>Answer the Question below.</a:t>
            </a:r>
          </a:p>
        </p:txBody>
      </p:sp>
      <p:sp>
        <p:nvSpPr>
          <p:cNvPr id="11" name="Content Placeholder 2"/>
          <p:cNvSpPr txBox="1">
            <a:spLocks/>
          </p:cNvSpPr>
          <p:nvPr/>
        </p:nvSpPr>
        <p:spPr>
          <a:xfrm>
            <a:off x="1822872" y="1837430"/>
            <a:ext cx="8751994" cy="516976"/>
          </a:xfrm>
          <a:prstGeom prst="rect">
            <a:avLst/>
          </a:prstGeom>
          <a:solidFill>
            <a:schemeClr val="accent4"/>
          </a:solidFill>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Identify the differences between hard and soft engineering coastal management strategies (4)</a:t>
            </a:r>
          </a:p>
        </p:txBody>
      </p:sp>
      <p:sp>
        <p:nvSpPr>
          <p:cNvPr id="15" name="Content Placeholder 2"/>
          <p:cNvSpPr txBox="1">
            <a:spLocks/>
          </p:cNvSpPr>
          <p:nvPr/>
        </p:nvSpPr>
        <p:spPr>
          <a:xfrm>
            <a:off x="1822872" y="2354407"/>
            <a:ext cx="8751994" cy="2862203"/>
          </a:xfrm>
          <a:prstGeom prst="rect">
            <a:avLst/>
          </a:prstGeom>
          <a:solidFill>
            <a:schemeClr val="accent4">
              <a:lumMod val="40000"/>
              <a:lumOff val="60000"/>
            </a:schemeClr>
          </a:solidFill>
          <a:ln>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Hard engineering strategies such as sea walls and rock armour tend to be more expensive (1) with sea walls costing around £5000 per metre (1) and rock armour is often imported from Sweden or Norway, adding to the cost substantially (1). However soft engineering strategies such as sand dune stabilising is relatively cheap as local grass and volunteer labour is often used (1). Strategies such as dune regeneration tend to be more environmentally friendly (1). At Studland sand dunes, regeneration has helped maintain a habitat for the rare Dartford warblers and nightjars (1) whereas damaged gabions are unsightly and seabirds may damage their feet in them (1).  </a:t>
            </a:r>
          </a:p>
        </p:txBody>
      </p:sp>
      <p:pic>
        <p:nvPicPr>
          <p:cNvPr id="12" name="Picture 2" descr="Image result for purple pen"/>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822453" y="623961"/>
            <a:ext cx="1837911" cy="137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23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90382"/>
            <a:ext cx="7886700" cy="1685405"/>
          </a:xfrm>
          <a:solidFill>
            <a:srgbClr val="FFFF00"/>
          </a:solidFill>
          <a:ln>
            <a:solidFill>
              <a:schemeClr val="tx1"/>
            </a:solidFill>
          </a:ln>
        </p:spPr>
        <p:txBody>
          <a:bodyPr>
            <a:normAutofit fontScale="90000"/>
          </a:bodyPr>
          <a:lstStyle/>
          <a:p>
            <a:r>
              <a:rPr lang="en-GB" b="1" dirty="0">
                <a:latin typeface="+mn-lt"/>
              </a:rPr>
              <a:t>LO:</a:t>
            </a:r>
            <a:r>
              <a:rPr lang="en-GB" b="1" dirty="0"/>
              <a:t> </a:t>
            </a:r>
            <a:r>
              <a:rPr lang="en-GB" dirty="0"/>
              <a:t>To explore the costs and benefits of coastal management strategies; soft and hard engineering. </a:t>
            </a:r>
          </a:p>
        </p:txBody>
      </p:sp>
      <p:sp>
        <p:nvSpPr>
          <p:cNvPr id="3" name="Content Placeholder 2"/>
          <p:cNvSpPr>
            <a:spLocks noGrp="1"/>
          </p:cNvSpPr>
          <p:nvPr>
            <p:ph idx="1"/>
          </p:nvPr>
        </p:nvSpPr>
        <p:spPr>
          <a:xfrm>
            <a:off x="2152650" y="2689412"/>
            <a:ext cx="7886700" cy="2869684"/>
          </a:xfrm>
          <a:solidFill>
            <a:schemeClr val="accent4">
              <a:lumMod val="40000"/>
              <a:lumOff val="60000"/>
            </a:schemeClr>
          </a:solidFill>
          <a:ln>
            <a:solidFill>
              <a:schemeClr val="tx1"/>
            </a:solidFill>
          </a:ln>
        </p:spPr>
        <p:txBody>
          <a:bodyPr>
            <a:normAutofit/>
          </a:bodyPr>
          <a:lstStyle/>
          <a:p>
            <a:pPr marL="0" indent="0">
              <a:buNone/>
            </a:pPr>
            <a:r>
              <a:rPr lang="en-GB" b="1" u="sng" dirty="0"/>
              <a:t>SUCCESS CRITERIA:</a:t>
            </a:r>
          </a:p>
          <a:p>
            <a:r>
              <a:rPr lang="en-GB" dirty="0"/>
              <a:t>I can </a:t>
            </a:r>
            <a:r>
              <a:rPr lang="en-GB" b="1" u="sng" dirty="0"/>
              <a:t>describe</a:t>
            </a:r>
            <a:r>
              <a:rPr lang="en-GB" dirty="0"/>
              <a:t> how coastlines can be managed.</a:t>
            </a:r>
          </a:p>
          <a:p>
            <a:r>
              <a:rPr lang="en-GB" dirty="0"/>
              <a:t>I can </a:t>
            </a:r>
            <a:r>
              <a:rPr lang="en-GB" b="1" u="sng" dirty="0"/>
              <a:t>compare</a:t>
            </a:r>
            <a:r>
              <a:rPr lang="en-GB" dirty="0"/>
              <a:t> the different ways in which coastlines can be managed.</a:t>
            </a:r>
          </a:p>
          <a:p>
            <a:r>
              <a:rPr lang="en-GB" dirty="0"/>
              <a:t>I can </a:t>
            </a:r>
            <a:r>
              <a:rPr lang="en-GB" b="1" u="sng" dirty="0"/>
              <a:t>suggest</a:t>
            </a:r>
            <a:r>
              <a:rPr lang="en-GB" dirty="0"/>
              <a:t> reasons for and against specific coastal management systems. </a:t>
            </a:r>
          </a:p>
        </p:txBody>
      </p:sp>
      <p:sp>
        <p:nvSpPr>
          <p:cNvPr id="5" name="Title 1"/>
          <p:cNvSpPr txBox="1">
            <a:spLocks/>
          </p:cNvSpPr>
          <p:nvPr/>
        </p:nvSpPr>
        <p:spPr>
          <a:xfrm>
            <a:off x="1524001" y="6151419"/>
            <a:ext cx="9144001" cy="706581"/>
          </a:xfrm>
          <a:prstGeom prst="rect">
            <a:avLst/>
          </a:prstGeom>
          <a:solidFill>
            <a:srgbClr val="FFFF00"/>
          </a:solidFill>
          <a:ln w="28575">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t>Coastal Management – Soft and Hard Engineering </a:t>
            </a:r>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a:p>
            <a:r>
              <a:rPr lang="en-GB" sz="1200" b="1" dirty="0"/>
              <a:t>Write the Learning Objective. </a:t>
            </a:r>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Tree>
    <p:extLst>
      <p:ext uri="{BB962C8B-B14F-4D97-AF65-F5344CB8AC3E}">
        <p14:creationId xmlns:p14="http://schemas.microsoft.com/office/powerpoint/2010/main" val="132759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1" y="6151419"/>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costs and benefits of coastal management strategies; soft and hard engineering. </a:t>
            </a:r>
            <a:r>
              <a:rPr lang="en-GB" sz="2400" b="1" dirty="0">
                <a:latin typeface="AR CENA" panose="02000000000000000000" pitchFamily="2" charset="0"/>
              </a:rPr>
              <a:t> </a:t>
            </a:r>
            <a:endParaRPr lang="en-GB" sz="2400" dirty="0"/>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Subtitle 2"/>
          <p:cNvSpPr txBox="1">
            <a:spLocks/>
          </p:cNvSpPr>
          <p:nvPr/>
        </p:nvSpPr>
        <p:spPr>
          <a:xfrm>
            <a:off x="2209800" y="1763487"/>
            <a:ext cx="7772401" cy="3683157"/>
          </a:xfrm>
          <a:prstGeom prst="rect">
            <a:avLst/>
          </a:prstGeom>
          <a:solidFill>
            <a:schemeClr val="accent4">
              <a:lumMod val="40000"/>
              <a:lumOff val="60000"/>
            </a:schemeClr>
          </a:solidFill>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Hard engineering options tend to be </a:t>
            </a:r>
            <a:r>
              <a:rPr lang="en-GB" b="1" dirty="0"/>
              <a:t>expensive</a:t>
            </a:r>
            <a:r>
              <a:rPr lang="en-GB" dirty="0"/>
              <a:t>, </a:t>
            </a:r>
            <a:r>
              <a:rPr lang="en-GB" b="1" dirty="0"/>
              <a:t>long-term</a:t>
            </a:r>
            <a:r>
              <a:rPr lang="en-GB" dirty="0"/>
              <a:t> options </a:t>
            </a:r>
          </a:p>
          <a:p>
            <a:pPr algn="l"/>
            <a:endParaRPr lang="en-GB" sz="1000" dirty="0"/>
          </a:p>
          <a:p>
            <a:pPr algn="l"/>
            <a:r>
              <a:rPr lang="en-GB" dirty="0"/>
              <a:t>They may also have a </a:t>
            </a:r>
            <a:r>
              <a:rPr lang="en-GB" b="1" dirty="0"/>
              <a:t>high impact </a:t>
            </a:r>
            <a:r>
              <a:rPr lang="en-GB" dirty="0"/>
              <a:t>on the landscape or environment and be </a:t>
            </a:r>
            <a:r>
              <a:rPr lang="en-GB" b="1" dirty="0"/>
              <a:t>unsustainable</a:t>
            </a:r>
            <a:r>
              <a:rPr lang="en-GB" dirty="0"/>
              <a:t>.</a:t>
            </a:r>
          </a:p>
        </p:txBody>
      </p:sp>
      <p:sp>
        <p:nvSpPr>
          <p:cNvPr id="14" name="Title 1"/>
          <p:cNvSpPr>
            <a:spLocks noGrp="1"/>
          </p:cNvSpPr>
          <p:nvPr>
            <p:ph type="title"/>
          </p:nvPr>
        </p:nvSpPr>
        <p:spPr>
          <a:xfrm>
            <a:off x="2209799" y="890382"/>
            <a:ext cx="7772402" cy="759478"/>
          </a:xfrm>
          <a:solidFill>
            <a:srgbClr val="FFFF00"/>
          </a:solidFill>
          <a:ln>
            <a:solidFill>
              <a:schemeClr val="tx1"/>
            </a:solidFill>
          </a:ln>
        </p:spPr>
        <p:txBody>
          <a:bodyPr>
            <a:normAutofit/>
          </a:bodyPr>
          <a:lstStyle/>
          <a:p>
            <a:r>
              <a:rPr lang="en-GB" b="1" dirty="0"/>
              <a:t>What is Hard Engineering?</a:t>
            </a:r>
          </a:p>
        </p:txBody>
      </p:sp>
      <p:sp>
        <p:nvSpPr>
          <p:cNvPr id="2" name="Rectangle 2"/>
          <p:cNvSpPr>
            <a:spLocks noChangeArrowheads="1"/>
          </p:cNvSpPr>
          <p:nvPr/>
        </p:nvSpPr>
        <p:spPr bwMode="auto">
          <a:xfrm>
            <a:off x="6801395" y="351570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Object 2"/>
          <p:cNvGraphicFramePr>
            <a:graphicFrameLocks noChangeAspect="1"/>
          </p:cNvGraphicFramePr>
          <p:nvPr>
            <p:extLst/>
          </p:nvPr>
        </p:nvGraphicFramePr>
        <p:xfrm>
          <a:off x="6801395" y="3700372"/>
          <a:ext cx="3057525" cy="2085975"/>
        </p:xfrm>
        <a:graphic>
          <a:graphicData uri="http://schemas.openxmlformats.org/presentationml/2006/ole">
            <mc:AlternateContent xmlns:mc="http://schemas.openxmlformats.org/markup-compatibility/2006">
              <mc:Choice xmlns:v="urn:schemas-microsoft-com:vml" Requires="v">
                <p:oleObj spid="_x0000_s1026" name="Bitmap Image" r:id="rId4" imgW="4638095" imgH="3153215" progId="Paint.Picture">
                  <p:embed/>
                </p:oleObj>
              </mc:Choice>
              <mc:Fallback>
                <p:oleObj name="Bitmap Image" r:id="rId4" imgW="4638095" imgH="3153215" progId="Paint.Picture">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395" y="3700372"/>
                        <a:ext cx="3057525" cy="2085975"/>
                      </a:xfrm>
                      <a:prstGeom prst="rect">
                        <a:avLst/>
                      </a:prstGeom>
                      <a:noFill/>
                      <a:ln>
                        <a:solidFill>
                          <a:schemeClr val="tx1"/>
                        </a:solidFill>
                      </a:ln>
                    </p:spPr>
                  </p:pic>
                </p:oleObj>
              </mc:Fallback>
            </mc:AlternateContent>
          </a:graphicData>
        </a:graphic>
      </p:graphicFrame>
      <p:pic>
        <p:nvPicPr>
          <p:cNvPr id="15" name="Picture 14" descr="Image result for gabions dorset"/>
          <p:cNvPicPr/>
          <p:nvPr/>
        </p:nvPicPr>
        <p:blipFill rotWithShape="1">
          <a:blip r:embed="rId6">
            <a:extLst>
              <a:ext uri="{28A0092B-C50C-407E-A947-70E740481C1C}">
                <a14:useLocalDpi xmlns:a14="http://schemas.microsoft.com/office/drawing/2010/main" val="0"/>
              </a:ext>
            </a:extLst>
          </a:blip>
          <a:srcRect t="18015" b="17844"/>
          <a:stretch/>
        </p:blipFill>
        <p:spPr bwMode="auto">
          <a:xfrm>
            <a:off x="2959056" y="3700372"/>
            <a:ext cx="3033257" cy="2085975"/>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915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1" y="6151419"/>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costs and benefits of coastal management strategies; soft and hard engineering. </a:t>
            </a:r>
            <a:r>
              <a:rPr lang="en-GB" sz="2400" b="1" dirty="0">
                <a:latin typeface="AR CENA" panose="02000000000000000000" pitchFamily="2" charset="0"/>
              </a:rPr>
              <a:t> </a:t>
            </a:r>
            <a:endParaRPr lang="en-GB" sz="2400" dirty="0"/>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Subtitle 2"/>
          <p:cNvSpPr txBox="1">
            <a:spLocks/>
          </p:cNvSpPr>
          <p:nvPr/>
        </p:nvSpPr>
        <p:spPr>
          <a:xfrm>
            <a:off x="2209801" y="1711114"/>
            <a:ext cx="7772401" cy="3683157"/>
          </a:xfrm>
          <a:prstGeom prst="rect">
            <a:avLst/>
          </a:prstGeom>
          <a:solidFill>
            <a:schemeClr val="accent4">
              <a:lumMod val="40000"/>
              <a:lumOff val="60000"/>
            </a:schemeClr>
          </a:solidFill>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Soft engineering options are often much </a:t>
            </a:r>
            <a:r>
              <a:rPr lang="en-GB" b="1" dirty="0"/>
              <a:t>less expensive </a:t>
            </a:r>
            <a:r>
              <a:rPr lang="en-GB" dirty="0"/>
              <a:t>than hard engineering options. </a:t>
            </a:r>
          </a:p>
          <a:p>
            <a:pPr algn="l"/>
            <a:r>
              <a:rPr lang="en-GB" dirty="0"/>
              <a:t>They are usually more </a:t>
            </a:r>
            <a:r>
              <a:rPr lang="en-GB" b="1" dirty="0"/>
              <a:t>sustainable</a:t>
            </a:r>
            <a:r>
              <a:rPr lang="en-GB" dirty="0"/>
              <a:t>, with less impact on the environment. They work with </a:t>
            </a:r>
            <a:r>
              <a:rPr lang="en-GB"/>
              <a:t>natural processes. </a:t>
            </a:r>
            <a:endParaRPr lang="en-GB" dirty="0"/>
          </a:p>
        </p:txBody>
      </p:sp>
      <p:sp>
        <p:nvSpPr>
          <p:cNvPr id="14" name="Title 1"/>
          <p:cNvSpPr>
            <a:spLocks noGrp="1"/>
          </p:cNvSpPr>
          <p:nvPr>
            <p:ph type="title"/>
          </p:nvPr>
        </p:nvSpPr>
        <p:spPr>
          <a:xfrm>
            <a:off x="2209799" y="875714"/>
            <a:ext cx="7772402" cy="759478"/>
          </a:xfrm>
          <a:solidFill>
            <a:srgbClr val="FFFF00"/>
          </a:solidFill>
          <a:ln>
            <a:solidFill>
              <a:schemeClr val="tx1"/>
            </a:solidFill>
          </a:ln>
        </p:spPr>
        <p:txBody>
          <a:bodyPr>
            <a:normAutofit/>
          </a:bodyPr>
          <a:lstStyle/>
          <a:p>
            <a:r>
              <a:rPr lang="en-GB" b="1" dirty="0"/>
              <a:t>What is Soft Engineering?</a:t>
            </a:r>
          </a:p>
        </p:txBody>
      </p:sp>
      <p:sp>
        <p:nvSpPr>
          <p:cNvPr id="16" name="TextBox 15"/>
          <p:cNvSpPr txBox="1"/>
          <p:nvPr/>
        </p:nvSpPr>
        <p:spPr>
          <a:xfrm>
            <a:off x="3680229" y="5012947"/>
            <a:ext cx="4887114" cy="1077218"/>
          </a:xfrm>
          <a:prstGeom prst="rect">
            <a:avLst/>
          </a:prstGeom>
          <a:solidFill>
            <a:srgbClr val="FFFF00"/>
          </a:solidFill>
          <a:ln>
            <a:solidFill>
              <a:schemeClr val="tx1"/>
            </a:solidFill>
          </a:ln>
        </p:spPr>
        <p:txBody>
          <a:bodyPr wrap="square" rtlCol="0">
            <a:spAutoFit/>
          </a:bodyPr>
          <a:lstStyle/>
          <a:p>
            <a:pPr algn="ctr"/>
            <a:r>
              <a:rPr lang="en-GB" sz="3200" dirty="0"/>
              <a:t>What do we mean by “sustainable”?</a:t>
            </a:r>
          </a:p>
        </p:txBody>
      </p:sp>
      <p:pic>
        <p:nvPicPr>
          <p:cNvPr id="17" name="Picture 16" descr="Image result for dune stabilising dorset"/>
          <p:cNvPicPr/>
          <p:nvPr/>
        </p:nvPicPr>
        <p:blipFill>
          <a:blip r:embed="rId3">
            <a:extLst>
              <a:ext uri="{28A0092B-C50C-407E-A947-70E740481C1C}">
                <a14:useLocalDpi xmlns:a14="http://schemas.microsoft.com/office/drawing/2010/main" val="0"/>
              </a:ext>
            </a:extLst>
          </a:blip>
          <a:srcRect/>
          <a:stretch>
            <a:fillRect/>
          </a:stretch>
        </p:blipFill>
        <p:spPr bwMode="auto">
          <a:xfrm>
            <a:off x="7050814" y="3226972"/>
            <a:ext cx="2411458" cy="1739256"/>
          </a:xfrm>
          <a:prstGeom prst="rect">
            <a:avLst/>
          </a:prstGeom>
          <a:noFill/>
          <a:ln>
            <a:solidFill>
              <a:schemeClr val="tx1"/>
            </a:solidFill>
          </a:ln>
        </p:spPr>
      </p:pic>
      <p:pic>
        <p:nvPicPr>
          <p:cNvPr id="18" name="Picture 17" descr="Image result for beach nourishment dorset"/>
          <p:cNvPicPr/>
          <p:nvPr/>
        </p:nvPicPr>
        <p:blipFill rotWithShape="1">
          <a:blip r:embed="rId4" cstate="print">
            <a:extLst>
              <a:ext uri="{28A0092B-C50C-407E-A947-70E740481C1C}">
                <a14:useLocalDpi xmlns:a14="http://schemas.microsoft.com/office/drawing/2010/main" val="0"/>
              </a:ext>
            </a:extLst>
          </a:blip>
          <a:srcRect b="11840"/>
          <a:stretch/>
        </p:blipFill>
        <p:spPr bwMode="auto">
          <a:xfrm>
            <a:off x="2778204" y="3226972"/>
            <a:ext cx="2639224" cy="1739256"/>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10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2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28434"/>
            <a:ext cx="7886700" cy="699987"/>
          </a:xfrm>
          <a:solidFill>
            <a:srgbClr val="FFFF00"/>
          </a:solidFill>
          <a:ln>
            <a:solidFill>
              <a:schemeClr val="tx1"/>
            </a:solidFill>
          </a:ln>
        </p:spPr>
        <p:txBody>
          <a:bodyPr>
            <a:normAutofit/>
          </a:bodyPr>
          <a:lstStyle/>
          <a:p>
            <a:r>
              <a:rPr lang="en-GB" b="1" dirty="0"/>
              <a:t>Question Time</a:t>
            </a:r>
          </a:p>
        </p:txBody>
      </p:sp>
      <p:sp>
        <p:nvSpPr>
          <p:cNvPr id="5" name="Title 1"/>
          <p:cNvSpPr txBox="1">
            <a:spLocks/>
          </p:cNvSpPr>
          <p:nvPr/>
        </p:nvSpPr>
        <p:spPr>
          <a:xfrm>
            <a:off x="1524001" y="6151419"/>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costs and benefits of coastal management strategies; soft and hard engineering. </a:t>
            </a:r>
            <a:r>
              <a:rPr lang="en-GB" sz="2400" b="1" dirty="0">
                <a:latin typeface="AR CENA" panose="02000000000000000000" pitchFamily="2" charset="0"/>
              </a:rPr>
              <a:t> </a:t>
            </a:r>
            <a:endParaRPr lang="en-GB" sz="2400" dirty="0"/>
          </a:p>
        </p:txBody>
      </p:sp>
      <p:sp>
        <p:nvSpPr>
          <p:cNvPr id="3" name="Content Placeholder 2"/>
          <p:cNvSpPr>
            <a:spLocks noGrp="1"/>
          </p:cNvSpPr>
          <p:nvPr>
            <p:ph idx="1"/>
          </p:nvPr>
        </p:nvSpPr>
        <p:spPr>
          <a:xfrm>
            <a:off x="2152650" y="1642043"/>
            <a:ext cx="7886700" cy="3917053"/>
          </a:xfrm>
          <a:solidFill>
            <a:schemeClr val="accent4">
              <a:lumMod val="40000"/>
              <a:lumOff val="60000"/>
            </a:schemeClr>
          </a:solidFill>
          <a:ln>
            <a:solidFill>
              <a:schemeClr val="tx1"/>
            </a:solidFill>
          </a:ln>
        </p:spPr>
        <p:txBody>
          <a:bodyPr>
            <a:normAutofit fontScale="92500" lnSpcReduction="10000"/>
          </a:bodyPr>
          <a:lstStyle/>
          <a:p>
            <a:pPr marL="0" indent="0">
              <a:buNone/>
            </a:pPr>
            <a:r>
              <a:rPr lang="en-GB" dirty="0"/>
              <a:t>Which of these management methods is an example of hard engineering?</a:t>
            </a:r>
          </a:p>
          <a:p>
            <a:pPr marL="514350" indent="-514350">
              <a:buAutoNum type="alphaUcParenR"/>
            </a:pPr>
            <a:r>
              <a:rPr lang="en-GB" dirty="0"/>
              <a:t>Beach Nourishment</a:t>
            </a:r>
          </a:p>
          <a:p>
            <a:pPr marL="514350" indent="-514350">
              <a:buAutoNum type="alphaUcParenR"/>
            </a:pPr>
            <a:r>
              <a:rPr lang="en-GB" dirty="0"/>
              <a:t>Gabions</a:t>
            </a:r>
          </a:p>
          <a:p>
            <a:pPr marL="514350" indent="-514350">
              <a:buAutoNum type="alphaUcParenR"/>
            </a:pPr>
            <a:r>
              <a:rPr lang="en-GB" dirty="0"/>
              <a:t>Dune Stabilising </a:t>
            </a:r>
          </a:p>
          <a:p>
            <a:pPr marL="0" indent="0">
              <a:buNone/>
            </a:pPr>
            <a:endParaRPr lang="en-GB" dirty="0"/>
          </a:p>
          <a:p>
            <a:pPr marL="0" indent="0">
              <a:buNone/>
            </a:pPr>
            <a:r>
              <a:rPr lang="en-GB" dirty="0"/>
              <a:t>Soft engineering tends to be cheaper and less invasive on the environment than hard engineering.</a:t>
            </a:r>
          </a:p>
          <a:p>
            <a:pPr marL="0" indent="0">
              <a:buNone/>
            </a:pPr>
            <a:r>
              <a:rPr lang="en-GB" dirty="0">
                <a:solidFill>
                  <a:srgbClr val="00B050"/>
                </a:solidFill>
              </a:rPr>
              <a:t>True</a:t>
            </a:r>
            <a:r>
              <a:rPr lang="en-GB" dirty="0"/>
              <a:t> OR </a:t>
            </a:r>
            <a:r>
              <a:rPr lang="en-GB" dirty="0">
                <a:solidFill>
                  <a:srgbClr val="FF0000"/>
                </a:solidFill>
              </a:rPr>
              <a:t>False</a:t>
            </a:r>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Tree>
    <p:extLst>
      <p:ext uri="{BB962C8B-B14F-4D97-AF65-F5344CB8AC3E}">
        <p14:creationId xmlns:p14="http://schemas.microsoft.com/office/powerpoint/2010/main" val="2028973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F7AF530-1EAA-5544-90A2-F5596DE7DAC8}"/>
              </a:ext>
            </a:extLst>
          </p:cNvPr>
          <p:cNvGraphicFramePr>
            <a:graphicFrameLocks noGrp="1"/>
          </p:cNvGraphicFramePr>
          <p:nvPr/>
        </p:nvGraphicFramePr>
        <p:xfrm>
          <a:off x="1524000" y="1628775"/>
          <a:ext cx="9144000" cy="5229224"/>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097882">
                <a:tc>
                  <a:txBody>
                    <a:bodyPr/>
                    <a:lstStyle/>
                    <a:p>
                      <a:pPr algn="ctr">
                        <a:spcAft>
                          <a:spcPts val="0"/>
                        </a:spcAft>
                      </a:pPr>
                      <a:br>
                        <a:rPr lang="en-GB" sz="1600" dirty="0">
                          <a:latin typeface="Calibri"/>
                          <a:ea typeface="Calibri"/>
                          <a:cs typeface="Times New Roman"/>
                        </a:rPr>
                      </a:br>
                      <a:r>
                        <a:rPr lang="en-GB" sz="1800" b="1" u="sng" dirty="0">
                          <a:latin typeface="Calibri"/>
                          <a:ea typeface="Calibri"/>
                          <a:cs typeface="Times New Roman"/>
                        </a:rPr>
                        <a:t>Stretch and Challenge A:</a:t>
                      </a:r>
                      <a:endParaRPr lang="en-GB" sz="1600" dirty="0">
                        <a:latin typeface="Calibri"/>
                        <a:ea typeface="Calibri"/>
                        <a:cs typeface="Times New Roman"/>
                      </a:endParaRPr>
                    </a:p>
                    <a:p>
                      <a:pPr algn="ctr">
                        <a:spcAft>
                          <a:spcPts val="0"/>
                        </a:spcAft>
                      </a:pPr>
                      <a:r>
                        <a:rPr lang="en-GB" sz="1800" dirty="0">
                          <a:latin typeface="Calibri"/>
                          <a:ea typeface="Calibri"/>
                          <a:cs typeface="Times New Roman"/>
                        </a:rPr>
                        <a:t>If someone had a house that was in danger of falling down due to coastal erosion, what would they think of this defence?</a:t>
                      </a:r>
                      <a:endParaRPr lang="en-GB" sz="1600" dirty="0">
                        <a:latin typeface="Calibri"/>
                        <a:ea typeface="Calibri"/>
                        <a:cs typeface="Times New Roman"/>
                      </a:endParaRPr>
                    </a:p>
                  </a:txBody>
                  <a:tcPr marL="60892" marR="6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endParaRPr lang="en-GB" sz="1800">
                        <a:latin typeface="Calibri"/>
                        <a:ea typeface="Calibri"/>
                        <a:cs typeface="Times New Roman"/>
                      </a:endParaRPr>
                    </a:p>
                    <a:p>
                      <a:pPr algn="ctr">
                        <a:spcAft>
                          <a:spcPts val="0"/>
                        </a:spcAft>
                      </a:pPr>
                      <a:r>
                        <a:rPr lang="en-GB" sz="1800" b="1" u="sng">
                          <a:latin typeface="Calibri"/>
                          <a:ea typeface="Calibri"/>
                          <a:cs typeface="Times New Roman"/>
                        </a:rPr>
                        <a:t>Task1:</a:t>
                      </a:r>
                      <a:endParaRPr lang="en-GB" sz="1600">
                        <a:latin typeface="Calibri"/>
                        <a:ea typeface="Calibri"/>
                        <a:cs typeface="Times New Roman"/>
                      </a:endParaRPr>
                    </a:p>
                    <a:p>
                      <a:pPr algn="ctr">
                        <a:spcAft>
                          <a:spcPts val="0"/>
                        </a:spcAft>
                      </a:pPr>
                      <a:r>
                        <a:rPr lang="en-GB" sz="1800">
                          <a:latin typeface="Calibri"/>
                          <a:ea typeface="Calibri"/>
                          <a:cs typeface="Times New Roman"/>
                        </a:rPr>
                        <a:t>Write down the type of defence and</a:t>
                      </a:r>
                      <a:endParaRPr lang="en-GB" sz="1600">
                        <a:latin typeface="Calibri"/>
                        <a:ea typeface="Calibri"/>
                        <a:cs typeface="Times New Roman"/>
                      </a:endParaRPr>
                    </a:p>
                    <a:p>
                      <a:pPr algn="ctr">
                        <a:spcAft>
                          <a:spcPts val="0"/>
                        </a:spcAft>
                      </a:pPr>
                      <a:r>
                        <a:rPr lang="en-GB" sz="1800">
                          <a:latin typeface="Calibri"/>
                          <a:ea typeface="Calibri"/>
                          <a:cs typeface="Times New Roman"/>
                        </a:rPr>
                        <a:t>draw a diagram to show how the defence works</a:t>
                      </a:r>
                      <a:endParaRPr lang="en-GB" sz="1600">
                        <a:latin typeface="Calibri"/>
                        <a:ea typeface="Calibri"/>
                        <a:cs typeface="Times New Roman"/>
                      </a:endParaRPr>
                    </a:p>
                  </a:txBody>
                  <a:tcPr marL="60892" marR="6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800" b="1" u="sng" dirty="0">
                          <a:latin typeface="Calibri"/>
                          <a:ea typeface="Calibri"/>
                          <a:cs typeface="Times New Roman"/>
                        </a:rPr>
                        <a:t>Stretch and Challenge C:</a:t>
                      </a:r>
                      <a:endParaRPr lang="en-GB" sz="1600" dirty="0">
                        <a:latin typeface="Calibri"/>
                        <a:ea typeface="Calibri"/>
                        <a:cs typeface="Times New Roman"/>
                      </a:endParaRPr>
                    </a:p>
                    <a:p>
                      <a:pPr algn="ctr">
                        <a:spcAft>
                          <a:spcPts val="0"/>
                        </a:spcAft>
                      </a:pPr>
                      <a:r>
                        <a:rPr lang="en-GB" sz="1800" dirty="0">
                          <a:latin typeface="Calibri"/>
                          <a:ea typeface="Calibri"/>
                          <a:cs typeface="Times New Roman"/>
                        </a:rPr>
                        <a:t>Do you think this defence is value for money? </a:t>
                      </a:r>
                      <a:endParaRPr lang="en-GB" sz="1600" dirty="0">
                        <a:latin typeface="Calibri"/>
                        <a:ea typeface="Calibri"/>
                        <a:cs typeface="Times New Roman"/>
                      </a:endParaRPr>
                    </a:p>
                  </a:txBody>
                  <a:tcPr marL="60892" marR="6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681765">
                <a:tc>
                  <a:txBody>
                    <a:bodyPr/>
                    <a:lstStyle/>
                    <a:p>
                      <a:pPr algn="ctr">
                        <a:spcAft>
                          <a:spcPts val="0"/>
                        </a:spcAft>
                      </a:pPr>
                      <a:endParaRPr lang="en-GB" sz="1800">
                        <a:latin typeface="Calibri"/>
                        <a:ea typeface="Calibri"/>
                        <a:cs typeface="Times New Roman"/>
                      </a:endParaRPr>
                    </a:p>
                    <a:p>
                      <a:pPr algn="ctr">
                        <a:spcAft>
                          <a:spcPts val="0"/>
                        </a:spcAft>
                      </a:pPr>
                      <a:r>
                        <a:rPr lang="en-GB" sz="1800" b="1" u="sng">
                          <a:latin typeface="Calibri"/>
                          <a:ea typeface="Calibri"/>
                          <a:cs typeface="Times New Roman"/>
                        </a:rPr>
                        <a:t>Task 2:</a:t>
                      </a:r>
                      <a:endParaRPr lang="en-GB" sz="1600">
                        <a:latin typeface="Calibri"/>
                        <a:ea typeface="Calibri"/>
                        <a:cs typeface="Times New Roman"/>
                      </a:endParaRPr>
                    </a:p>
                    <a:p>
                      <a:pPr algn="ctr">
                        <a:spcAft>
                          <a:spcPts val="0"/>
                        </a:spcAft>
                      </a:pPr>
                      <a:r>
                        <a:rPr lang="en-GB" sz="1800">
                          <a:latin typeface="Calibri"/>
                          <a:ea typeface="Calibri"/>
                          <a:cs typeface="Times New Roman"/>
                        </a:rPr>
                        <a:t>State whether the defence is hard or soft engineering</a:t>
                      </a:r>
                      <a:endParaRPr lang="en-GB" sz="1600">
                        <a:latin typeface="Calibri"/>
                        <a:ea typeface="Calibri"/>
                        <a:cs typeface="Times New Roman"/>
                      </a:endParaRPr>
                    </a:p>
                  </a:txBody>
                  <a:tcPr marL="60892" marR="6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endParaRPr lang="en-GB" sz="1800" dirty="0">
                        <a:latin typeface="Calibri"/>
                        <a:ea typeface="Calibri"/>
                        <a:cs typeface="Times New Roman"/>
                      </a:endParaRPr>
                    </a:p>
                    <a:p>
                      <a:pPr algn="ctr">
                        <a:spcAft>
                          <a:spcPts val="0"/>
                        </a:spcAft>
                      </a:pPr>
                      <a:endParaRPr lang="en-GB" sz="1800" b="1" dirty="0">
                        <a:latin typeface="Calibri"/>
                        <a:ea typeface="Calibri"/>
                        <a:cs typeface="Times New Roman"/>
                      </a:endParaRPr>
                    </a:p>
                    <a:p>
                      <a:pPr algn="ctr">
                        <a:spcAft>
                          <a:spcPts val="0"/>
                        </a:spcAft>
                      </a:pPr>
                      <a:r>
                        <a:rPr lang="en-GB" sz="1800" b="1" dirty="0">
                          <a:latin typeface="Calibri"/>
                          <a:ea typeface="Calibri"/>
                          <a:cs typeface="Times New Roman"/>
                        </a:rPr>
                        <a:t>Coastal Defences</a:t>
                      </a:r>
                    </a:p>
                  </a:txBody>
                  <a:tcPr marL="60892" marR="6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endParaRPr lang="en-GB" sz="1600">
                        <a:latin typeface="Calibri"/>
                        <a:ea typeface="Calibri"/>
                        <a:cs typeface="Times New Roman"/>
                      </a:endParaRPr>
                    </a:p>
                    <a:p>
                      <a:pPr algn="ctr">
                        <a:spcAft>
                          <a:spcPts val="0"/>
                        </a:spcAft>
                      </a:pPr>
                      <a:r>
                        <a:rPr lang="en-GB" sz="1800" b="1" u="sng">
                          <a:latin typeface="Calibri"/>
                          <a:ea typeface="Calibri"/>
                          <a:cs typeface="Times New Roman"/>
                        </a:rPr>
                        <a:t>Task 4:</a:t>
                      </a:r>
                      <a:endParaRPr lang="en-GB" sz="1600">
                        <a:latin typeface="Calibri"/>
                        <a:ea typeface="Calibri"/>
                        <a:cs typeface="Times New Roman"/>
                      </a:endParaRPr>
                    </a:p>
                    <a:p>
                      <a:pPr algn="ctr">
                        <a:spcAft>
                          <a:spcPts val="0"/>
                        </a:spcAft>
                      </a:pPr>
                      <a:r>
                        <a:rPr lang="en-GB" sz="1800">
                          <a:latin typeface="Calibri"/>
                          <a:ea typeface="Calibri"/>
                          <a:cs typeface="Times New Roman"/>
                        </a:rPr>
                        <a:t> Write down the positives and negatives of the defence</a:t>
                      </a:r>
                      <a:endParaRPr lang="en-GB" sz="1600">
                        <a:latin typeface="Calibri"/>
                        <a:ea typeface="Calibri"/>
                        <a:cs typeface="Times New Roman"/>
                      </a:endParaRPr>
                    </a:p>
                  </a:txBody>
                  <a:tcPr marL="60892" marR="6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449577">
                <a:tc>
                  <a:txBody>
                    <a:bodyPr/>
                    <a:lstStyle/>
                    <a:p>
                      <a:pPr algn="ctr">
                        <a:spcAft>
                          <a:spcPts val="0"/>
                        </a:spcAft>
                      </a:pPr>
                      <a:r>
                        <a:rPr lang="en-GB" sz="1800" b="1" u="sng">
                          <a:latin typeface="Calibri"/>
                          <a:ea typeface="Calibri"/>
                          <a:cs typeface="Times New Roman"/>
                        </a:rPr>
                        <a:t>Stretch and Challenge D:</a:t>
                      </a:r>
                      <a:endParaRPr lang="en-GB" sz="1600">
                        <a:latin typeface="Calibri"/>
                        <a:ea typeface="Calibri"/>
                        <a:cs typeface="Times New Roman"/>
                      </a:endParaRPr>
                    </a:p>
                    <a:p>
                      <a:pPr algn="ctr">
                        <a:spcAft>
                          <a:spcPts val="0"/>
                        </a:spcAft>
                      </a:pPr>
                      <a:r>
                        <a:rPr lang="en-GB" sz="1800">
                          <a:latin typeface="Calibri"/>
                          <a:ea typeface="Calibri"/>
                          <a:cs typeface="Times New Roman"/>
                        </a:rPr>
                        <a:t>Write a paragraph explaining what you think of this defence?</a:t>
                      </a:r>
                      <a:endParaRPr lang="en-GB" sz="1600">
                        <a:latin typeface="Calibri"/>
                        <a:ea typeface="Calibri"/>
                        <a:cs typeface="Times New Roman"/>
                      </a:endParaRPr>
                    </a:p>
                  </a:txBody>
                  <a:tcPr marL="60892" marR="6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endParaRPr lang="en-GB" sz="1600">
                        <a:latin typeface="Calibri"/>
                        <a:ea typeface="Calibri"/>
                        <a:cs typeface="Times New Roman"/>
                      </a:endParaRPr>
                    </a:p>
                    <a:p>
                      <a:pPr algn="ctr">
                        <a:spcAft>
                          <a:spcPts val="0"/>
                        </a:spcAft>
                      </a:pPr>
                      <a:r>
                        <a:rPr lang="en-GB" sz="1800" b="1" u="sng">
                          <a:latin typeface="Calibri"/>
                          <a:ea typeface="Calibri"/>
                          <a:cs typeface="Times New Roman"/>
                        </a:rPr>
                        <a:t>Task 3:</a:t>
                      </a:r>
                      <a:endParaRPr lang="en-GB" sz="1600">
                        <a:latin typeface="Calibri"/>
                        <a:ea typeface="Calibri"/>
                        <a:cs typeface="Times New Roman"/>
                      </a:endParaRPr>
                    </a:p>
                    <a:p>
                      <a:pPr algn="ctr">
                        <a:spcAft>
                          <a:spcPts val="0"/>
                        </a:spcAft>
                      </a:pPr>
                      <a:r>
                        <a:rPr lang="en-GB" sz="1800">
                          <a:latin typeface="Calibri"/>
                          <a:ea typeface="Calibri"/>
                          <a:cs typeface="Times New Roman"/>
                        </a:rPr>
                        <a:t>Explain how the defence works</a:t>
                      </a:r>
                      <a:endParaRPr lang="en-GB" sz="1600">
                        <a:latin typeface="Calibri"/>
                        <a:ea typeface="Calibri"/>
                        <a:cs typeface="Times New Roman"/>
                      </a:endParaRPr>
                    </a:p>
                  </a:txBody>
                  <a:tcPr marL="60892" marR="6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1800" b="1" u="sng" dirty="0">
                          <a:latin typeface="Calibri"/>
                          <a:ea typeface="Calibri"/>
                          <a:cs typeface="Times New Roman"/>
                        </a:rPr>
                        <a:t>Stretch and Challenge B:</a:t>
                      </a:r>
                      <a:endParaRPr lang="en-GB" sz="1600" dirty="0">
                        <a:latin typeface="Calibri"/>
                        <a:ea typeface="Calibri"/>
                        <a:cs typeface="Times New Roman"/>
                      </a:endParaRPr>
                    </a:p>
                    <a:p>
                      <a:pPr algn="ctr">
                        <a:spcAft>
                          <a:spcPts val="0"/>
                        </a:spcAft>
                      </a:pPr>
                      <a:r>
                        <a:rPr lang="en-GB" sz="1800" dirty="0">
                          <a:latin typeface="Calibri"/>
                          <a:ea typeface="Calibri"/>
                          <a:cs typeface="Times New Roman"/>
                        </a:rPr>
                        <a:t>What would an environmentalist point of view be on this defence?</a:t>
                      </a:r>
                      <a:endParaRPr lang="en-GB" sz="1600" dirty="0">
                        <a:latin typeface="Calibri"/>
                        <a:ea typeface="Calibri"/>
                        <a:cs typeface="Times New Roman"/>
                      </a:endParaRPr>
                    </a:p>
                  </a:txBody>
                  <a:tcPr marL="60892" marR="6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bl>
          </a:graphicData>
        </a:graphic>
      </p:graphicFrame>
      <p:sp>
        <p:nvSpPr>
          <p:cNvPr id="4" name="Content Placeholder 2">
            <a:extLst>
              <a:ext uri="{FF2B5EF4-FFF2-40B4-BE49-F238E27FC236}">
                <a16:creationId xmlns:a16="http://schemas.microsoft.com/office/drawing/2014/main" id="{7EBC048C-3DF0-5844-9B81-CE01325300ED}"/>
              </a:ext>
            </a:extLst>
          </p:cNvPr>
          <p:cNvSpPr txBox="1">
            <a:spLocks/>
          </p:cNvSpPr>
          <p:nvPr/>
        </p:nvSpPr>
        <p:spPr>
          <a:xfrm>
            <a:off x="1226021" y="778669"/>
            <a:ext cx="9739957" cy="4014787"/>
          </a:xfrm>
          <a:prstGeom prst="rect">
            <a:avLst/>
          </a:prstGeom>
        </p:spPr>
        <p:txBody>
          <a:bodyPr/>
          <a:lstStyle/>
          <a:p>
            <a:pPr marL="342900" indent="-342900" algn="ctr">
              <a:spcBef>
                <a:spcPct val="20000"/>
              </a:spcBef>
              <a:defRPr/>
            </a:pPr>
            <a:r>
              <a:rPr lang="en-GB" dirty="0"/>
              <a:t>You will have 5 minutes per sheet. </a:t>
            </a:r>
          </a:p>
          <a:p>
            <a:pPr marL="342900" indent="-342900" algn="ctr">
              <a:spcBef>
                <a:spcPct val="20000"/>
              </a:spcBef>
              <a:defRPr/>
            </a:pPr>
            <a:r>
              <a:rPr lang="en-GB" dirty="0"/>
              <a:t>You need to always start at task one and work your way through in the allocated time.   </a:t>
            </a:r>
          </a:p>
        </p:txBody>
      </p:sp>
      <p:sp>
        <p:nvSpPr>
          <p:cNvPr id="24596" name="Title 1">
            <a:extLst>
              <a:ext uri="{FF2B5EF4-FFF2-40B4-BE49-F238E27FC236}">
                <a16:creationId xmlns:a16="http://schemas.microsoft.com/office/drawing/2014/main" id="{1FE30C66-E630-504D-B20A-3DB79E836601}"/>
              </a:ext>
            </a:extLst>
          </p:cNvPr>
          <p:cNvSpPr>
            <a:spLocks noGrp="1"/>
          </p:cNvSpPr>
          <p:nvPr>
            <p:ph type="title"/>
          </p:nvPr>
        </p:nvSpPr>
        <p:spPr>
          <a:xfrm>
            <a:off x="106697" y="60721"/>
            <a:ext cx="2238648" cy="1143001"/>
          </a:xfrm>
          <a:solidFill>
            <a:srgbClr val="FFFF00"/>
          </a:solidFill>
        </p:spPr>
        <p:txBody>
          <a:bodyPr/>
          <a:lstStyle/>
          <a:p>
            <a:r>
              <a:rPr lang="en-GB" altLang="en-US" b="1" u="sng" dirty="0"/>
              <a:t>Activity</a:t>
            </a:r>
          </a:p>
        </p:txBody>
      </p:sp>
    </p:spTree>
    <p:extLst>
      <p:ext uri="{BB962C8B-B14F-4D97-AF65-F5344CB8AC3E}">
        <p14:creationId xmlns:p14="http://schemas.microsoft.com/office/powerpoint/2010/main" val="188890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6151419"/>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a:latin typeface="AR CENA" panose="02000000000000000000" pitchFamily="2" charset="0"/>
              </a:rPr>
              <a:t>LO: </a:t>
            </a:r>
            <a:r>
              <a:rPr lang="en-GB" sz="2400"/>
              <a:t>To explore the costs and benefits of coastal management strategies; soft and hard engineering. </a:t>
            </a:r>
            <a:r>
              <a:rPr lang="en-GB" sz="2400" b="1">
                <a:latin typeface="AR CENA" panose="02000000000000000000" pitchFamily="2" charset="0"/>
              </a:rPr>
              <a:t> </a:t>
            </a:r>
            <a:endParaRPr lang="en-GB" sz="2400" dirty="0"/>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Subtitle 2"/>
          <p:cNvSpPr txBox="1">
            <a:spLocks/>
          </p:cNvSpPr>
          <p:nvPr/>
        </p:nvSpPr>
        <p:spPr>
          <a:xfrm>
            <a:off x="2209800" y="2247885"/>
            <a:ext cx="7772401" cy="3198759"/>
          </a:xfrm>
          <a:prstGeom prst="rect">
            <a:avLst/>
          </a:prstGeom>
          <a:solidFill>
            <a:schemeClr val="accent4">
              <a:lumMod val="40000"/>
              <a:lumOff val="60000"/>
            </a:schemeClr>
          </a:solidFill>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dirty="0"/>
          </a:p>
        </p:txBody>
      </p:sp>
      <p:sp>
        <p:nvSpPr>
          <p:cNvPr id="14" name="Title 1"/>
          <p:cNvSpPr>
            <a:spLocks noGrp="1"/>
          </p:cNvSpPr>
          <p:nvPr>
            <p:ph type="title"/>
          </p:nvPr>
        </p:nvSpPr>
        <p:spPr>
          <a:xfrm>
            <a:off x="1802294" y="812385"/>
            <a:ext cx="7277733" cy="398228"/>
          </a:xfrm>
          <a:solidFill>
            <a:srgbClr val="FFFF00"/>
          </a:solidFill>
          <a:ln>
            <a:solidFill>
              <a:schemeClr val="tx1"/>
            </a:solidFill>
          </a:ln>
        </p:spPr>
        <p:txBody>
          <a:bodyPr>
            <a:noAutofit/>
          </a:bodyPr>
          <a:lstStyle/>
          <a:p>
            <a:pPr algn="ctr"/>
            <a:r>
              <a:rPr lang="en-GB" sz="2400" b="1" dirty="0"/>
              <a:t>Researching and comparing methods of defence </a:t>
            </a:r>
          </a:p>
        </p:txBody>
      </p:sp>
      <p:graphicFrame>
        <p:nvGraphicFramePr>
          <p:cNvPr id="2" name="Table 1"/>
          <p:cNvGraphicFramePr>
            <a:graphicFrameLocks noGrp="1"/>
          </p:cNvGraphicFramePr>
          <p:nvPr>
            <p:extLst/>
          </p:nvPr>
        </p:nvGraphicFramePr>
        <p:xfrm>
          <a:off x="1524000" y="1361934"/>
          <a:ext cx="9143999" cy="4832328"/>
        </p:xfrm>
        <a:graphic>
          <a:graphicData uri="http://schemas.openxmlformats.org/drawingml/2006/table">
            <a:tbl>
              <a:tblPr firstRow="1" bandRow="1">
                <a:tableStyleId>{5940675A-B579-460E-94D1-54222C63F5DA}</a:tableStyleId>
              </a:tblPr>
              <a:tblGrid>
                <a:gridCol w="1524244">
                  <a:extLst>
                    <a:ext uri="{9D8B030D-6E8A-4147-A177-3AD203B41FA5}">
                      <a16:colId xmlns:a16="http://schemas.microsoft.com/office/drawing/2014/main" val="1376622220"/>
                    </a:ext>
                  </a:extLst>
                </a:gridCol>
                <a:gridCol w="1256306">
                  <a:extLst>
                    <a:ext uri="{9D8B030D-6E8A-4147-A177-3AD203B41FA5}">
                      <a16:colId xmlns:a16="http://schemas.microsoft.com/office/drawing/2014/main" val="4198051974"/>
                    </a:ext>
                  </a:extLst>
                </a:gridCol>
                <a:gridCol w="3133068">
                  <a:extLst>
                    <a:ext uri="{9D8B030D-6E8A-4147-A177-3AD203B41FA5}">
                      <a16:colId xmlns:a16="http://schemas.microsoft.com/office/drawing/2014/main" val="2885991469"/>
                    </a:ext>
                  </a:extLst>
                </a:gridCol>
                <a:gridCol w="3230381">
                  <a:extLst>
                    <a:ext uri="{9D8B030D-6E8A-4147-A177-3AD203B41FA5}">
                      <a16:colId xmlns:a16="http://schemas.microsoft.com/office/drawing/2014/main" val="3596338251"/>
                    </a:ext>
                  </a:extLst>
                </a:gridCol>
              </a:tblGrid>
              <a:tr h="734080">
                <a:tc gridSpan="2">
                  <a:txBody>
                    <a:bodyPr/>
                    <a:lstStyle/>
                    <a:p>
                      <a:r>
                        <a:rPr lang="en-GB" sz="1800" b="1" dirty="0"/>
                        <a:t>Type</a:t>
                      </a:r>
                      <a:r>
                        <a:rPr lang="en-GB" sz="1800" b="1" baseline="0" dirty="0"/>
                        <a:t> of engineering method</a:t>
                      </a:r>
                      <a:endParaRPr lang="en-GB"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tc>
                <a:tc>
                  <a:txBody>
                    <a:bodyPr/>
                    <a:lstStyle/>
                    <a:p>
                      <a:r>
                        <a:rPr lang="en-GB" sz="1800" b="1" dirty="0"/>
                        <a:t>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GB" sz="1800" b="1" dirty="0"/>
                        <a:t>Disadvantages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47760060"/>
                  </a:ext>
                </a:extLst>
              </a:tr>
              <a:tr h="566385">
                <a:tc rowSpan="4">
                  <a:txBody>
                    <a:bodyPr/>
                    <a:lstStyle/>
                    <a:p>
                      <a:pPr algn="ctr"/>
                      <a:r>
                        <a:rPr lang="en-GB" sz="1200" dirty="0"/>
                        <a:t>Hard engineering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r>
                        <a:rPr lang="en-GB" sz="1200" dirty="0"/>
                        <a:t>Sea wall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374048878"/>
                  </a:ext>
                </a:extLst>
              </a:tr>
              <a:tr h="440618">
                <a:tc vMerge="1">
                  <a:txBody>
                    <a:bodyPr/>
                    <a:lstStyle/>
                    <a:p>
                      <a:endParaRPr lang="en-GB"/>
                    </a:p>
                  </a:txBody>
                  <a:tcPr/>
                </a:tc>
                <a:tc>
                  <a:txBody>
                    <a:bodyPr/>
                    <a:lstStyle/>
                    <a:p>
                      <a:r>
                        <a:rPr lang="en-GB" sz="1200" dirty="0"/>
                        <a:t>Groynes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GB" sz="1200" dirty="0"/>
                    </a:p>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3254448"/>
                  </a:ext>
                </a:extLst>
              </a:tr>
              <a:tr h="566385">
                <a:tc vMerge="1">
                  <a:txBody>
                    <a:bodyPr/>
                    <a:lstStyle/>
                    <a:p>
                      <a:endParaRPr lang="en-GB"/>
                    </a:p>
                  </a:txBody>
                  <a:tcPr/>
                </a:tc>
                <a:tc>
                  <a:txBody>
                    <a:bodyPr/>
                    <a:lstStyle/>
                    <a:p>
                      <a:r>
                        <a:rPr lang="en-GB" sz="1200" dirty="0"/>
                        <a:t>Rock armour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28305900"/>
                  </a:ext>
                </a:extLst>
              </a:tr>
              <a:tr h="566385">
                <a:tc vMerge="1">
                  <a:txBody>
                    <a:bodyPr/>
                    <a:lstStyle/>
                    <a:p>
                      <a:pPr algn="ct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r>
                        <a:rPr lang="en-GB" sz="1200" dirty="0"/>
                        <a:t>Gabions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83664901"/>
                  </a:ext>
                </a:extLst>
              </a:tr>
              <a:tr h="809123">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Soft engineering</a:t>
                      </a:r>
                    </a:p>
                    <a:p>
                      <a:pPr algn="ct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r>
                        <a:rPr lang="en-GB" sz="1200" dirty="0"/>
                        <a:t>Beach Nourishment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774987096"/>
                  </a:ext>
                </a:extLst>
              </a:tr>
              <a:tr h="566385">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Dune Stabilising</a:t>
                      </a:r>
                    </a:p>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64904452"/>
                  </a:ext>
                </a:extLst>
              </a:tr>
              <a:tr h="566385">
                <a:tc vMerge="1">
                  <a:txBody>
                    <a:bodyPr/>
                    <a:lstStyle/>
                    <a:p>
                      <a:pPr algn="ct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r>
                        <a:rPr lang="en-GB" sz="1200" dirty="0"/>
                        <a:t>Beach Reprofiling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12237165"/>
                  </a:ext>
                </a:extLst>
              </a:tr>
            </a:tbl>
          </a:graphicData>
        </a:graphic>
      </p:graphicFrame>
      <p:pic>
        <p:nvPicPr>
          <p:cNvPr id="12" name="Picture 2" descr="Image result for glue 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9177" y="462854"/>
            <a:ext cx="1309675" cy="13096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43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1" y="6151419"/>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coastal management strategies; soft and hard engineering. </a:t>
            </a:r>
            <a:r>
              <a:rPr lang="en-GB" sz="2400" b="1" dirty="0">
                <a:latin typeface="AR CENA" panose="02000000000000000000" pitchFamily="2" charset="0"/>
              </a:rPr>
              <a:t> </a:t>
            </a:r>
            <a:endParaRPr lang="en-GB" sz="2400" dirty="0"/>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Title 1"/>
          <p:cNvSpPr>
            <a:spLocks noGrp="1"/>
          </p:cNvSpPr>
          <p:nvPr>
            <p:ph type="title"/>
          </p:nvPr>
        </p:nvSpPr>
        <p:spPr>
          <a:xfrm>
            <a:off x="4579519" y="816472"/>
            <a:ext cx="6076018" cy="435337"/>
          </a:xfrm>
          <a:solidFill>
            <a:srgbClr val="FFFF00"/>
          </a:solidFill>
          <a:ln>
            <a:solidFill>
              <a:schemeClr val="tx1"/>
            </a:solidFill>
          </a:ln>
        </p:spPr>
        <p:txBody>
          <a:bodyPr>
            <a:normAutofit/>
          </a:bodyPr>
          <a:lstStyle/>
          <a:p>
            <a:pPr algn="ctr"/>
            <a:r>
              <a:rPr lang="en-GB" sz="2400" b="1" dirty="0"/>
              <a:t>Sea Wall</a:t>
            </a:r>
          </a:p>
        </p:txBody>
      </p:sp>
      <p:sp>
        <p:nvSpPr>
          <p:cNvPr id="2" name="Content Placeholder 1"/>
          <p:cNvSpPr>
            <a:spLocks noGrp="1"/>
          </p:cNvSpPr>
          <p:nvPr>
            <p:ph idx="1"/>
          </p:nvPr>
        </p:nvSpPr>
        <p:spPr>
          <a:xfrm>
            <a:off x="4579519" y="1276844"/>
            <a:ext cx="6076018" cy="4842216"/>
          </a:xfrm>
          <a:solidFill>
            <a:schemeClr val="accent4">
              <a:lumMod val="40000"/>
              <a:lumOff val="60000"/>
            </a:schemeClr>
          </a:solidFill>
          <a:ln>
            <a:solidFill>
              <a:schemeClr val="tx1"/>
            </a:solidFill>
          </a:ln>
        </p:spPr>
        <p:txBody>
          <a:bodyPr>
            <a:noAutofit/>
          </a:bodyPr>
          <a:lstStyle/>
          <a:p>
            <a:pPr marL="0" indent="0">
              <a:buNone/>
            </a:pPr>
            <a:r>
              <a:rPr lang="en-GB" sz="1700" dirty="0"/>
              <a:t>A sea wall is a concrete or rock barrier against the sea, placed at the foot of cliffs or at the top of a beach. Has a curved face to reflect the waves back into the sea. </a:t>
            </a:r>
          </a:p>
          <a:p>
            <a:pPr marL="0" indent="0">
              <a:buNone/>
            </a:pPr>
            <a:r>
              <a:rPr lang="en-GB" sz="1700" dirty="0"/>
              <a:t>It cost around £5000 - £10000 per metre.</a:t>
            </a:r>
          </a:p>
          <a:p>
            <a:pPr marL="0" indent="0">
              <a:buNone/>
            </a:pPr>
            <a:r>
              <a:rPr lang="en-GB" sz="1700" dirty="0"/>
              <a:t>A sea wall gives people a sense of security and often has walkway for people to walk along. </a:t>
            </a:r>
          </a:p>
          <a:p>
            <a:pPr marL="0" indent="0">
              <a:buNone/>
            </a:pPr>
            <a:r>
              <a:rPr lang="en-GB" sz="1700" dirty="0"/>
              <a:t>Sea walls are very expensive and encounter high maintenance costs.</a:t>
            </a:r>
          </a:p>
          <a:p>
            <a:pPr marL="0" indent="0">
              <a:buNone/>
            </a:pPr>
            <a:r>
              <a:rPr lang="en-GB" sz="1700" dirty="0"/>
              <a:t>Sea walls restrict peoples access to the beach and if waves break over the sea wall (overtopping), coastal flooding may occur.</a:t>
            </a:r>
          </a:p>
          <a:p>
            <a:pPr marL="0" indent="0">
              <a:buNone/>
            </a:pPr>
            <a:r>
              <a:rPr lang="en-GB" sz="1700" dirty="0"/>
              <a:t>From the beach, a sea wall is ugly to look at. Sea walls may also destroy habitats.</a:t>
            </a:r>
          </a:p>
          <a:p>
            <a:pPr marL="0" indent="0">
              <a:buNone/>
            </a:pPr>
            <a:r>
              <a:rPr lang="en-GB" sz="1700" dirty="0"/>
              <a:t>Sea walls do not impede the movement of sediment down drift, so they do not disadvantage other areas. </a:t>
            </a:r>
          </a:p>
          <a:p>
            <a:pPr marL="0" indent="0">
              <a:buNone/>
            </a:pPr>
            <a:r>
              <a:rPr lang="en-GB" sz="1700" dirty="0"/>
              <a:t>If well maintained, they can be effective for many years making the cost worthwhile.</a:t>
            </a:r>
          </a:p>
          <a:p>
            <a:pPr marL="0" indent="0">
              <a:buNone/>
            </a:pPr>
            <a:endParaRPr lang="en-GB" sz="1700" dirty="0"/>
          </a:p>
          <a:p>
            <a:pPr marL="0" indent="0">
              <a:buNone/>
            </a:pPr>
            <a:endParaRPr lang="en-GB" sz="1700" dirty="0"/>
          </a:p>
        </p:txBody>
      </p:sp>
      <p:graphicFrame>
        <p:nvGraphicFramePr>
          <p:cNvPr id="11" name="Object 10"/>
          <p:cNvGraphicFramePr>
            <a:graphicFrameLocks noChangeAspect="1"/>
          </p:cNvGraphicFramePr>
          <p:nvPr>
            <p:extLst/>
          </p:nvPr>
        </p:nvGraphicFramePr>
        <p:xfrm>
          <a:off x="1611223" y="2581251"/>
          <a:ext cx="2800402" cy="1910555"/>
        </p:xfrm>
        <a:graphic>
          <a:graphicData uri="http://schemas.openxmlformats.org/presentationml/2006/ole">
            <mc:AlternateContent xmlns:mc="http://schemas.openxmlformats.org/markup-compatibility/2006">
              <mc:Choice xmlns:v="urn:schemas-microsoft-com:vml" Requires="v">
                <p:oleObj spid="_x0000_s3074" name="Bitmap Image" r:id="rId4" imgW="4638095" imgH="3153215" progId="Paint.Picture">
                  <p:embed/>
                </p:oleObj>
              </mc:Choice>
              <mc:Fallback>
                <p:oleObj name="Bitmap Image" r:id="rId4" imgW="4638095" imgH="3153215" progId="Paint.Picture">
                  <p:embed/>
                  <p:pic>
                    <p:nvPicPr>
                      <p:cNvPr id="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1223" y="2581251"/>
                        <a:ext cx="2800402" cy="1910555"/>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155883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6151419"/>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costs and benefits of coastal management strategies; soft and hard engineering. </a:t>
            </a:r>
            <a:r>
              <a:rPr lang="en-GB" sz="2400" b="1" dirty="0">
                <a:latin typeface="AR CENA" panose="02000000000000000000" pitchFamily="2" charset="0"/>
              </a:rPr>
              <a:t> </a:t>
            </a:r>
            <a:endParaRPr lang="en-GB" sz="2400" dirty="0"/>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Title 1"/>
          <p:cNvSpPr>
            <a:spLocks noGrp="1"/>
          </p:cNvSpPr>
          <p:nvPr>
            <p:ph type="title"/>
          </p:nvPr>
        </p:nvSpPr>
        <p:spPr>
          <a:xfrm>
            <a:off x="1822872" y="871575"/>
            <a:ext cx="8751994" cy="435337"/>
          </a:xfrm>
          <a:solidFill>
            <a:srgbClr val="FFFF00"/>
          </a:solidFill>
          <a:ln>
            <a:solidFill>
              <a:schemeClr val="tx1"/>
            </a:solidFill>
          </a:ln>
        </p:spPr>
        <p:txBody>
          <a:bodyPr>
            <a:normAutofit/>
          </a:bodyPr>
          <a:lstStyle/>
          <a:p>
            <a:pPr algn="ctr"/>
            <a:r>
              <a:rPr lang="en-GB" sz="2400" b="1" dirty="0"/>
              <a:t>Groynes</a:t>
            </a:r>
          </a:p>
        </p:txBody>
      </p:sp>
      <p:sp>
        <p:nvSpPr>
          <p:cNvPr id="2" name="Content Placeholder 1"/>
          <p:cNvSpPr>
            <a:spLocks noGrp="1"/>
          </p:cNvSpPr>
          <p:nvPr>
            <p:ph idx="1"/>
          </p:nvPr>
        </p:nvSpPr>
        <p:spPr>
          <a:xfrm>
            <a:off x="1822872" y="1390725"/>
            <a:ext cx="8751994" cy="2737522"/>
          </a:xfrm>
          <a:solidFill>
            <a:schemeClr val="accent4">
              <a:lumMod val="40000"/>
              <a:lumOff val="60000"/>
            </a:schemeClr>
          </a:solidFill>
          <a:ln>
            <a:solidFill>
              <a:schemeClr val="tx1"/>
            </a:solidFill>
          </a:ln>
        </p:spPr>
        <p:txBody>
          <a:bodyPr>
            <a:noAutofit/>
          </a:bodyPr>
          <a:lstStyle/>
          <a:p>
            <a:pPr marL="0" indent="0">
              <a:buNone/>
            </a:pPr>
            <a:r>
              <a:rPr lang="en-GB" sz="1700" dirty="0"/>
              <a:t>Groynes are relatively cheap at £5000 each and if well maintained, can last up to 40 years.</a:t>
            </a:r>
          </a:p>
          <a:p>
            <a:pPr marL="0" indent="0">
              <a:buNone/>
            </a:pPr>
            <a:r>
              <a:rPr lang="en-GB" sz="1700" dirty="0"/>
              <a:t>Groynes are barriers which impede walking along a beach. They are also dangerous, as they have deep water on one side and shallow on the other. This is a particular hazard to children who might climb on them. </a:t>
            </a:r>
          </a:p>
          <a:p>
            <a:pPr marL="0" indent="0">
              <a:buNone/>
            </a:pPr>
            <a:r>
              <a:rPr lang="en-GB" sz="1700" dirty="0"/>
              <a:t>A larger beach, with more space for activities attracts more tourists which boosts the local economy. </a:t>
            </a:r>
          </a:p>
          <a:p>
            <a:pPr marL="0" indent="0">
              <a:buNone/>
            </a:pPr>
            <a:r>
              <a:rPr lang="en-GB" sz="1700" dirty="0"/>
              <a:t>Rock </a:t>
            </a:r>
            <a:r>
              <a:rPr lang="en-GB" sz="1700" dirty="0" err="1"/>
              <a:t>groynes</a:t>
            </a:r>
            <a:r>
              <a:rPr lang="en-GB" sz="1700" dirty="0"/>
              <a:t> at Sandbanks, Poole, have concrete crests for people to walk along to reach a viewing or fishing point. Groynes also act as windbreaks. </a:t>
            </a:r>
          </a:p>
          <a:p>
            <a:pPr marL="0" indent="0">
              <a:buNone/>
            </a:pPr>
            <a:r>
              <a:rPr lang="en-GB" sz="1700" dirty="0"/>
              <a:t>Groynes may be considered unattractive, especially old and degraded ones. </a:t>
            </a:r>
          </a:p>
          <a:p>
            <a:pPr marL="0" indent="0">
              <a:buNone/>
            </a:pPr>
            <a:endParaRPr lang="en-GB" sz="1700" dirty="0"/>
          </a:p>
        </p:txBody>
      </p:sp>
      <p:pic>
        <p:nvPicPr>
          <p:cNvPr id="12" name="Picture 11" descr="Image result for groynes dorset"/>
          <p:cNvPicPr/>
          <p:nvPr/>
        </p:nvPicPr>
        <p:blipFill rotWithShape="1">
          <a:blip r:embed="rId3">
            <a:extLst>
              <a:ext uri="{28A0092B-C50C-407E-A947-70E740481C1C}">
                <a14:useLocalDpi xmlns:a14="http://schemas.microsoft.com/office/drawing/2010/main" val="0"/>
              </a:ext>
            </a:extLst>
          </a:blip>
          <a:srcRect l="22844" r="7625" b="41495"/>
          <a:stretch/>
        </p:blipFill>
        <p:spPr bwMode="auto">
          <a:xfrm>
            <a:off x="3649196" y="4212062"/>
            <a:ext cx="5109323" cy="1785327"/>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5248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2019</Words>
  <Application>Microsoft Macintosh PowerPoint</Application>
  <PresentationFormat>Widescreen</PresentationFormat>
  <Paragraphs>192</Paragraphs>
  <Slides>17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 CENA</vt:lpstr>
      <vt:lpstr>AR DARLING</vt:lpstr>
      <vt:lpstr>Arial</vt:lpstr>
      <vt:lpstr>Arial Narrow</vt:lpstr>
      <vt:lpstr>Calibri</vt:lpstr>
      <vt:lpstr>Calibri Light</vt:lpstr>
      <vt:lpstr>Times New Roman</vt:lpstr>
      <vt:lpstr>Office Theme</vt:lpstr>
      <vt:lpstr>Bitmap Image</vt:lpstr>
      <vt:lpstr>Coastal Management - Soft and Hard Engineering</vt:lpstr>
      <vt:lpstr>LO: To explore the costs and benefits of coastal management strategies; soft and hard engineering. </vt:lpstr>
      <vt:lpstr>What is Hard Engineering?</vt:lpstr>
      <vt:lpstr>What is Soft Engineering?</vt:lpstr>
      <vt:lpstr>Question Time</vt:lpstr>
      <vt:lpstr>Activity</vt:lpstr>
      <vt:lpstr>Researching and comparing methods of defence </vt:lpstr>
      <vt:lpstr>Sea Wall</vt:lpstr>
      <vt:lpstr>Groynes</vt:lpstr>
      <vt:lpstr>Rock Armour</vt:lpstr>
      <vt:lpstr>Gabions</vt:lpstr>
      <vt:lpstr>Beach Nourishment</vt:lpstr>
      <vt:lpstr>Dune Stabilising</vt:lpstr>
      <vt:lpstr>Beach Reprofiling</vt:lpstr>
      <vt:lpstr>What may influence decision?</vt:lpstr>
      <vt:lpstr>Answer the Question below.</vt:lpstr>
      <vt:lpstr>Answer the Question below.</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Management - Soft and Hard Engineering</dc:title>
  <dc:creator>Anna Bennett</dc:creator>
  <cp:lastModifiedBy>Anna Bennett</cp:lastModifiedBy>
  <cp:revision>2</cp:revision>
  <cp:lastPrinted>2018-05-17T13:15:34Z</cp:lastPrinted>
  <dcterms:created xsi:type="dcterms:W3CDTF">2018-05-16T20:44:31Z</dcterms:created>
  <dcterms:modified xsi:type="dcterms:W3CDTF">2018-05-17T14:17:04Z</dcterms:modified>
</cp:coreProperties>
</file>