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92" r:id="rId3"/>
    <p:sldId id="311" r:id="rId4"/>
    <p:sldId id="263" r:id="rId5"/>
    <p:sldId id="258" r:id="rId6"/>
    <p:sldId id="293" r:id="rId7"/>
    <p:sldId id="260" r:id="rId8"/>
    <p:sldId id="294" r:id="rId9"/>
    <p:sldId id="295" r:id="rId10"/>
    <p:sldId id="300" r:id="rId11"/>
    <p:sldId id="301" r:id="rId12"/>
    <p:sldId id="313" r:id="rId13"/>
    <p:sldId id="270" r:id="rId14"/>
    <p:sldId id="297" r:id="rId15"/>
    <p:sldId id="296" r:id="rId16"/>
    <p:sldId id="259" r:id="rId17"/>
    <p:sldId id="257" r:id="rId18"/>
    <p:sldId id="282" r:id="rId19"/>
    <p:sldId id="262" r:id="rId20"/>
    <p:sldId id="285" r:id="rId21"/>
    <p:sldId id="286" r:id="rId22"/>
    <p:sldId id="312" r:id="rId23"/>
    <p:sldId id="314" r:id="rId24"/>
    <p:sldId id="289" r:id="rId25"/>
    <p:sldId id="288" r:id="rId26"/>
    <p:sldId id="308" r:id="rId27"/>
    <p:sldId id="315" r:id="rId28"/>
    <p:sldId id="316" r:id="rId29"/>
    <p:sldId id="302" r:id="rId30"/>
    <p:sldId id="303" r:id="rId31"/>
    <p:sldId id="317" r:id="rId32"/>
    <p:sldId id="264" r:id="rId33"/>
    <p:sldId id="318" r:id="rId34"/>
    <p:sldId id="319" r:id="rId35"/>
    <p:sldId id="320" r:id="rId36"/>
    <p:sldId id="321" r:id="rId37"/>
    <p:sldId id="268" r:id="rId38"/>
    <p:sldId id="322" r:id="rId39"/>
    <p:sldId id="279" r:id="rId40"/>
    <p:sldId id="281" r:id="rId41"/>
    <p:sldId id="323" r:id="rId42"/>
    <p:sldId id="305" r:id="rId43"/>
    <p:sldId id="324" r:id="rId44"/>
    <p:sldId id="306" r:id="rId45"/>
    <p:sldId id="307" r:id="rId46"/>
    <p:sldId id="298" r:id="rId47"/>
    <p:sldId id="299" r:id="rId48"/>
    <p:sldId id="310" r:id="rId49"/>
    <p:sldId id="30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4" autoAdjust="0"/>
    <p:restoredTop sz="94660"/>
  </p:normalViewPr>
  <p:slideViewPr>
    <p:cSldViewPr snapToGrid="0">
      <p:cViewPr varScale="1">
        <p:scale>
          <a:sx n="118" d="100"/>
          <a:sy n="118" d="100"/>
        </p:scale>
        <p:origin x="15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7BC0F-464C-3246-B656-C97814F8719A}" type="datetimeFigureOut">
              <a:rPr lang="en-US" smtClean="0"/>
              <a:t>1/12/20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1491D-00D6-FB4E-B5CD-CD7ACCF48DF2}" type="slidenum">
              <a:rPr lang="en-US" smtClean="0"/>
              <a:t>‹#›</a:t>
            </a:fld>
            <a:endParaRPr lang="en-US"/>
          </a:p>
        </p:txBody>
      </p:sp>
    </p:spTree>
    <p:extLst>
      <p:ext uri="{BB962C8B-B14F-4D97-AF65-F5344CB8AC3E}">
        <p14:creationId xmlns:p14="http://schemas.microsoft.com/office/powerpoint/2010/main" val="817464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E1E21-AE51-41A4-A017-83DA82C58F93}" type="slidenum">
              <a:rPr lang="en-US" smtClean="0"/>
              <a:pPr/>
              <a:t>27</a:t>
            </a:fld>
            <a:endParaRPr lang="en-US"/>
          </a:p>
        </p:txBody>
      </p:sp>
    </p:spTree>
    <p:extLst>
      <p:ext uri="{BB962C8B-B14F-4D97-AF65-F5344CB8AC3E}">
        <p14:creationId xmlns:p14="http://schemas.microsoft.com/office/powerpoint/2010/main" val="291520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094BF24-06F3-49A7-8658-07F6A6230F4B}" type="slidenum">
              <a:rPr lang="en-GB"/>
              <a:pPr/>
              <a:t>39</a:t>
            </a:fld>
            <a:endParaRPr lang="en-GB"/>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3417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9FDCEB5-3A82-4E49-8DB6-486964AC4E2D}" type="slidenum">
              <a:rPr lang="en-GB"/>
              <a:pPr/>
              <a:t>40</a:t>
            </a:fld>
            <a:endParaRPr lang="en-GB"/>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9214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12/01/2020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73206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12/01/2020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52159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12/01/2020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20363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12/01/2020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1119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7B5AB-A7E9-4D70-B0B5-7C1184CBAD20}" type="datetimeFigureOut">
              <a:rPr lang="en-GB" smtClean="0"/>
              <a:t>12/01/2020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71632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47B5AB-A7E9-4D70-B0B5-7C1184CBAD20}" type="datetimeFigureOut">
              <a:rPr lang="en-GB" smtClean="0"/>
              <a:t>12/01/2020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21243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7B5AB-A7E9-4D70-B0B5-7C1184CBAD20}" type="datetimeFigureOut">
              <a:rPr lang="en-GB" smtClean="0"/>
              <a:t>12/01/2020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30258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7B5AB-A7E9-4D70-B0B5-7C1184CBAD20}" type="datetimeFigureOut">
              <a:rPr lang="en-GB" smtClean="0"/>
              <a:t>12/01/2020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6117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7B5AB-A7E9-4D70-B0B5-7C1184CBAD20}" type="datetimeFigureOut">
              <a:rPr lang="en-GB" smtClean="0"/>
              <a:t>12/01/2020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92437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7B5AB-A7E9-4D70-B0B5-7C1184CBAD20}" type="datetimeFigureOut">
              <a:rPr lang="en-GB" smtClean="0"/>
              <a:t>12/01/2020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30664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7B5AB-A7E9-4D70-B0B5-7C1184CBAD20}" type="datetimeFigureOut">
              <a:rPr lang="en-GB" smtClean="0"/>
              <a:t>12/01/2020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416323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7B5AB-A7E9-4D70-B0B5-7C1184CBAD20}" type="datetimeFigureOut">
              <a:rPr lang="en-GB" smtClean="0"/>
              <a:t>12/01/2020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C7D6E-6760-4C96-A200-6C59A62156B4}" type="slidenum">
              <a:rPr lang="en-GB" smtClean="0"/>
              <a:t>‹#›</a:t>
            </a:fld>
            <a:endParaRPr lang="en-GB"/>
          </a:p>
        </p:txBody>
      </p:sp>
    </p:spTree>
    <p:extLst>
      <p:ext uri="{BB962C8B-B14F-4D97-AF65-F5344CB8AC3E}">
        <p14:creationId xmlns:p14="http://schemas.microsoft.com/office/powerpoint/2010/main" val="367955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DeOtBwZ6So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imeforgeography.co.uk/videos_list/coasts/Explain-how-a-beach-is-formed/"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Bs-G57JaQm4" TargetMode="External"/><Relationship Id="rId7" Type="http://schemas.openxmlformats.org/officeDocument/2006/relationships/image" Target="../media/image22.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tiff"/><Relationship Id="rId4" Type="http://schemas.openxmlformats.org/officeDocument/2006/relationships/image" Target="../media/image19.tiff"/></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hyperlink" Target="http://en.wikipedia.org/wiki/File:Spit_diagram.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U9EhVa4MmEs&amp;feature=player_embedded"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timeforgeography.co.uk/videos_list/coasts/Examine-how-physical-processes-work-together-in-the-formation-of-the-spit-shown/"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timeforgeography.co.uk/videos_list/coasts/Describe-with-the-aid-of-a-diagram-the-physical-processes-that-formed-this-bar/"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6197"/>
            <a:ext cx="7772400" cy="1243093"/>
          </a:xfrm>
          <a:solidFill>
            <a:srgbClr val="FFFF00"/>
          </a:solidFill>
          <a:ln>
            <a:solidFill>
              <a:schemeClr val="tx1"/>
            </a:solidFill>
          </a:ln>
        </p:spPr>
        <p:txBody>
          <a:bodyPr>
            <a:noAutofit/>
          </a:bodyPr>
          <a:lstStyle/>
          <a:p>
            <a:r>
              <a:rPr lang="en-GB" sz="4400" b="1" dirty="0"/>
              <a:t>Coastal transportation and deposition </a:t>
            </a:r>
          </a:p>
        </p:txBody>
      </p:sp>
      <p:sp>
        <p:nvSpPr>
          <p:cNvPr id="5"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CONNECT</a:t>
            </a:r>
          </a:p>
        </p:txBody>
      </p:sp>
      <p:sp>
        <p:nvSpPr>
          <p:cNvPr id="6"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Start </a:t>
            </a:r>
            <a:r>
              <a:rPr lang="en-GB" sz="1400" b="1" u="sng" dirty="0"/>
              <a:t>thinking like a Geographer</a:t>
            </a:r>
            <a:endParaRPr lang="en-GB" sz="1200" b="1" u="sng" dirty="0"/>
          </a:p>
          <a:p>
            <a:r>
              <a:rPr lang="en-GB" sz="1200" b="1" dirty="0"/>
              <a:t>Make sure you have your book, write today’s date and title. </a:t>
            </a:r>
          </a:p>
        </p:txBody>
      </p:sp>
      <p:pic>
        <p:nvPicPr>
          <p:cNvPr id="7"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
        <p:nvSpPr>
          <p:cNvPr id="8"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the deposition landforms. </a:t>
            </a:r>
            <a:r>
              <a:rPr lang="en-GB" sz="2400" b="1" dirty="0">
                <a:latin typeface="AR CENA" panose="02000000000000000000" pitchFamily="2" charset="0"/>
              </a:rPr>
              <a:t> </a:t>
            </a:r>
            <a:endParaRPr lang="en-GB" sz="2400" dirty="0"/>
          </a:p>
        </p:txBody>
      </p:sp>
      <p:sp>
        <p:nvSpPr>
          <p:cNvPr id="13" name="Subtitle 2"/>
          <p:cNvSpPr txBox="1">
            <a:spLocks/>
          </p:cNvSpPr>
          <p:nvPr/>
        </p:nvSpPr>
        <p:spPr>
          <a:xfrm>
            <a:off x="685799" y="2364377"/>
            <a:ext cx="3611881" cy="3082266"/>
          </a:xfrm>
          <a:prstGeom prst="rect">
            <a:avLst/>
          </a:prstGeom>
          <a:solidFill>
            <a:schemeClr val="accent4">
              <a:lumMod val="40000"/>
              <a:lumOff val="60000"/>
            </a:schemeClr>
          </a:solidFill>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dirty="0"/>
              <a:t>Can you stand on the same beach twice?</a:t>
            </a:r>
          </a:p>
        </p:txBody>
      </p:sp>
      <p:pic>
        <p:nvPicPr>
          <p:cNvPr id="1026" name="Picture 2" descr="Image result for beach 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183" y="2364377"/>
            <a:ext cx="4056018" cy="30877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821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coastal deposition landforms; spits and bars.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
        <p:nvSpPr>
          <p:cNvPr id="13" name="Subtitle 2"/>
          <p:cNvSpPr txBox="1">
            <a:spLocks/>
          </p:cNvSpPr>
          <p:nvPr/>
        </p:nvSpPr>
        <p:spPr>
          <a:xfrm>
            <a:off x="685799" y="2371341"/>
            <a:ext cx="7772401" cy="3075302"/>
          </a:xfrm>
          <a:prstGeom prst="rect">
            <a:avLst/>
          </a:prstGeom>
          <a:solidFill>
            <a:schemeClr val="accent4">
              <a:lumMod val="40000"/>
              <a:lumOff val="60000"/>
            </a:schemeClr>
          </a:solidFill>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u="sng" dirty="0"/>
              <a:t>SUCCESS CRITERIA:</a:t>
            </a:r>
          </a:p>
          <a:p>
            <a:pPr algn="l"/>
            <a:r>
              <a:rPr lang="en-GB" dirty="0"/>
              <a:t>What does longshore drift mean?</a:t>
            </a:r>
          </a:p>
          <a:p>
            <a:pPr algn="l"/>
            <a:r>
              <a:rPr lang="en-GB" dirty="0"/>
              <a:t>What is needed from the beginning (wind/waves)?</a:t>
            </a:r>
          </a:p>
          <a:p>
            <a:pPr algn="l"/>
            <a:r>
              <a:rPr lang="en-GB" dirty="0"/>
              <a:t>How do the waves move? </a:t>
            </a:r>
          </a:p>
          <a:p>
            <a:pPr algn="l"/>
            <a:r>
              <a:rPr lang="en-GB" dirty="0"/>
              <a:t>How is material transported? </a:t>
            </a:r>
          </a:p>
          <a:p>
            <a:pPr algn="l"/>
            <a:r>
              <a:rPr lang="en-GB" dirty="0"/>
              <a:t>What direction does material move in? </a:t>
            </a:r>
          </a:p>
        </p:txBody>
      </p:sp>
      <p:sp>
        <p:nvSpPr>
          <p:cNvPr id="14" name="Title 1"/>
          <p:cNvSpPr>
            <a:spLocks noGrp="1"/>
          </p:cNvSpPr>
          <p:nvPr>
            <p:ph type="title"/>
          </p:nvPr>
        </p:nvSpPr>
        <p:spPr>
          <a:xfrm>
            <a:off x="685799" y="890381"/>
            <a:ext cx="7772402" cy="776185"/>
          </a:xfrm>
          <a:solidFill>
            <a:srgbClr val="FFFF00"/>
          </a:solidFill>
          <a:ln>
            <a:solidFill>
              <a:schemeClr val="tx1"/>
            </a:solidFill>
          </a:ln>
        </p:spPr>
        <p:txBody>
          <a:bodyPr>
            <a:normAutofit/>
          </a:bodyPr>
          <a:lstStyle/>
          <a:p>
            <a:pPr algn="ctr"/>
            <a:r>
              <a:rPr lang="en-GB" b="1" dirty="0"/>
              <a:t>Longshore Drift</a:t>
            </a:r>
          </a:p>
        </p:txBody>
      </p:sp>
      <p:sp>
        <p:nvSpPr>
          <p:cNvPr id="11" name="Title 1"/>
          <p:cNvSpPr txBox="1">
            <a:spLocks/>
          </p:cNvSpPr>
          <p:nvPr/>
        </p:nvSpPr>
        <p:spPr>
          <a:xfrm>
            <a:off x="685799" y="1757170"/>
            <a:ext cx="7772402" cy="500546"/>
          </a:xfrm>
          <a:prstGeom prst="rect">
            <a:avLst/>
          </a:prstGeom>
          <a:solidFill>
            <a:schemeClr val="accent4"/>
          </a:solidFill>
          <a:ln>
            <a:solidFill>
              <a:schemeClr val="tx1"/>
            </a:solid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Outline the process of longshore drift (3).</a:t>
            </a:r>
          </a:p>
        </p:txBody>
      </p:sp>
    </p:spTree>
    <p:extLst>
      <p:ext uri="{BB962C8B-B14F-4D97-AF65-F5344CB8AC3E}">
        <p14:creationId xmlns:p14="http://schemas.microsoft.com/office/powerpoint/2010/main" val="2667846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coastal deposition landforms; spits and bars.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
        <p:nvSpPr>
          <p:cNvPr id="13" name="Subtitle 2"/>
          <p:cNvSpPr txBox="1">
            <a:spLocks/>
          </p:cNvSpPr>
          <p:nvPr/>
        </p:nvSpPr>
        <p:spPr>
          <a:xfrm>
            <a:off x="685799" y="2371341"/>
            <a:ext cx="7772401" cy="3075302"/>
          </a:xfrm>
          <a:prstGeom prst="rect">
            <a:avLst/>
          </a:prstGeom>
          <a:solidFill>
            <a:schemeClr val="accent4">
              <a:lumMod val="40000"/>
              <a:lumOff val="60000"/>
            </a:schemeClr>
          </a:solidFill>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u="sng" dirty="0"/>
              <a:t>MODEL ANSWER: </a:t>
            </a:r>
          </a:p>
          <a:p>
            <a:pPr algn="l"/>
            <a:r>
              <a:rPr lang="en-GB" i="1" dirty="0"/>
              <a:t>Longshore drift is the movement of material along the beach (1). It occurs in the direction of the prevailing waves (1). It is comprised of swash – where breaking waves move material up a beach (in the direction of prevailing wind/waves (1), and backwash – where (due to gravity) material is dragged back towards the sea (1). Swash and backwash is repeated leading to movement in a zig-zag movement along beach (1).</a:t>
            </a:r>
            <a:r>
              <a:rPr lang="en-GB" dirty="0"/>
              <a:t> </a:t>
            </a:r>
          </a:p>
        </p:txBody>
      </p:sp>
      <p:sp>
        <p:nvSpPr>
          <p:cNvPr id="14" name="Title 1"/>
          <p:cNvSpPr>
            <a:spLocks noGrp="1"/>
          </p:cNvSpPr>
          <p:nvPr>
            <p:ph type="title"/>
          </p:nvPr>
        </p:nvSpPr>
        <p:spPr>
          <a:xfrm>
            <a:off x="685799" y="890381"/>
            <a:ext cx="7772402" cy="776185"/>
          </a:xfrm>
          <a:solidFill>
            <a:srgbClr val="FFFF00"/>
          </a:solidFill>
          <a:ln>
            <a:solidFill>
              <a:schemeClr val="tx1"/>
            </a:solidFill>
          </a:ln>
        </p:spPr>
        <p:txBody>
          <a:bodyPr>
            <a:normAutofit/>
          </a:bodyPr>
          <a:lstStyle/>
          <a:p>
            <a:pPr algn="ctr"/>
            <a:r>
              <a:rPr lang="en-GB" b="1" dirty="0"/>
              <a:t>Longshore Drift</a:t>
            </a:r>
          </a:p>
        </p:txBody>
      </p:sp>
      <p:sp>
        <p:nvSpPr>
          <p:cNvPr id="11" name="Title 1"/>
          <p:cNvSpPr txBox="1">
            <a:spLocks/>
          </p:cNvSpPr>
          <p:nvPr/>
        </p:nvSpPr>
        <p:spPr>
          <a:xfrm>
            <a:off x="685799" y="1757170"/>
            <a:ext cx="7772402" cy="500546"/>
          </a:xfrm>
          <a:prstGeom prst="rect">
            <a:avLst/>
          </a:prstGeom>
          <a:solidFill>
            <a:schemeClr val="accent4"/>
          </a:solidFill>
          <a:ln>
            <a:solidFill>
              <a:schemeClr val="tx1"/>
            </a:solid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Outline the process of longshore drift (3).</a:t>
            </a:r>
          </a:p>
        </p:txBody>
      </p:sp>
      <p:pic>
        <p:nvPicPr>
          <p:cNvPr id="12" name="Picture 2" descr="Image result for purple pen"/>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166942" y="4670459"/>
            <a:ext cx="1837911" cy="137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72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travel-in-portugal.com/photos/data/media/4/beach_groynes.jpg"/>
          <p:cNvPicPr>
            <a:picLocks noChangeAspect="1" noChangeArrowheads="1"/>
          </p:cNvPicPr>
          <p:nvPr/>
        </p:nvPicPr>
        <p:blipFill>
          <a:blip r:embed="rId2" cstate="print"/>
          <a:srcRect/>
          <a:stretch>
            <a:fillRect/>
          </a:stretch>
        </p:blipFill>
        <p:spPr bwMode="auto">
          <a:xfrm>
            <a:off x="0" y="0"/>
            <a:ext cx="9091760" cy="6858000"/>
          </a:xfrm>
          <a:prstGeom prst="rect">
            <a:avLst/>
          </a:prstGeom>
          <a:noFill/>
        </p:spPr>
      </p:pic>
    </p:spTree>
    <p:extLst>
      <p:ext uri="{BB962C8B-B14F-4D97-AF65-F5344CB8AC3E}">
        <p14:creationId xmlns:p14="http://schemas.microsoft.com/office/powerpoint/2010/main" val="60258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81000" y="1268760"/>
            <a:ext cx="8615841" cy="2160240"/>
          </a:xfrm>
          <a:prstGeom prst="rect">
            <a:avLst/>
          </a:prstGeom>
          <a:noFill/>
          <a:ln w="9525">
            <a:noFill/>
            <a:miter lim="800000"/>
            <a:headEnd/>
            <a:tailEnd/>
          </a:ln>
        </p:spPr>
      </p:pic>
    </p:spTree>
    <p:extLst>
      <p:ext uri="{BB962C8B-B14F-4D97-AF65-F5344CB8AC3E}">
        <p14:creationId xmlns:p14="http://schemas.microsoft.com/office/powerpoint/2010/main" val="346475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b="1" dirty="0"/>
              <a:t>Model answer</a:t>
            </a:r>
          </a:p>
        </p:txBody>
      </p:sp>
      <p:sp>
        <p:nvSpPr>
          <p:cNvPr id="3" name="Content Placeholder 2"/>
          <p:cNvSpPr>
            <a:spLocks noGrp="1"/>
          </p:cNvSpPr>
          <p:nvPr>
            <p:ph idx="1"/>
          </p:nvPr>
        </p:nvSpPr>
        <p:spPr>
          <a:xfrm>
            <a:off x="457200" y="1340768"/>
            <a:ext cx="8507288" cy="5328592"/>
          </a:xfrm>
        </p:spPr>
        <p:txBody>
          <a:bodyPr>
            <a:normAutofit fontScale="85000" lnSpcReduction="20000"/>
          </a:bodyPr>
          <a:lstStyle/>
          <a:p>
            <a:pPr marL="0" indent="0">
              <a:lnSpc>
                <a:spcPct val="90000"/>
              </a:lnSpc>
              <a:buNone/>
            </a:pPr>
            <a:r>
              <a:rPr lang="en-GB" sz="4000" b="1" dirty="0">
                <a:solidFill>
                  <a:schemeClr val="accent1"/>
                </a:solidFill>
              </a:rPr>
              <a:t>Describe and explain the process of longshore drift</a:t>
            </a:r>
          </a:p>
          <a:p>
            <a:pPr>
              <a:lnSpc>
                <a:spcPct val="90000"/>
              </a:lnSpc>
            </a:pPr>
            <a:r>
              <a:rPr lang="en-GB" dirty="0"/>
              <a:t>Longshore drift is a method of coastal transportation and it refers to the movement of sediment along the coastline.</a:t>
            </a:r>
          </a:p>
          <a:p>
            <a:pPr>
              <a:lnSpc>
                <a:spcPct val="90000"/>
              </a:lnSpc>
            </a:pPr>
            <a:r>
              <a:rPr lang="en-GB" dirty="0"/>
              <a:t>Waves usually approach the coastline at an angle, which is dictated by the direction of the prevailing wind. </a:t>
            </a:r>
          </a:p>
          <a:p>
            <a:pPr>
              <a:lnSpc>
                <a:spcPct val="90000"/>
              </a:lnSpc>
            </a:pPr>
            <a:r>
              <a:rPr lang="en-GB" dirty="0"/>
              <a:t>The</a:t>
            </a:r>
            <a:r>
              <a:rPr lang="en-GB" b="1" i="1" dirty="0"/>
              <a:t> </a:t>
            </a:r>
            <a:r>
              <a:rPr lang="en-GB" b="1" dirty="0"/>
              <a:t>swash</a:t>
            </a:r>
            <a:r>
              <a:rPr lang="en-GB" dirty="0"/>
              <a:t> (incoming wave) carries sediment up the beach and the </a:t>
            </a:r>
            <a:r>
              <a:rPr lang="en-GB" b="1" dirty="0"/>
              <a:t>backwash</a:t>
            </a:r>
            <a:r>
              <a:rPr lang="en-GB" dirty="0"/>
              <a:t> then pulls material back to sea at a 90 degree angle, this is due to the force of gravity pulling the water back down the slope of the beach.</a:t>
            </a:r>
          </a:p>
          <a:p>
            <a:pPr>
              <a:lnSpc>
                <a:spcPct val="90000"/>
              </a:lnSpc>
            </a:pPr>
            <a:r>
              <a:rPr lang="en-GB" dirty="0"/>
              <a:t>Continual swash and backwash transports material sideways along the coast in a </a:t>
            </a:r>
            <a:r>
              <a:rPr lang="en-GB" b="1" dirty="0"/>
              <a:t>zigzag </a:t>
            </a:r>
            <a:r>
              <a:rPr lang="en-GB" dirty="0"/>
              <a:t>motion</a:t>
            </a:r>
            <a:r>
              <a:rPr lang="en-GB" b="1" dirty="0"/>
              <a:t>.</a:t>
            </a:r>
          </a:p>
          <a:p>
            <a:pPr>
              <a:lnSpc>
                <a:spcPct val="90000"/>
              </a:lnSpc>
            </a:pPr>
            <a:r>
              <a:rPr lang="en-GB" dirty="0"/>
              <a:t>Constructive waves (in normal conditions) result in more material being deposited than is removed by longshore drift. </a:t>
            </a:r>
          </a:p>
          <a:p>
            <a:pPr>
              <a:lnSpc>
                <a:spcPct val="90000"/>
              </a:lnSpc>
            </a:pPr>
            <a:r>
              <a:rPr lang="en-GB" dirty="0"/>
              <a:t>Finer particles, such as sand, are transported further along a coastline than heavier material such as shingle.</a:t>
            </a:r>
            <a:endParaRPr lang="en-US" dirty="0"/>
          </a:p>
        </p:txBody>
      </p:sp>
    </p:spTree>
    <p:extLst>
      <p:ext uri="{BB962C8B-B14F-4D97-AF65-F5344CB8AC3E}">
        <p14:creationId xmlns:p14="http://schemas.microsoft.com/office/powerpoint/2010/main" val="1736913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8433"/>
            <a:ext cx="7886700" cy="699987"/>
          </a:xfrm>
          <a:solidFill>
            <a:srgbClr val="FFFF00"/>
          </a:solidFill>
          <a:ln>
            <a:solidFill>
              <a:schemeClr val="tx1"/>
            </a:solidFill>
          </a:ln>
        </p:spPr>
        <p:txBody>
          <a:bodyPr>
            <a:normAutofit/>
          </a:bodyPr>
          <a:lstStyle/>
          <a:p>
            <a:r>
              <a:rPr lang="en-GB" b="1" dirty="0"/>
              <a:t>Question Time</a:t>
            </a:r>
          </a:p>
        </p:txBody>
      </p:sp>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impact erosion, transportation and deposition has on changing coastal environments.</a:t>
            </a:r>
          </a:p>
        </p:txBody>
      </p:sp>
      <p:sp>
        <p:nvSpPr>
          <p:cNvPr id="3" name="Content Placeholder 2"/>
          <p:cNvSpPr>
            <a:spLocks noGrp="1"/>
          </p:cNvSpPr>
          <p:nvPr>
            <p:ph idx="1"/>
          </p:nvPr>
        </p:nvSpPr>
        <p:spPr>
          <a:xfrm>
            <a:off x="628650" y="1642043"/>
            <a:ext cx="7886700" cy="3757712"/>
          </a:xfrm>
          <a:solidFill>
            <a:schemeClr val="accent4">
              <a:lumMod val="40000"/>
              <a:lumOff val="60000"/>
            </a:schemeClr>
          </a:solidFill>
          <a:ln>
            <a:solidFill>
              <a:schemeClr val="tx1"/>
            </a:solidFill>
          </a:ln>
        </p:spPr>
        <p:txBody>
          <a:bodyPr>
            <a:normAutofit fontScale="85000" lnSpcReduction="20000"/>
          </a:bodyPr>
          <a:lstStyle/>
          <a:p>
            <a:pPr marL="0" indent="0">
              <a:buNone/>
            </a:pPr>
            <a:r>
              <a:rPr lang="en-GB" dirty="0"/>
              <a:t>Coastal deposition is when waves drop and leave behind the sediment they were transporting. It happens when the energy in the waves is lost as the flow of water slows down.</a:t>
            </a:r>
          </a:p>
          <a:p>
            <a:pPr marL="0" indent="0">
              <a:buNone/>
            </a:pPr>
            <a:endParaRPr lang="en-GB" dirty="0"/>
          </a:p>
          <a:p>
            <a:pPr marL="0" indent="0" algn="ctr">
              <a:buNone/>
            </a:pPr>
            <a:r>
              <a:rPr lang="en-GB" sz="4400" b="1" dirty="0">
                <a:solidFill>
                  <a:srgbClr val="00B050"/>
                </a:solidFill>
              </a:rPr>
              <a:t>True</a:t>
            </a:r>
            <a:r>
              <a:rPr lang="en-GB" dirty="0"/>
              <a:t>		OR		</a:t>
            </a:r>
            <a:r>
              <a:rPr lang="en-GB" sz="4400" b="1" dirty="0">
                <a:solidFill>
                  <a:srgbClr val="FF0000"/>
                </a:solidFill>
              </a:rPr>
              <a:t>False</a:t>
            </a:r>
          </a:p>
          <a:p>
            <a:pPr marL="0" indent="0" algn="ctr">
              <a:buNone/>
            </a:pPr>
            <a:endParaRPr lang="en-GB" sz="4400" b="1" dirty="0">
              <a:solidFill>
                <a:srgbClr val="FF0000"/>
              </a:solidFill>
            </a:endParaRPr>
          </a:p>
          <a:p>
            <a:pPr marL="0" indent="0">
              <a:buNone/>
            </a:pPr>
            <a:r>
              <a:rPr lang="en-GB" sz="2600" dirty="0"/>
              <a:t>What type of wave would cause it?</a:t>
            </a:r>
          </a:p>
          <a:p>
            <a:pPr marL="0" indent="0">
              <a:buNone/>
            </a:pPr>
            <a:endParaRPr lang="en-GB" sz="2600" dirty="0"/>
          </a:p>
          <a:p>
            <a:pPr marL="0" indent="0" algn="ctr">
              <a:buNone/>
            </a:pPr>
            <a:r>
              <a:rPr lang="en-GB" sz="4400" b="1" dirty="0">
                <a:solidFill>
                  <a:srgbClr val="00B050"/>
                </a:solidFill>
              </a:rPr>
              <a:t>Destructive</a:t>
            </a:r>
            <a:r>
              <a:rPr lang="en-GB" sz="4400" b="1" dirty="0"/>
              <a:t>	</a:t>
            </a:r>
            <a:r>
              <a:rPr lang="en-GB" b="1" dirty="0"/>
              <a:t>OR</a:t>
            </a:r>
            <a:r>
              <a:rPr lang="en-GB" sz="4400" b="1" dirty="0"/>
              <a:t>	</a:t>
            </a:r>
            <a:r>
              <a:rPr lang="en-GB" sz="4400" b="1" dirty="0">
                <a:solidFill>
                  <a:srgbClr val="FF0000"/>
                </a:solidFill>
              </a:rPr>
              <a:t>Constructive</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Tree>
    <p:extLst>
      <p:ext uri="{BB962C8B-B14F-4D97-AF65-F5344CB8AC3E}">
        <p14:creationId xmlns:p14="http://schemas.microsoft.com/office/powerpoint/2010/main" val="1256456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639762"/>
          </a:xfrm>
        </p:spPr>
        <p:txBody>
          <a:bodyPr>
            <a:normAutofit fontScale="90000"/>
          </a:bodyPr>
          <a:lstStyle/>
          <a:p>
            <a:r>
              <a:rPr lang="en-GB" dirty="0">
                <a:latin typeface="dearJoe 5 CASUAL PRO" panose="02000000000000000000" pitchFamily="2" charset="0"/>
              </a:rPr>
              <a:t>Methods of transportation</a:t>
            </a:r>
          </a:p>
        </p:txBody>
      </p:sp>
      <p:sp>
        <p:nvSpPr>
          <p:cNvPr id="12291" name="Rectangle 3"/>
          <p:cNvSpPr>
            <a:spLocks noGrp="1" noChangeArrowheads="1"/>
          </p:cNvSpPr>
          <p:nvPr>
            <p:ph type="body" idx="1"/>
          </p:nvPr>
        </p:nvSpPr>
        <p:spPr>
          <a:xfrm>
            <a:off x="266700" y="1143000"/>
            <a:ext cx="4076700" cy="5486400"/>
          </a:xfrm>
        </p:spPr>
        <p:txBody>
          <a:bodyPr>
            <a:normAutofit fontScale="85000" lnSpcReduction="20000"/>
          </a:bodyPr>
          <a:lstStyle/>
          <a:p>
            <a:pPr marL="0" indent="0">
              <a:lnSpc>
                <a:spcPct val="80000"/>
              </a:lnSpc>
              <a:buNone/>
            </a:pPr>
            <a:r>
              <a:rPr lang="en-GB" sz="2000" dirty="0"/>
              <a:t>There are </a:t>
            </a:r>
            <a:r>
              <a:rPr lang="en-GB" sz="2000" b="1" u="sng" dirty="0"/>
              <a:t>four ways</a:t>
            </a:r>
            <a:r>
              <a:rPr lang="en-GB" sz="2000" dirty="0"/>
              <a:t> that waves and tidal currents transport sediment. These can then contribute to the movement of sediment by longshore drift. </a:t>
            </a:r>
          </a:p>
          <a:p>
            <a:pPr marL="0" indent="0">
              <a:lnSpc>
                <a:spcPct val="80000"/>
              </a:lnSpc>
              <a:buNone/>
            </a:pPr>
            <a:endParaRPr lang="en-GB" sz="2000" dirty="0"/>
          </a:p>
          <a:p>
            <a:pPr>
              <a:lnSpc>
                <a:spcPct val="80000"/>
              </a:lnSpc>
            </a:pPr>
            <a:r>
              <a:rPr lang="en-GB" sz="2000" b="1" dirty="0">
                <a:solidFill>
                  <a:srgbClr val="0070C0"/>
                </a:solidFill>
              </a:rPr>
              <a:t>Solution</a:t>
            </a:r>
            <a:r>
              <a:rPr lang="en-GB" sz="2000" dirty="0"/>
              <a:t> - Minerals are dissolved in sea water and carried in solution. The load is not visible. Load can come from cliffs made from chalk or limestone, and calcium carbonate is carried along in solution.</a:t>
            </a:r>
          </a:p>
          <a:p>
            <a:pPr marL="0" indent="0">
              <a:lnSpc>
                <a:spcPct val="80000"/>
              </a:lnSpc>
              <a:buNone/>
            </a:pPr>
            <a:endParaRPr lang="en-GB" sz="2000" dirty="0"/>
          </a:p>
          <a:p>
            <a:pPr>
              <a:lnSpc>
                <a:spcPct val="80000"/>
              </a:lnSpc>
            </a:pPr>
            <a:r>
              <a:rPr lang="en-GB" sz="2000" b="1" dirty="0">
                <a:solidFill>
                  <a:srgbClr val="0070C0"/>
                </a:solidFill>
              </a:rPr>
              <a:t>Suspension</a:t>
            </a:r>
            <a:r>
              <a:rPr lang="en-GB" sz="2000" b="1" dirty="0"/>
              <a:t> </a:t>
            </a:r>
            <a:r>
              <a:rPr lang="en-GB" sz="2000" dirty="0"/>
              <a:t>- Small particles are carried in water, e.g. silts and clays, which can make the water look cloudy. Currents pick up large amounts of sediment in suspension during a storm, when strong winds generate high energy waves.</a:t>
            </a:r>
          </a:p>
          <a:p>
            <a:pPr>
              <a:lnSpc>
                <a:spcPct val="80000"/>
              </a:lnSpc>
            </a:pPr>
            <a:endParaRPr lang="en-GB" sz="2000" dirty="0"/>
          </a:p>
          <a:p>
            <a:pPr>
              <a:lnSpc>
                <a:spcPct val="80000"/>
              </a:lnSpc>
            </a:pPr>
            <a:r>
              <a:rPr lang="en-GB" sz="2000" b="1" dirty="0" err="1">
                <a:solidFill>
                  <a:srgbClr val="0070C0"/>
                </a:solidFill>
              </a:rPr>
              <a:t>Saltation</a:t>
            </a:r>
            <a:r>
              <a:rPr lang="en-GB" sz="2000" dirty="0"/>
              <a:t> - Load is bounced along the sea bed, e.g. small pieces of shingle or large sand grains. Currents cannot keep the larger and heavier sediment afloat for long periods.</a:t>
            </a:r>
          </a:p>
          <a:p>
            <a:pPr>
              <a:lnSpc>
                <a:spcPct val="80000"/>
              </a:lnSpc>
            </a:pPr>
            <a:endParaRPr lang="en-GB" sz="2000" dirty="0"/>
          </a:p>
          <a:p>
            <a:pPr>
              <a:lnSpc>
                <a:spcPct val="80000"/>
              </a:lnSpc>
            </a:pPr>
            <a:r>
              <a:rPr lang="en-GB" sz="2000" b="1" dirty="0">
                <a:solidFill>
                  <a:srgbClr val="0070C0"/>
                </a:solidFill>
              </a:rPr>
              <a:t>Traction</a:t>
            </a:r>
            <a:r>
              <a:rPr lang="en-GB" sz="2000" b="1" dirty="0"/>
              <a:t> </a:t>
            </a:r>
            <a:r>
              <a:rPr lang="en-GB" sz="2000" dirty="0"/>
              <a:t>- Pebbles and larger sediment are rolled along the sea bed.</a:t>
            </a:r>
          </a:p>
          <a:p>
            <a:pPr>
              <a:lnSpc>
                <a:spcPct val="80000"/>
              </a:lnSpc>
              <a:buFontTx/>
              <a:buNone/>
            </a:pPr>
            <a:endParaRPr lang="en-GB" sz="2000" dirty="0"/>
          </a:p>
        </p:txBody>
      </p:sp>
      <p:sp>
        <p:nvSpPr>
          <p:cNvPr id="2" name="TextBox 1">
            <a:extLst>
              <a:ext uri="{FF2B5EF4-FFF2-40B4-BE49-F238E27FC236}">
                <a16:creationId xmlns:a16="http://schemas.microsoft.com/office/drawing/2014/main" id="{3E228FBF-CFA3-F84F-BEAF-8D375AAB41C6}"/>
              </a:ext>
            </a:extLst>
          </p:cNvPr>
          <p:cNvSpPr txBox="1"/>
          <p:nvPr/>
        </p:nvSpPr>
        <p:spPr>
          <a:xfrm>
            <a:off x="4800603" y="1129748"/>
            <a:ext cx="3880708" cy="369332"/>
          </a:xfrm>
          <a:prstGeom prst="rect">
            <a:avLst/>
          </a:prstGeom>
          <a:noFill/>
        </p:spPr>
        <p:txBody>
          <a:bodyPr wrap="square" rtlCol="0">
            <a:spAutoFit/>
          </a:bodyPr>
          <a:lstStyle/>
          <a:p>
            <a:pPr algn="ctr"/>
            <a:r>
              <a:rPr lang="en-US" dirty="0">
                <a:highlight>
                  <a:srgbClr val="00FFFF"/>
                </a:highlight>
                <a:latin typeface="dearJoe 5 CASUAL PRO" panose="02000000000000000000" pitchFamily="2" charset="0"/>
              </a:rPr>
              <a:t>Watch: </a:t>
            </a:r>
            <a:r>
              <a:rPr lang="en-US" dirty="0"/>
              <a:t>Sticky does coastal erosion </a:t>
            </a:r>
          </a:p>
        </p:txBody>
      </p:sp>
      <p:pic>
        <p:nvPicPr>
          <p:cNvPr id="3" name="Picture 2">
            <a:hlinkClick r:id="rId2"/>
            <a:extLst>
              <a:ext uri="{FF2B5EF4-FFF2-40B4-BE49-F238E27FC236}">
                <a16:creationId xmlns:a16="http://schemas.microsoft.com/office/drawing/2014/main" id="{717F2590-6A28-0446-9066-3DA0D7E23A81}"/>
              </a:ext>
            </a:extLst>
          </p:cNvPr>
          <p:cNvPicPr>
            <a:picLocks noChangeAspect="1"/>
          </p:cNvPicPr>
          <p:nvPr/>
        </p:nvPicPr>
        <p:blipFill>
          <a:blip r:embed="rId3"/>
          <a:stretch>
            <a:fillRect/>
          </a:stretch>
        </p:blipFill>
        <p:spPr>
          <a:xfrm>
            <a:off x="4800602" y="1499080"/>
            <a:ext cx="3880709" cy="2138826"/>
          </a:xfrm>
          <a:prstGeom prst="rect">
            <a:avLst/>
          </a:prstGeom>
        </p:spPr>
      </p:pic>
      <p:sp>
        <p:nvSpPr>
          <p:cNvPr id="4" name="TextBox 3">
            <a:extLst>
              <a:ext uri="{FF2B5EF4-FFF2-40B4-BE49-F238E27FC236}">
                <a16:creationId xmlns:a16="http://schemas.microsoft.com/office/drawing/2014/main" id="{4880B1D5-70FB-CA4A-B6C2-347E16DCC5DD}"/>
              </a:ext>
            </a:extLst>
          </p:cNvPr>
          <p:cNvSpPr txBox="1"/>
          <p:nvPr/>
        </p:nvSpPr>
        <p:spPr>
          <a:xfrm>
            <a:off x="4800602" y="3962400"/>
            <a:ext cx="3880709" cy="923330"/>
          </a:xfrm>
          <a:prstGeom prst="rect">
            <a:avLst/>
          </a:prstGeom>
          <a:noFill/>
        </p:spPr>
        <p:txBody>
          <a:bodyPr wrap="square" rtlCol="0">
            <a:spAutoFit/>
          </a:bodyPr>
          <a:lstStyle/>
          <a:p>
            <a:pPr algn="ctr"/>
            <a:r>
              <a:rPr lang="en-US" dirty="0">
                <a:highlight>
                  <a:srgbClr val="00FFFF"/>
                </a:highlight>
                <a:latin typeface="dearJoe 5 CASUAL PRO" panose="02000000000000000000" pitchFamily="2" charset="0"/>
              </a:rPr>
              <a:t>Task: </a:t>
            </a:r>
            <a:r>
              <a:rPr lang="en-US" dirty="0"/>
              <a:t>Make your own sticky video, showing the 4 methods of coastal transportation</a:t>
            </a:r>
          </a:p>
        </p:txBody>
      </p:sp>
    </p:spTree>
    <p:extLst>
      <p:ext uri="{BB962C8B-B14F-4D97-AF65-F5344CB8AC3E}">
        <p14:creationId xmlns:p14="http://schemas.microsoft.com/office/powerpoint/2010/main" val="3687734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0381"/>
            <a:ext cx="7886700" cy="1685405"/>
          </a:xfrm>
          <a:solidFill>
            <a:srgbClr val="FFFF00"/>
          </a:solidFill>
          <a:ln>
            <a:solidFill>
              <a:schemeClr val="tx1"/>
            </a:solidFill>
          </a:ln>
        </p:spPr>
        <p:txBody>
          <a:bodyPr>
            <a:normAutofit fontScale="90000"/>
          </a:bodyPr>
          <a:lstStyle/>
          <a:p>
            <a:r>
              <a:rPr lang="en-GB" b="1" dirty="0">
                <a:latin typeface="+mn-lt"/>
              </a:rPr>
              <a:t>LO: </a:t>
            </a:r>
            <a:r>
              <a:rPr lang="en-GB" dirty="0"/>
              <a:t>To explore the characteristics and formation of the deposition landforms; beaches. </a:t>
            </a:r>
            <a:r>
              <a:rPr lang="en-GB" b="1" dirty="0">
                <a:latin typeface="AR CENA" panose="02000000000000000000" pitchFamily="2" charset="0"/>
              </a:rPr>
              <a:t> </a:t>
            </a:r>
            <a:endParaRPr lang="en-GB" dirty="0"/>
          </a:p>
        </p:txBody>
      </p:sp>
      <p:sp>
        <p:nvSpPr>
          <p:cNvPr id="3" name="Content Placeholder 2"/>
          <p:cNvSpPr>
            <a:spLocks noGrp="1"/>
          </p:cNvSpPr>
          <p:nvPr>
            <p:ph idx="1"/>
          </p:nvPr>
        </p:nvSpPr>
        <p:spPr>
          <a:xfrm>
            <a:off x="628650" y="2689412"/>
            <a:ext cx="7886700" cy="2869684"/>
          </a:xfrm>
          <a:solidFill>
            <a:schemeClr val="accent4">
              <a:lumMod val="40000"/>
              <a:lumOff val="60000"/>
            </a:schemeClr>
          </a:solidFill>
          <a:ln>
            <a:solidFill>
              <a:schemeClr val="tx1"/>
            </a:solidFill>
          </a:ln>
        </p:spPr>
        <p:txBody>
          <a:bodyPr>
            <a:normAutofit lnSpcReduction="10000"/>
          </a:bodyPr>
          <a:lstStyle/>
          <a:p>
            <a:pPr marL="0" indent="0">
              <a:buNone/>
            </a:pPr>
            <a:r>
              <a:rPr lang="en-GB" b="1" u="sng" dirty="0"/>
              <a:t>SUCCESS CRITERIA:</a:t>
            </a:r>
          </a:p>
          <a:p>
            <a:r>
              <a:rPr lang="en-GB" dirty="0"/>
              <a:t>I can </a:t>
            </a:r>
            <a:r>
              <a:rPr lang="en-GB" b="1" u="sng" dirty="0"/>
              <a:t>describe</a:t>
            </a:r>
            <a:r>
              <a:rPr lang="en-GB" i="1" dirty="0"/>
              <a:t> </a:t>
            </a:r>
            <a:r>
              <a:rPr lang="en-GB" dirty="0"/>
              <a:t>the characteristics of beaches. </a:t>
            </a:r>
          </a:p>
          <a:p>
            <a:r>
              <a:rPr lang="en-GB" dirty="0"/>
              <a:t>I can </a:t>
            </a:r>
            <a:r>
              <a:rPr lang="en-GB" b="1" u="sng" dirty="0"/>
              <a:t>draw</a:t>
            </a:r>
            <a:r>
              <a:rPr lang="en-GB" dirty="0"/>
              <a:t> a diagram of a beach profile.</a:t>
            </a:r>
          </a:p>
          <a:p>
            <a:r>
              <a:rPr lang="en-GB" dirty="0"/>
              <a:t>I can </a:t>
            </a:r>
            <a:r>
              <a:rPr lang="en-GB" b="1" u="sng" dirty="0"/>
              <a:t>explain</a:t>
            </a:r>
            <a:r>
              <a:rPr lang="en-GB" dirty="0"/>
              <a:t> the formation of beaches.</a:t>
            </a:r>
          </a:p>
          <a:p>
            <a:r>
              <a:rPr lang="en-GB" dirty="0"/>
              <a:t>I can </a:t>
            </a:r>
            <a:r>
              <a:rPr lang="en-GB" b="1" u="sng" dirty="0"/>
              <a:t>outline</a:t>
            </a:r>
            <a:r>
              <a:rPr lang="en-GB" dirty="0"/>
              <a:t> the reasons for change in beach profiles. </a:t>
            </a:r>
          </a:p>
        </p:txBody>
      </p:sp>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t>Coastal Deposition Landforms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a:p>
            <a:r>
              <a:rPr lang="en-GB" sz="1200" b="1" dirty="0"/>
              <a:t>Write the Learning Objective. </a:t>
            </a:r>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Tree>
    <p:extLst>
      <p:ext uri="{BB962C8B-B14F-4D97-AF65-F5344CB8AC3E}">
        <p14:creationId xmlns:p14="http://schemas.microsoft.com/office/powerpoint/2010/main" val="1170220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6197"/>
            <a:ext cx="7772400" cy="1243093"/>
          </a:xfrm>
          <a:solidFill>
            <a:srgbClr val="FFFF00"/>
          </a:solidFill>
          <a:ln>
            <a:solidFill>
              <a:schemeClr val="tx1"/>
            </a:solidFill>
          </a:ln>
        </p:spPr>
        <p:txBody>
          <a:bodyPr>
            <a:noAutofit/>
          </a:bodyPr>
          <a:lstStyle/>
          <a:p>
            <a:r>
              <a:rPr lang="en-GB" sz="4400" b="1" dirty="0"/>
              <a:t>Coastal Deposition Landforms - Beaches</a:t>
            </a:r>
          </a:p>
        </p:txBody>
      </p:sp>
      <p:sp>
        <p:nvSpPr>
          <p:cNvPr id="5"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CONNECT</a:t>
            </a:r>
          </a:p>
        </p:txBody>
      </p:sp>
      <p:sp>
        <p:nvSpPr>
          <p:cNvPr id="6"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Start </a:t>
            </a:r>
            <a:r>
              <a:rPr lang="en-GB" sz="1400" b="1" u="sng" dirty="0"/>
              <a:t>thinking like a Geographer</a:t>
            </a:r>
            <a:endParaRPr lang="en-GB" sz="1200" b="1" u="sng" dirty="0"/>
          </a:p>
          <a:p>
            <a:r>
              <a:rPr lang="en-GB" sz="1200" b="1" dirty="0"/>
              <a:t>Make sure you have your book, write today’s date and title. </a:t>
            </a:r>
          </a:p>
        </p:txBody>
      </p:sp>
      <p:pic>
        <p:nvPicPr>
          <p:cNvPr id="7"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
        <p:nvSpPr>
          <p:cNvPr id="8"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the deposition landforms; beaches. </a:t>
            </a:r>
            <a:r>
              <a:rPr lang="en-GB" sz="2400" b="1" dirty="0">
                <a:latin typeface="AR CENA" panose="02000000000000000000" pitchFamily="2" charset="0"/>
              </a:rPr>
              <a:t> </a:t>
            </a:r>
            <a:endParaRPr lang="en-GB" sz="2400" dirty="0"/>
          </a:p>
        </p:txBody>
      </p:sp>
      <p:sp>
        <p:nvSpPr>
          <p:cNvPr id="13" name="Subtitle 2"/>
          <p:cNvSpPr txBox="1">
            <a:spLocks/>
          </p:cNvSpPr>
          <p:nvPr/>
        </p:nvSpPr>
        <p:spPr>
          <a:xfrm>
            <a:off x="685800" y="2275976"/>
            <a:ext cx="3611881" cy="3374742"/>
          </a:xfrm>
          <a:prstGeom prst="rect">
            <a:avLst/>
          </a:prstGeom>
          <a:solidFill>
            <a:schemeClr val="accent4">
              <a:lumMod val="40000"/>
              <a:lumOff val="60000"/>
            </a:schemeClr>
          </a:solidFill>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dirty="0"/>
              <a:t>You can stand in the same location twice, but the beach will have changed in character. </a:t>
            </a:r>
          </a:p>
          <a:p>
            <a:pPr algn="l"/>
            <a:endParaRPr lang="en-GB" sz="3200" dirty="0"/>
          </a:p>
          <a:p>
            <a:pPr algn="l"/>
            <a:r>
              <a:rPr lang="en-GB" sz="3200" b="1" dirty="0"/>
              <a:t>WHY?</a:t>
            </a:r>
          </a:p>
        </p:txBody>
      </p:sp>
      <p:pic>
        <p:nvPicPr>
          <p:cNvPr id="1026" name="Picture 2" descr="Image result for beach 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182" y="2289742"/>
            <a:ext cx="4056018" cy="33609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32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the deposition landforms; beaches.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
        <p:nvSpPr>
          <p:cNvPr id="13" name="Subtitle 2"/>
          <p:cNvSpPr txBox="1">
            <a:spLocks/>
          </p:cNvSpPr>
          <p:nvPr/>
        </p:nvSpPr>
        <p:spPr>
          <a:xfrm>
            <a:off x="685799" y="1449047"/>
            <a:ext cx="7772401" cy="2285651"/>
          </a:xfrm>
          <a:prstGeom prst="rect">
            <a:avLst/>
          </a:prstGeom>
          <a:solidFill>
            <a:schemeClr val="accent4">
              <a:lumMod val="40000"/>
              <a:lumOff val="60000"/>
            </a:schemeClr>
          </a:solidFill>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Beaches are found on coasts between high and low tide level. Beaches are deposits of sand that lies between the high and low tide levels. Most beaches are formed of sand and shingle (pebbles) as well as mud and silt. They are mainly found in bays because the waves that enter the bay are constructive waves that have a strong swash and build up the beach. </a:t>
            </a:r>
          </a:p>
          <a:p>
            <a:pPr algn="l"/>
            <a:endParaRPr lang="en-GB" dirty="0"/>
          </a:p>
          <a:p>
            <a:pPr algn="l"/>
            <a:endParaRPr lang="en-GB" dirty="0"/>
          </a:p>
        </p:txBody>
      </p:sp>
      <p:sp>
        <p:nvSpPr>
          <p:cNvPr id="14" name="Title 1"/>
          <p:cNvSpPr>
            <a:spLocks noGrp="1"/>
          </p:cNvSpPr>
          <p:nvPr>
            <p:ph type="title"/>
          </p:nvPr>
        </p:nvSpPr>
        <p:spPr>
          <a:xfrm>
            <a:off x="685799" y="890381"/>
            <a:ext cx="7772402" cy="487845"/>
          </a:xfrm>
          <a:solidFill>
            <a:srgbClr val="FFFF00"/>
          </a:solidFill>
          <a:ln>
            <a:solidFill>
              <a:schemeClr val="tx1"/>
            </a:solidFill>
          </a:ln>
        </p:spPr>
        <p:txBody>
          <a:bodyPr>
            <a:normAutofit fontScale="90000"/>
          </a:bodyPr>
          <a:lstStyle/>
          <a:p>
            <a:r>
              <a:rPr lang="en-GB" b="1" dirty="0"/>
              <a:t>What is a beach?</a:t>
            </a:r>
          </a:p>
        </p:txBody>
      </p:sp>
      <p:pic>
        <p:nvPicPr>
          <p:cNvPr id="2050" name="Picture 2" descr="Image result for beach u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280" y="3805519"/>
            <a:ext cx="3033437" cy="22750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54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8433"/>
            <a:ext cx="7886700" cy="699987"/>
          </a:xfrm>
          <a:solidFill>
            <a:srgbClr val="FFFF00"/>
          </a:solidFill>
          <a:ln>
            <a:solidFill>
              <a:schemeClr val="tx1"/>
            </a:solidFill>
          </a:ln>
        </p:spPr>
        <p:txBody>
          <a:bodyPr>
            <a:normAutofit/>
          </a:bodyPr>
          <a:lstStyle/>
          <a:p>
            <a:r>
              <a:rPr lang="en-GB" b="1" dirty="0"/>
              <a:t>Question Time</a:t>
            </a:r>
          </a:p>
        </p:txBody>
      </p:sp>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impact erosion, transportation and deposition has on changing coastal environments.</a:t>
            </a:r>
          </a:p>
        </p:txBody>
      </p:sp>
      <p:sp>
        <p:nvSpPr>
          <p:cNvPr id="3" name="Content Placeholder 2"/>
          <p:cNvSpPr>
            <a:spLocks noGrp="1"/>
          </p:cNvSpPr>
          <p:nvPr>
            <p:ph idx="1"/>
          </p:nvPr>
        </p:nvSpPr>
        <p:spPr>
          <a:xfrm>
            <a:off x="628650" y="1642043"/>
            <a:ext cx="7886700" cy="3757712"/>
          </a:xfrm>
          <a:solidFill>
            <a:schemeClr val="accent4">
              <a:lumMod val="40000"/>
              <a:lumOff val="60000"/>
            </a:schemeClr>
          </a:solidFill>
          <a:ln>
            <a:solidFill>
              <a:schemeClr val="tx1"/>
            </a:solidFill>
          </a:ln>
        </p:spPr>
        <p:txBody>
          <a:bodyPr>
            <a:normAutofit/>
          </a:bodyPr>
          <a:lstStyle/>
          <a:p>
            <a:pPr marL="0" indent="0">
              <a:buNone/>
            </a:pPr>
            <a:r>
              <a:rPr lang="en-GB" dirty="0"/>
              <a:t>What is the process of transportation of sediment along a beach called?</a:t>
            </a:r>
          </a:p>
          <a:p>
            <a:pPr marL="0" indent="0">
              <a:buNone/>
            </a:pPr>
            <a:endParaRPr lang="en-GB" dirty="0"/>
          </a:p>
          <a:p>
            <a:pPr marL="0" indent="0">
              <a:buNone/>
            </a:pPr>
            <a:endParaRPr lang="en-GB" dirty="0"/>
          </a:p>
          <a:p>
            <a:pPr marL="0" indent="0">
              <a:buNone/>
            </a:pPr>
            <a:r>
              <a:rPr lang="en-GB" dirty="0"/>
              <a:t>Write the answer on to your whiteboards.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Tree>
    <p:extLst>
      <p:ext uri="{BB962C8B-B14F-4D97-AF65-F5344CB8AC3E}">
        <p14:creationId xmlns:p14="http://schemas.microsoft.com/office/powerpoint/2010/main" val="3144514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the deposition landforms; beaches.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
        <p:nvSpPr>
          <p:cNvPr id="17" name="Content Placeholder 2"/>
          <p:cNvSpPr>
            <a:spLocks noGrp="1"/>
          </p:cNvSpPr>
          <p:nvPr>
            <p:ph idx="1"/>
          </p:nvPr>
        </p:nvSpPr>
        <p:spPr>
          <a:xfrm>
            <a:off x="628650" y="1642043"/>
            <a:ext cx="7886700" cy="3917053"/>
          </a:xfrm>
          <a:solidFill>
            <a:schemeClr val="accent4">
              <a:lumMod val="40000"/>
              <a:lumOff val="60000"/>
            </a:schemeClr>
          </a:solidFill>
          <a:ln>
            <a:solidFill>
              <a:schemeClr val="tx1"/>
            </a:solidFill>
          </a:ln>
        </p:spPr>
        <p:txBody>
          <a:bodyPr>
            <a:normAutofit/>
          </a:bodyPr>
          <a:lstStyle/>
          <a:p>
            <a:pPr marL="0" indent="0">
              <a:buNone/>
            </a:pPr>
            <a:endParaRPr lang="en-GB" sz="2000" dirty="0"/>
          </a:p>
        </p:txBody>
      </p:sp>
      <p:sp>
        <p:nvSpPr>
          <p:cNvPr id="14" name="Title 1"/>
          <p:cNvSpPr>
            <a:spLocks noGrp="1"/>
          </p:cNvSpPr>
          <p:nvPr>
            <p:ph type="title"/>
          </p:nvPr>
        </p:nvSpPr>
        <p:spPr>
          <a:xfrm>
            <a:off x="685799" y="890382"/>
            <a:ext cx="5399088" cy="619131"/>
          </a:xfrm>
          <a:solidFill>
            <a:srgbClr val="FFFF00"/>
          </a:solidFill>
          <a:ln>
            <a:solidFill>
              <a:schemeClr val="tx1"/>
            </a:solidFill>
          </a:ln>
        </p:spPr>
        <p:txBody>
          <a:bodyPr>
            <a:normAutofit fontScale="90000"/>
          </a:bodyPr>
          <a:lstStyle/>
          <a:p>
            <a:pPr algn="ctr"/>
            <a:r>
              <a:rPr lang="en-GB" b="1" dirty="0"/>
              <a:t>Pebble Beach Profiles</a:t>
            </a:r>
          </a:p>
        </p:txBody>
      </p:sp>
      <p:pic>
        <p:nvPicPr>
          <p:cNvPr id="12" name="Picture 4" descr="gthwaite0107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449" y="2294050"/>
            <a:ext cx="6501101" cy="3072831"/>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Arrow Connector 14"/>
          <p:cNvCxnSpPr/>
          <p:nvPr/>
        </p:nvCxnSpPr>
        <p:spPr>
          <a:xfrm>
            <a:off x="1321449" y="2132672"/>
            <a:ext cx="39973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63711" y="1695828"/>
            <a:ext cx="2808288"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Increasing particle size</a:t>
            </a:r>
          </a:p>
        </p:txBody>
      </p:sp>
      <p:sp>
        <p:nvSpPr>
          <p:cNvPr id="18" name="Text Box 5"/>
          <p:cNvSpPr txBox="1">
            <a:spLocks noChangeArrowheads="1"/>
          </p:cNvSpPr>
          <p:nvPr/>
        </p:nvSpPr>
        <p:spPr bwMode="auto">
          <a:xfrm>
            <a:off x="6192838" y="909287"/>
            <a:ext cx="2843212" cy="1158875"/>
          </a:xfrm>
          <a:prstGeom prst="rect">
            <a:avLst/>
          </a:prstGeom>
          <a:solidFill>
            <a:schemeClr val="bg1"/>
          </a:solid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GB" sz="2000" b="1"/>
              <a:t>Berms</a:t>
            </a:r>
          </a:p>
          <a:p>
            <a:pPr eaLnBrk="1" hangingPunct="1">
              <a:spcBef>
                <a:spcPct val="50000"/>
              </a:spcBef>
            </a:pPr>
            <a:r>
              <a:rPr lang="en-GB" sz="2000" b="1"/>
              <a:t>Created in stormy conditions</a:t>
            </a:r>
          </a:p>
        </p:txBody>
      </p:sp>
      <p:sp>
        <p:nvSpPr>
          <p:cNvPr id="19" name="Line 6"/>
          <p:cNvSpPr>
            <a:spLocks noChangeShapeType="1"/>
          </p:cNvSpPr>
          <p:nvPr/>
        </p:nvSpPr>
        <p:spPr bwMode="auto">
          <a:xfrm flipH="1">
            <a:off x="6084887" y="2087067"/>
            <a:ext cx="329359" cy="765671"/>
          </a:xfrm>
          <a:prstGeom prst="line">
            <a:avLst/>
          </a:prstGeom>
          <a:noFill/>
          <a:ln w="381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7"/>
          <p:cNvSpPr>
            <a:spLocks noChangeShapeType="1"/>
          </p:cNvSpPr>
          <p:nvPr/>
        </p:nvSpPr>
        <p:spPr bwMode="auto">
          <a:xfrm flipH="1">
            <a:off x="4140200" y="1528417"/>
            <a:ext cx="2052638" cy="1540221"/>
          </a:xfrm>
          <a:prstGeom prst="line">
            <a:avLst/>
          </a:prstGeom>
          <a:noFill/>
          <a:ln w="381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 name="Text Box 8"/>
          <p:cNvSpPr txBox="1">
            <a:spLocks noChangeArrowheads="1"/>
          </p:cNvSpPr>
          <p:nvPr/>
        </p:nvSpPr>
        <p:spPr bwMode="auto">
          <a:xfrm>
            <a:off x="5166519" y="5351352"/>
            <a:ext cx="2952750" cy="641350"/>
          </a:xfrm>
          <a:prstGeom prst="rect">
            <a:avLst/>
          </a:prstGeom>
          <a:solidFill>
            <a:schemeClr val="bg1"/>
          </a:solid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GB" b="1" dirty="0"/>
              <a:t>Large material thrown high onto the beach</a:t>
            </a:r>
          </a:p>
        </p:txBody>
      </p:sp>
      <p:sp>
        <p:nvSpPr>
          <p:cNvPr id="22" name="Text Box 9"/>
          <p:cNvSpPr txBox="1">
            <a:spLocks noChangeArrowheads="1"/>
          </p:cNvSpPr>
          <p:nvPr/>
        </p:nvSpPr>
        <p:spPr bwMode="auto">
          <a:xfrm>
            <a:off x="684213" y="5373688"/>
            <a:ext cx="2087562" cy="641350"/>
          </a:xfrm>
          <a:prstGeom prst="rect">
            <a:avLst/>
          </a:prstGeom>
          <a:solidFill>
            <a:schemeClr val="bg1"/>
          </a:solid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GB" b="1" dirty="0"/>
              <a:t>Smaller sediment particles</a:t>
            </a:r>
          </a:p>
        </p:txBody>
      </p:sp>
      <p:sp>
        <p:nvSpPr>
          <p:cNvPr id="23" name="Line 10"/>
          <p:cNvSpPr>
            <a:spLocks noChangeShapeType="1"/>
          </p:cNvSpPr>
          <p:nvPr/>
        </p:nvSpPr>
        <p:spPr bwMode="auto">
          <a:xfrm flipV="1">
            <a:off x="1763713" y="4149725"/>
            <a:ext cx="431800" cy="1150938"/>
          </a:xfrm>
          <a:prstGeom prst="line">
            <a:avLst/>
          </a:prstGeom>
          <a:noFill/>
          <a:ln w="381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 name="Line 11"/>
          <p:cNvSpPr>
            <a:spLocks noChangeShapeType="1"/>
          </p:cNvSpPr>
          <p:nvPr/>
        </p:nvSpPr>
        <p:spPr bwMode="auto">
          <a:xfrm flipH="1" flipV="1">
            <a:off x="4571999" y="4508500"/>
            <a:ext cx="1277471" cy="830880"/>
          </a:xfrm>
          <a:prstGeom prst="line">
            <a:avLst/>
          </a:prstGeom>
          <a:noFill/>
          <a:ln w="381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4032545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the deposition landforms; beaches.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
        <p:nvSpPr>
          <p:cNvPr id="17" name="Content Placeholder 2"/>
          <p:cNvSpPr>
            <a:spLocks noGrp="1"/>
          </p:cNvSpPr>
          <p:nvPr>
            <p:ph idx="1"/>
          </p:nvPr>
        </p:nvSpPr>
        <p:spPr>
          <a:xfrm>
            <a:off x="628650" y="1642043"/>
            <a:ext cx="7886700" cy="3917053"/>
          </a:xfrm>
          <a:solidFill>
            <a:schemeClr val="accent4">
              <a:lumMod val="40000"/>
              <a:lumOff val="60000"/>
            </a:schemeClr>
          </a:solidFill>
          <a:ln>
            <a:solidFill>
              <a:schemeClr val="tx1"/>
            </a:solidFill>
          </a:ln>
        </p:spPr>
        <p:txBody>
          <a:bodyPr>
            <a:normAutofit/>
          </a:bodyPr>
          <a:lstStyle/>
          <a:p>
            <a:pPr marL="0" indent="0">
              <a:buNone/>
            </a:pPr>
            <a:endParaRPr lang="en-GB" sz="2000" dirty="0"/>
          </a:p>
        </p:txBody>
      </p:sp>
      <p:sp>
        <p:nvSpPr>
          <p:cNvPr id="14" name="Title 1"/>
          <p:cNvSpPr>
            <a:spLocks noGrp="1"/>
          </p:cNvSpPr>
          <p:nvPr>
            <p:ph type="title"/>
          </p:nvPr>
        </p:nvSpPr>
        <p:spPr>
          <a:xfrm>
            <a:off x="685799" y="890382"/>
            <a:ext cx="5399088" cy="619131"/>
          </a:xfrm>
          <a:solidFill>
            <a:srgbClr val="FFFF00"/>
          </a:solidFill>
          <a:ln>
            <a:solidFill>
              <a:schemeClr val="tx1"/>
            </a:solidFill>
          </a:ln>
        </p:spPr>
        <p:txBody>
          <a:bodyPr>
            <a:normAutofit fontScale="90000"/>
          </a:bodyPr>
          <a:lstStyle/>
          <a:p>
            <a:pPr algn="ctr"/>
            <a:r>
              <a:rPr lang="en-GB" b="1" dirty="0"/>
              <a:t>Sand Beach Profiles</a:t>
            </a:r>
          </a:p>
        </p:txBody>
      </p:sp>
      <p:pic>
        <p:nvPicPr>
          <p:cNvPr id="2" name="Picture 1"/>
          <p:cNvPicPr>
            <a:picLocks noChangeAspect="1"/>
          </p:cNvPicPr>
          <p:nvPr/>
        </p:nvPicPr>
        <p:blipFill>
          <a:blip r:embed="rId3"/>
          <a:stretch>
            <a:fillRect/>
          </a:stretch>
        </p:blipFill>
        <p:spPr>
          <a:xfrm>
            <a:off x="685799" y="1988209"/>
            <a:ext cx="7783409" cy="3158343"/>
          </a:xfrm>
          <a:prstGeom prst="rect">
            <a:avLst/>
          </a:prstGeom>
          <a:ln>
            <a:solidFill>
              <a:schemeClr val="tx1"/>
            </a:solidFill>
          </a:ln>
        </p:spPr>
      </p:pic>
    </p:spTree>
    <p:extLst>
      <p:ext uri="{BB962C8B-B14F-4D97-AF65-F5344CB8AC3E}">
        <p14:creationId xmlns:p14="http://schemas.microsoft.com/office/powerpoint/2010/main" val="4103225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7F4E-51E0-F94D-B080-7D6CEE65F40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5248081-7AFE-EF43-8767-547A6F44D1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543615"/>
            <a:ext cx="7886700" cy="1780272"/>
          </a:xfrm>
        </p:spPr>
      </p:pic>
      <p:sp>
        <p:nvSpPr>
          <p:cNvPr id="6" name="Rectangle 5">
            <a:extLst>
              <a:ext uri="{FF2B5EF4-FFF2-40B4-BE49-F238E27FC236}">
                <a16:creationId xmlns:a16="http://schemas.microsoft.com/office/drawing/2014/main" id="{89B49CE0-F2E7-3B47-8BC9-0C289C123432}"/>
              </a:ext>
            </a:extLst>
          </p:cNvPr>
          <p:cNvSpPr/>
          <p:nvPr/>
        </p:nvSpPr>
        <p:spPr>
          <a:xfrm>
            <a:off x="2547258" y="4423006"/>
            <a:ext cx="4572000" cy="646331"/>
          </a:xfrm>
          <a:prstGeom prst="rect">
            <a:avLst/>
          </a:prstGeom>
        </p:spPr>
        <p:txBody>
          <a:bodyPr>
            <a:spAutoFit/>
          </a:bodyPr>
          <a:lstStyle/>
          <a:p>
            <a:r>
              <a:rPr lang="en-US" dirty="0">
                <a:hlinkClick r:id="rId3"/>
              </a:rPr>
              <a:t>https://</a:t>
            </a:r>
            <a:r>
              <a:rPr lang="en-US" dirty="0" err="1">
                <a:hlinkClick r:id="rId3"/>
              </a:rPr>
              <a:t>timeforgeography.co.uk</a:t>
            </a:r>
            <a:r>
              <a:rPr lang="en-US" dirty="0">
                <a:hlinkClick r:id="rId3"/>
              </a:rPr>
              <a:t>/</a:t>
            </a:r>
            <a:r>
              <a:rPr lang="en-US" dirty="0" err="1">
                <a:hlinkClick r:id="rId3"/>
              </a:rPr>
              <a:t>videos_list</a:t>
            </a:r>
            <a:r>
              <a:rPr lang="en-US" dirty="0">
                <a:hlinkClick r:id="rId3"/>
              </a:rPr>
              <a:t>/coasts/Explain-how-a-beach-is-formed/</a:t>
            </a:r>
            <a:endParaRPr lang="en-US" dirty="0"/>
          </a:p>
        </p:txBody>
      </p:sp>
    </p:spTree>
    <p:extLst>
      <p:ext uri="{BB962C8B-B14F-4D97-AF65-F5344CB8AC3E}">
        <p14:creationId xmlns:p14="http://schemas.microsoft.com/office/powerpoint/2010/main" val="4180469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0830-1974-5E4E-A83C-8D2CB944AA4E}"/>
              </a:ext>
            </a:extLst>
          </p:cNvPr>
          <p:cNvSpPr>
            <a:spLocks noGrp="1"/>
          </p:cNvSpPr>
          <p:nvPr>
            <p:ph type="title"/>
          </p:nvPr>
        </p:nvSpPr>
        <p:spPr/>
        <p:txBody>
          <a:bodyPr/>
          <a:lstStyle/>
          <a:p>
            <a:r>
              <a:rPr lang="en-US" dirty="0">
                <a:latin typeface="dearJoe 5 CASUAL PRO" panose="02000000000000000000" pitchFamily="2" charset="0"/>
              </a:rPr>
              <a:t>Beach formation</a:t>
            </a:r>
          </a:p>
        </p:txBody>
      </p:sp>
      <p:sp>
        <p:nvSpPr>
          <p:cNvPr id="3" name="Content Placeholder 2">
            <a:extLst>
              <a:ext uri="{FF2B5EF4-FFF2-40B4-BE49-F238E27FC236}">
                <a16:creationId xmlns:a16="http://schemas.microsoft.com/office/drawing/2014/main" id="{0E752A14-91C4-BC4E-9ACD-312C3977B56A}"/>
              </a:ext>
            </a:extLst>
          </p:cNvPr>
          <p:cNvSpPr>
            <a:spLocks noGrp="1"/>
          </p:cNvSpPr>
          <p:nvPr>
            <p:ph idx="1"/>
          </p:nvPr>
        </p:nvSpPr>
        <p:spPr>
          <a:xfrm>
            <a:off x="304800" y="1219200"/>
            <a:ext cx="8382000" cy="5200068"/>
          </a:xfrm>
        </p:spPr>
        <p:txBody>
          <a:bodyPr>
            <a:normAutofit fontScale="70000" lnSpcReduction="20000"/>
          </a:bodyPr>
          <a:lstStyle/>
          <a:p>
            <a:r>
              <a:rPr lang="en-US" dirty="0"/>
              <a:t>Beaches are made up from eroded material that has been transported from elsewhere and then deposited by the sea. For this to occur, waves must have limited energy, so beaches often form in sheltered areas like </a:t>
            </a:r>
            <a:r>
              <a:rPr lang="en-US" b="1" u="sng" dirty="0"/>
              <a:t>bays</a:t>
            </a:r>
            <a:r>
              <a:rPr lang="en-US" dirty="0"/>
              <a:t>. </a:t>
            </a:r>
          </a:p>
          <a:p>
            <a:r>
              <a:rPr lang="en-US" b="1" u="sng" dirty="0"/>
              <a:t>Constructive waves</a:t>
            </a:r>
            <a:r>
              <a:rPr lang="en-US" dirty="0"/>
              <a:t> build up beaches as they have a strong </a:t>
            </a:r>
            <a:r>
              <a:rPr lang="en-US" b="1" u="sng" dirty="0"/>
              <a:t>swash</a:t>
            </a:r>
            <a:r>
              <a:rPr lang="en-US" dirty="0"/>
              <a:t> and a weak </a:t>
            </a:r>
            <a:r>
              <a:rPr lang="en-US" b="1" u="sng" dirty="0"/>
              <a:t>backwash</a:t>
            </a:r>
            <a:r>
              <a:rPr lang="en-US" dirty="0"/>
              <a:t>.</a:t>
            </a:r>
          </a:p>
          <a:p>
            <a:r>
              <a:rPr lang="en-US" dirty="0"/>
              <a:t>Sandy beaches are usually found in bays where the water is shallow and the waves have less energy. </a:t>
            </a:r>
          </a:p>
          <a:p>
            <a:r>
              <a:rPr lang="en-US" dirty="0"/>
              <a:t>Pebble beaches often form where cliffs are being </a:t>
            </a:r>
            <a:r>
              <a:rPr lang="en-US" b="1" u="sng" dirty="0"/>
              <a:t>eroded</a:t>
            </a:r>
            <a:r>
              <a:rPr lang="en-US" dirty="0"/>
              <a:t>, and where there are higher energy waves.</a:t>
            </a:r>
          </a:p>
          <a:p>
            <a:r>
              <a:rPr lang="en-US" dirty="0"/>
              <a:t>A cross-profile of a beach is called the beach profile. T</a:t>
            </a:r>
          </a:p>
          <a:p>
            <a:r>
              <a:rPr lang="en-US" dirty="0"/>
              <a:t>he beach profile has lots of ridges called </a:t>
            </a:r>
            <a:r>
              <a:rPr lang="en-US" b="1" dirty="0"/>
              <a:t>berms</a:t>
            </a:r>
            <a:r>
              <a:rPr lang="en-US" dirty="0"/>
              <a:t>. They show the lines of the high tide and the storm tides. </a:t>
            </a:r>
          </a:p>
          <a:p>
            <a:r>
              <a:rPr lang="en-US" dirty="0"/>
              <a:t>A sandy beach typically has a gentle sloping profile, whereas a shingle beach can be much steeper. </a:t>
            </a:r>
          </a:p>
          <a:p>
            <a:r>
              <a:rPr lang="en-US" dirty="0"/>
              <a:t>The size of the material is larger at the top of the beach, due to the high-energy storm waves carrying large sediment. </a:t>
            </a:r>
          </a:p>
          <a:p>
            <a:r>
              <a:rPr lang="en-US" dirty="0"/>
              <a:t>The smallest material is found nearest the water as the waves break here and break down the rock through </a:t>
            </a:r>
            <a:r>
              <a:rPr lang="en-US" b="1" u="sng" dirty="0"/>
              <a:t>attrition</a:t>
            </a:r>
            <a:r>
              <a:rPr lang="en-US" dirty="0"/>
              <a:t>.</a:t>
            </a:r>
          </a:p>
          <a:p>
            <a:endParaRPr lang="en-US" dirty="0"/>
          </a:p>
        </p:txBody>
      </p:sp>
    </p:spTree>
    <p:extLst>
      <p:ext uri="{BB962C8B-B14F-4D97-AF65-F5344CB8AC3E}">
        <p14:creationId xmlns:p14="http://schemas.microsoft.com/office/powerpoint/2010/main" val="1543500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the deposition landforms; beaches.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
        <p:nvSpPr>
          <p:cNvPr id="14" name="Title 1"/>
          <p:cNvSpPr>
            <a:spLocks noGrp="1"/>
          </p:cNvSpPr>
          <p:nvPr>
            <p:ph type="title"/>
          </p:nvPr>
        </p:nvSpPr>
        <p:spPr>
          <a:xfrm>
            <a:off x="667958" y="823288"/>
            <a:ext cx="7829551" cy="619131"/>
          </a:xfrm>
          <a:solidFill>
            <a:srgbClr val="FFFF00"/>
          </a:solidFill>
          <a:ln>
            <a:solidFill>
              <a:schemeClr val="tx1"/>
            </a:solidFill>
          </a:ln>
        </p:spPr>
        <p:txBody>
          <a:bodyPr>
            <a:normAutofit/>
          </a:bodyPr>
          <a:lstStyle/>
          <a:p>
            <a:pPr algn="ctr"/>
            <a:r>
              <a:rPr lang="en-GB" sz="3600" b="1" dirty="0"/>
              <a:t>Study </a:t>
            </a:r>
            <a:r>
              <a:rPr lang="en-GB" sz="3600" b="1" u="sng" dirty="0"/>
              <a:t>Figure 1</a:t>
            </a:r>
            <a:r>
              <a:rPr lang="en-GB" sz="3600" b="1" dirty="0"/>
              <a:t>, a photograph of a beach.</a:t>
            </a:r>
          </a:p>
        </p:txBody>
      </p:sp>
      <p:pic>
        <p:nvPicPr>
          <p:cNvPr id="12" name="Picture 11"/>
          <p:cNvPicPr>
            <a:picLocks noChangeAspect="1"/>
          </p:cNvPicPr>
          <p:nvPr/>
        </p:nvPicPr>
        <p:blipFill>
          <a:blip r:embed="rId3"/>
          <a:stretch>
            <a:fillRect/>
          </a:stretch>
        </p:blipFill>
        <p:spPr>
          <a:xfrm>
            <a:off x="610808" y="3798354"/>
            <a:ext cx="7886701" cy="1676400"/>
          </a:xfrm>
          <a:prstGeom prst="rect">
            <a:avLst/>
          </a:prstGeom>
          <a:ln>
            <a:solidFill>
              <a:schemeClr val="tx1"/>
            </a:solidFill>
          </a:ln>
        </p:spPr>
      </p:pic>
      <p:pic>
        <p:nvPicPr>
          <p:cNvPr id="15" name="Picture 14" descr="Image result for venus bay berm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8577" y="1538622"/>
            <a:ext cx="4828311" cy="2061764"/>
          </a:xfrm>
          <a:prstGeom prst="rect">
            <a:avLst/>
          </a:prstGeom>
          <a:noFill/>
          <a:ln>
            <a:solidFill>
              <a:schemeClr val="tx1"/>
            </a:solidFill>
          </a:ln>
        </p:spPr>
      </p:pic>
      <p:sp>
        <p:nvSpPr>
          <p:cNvPr id="16" name="Title 1"/>
          <p:cNvSpPr txBox="1">
            <a:spLocks/>
          </p:cNvSpPr>
          <p:nvPr/>
        </p:nvSpPr>
        <p:spPr>
          <a:xfrm>
            <a:off x="2251127" y="1603391"/>
            <a:ext cx="1731010" cy="391795"/>
          </a:xfrm>
          <a:prstGeom prst="rect">
            <a:avLst/>
          </a:prstGeom>
          <a:solidFill>
            <a:schemeClr val="bg1"/>
          </a:solidFill>
          <a:ln w="9525">
            <a:solidFill>
              <a:schemeClr val="tx1"/>
            </a:solidFill>
          </a:ln>
        </p:spPr>
        <p:txBody>
          <a:bodyPr vert="horz" wrap="square" lIns="91440" tIns="45720" rIns="91440" bIns="45720" rtlCol="0" anchor="b">
            <a:noAutofit/>
          </a:bodyPr>
          <a:lstStyle/>
          <a:p>
            <a:pPr algn="ctr">
              <a:lnSpc>
                <a:spcPct val="107000"/>
              </a:lnSpc>
              <a:spcAft>
                <a:spcPts val="0"/>
              </a:spcAft>
            </a:pPr>
            <a:r>
              <a:rPr lang="en-GB" sz="1600" b="1">
                <a:effectLst/>
                <a:latin typeface="Calibri Light" panose="020F0302020204030204" pitchFamily="34" charset="0"/>
                <a:ea typeface="Calibri" panose="020F0502020204030204" pitchFamily="34" charset="0"/>
                <a:cs typeface="Times New Roman" panose="02020603050405020304" pitchFamily="18" charset="0"/>
              </a:rPr>
              <a:t>Figure 1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024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the deposition landforms; beaches.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
        <p:nvSpPr>
          <p:cNvPr id="17" name="Content Placeholder 2"/>
          <p:cNvSpPr>
            <a:spLocks noGrp="1"/>
          </p:cNvSpPr>
          <p:nvPr>
            <p:ph idx="1"/>
          </p:nvPr>
        </p:nvSpPr>
        <p:spPr>
          <a:xfrm>
            <a:off x="685798" y="3383393"/>
            <a:ext cx="7829552" cy="2240654"/>
          </a:xfrm>
          <a:solidFill>
            <a:schemeClr val="accent4">
              <a:lumMod val="40000"/>
              <a:lumOff val="60000"/>
            </a:schemeClr>
          </a:solidFill>
          <a:ln>
            <a:solidFill>
              <a:schemeClr val="tx1"/>
            </a:solidFill>
          </a:ln>
        </p:spPr>
        <p:txBody>
          <a:bodyPr>
            <a:normAutofit/>
          </a:bodyPr>
          <a:lstStyle/>
          <a:p>
            <a:pPr marL="0" indent="0">
              <a:buNone/>
            </a:pPr>
            <a:r>
              <a:rPr lang="en-GB" sz="2000" b="1" u="sng" dirty="0"/>
              <a:t>MODEL ANSWER:</a:t>
            </a:r>
          </a:p>
          <a:p>
            <a:pPr marL="0" indent="0">
              <a:buNone/>
            </a:pPr>
            <a:r>
              <a:rPr lang="en-GB" sz="2000" dirty="0"/>
              <a:t>Beaches are formed when constructive waves deposits its load </a:t>
            </a:r>
            <a:r>
              <a:rPr lang="en-GB" sz="2000" b="1" dirty="0"/>
              <a:t>(1)</a:t>
            </a:r>
            <a:r>
              <a:rPr lang="en-GB" sz="2000" dirty="0"/>
              <a:t> as it looses energy </a:t>
            </a:r>
            <a:r>
              <a:rPr lang="en-GB" sz="2000" b="1" dirty="0"/>
              <a:t>(1)</a:t>
            </a:r>
            <a:r>
              <a:rPr lang="en-GB" sz="2000" dirty="0"/>
              <a:t>.</a:t>
            </a:r>
          </a:p>
        </p:txBody>
      </p:sp>
      <p:sp>
        <p:nvSpPr>
          <p:cNvPr id="14" name="Title 1"/>
          <p:cNvSpPr>
            <a:spLocks noGrp="1"/>
          </p:cNvSpPr>
          <p:nvPr>
            <p:ph type="title"/>
          </p:nvPr>
        </p:nvSpPr>
        <p:spPr>
          <a:xfrm>
            <a:off x="685798" y="890382"/>
            <a:ext cx="7829551" cy="619131"/>
          </a:xfrm>
          <a:solidFill>
            <a:srgbClr val="FFFF00"/>
          </a:solidFill>
          <a:ln>
            <a:solidFill>
              <a:schemeClr val="tx1"/>
            </a:solidFill>
          </a:ln>
        </p:spPr>
        <p:txBody>
          <a:bodyPr>
            <a:normAutofit/>
          </a:bodyPr>
          <a:lstStyle/>
          <a:p>
            <a:pPr algn="ctr"/>
            <a:r>
              <a:rPr lang="en-GB" sz="3600" b="1" dirty="0"/>
              <a:t>Study </a:t>
            </a:r>
            <a:r>
              <a:rPr lang="en-GB" sz="3600" b="1" u="sng" dirty="0"/>
              <a:t>Figure 1</a:t>
            </a:r>
            <a:r>
              <a:rPr lang="en-GB" sz="3600" b="1" dirty="0"/>
              <a:t>, a photograph of a beach.</a:t>
            </a:r>
          </a:p>
        </p:txBody>
      </p:sp>
      <p:pic>
        <p:nvPicPr>
          <p:cNvPr id="12" name="Picture 11"/>
          <p:cNvPicPr>
            <a:picLocks noChangeAspect="1"/>
          </p:cNvPicPr>
          <p:nvPr/>
        </p:nvPicPr>
        <p:blipFill>
          <a:blip r:embed="rId3"/>
          <a:stretch>
            <a:fillRect/>
          </a:stretch>
        </p:blipFill>
        <p:spPr>
          <a:xfrm>
            <a:off x="685798" y="1642042"/>
            <a:ext cx="7829553" cy="1676400"/>
          </a:xfrm>
          <a:prstGeom prst="rect">
            <a:avLst/>
          </a:prstGeom>
          <a:ln>
            <a:solidFill>
              <a:schemeClr val="tx1"/>
            </a:solidFill>
          </a:ln>
        </p:spPr>
      </p:pic>
      <p:pic>
        <p:nvPicPr>
          <p:cNvPr id="13" name="Picture 2" descr="Image result for glue st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948" y="4602394"/>
            <a:ext cx="1309675" cy="13096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253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45" y="828433"/>
            <a:ext cx="8803471" cy="699987"/>
          </a:xfrm>
          <a:solidFill>
            <a:srgbClr val="FFFF00"/>
          </a:solidFill>
          <a:ln>
            <a:solidFill>
              <a:schemeClr val="tx1"/>
            </a:solidFill>
          </a:ln>
        </p:spPr>
        <p:txBody>
          <a:bodyPr>
            <a:normAutofit/>
          </a:bodyPr>
          <a:lstStyle/>
          <a:p>
            <a:r>
              <a:rPr lang="en-GB" b="1" dirty="0"/>
              <a:t>Coastal Deposition</a:t>
            </a:r>
          </a:p>
        </p:txBody>
      </p:sp>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impact erosion, transportation and deposition has on changing coastal environments.</a:t>
            </a:r>
          </a:p>
        </p:txBody>
      </p:sp>
      <p:sp>
        <p:nvSpPr>
          <p:cNvPr id="3" name="Content Placeholder 2"/>
          <p:cNvSpPr>
            <a:spLocks noGrp="1"/>
          </p:cNvSpPr>
          <p:nvPr>
            <p:ph idx="1"/>
          </p:nvPr>
        </p:nvSpPr>
        <p:spPr>
          <a:xfrm>
            <a:off x="141745" y="1642044"/>
            <a:ext cx="8803471" cy="1167418"/>
          </a:xfrm>
          <a:solidFill>
            <a:schemeClr val="accent4">
              <a:lumMod val="40000"/>
              <a:lumOff val="60000"/>
            </a:schemeClr>
          </a:solidFill>
          <a:ln>
            <a:solidFill>
              <a:schemeClr val="tx1"/>
            </a:solidFill>
          </a:ln>
        </p:spPr>
        <p:txBody>
          <a:bodyPr>
            <a:normAutofit fontScale="62500" lnSpcReduction="20000"/>
          </a:bodyPr>
          <a:lstStyle/>
          <a:p>
            <a:pPr marL="0" indent="0">
              <a:buNone/>
            </a:pPr>
            <a:r>
              <a:rPr lang="en-GB" sz="4400" dirty="0"/>
              <a:t>It happens when there is lots of erosion elsewhere on the coast, meaning there’s lots of sediment available. </a:t>
            </a:r>
          </a:p>
          <a:p>
            <a:pPr marL="0" indent="0">
              <a:buNone/>
            </a:pPr>
            <a:r>
              <a:rPr lang="en-GB" sz="4400" dirty="0"/>
              <a:t>There’s lots of transportation of material into the area.  </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pic>
        <p:nvPicPr>
          <p:cNvPr id="6146" name="Picture 2" descr="Image result for holderness coast longshore dr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45" y="2852568"/>
            <a:ext cx="8803471" cy="31852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828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2983"/>
            <a:ext cx="8675649" cy="688339"/>
          </a:xfrm>
        </p:spPr>
        <p:txBody>
          <a:bodyPr>
            <a:normAutofit fontScale="90000"/>
          </a:bodyPr>
          <a:lstStyle/>
          <a:p>
            <a:r>
              <a:rPr lang="en-US" sz="6000" b="1" dirty="0">
                <a:solidFill>
                  <a:srgbClr val="0000FF"/>
                </a:solidFill>
                <a:latin typeface="dearJoe 5 CASUAL PRO" panose="02000000000000000000" pitchFamily="2" charset="0"/>
              </a:rPr>
              <a:t>Spits, bars and tombolos</a:t>
            </a:r>
          </a:p>
        </p:txBody>
      </p:sp>
      <p:sp>
        <p:nvSpPr>
          <p:cNvPr id="9" name="TextBox 8">
            <a:extLst>
              <a:ext uri="{FF2B5EF4-FFF2-40B4-BE49-F238E27FC236}">
                <a16:creationId xmlns:a16="http://schemas.microsoft.com/office/drawing/2014/main" id="{4971D8CC-6B91-5647-997F-A47B351BEA8D}"/>
              </a:ext>
            </a:extLst>
          </p:cNvPr>
          <p:cNvSpPr txBox="1"/>
          <p:nvPr/>
        </p:nvSpPr>
        <p:spPr>
          <a:xfrm>
            <a:off x="60014" y="6036049"/>
            <a:ext cx="5578786" cy="923330"/>
          </a:xfrm>
          <a:prstGeom prst="rect">
            <a:avLst/>
          </a:prstGeom>
          <a:noFill/>
        </p:spPr>
        <p:txBody>
          <a:bodyPr wrap="square" rtlCol="0">
            <a:spAutoFit/>
          </a:bodyPr>
          <a:lstStyle/>
          <a:p>
            <a:r>
              <a:rPr lang="en-US" dirty="0">
                <a:hlinkClick r:id="rId3"/>
              </a:rPr>
              <a:t>https://www.youtube.com/watch?v=3XBqEbPzgds</a:t>
            </a:r>
          </a:p>
          <a:p>
            <a:r>
              <a:rPr lang="en-US" dirty="0">
                <a:hlinkClick r:id="rId3"/>
              </a:rPr>
              <a:t>https://www.youtube.com/watch?v=Bs-G57JaQm4</a:t>
            </a:r>
            <a:endParaRPr lang="en-US" dirty="0"/>
          </a:p>
          <a:p>
            <a:endParaRPr lang="en-US" dirty="0"/>
          </a:p>
        </p:txBody>
      </p:sp>
      <p:pic>
        <p:nvPicPr>
          <p:cNvPr id="10" name="Picture 9">
            <a:extLst>
              <a:ext uri="{FF2B5EF4-FFF2-40B4-BE49-F238E27FC236}">
                <a16:creationId xmlns:a16="http://schemas.microsoft.com/office/drawing/2014/main" id="{B743D71A-A3B1-0744-9C12-24DE828AB26D}"/>
              </a:ext>
            </a:extLst>
          </p:cNvPr>
          <p:cNvPicPr>
            <a:picLocks noChangeAspect="1"/>
          </p:cNvPicPr>
          <p:nvPr/>
        </p:nvPicPr>
        <p:blipFill>
          <a:blip r:embed="rId4"/>
          <a:stretch>
            <a:fillRect/>
          </a:stretch>
        </p:blipFill>
        <p:spPr>
          <a:xfrm>
            <a:off x="4831167" y="911280"/>
            <a:ext cx="3541690" cy="2286000"/>
          </a:xfrm>
          <a:prstGeom prst="rect">
            <a:avLst/>
          </a:prstGeom>
        </p:spPr>
      </p:pic>
      <p:pic>
        <p:nvPicPr>
          <p:cNvPr id="11" name="Picture 10">
            <a:extLst>
              <a:ext uri="{FF2B5EF4-FFF2-40B4-BE49-F238E27FC236}">
                <a16:creationId xmlns:a16="http://schemas.microsoft.com/office/drawing/2014/main" id="{7B02C1C9-233E-8D4E-A332-279D6188BAD3}"/>
              </a:ext>
            </a:extLst>
          </p:cNvPr>
          <p:cNvPicPr>
            <a:picLocks noChangeAspect="1"/>
          </p:cNvPicPr>
          <p:nvPr/>
        </p:nvPicPr>
        <p:blipFill>
          <a:blip r:embed="rId5"/>
          <a:stretch>
            <a:fillRect/>
          </a:stretch>
        </p:blipFill>
        <p:spPr>
          <a:xfrm>
            <a:off x="324755" y="851122"/>
            <a:ext cx="3988080" cy="2466913"/>
          </a:xfrm>
          <a:prstGeom prst="rect">
            <a:avLst/>
          </a:prstGeom>
        </p:spPr>
      </p:pic>
      <p:pic>
        <p:nvPicPr>
          <p:cNvPr id="14" name="Picture 13">
            <a:extLst>
              <a:ext uri="{FF2B5EF4-FFF2-40B4-BE49-F238E27FC236}">
                <a16:creationId xmlns:a16="http://schemas.microsoft.com/office/drawing/2014/main" id="{33408B59-8C75-D544-9920-C7D67AEE50B5}"/>
              </a:ext>
            </a:extLst>
          </p:cNvPr>
          <p:cNvPicPr>
            <a:picLocks noChangeAspect="1"/>
          </p:cNvPicPr>
          <p:nvPr/>
        </p:nvPicPr>
        <p:blipFill>
          <a:blip r:embed="rId6"/>
          <a:stretch>
            <a:fillRect/>
          </a:stretch>
        </p:blipFill>
        <p:spPr>
          <a:xfrm>
            <a:off x="4596161" y="3327785"/>
            <a:ext cx="4001036" cy="2719390"/>
          </a:xfrm>
          <a:prstGeom prst="rect">
            <a:avLst/>
          </a:prstGeom>
        </p:spPr>
      </p:pic>
      <p:pic>
        <p:nvPicPr>
          <p:cNvPr id="15" name="Picture 14">
            <a:extLst>
              <a:ext uri="{FF2B5EF4-FFF2-40B4-BE49-F238E27FC236}">
                <a16:creationId xmlns:a16="http://schemas.microsoft.com/office/drawing/2014/main" id="{9E9420A0-82F9-4942-8968-D8DE64250A4A}"/>
              </a:ext>
            </a:extLst>
          </p:cNvPr>
          <p:cNvPicPr>
            <a:picLocks noChangeAspect="1"/>
          </p:cNvPicPr>
          <p:nvPr/>
        </p:nvPicPr>
        <p:blipFill>
          <a:blip r:embed="rId7"/>
          <a:stretch>
            <a:fillRect/>
          </a:stretch>
        </p:blipFill>
        <p:spPr>
          <a:xfrm>
            <a:off x="228599" y="3429000"/>
            <a:ext cx="4160139" cy="2496084"/>
          </a:xfrm>
          <a:prstGeom prst="rect">
            <a:avLst/>
          </a:prstGeom>
        </p:spPr>
      </p:pic>
    </p:spTree>
    <p:extLst>
      <p:ext uri="{BB962C8B-B14F-4D97-AF65-F5344CB8AC3E}">
        <p14:creationId xmlns:p14="http://schemas.microsoft.com/office/powerpoint/2010/main" val="2579691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97B1C4-2ABD-0F45-BCDF-A214ACF8007D}"/>
              </a:ext>
            </a:extLst>
          </p:cNvPr>
          <p:cNvPicPr>
            <a:picLocks noChangeAspect="1"/>
          </p:cNvPicPr>
          <p:nvPr/>
        </p:nvPicPr>
        <p:blipFill>
          <a:blip r:embed="rId2"/>
          <a:stretch>
            <a:fillRect/>
          </a:stretch>
        </p:blipFill>
        <p:spPr>
          <a:xfrm>
            <a:off x="1524000" y="0"/>
            <a:ext cx="5660416" cy="4033045"/>
          </a:xfrm>
          <a:prstGeom prst="rect">
            <a:avLst/>
          </a:prstGeom>
        </p:spPr>
      </p:pic>
      <p:pic>
        <p:nvPicPr>
          <p:cNvPr id="5" name="Picture 4">
            <a:extLst>
              <a:ext uri="{FF2B5EF4-FFF2-40B4-BE49-F238E27FC236}">
                <a16:creationId xmlns:a16="http://schemas.microsoft.com/office/drawing/2014/main" id="{3AFCAB88-C6B4-B64F-AF2A-58DD06BE70CF}"/>
              </a:ext>
            </a:extLst>
          </p:cNvPr>
          <p:cNvPicPr>
            <a:picLocks noChangeAspect="1"/>
          </p:cNvPicPr>
          <p:nvPr/>
        </p:nvPicPr>
        <p:blipFill>
          <a:blip r:embed="rId3"/>
          <a:stretch>
            <a:fillRect/>
          </a:stretch>
        </p:blipFill>
        <p:spPr>
          <a:xfrm>
            <a:off x="1524000" y="3790852"/>
            <a:ext cx="5809673" cy="3067148"/>
          </a:xfrm>
          <a:prstGeom prst="rect">
            <a:avLst/>
          </a:prstGeom>
        </p:spPr>
      </p:pic>
    </p:spTree>
    <p:extLst>
      <p:ext uri="{BB962C8B-B14F-4D97-AF65-F5344CB8AC3E}">
        <p14:creationId xmlns:p14="http://schemas.microsoft.com/office/powerpoint/2010/main" val="1211464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coastal deposition landforms; spits and bars.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
        <p:nvSpPr>
          <p:cNvPr id="13" name="Subtitle 2"/>
          <p:cNvSpPr txBox="1">
            <a:spLocks/>
          </p:cNvSpPr>
          <p:nvPr/>
        </p:nvSpPr>
        <p:spPr>
          <a:xfrm>
            <a:off x="685799" y="1631242"/>
            <a:ext cx="7772401" cy="3815402"/>
          </a:xfrm>
          <a:prstGeom prst="rect">
            <a:avLst/>
          </a:prstGeom>
          <a:solidFill>
            <a:schemeClr val="accent4">
              <a:lumMod val="40000"/>
              <a:lumOff val="60000"/>
            </a:schemeClr>
          </a:solidFill>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dirty="0"/>
          </a:p>
        </p:txBody>
      </p:sp>
      <p:sp>
        <p:nvSpPr>
          <p:cNvPr id="14" name="Title 1"/>
          <p:cNvSpPr>
            <a:spLocks noGrp="1"/>
          </p:cNvSpPr>
          <p:nvPr>
            <p:ph type="title"/>
          </p:nvPr>
        </p:nvSpPr>
        <p:spPr>
          <a:xfrm>
            <a:off x="685799" y="890382"/>
            <a:ext cx="7772402" cy="663730"/>
          </a:xfrm>
          <a:solidFill>
            <a:srgbClr val="FFFF00"/>
          </a:solidFill>
          <a:ln>
            <a:solidFill>
              <a:schemeClr val="tx1"/>
            </a:solidFill>
          </a:ln>
        </p:spPr>
        <p:txBody>
          <a:bodyPr>
            <a:normAutofit/>
          </a:bodyPr>
          <a:lstStyle/>
          <a:p>
            <a:r>
              <a:rPr lang="en-GB" sz="3600" b="1" dirty="0"/>
              <a:t>Characteristics of Sandbanks Spit, Dorset</a:t>
            </a:r>
          </a:p>
        </p:txBody>
      </p:sp>
      <p:pic>
        <p:nvPicPr>
          <p:cNvPr id="2" name="Picture 1"/>
          <p:cNvPicPr>
            <a:picLocks noChangeAspect="1"/>
          </p:cNvPicPr>
          <p:nvPr/>
        </p:nvPicPr>
        <p:blipFill>
          <a:blip r:embed="rId3"/>
          <a:stretch>
            <a:fillRect/>
          </a:stretch>
        </p:blipFill>
        <p:spPr>
          <a:xfrm>
            <a:off x="1913020" y="1723964"/>
            <a:ext cx="5491339" cy="4257602"/>
          </a:xfrm>
          <a:prstGeom prst="rect">
            <a:avLst/>
          </a:prstGeom>
          <a:ln>
            <a:solidFill>
              <a:schemeClr val="tx1"/>
            </a:solidFill>
          </a:ln>
        </p:spPr>
      </p:pic>
      <p:cxnSp>
        <p:nvCxnSpPr>
          <p:cNvPr id="12" name="Straight Arrow Connector 11"/>
          <p:cNvCxnSpPr/>
          <p:nvPr/>
        </p:nvCxnSpPr>
        <p:spPr>
          <a:xfrm>
            <a:off x="3748751" y="2605915"/>
            <a:ext cx="0" cy="63670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98177" y="2315591"/>
            <a:ext cx="932463" cy="369332"/>
          </a:xfrm>
          <a:prstGeom prst="rect">
            <a:avLst/>
          </a:prstGeom>
          <a:solidFill>
            <a:schemeClr val="bg1"/>
          </a:solidFill>
          <a:ln>
            <a:solidFill>
              <a:schemeClr val="tx1"/>
            </a:solidFill>
          </a:ln>
        </p:spPr>
        <p:txBody>
          <a:bodyPr wrap="square" rtlCol="0">
            <a:spAutoFit/>
          </a:bodyPr>
          <a:lstStyle/>
          <a:p>
            <a:r>
              <a:rPr lang="en-GB" b="1" dirty="0"/>
              <a:t>Lagoon</a:t>
            </a:r>
          </a:p>
        </p:txBody>
      </p:sp>
      <p:sp>
        <p:nvSpPr>
          <p:cNvPr id="15" name="TextBox 14"/>
          <p:cNvSpPr txBox="1"/>
          <p:nvPr/>
        </p:nvSpPr>
        <p:spPr>
          <a:xfrm>
            <a:off x="889453" y="4740775"/>
            <a:ext cx="1363417" cy="369332"/>
          </a:xfrm>
          <a:prstGeom prst="rect">
            <a:avLst/>
          </a:prstGeom>
          <a:solidFill>
            <a:schemeClr val="bg1"/>
          </a:solidFill>
          <a:ln>
            <a:solidFill>
              <a:schemeClr val="tx1"/>
            </a:solidFill>
          </a:ln>
        </p:spPr>
        <p:txBody>
          <a:bodyPr wrap="square" rtlCol="0">
            <a:spAutoFit/>
          </a:bodyPr>
          <a:lstStyle/>
          <a:p>
            <a:r>
              <a:rPr lang="en-GB" b="1" dirty="0"/>
              <a:t>Large hook</a:t>
            </a:r>
          </a:p>
        </p:txBody>
      </p:sp>
      <p:sp>
        <p:nvSpPr>
          <p:cNvPr id="16" name="TextBox 15"/>
          <p:cNvSpPr txBox="1"/>
          <p:nvPr/>
        </p:nvSpPr>
        <p:spPr>
          <a:xfrm>
            <a:off x="6669854" y="3503916"/>
            <a:ext cx="1961322" cy="646331"/>
          </a:xfrm>
          <a:prstGeom prst="rect">
            <a:avLst/>
          </a:prstGeom>
          <a:solidFill>
            <a:schemeClr val="bg1"/>
          </a:solidFill>
          <a:ln>
            <a:solidFill>
              <a:schemeClr val="tx1"/>
            </a:solidFill>
          </a:ln>
        </p:spPr>
        <p:txBody>
          <a:bodyPr wrap="square" rtlCol="0">
            <a:spAutoFit/>
          </a:bodyPr>
          <a:lstStyle/>
          <a:p>
            <a:r>
              <a:rPr lang="en-GB" b="1" dirty="0"/>
              <a:t>Mudflats and salt marshes</a:t>
            </a:r>
          </a:p>
        </p:txBody>
      </p:sp>
      <p:sp>
        <p:nvSpPr>
          <p:cNvPr id="19" name="TextBox 18"/>
          <p:cNvSpPr txBox="1"/>
          <p:nvPr/>
        </p:nvSpPr>
        <p:spPr>
          <a:xfrm>
            <a:off x="6669854" y="5374063"/>
            <a:ext cx="573273" cy="369332"/>
          </a:xfrm>
          <a:prstGeom prst="rect">
            <a:avLst/>
          </a:prstGeom>
          <a:solidFill>
            <a:schemeClr val="bg1"/>
          </a:solidFill>
          <a:ln>
            <a:solidFill>
              <a:schemeClr val="tx1"/>
            </a:solidFill>
          </a:ln>
        </p:spPr>
        <p:txBody>
          <a:bodyPr wrap="square" rtlCol="0">
            <a:spAutoFit/>
          </a:bodyPr>
          <a:lstStyle/>
          <a:p>
            <a:r>
              <a:rPr lang="en-GB" b="1" dirty="0"/>
              <a:t>Spit</a:t>
            </a:r>
          </a:p>
        </p:txBody>
      </p:sp>
      <p:cxnSp>
        <p:nvCxnSpPr>
          <p:cNvPr id="20" name="Straight Arrow Connector 19"/>
          <p:cNvCxnSpPr>
            <a:stCxn id="15" idx="3"/>
          </p:cNvCxnSpPr>
          <p:nvPr/>
        </p:nvCxnSpPr>
        <p:spPr>
          <a:xfrm flipV="1">
            <a:off x="2252870" y="4320209"/>
            <a:ext cx="2319129" cy="60523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1"/>
          </p:cNvCxnSpPr>
          <p:nvPr/>
        </p:nvCxnSpPr>
        <p:spPr>
          <a:xfrm flipH="1" flipV="1">
            <a:off x="5491717" y="3405809"/>
            <a:ext cx="1178137" cy="42127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755466" y="2739605"/>
            <a:ext cx="2816533" cy="129855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357190" y="3951840"/>
            <a:ext cx="1728383" cy="141770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5748" y="2554938"/>
            <a:ext cx="1153637" cy="369332"/>
          </a:xfrm>
          <a:prstGeom prst="rect">
            <a:avLst/>
          </a:prstGeom>
          <a:solidFill>
            <a:schemeClr val="bg1"/>
          </a:solidFill>
          <a:ln>
            <a:solidFill>
              <a:schemeClr val="tx1"/>
            </a:solidFill>
          </a:ln>
        </p:spPr>
        <p:txBody>
          <a:bodyPr wrap="square" rtlCol="0">
            <a:spAutoFit/>
          </a:bodyPr>
          <a:lstStyle/>
          <a:p>
            <a:r>
              <a:rPr lang="en-GB" b="1" dirty="0"/>
              <a:t>Distal end</a:t>
            </a:r>
          </a:p>
        </p:txBody>
      </p:sp>
      <p:cxnSp>
        <p:nvCxnSpPr>
          <p:cNvPr id="25" name="Straight Arrow Connector 24"/>
          <p:cNvCxnSpPr/>
          <p:nvPr/>
        </p:nvCxnSpPr>
        <p:spPr>
          <a:xfrm flipH="1">
            <a:off x="5852160" y="2267606"/>
            <a:ext cx="958290" cy="112121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669854" y="2032808"/>
            <a:ext cx="1726910" cy="369332"/>
          </a:xfrm>
          <a:prstGeom prst="rect">
            <a:avLst/>
          </a:prstGeom>
          <a:solidFill>
            <a:schemeClr val="bg1"/>
          </a:solidFill>
          <a:ln>
            <a:solidFill>
              <a:schemeClr val="tx1"/>
            </a:solidFill>
          </a:ln>
        </p:spPr>
        <p:txBody>
          <a:bodyPr wrap="square" rtlCol="0">
            <a:spAutoFit/>
          </a:bodyPr>
          <a:lstStyle/>
          <a:p>
            <a:r>
              <a:rPr lang="en-GB" b="1" dirty="0"/>
              <a:t>Proximal end</a:t>
            </a:r>
          </a:p>
        </p:txBody>
      </p:sp>
    </p:spTree>
    <p:extLst>
      <p:ext uri="{BB962C8B-B14F-4D97-AF65-F5344CB8AC3E}">
        <p14:creationId xmlns:p14="http://schemas.microsoft.com/office/powerpoint/2010/main" val="209934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8300"/>
            <a:ext cx="7772400" cy="2387600"/>
          </a:xfrm>
        </p:spPr>
        <p:txBody>
          <a:bodyPr>
            <a:noAutofit/>
          </a:bodyPr>
          <a:lstStyle/>
          <a:p>
            <a:r>
              <a:rPr lang="en-US" sz="7200" b="1" dirty="0">
                <a:latin typeface="dearJoe 5 CASUAL PRO" panose="02000000000000000000" pitchFamily="2" charset="0"/>
              </a:rPr>
              <a:t>Transportation along a coastline</a:t>
            </a:r>
          </a:p>
        </p:txBody>
      </p:sp>
      <p:sp>
        <p:nvSpPr>
          <p:cNvPr id="3" name="Subtitle 2"/>
          <p:cNvSpPr>
            <a:spLocks noGrp="1"/>
          </p:cNvSpPr>
          <p:nvPr>
            <p:ph type="subTitle" idx="1"/>
          </p:nvPr>
        </p:nvSpPr>
        <p:spPr/>
        <p:txBody>
          <a:bodyPr/>
          <a:lstStyle/>
          <a:p>
            <a:r>
              <a:rPr lang="en-US" dirty="0"/>
              <a:t>To know how </a:t>
            </a:r>
            <a:r>
              <a:rPr lang="en-US" dirty="0" err="1"/>
              <a:t>Longshore</a:t>
            </a:r>
            <a:r>
              <a:rPr lang="en-US" dirty="0"/>
              <a:t> Drift (LSD) moves material along a coastline.</a:t>
            </a:r>
          </a:p>
        </p:txBody>
      </p:sp>
      <p:pic>
        <p:nvPicPr>
          <p:cNvPr id="5122" name="Picture 2" descr="http://windward.hawaii.edu/facstaff/mccoy-f/Graphics/longshoredrift.gif"/>
          <p:cNvPicPr>
            <a:picLocks noChangeAspect="1" noChangeArrowheads="1"/>
          </p:cNvPicPr>
          <p:nvPr/>
        </p:nvPicPr>
        <p:blipFill>
          <a:blip r:embed="rId2" cstate="print"/>
          <a:srcRect/>
          <a:stretch>
            <a:fillRect/>
          </a:stretch>
        </p:blipFill>
        <p:spPr bwMode="auto">
          <a:xfrm>
            <a:off x="3352800" y="304800"/>
            <a:ext cx="2571750" cy="1333500"/>
          </a:xfrm>
          <a:prstGeom prst="rect">
            <a:avLst/>
          </a:prstGeom>
          <a:noFill/>
        </p:spPr>
      </p:pic>
    </p:spTree>
    <p:extLst>
      <p:ext uri="{BB962C8B-B14F-4D97-AF65-F5344CB8AC3E}">
        <p14:creationId xmlns:p14="http://schemas.microsoft.com/office/powerpoint/2010/main" val="285652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8433"/>
            <a:ext cx="7886700" cy="699987"/>
          </a:xfrm>
          <a:solidFill>
            <a:srgbClr val="FFFF00"/>
          </a:solidFill>
          <a:ln>
            <a:solidFill>
              <a:schemeClr val="tx1"/>
            </a:solidFill>
          </a:ln>
        </p:spPr>
        <p:txBody>
          <a:bodyPr>
            <a:normAutofit/>
          </a:bodyPr>
          <a:lstStyle/>
          <a:p>
            <a:r>
              <a:rPr lang="en-GB" b="1" dirty="0"/>
              <a:t>Formation of a Spit</a:t>
            </a:r>
          </a:p>
        </p:txBody>
      </p:sp>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coastal deposition landforms; spits and bars.</a:t>
            </a:r>
          </a:p>
        </p:txBody>
      </p:sp>
      <p:sp>
        <p:nvSpPr>
          <p:cNvPr id="3" name="Content Placeholder 2"/>
          <p:cNvSpPr>
            <a:spLocks noGrp="1"/>
          </p:cNvSpPr>
          <p:nvPr>
            <p:ph idx="1"/>
          </p:nvPr>
        </p:nvSpPr>
        <p:spPr>
          <a:xfrm>
            <a:off x="613954" y="4096315"/>
            <a:ext cx="7901396" cy="2308578"/>
          </a:xfrm>
          <a:solidFill>
            <a:schemeClr val="accent4">
              <a:lumMod val="40000"/>
              <a:lumOff val="60000"/>
            </a:schemeClr>
          </a:solidFill>
          <a:ln>
            <a:solidFill>
              <a:schemeClr val="tx1"/>
            </a:solidFill>
          </a:ln>
        </p:spPr>
        <p:txBody>
          <a:bodyPr>
            <a:normAutofit fontScale="85000" lnSpcReduction="20000"/>
          </a:bodyPr>
          <a:lstStyle/>
          <a:p>
            <a:pPr marL="514350" indent="-514350">
              <a:buAutoNum type="arabicPeriod"/>
            </a:pPr>
            <a:r>
              <a:rPr lang="en-GB" dirty="0"/>
              <a:t>Longshore drift transports sand along the coast. </a:t>
            </a:r>
          </a:p>
          <a:p>
            <a:pPr marL="514350" indent="-514350">
              <a:buAutoNum type="arabicPeriod"/>
            </a:pPr>
            <a:r>
              <a:rPr lang="en-GB" dirty="0"/>
              <a:t>The coastline changes shape and the waves begin to loose energy.</a:t>
            </a:r>
          </a:p>
          <a:p>
            <a:pPr marL="514350" indent="-514350">
              <a:buAutoNum type="arabicPeriod"/>
            </a:pPr>
            <a:r>
              <a:rPr lang="en-GB" dirty="0"/>
              <a:t>Deposition starts to build up at the proximal end and the spit grows out into the sea. </a:t>
            </a:r>
          </a:p>
          <a:p>
            <a:pPr marL="514350" indent="-514350">
              <a:buAutoNum type="arabicPeriod"/>
            </a:pPr>
            <a:r>
              <a:rPr lang="en-GB" dirty="0"/>
              <a:t>The spit is exposed to changes in wind and wave direction which cause the distal end to hook back towards the land. </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pic>
        <p:nvPicPr>
          <p:cNvPr id="1026" name="Picture 2" descr="Image result for characteristics of a sp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598279"/>
            <a:ext cx="7886700" cy="24281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206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9E15EE0B-30E1-1E48-BDD3-C2B68FB9E931}"/>
              </a:ext>
            </a:extLst>
          </p:cNvPr>
          <p:cNvSpPr>
            <a:spLocks noGrp="1" noChangeArrowheads="1"/>
          </p:cNvSpPr>
          <p:nvPr>
            <p:ph type="subTitle" idx="4294967295"/>
          </p:nvPr>
        </p:nvSpPr>
        <p:spPr>
          <a:xfrm>
            <a:off x="0" y="404813"/>
            <a:ext cx="6400800" cy="2376487"/>
          </a:xfrm>
        </p:spPr>
        <p:txBody>
          <a:bodyPr/>
          <a:lstStyle/>
          <a:p>
            <a:pPr eaLnBrk="1" hangingPunct="1">
              <a:buFontTx/>
              <a:buNone/>
            </a:pPr>
            <a:r>
              <a:rPr lang="en-GB" altLang="en-US" b="1" u="sng">
                <a:latin typeface="Comic Sans MS" panose="030F0902030302020204" pitchFamily="66" charset="0"/>
              </a:rPr>
              <a:t>Landform:</a:t>
            </a:r>
            <a:r>
              <a:rPr lang="en-GB" altLang="en-US" b="1">
                <a:latin typeface="Comic Sans MS" panose="030F0902030302020204" pitchFamily="66" charset="0"/>
              </a:rPr>
              <a:t> </a:t>
            </a:r>
            <a:r>
              <a:rPr lang="en-GB" altLang="en-US">
                <a:latin typeface="Comic Sans MS" panose="030F0902030302020204" pitchFamily="66" charset="0"/>
              </a:rPr>
              <a:t>Spit (deposition)</a:t>
            </a:r>
          </a:p>
          <a:p>
            <a:pPr eaLnBrk="1" hangingPunct="1">
              <a:buFontTx/>
              <a:buNone/>
            </a:pPr>
            <a:r>
              <a:rPr lang="en-GB" altLang="en-US" b="1">
                <a:latin typeface="Comic Sans MS" panose="030F0902030302020204" pitchFamily="66" charset="0"/>
              </a:rPr>
              <a:t>Example: </a:t>
            </a:r>
            <a:r>
              <a:rPr lang="en-GB" altLang="en-US">
                <a:latin typeface="Comic Sans MS" panose="030F0902030302020204" pitchFamily="66" charset="0"/>
              </a:rPr>
              <a:t>Spurn Point (Head), Holderness Coastline, East Riding, North-East England.</a:t>
            </a:r>
          </a:p>
        </p:txBody>
      </p:sp>
      <p:pic>
        <p:nvPicPr>
          <p:cNvPr id="4099" name="Picture 6" descr="spurn">
            <a:extLst>
              <a:ext uri="{FF2B5EF4-FFF2-40B4-BE49-F238E27FC236}">
                <a16:creationId xmlns:a16="http://schemas.microsoft.com/office/drawing/2014/main" id="{47DE9428-14C4-D74A-8304-DB5314CC2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141663"/>
            <a:ext cx="489585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holderness_coast">
            <a:extLst>
              <a:ext uri="{FF2B5EF4-FFF2-40B4-BE49-F238E27FC236}">
                <a16:creationId xmlns:a16="http://schemas.microsoft.com/office/drawing/2014/main" id="{F2CF1735-FE8C-2B43-AB90-966965E10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924175"/>
            <a:ext cx="2274887"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255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pic1">
            <a:extLst>
              <a:ext uri="{FF2B5EF4-FFF2-40B4-BE49-F238E27FC236}">
                <a16:creationId xmlns:a16="http://schemas.microsoft.com/office/drawing/2014/main" id="{A06C5A84-EAAE-2744-99E7-7DA01B16E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4663"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7" descr="spurn300">
            <a:extLst>
              <a:ext uri="{FF2B5EF4-FFF2-40B4-BE49-F238E27FC236}">
                <a16:creationId xmlns:a16="http://schemas.microsoft.com/office/drawing/2014/main" id="{881739C8-0CBA-C44D-9B03-FC86DF023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0"/>
            <a:ext cx="40671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1" descr="448">
            <a:extLst>
              <a:ext uri="{FF2B5EF4-FFF2-40B4-BE49-F238E27FC236}">
                <a16:creationId xmlns:a16="http://schemas.microsoft.com/office/drawing/2014/main" id="{D0583A09-F983-BC44-BE94-997E51567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3116263"/>
            <a:ext cx="3048000"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3" descr="1">
            <a:extLst>
              <a:ext uri="{FF2B5EF4-FFF2-40B4-BE49-F238E27FC236}">
                <a16:creationId xmlns:a16="http://schemas.microsoft.com/office/drawing/2014/main" id="{75DD19A8-5C2C-3B41-A6B2-D163C2A9FB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35350"/>
            <a:ext cx="518477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Line 25">
            <a:extLst>
              <a:ext uri="{FF2B5EF4-FFF2-40B4-BE49-F238E27FC236}">
                <a16:creationId xmlns:a16="http://schemas.microsoft.com/office/drawing/2014/main" id="{568B25C3-C2BC-6940-ADA5-7586DBDB7EBC}"/>
              </a:ext>
            </a:extLst>
          </p:cNvPr>
          <p:cNvSpPr>
            <a:spLocks noChangeShapeType="1"/>
          </p:cNvSpPr>
          <p:nvPr/>
        </p:nvSpPr>
        <p:spPr bwMode="auto">
          <a:xfrm flipH="1">
            <a:off x="7812088" y="3357563"/>
            <a:ext cx="504825"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874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4B586A5-B3E4-4345-BB70-F8393CDFDD27}"/>
              </a:ext>
            </a:extLst>
          </p:cNvPr>
          <p:cNvSpPr>
            <a:spLocks noGrp="1" noChangeArrowheads="1"/>
          </p:cNvSpPr>
          <p:nvPr>
            <p:ph type="title"/>
          </p:nvPr>
        </p:nvSpPr>
        <p:spPr>
          <a:xfrm>
            <a:off x="457200" y="404813"/>
            <a:ext cx="8229600" cy="1012825"/>
          </a:xfrm>
        </p:spPr>
        <p:txBody>
          <a:bodyPr/>
          <a:lstStyle/>
          <a:p>
            <a:pPr eaLnBrk="1" hangingPunct="1"/>
            <a:r>
              <a:rPr lang="en-GB" altLang="en-US" b="1">
                <a:latin typeface="Comic Sans MS" panose="030F0902030302020204" pitchFamily="66" charset="0"/>
              </a:rPr>
              <a:t>Description</a:t>
            </a:r>
            <a:endParaRPr lang="en-GB" altLang="en-US">
              <a:latin typeface="Comic Sans MS" panose="030F0902030302020204" pitchFamily="66" charset="0"/>
            </a:endParaRPr>
          </a:p>
        </p:txBody>
      </p:sp>
      <p:sp>
        <p:nvSpPr>
          <p:cNvPr id="5123" name="Rectangle 3">
            <a:extLst>
              <a:ext uri="{FF2B5EF4-FFF2-40B4-BE49-F238E27FC236}">
                <a16:creationId xmlns:a16="http://schemas.microsoft.com/office/drawing/2014/main" id="{03D7A816-4981-6947-8E8E-EE80449DBD9F}"/>
              </a:ext>
            </a:extLst>
          </p:cNvPr>
          <p:cNvSpPr>
            <a:spLocks noGrp="1" noChangeArrowheads="1"/>
          </p:cNvSpPr>
          <p:nvPr>
            <p:ph type="body" idx="1"/>
          </p:nvPr>
        </p:nvSpPr>
        <p:spPr/>
        <p:txBody>
          <a:bodyPr/>
          <a:lstStyle/>
          <a:p>
            <a:pPr eaLnBrk="1" hangingPunct="1">
              <a:lnSpc>
                <a:spcPct val="90000"/>
              </a:lnSpc>
            </a:pPr>
            <a:r>
              <a:rPr lang="en-GB" altLang="en-US" sz="2400">
                <a:latin typeface="Comic Sans MS" panose="030F0902030302020204" pitchFamily="66" charset="0"/>
              </a:rPr>
              <a:t>Spurn point is a long narrow ridge of sand and shingle, known as a spit.</a:t>
            </a:r>
          </a:p>
          <a:p>
            <a:pPr eaLnBrk="1" hangingPunct="1">
              <a:lnSpc>
                <a:spcPct val="90000"/>
              </a:lnSpc>
            </a:pPr>
            <a:r>
              <a:rPr lang="en-GB" altLang="en-US" sz="2400">
                <a:latin typeface="Comic Sans MS" panose="030F0902030302020204" pitchFamily="66" charset="0"/>
              </a:rPr>
              <a:t>It is located at the southern most point of the Holderness coastline in East Riding, Yorkshire.</a:t>
            </a:r>
          </a:p>
          <a:p>
            <a:pPr eaLnBrk="1" hangingPunct="1">
              <a:lnSpc>
                <a:spcPct val="90000"/>
              </a:lnSpc>
            </a:pPr>
            <a:r>
              <a:rPr lang="en-GB" altLang="en-US" sz="2400">
                <a:latin typeface="Comic Sans MS" panose="030F0902030302020204" pitchFamily="66" charset="0"/>
              </a:rPr>
              <a:t>One end of the spit is attached to the land and sand and shingle then extends out into the sea in the direction of the coastline. </a:t>
            </a:r>
          </a:p>
          <a:p>
            <a:pPr eaLnBrk="1" hangingPunct="1">
              <a:lnSpc>
                <a:spcPct val="90000"/>
              </a:lnSpc>
            </a:pPr>
            <a:r>
              <a:rPr lang="en-GB" altLang="en-US" sz="2400">
                <a:latin typeface="Comic Sans MS" panose="030F0902030302020204" pitchFamily="66" charset="0"/>
              </a:rPr>
              <a:t>Spurn point is over 3 miles long, although in some places it is only 50 metres wide.</a:t>
            </a:r>
          </a:p>
          <a:p>
            <a:pPr eaLnBrk="1" hangingPunct="1">
              <a:lnSpc>
                <a:spcPct val="90000"/>
              </a:lnSpc>
            </a:pPr>
            <a:r>
              <a:rPr lang="en-GB" altLang="en-US" sz="2400">
                <a:latin typeface="Comic Sans MS" panose="030F0902030302020204" pitchFamily="66" charset="0"/>
              </a:rPr>
              <a:t>It is like a beach that goes out into the sea instead of hugging the land.</a:t>
            </a:r>
          </a:p>
        </p:txBody>
      </p:sp>
    </p:spTree>
    <p:extLst>
      <p:ext uri="{BB962C8B-B14F-4D97-AF65-F5344CB8AC3E}">
        <p14:creationId xmlns:p14="http://schemas.microsoft.com/office/powerpoint/2010/main" val="662963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fade">
                                      <p:cBhvr>
                                        <p:cTn id="32" dur="2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3BCDB57-A942-634F-9D4B-C0EEA8CE1A9E}"/>
              </a:ext>
            </a:extLst>
          </p:cNvPr>
          <p:cNvSpPr>
            <a:spLocks noGrp="1" noChangeArrowheads="1"/>
          </p:cNvSpPr>
          <p:nvPr>
            <p:ph type="title"/>
          </p:nvPr>
        </p:nvSpPr>
        <p:spPr>
          <a:xfrm>
            <a:off x="457200" y="274638"/>
            <a:ext cx="8229600" cy="417512"/>
          </a:xfrm>
        </p:spPr>
        <p:txBody>
          <a:bodyPr>
            <a:normAutofit fontScale="90000"/>
          </a:bodyPr>
          <a:lstStyle/>
          <a:p>
            <a:pPr eaLnBrk="1" hangingPunct="1"/>
            <a:r>
              <a:rPr lang="en-GB" altLang="en-US" b="1">
                <a:latin typeface="Comic Sans MS" panose="030F0902030302020204" pitchFamily="66" charset="0"/>
              </a:rPr>
              <a:t>Formation</a:t>
            </a:r>
          </a:p>
        </p:txBody>
      </p:sp>
      <p:sp>
        <p:nvSpPr>
          <p:cNvPr id="6147" name="Rectangle 3">
            <a:extLst>
              <a:ext uri="{FF2B5EF4-FFF2-40B4-BE49-F238E27FC236}">
                <a16:creationId xmlns:a16="http://schemas.microsoft.com/office/drawing/2014/main" id="{4FCF7EB0-DC05-E542-9AE7-D609EA24731C}"/>
              </a:ext>
            </a:extLst>
          </p:cNvPr>
          <p:cNvSpPr>
            <a:spLocks noGrp="1" noChangeArrowheads="1"/>
          </p:cNvSpPr>
          <p:nvPr>
            <p:ph type="body" idx="1"/>
          </p:nvPr>
        </p:nvSpPr>
        <p:spPr>
          <a:xfrm>
            <a:off x="250825" y="981075"/>
            <a:ext cx="8642350" cy="5472113"/>
          </a:xfrm>
        </p:spPr>
        <p:txBody>
          <a:bodyPr>
            <a:normAutofit lnSpcReduction="10000"/>
          </a:bodyPr>
          <a:lstStyle/>
          <a:p>
            <a:pPr eaLnBrk="1" hangingPunct="1">
              <a:lnSpc>
                <a:spcPct val="80000"/>
              </a:lnSpc>
            </a:pPr>
            <a:r>
              <a:rPr lang="en-GB" altLang="en-US" sz="2400">
                <a:latin typeface="Comic Sans MS" panose="030F0902030302020204" pitchFamily="66" charset="0"/>
              </a:rPr>
              <a:t>The soft and easily eroded boulder clay, that forms much of Holderness, provides plentiful material for longshore drift.</a:t>
            </a:r>
          </a:p>
          <a:p>
            <a:pPr eaLnBrk="1" hangingPunct="1">
              <a:lnSpc>
                <a:spcPct val="80000"/>
              </a:lnSpc>
            </a:pPr>
            <a:r>
              <a:rPr lang="en-GB" altLang="en-US" sz="2400">
                <a:latin typeface="Comic Sans MS" panose="030F0902030302020204" pitchFamily="66" charset="0"/>
              </a:rPr>
              <a:t>Prevailing winds approach the Holderness coast from the north-east and move material along the coastline from north to south. This movement is known as longshore drift. </a:t>
            </a:r>
          </a:p>
          <a:p>
            <a:pPr eaLnBrk="1" hangingPunct="1">
              <a:lnSpc>
                <a:spcPct val="80000"/>
              </a:lnSpc>
            </a:pPr>
            <a:r>
              <a:rPr lang="en-GB" altLang="en-US" sz="2400">
                <a:latin typeface="Comic Sans MS" panose="030F0902030302020204" pitchFamily="66" charset="0"/>
              </a:rPr>
              <a:t>The energy in the waves transporting the material is reduced where the North Sea meets the Humber Estuary. As a result the material is deposited. This process is known as deposition. </a:t>
            </a:r>
          </a:p>
          <a:p>
            <a:pPr eaLnBrk="1" hangingPunct="1">
              <a:lnSpc>
                <a:spcPct val="80000"/>
              </a:lnSpc>
            </a:pPr>
            <a:r>
              <a:rPr lang="en-GB" altLang="en-US" sz="2400">
                <a:latin typeface="Comic Sans MS" panose="030F0902030302020204" pitchFamily="66" charset="0"/>
              </a:rPr>
              <a:t>As more and more material is deposited it builds upwards and outwards forming a spit (a beach that sticks out to sea).</a:t>
            </a:r>
          </a:p>
          <a:p>
            <a:pPr eaLnBrk="1" hangingPunct="1">
              <a:lnSpc>
                <a:spcPct val="80000"/>
              </a:lnSpc>
            </a:pPr>
            <a:r>
              <a:rPr lang="en-GB" altLang="en-US" sz="2400">
                <a:latin typeface="Comic Sans MS" panose="030F0902030302020204" pitchFamily="66" charset="0"/>
              </a:rPr>
              <a:t>Waves cannot get behind the spit and this has created a sheltered area where silt is deposited and mud flats have formed.</a:t>
            </a:r>
          </a:p>
        </p:txBody>
      </p:sp>
    </p:spTree>
    <p:extLst>
      <p:ext uri="{BB962C8B-B14F-4D97-AF65-F5344CB8AC3E}">
        <p14:creationId xmlns:p14="http://schemas.microsoft.com/office/powerpoint/2010/main" val="930186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fade">
                                      <p:cBhvr>
                                        <p:cTn id="17" dur="2000"/>
                                        <p:tgtEl>
                                          <p:spTgt spid="61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fade">
                                      <p:cBhvr>
                                        <p:cTn id="22" dur="2000"/>
                                        <p:tgtEl>
                                          <p:spTgt spid="61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fade">
                                      <p:cBhvr>
                                        <p:cTn id="27" dur="2000"/>
                                        <p:tgtEl>
                                          <p:spTgt spid="61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fade">
                                      <p:cBhvr>
                                        <p:cTn id="32" dur="20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spit">
            <a:extLst>
              <a:ext uri="{FF2B5EF4-FFF2-40B4-BE49-F238E27FC236}">
                <a16:creationId xmlns:a16="http://schemas.microsoft.com/office/drawing/2014/main" id="{97653B6A-6799-4D4F-BBBD-A27165092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688" y="762000"/>
            <a:ext cx="351631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descr="g_umcr_cf_4">
            <a:extLst>
              <a:ext uri="{FF2B5EF4-FFF2-40B4-BE49-F238E27FC236}">
                <a16:creationId xmlns:a16="http://schemas.microsoft.com/office/drawing/2014/main" id="{895B2BCC-6759-D243-82C5-5CF66FEFD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6" y="228600"/>
            <a:ext cx="5724525"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longshoredrift">
            <a:extLst>
              <a:ext uri="{FF2B5EF4-FFF2-40B4-BE49-F238E27FC236}">
                <a16:creationId xmlns:a16="http://schemas.microsoft.com/office/drawing/2014/main" id="{D9EDF27C-8BB4-B846-B670-D322801F1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91000"/>
            <a:ext cx="3960813"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612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2B6CE75B-4F4C-1C44-B542-890F94845E16}"/>
              </a:ext>
            </a:extLst>
          </p:cNvPr>
          <p:cNvSpPr>
            <a:spLocks noChangeArrowheads="1"/>
          </p:cNvSpPr>
          <p:nvPr/>
        </p:nvSpPr>
        <p:spPr bwMode="auto">
          <a:xfrm>
            <a:off x="0" y="1724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43" name="Picture 4" descr="spurn">
            <a:extLst>
              <a:ext uri="{FF2B5EF4-FFF2-40B4-BE49-F238E27FC236}">
                <a16:creationId xmlns:a16="http://schemas.microsoft.com/office/drawing/2014/main" id="{95CE3E50-89D4-404E-9AB9-D6951D12E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13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6">
            <a:extLst>
              <a:ext uri="{FF2B5EF4-FFF2-40B4-BE49-F238E27FC236}">
                <a16:creationId xmlns:a16="http://schemas.microsoft.com/office/drawing/2014/main" id="{F6820A01-C003-A742-BC8D-5303ECB78FDA}"/>
              </a:ext>
            </a:extLst>
          </p:cNvPr>
          <p:cNvSpPr>
            <a:spLocks noChangeArrowheads="1"/>
          </p:cNvSpPr>
          <p:nvPr/>
        </p:nvSpPr>
        <p:spPr bwMode="auto">
          <a:xfrm>
            <a:off x="0" y="513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5" name="Text Box 7">
            <a:extLst>
              <a:ext uri="{FF2B5EF4-FFF2-40B4-BE49-F238E27FC236}">
                <a16:creationId xmlns:a16="http://schemas.microsoft.com/office/drawing/2014/main" id="{46264017-B59E-AD42-9D86-06BEFDFA90BF}"/>
              </a:ext>
            </a:extLst>
          </p:cNvPr>
          <p:cNvSpPr txBox="1">
            <a:spLocks noChangeArrowheads="1"/>
          </p:cNvSpPr>
          <p:nvPr/>
        </p:nvSpPr>
        <p:spPr bwMode="auto">
          <a:xfrm>
            <a:off x="5219700" y="404813"/>
            <a:ext cx="3924300" cy="6477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b="1">
                <a:latin typeface="Comic Sans MS" panose="030F0902030302020204" pitchFamily="66" charset="0"/>
              </a:rPr>
              <a:t>Eroded material is deposited where the coastline changes direction</a:t>
            </a:r>
          </a:p>
        </p:txBody>
      </p:sp>
      <p:sp>
        <p:nvSpPr>
          <p:cNvPr id="10246" name="Text Box 8">
            <a:extLst>
              <a:ext uri="{FF2B5EF4-FFF2-40B4-BE49-F238E27FC236}">
                <a16:creationId xmlns:a16="http://schemas.microsoft.com/office/drawing/2014/main" id="{5E268D6A-B237-1E45-A79F-4EB16F499AAD}"/>
              </a:ext>
            </a:extLst>
          </p:cNvPr>
          <p:cNvSpPr txBox="1">
            <a:spLocks noChangeArrowheads="1"/>
          </p:cNvSpPr>
          <p:nvPr/>
        </p:nvSpPr>
        <p:spPr bwMode="auto">
          <a:xfrm>
            <a:off x="5903913" y="1700213"/>
            <a:ext cx="3240087" cy="79216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b="1">
                <a:latin typeface="Comic Sans MS" panose="030F0902030302020204" pitchFamily="66" charset="0"/>
              </a:rPr>
              <a:t>Groynes have been built here to stop Spurn point being washed away</a:t>
            </a:r>
          </a:p>
        </p:txBody>
      </p:sp>
      <p:sp>
        <p:nvSpPr>
          <p:cNvPr id="10247" name="Text Box 9">
            <a:extLst>
              <a:ext uri="{FF2B5EF4-FFF2-40B4-BE49-F238E27FC236}">
                <a16:creationId xmlns:a16="http://schemas.microsoft.com/office/drawing/2014/main" id="{32BB7C66-AD27-9648-9675-B668223AFCD2}"/>
              </a:ext>
            </a:extLst>
          </p:cNvPr>
          <p:cNvSpPr txBox="1">
            <a:spLocks noChangeArrowheads="1"/>
          </p:cNvSpPr>
          <p:nvPr/>
        </p:nvSpPr>
        <p:spPr bwMode="auto">
          <a:xfrm>
            <a:off x="5867400" y="2852738"/>
            <a:ext cx="2592388" cy="288925"/>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a:latin typeface="Comic Sans MS" panose="030F0902030302020204" pitchFamily="66" charset="0"/>
              </a:rPr>
              <a:t>The second lighthouse</a:t>
            </a:r>
          </a:p>
        </p:txBody>
      </p:sp>
      <p:sp>
        <p:nvSpPr>
          <p:cNvPr id="10248" name="Text Box 10">
            <a:extLst>
              <a:ext uri="{FF2B5EF4-FFF2-40B4-BE49-F238E27FC236}">
                <a16:creationId xmlns:a16="http://schemas.microsoft.com/office/drawing/2014/main" id="{B4951282-168E-314F-AFE4-3F4D8B6994EB}"/>
              </a:ext>
            </a:extLst>
          </p:cNvPr>
          <p:cNvSpPr txBox="1">
            <a:spLocks noChangeArrowheads="1"/>
          </p:cNvSpPr>
          <p:nvPr/>
        </p:nvSpPr>
        <p:spPr bwMode="auto">
          <a:xfrm>
            <a:off x="5508625" y="3500438"/>
            <a:ext cx="2303463" cy="649287"/>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b="1">
                <a:latin typeface="Comic Sans MS" panose="030F0902030302020204" pitchFamily="66" charset="0"/>
              </a:rPr>
              <a:t>The lifeboat crew’s houses</a:t>
            </a:r>
          </a:p>
        </p:txBody>
      </p:sp>
      <p:sp>
        <p:nvSpPr>
          <p:cNvPr id="10249" name="Text Box 11">
            <a:extLst>
              <a:ext uri="{FF2B5EF4-FFF2-40B4-BE49-F238E27FC236}">
                <a16:creationId xmlns:a16="http://schemas.microsoft.com/office/drawing/2014/main" id="{411406C3-E117-1C40-B126-3E75D7C6574E}"/>
              </a:ext>
            </a:extLst>
          </p:cNvPr>
          <p:cNvSpPr txBox="1">
            <a:spLocks noChangeArrowheads="1"/>
          </p:cNvSpPr>
          <p:nvPr/>
        </p:nvSpPr>
        <p:spPr bwMode="auto">
          <a:xfrm>
            <a:off x="4643438" y="4797425"/>
            <a:ext cx="3313112" cy="503238"/>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b="1">
                <a:latin typeface="Comic Sans MS" panose="030F0902030302020204" pitchFamily="66" charset="0"/>
              </a:rPr>
              <a:t>The Vessel Traffic Services tower</a:t>
            </a:r>
          </a:p>
        </p:txBody>
      </p:sp>
      <p:sp>
        <p:nvSpPr>
          <p:cNvPr id="10250" name="Text Box 12">
            <a:extLst>
              <a:ext uri="{FF2B5EF4-FFF2-40B4-BE49-F238E27FC236}">
                <a16:creationId xmlns:a16="http://schemas.microsoft.com/office/drawing/2014/main" id="{C4A822A3-68D9-A646-AFB1-9BCDC08F020B}"/>
              </a:ext>
            </a:extLst>
          </p:cNvPr>
          <p:cNvSpPr txBox="1">
            <a:spLocks noChangeArrowheads="1"/>
          </p:cNvSpPr>
          <p:nvPr/>
        </p:nvSpPr>
        <p:spPr bwMode="auto">
          <a:xfrm>
            <a:off x="0" y="4508500"/>
            <a:ext cx="2051050" cy="433388"/>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a:latin typeface="Comic Sans MS" panose="030F0902030302020204" pitchFamily="66" charset="0"/>
              </a:rPr>
              <a:t>Docking facilities</a:t>
            </a:r>
          </a:p>
        </p:txBody>
      </p:sp>
      <p:sp>
        <p:nvSpPr>
          <p:cNvPr id="10251" name="Text Box 13">
            <a:extLst>
              <a:ext uri="{FF2B5EF4-FFF2-40B4-BE49-F238E27FC236}">
                <a16:creationId xmlns:a16="http://schemas.microsoft.com/office/drawing/2014/main" id="{04CCFEBA-1889-8643-937D-5026B67B6221}"/>
              </a:ext>
            </a:extLst>
          </p:cNvPr>
          <p:cNvSpPr txBox="1">
            <a:spLocks noChangeArrowheads="1"/>
          </p:cNvSpPr>
          <p:nvPr/>
        </p:nvSpPr>
        <p:spPr bwMode="auto">
          <a:xfrm>
            <a:off x="755650" y="2852738"/>
            <a:ext cx="2016125" cy="36036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a:latin typeface="Comic Sans MS" panose="030F0902030302020204" pitchFamily="66" charset="0"/>
              </a:rPr>
              <a:t>The old lighthouse</a:t>
            </a:r>
          </a:p>
        </p:txBody>
      </p:sp>
      <p:sp>
        <p:nvSpPr>
          <p:cNvPr id="10252" name="Line 15">
            <a:extLst>
              <a:ext uri="{FF2B5EF4-FFF2-40B4-BE49-F238E27FC236}">
                <a16:creationId xmlns:a16="http://schemas.microsoft.com/office/drawing/2014/main" id="{0B252650-49EB-6347-AFD5-A11BB8CFFDD3}"/>
              </a:ext>
            </a:extLst>
          </p:cNvPr>
          <p:cNvSpPr>
            <a:spLocks noChangeShapeType="1"/>
          </p:cNvSpPr>
          <p:nvPr/>
        </p:nvSpPr>
        <p:spPr bwMode="auto">
          <a:xfrm flipH="1" flipV="1">
            <a:off x="3708400" y="4221163"/>
            <a:ext cx="935038" cy="503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3" name="Line 16">
            <a:extLst>
              <a:ext uri="{FF2B5EF4-FFF2-40B4-BE49-F238E27FC236}">
                <a16:creationId xmlns:a16="http://schemas.microsoft.com/office/drawing/2014/main" id="{4D35B31C-04A9-CC45-92EB-CCE13E9DC512}"/>
              </a:ext>
            </a:extLst>
          </p:cNvPr>
          <p:cNvSpPr>
            <a:spLocks noChangeShapeType="1"/>
          </p:cNvSpPr>
          <p:nvPr/>
        </p:nvSpPr>
        <p:spPr bwMode="auto">
          <a:xfrm flipH="1">
            <a:off x="4787900" y="2924175"/>
            <a:ext cx="1079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4" name="Line 17">
            <a:extLst>
              <a:ext uri="{FF2B5EF4-FFF2-40B4-BE49-F238E27FC236}">
                <a16:creationId xmlns:a16="http://schemas.microsoft.com/office/drawing/2014/main" id="{CD056D11-439F-B34D-818E-9AD14D6CE2EA}"/>
              </a:ext>
            </a:extLst>
          </p:cNvPr>
          <p:cNvSpPr>
            <a:spLocks noChangeShapeType="1"/>
          </p:cNvSpPr>
          <p:nvPr/>
        </p:nvSpPr>
        <p:spPr bwMode="auto">
          <a:xfrm flipH="1" flipV="1">
            <a:off x="4211638" y="3429000"/>
            <a:ext cx="1296987"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5" name="Line 18">
            <a:extLst>
              <a:ext uri="{FF2B5EF4-FFF2-40B4-BE49-F238E27FC236}">
                <a16:creationId xmlns:a16="http://schemas.microsoft.com/office/drawing/2014/main" id="{A62AD083-F1EE-4145-A3AA-A838DB777EF9}"/>
              </a:ext>
            </a:extLst>
          </p:cNvPr>
          <p:cNvSpPr>
            <a:spLocks noChangeShapeType="1"/>
          </p:cNvSpPr>
          <p:nvPr/>
        </p:nvSpPr>
        <p:spPr bwMode="auto">
          <a:xfrm>
            <a:off x="2771775" y="2997200"/>
            <a:ext cx="863600" cy="71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6" name="Line 19">
            <a:extLst>
              <a:ext uri="{FF2B5EF4-FFF2-40B4-BE49-F238E27FC236}">
                <a16:creationId xmlns:a16="http://schemas.microsoft.com/office/drawing/2014/main" id="{DDFE09EB-ED2A-7A43-808B-289454366D8B}"/>
              </a:ext>
            </a:extLst>
          </p:cNvPr>
          <p:cNvSpPr>
            <a:spLocks noChangeShapeType="1"/>
          </p:cNvSpPr>
          <p:nvPr/>
        </p:nvSpPr>
        <p:spPr bwMode="auto">
          <a:xfrm flipV="1">
            <a:off x="611188" y="4149725"/>
            <a:ext cx="144462"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7" name="Line 20">
            <a:extLst>
              <a:ext uri="{FF2B5EF4-FFF2-40B4-BE49-F238E27FC236}">
                <a16:creationId xmlns:a16="http://schemas.microsoft.com/office/drawing/2014/main" id="{85E59BA7-36FD-1840-803D-4DAC4CBCF39E}"/>
              </a:ext>
            </a:extLst>
          </p:cNvPr>
          <p:cNvSpPr>
            <a:spLocks noChangeShapeType="1"/>
          </p:cNvSpPr>
          <p:nvPr/>
        </p:nvSpPr>
        <p:spPr bwMode="auto">
          <a:xfrm flipH="1">
            <a:off x="5580063" y="1989138"/>
            <a:ext cx="287337"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73664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g_umcr_cf_4">
            <a:extLst>
              <a:ext uri="{FF2B5EF4-FFF2-40B4-BE49-F238E27FC236}">
                <a16:creationId xmlns:a16="http://schemas.microsoft.com/office/drawing/2014/main" id="{6031959F-EE4F-784F-90B5-44FD2254C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5554663"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spit">
            <a:extLst>
              <a:ext uri="{FF2B5EF4-FFF2-40B4-BE49-F238E27FC236}">
                <a16:creationId xmlns:a16="http://schemas.microsoft.com/office/drawing/2014/main" id="{C1D3AFF1-1D34-AB41-A59F-10FADAB8A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765175"/>
            <a:ext cx="351631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holderness_coast">
            <a:extLst>
              <a:ext uri="{FF2B5EF4-FFF2-40B4-BE49-F238E27FC236}">
                <a16:creationId xmlns:a16="http://schemas.microsoft.com/office/drawing/2014/main" id="{D56A2B79-5136-7A43-89BB-81D5655BB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033713"/>
            <a:ext cx="2520950"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970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Groyne,%20Spurn%20Head900">
            <a:extLst>
              <a:ext uri="{FF2B5EF4-FFF2-40B4-BE49-F238E27FC236}">
                <a16:creationId xmlns:a16="http://schemas.microsoft.com/office/drawing/2014/main" id="{191DB3C5-7A6E-0944-A64A-DEBD2E660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825"/>
            <a:ext cx="9144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9">
            <a:extLst>
              <a:ext uri="{FF2B5EF4-FFF2-40B4-BE49-F238E27FC236}">
                <a16:creationId xmlns:a16="http://schemas.microsoft.com/office/drawing/2014/main" id="{F8E3B423-3433-C24C-96A4-15830C0961BD}"/>
              </a:ext>
            </a:extLst>
          </p:cNvPr>
          <p:cNvSpPr txBox="1">
            <a:spLocks noChangeArrowheads="1"/>
          </p:cNvSpPr>
          <p:nvPr/>
        </p:nvSpPr>
        <p:spPr bwMode="auto">
          <a:xfrm>
            <a:off x="0" y="836613"/>
            <a:ext cx="91440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pPr>
            <a:r>
              <a:rPr lang="en-GB" altLang="en-US" sz="1800">
                <a:latin typeface="Comic Sans MS" panose="030F0902030302020204" pitchFamily="66" charset="0"/>
              </a:rPr>
              <a:t>In the middle of the 19th century a series of groynes were built on the shore to check the erosion. This was later found to be a bad idea as it stopped the natural movement of the sand around the point, and it also failed to stop the erosion. </a:t>
            </a:r>
          </a:p>
          <a:p>
            <a:pPr algn="ctr" eaLnBrk="1" hangingPunct="1">
              <a:spcBef>
                <a:spcPct val="50000"/>
              </a:spcBef>
            </a:pPr>
            <a:r>
              <a:rPr lang="en-GB" altLang="en-US" sz="1800">
                <a:latin typeface="Comic Sans MS" panose="030F0902030302020204" pitchFamily="66" charset="0"/>
              </a:rPr>
              <a:t>There is a policy of managed retreat at Spurn Point today, this is a soft engineering technique and it means that nature is being allowed to take its course.</a:t>
            </a:r>
          </a:p>
          <a:p>
            <a:pPr algn="ctr" eaLnBrk="1" hangingPunct="1">
              <a:spcBef>
                <a:spcPct val="50000"/>
              </a:spcBef>
            </a:pPr>
            <a:r>
              <a:rPr lang="en-GB" altLang="en-US" sz="1800">
                <a:latin typeface="Comic Sans MS" panose="030F0902030302020204" pitchFamily="66" charset="0"/>
              </a:rPr>
              <a:t>Human management north of Spurn Point is having an impact though. Groynes that have been built to protect settlements along Holderness e.g. Hornsea and Withernsea reduce the amount of beach material arriving at Spurn Point. The point has already been breached several times in the past and sections of it today are only 50 m wide.</a:t>
            </a:r>
          </a:p>
        </p:txBody>
      </p:sp>
      <p:sp>
        <p:nvSpPr>
          <p:cNvPr id="12292" name="Rectangle 10">
            <a:extLst>
              <a:ext uri="{FF2B5EF4-FFF2-40B4-BE49-F238E27FC236}">
                <a16:creationId xmlns:a16="http://schemas.microsoft.com/office/drawing/2014/main" id="{A32BF777-2E5E-8945-85B0-6437056FE931}"/>
              </a:ext>
            </a:extLst>
          </p:cNvPr>
          <p:cNvSpPr>
            <a:spLocks noGrp="1" noChangeArrowheads="1"/>
          </p:cNvSpPr>
          <p:nvPr>
            <p:ph type="title"/>
          </p:nvPr>
        </p:nvSpPr>
        <p:spPr>
          <a:xfrm>
            <a:off x="457200" y="274638"/>
            <a:ext cx="8229600" cy="346075"/>
          </a:xfrm>
        </p:spPr>
        <p:txBody>
          <a:bodyPr>
            <a:normAutofit fontScale="90000"/>
          </a:bodyPr>
          <a:lstStyle/>
          <a:p>
            <a:pPr eaLnBrk="1" hangingPunct="1"/>
            <a:r>
              <a:rPr lang="en-GB" altLang="en-US" sz="4000" b="1"/>
              <a:t>Management</a:t>
            </a:r>
          </a:p>
        </p:txBody>
      </p:sp>
    </p:spTree>
    <p:extLst>
      <p:ext uri="{BB962C8B-B14F-4D97-AF65-F5344CB8AC3E}">
        <p14:creationId xmlns:p14="http://schemas.microsoft.com/office/powerpoint/2010/main" val="2863595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79388" y="115888"/>
            <a:ext cx="8785225" cy="369332"/>
          </a:xfrm>
          <a:prstGeom prst="rect">
            <a:avLst/>
          </a:prstGeom>
          <a:noFill/>
          <a:ln w="28575">
            <a:solidFill>
              <a:schemeClr val="tx1"/>
            </a:solidFill>
            <a:miter lim="800000"/>
            <a:headEnd/>
            <a:tailEnd/>
          </a:ln>
        </p:spPr>
        <p:txBody>
          <a:bodyPr>
            <a:spAutoFit/>
          </a:bodyPr>
          <a:lstStyle/>
          <a:p>
            <a:pPr>
              <a:spcBef>
                <a:spcPct val="50000"/>
              </a:spcBef>
            </a:pPr>
            <a:r>
              <a:rPr lang="en-GB" i="1" dirty="0"/>
              <a:t>Coasts :  Features of Deposition: Spits</a:t>
            </a:r>
            <a:endParaRPr lang="en-GB" sz="1600" i="1" dirty="0"/>
          </a:p>
        </p:txBody>
      </p:sp>
      <p:sp>
        <p:nvSpPr>
          <p:cNvPr id="16389" name="Text Box 5"/>
          <p:cNvSpPr txBox="1">
            <a:spLocks noChangeArrowheads="1"/>
          </p:cNvSpPr>
          <p:nvPr/>
        </p:nvSpPr>
        <p:spPr bwMode="auto">
          <a:xfrm>
            <a:off x="5918739" y="4925784"/>
            <a:ext cx="2808437" cy="1338828"/>
          </a:xfrm>
          <a:prstGeom prst="rect">
            <a:avLst/>
          </a:prstGeom>
          <a:noFill/>
          <a:ln w="6350">
            <a:solidFill>
              <a:schemeClr val="tx1"/>
            </a:solidFill>
            <a:miter lim="800000"/>
            <a:headEnd/>
            <a:tailEnd/>
          </a:ln>
        </p:spPr>
        <p:txBody>
          <a:bodyPr wrap="square">
            <a:spAutoFit/>
          </a:bodyPr>
          <a:lstStyle/>
          <a:p>
            <a:pPr>
              <a:spcBef>
                <a:spcPct val="50000"/>
              </a:spcBef>
            </a:pPr>
            <a:r>
              <a:rPr lang="en-GB" b="1" u="sng" dirty="0">
                <a:solidFill>
                  <a:srgbClr val="FF0000"/>
                </a:solidFill>
              </a:rPr>
              <a:t>Possible Questions :</a:t>
            </a:r>
          </a:p>
          <a:p>
            <a:pPr>
              <a:spcBef>
                <a:spcPct val="50000"/>
              </a:spcBef>
            </a:pPr>
            <a:r>
              <a:rPr lang="en-GB" dirty="0">
                <a:solidFill>
                  <a:srgbClr val="FF0000"/>
                </a:solidFill>
              </a:rPr>
              <a:t>Describe and explain the formation of a coastal spit (7)</a:t>
            </a:r>
          </a:p>
        </p:txBody>
      </p:sp>
      <p:sp>
        <p:nvSpPr>
          <p:cNvPr id="16390" name="Text Box 6"/>
          <p:cNvSpPr txBox="1">
            <a:spLocks noChangeArrowheads="1"/>
          </p:cNvSpPr>
          <p:nvPr/>
        </p:nvSpPr>
        <p:spPr bwMode="auto">
          <a:xfrm>
            <a:off x="250825" y="3429000"/>
            <a:ext cx="4319588" cy="304800"/>
          </a:xfrm>
          <a:prstGeom prst="rect">
            <a:avLst/>
          </a:prstGeom>
          <a:noFill/>
          <a:ln w="9525">
            <a:noFill/>
            <a:miter lim="800000"/>
            <a:headEnd/>
            <a:tailEnd/>
          </a:ln>
        </p:spPr>
        <p:txBody>
          <a:bodyPr>
            <a:spAutoFit/>
          </a:bodyPr>
          <a:lstStyle/>
          <a:p>
            <a:pPr>
              <a:spcBef>
                <a:spcPct val="50000"/>
              </a:spcBef>
            </a:pPr>
            <a:endParaRPr lang="en-US" sz="1400"/>
          </a:p>
        </p:txBody>
      </p:sp>
      <p:sp>
        <p:nvSpPr>
          <p:cNvPr id="16392" name="Text Box 8"/>
          <p:cNvSpPr txBox="1">
            <a:spLocks noChangeArrowheads="1"/>
          </p:cNvSpPr>
          <p:nvPr/>
        </p:nvSpPr>
        <p:spPr bwMode="auto">
          <a:xfrm>
            <a:off x="179388" y="692150"/>
            <a:ext cx="6192837" cy="1246495"/>
          </a:xfrm>
          <a:prstGeom prst="rect">
            <a:avLst/>
          </a:prstGeom>
          <a:noFill/>
          <a:ln w="9525">
            <a:noFill/>
            <a:miter lim="800000"/>
            <a:headEnd/>
            <a:tailEnd/>
          </a:ln>
        </p:spPr>
        <p:txBody>
          <a:bodyPr>
            <a:spAutoFit/>
          </a:bodyPr>
          <a:lstStyle/>
          <a:p>
            <a:pPr algn="just">
              <a:spcBef>
                <a:spcPct val="50000"/>
              </a:spcBef>
            </a:pPr>
            <a:r>
              <a:rPr lang="en-GB" dirty="0">
                <a:solidFill>
                  <a:srgbClr val="0000FF"/>
                </a:solidFill>
                <a:latin typeface="Arial Narrow" pitchFamily="34" charset="0"/>
              </a:rPr>
              <a:t>As cliff and beach material is transported along a coast by longshore drift, </a:t>
            </a:r>
            <a:r>
              <a:rPr lang="en-GB" b="1" dirty="0">
                <a:solidFill>
                  <a:srgbClr val="0000FF"/>
                </a:solidFill>
                <a:latin typeface="Arial Narrow" pitchFamily="34" charset="0"/>
              </a:rPr>
              <a:t>if the flow is interrupted or slowed down</a:t>
            </a:r>
            <a:r>
              <a:rPr lang="en-GB" dirty="0">
                <a:solidFill>
                  <a:srgbClr val="0000FF"/>
                </a:solidFill>
                <a:latin typeface="Arial Narrow" pitchFamily="34" charset="0"/>
              </a:rPr>
              <a:t>, the material is </a:t>
            </a:r>
            <a:r>
              <a:rPr lang="en-GB" b="1" dirty="0">
                <a:solidFill>
                  <a:srgbClr val="0000FF"/>
                </a:solidFill>
                <a:latin typeface="Arial Narrow" pitchFamily="34" charset="0"/>
              </a:rPr>
              <a:t>deposited</a:t>
            </a:r>
            <a:r>
              <a:rPr lang="en-GB" dirty="0">
                <a:solidFill>
                  <a:srgbClr val="0000FF"/>
                </a:solidFill>
                <a:latin typeface="Arial Narrow" pitchFamily="34" charset="0"/>
              </a:rPr>
              <a:t> to form a range of coastal </a:t>
            </a:r>
            <a:r>
              <a:rPr lang="en-GB" b="1" dirty="0">
                <a:solidFill>
                  <a:srgbClr val="0000FF"/>
                </a:solidFill>
                <a:latin typeface="Arial Narrow" pitchFamily="34" charset="0"/>
              </a:rPr>
              <a:t>features.</a:t>
            </a:r>
            <a:endParaRPr lang="en-GB" dirty="0">
              <a:solidFill>
                <a:srgbClr val="0000FF"/>
              </a:solidFill>
              <a:latin typeface="Arial Narrow" pitchFamily="34" charset="0"/>
            </a:endParaRPr>
          </a:p>
          <a:p>
            <a:pPr algn="just">
              <a:spcBef>
                <a:spcPct val="50000"/>
              </a:spcBef>
            </a:pPr>
            <a:endParaRPr lang="en-GB" sz="1400" dirty="0">
              <a:latin typeface="Arial Narrow" pitchFamily="34" charset="0"/>
            </a:endParaRPr>
          </a:p>
        </p:txBody>
      </p:sp>
      <p:sp>
        <p:nvSpPr>
          <p:cNvPr id="16409" name="Text Box 32"/>
          <p:cNvSpPr txBox="1">
            <a:spLocks noChangeArrowheads="1"/>
          </p:cNvSpPr>
          <p:nvPr/>
        </p:nvSpPr>
        <p:spPr bwMode="auto">
          <a:xfrm>
            <a:off x="3491880" y="5301208"/>
            <a:ext cx="1368475" cy="1277273"/>
          </a:xfrm>
          <a:prstGeom prst="rect">
            <a:avLst/>
          </a:prstGeom>
          <a:noFill/>
          <a:ln w="9525">
            <a:noFill/>
            <a:miter lim="800000"/>
            <a:headEnd/>
            <a:tailEnd/>
          </a:ln>
        </p:spPr>
        <p:txBody>
          <a:bodyPr wrap="square">
            <a:spAutoFit/>
          </a:bodyPr>
          <a:lstStyle/>
          <a:p>
            <a:pPr>
              <a:spcBef>
                <a:spcPct val="50000"/>
              </a:spcBef>
            </a:pPr>
            <a:r>
              <a:rPr lang="en-GB" sz="1400" dirty="0">
                <a:solidFill>
                  <a:schemeClr val="bg1"/>
                </a:solidFill>
              </a:rPr>
              <a:t>Is this a </a:t>
            </a:r>
          </a:p>
          <a:p>
            <a:pPr>
              <a:spcBef>
                <a:spcPct val="50000"/>
              </a:spcBef>
            </a:pPr>
            <a:r>
              <a:rPr lang="en-GB" sz="1400" dirty="0">
                <a:solidFill>
                  <a:schemeClr val="bg1"/>
                </a:solidFill>
              </a:rPr>
              <a:t>SPIT</a:t>
            </a:r>
          </a:p>
          <a:p>
            <a:pPr>
              <a:spcBef>
                <a:spcPct val="50000"/>
              </a:spcBef>
            </a:pPr>
            <a:r>
              <a:rPr lang="en-GB" sz="1400" dirty="0">
                <a:solidFill>
                  <a:schemeClr val="bg1"/>
                </a:solidFill>
              </a:rPr>
              <a:t>TOMBOLA or</a:t>
            </a:r>
          </a:p>
          <a:p>
            <a:pPr>
              <a:spcBef>
                <a:spcPct val="50000"/>
              </a:spcBef>
            </a:pPr>
            <a:r>
              <a:rPr lang="en-GB" sz="1400" dirty="0">
                <a:solidFill>
                  <a:schemeClr val="bg1"/>
                </a:solidFill>
              </a:rPr>
              <a:t>BAR ?</a:t>
            </a:r>
          </a:p>
        </p:txBody>
      </p:sp>
      <p:sp>
        <p:nvSpPr>
          <p:cNvPr id="16410" name="Text Box 33"/>
          <p:cNvSpPr txBox="1">
            <a:spLocks noChangeArrowheads="1"/>
          </p:cNvSpPr>
          <p:nvPr/>
        </p:nvSpPr>
        <p:spPr bwMode="auto">
          <a:xfrm>
            <a:off x="8532813" y="188913"/>
            <a:ext cx="360362" cy="274637"/>
          </a:xfrm>
          <a:prstGeom prst="rect">
            <a:avLst/>
          </a:prstGeom>
          <a:noFill/>
          <a:ln w="9525">
            <a:noFill/>
            <a:miter lim="800000"/>
            <a:headEnd/>
            <a:tailEnd/>
          </a:ln>
        </p:spPr>
        <p:txBody>
          <a:bodyPr>
            <a:spAutoFit/>
          </a:bodyPr>
          <a:lstStyle/>
          <a:p>
            <a:pPr>
              <a:spcBef>
                <a:spcPct val="50000"/>
              </a:spcBef>
            </a:pPr>
            <a:r>
              <a:rPr lang="en-GB" sz="1200"/>
              <a:t>12</a:t>
            </a:r>
          </a:p>
        </p:txBody>
      </p:sp>
      <p:sp>
        <p:nvSpPr>
          <p:cNvPr id="20" name="Rectangle 19"/>
          <p:cNvSpPr/>
          <p:nvPr/>
        </p:nvSpPr>
        <p:spPr>
          <a:xfrm>
            <a:off x="515056" y="1763311"/>
            <a:ext cx="5137063" cy="1588127"/>
          </a:xfrm>
          <a:prstGeom prst="rect">
            <a:avLst/>
          </a:prstGeom>
        </p:spPr>
        <p:txBody>
          <a:bodyPr wrap="square">
            <a:spAutoFit/>
          </a:bodyPr>
          <a:lstStyle/>
          <a:p>
            <a:pPr lvl="0" fontAlgn="base">
              <a:spcBef>
                <a:spcPct val="20000"/>
              </a:spcBef>
              <a:spcAft>
                <a:spcPct val="0"/>
              </a:spcAft>
            </a:pPr>
            <a:r>
              <a:rPr lang="en-GB" b="1" u="sng" dirty="0">
                <a:latin typeface="Arial Narrow" pitchFamily="34" charset="0"/>
                <a:cs typeface="Arial" charset="0"/>
              </a:rPr>
              <a:t>SPIT: </a:t>
            </a:r>
          </a:p>
          <a:p>
            <a:pPr marL="285750" lvl="0" indent="-285750" fontAlgn="base">
              <a:spcBef>
                <a:spcPct val="20000"/>
              </a:spcBef>
              <a:spcAft>
                <a:spcPct val="0"/>
              </a:spcAft>
              <a:buFont typeface="Arial" panose="020B0604020202020204" pitchFamily="34" charset="0"/>
              <a:buChar char="•"/>
            </a:pPr>
            <a:r>
              <a:rPr lang="en-GB" dirty="0">
                <a:latin typeface="Arial Narrow" pitchFamily="34" charset="0"/>
                <a:cs typeface="Arial" charset="0"/>
              </a:rPr>
              <a:t>A linear beach that extends from the shore across a river estuary or along the coast – but doesn’t join on to any other feature. </a:t>
            </a:r>
          </a:p>
          <a:p>
            <a:pPr lvl="0" fontAlgn="base">
              <a:spcBef>
                <a:spcPct val="20000"/>
              </a:spcBef>
              <a:spcAft>
                <a:spcPct val="0"/>
              </a:spcAft>
            </a:pPr>
            <a:r>
              <a:rPr lang="en-GB" dirty="0">
                <a:latin typeface="Arial Narrow" pitchFamily="34" charset="0"/>
                <a:cs typeface="Arial" charset="0"/>
              </a:rPr>
              <a:t>e.g. Spurn Point, E. Yorkshire</a:t>
            </a:r>
          </a:p>
        </p:txBody>
      </p:sp>
      <p:sp>
        <p:nvSpPr>
          <p:cNvPr id="21" name="Rectangle 20"/>
          <p:cNvSpPr/>
          <p:nvPr/>
        </p:nvSpPr>
        <p:spPr>
          <a:xfrm>
            <a:off x="5543269" y="1484784"/>
            <a:ext cx="3384003" cy="3139321"/>
          </a:xfrm>
          <a:prstGeom prst="rect">
            <a:avLst/>
          </a:prstGeom>
        </p:spPr>
        <p:txBody>
          <a:bodyPr wrap="square">
            <a:spAutoFit/>
          </a:bodyPr>
          <a:lstStyle/>
          <a:p>
            <a:pPr marL="285750" indent="-285750" algn="just">
              <a:buFont typeface="Arial" panose="020B0604020202020204" pitchFamily="34" charset="0"/>
              <a:buChar char="•"/>
            </a:pPr>
            <a:r>
              <a:rPr lang="en-GB" dirty="0">
                <a:latin typeface="Arial Narrow" pitchFamily="34" charset="0"/>
              </a:rPr>
              <a:t>A SPIT is unable to extend right across an estuary due to the force of the river current finding a route out to the sea.</a:t>
            </a:r>
          </a:p>
          <a:p>
            <a:pPr marL="285750" indent="-285750" algn="just">
              <a:buFont typeface="Arial" panose="020B0604020202020204" pitchFamily="34" charset="0"/>
              <a:buChar char="•"/>
            </a:pPr>
            <a:r>
              <a:rPr lang="en-GB" dirty="0">
                <a:latin typeface="Arial Narrow" pitchFamily="34" charset="0"/>
              </a:rPr>
              <a:t>It is RECURVED at the end in the direction of the strongest of the two currents. </a:t>
            </a:r>
          </a:p>
          <a:p>
            <a:pPr marL="285750" indent="-285750" algn="just">
              <a:buFont typeface="Arial" panose="020B0604020202020204" pitchFamily="34" charset="0"/>
              <a:buChar char="•"/>
            </a:pPr>
            <a:r>
              <a:rPr lang="en-GB" dirty="0">
                <a:latin typeface="Arial Narrow" pitchFamily="34" charset="0"/>
              </a:rPr>
              <a:t>In Spurn Point’s case, the North Sea current is more powerful than the River Humber current, so the spit curves in towards the estuary.</a:t>
            </a:r>
          </a:p>
        </p:txBody>
      </p:sp>
      <p:pic>
        <p:nvPicPr>
          <p:cNvPr id="22" name="Picture 11" descr="Spurn Point at the River Humber estuary"/>
          <p:cNvPicPr>
            <a:picLocks noChangeAspect="1" noChangeArrowheads="1"/>
          </p:cNvPicPr>
          <p:nvPr/>
        </p:nvPicPr>
        <p:blipFill>
          <a:blip r:embed="rId3" cstate="print"/>
          <a:srcRect/>
          <a:stretch>
            <a:fillRect/>
          </a:stretch>
        </p:blipFill>
        <p:spPr bwMode="auto">
          <a:xfrm>
            <a:off x="3064355" y="3429000"/>
            <a:ext cx="2522769" cy="3010539"/>
          </a:xfrm>
          <a:prstGeom prst="rect">
            <a:avLst/>
          </a:prstGeom>
          <a:noFill/>
          <a:ln w="9525">
            <a:noFill/>
            <a:miter lim="800000"/>
            <a:headEnd/>
            <a:tailEnd/>
          </a:ln>
        </p:spPr>
      </p:pic>
      <p:pic>
        <p:nvPicPr>
          <p:cNvPr id="23" name="Picture 13" descr="200px-Spit_diagram">
            <a:hlinkClick r:id="rId4"/>
          </p:cNvPr>
          <p:cNvPicPr>
            <a:picLocks noChangeAspect="1" noChangeArrowheads="1"/>
          </p:cNvPicPr>
          <p:nvPr/>
        </p:nvPicPr>
        <p:blipFill>
          <a:blip r:embed="rId5" cstate="print"/>
          <a:srcRect/>
          <a:stretch>
            <a:fillRect/>
          </a:stretch>
        </p:blipFill>
        <p:spPr bwMode="auto">
          <a:xfrm>
            <a:off x="515056" y="3571944"/>
            <a:ext cx="2214683" cy="3021187"/>
          </a:xfrm>
          <a:prstGeom prst="rect">
            <a:avLst/>
          </a:prstGeom>
          <a:noFill/>
          <a:ln w="3175">
            <a:solidFill>
              <a:srgbClr val="000000"/>
            </a:solidFill>
            <a:miter lim="800000"/>
            <a:headEnd/>
            <a:tailEnd/>
          </a:ln>
        </p:spPr>
      </p:pic>
    </p:spTree>
    <p:extLst>
      <p:ext uri="{BB962C8B-B14F-4D97-AF65-F5344CB8AC3E}">
        <p14:creationId xmlns:p14="http://schemas.microsoft.com/office/powerpoint/2010/main" val="390116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atin typeface="dearJoe 5 CASUAL PRO" panose="02000000000000000000" pitchFamily="2" charset="0"/>
              </a:rPr>
              <a:t>What is long-shore drift?</a:t>
            </a:r>
            <a:endParaRPr lang="en-US" dirty="0">
              <a:latin typeface="dearJoe 5 CASUAL PRO" panose="02000000000000000000" pitchFamily="2" charset="0"/>
            </a:endParaRPr>
          </a:p>
        </p:txBody>
      </p:sp>
      <p:sp>
        <p:nvSpPr>
          <p:cNvPr id="3" name="Content Placeholder 2"/>
          <p:cNvSpPr>
            <a:spLocks noGrp="1"/>
          </p:cNvSpPr>
          <p:nvPr>
            <p:ph idx="1"/>
          </p:nvPr>
        </p:nvSpPr>
        <p:spPr>
          <a:xfrm>
            <a:off x="457200" y="1600200"/>
            <a:ext cx="8229600" cy="4525963"/>
          </a:xfrm>
        </p:spPr>
        <p:txBody>
          <a:bodyPr/>
          <a:lstStyle/>
          <a:p>
            <a:r>
              <a:rPr lang="en-US">
                <a:hlinkClick r:id="rId2"/>
              </a:rPr>
              <a:t>http://www.youtube.com/watch?v=U9EhVa4MmEs&amp;feature=player_embedded</a:t>
            </a:r>
            <a:endParaRPr lang="en-US"/>
          </a:p>
          <a:p>
            <a:pPr>
              <a:buNone/>
            </a:pPr>
            <a:endParaRPr lang="en-US" dirty="0"/>
          </a:p>
        </p:txBody>
      </p:sp>
      <p:pic>
        <p:nvPicPr>
          <p:cNvPr id="4" name="Picture 3" descr="Longshoredrift">
            <a:extLst>
              <a:ext uri="{FF2B5EF4-FFF2-40B4-BE49-F238E27FC236}">
                <a16:creationId xmlns:a16="http://schemas.microsoft.com/office/drawing/2014/main" id="{D772B573-55D4-4E4A-B36F-C6E54D2F0D33}"/>
              </a:ext>
            </a:extLst>
          </p:cNvPr>
          <p:cNvPicPr>
            <a:picLocks noChangeAspect="1" noChangeArrowheads="1"/>
          </p:cNvPicPr>
          <p:nvPr/>
        </p:nvPicPr>
        <p:blipFill>
          <a:blip r:embed="rId3" cstate="print"/>
          <a:srcRect/>
          <a:stretch>
            <a:fillRect/>
          </a:stretch>
        </p:blipFill>
        <p:spPr>
          <a:xfrm>
            <a:off x="1905000" y="3048000"/>
            <a:ext cx="5562600" cy="2542765"/>
          </a:xfrm>
          <a:prstGeom prst="rect">
            <a:avLst/>
          </a:prstGeom>
          <a:noFill/>
          <a:ln/>
        </p:spPr>
      </p:pic>
    </p:spTree>
    <p:extLst>
      <p:ext uri="{BB962C8B-B14F-4D97-AF65-F5344CB8AC3E}">
        <p14:creationId xmlns:p14="http://schemas.microsoft.com/office/powerpoint/2010/main" val="152698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t="4097" r="2209"/>
          <a:stretch>
            <a:fillRect/>
          </a:stretch>
        </p:blipFill>
        <p:spPr bwMode="auto">
          <a:xfrm>
            <a:off x="827088" y="765175"/>
            <a:ext cx="7921625" cy="5826125"/>
          </a:xfrm>
          <a:prstGeom prst="rect">
            <a:avLst/>
          </a:prstGeom>
          <a:noFill/>
          <a:ln w="9525">
            <a:noFill/>
            <a:miter lim="800000"/>
            <a:headEnd/>
            <a:tailEnd/>
          </a:ln>
        </p:spPr>
      </p:pic>
      <p:sp>
        <p:nvSpPr>
          <p:cNvPr id="18435" name="Text Box 3"/>
          <p:cNvSpPr txBox="1">
            <a:spLocks noChangeArrowheads="1"/>
          </p:cNvSpPr>
          <p:nvPr/>
        </p:nvSpPr>
        <p:spPr bwMode="auto">
          <a:xfrm rot="1399759">
            <a:off x="455613" y="3983038"/>
            <a:ext cx="1773237" cy="274637"/>
          </a:xfrm>
          <a:prstGeom prst="rect">
            <a:avLst/>
          </a:prstGeom>
          <a:noFill/>
          <a:ln w="9525">
            <a:noFill/>
            <a:miter lim="800000"/>
            <a:headEnd/>
            <a:tailEnd/>
          </a:ln>
        </p:spPr>
        <p:txBody>
          <a:bodyPr wrap="none">
            <a:spAutoFit/>
          </a:bodyPr>
          <a:lstStyle/>
          <a:p>
            <a:r>
              <a:rPr lang="en-GB" sz="1200" b="1"/>
              <a:t>River Humber Current</a:t>
            </a:r>
          </a:p>
        </p:txBody>
      </p:sp>
      <p:sp>
        <p:nvSpPr>
          <p:cNvPr id="18436" name="Text Box 4"/>
          <p:cNvSpPr txBox="1">
            <a:spLocks noChangeArrowheads="1"/>
          </p:cNvSpPr>
          <p:nvPr/>
        </p:nvSpPr>
        <p:spPr bwMode="auto">
          <a:xfrm rot="-1910771">
            <a:off x="2339975" y="3860800"/>
            <a:ext cx="1495425" cy="274638"/>
          </a:xfrm>
          <a:prstGeom prst="rect">
            <a:avLst/>
          </a:prstGeom>
          <a:noFill/>
          <a:ln w="9525">
            <a:noFill/>
            <a:miter lim="800000"/>
            <a:headEnd/>
            <a:tailEnd/>
          </a:ln>
        </p:spPr>
        <p:txBody>
          <a:bodyPr wrap="none">
            <a:spAutoFit/>
          </a:bodyPr>
          <a:lstStyle/>
          <a:p>
            <a:r>
              <a:rPr lang="en-GB" sz="1200" b="1"/>
              <a:t>North Sea Current</a:t>
            </a:r>
          </a:p>
        </p:txBody>
      </p:sp>
      <p:sp>
        <p:nvSpPr>
          <p:cNvPr id="18437" name="Text Box 5"/>
          <p:cNvSpPr txBox="1">
            <a:spLocks noChangeArrowheads="1"/>
          </p:cNvSpPr>
          <p:nvPr/>
        </p:nvSpPr>
        <p:spPr bwMode="auto">
          <a:xfrm>
            <a:off x="2051050" y="2565400"/>
            <a:ext cx="287338" cy="366713"/>
          </a:xfrm>
          <a:prstGeom prst="rect">
            <a:avLst/>
          </a:prstGeom>
          <a:noFill/>
          <a:ln w="9525">
            <a:noFill/>
            <a:miter lim="800000"/>
            <a:headEnd/>
            <a:tailEnd/>
          </a:ln>
        </p:spPr>
        <p:txBody>
          <a:bodyPr>
            <a:spAutoFit/>
          </a:bodyPr>
          <a:lstStyle/>
          <a:p>
            <a:pPr>
              <a:spcBef>
                <a:spcPct val="50000"/>
              </a:spcBef>
            </a:pPr>
            <a:r>
              <a:rPr lang="en-GB">
                <a:solidFill>
                  <a:srgbClr val="CC0099"/>
                </a:solidFill>
              </a:rPr>
              <a:t>A</a:t>
            </a:r>
          </a:p>
        </p:txBody>
      </p:sp>
      <p:sp>
        <p:nvSpPr>
          <p:cNvPr id="18438" name="Text Box 6"/>
          <p:cNvSpPr txBox="1">
            <a:spLocks noChangeArrowheads="1"/>
          </p:cNvSpPr>
          <p:nvPr/>
        </p:nvSpPr>
        <p:spPr bwMode="auto">
          <a:xfrm>
            <a:off x="6948488" y="4437063"/>
            <a:ext cx="287337" cy="366712"/>
          </a:xfrm>
          <a:prstGeom prst="rect">
            <a:avLst/>
          </a:prstGeom>
          <a:noFill/>
          <a:ln w="9525">
            <a:noFill/>
            <a:miter lim="800000"/>
            <a:headEnd/>
            <a:tailEnd/>
          </a:ln>
        </p:spPr>
        <p:txBody>
          <a:bodyPr>
            <a:spAutoFit/>
          </a:bodyPr>
          <a:lstStyle/>
          <a:p>
            <a:pPr>
              <a:spcBef>
                <a:spcPct val="50000"/>
              </a:spcBef>
            </a:pPr>
            <a:r>
              <a:rPr lang="en-GB">
                <a:solidFill>
                  <a:srgbClr val="CC0099"/>
                </a:solidFill>
              </a:rPr>
              <a:t>E</a:t>
            </a:r>
          </a:p>
        </p:txBody>
      </p:sp>
      <p:sp>
        <p:nvSpPr>
          <p:cNvPr id="18439" name="Text Box 7"/>
          <p:cNvSpPr txBox="1">
            <a:spLocks noChangeArrowheads="1"/>
          </p:cNvSpPr>
          <p:nvPr/>
        </p:nvSpPr>
        <p:spPr bwMode="auto">
          <a:xfrm>
            <a:off x="5580063" y="3860800"/>
            <a:ext cx="287337" cy="366713"/>
          </a:xfrm>
          <a:prstGeom prst="rect">
            <a:avLst/>
          </a:prstGeom>
          <a:noFill/>
          <a:ln w="9525">
            <a:noFill/>
            <a:miter lim="800000"/>
            <a:headEnd/>
            <a:tailEnd/>
          </a:ln>
        </p:spPr>
        <p:txBody>
          <a:bodyPr>
            <a:spAutoFit/>
          </a:bodyPr>
          <a:lstStyle/>
          <a:p>
            <a:pPr>
              <a:spcBef>
                <a:spcPct val="50000"/>
              </a:spcBef>
            </a:pPr>
            <a:r>
              <a:rPr lang="en-GB">
                <a:solidFill>
                  <a:srgbClr val="CC0099"/>
                </a:solidFill>
              </a:rPr>
              <a:t>D</a:t>
            </a:r>
          </a:p>
        </p:txBody>
      </p:sp>
      <p:sp>
        <p:nvSpPr>
          <p:cNvPr id="18440" name="Text Box 8"/>
          <p:cNvSpPr txBox="1">
            <a:spLocks noChangeArrowheads="1"/>
          </p:cNvSpPr>
          <p:nvPr/>
        </p:nvSpPr>
        <p:spPr bwMode="auto">
          <a:xfrm>
            <a:off x="3995738" y="3429000"/>
            <a:ext cx="287337" cy="366713"/>
          </a:xfrm>
          <a:prstGeom prst="rect">
            <a:avLst/>
          </a:prstGeom>
          <a:noFill/>
          <a:ln w="9525">
            <a:noFill/>
            <a:miter lim="800000"/>
            <a:headEnd/>
            <a:tailEnd/>
          </a:ln>
        </p:spPr>
        <p:txBody>
          <a:bodyPr>
            <a:spAutoFit/>
          </a:bodyPr>
          <a:lstStyle/>
          <a:p>
            <a:pPr>
              <a:spcBef>
                <a:spcPct val="50000"/>
              </a:spcBef>
            </a:pPr>
            <a:r>
              <a:rPr lang="en-GB">
                <a:solidFill>
                  <a:srgbClr val="CC0099"/>
                </a:solidFill>
              </a:rPr>
              <a:t>C</a:t>
            </a:r>
          </a:p>
        </p:txBody>
      </p:sp>
      <p:sp>
        <p:nvSpPr>
          <p:cNvPr id="18441" name="Text Box 9"/>
          <p:cNvSpPr txBox="1">
            <a:spLocks noChangeArrowheads="1"/>
          </p:cNvSpPr>
          <p:nvPr/>
        </p:nvSpPr>
        <p:spPr bwMode="auto">
          <a:xfrm>
            <a:off x="2195513" y="4221163"/>
            <a:ext cx="287337" cy="366712"/>
          </a:xfrm>
          <a:prstGeom prst="rect">
            <a:avLst/>
          </a:prstGeom>
          <a:noFill/>
          <a:ln w="9525">
            <a:noFill/>
            <a:miter lim="800000"/>
            <a:headEnd/>
            <a:tailEnd/>
          </a:ln>
        </p:spPr>
        <p:txBody>
          <a:bodyPr>
            <a:spAutoFit/>
          </a:bodyPr>
          <a:lstStyle/>
          <a:p>
            <a:pPr>
              <a:spcBef>
                <a:spcPct val="50000"/>
              </a:spcBef>
            </a:pPr>
            <a:r>
              <a:rPr lang="en-GB">
                <a:solidFill>
                  <a:srgbClr val="CC0099"/>
                </a:solidFill>
              </a:rPr>
              <a:t>B</a:t>
            </a:r>
          </a:p>
        </p:txBody>
      </p:sp>
      <p:sp>
        <p:nvSpPr>
          <p:cNvPr id="18442" name="Text Box 10"/>
          <p:cNvSpPr txBox="1">
            <a:spLocks noChangeArrowheads="1"/>
          </p:cNvSpPr>
          <p:nvPr/>
        </p:nvSpPr>
        <p:spPr bwMode="auto">
          <a:xfrm>
            <a:off x="3040063" y="5707063"/>
            <a:ext cx="184150" cy="244475"/>
          </a:xfrm>
          <a:prstGeom prst="rect">
            <a:avLst/>
          </a:prstGeom>
          <a:noFill/>
          <a:ln w="9525">
            <a:noFill/>
            <a:miter lim="800000"/>
            <a:headEnd/>
            <a:tailEnd/>
          </a:ln>
        </p:spPr>
        <p:txBody>
          <a:bodyPr wrap="none">
            <a:spAutoFit/>
          </a:bodyPr>
          <a:lstStyle/>
          <a:p>
            <a:endParaRPr lang="en-US" sz="1000"/>
          </a:p>
        </p:txBody>
      </p:sp>
      <p:sp>
        <p:nvSpPr>
          <p:cNvPr id="18443" name="Text Box 11"/>
          <p:cNvSpPr txBox="1">
            <a:spLocks noChangeArrowheads="1"/>
          </p:cNvSpPr>
          <p:nvPr/>
        </p:nvSpPr>
        <p:spPr bwMode="auto">
          <a:xfrm>
            <a:off x="179388" y="549275"/>
            <a:ext cx="8496300" cy="366713"/>
          </a:xfrm>
          <a:prstGeom prst="rect">
            <a:avLst/>
          </a:prstGeom>
          <a:noFill/>
          <a:ln w="9525">
            <a:noFill/>
            <a:miter lim="800000"/>
            <a:headEnd/>
            <a:tailEnd/>
          </a:ln>
        </p:spPr>
        <p:txBody>
          <a:bodyPr>
            <a:spAutoFit/>
          </a:bodyPr>
          <a:lstStyle/>
          <a:p>
            <a:pPr>
              <a:spcBef>
                <a:spcPct val="50000"/>
              </a:spcBef>
            </a:pPr>
            <a:r>
              <a:rPr lang="en-GB">
                <a:solidFill>
                  <a:srgbClr val="CC0099"/>
                </a:solidFill>
              </a:rPr>
              <a:t>A : Sea erodes the coast and Longshore Drift transports material down the coast</a:t>
            </a:r>
          </a:p>
        </p:txBody>
      </p:sp>
      <p:sp>
        <p:nvSpPr>
          <p:cNvPr id="18444" name="Text Box 12"/>
          <p:cNvSpPr txBox="1">
            <a:spLocks noChangeArrowheads="1"/>
          </p:cNvSpPr>
          <p:nvPr/>
        </p:nvSpPr>
        <p:spPr bwMode="auto">
          <a:xfrm>
            <a:off x="250825" y="908050"/>
            <a:ext cx="8893175" cy="641350"/>
          </a:xfrm>
          <a:prstGeom prst="rect">
            <a:avLst/>
          </a:prstGeom>
          <a:noFill/>
          <a:ln w="9525">
            <a:noFill/>
            <a:miter lim="800000"/>
            <a:headEnd/>
            <a:tailEnd/>
          </a:ln>
        </p:spPr>
        <p:txBody>
          <a:bodyPr>
            <a:spAutoFit/>
          </a:bodyPr>
          <a:lstStyle/>
          <a:p>
            <a:pPr>
              <a:spcBef>
                <a:spcPct val="50000"/>
              </a:spcBef>
            </a:pPr>
            <a:r>
              <a:rPr lang="en-GB">
                <a:solidFill>
                  <a:srgbClr val="CC0099"/>
                </a:solidFill>
              </a:rPr>
              <a:t>B : The North Sea and R. Humber currents meet, slow down &amp; deposit their material. The N.Sea current is stronger so the recurved spit bends in to the Humber channel.</a:t>
            </a:r>
          </a:p>
        </p:txBody>
      </p:sp>
      <p:sp>
        <p:nvSpPr>
          <p:cNvPr id="18445" name="Text Box 13"/>
          <p:cNvSpPr txBox="1">
            <a:spLocks noChangeArrowheads="1"/>
          </p:cNvSpPr>
          <p:nvPr/>
        </p:nvSpPr>
        <p:spPr bwMode="auto">
          <a:xfrm>
            <a:off x="179388" y="5445125"/>
            <a:ext cx="8964612" cy="366713"/>
          </a:xfrm>
          <a:prstGeom prst="rect">
            <a:avLst/>
          </a:prstGeom>
          <a:noFill/>
          <a:ln w="9525">
            <a:noFill/>
            <a:miter lim="800000"/>
            <a:headEnd/>
            <a:tailEnd/>
          </a:ln>
        </p:spPr>
        <p:txBody>
          <a:bodyPr>
            <a:spAutoFit/>
          </a:bodyPr>
          <a:lstStyle/>
          <a:p>
            <a:pPr>
              <a:spcBef>
                <a:spcPct val="50000"/>
              </a:spcBef>
            </a:pPr>
            <a:r>
              <a:rPr lang="en-GB">
                <a:solidFill>
                  <a:srgbClr val="CC0099"/>
                </a:solidFill>
              </a:rPr>
              <a:t>C : As the Spit head grows southwards, erosion still takes place up-coast</a:t>
            </a:r>
          </a:p>
        </p:txBody>
      </p:sp>
      <p:sp>
        <p:nvSpPr>
          <p:cNvPr id="18446" name="Text Box 14"/>
          <p:cNvSpPr txBox="1">
            <a:spLocks noChangeArrowheads="1"/>
          </p:cNvSpPr>
          <p:nvPr/>
        </p:nvSpPr>
        <p:spPr bwMode="auto">
          <a:xfrm>
            <a:off x="250825" y="5876925"/>
            <a:ext cx="8496300" cy="366713"/>
          </a:xfrm>
          <a:prstGeom prst="rect">
            <a:avLst/>
          </a:prstGeom>
          <a:noFill/>
          <a:ln w="9525">
            <a:noFill/>
            <a:miter lim="800000"/>
            <a:headEnd/>
            <a:tailEnd/>
          </a:ln>
        </p:spPr>
        <p:txBody>
          <a:bodyPr>
            <a:spAutoFit/>
          </a:bodyPr>
          <a:lstStyle/>
          <a:p>
            <a:pPr>
              <a:spcBef>
                <a:spcPct val="50000"/>
              </a:spcBef>
            </a:pPr>
            <a:r>
              <a:rPr lang="en-GB">
                <a:solidFill>
                  <a:srgbClr val="CC0099"/>
                </a:solidFill>
              </a:rPr>
              <a:t>D : The neck of the spit has more erosion than deposition – so gets thinner</a:t>
            </a:r>
          </a:p>
        </p:txBody>
      </p:sp>
      <p:sp>
        <p:nvSpPr>
          <p:cNvPr id="18447" name="Text Box 15"/>
          <p:cNvSpPr txBox="1">
            <a:spLocks noChangeArrowheads="1"/>
          </p:cNvSpPr>
          <p:nvPr/>
        </p:nvSpPr>
        <p:spPr bwMode="auto">
          <a:xfrm>
            <a:off x="323850" y="6308725"/>
            <a:ext cx="9072563" cy="366713"/>
          </a:xfrm>
          <a:prstGeom prst="rect">
            <a:avLst/>
          </a:prstGeom>
          <a:noFill/>
          <a:ln w="9525">
            <a:noFill/>
            <a:miter lim="800000"/>
            <a:headEnd/>
            <a:tailEnd/>
          </a:ln>
        </p:spPr>
        <p:txBody>
          <a:bodyPr>
            <a:spAutoFit/>
          </a:bodyPr>
          <a:lstStyle/>
          <a:p>
            <a:pPr>
              <a:spcBef>
                <a:spcPct val="50000"/>
              </a:spcBef>
            </a:pPr>
            <a:r>
              <a:rPr lang="en-GB">
                <a:solidFill>
                  <a:srgbClr val="CC0099"/>
                </a:solidFill>
              </a:rPr>
              <a:t>E : The sea breaks through the neck, the spit head is an island and is eroded away</a:t>
            </a:r>
          </a:p>
        </p:txBody>
      </p:sp>
      <p:sp>
        <p:nvSpPr>
          <p:cNvPr id="18448" name="Text Box 16"/>
          <p:cNvSpPr txBox="1">
            <a:spLocks noChangeArrowheads="1"/>
          </p:cNvSpPr>
          <p:nvPr/>
        </p:nvSpPr>
        <p:spPr bwMode="auto">
          <a:xfrm>
            <a:off x="179388" y="115888"/>
            <a:ext cx="8785225" cy="395287"/>
          </a:xfrm>
          <a:prstGeom prst="rect">
            <a:avLst/>
          </a:prstGeom>
          <a:noFill/>
          <a:ln w="28575">
            <a:solidFill>
              <a:schemeClr val="tx1"/>
            </a:solidFill>
            <a:miter lim="800000"/>
            <a:headEnd/>
            <a:tailEnd/>
          </a:ln>
        </p:spPr>
        <p:txBody>
          <a:bodyPr>
            <a:spAutoFit/>
          </a:bodyPr>
          <a:lstStyle/>
          <a:p>
            <a:pPr>
              <a:spcBef>
                <a:spcPct val="50000"/>
              </a:spcBef>
            </a:pPr>
            <a:r>
              <a:rPr lang="en-GB" i="1"/>
              <a:t>Coasts :  Features of Deposition / </a:t>
            </a:r>
            <a:r>
              <a:rPr lang="en-GB" sz="1600" i="1"/>
              <a:t>Evolution of Spurn Head, E. Yorkshire – A SPIT</a:t>
            </a:r>
          </a:p>
        </p:txBody>
      </p:sp>
      <p:sp>
        <p:nvSpPr>
          <p:cNvPr id="18449" name="Text Box 17"/>
          <p:cNvSpPr txBox="1">
            <a:spLocks noChangeArrowheads="1"/>
          </p:cNvSpPr>
          <p:nvPr/>
        </p:nvSpPr>
        <p:spPr bwMode="auto">
          <a:xfrm>
            <a:off x="8532813" y="188913"/>
            <a:ext cx="360362" cy="274637"/>
          </a:xfrm>
          <a:prstGeom prst="rect">
            <a:avLst/>
          </a:prstGeom>
          <a:noFill/>
          <a:ln w="9525">
            <a:noFill/>
            <a:miter lim="800000"/>
            <a:headEnd/>
            <a:tailEnd/>
          </a:ln>
        </p:spPr>
        <p:txBody>
          <a:bodyPr>
            <a:spAutoFit/>
          </a:bodyPr>
          <a:lstStyle/>
          <a:p>
            <a:pPr>
              <a:spcBef>
                <a:spcPct val="50000"/>
              </a:spcBef>
            </a:pPr>
            <a:r>
              <a:rPr lang="en-GB" sz="1200"/>
              <a:t>14</a:t>
            </a:r>
          </a:p>
        </p:txBody>
      </p:sp>
    </p:spTree>
    <p:extLst>
      <p:ext uri="{BB962C8B-B14F-4D97-AF65-F5344CB8AC3E}">
        <p14:creationId xmlns:p14="http://schemas.microsoft.com/office/powerpoint/2010/main" val="1372833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0674FA65-EF9A-BF43-9F74-C188E32A2738}"/>
              </a:ext>
            </a:extLst>
          </p:cNvPr>
          <p:cNvPicPr>
            <a:picLocks noChangeAspect="1"/>
          </p:cNvPicPr>
          <p:nvPr/>
        </p:nvPicPr>
        <p:blipFill>
          <a:blip r:embed="rId3"/>
          <a:stretch>
            <a:fillRect/>
          </a:stretch>
        </p:blipFill>
        <p:spPr>
          <a:xfrm>
            <a:off x="245912" y="0"/>
            <a:ext cx="8652176" cy="6858000"/>
          </a:xfrm>
          <a:prstGeom prst="rect">
            <a:avLst/>
          </a:prstGeom>
        </p:spPr>
      </p:pic>
    </p:spTree>
    <p:extLst>
      <p:ext uri="{BB962C8B-B14F-4D97-AF65-F5344CB8AC3E}">
        <p14:creationId xmlns:p14="http://schemas.microsoft.com/office/powerpoint/2010/main" val="3423414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 y="828433"/>
            <a:ext cx="8685984" cy="699921"/>
          </a:xfrm>
          <a:solidFill>
            <a:srgbClr val="FFFF00"/>
          </a:solidFill>
          <a:ln>
            <a:solidFill>
              <a:schemeClr val="tx1"/>
            </a:solidFill>
          </a:ln>
        </p:spPr>
        <p:txBody>
          <a:bodyPr>
            <a:normAutofit/>
          </a:bodyPr>
          <a:lstStyle/>
          <a:p>
            <a:r>
              <a:rPr lang="en-GB" b="1" dirty="0"/>
              <a:t>How is a bar formed? </a:t>
            </a:r>
          </a:p>
        </p:txBody>
      </p:sp>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coastal deposition landforms; spits and bars.</a:t>
            </a:r>
          </a:p>
        </p:txBody>
      </p:sp>
      <p:sp>
        <p:nvSpPr>
          <p:cNvPr id="3" name="Content Placeholder 2"/>
          <p:cNvSpPr>
            <a:spLocks noGrp="1"/>
          </p:cNvSpPr>
          <p:nvPr>
            <p:ph idx="1"/>
          </p:nvPr>
        </p:nvSpPr>
        <p:spPr>
          <a:xfrm>
            <a:off x="4023360" y="4764552"/>
            <a:ext cx="4885509" cy="1257424"/>
          </a:xfrm>
          <a:solidFill>
            <a:schemeClr val="accent4">
              <a:lumMod val="40000"/>
              <a:lumOff val="60000"/>
            </a:schemeClr>
          </a:solidFill>
          <a:ln>
            <a:solidFill>
              <a:schemeClr val="tx1"/>
            </a:solidFill>
          </a:ln>
        </p:spPr>
        <p:txBody>
          <a:bodyPr>
            <a:normAutofit fontScale="70000" lnSpcReduction="20000"/>
          </a:bodyPr>
          <a:lstStyle/>
          <a:p>
            <a:pPr marL="0" indent="0">
              <a:buNone/>
            </a:pPr>
            <a:r>
              <a:rPr lang="en-GB" dirty="0"/>
              <a:t>1. A spit joins together two headlands.</a:t>
            </a:r>
          </a:p>
          <a:p>
            <a:pPr marL="0" indent="0">
              <a:buNone/>
            </a:pPr>
            <a:r>
              <a:rPr lang="en-GB" dirty="0"/>
              <a:t>2. A bar cuts off the bay between the headlands from the sea.</a:t>
            </a:r>
          </a:p>
          <a:p>
            <a:pPr marL="0" indent="0">
              <a:buNone/>
            </a:pPr>
            <a:r>
              <a:rPr lang="en-GB" dirty="0"/>
              <a:t>3. A lagoon can form behind the bar.</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pic>
        <p:nvPicPr>
          <p:cNvPr id="11" name="Picture 10"/>
          <p:cNvPicPr>
            <a:picLocks noChangeAspect="1"/>
          </p:cNvPicPr>
          <p:nvPr/>
        </p:nvPicPr>
        <p:blipFill>
          <a:blip r:embed="rId3"/>
          <a:stretch>
            <a:fillRect/>
          </a:stretch>
        </p:blipFill>
        <p:spPr>
          <a:xfrm>
            <a:off x="222885" y="1665315"/>
            <a:ext cx="3577590" cy="2845948"/>
          </a:xfrm>
          <a:prstGeom prst="rect">
            <a:avLst/>
          </a:prstGeom>
          <a:ln>
            <a:solidFill>
              <a:schemeClr val="tx1"/>
            </a:solidFill>
          </a:ln>
        </p:spPr>
      </p:pic>
      <p:sp>
        <p:nvSpPr>
          <p:cNvPr id="14" name="Content Placeholder 2"/>
          <p:cNvSpPr txBox="1">
            <a:spLocks/>
          </p:cNvSpPr>
          <p:nvPr/>
        </p:nvSpPr>
        <p:spPr>
          <a:xfrm>
            <a:off x="222885" y="4665830"/>
            <a:ext cx="3577590" cy="733991"/>
          </a:xfrm>
          <a:prstGeom prst="rect">
            <a:avLst/>
          </a:prstGeom>
          <a:solidFill>
            <a:schemeClr val="accent4">
              <a:lumMod val="40000"/>
              <a:lumOff val="60000"/>
            </a:schemeClr>
          </a:solidFill>
          <a:ln>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err="1"/>
              <a:t>Slapton</a:t>
            </a:r>
            <a:r>
              <a:rPr lang="en-GB" dirty="0"/>
              <a:t> Ley Bar, Devon, United Kingdom</a:t>
            </a:r>
          </a:p>
        </p:txBody>
      </p:sp>
      <p:pic>
        <p:nvPicPr>
          <p:cNvPr id="1026" name="Picture 2" descr="Image result for formation of a b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088" y="1665315"/>
            <a:ext cx="3924300" cy="29622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6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7AF0C-265E-004E-969D-96A9D8A8466E}"/>
              </a:ext>
            </a:extLst>
          </p:cNvPr>
          <p:cNvSpPr>
            <a:spLocks noGrp="1"/>
          </p:cNvSpPr>
          <p:nvPr>
            <p:ph type="title"/>
          </p:nvPr>
        </p:nvSpPr>
        <p:spPr/>
        <p:txBody>
          <a:bodyPr/>
          <a:lstStyle/>
          <a:p>
            <a:endParaRPr lang="en-US"/>
          </a:p>
        </p:txBody>
      </p:sp>
      <p:pic>
        <p:nvPicPr>
          <p:cNvPr id="5" name="Content Placeholder 4">
            <a:hlinkClick r:id="rId2"/>
            <a:extLst>
              <a:ext uri="{FF2B5EF4-FFF2-40B4-BE49-F238E27FC236}">
                <a16:creationId xmlns:a16="http://schemas.microsoft.com/office/drawing/2014/main" id="{0AF172B4-0110-7A4C-B4F2-90C3D20777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806" y="1027907"/>
            <a:ext cx="8500388" cy="4794703"/>
          </a:xfrm>
        </p:spPr>
      </p:pic>
    </p:spTree>
    <p:extLst>
      <p:ext uri="{BB962C8B-B14F-4D97-AF65-F5344CB8AC3E}">
        <p14:creationId xmlns:p14="http://schemas.microsoft.com/office/powerpoint/2010/main" val="1508346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coastal deposition landforms; spits and bars.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
        <p:nvSpPr>
          <p:cNvPr id="13" name="Title 1"/>
          <p:cNvSpPr>
            <a:spLocks noGrp="1"/>
          </p:cNvSpPr>
          <p:nvPr>
            <p:ph type="title"/>
          </p:nvPr>
        </p:nvSpPr>
        <p:spPr>
          <a:xfrm>
            <a:off x="628649" y="828687"/>
            <a:ext cx="7886701" cy="788078"/>
          </a:xfrm>
          <a:solidFill>
            <a:srgbClr val="FFFF00"/>
          </a:solidFill>
          <a:ln>
            <a:solidFill>
              <a:schemeClr val="tx1"/>
            </a:solidFill>
          </a:ln>
        </p:spPr>
        <p:txBody>
          <a:bodyPr>
            <a:normAutofit fontScale="90000"/>
          </a:bodyPr>
          <a:lstStyle/>
          <a:p>
            <a:r>
              <a:rPr lang="en-GB" sz="2400" b="1" dirty="0"/>
              <a:t>On your worksheets, label the characteristics of Sandbanks Spit, Dorset. Using the photograph of </a:t>
            </a:r>
            <a:r>
              <a:rPr lang="en-GB" sz="2400" b="1" dirty="0" err="1"/>
              <a:t>Slapton</a:t>
            </a:r>
            <a:r>
              <a:rPr lang="en-GB" sz="2400" b="1" dirty="0"/>
              <a:t> Ley Bar, draw a diagram to show a bar.</a:t>
            </a:r>
          </a:p>
        </p:txBody>
      </p:sp>
      <p:pic>
        <p:nvPicPr>
          <p:cNvPr id="11" name="Content Placeholder 10"/>
          <p:cNvPicPr>
            <a:picLocks noGrp="1" noChangeAspect="1"/>
          </p:cNvPicPr>
          <p:nvPr>
            <p:ph idx="1"/>
          </p:nvPr>
        </p:nvPicPr>
        <p:blipFill>
          <a:blip r:embed="rId3"/>
          <a:stretch>
            <a:fillRect/>
          </a:stretch>
        </p:blipFill>
        <p:spPr>
          <a:xfrm>
            <a:off x="643587" y="1672977"/>
            <a:ext cx="3664833" cy="2841457"/>
          </a:xfrm>
          <a:prstGeom prst="rect">
            <a:avLst/>
          </a:prstGeom>
          <a:ln>
            <a:solidFill>
              <a:schemeClr val="tx1"/>
            </a:solidFill>
          </a:ln>
        </p:spPr>
      </p:pic>
      <p:sp>
        <p:nvSpPr>
          <p:cNvPr id="12" name="TextBox 11"/>
          <p:cNvSpPr txBox="1"/>
          <p:nvPr/>
        </p:nvSpPr>
        <p:spPr>
          <a:xfrm>
            <a:off x="628650" y="5016626"/>
            <a:ext cx="932463" cy="369332"/>
          </a:xfrm>
          <a:prstGeom prst="rect">
            <a:avLst/>
          </a:prstGeom>
          <a:solidFill>
            <a:schemeClr val="bg1"/>
          </a:solidFill>
          <a:ln>
            <a:solidFill>
              <a:schemeClr val="tx1"/>
            </a:solidFill>
          </a:ln>
        </p:spPr>
        <p:txBody>
          <a:bodyPr wrap="square" rtlCol="0">
            <a:spAutoFit/>
          </a:bodyPr>
          <a:lstStyle/>
          <a:p>
            <a:r>
              <a:rPr lang="en-GB" b="1" dirty="0"/>
              <a:t>Lagoon</a:t>
            </a:r>
          </a:p>
        </p:txBody>
      </p:sp>
      <p:sp>
        <p:nvSpPr>
          <p:cNvPr id="14" name="TextBox 13"/>
          <p:cNvSpPr txBox="1"/>
          <p:nvPr/>
        </p:nvSpPr>
        <p:spPr>
          <a:xfrm>
            <a:off x="628650" y="4590303"/>
            <a:ext cx="1363417" cy="369332"/>
          </a:xfrm>
          <a:prstGeom prst="rect">
            <a:avLst/>
          </a:prstGeom>
          <a:solidFill>
            <a:schemeClr val="bg1"/>
          </a:solidFill>
          <a:ln>
            <a:solidFill>
              <a:schemeClr val="tx1"/>
            </a:solidFill>
          </a:ln>
        </p:spPr>
        <p:txBody>
          <a:bodyPr wrap="square" rtlCol="0">
            <a:spAutoFit/>
          </a:bodyPr>
          <a:lstStyle/>
          <a:p>
            <a:r>
              <a:rPr lang="en-GB" b="1" dirty="0"/>
              <a:t>Large hook</a:t>
            </a:r>
          </a:p>
        </p:txBody>
      </p:sp>
      <p:sp>
        <p:nvSpPr>
          <p:cNvPr id="15" name="TextBox 14"/>
          <p:cNvSpPr txBox="1"/>
          <p:nvPr/>
        </p:nvSpPr>
        <p:spPr>
          <a:xfrm>
            <a:off x="1622468" y="5016626"/>
            <a:ext cx="1961322" cy="646331"/>
          </a:xfrm>
          <a:prstGeom prst="rect">
            <a:avLst/>
          </a:prstGeom>
          <a:solidFill>
            <a:schemeClr val="bg1"/>
          </a:solidFill>
          <a:ln>
            <a:solidFill>
              <a:schemeClr val="tx1"/>
            </a:solidFill>
          </a:ln>
        </p:spPr>
        <p:txBody>
          <a:bodyPr wrap="square" rtlCol="0">
            <a:spAutoFit/>
          </a:bodyPr>
          <a:lstStyle/>
          <a:p>
            <a:r>
              <a:rPr lang="en-GB" b="1" dirty="0"/>
              <a:t>Mudflats and salt marshes</a:t>
            </a:r>
          </a:p>
        </p:txBody>
      </p:sp>
      <p:sp>
        <p:nvSpPr>
          <p:cNvPr id="16" name="TextBox 15"/>
          <p:cNvSpPr txBox="1"/>
          <p:nvPr/>
        </p:nvSpPr>
        <p:spPr>
          <a:xfrm>
            <a:off x="3297153" y="4584377"/>
            <a:ext cx="573273" cy="369332"/>
          </a:xfrm>
          <a:prstGeom prst="rect">
            <a:avLst/>
          </a:prstGeom>
          <a:solidFill>
            <a:schemeClr val="bg1"/>
          </a:solidFill>
          <a:ln>
            <a:solidFill>
              <a:schemeClr val="tx1"/>
            </a:solidFill>
          </a:ln>
        </p:spPr>
        <p:txBody>
          <a:bodyPr wrap="square" rtlCol="0">
            <a:spAutoFit/>
          </a:bodyPr>
          <a:lstStyle/>
          <a:p>
            <a:r>
              <a:rPr lang="en-GB" b="1" dirty="0"/>
              <a:t>Spit</a:t>
            </a:r>
          </a:p>
        </p:txBody>
      </p:sp>
      <p:sp>
        <p:nvSpPr>
          <p:cNvPr id="17" name="TextBox 16"/>
          <p:cNvSpPr txBox="1"/>
          <p:nvPr/>
        </p:nvSpPr>
        <p:spPr>
          <a:xfrm>
            <a:off x="2059920" y="4584377"/>
            <a:ext cx="1153637" cy="369332"/>
          </a:xfrm>
          <a:prstGeom prst="rect">
            <a:avLst/>
          </a:prstGeom>
          <a:solidFill>
            <a:schemeClr val="bg1"/>
          </a:solidFill>
          <a:ln>
            <a:solidFill>
              <a:schemeClr val="tx1"/>
            </a:solidFill>
          </a:ln>
        </p:spPr>
        <p:txBody>
          <a:bodyPr wrap="square" rtlCol="0">
            <a:spAutoFit/>
          </a:bodyPr>
          <a:lstStyle/>
          <a:p>
            <a:r>
              <a:rPr lang="en-GB" b="1" dirty="0"/>
              <a:t>Distal end</a:t>
            </a:r>
          </a:p>
        </p:txBody>
      </p:sp>
      <p:sp>
        <p:nvSpPr>
          <p:cNvPr id="18" name="TextBox 17"/>
          <p:cNvSpPr txBox="1"/>
          <p:nvPr/>
        </p:nvSpPr>
        <p:spPr>
          <a:xfrm>
            <a:off x="1622468" y="5719169"/>
            <a:ext cx="1726910" cy="369332"/>
          </a:xfrm>
          <a:prstGeom prst="rect">
            <a:avLst/>
          </a:prstGeom>
          <a:solidFill>
            <a:schemeClr val="bg1"/>
          </a:solidFill>
          <a:ln>
            <a:solidFill>
              <a:schemeClr val="tx1"/>
            </a:solidFill>
          </a:ln>
        </p:spPr>
        <p:txBody>
          <a:bodyPr wrap="square" rtlCol="0">
            <a:spAutoFit/>
          </a:bodyPr>
          <a:lstStyle/>
          <a:p>
            <a:r>
              <a:rPr lang="en-GB" b="1" dirty="0"/>
              <a:t>Proximal end</a:t>
            </a:r>
          </a:p>
        </p:txBody>
      </p:sp>
      <p:pic>
        <p:nvPicPr>
          <p:cNvPr id="20" name="Picture 19"/>
          <p:cNvPicPr>
            <a:picLocks noChangeAspect="1"/>
          </p:cNvPicPr>
          <p:nvPr/>
        </p:nvPicPr>
        <p:blipFill>
          <a:blip r:embed="rId4"/>
          <a:stretch>
            <a:fillRect/>
          </a:stretch>
        </p:blipFill>
        <p:spPr>
          <a:xfrm>
            <a:off x="4937415" y="1679682"/>
            <a:ext cx="3577590" cy="2845948"/>
          </a:xfrm>
          <a:prstGeom prst="rect">
            <a:avLst/>
          </a:prstGeom>
          <a:ln>
            <a:solidFill>
              <a:schemeClr val="tx1"/>
            </a:solidFill>
          </a:ln>
        </p:spPr>
      </p:pic>
      <p:sp>
        <p:nvSpPr>
          <p:cNvPr id="19" name="Text Box 2"/>
          <p:cNvSpPr txBox="1"/>
          <p:nvPr/>
        </p:nvSpPr>
        <p:spPr>
          <a:xfrm>
            <a:off x="3154427" y="4214191"/>
            <a:ext cx="1133327" cy="30024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Sandbanks Spit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p:cNvSpPr txBox="1"/>
          <p:nvPr/>
        </p:nvSpPr>
        <p:spPr>
          <a:xfrm>
            <a:off x="7370064" y="4225387"/>
            <a:ext cx="1133327" cy="30024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Slapton</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Ley Bar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4760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8433"/>
            <a:ext cx="7886700" cy="1370066"/>
          </a:xfrm>
          <a:solidFill>
            <a:srgbClr val="FFFF00"/>
          </a:solidFill>
          <a:ln>
            <a:solidFill>
              <a:schemeClr val="tx1"/>
            </a:solidFill>
          </a:ln>
        </p:spPr>
        <p:txBody>
          <a:bodyPr>
            <a:normAutofit/>
          </a:bodyPr>
          <a:lstStyle/>
          <a:p>
            <a:r>
              <a:rPr lang="en-GB" b="1" dirty="0"/>
              <a:t>On your worksheet, explain the formation of Spits and Bars. </a:t>
            </a:r>
          </a:p>
        </p:txBody>
      </p:sp>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coastal deposition landforms; spits and bars.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pic>
        <p:nvPicPr>
          <p:cNvPr id="12" name="Picture 2" descr="Image result for formation of a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916" y="2312122"/>
            <a:ext cx="3924300" cy="29622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2" descr="Image result for characteristics of a sp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46" y="2312122"/>
            <a:ext cx="4764650" cy="26648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970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impact erosion, transportation and deposition has on changing coastal environments.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
        <p:nvSpPr>
          <p:cNvPr id="13" name="Title 1"/>
          <p:cNvSpPr>
            <a:spLocks noGrp="1"/>
          </p:cNvSpPr>
          <p:nvPr>
            <p:ph type="title"/>
          </p:nvPr>
        </p:nvSpPr>
        <p:spPr>
          <a:xfrm>
            <a:off x="141746" y="920729"/>
            <a:ext cx="3963289" cy="1027341"/>
          </a:xfrm>
          <a:solidFill>
            <a:srgbClr val="FFFF00"/>
          </a:solidFill>
          <a:ln>
            <a:solidFill>
              <a:schemeClr val="tx1"/>
            </a:solidFill>
          </a:ln>
        </p:spPr>
        <p:txBody>
          <a:bodyPr>
            <a:noAutofit/>
          </a:bodyPr>
          <a:lstStyle/>
          <a:p>
            <a:r>
              <a:rPr lang="en-GB" sz="2000" dirty="0"/>
              <a:t>Study </a:t>
            </a:r>
            <a:r>
              <a:rPr lang="en-GB" sz="2000" b="1" dirty="0"/>
              <a:t>Figure 2</a:t>
            </a:r>
            <a:r>
              <a:rPr lang="en-GB" sz="2000" dirty="0"/>
              <a:t>, a graph showing how the width of a beach varied along its length in the years 2010 and 2015.</a:t>
            </a:r>
          </a:p>
        </p:txBody>
      </p:sp>
      <p:sp>
        <p:nvSpPr>
          <p:cNvPr id="15" name="Content Placeholder 2"/>
          <p:cNvSpPr txBox="1">
            <a:spLocks/>
          </p:cNvSpPr>
          <p:nvPr/>
        </p:nvSpPr>
        <p:spPr>
          <a:xfrm>
            <a:off x="141746" y="2081041"/>
            <a:ext cx="3963289" cy="1500360"/>
          </a:xfrm>
          <a:prstGeom prst="rect">
            <a:avLst/>
          </a:prstGeom>
          <a:solidFill>
            <a:schemeClr val="accent4"/>
          </a:solidFill>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 total volume of material on the beach in </a:t>
            </a:r>
            <a:r>
              <a:rPr lang="en-GB" b="1" dirty="0"/>
              <a:t>Figure 2 </a:t>
            </a:r>
            <a:r>
              <a:rPr lang="en-GB" dirty="0"/>
              <a:t>increased between 2010 and 2015 because large amounts of material, carried by sea water, were deposited on the coast. (2)</a:t>
            </a:r>
          </a:p>
        </p:txBody>
      </p:sp>
      <p:sp>
        <p:nvSpPr>
          <p:cNvPr id="2" name="AutoShape 2" descr="Image result for coastal depositi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https://scontent-lhr3-1.xx.fbcdn.net/v/t34.0-12/14971239_10209923583260096_1378098961_n.jpg?oh=a7eab9dc239a1889a8b77515d9cde271&amp;oe=58216854"/>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3881" t="16618" r="4396" b="18757"/>
          <a:stretch/>
        </p:blipFill>
        <p:spPr bwMode="auto">
          <a:xfrm>
            <a:off x="4246781" y="920729"/>
            <a:ext cx="4741140" cy="46399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61368" y="925502"/>
            <a:ext cx="1311965" cy="400110"/>
          </a:xfrm>
          <a:prstGeom prst="rect">
            <a:avLst/>
          </a:prstGeom>
          <a:solidFill>
            <a:schemeClr val="bg1"/>
          </a:solidFill>
        </p:spPr>
        <p:txBody>
          <a:bodyPr wrap="square" rtlCol="0">
            <a:spAutoFit/>
          </a:bodyPr>
          <a:lstStyle/>
          <a:p>
            <a:pPr algn="ctr"/>
            <a:r>
              <a:rPr lang="en-GB" sz="2000" b="1" dirty="0"/>
              <a:t>Figure 2</a:t>
            </a:r>
          </a:p>
        </p:txBody>
      </p:sp>
      <p:sp>
        <p:nvSpPr>
          <p:cNvPr id="14" name="Content Placeholder 2"/>
          <p:cNvSpPr txBox="1">
            <a:spLocks/>
          </p:cNvSpPr>
          <p:nvPr/>
        </p:nvSpPr>
        <p:spPr>
          <a:xfrm>
            <a:off x="141746" y="3695024"/>
            <a:ext cx="3963289" cy="1864071"/>
          </a:xfrm>
          <a:prstGeom prst="rect">
            <a:avLst/>
          </a:prstGeom>
          <a:solidFill>
            <a:schemeClr val="accent4">
              <a:lumMod val="40000"/>
              <a:lumOff val="60000"/>
            </a:schemeClr>
          </a:solidFill>
          <a:ln>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Reason 1:………………………....</a:t>
            </a:r>
          </a:p>
          <a:p>
            <a:pPr marL="0" indent="0">
              <a:buNone/>
            </a:pPr>
            <a:r>
              <a:rPr lang="en-GB" dirty="0"/>
              <a:t>…………………………………………</a:t>
            </a:r>
          </a:p>
          <a:p>
            <a:pPr marL="0" indent="0">
              <a:buNone/>
            </a:pPr>
            <a:r>
              <a:rPr lang="en-GB" dirty="0"/>
              <a:t>Reason 2:………………………….</a:t>
            </a:r>
          </a:p>
          <a:p>
            <a:pPr marL="0" indent="0">
              <a:buNone/>
            </a:pPr>
            <a:r>
              <a:rPr lang="en-GB" dirty="0"/>
              <a:t>…………………………………………</a:t>
            </a:r>
          </a:p>
          <a:p>
            <a:pPr marL="0" indent="0">
              <a:buNone/>
            </a:pPr>
            <a:endParaRPr lang="en-GB" dirty="0"/>
          </a:p>
        </p:txBody>
      </p:sp>
    </p:spTree>
    <p:extLst>
      <p:ext uri="{BB962C8B-B14F-4D97-AF65-F5344CB8AC3E}">
        <p14:creationId xmlns:p14="http://schemas.microsoft.com/office/powerpoint/2010/main" val="472414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impact erosion, transportation and deposition has on changing coastal environments.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
        <p:nvSpPr>
          <p:cNvPr id="13" name="Title 1"/>
          <p:cNvSpPr>
            <a:spLocks noGrp="1"/>
          </p:cNvSpPr>
          <p:nvPr>
            <p:ph type="title"/>
          </p:nvPr>
        </p:nvSpPr>
        <p:spPr>
          <a:xfrm>
            <a:off x="141746" y="920729"/>
            <a:ext cx="3963289" cy="1027341"/>
          </a:xfrm>
          <a:solidFill>
            <a:srgbClr val="FFFF00"/>
          </a:solidFill>
          <a:ln>
            <a:solidFill>
              <a:schemeClr val="tx1"/>
            </a:solidFill>
          </a:ln>
        </p:spPr>
        <p:txBody>
          <a:bodyPr>
            <a:noAutofit/>
          </a:bodyPr>
          <a:lstStyle/>
          <a:p>
            <a:r>
              <a:rPr lang="en-GB" sz="2000" dirty="0"/>
              <a:t>Study </a:t>
            </a:r>
            <a:r>
              <a:rPr lang="en-GB" sz="2000" b="1" dirty="0"/>
              <a:t>Figure 2</a:t>
            </a:r>
            <a:r>
              <a:rPr lang="en-GB" sz="2000" dirty="0"/>
              <a:t>, a graph showing how the width of a beach varied along its length in the years 2010 and 2015.</a:t>
            </a:r>
          </a:p>
        </p:txBody>
      </p:sp>
      <p:sp>
        <p:nvSpPr>
          <p:cNvPr id="15" name="Content Placeholder 2"/>
          <p:cNvSpPr txBox="1">
            <a:spLocks/>
          </p:cNvSpPr>
          <p:nvPr/>
        </p:nvSpPr>
        <p:spPr>
          <a:xfrm>
            <a:off x="141746" y="2081041"/>
            <a:ext cx="3963289" cy="1500360"/>
          </a:xfrm>
          <a:prstGeom prst="rect">
            <a:avLst/>
          </a:prstGeom>
          <a:solidFill>
            <a:schemeClr val="accent4"/>
          </a:solidFill>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 total volume of material on the beach in </a:t>
            </a:r>
            <a:r>
              <a:rPr lang="en-GB" b="1" dirty="0"/>
              <a:t>Figure 2 </a:t>
            </a:r>
            <a:r>
              <a:rPr lang="en-GB" dirty="0"/>
              <a:t>increased between 2010 and 2015 because large amounts of material, carried by sea water, were deposited on the coast. (2)</a:t>
            </a:r>
          </a:p>
        </p:txBody>
      </p:sp>
      <p:sp>
        <p:nvSpPr>
          <p:cNvPr id="2" name="AutoShape 2" descr="Image result for coastal depositi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https://scontent-lhr3-1.xx.fbcdn.net/v/t34.0-12/14971239_10209923583260096_1378098961_n.jpg?oh=a7eab9dc239a1889a8b77515d9cde271&amp;oe=58216854"/>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3881" t="16618" r="4396" b="18757"/>
          <a:stretch/>
        </p:blipFill>
        <p:spPr bwMode="auto">
          <a:xfrm>
            <a:off x="4246781" y="920729"/>
            <a:ext cx="4741140" cy="46399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61368" y="925502"/>
            <a:ext cx="1311965" cy="400110"/>
          </a:xfrm>
          <a:prstGeom prst="rect">
            <a:avLst/>
          </a:prstGeom>
          <a:solidFill>
            <a:schemeClr val="bg1"/>
          </a:solidFill>
        </p:spPr>
        <p:txBody>
          <a:bodyPr wrap="square" rtlCol="0">
            <a:spAutoFit/>
          </a:bodyPr>
          <a:lstStyle/>
          <a:p>
            <a:pPr algn="ctr"/>
            <a:r>
              <a:rPr lang="en-GB" sz="2000" b="1" dirty="0"/>
              <a:t>Figure 2</a:t>
            </a:r>
          </a:p>
        </p:txBody>
      </p:sp>
      <p:sp>
        <p:nvSpPr>
          <p:cNvPr id="17" name="Content Placeholder 2"/>
          <p:cNvSpPr txBox="1">
            <a:spLocks/>
          </p:cNvSpPr>
          <p:nvPr/>
        </p:nvSpPr>
        <p:spPr>
          <a:xfrm>
            <a:off x="141745" y="3682927"/>
            <a:ext cx="3963289" cy="1864071"/>
          </a:xfrm>
          <a:prstGeom prst="rect">
            <a:avLst/>
          </a:prstGeom>
          <a:solidFill>
            <a:schemeClr val="accent4">
              <a:lumMod val="40000"/>
              <a:lumOff val="60000"/>
            </a:schemeClr>
          </a:solidFill>
          <a:ln>
            <a:solidFill>
              <a:schemeClr val="tx1"/>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u="sng" dirty="0"/>
              <a:t>MODEL ANSWER:</a:t>
            </a:r>
          </a:p>
          <a:p>
            <a:pPr marL="0" indent="0">
              <a:buNone/>
            </a:pPr>
            <a:r>
              <a:rPr lang="en-GB" dirty="0"/>
              <a:t>There’s lots of erosion elsewhere on the coast, meaning there’s lots of sediment available (1).</a:t>
            </a:r>
          </a:p>
          <a:p>
            <a:pPr marL="0" indent="0">
              <a:buNone/>
            </a:pPr>
            <a:r>
              <a:rPr lang="en-GB" dirty="0"/>
              <a:t>There’s lots of transportation of material into the area (1).  </a:t>
            </a:r>
          </a:p>
          <a:p>
            <a:pPr marL="0" indent="0">
              <a:buNone/>
            </a:pPr>
            <a:endParaRPr lang="en-GB" dirty="0"/>
          </a:p>
        </p:txBody>
      </p:sp>
      <p:pic>
        <p:nvPicPr>
          <p:cNvPr id="18" name="Picture 2" descr="Image result for purple pe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581689" y="2807388"/>
            <a:ext cx="1837911" cy="137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143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93" y="308669"/>
            <a:ext cx="8803471" cy="699987"/>
          </a:xfrm>
          <a:solidFill>
            <a:srgbClr val="FFFF00"/>
          </a:solidFill>
          <a:ln>
            <a:solidFill>
              <a:schemeClr val="tx1"/>
            </a:solidFill>
          </a:ln>
        </p:spPr>
        <p:txBody>
          <a:bodyPr>
            <a:normAutofit/>
          </a:bodyPr>
          <a:lstStyle/>
          <a:p>
            <a:r>
              <a:rPr lang="en-GB" b="1" dirty="0"/>
              <a:t>Complete the skills worksheet</a:t>
            </a:r>
          </a:p>
        </p:txBody>
      </p:sp>
      <p:pic>
        <p:nvPicPr>
          <p:cNvPr id="11" name="Content Placeholder 10">
            <a:extLst>
              <a:ext uri="{FF2B5EF4-FFF2-40B4-BE49-F238E27FC236}">
                <a16:creationId xmlns:a16="http://schemas.microsoft.com/office/drawing/2014/main" id="{6691F2B2-3A59-0043-AB27-8BD2052C39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1569884" y="1825625"/>
            <a:ext cx="6004231" cy="4351338"/>
          </a:xfrm>
        </p:spPr>
      </p:pic>
    </p:spTree>
    <p:extLst>
      <p:ext uri="{BB962C8B-B14F-4D97-AF65-F5344CB8AC3E}">
        <p14:creationId xmlns:p14="http://schemas.microsoft.com/office/powerpoint/2010/main" val="4272710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5F5-4A2B-6747-B93D-5E93485AAF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80F10C-5080-1949-B460-39026DD7A78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7889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b="1"/>
              <a:t>Longshore</a:t>
            </a:r>
            <a:r>
              <a:rPr lang="en-GB" b="1" dirty="0"/>
              <a:t> drift</a:t>
            </a:r>
          </a:p>
        </p:txBody>
      </p:sp>
      <p:pic>
        <p:nvPicPr>
          <p:cNvPr id="11267" name="Picture 3" descr="Longshoredrift"/>
          <p:cNvPicPr>
            <a:picLocks noGrp="1" noChangeAspect="1" noChangeArrowheads="1"/>
          </p:cNvPicPr>
          <p:nvPr>
            <p:ph idx="1"/>
          </p:nvPr>
        </p:nvPicPr>
        <p:blipFill>
          <a:blip r:embed="rId2" cstate="print"/>
          <a:srcRect/>
          <a:stretch>
            <a:fillRect/>
          </a:stretch>
        </p:blipFill>
        <p:spPr>
          <a:xfrm>
            <a:off x="0" y="1700213"/>
            <a:ext cx="9144000" cy="4179887"/>
          </a:xfrm>
          <a:noFill/>
          <a:ln/>
        </p:spPr>
      </p:pic>
    </p:spTree>
    <p:extLst>
      <p:ext uri="{BB962C8B-B14F-4D97-AF65-F5344CB8AC3E}">
        <p14:creationId xmlns:p14="http://schemas.microsoft.com/office/powerpoint/2010/main" val="228581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impact erosion, transportation and deposition has on changing coastal environments.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
        <p:nvSpPr>
          <p:cNvPr id="13" name="Title 1"/>
          <p:cNvSpPr>
            <a:spLocks noGrp="1"/>
          </p:cNvSpPr>
          <p:nvPr>
            <p:ph type="title"/>
          </p:nvPr>
        </p:nvSpPr>
        <p:spPr>
          <a:xfrm>
            <a:off x="141746" y="950228"/>
            <a:ext cx="8853342" cy="1361293"/>
          </a:xfrm>
          <a:solidFill>
            <a:srgbClr val="FFFF00"/>
          </a:solidFill>
          <a:ln>
            <a:solidFill>
              <a:schemeClr val="tx1"/>
            </a:solidFill>
          </a:ln>
        </p:spPr>
        <p:txBody>
          <a:bodyPr>
            <a:noAutofit/>
          </a:bodyPr>
          <a:lstStyle/>
          <a:p>
            <a:r>
              <a:rPr lang="en-GB" sz="3200" b="1" dirty="0"/>
              <a:t>Longshore Drift – transports the eroded material and deposits it (when waves loose energy) further along the beach.</a:t>
            </a:r>
          </a:p>
        </p:txBody>
      </p:sp>
      <p:sp>
        <p:nvSpPr>
          <p:cNvPr id="15" name="Content Placeholder 2"/>
          <p:cNvSpPr txBox="1">
            <a:spLocks/>
          </p:cNvSpPr>
          <p:nvPr/>
        </p:nvSpPr>
        <p:spPr>
          <a:xfrm>
            <a:off x="141746" y="2425148"/>
            <a:ext cx="4142535" cy="3361197"/>
          </a:xfrm>
          <a:prstGeom prst="rect">
            <a:avLst/>
          </a:prstGeom>
          <a:solidFill>
            <a:schemeClr val="accent4">
              <a:lumMod val="40000"/>
              <a:lumOff val="60000"/>
            </a:schemeClr>
          </a:solidFill>
          <a:ln>
            <a:solidFill>
              <a:schemeClr val="tx1"/>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GB" dirty="0"/>
              <a:t>Waves approach the beach at an angle (dependent on wind direction), </a:t>
            </a:r>
          </a:p>
          <a:p>
            <a:pPr marL="514350" indent="-514350">
              <a:buAutoNum type="arabicPeriod"/>
            </a:pPr>
            <a:r>
              <a:rPr lang="en-GB" dirty="0"/>
              <a:t>Sediment will be moved along the beach in a zigzag pattern. The swash of the wave carries the sediment along the beach.</a:t>
            </a:r>
          </a:p>
          <a:p>
            <a:pPr marL="514350" indent="-514350">
              <a:buAutoNum type="arabicPeriod"/>
            </a:pPr>
            <a:r>
              <a:rPr lang="en-GB" dirty="0"/>
              <a:t>The backwash carries the sediment back down the beach as the wave retreats to the sea.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a:p>
            <a:pPr marL="0" indent="0">
              <a:buNone/>
            </a:pPr>
            <a:endParaRPr lang="en-GB" dirty="0"/>
          </a:p>
        </p:txBody>
      </p:sp>
      <p:grpSp>
        <p:nvGrpSpPr>
          <p:cNvPr id="21" name="Group 20"/>
          <p:cNvGrpSpPr/>
          <p:nvPr/>
        </p:nvGrpSpPr>
        <p:grpSpPr>
          <a:xfrm>
            <a:off x="4352797" y="2425148"/>
            <a:ext cx="4661632" cy="3352303"/>
            <a:chOff x="4352797" y="2425148"/>
            <a:chExt cx="4661632" cy="3352303"/>
          </a:xfrm>
        </p:grpSpPr>
        <p:pic>
          <p:nvPicPr>
            <p:cNvPr id="20" name="Picture 19"/>
            <p:cNvPicPr>
              <a:picLocks noChangeAspect="1"/>
            </p:cNvPicPr>
            <p:nvPr/>
          </p:nvPicPr>
          <p:blipFill>
            <a:blip r:embed="rId3"/>
            <a:stretch>
              <a:fillRect/>
            </a:stretch>
          </p:blipFill>
          <p:spPr>
            <a:xfrm>
              <a:off x="4413854" y="2425148"/>
              <a:ext cx="4600575" cy="3352303"/>
            </a:xfrm>
            <a:prstGeom prst="rect">
              <a:avLst/>
            </a:prstGeom>
            <a:ln>
              <a:solidFill>
                <a:schemeClr val="tx1"/>
              </a:solidFill>
            </a:ln>
          </p:spPr>
        </p:pic>
        <p:sp>
          <p:nvSpPr>
            <p:cNvPr id="17" name="Oval 16"/>
            <p:cNvSpPr/>
            <p:nvPr/>
          </p:nvSpPr>
          <p:spPr>
            <a:xfrm>
              <a:off x="4352797" y="5209060"/>
              <a:ext cx="516834" cy="50358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a:t>
              </a:r>
            </a:p>
          </p:txBody>
        </p:sp>
        <p:sp>
          <p:nvSpPr>
            <p:cNvPr id="23" name="Oval 22"/>
            <p:cNvSpPr/>
            <p:nvPr/>
          </p:nvSpPr>
          <p:spPr>
            <a:xfrm>
              <a:off x="4927193" y="3016181"/>
              <a:ext cx="516834" cy="50358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a:t>
              </a:r>
            </a:p>
          </p:txBody>
        </p:sp>
        <p:sp>
          <p:nvSpPr>
            <p:cNvPr id="24" name="Oval 23"/>
            <p:cNvSpPr/>
            <p:nvPr/>
          </p:nvSpPr>
          <p:spPr>
            <a:xfrm>
              <a:off x="6272109" y="3016181"/>
              <a:ext cx="516834" cy="50358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3</a:t>
              </a:r>
            </a:p>
          </p:txBody>
        </p:sp>
        <p:sp>
          <p:nvSpPr>
            <p:cNvPr id="26" name="Oval 25"/>
            <p:cNvSpPr/>
            <p:nvPr/>
          </p:nvSpPr>
          <p:spPr>
            <a:xfrm>
              <a:off x="6368601" y="3716262"/>
              <a:ext cx="161925" cy="152400"/>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4218705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Longshore</a:t>
            </a:r>
            <a:r>
              <a:rPr lang="en-US" b="1" dirty="0"/>
              <a:t> Drift</a:t>
            </a:r>
          </a:p>
        </p:txBody>
      </p:sp>
      <p:sp>
        <p:nvSpPr>
          <p:cNvPr id="3" name="Content Placeholder 2"/>
          <p:cNvSpPr>
            <a:spLocks noGrp="1"/>
          </p:cNvSpPr>
          <p:nvPr>
            <p:ph idx="1"/>
          </p:nvPr>
        </p:nvSpPr>
        <p:spPr/>
        <p:txBody>
          <a:bodyPr>
            <a:normAutofit fontScale="85000" lnSpcReduction="10000"/>
          </a:bodyPr>
          <a:lstStyle/>
          <a:p>
            <a:pPr>
              <a:lnSpc>
                <a:spcPct val="90000"/>
              </a:lnSpc>
              <a:buNone/>
            </a:pPr>
            <a:r>
              <a:rPr lang="en-GB" dirty="0"/>
              <a:t>Waves can approach the coast at an </a:t>
            </a:r>
            <a:r>
              <a:rPr lang="en-GB" b="1" dirty="0"/>
              <a:t>________</a:t>
            </a:r>
            <a:r>
              <a:rPr lang="en-GB" dirty="0"/>
              <a:t> because of the direction of the ____________ ______. The</a:t>
            </a:r>
            <a:r>
              <a:rPr lang="en-GB" b="1" i="1" dirty="0"/>
              <a:t> </a:t>
            </a:r>
            <a:r>
              <a:rPr lang="en-GB" b="1" i="1"/>
              <a:t>_______</a:t>
            </a:r>
            <a:r>
              <a:rPr lang="en-GB"/>
              <a:t> carries </a:t>
            </a:r>
            <a:r>
              <a:rPr lang="en-GB" dirty="0"/>
              <a:t>material up the beach at an angle. The </a:t>
            </a:r>
            <a:r>
              <a:rPr lang="en-GB" b="1" i="1" dirty="0"/>
              <a:t>____________</a:t>
            </a:r>
            <a:r>
              <a:rPr lang="en-GB" dirty="0"/>
              <a:t> then flows back to the sea in a straight line at 90 degrees. Continual swash and backwash __________ material sideways along the coast. This movement of material is called </a:t>
            </a:r>
            <a:r>
              <a:rPr lang="en-GB" b="1" dirty="0" err="1"/>
              <a:t>longshore</a:t>
            </a:r>
            <a:r>
              <a:rPr lang="en-GB" b="1" dirty="0"/>
              <a:t> drift </a:t>
            </a:r>
            <a:r>
              <a:rPr lang="en-GB" dirty="0"/>
              <a:t>and occurs in a __________ motion.</a:t>
            </a:r>
          </a:p>
          <a:p>
            <a:pPr>
              <a:lnSpc>
                <a:spcPct val="90000"/>
              </a:lnSpc>
              <a:buNone/>
            </a:pPr>
            <a:r>
              <a:rPr lang="en-GB" dirty="0"/>
              <a:t>In normal conditions more material is _____________ on a beach than is removed. However, during storms _____________ waves can remove more material than is deposited. To limit the amount of material that is transported along a coastline we can use coastal defences called _____________ that trap material on the beach.</a:t>
            </a:r>
          </a:p>
          <a:p>
            <a:endParaRPr lang="en-US" dirty="0"/>
          </a:p>
        </p:txBody>
      </p:sp>
    </p:spTree>
    <p:extLst>
      <p:ext uri="{BB962C8B-B14F-4D97-AF65-F5344CB8AC3E}">
        <p14:creationId xmlns:p14="http://schemas.microsoft.com/office/powerpoint/2010/main" val="308620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impact erosion, transportation and deposition has on changing coastal environments.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sp>
        <p:nvSpPr>
          <p:cNvPr id="13" name="Title 1"/>
          <p:cNvSpPr>
            <a:spLocks noGrp="1"/>
          </p:cNvSpPr>
          <p:nvPr>
            <p:ph type="title"/>
          </p:nvPr>
        </p:nvSpPr>
        <p:spPr>
          <a:xfrm>
            <a:off x="141746" y="950229"/>
            <a:ext cx="8853342" cy="1117110"/>
          </a:xfrm>
          <a:solidFill>
            <a:srgbClr val="FFFF00"/>
          </a:solidFill>
          <a:ln>
            <a:solidFill>
              <a:schemeClr val="tx1"/>
            </a:solidFill>
          </a:ln>
        </p:spPr>
        <p:txBody>
          <a:bodyPr>
            <a:normAutofit fontScale="90000"/>
          </a:bodyPr>
          <a:lstStyle/>
          <a:p>
            <a:r>
              <a:rPr lang="en-GB" b="1" dirty="0"/>
              <a:t>Draw a diagram to show the process of longshore drift</a:t>
            </a:r>
          </a:p>
        </p:txBody>
      </p:sp>
      <p:sp>
        <p:nvSpPr>
          <p:cNvPr id="15" name="Content Placeholder 2"/>
          <p:cNvSpPr txBox="1">
            <a:spLocks/>
          </p:cNvSpPr>
          <p:nvPr/>
        </p:nvSpPr>
        <p:spPr>
          <a:xfrm>
            <a:off x="141746" y="2229809"/>
            <a:ext cx="4069305" cy="3556536"/>
          </a:xfrm>
          <a:prstGeom prst="rect">
            <a:avLst/>
          </a:prstGeom>
          <a:solidFill>
            <a:schemeClr val="accent4">
              <a:lumMod val="40000"/>
              <a:lumOff val="60000"/>
            </a:schemeClr>
          </a:solidFill>
          <a:ln>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REMEMBER -  Use a ruler and pencil!</a:t>
            </a:r>
          </a:p>
          <a:p>
            <a:pPr marL="0" indent="0">
              <a:buNone/>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b="1" u="sng" dirty="0">
                <a:latin typeface="Calibri" panose="020F0502020204030204" pitchFamily="34" charset="0"/>
                <a:ea typeface="Calibri" panose="020F0502020204030204" pitchFamily="34" charset="0"/>
                <a:cs typeface="Times New Roman" panose="02020603050405020304" pitchFamily="18" charset="0"/>
              </a:rPr>
              <a:t>SUCCESS CRITERIA:</a:t>
            </a:r>
          </a:p>
          <a:p>
            <a:r>
              <a:rPr lang="en-GB" sz="2400" dirty="0">
                <a:latin typeface="Calibri" panose="020F0502020204030204" pitchFamily="34" charset="0"/>
                <a:ea typeface="Calibri" panose="020F0502020204030204" pitchFamily="34" charset="0"/>
                <a:cs typeface="Times New Roman" panose="02020603050405020304" pitchFamily="18" charset="0"/>
              </a:rPr>
              <a:t>Show wind direction/waves approaching the beach.</a:t>
            </a:r>
          </a:p>
          <a:p>
            <a:r>
              <a:rPr lang="en-GB" sz="2400" dirty="0">
                <a:latin typeface="Calibri" panose="020F0502020204030204" pitchFamily="34" charset="0"/>
                <a:ea typeface="Calibri" panose="020F0502020204030204" pitchFamily="34" charset="0"/>
                <a:cs typeface="Times New Roman" panose="02020603050405020304" pitchFamily="18" charset="0"/>
              </a:rPr>
              <a:t>Show swash.</a:t>
            </a:r>
          </a:p>
          <a:p>
            <a:r>
              <a:rPr lang="en-GB" sz="2400" dirty="0">
                <a:latin typeface="Calibri" panose="020F0502020204030204" pitchFamily="34" charset="0"/>
                <a:ea typeface="Calibri" panose="020F0502020204030204" pitchFamily="34" charset="0"/>
                <a:cs typeface="Times New Roman" panose="02020603050405020304" pitchFamily="18" charset="0"/>
              </a:rPr>
              <a:t>Show backwash.</a:t>
            </a:r>
          </a:p>
          <a:p>
            <a:r>
              <a:rPr lang="en-GB" sz="2400" dirty="0">
                <a:latin typeface="Calibri" panose="020F0502020204030204" pitchFamily="34" charset="0"/>
                <a:ea typeface="Calibri" panose="020F0502020204030204" pitchFamily="34" charset="0"/>
                <a:cs typeface="Times New Roman" panose="02020603050405020304" pitchFamily="18" charset="0"/>
              </a:rPr>
              <a:t>Show sediment moving </a:t>
            </a:r>
            <a:r>
              <a:rPr lang="en-GB" sz="2400" i="1" dirty="0">
                <a:latin typeface="Calibri" panose="020F0502020204030204" pitchFamily="34" charset="0"/>
                <a:ea typeface="Calibri" panose="020F0502020204030204" pitchFamily="34" charset="0"/>
                <a:cs typeface="Times New Roman" panose="02020603050405020304" pitchFamily="18" charset="0"/>
              </a:rPr>
              <a:t>along</a:t>
            </a:r>
            <a:r>
              <a:rPr lang="en-GB" sz="2400" dirty="0">
                <a:latin typeface="Calibri" panose="020F0502020204030204" pitchFamily="34" charset="0"/>
                <a:ea typeface="Calibri" panose="020F0502020204030204" pitchFamily="34" charset="0"/>
                <a:cs typeface="Times New Roman" panose="02020603050405020304" pitchFamily="18" charset="0"/>
              </a:rPr>
              <a:t> the beach.</a:t>
            </a:r>
          </a:p>
          <a:p>
            <a:r>
              <a:rPr lang="en-GB" sz="2400" dirty="0">
                <a:latin typeface="Calibri" panose="020F0502020204030204" pitchFamily="34" charset="0"/>
                <a:ea typeface="Calibri" panose="020F0502020204030204" pitchFamily="34" charset="0"/>
                <a:cs typeface="Times New Roman" panose="02020603050405020304" pitchFamily="18" charset="0"/>
              </a:rPr>
              <a:t>Label it.</a:t>
            </a:r>
          </a:p>
        </p:txBody>
      </p:sp>
      <p:pic>
        <p:nvPicPr>
          <p:cNvPr id="2" name="Picture 1"/>
          <p:cNvPicPr>
            <a:picLocks noChangeAspect="1"/>
          </p:cNvPicPr>
          <p:nvPr/>
        </p:nvPicPr>
        <p:blipFill>
          <a:blip r:embed="rId3"/>
          <a:stretch>
            <a:fillRect/>
          </a:stretch>
        </p:blipFill>
        <p:spPr>
          <a:xfrm>
            <a:off x="4251638" y="2229809"/>
            <a:ext cx="4743450" cy="3556536"/>
          </a:xfrm>
          <a:prstGeom prst="rect">
            <a:avLst/>
          </a:prstGeom>
          <a:ln>
            <a:solidFill>
              <a:schemeClr val="tx1"/>
            </a:solidFill>
          </a:ln>
        </p:spPr>
      </p:pic>
    </p:spTree>
    <p:extLst>
      <p:ext uri="{BB962C8B-B14F-4D97-AF65-F5344CB8AC3E}">
        <p14:creationId xmlns:p14="http://schemas.microsoft.com/office/powerpoint/2010/main" val="197878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8433"/>
            <a:ext cx="7886700" cy="699987"/>
          </a:xfrm>
          <a:solidFill>
            <a:srgbClr val="FFFF00"/>
          </a:solidFill>
          <a:ln>
            <a:solidFill>
              <a:schemeClr val="tx1"/>
            </a:solidFill>
          </a:ln>
        </p:spPr>
        <p:txBody>
          <a:bodyPr>
            <a:normAutofit/>
          </a:bodyPr>
          <a:lstStyle/>
          <a:p>
            <a:r>
              <a:rPr lang="en-GB" b="1" dirty="0"/>
              <a:t>WAGOLL</a:t>
            </a:r>
          </a:p>
        </p:txBody>
      </p:sp>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impact erosion, transportation and deposition has on changing coastal environments.</a:t>
            </a:r>
          </a:p>
        </p:txBody>
      </p:sp>
      <p:sp>
        <p:nvSpPr>
          <p:cNvPr id="3" name="Content Placeholder 2"/>
          <p:cNvSpPr>
            <a:spLocks noGrp="1"/>
          </p:cNvSpPr>
          <p:nvPr>
            <p:ph idx="1"/>
          </p:nvPr>
        </p:nvSpPr>
        <p:spPr>
          <a:xfrm>
            <a:off x="628650" y="1642043"/>
            <a:ext cx="7886700" cy="3757712"/>
          </a:xfrm>
          <a:solidFill>
            <a:schemeClr val="accent4">
              <a:lumMod val="40000"/>
              <a:lumOff val="60000"/>
            </a:schemeClr>
          </a:solidFill>
          <a:ln>
            <a:solidFill>
              <a:schemeClr val="tx1"/>
            </a:solidFill>
          </a:ln>
        </p:spPr>
        <p:txBody>
          <a:bodyPr>
            <a:normAutofit/>
          </a:bodyPr>
          <a:lstStyle/>
          <a:p>
            <a:pPr marL="0" indent="0" algn="ctr">
              <a:buNone/>
            </a:pPr>
            <a:endParaRPr lang="en-GB" sz="4400" b="1" dirty="0">
              <a:solidFill>
                <a:srgbClr val="FF0000"/>
              </a:solidFill>
            </a:endParaRP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p:spPr>
      </p:pic>
      <p:grpSp>
        <p:nvGrpSpPr>
          <p:cNvPr id="11" name="Group 10"/>
          <p:cNvGrpSpPr/>
          <p:nvPr/>
        </p:nvGrpSpPr>
        <p:grpSpPr>
          <a:xfrm>
            <a:off x="1759877" y="1602296"/>
            <a:ext cx="5624246" cy="4070426"/>
            <a:chOff x="4352797" y="2425148"/>
            <a:chExt cx="4661632" cy="3352303"/>
          </a:xfrm>
        </p:grpSpPr>
        <p:pic>
          <p:nvPicPr>
            <p:cNvPr id="12" name="Picture 11"/>
            <p:cNvPicPr>
              <a:picLocks noChangeAspect="1"/>
            </p:cNvPicPr>
            <p:nvPr/>
          </p:nvPicPr>
          <p:blipFill>
            <a:blip r:embed="rId3"/>
            <a:stretch>
              <a:fillRect/>
            </a:stretch>
          </p:blipFill>
          <p:spPr>
            <a:xfrm>
              <a:off x="4413854" y="2425148"/>
              <a:ext cx="4600575" cy="3352303"/>
            </a:xfrm>
            <a:prstGeom prst="rect">
              <a:avLst/>
            </a:prstGeom>
            <a:ln>
              <a:solidFill>
                <a:schemeClr val="tx1"/>
              </a:solidFill>
            </a:ln>
          </p:spPr>
        </p:pic>
        <p:sp>
          <p:nvSpPr>
            <p:cNvPr id="13" name="Oval 12"/>
            <p:cNvSpPr/>
            <p:nvPr/>
          </p:nvSpPr>
          <p:spPr>
            <a:xfrm>
              <a:off x="4352797" y="5209060"/>
              <a:ext cx="516834" cy="50358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a:t>
              </a:r>
            </a:p>
          </p:txBody>
        </p:sp>
        <p:sp>
          <p:nvSpPr>
            <p:cNvPr id="14" name="Oval 13"/>
            <p:cNvSpPr/>
            <p:nvPr/>
          </p:nvSpPr>
          <p:spPr>
            <a:xfrm>
              <a:off x="4927193" y="3016181"/>
              <a:ext cx="516834" cy="50358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a:t>
              </a:r>
            </a:p>
          </p:txBody>
        </p:sp>
        <p:sp>
          <p:nvSpPr>
            <p:cNvPr id="15" name="Oval 14"/>
            <p:cNvSpPr/>
            <p:nvPr/>
          </p:nvSpPr>
          <p:spPr>
            <a:xfrm>
              <a:off x="6272109" y="3016181"/>
              <a:ext cx="516834" cy="50358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3</a:t>
              </a:r>
            </a:p>
          </p:txBody>
        </p:sp>
        <p:sp>
          <p:nvSpPr>
            <p:cNvPr id="16" name="Oval 15"/>
            <p:cNvSpPr/>
            <p:nvPr/>
          </p:nvSpPr>
          <p:spPr>
            <a:xfrm>
              <a:off x="6368601" y="3716262"/>
              <a:ext cx="161925" cy="152400"/>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7" name="TextBox 16"/>
          <p:cNvSpPr txBox="1"/>
          <p:nvPr/>
        </p:nvSpPr>
        <p:spPr>
          <a:xfrm>
            <a:off x="2212732" y="5279381"/>
            <a:ext cx="1598707" cy="369332"/>
          </a:xfrm>
          <a:prstGeom prst="rect">
            <a:avLst/>
          </a:prstGeom>
          <a:noFill/>
        </p:spPr>
        <p:txBody>
          <a:bodyPr wrap="none" rtlCol="0">
            <a:spAutoFit/>
          </a:bodyPr>
          <a:lstStyle/>
          <a:p>
            <a:r>
              <a:rPr lang="en-GB"/>
              <a:t>Wind Direction</a:t>
            </a:r>
            <a:endParaRPr lang="en-GB" dirty="0"/>
          </a:p>
        </p:txBody>
      </p:sp>
      <p:sp>
        <p:nvSpPr>
          <p:cNvPr id="18" name="TextBox 17"/>
          <p:cNvSpPr txBox="1"/>
          <p:nvPr/>
        </p:nvSpPr>
        <p:spPr>
          <a:xfrm>
            <a:off x="2331971" y="2860355"/>
            <a:ext cx="773289" cy="369332"/>
          </a:xfrm>
          <a:prstGeom prst="rect">
            <a:avLst/>
          </a:prstGeom>
          <a:noFill/>
        </p:spPr>
        <p:txBody>
          <a:bodyPr wrap="none" rtlCol="0">
            <a:spAutoFit/>
          </a:bodyPr>
          <a:lstStyle/>
          <a:p>
            <a:r>
              <a:rPr lang="en-GB" dirty="0"/>
              <a:t>Swash</a:t>
            </a:r>
          </a:p>
        </p:txBody>
      </p:sp>
      <p:sp>
        <p:nvSpPr>
          <p:cNvPr id="19" name="TextBox 18"/>
          <p:cNvSpPr txBox="1"/>
          <p:nvPr/>
        </p:nvSpPr>
        <p:spPr>
          <a:xfrm>
            <a:off x="3811439" y="3045021"/>
            <a:ext cx="1107034" cy="369332"/>
          </a:xfrm>
          <a:prstGeom prst="rect">
            <a:avLst/>
          </a:prstGeom>
          <a:noFill/>
        </p:spPr>
        <p:txBody>
          <a:bodyPr wrap="none" rtlCol="0">
            <a:spAutoFit/>
          </a:bodyPr>
          <a:lstStyle/>
          <a:p>
            <a:r>
              <a:rPr lang="en-GB" dirty="0"/>
              <a:t>Backwash</a:t>
            </a:r>
          </a:p>
        </p:txBody>
      </p:sp>
      <p:sp>
        <p:nvSpPr>
          <p:cNvPr id="20" name="TextBox 19"/>
          <p:cNvSpPr txBox="1"/>
          <p:nvPr/>
        </p:nvSpPr>
        <p:spPr>
          <a:xfrm>
            <a:off x="2922638" y="1493703"/>
            <a:ext cx="3298724" cy="369332"/>
          </a:xfrm>
          <a:prstGeom prst="rect">
            <a:avLst/>
          </a:prstGeom>
          <a:noFill/>
        </p:spPr>
        <p:txBody>
          <a:bodyPr wrap="none" rtlCol="0">
            <a:spAutoFit/>
          </a:bodyPr>
          <a:lstStyle/>
          <a:p>
            <a:r>
              <a:rPr lang="en-GB" dirty="0"/>
              <a:t>Sediment moves along the beach</a:t>
            </a:r>
          </a:p>
        </p:txBody>
      </p:sp>
    </p:spTree>
    <p:extLst>
      <p:ext uri="{BB962C8B-B14F-4D97-AF65-F5344CB8AC3E}">
        <p14:creationId xmlns:p14="http://schemas.microsoft.com/office/powerpoint/2010/main" val="2217761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3210</TotalTime>
  <Words>3082</Words>
  <Application>Microsoft Macintosh PowerPoint</Application>
  <PresentationFormat>On-screen Show (4:3)</PresentationFormat>
  <Paragraphs>313</Paragraphs>
  <Slides>49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 CENA</vt:lpstr>
      <vt:lpstr>AR DARLING</vt:lpstr>
      <vt:lpstr>Arial</vt:lpstr>
      <vt:lpstr>Arial Narrow</vt:lpstr>
      <vt:lpstr>Calibri</vt:lpstr>
      <vt:lpstr>Calibri Light</vt:lpstr>
      <vt:lpstr>Comic Sans MS</vt:lpstr>
      <vt:lpstr>dearJoe 5 CASUAL PRO</vt:lpstr>
      <vt:lpstr>Office Theme</vt:lpstr>
      <vt:lpstr>Coastal transportation and deposition </vt:lpstr>
      <vt:lpstr>Question Time</vt:lpstr>
      <vt:lpstr>Transportation along a coastline</vt:lpstr>
      <vt:lpstr>What is long-shore drift?</vt:lpstr>
      <vt:lpstr>Longshore drift</vt:lpstr>
      <vt:lpstr>Longshore Drift – transports the eroded material and deposits it (when waves loose energy) further along the beach.</vt:lpstr>
      <vt:lpstr>Longshore Drift</vt:lpstr>
      <vt:lpstr>Draw a diagram to show the process of longshore drift</vt:lpstr>
      <vt:lpstr>WAGOLL</vt:lpstr>
      <vt:lpstr>Longshore Drift</vt:lpstr>
      <vt:lpstr>Longshore Drift</vt:lpstr>
      <vt:lpstr>PowerPoint Presentation</vt:lpstr>
      <vt:lpstr>PowerPoint Presentation</vt:lpstr>
      <vt:lpstr>Model answer</vt:lpstr>
      <vt:lpstr>Question Time</vt:lpstr>
      <vt:lpstr>Methods of transportation</vt:lpstr>
      <vt:lpstr>LO: To explore the characteristics and formation of the deposition landforms; beaches.  </vt:lpstr>
      <vt:lpstr>Coastal Deposition Landforms - Beaches</vt:lpstr>
      <vt:lpstr>What is a beach?</vt:lpstr>
      <vt:lpstr>Pebble Beach Profiles</vt:lpstr>
      <vt:lpstr>Sand Beach Profiles</vt:lpstr>
      <vt:lpstr>PowerPoint Presentation</vt:lpstr>
      <vt:lpstr>Beach formation</vt:lpstr>
      <vt:lpstr>Study Figure 1, a photograph of a beach.</vt:lpstr>
      <vt:lpstr>Study Figure 1, a photograph of a beach.</vt:lpstr>
      <vt:lpstr>Coastal Deposition</vt:lpstr>
      <vt:lpstr>Spits, bars and tombolos</vt:lpstr>
      <vt:lpstr>PowerPoint Presentation</vt:lpstr>
      <vt:lpstr>Characteristics of Sandbanks Spit, Dorset</vt:lpstr>
      <vt:lpstr>Formation of a Spit</vt:lpstr>
      <vt:lpstr>PowerPoint Presentation</vt:lpstr>
      <vt:lpstr>PowerPoint Presentation</vt:lpstr>
      <vt:lpstr>Description</vt:lpstr>
      <vt:lpstr>Formation</vt:lpstr>
      <vt:lpstr>PowerPoint Presentation</vt:lpstr>
      <vt:lpstr>PowerPoint Presentation</vt:lpstr>
      <vt:lpstr>PowerPoint Presentation</vt:lpstr>
      <vt:lpstr>Management</vt:lpstr>
      <vt:lpstr>PowerPoint Presentation</vt:lpstr>
      <vt:lpstr>PowerPoint Presentation</vt:lpstr>
      <vt:lpstr>PowerPoint Presentation</vt:lpstr>
      <vt:lpstr>How is a bar formed? </vt:lpstr>
      <vt:lpstr>PowerPoint Presentation</vt:lpstr>
      <vt:lpstr>On your worksheets, label the characteristics of Sandbanks Spit, Dorset. Using the photograph of Slapton Ley Bar, draw a diagram to show a bar.</vt:lpstr>
      <vt:lpstr>On your worksheet, explain the formation of Spits and Bars. </vt:lpstr>
      <vt:lpstr>Study Figure 2, a graph showing how the width of a beach varied along its length in the years 2010 and 2015.</vt:lpstr>
      <vt:lpstr>Study Figure 2, a graph showing how the width of a beach varied along its length in the years 2010 and 2015.</vt:lpstr>
      <vt:lpstr>Complete the skills worksheet</vt:lpstr>
      <vt:lpstr>PowerPoint Presentation</vt:lpstr>
    </vt:vector>
  </TitlesOfParts>
  <Company>RBHS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JTomlinson</dc:creator>
  <cp:lastModifiedBy>Anna Bennett</cp:lastModifiedBy>
  <cp:revision>141</cp:revision>
  <dcterms:created xsi:type="dcterms:W3CDTF">2016-11-03T14:05:11Z</dcterms:created>
  <dcterms:modified xsi:type="dcterms:W3CDTF">2020-01-12T18:50:12Z</dcterms:modified>
</cp:coreProperties>
</file>