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6" r:id="rId4"/>
    <p:sldId id="262" r:id="rId5"/>
    <p:sldId id="263" r:id="rId6"/>
    <p:sldId id="260" r:id="rId7"/>
    <p:sldId id="268" r:id="rId8"/>
    <p:sldId id="261" r:id="rId9"/>
    <p:sldId id="264" r:id="rId10"/>
    <p:sldId id="257" r:id="rId11"/>
    <p:sldId id="258" r:id="rId12"/>
    <p:sldId id="259" r:id="rId13"/>
    <p:sldId id="267" r:id="rId14"/>
    <p:sldId id="274" r:id="rId15"/>
    <p:sldId id="273" r:id="rId16"/>
    <p:sldId id="271" r:id="rId17"/>
    <p:sldId id="272" r:id="rId18"/>
    <p:sldId id="270"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11"/>
  </p:normalViewPr>
  <p:slideViewPr>
    <p:cSldViewPr snapToGrid="0" snapToObjects="1">
      <p:cViewPr varScale="1">
        <p:scale>
          <a:sx n="116" d="100"/>
          <a:sy n="116" d="100"/>
        </p:scale>
        <p:origin x="4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10839-F0F6-8443-A251-026F2C35E1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7A2E2C-6FD2-164C-9E84-A472CBECAD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082936-91D7-8C4E-9C75-9B613DB6B89E}"/>
              </a:ext>
            </a:extLst>
          </p:cNvPr>
          <p:cNvSpPr>
            <a:spLocks noGrp="1"/>
          </p:cNvSpPr>
          <p:nvPr>
            <p:ph type="dt" sz="half" idx="10"/>
          </p:nvPr>
        </p:nvSpPr>
        <p:spPr/>
        <p:txBody>
          <a:bodyPr/>
          <a:lstStyle/>
          <a:p>
            <a:fld id="{A7A2CD19-309E-784E-A5B9-ECC0A9A9E38A}" type="datetimeFigureOut">
              <a:rPr lang="en-US" smtClean="0"/>
              <a:t>11/16/18</a:t>
            </a:fld>
            <a:endParaRPr lang="en-US"/>
          </a:p>
        </p:txBody>
      </p:sp>
      <p:sp>
        <p:nvSpPr>
          <p:cNvPr id="5" name="Footer Placeholder 4">
            <a:extLst>
              <a:ext uri="{FF2B5EF4-FFF2-40B4-BE49-F238E27FC236}">
                <a16:creationId xmlns:a16="http://schemas.microsoft.com/office/drawing/2014/main" id="{D1D11B6F-2745-2D4C-8AC6-297AA277C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C8BA7-EB8A-6540-B83B-008965340B96}"/>
              </a:ext>
            </a:extLst>
          </p:cNvPr>
          <p:cNvSpPr>
            <a:spLocks noGrp="1"/>
          </p:cNvSpPr>
          <p:nvPr>
            <p:ph type="sldNum" sz="quarter" idx="12"/>
          </p:nvPr>
        </p:nvSpPr>
        <p:spPr/>
        <p:txBody>
          <a:bodyPr/>
          <a:lstStyle/>
          <a:p>
            <a:fld id="{0D53BE13-4FAA-A84A-9FD2-C228C419323F}" type="slidenum">
              <a:rPr lang="en-US" smtClean="0"/>
              <a:t>‹#›</a:t>
            </a:fld>
            <a:endParaRPr lang="en-US"/>
          </a:p>
        </p:txBody>
      </p:sp>
    </p:spTree>
    <p:extLst>
      <p:ext uri="{BB962C8B-B14F-4D97-AF65-F5344CB8AC3E}">
        <p14:creationId xmlns:p14="http://schemas.microsoft.com/office/powerpoint/2010/main" val="1522529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06B3-B353-8746-A9C4-30F04FE826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EC8807-492F-C148-8B8D-001F41E181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B6EB4-68C6-7740-812C-449E7E57DB40}"/>
              </a:ext>
            </a:extLst>
          </p:cNvPr>
          <p:cNvSpPr>
            <a:spLocks noGrp="1"/>
          </p:cNvSpPr>
          <p:nvPr>
            <p:ph type="dt" sz="half" idx="10"/>
          </p:nvPr>
        </p:nvSpPr>
        <p:spPr/>
        <p:txBody>
          <a:bodyPr/>
          <a:lstStyle/>
          <a:p>
            <a:fld id="{A7A2CD19-309E-784E-A5B9-ECC0A9A9E38A}" type="datetimeFigureOut">
              <a:rPr lang="en-US" smtClean="0"/>
              <a:t>11/16/18</a:t>
            </a:fld>
            <a:endParaRPr lang="en-US"/>
          </a:p>
        </p:txBody>
      </p:sp>
      <p:sp>
        <p:nvSpPr>
          <p:cNvPr id="5" name="Footer Placeholder 4">
            <a:extLst>
              <a:ext uri="{FF2B5EF4-FFF2-40B4-BE49-F238E27FC236}">
                <a16:creationId xmlns:a16="http://schemas.microsoft.com/office/drawing/2014/main" id="{986B4611-9840-744B-839A-6E0BED75B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AF0B8C-F8E8-744F-9F86-0B3BF4266FA1}"/>
              </a:ext>
            </a:extLst>
          </p:cNvPr>
          <p:cNvSpPr>
            <a:spLocks noGrp="1"/>
          </p:cNvSpPr>
          <p:nvPr>
            <p:ph type="sldNum" sz="quarter" idx="12"/>
          </p:nvPr>
        </p:nvSpPr>
        <p:spPr/>
        <p:txBody>
          <a:bodyPr/>
          <a:lstStyle/>
          <a:p>
            <a:fld id="{0D53BE13-4FAA-A84A-9FD2-C228C419323F}" type="slidenum">
              <a:rPr lang="en-US" smtClean="0"/>
              <a:t>‹#›</a:t>
            </a:fld>
            <a:endParaRPr lang="en-US"/>
          </a:p>
        </p:txBody>
      </p:sp>
    </p:spTree>
    <p:extLst>
      <p:ext uri="{BB962C8B-B14F-4D97-AF65-F5344CB8AC3E}">
        <p14:creationId xmlns:p14="http://schemas.microsoft.com/office/powerpoint/2010/main" val="4048996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EEDA03-298C-C746-894F-6E721D3F4F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2435DD-608D-8346-9237-653281C2357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A6202-C286-864B-9778-E786793BE796}"/>
              </a:ext>
            </a:extLst>
          </p:cNvPr>
          <p:cNvSpPr>
            <a:spLocks noGrp="1"/>
          </p:cNvSpPr>
          <p:nvPr>
            <p:ph type="dt" sz="half" idx="10"/>
          </p:nvPr>
        </p:nvSpPr>
        <p:spPr/>
        <p:txBody>
          <a:bodyPr/>
          <a:lstStyle/>
          <a:p>
            <a:fld id="{A7A2CD19-309E-784E-A5B9-ECC0A9A9E38A}" type="datetimeFigureOut">
              <a:rPr lang="en-US" smtClean="0"/>
              <a:t>11/16/18</a:t>
            </a:fld>
            <a:endParaRPr lang="en-US"/>
          </a:p>
        </p:txBody>
      </p:sp>
      <p:sp>
        <p:nvSpPr>
          <p:cNvPr id="5" name="Footer Placeholder 4">
            <a:extLst>
              <a:ext uri="{FF2B5EF4-FFF2-40B4-BE49-F238E27FC236}">
                <a16:creationId xmlns:a16="http://schemas.microsoft.com/office/drawing/2014/main" id="{7DFF75FA-AA35-844A-B717-03C541B1B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1FF6F-18D1-6B4B-966B-1FB8CF7ACCE7}"/>
              </a:ext>
            </a:extLst>
          </p:cNvPr>
          <p:cNvSpPr>
            <a:spLocks noGrp="1"/>
          </p:cNvSpPr>
          <p:nvPr>
            <p:ph type="sldNum" sz="quarter" idx="12"/>
          </p:nvPr>
        </p:nvSpPr>
        <p:spPr/>
        <p:txBody>
          <a:bodyPr/>
          <a:lstStyle/>
          <a:p>
            <a:fld id="{0D53BE13-4FAA-A84A-9FD2-C228C419323F}" type="slidenum">
              <a:rPr lang="en-US" smtClean="0"/>
              <a:t>‹#›</a:t>
            </a:fld>
            <a:endParaRPr lang="en-US"/>
          </a:p>
        </p:txBody>
      </p:sp>
    </p:spTree>
    <p:extLst>
      <p:ext uri="{BB962C8B-B14F-4D97-AF65-F5344CB8AC3E}">
        <p14:creationId xmlns:p14="http://schemas.microsoft.com/office/powerpoint/2010/main" val="382284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B38F6-615C-9345-9A10-8D94B0E545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D9EEE7-EFA9-0C43-9988-F4DFFC7B66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E278A6-CF71-474B-A45F-21AA295A8FE0}"/>
              </a:ext>
            </a:extLst>
          </p:cNvPr>
          <p:cNvSpPr>
            <a:spLocks noGrp="1"/>
          </p:cNvSpPr>
          <p:nvPr>
            <p:ph type="dt" sz="half" idx="10"/>
          </p:nvPr>
        </p:nvSpPr>
        <p:spPr/>
        <p:txBody>
          <a:bodyPr/>
          <a:lstStyle/>
          <a:p>
            <a:fld id="{A7A2CD19-309E-784E-A5B9-ECC0A9A9E38A}" type="datetimeFigureOut">
              <a:rPr lang="en-US" smtClean="0"/>
              <a:t>11/16/18</a:t>
            </a:fld>
            <a:endParaRPr lang="en-US"/>
          </a:p>
        </p:txBody>
      </p:sp>
      <p:sp>
        <p:nvSpPr>
          <p:cNvPr id="5" name="Footer Placeholder 4">
            <a:extLst>
              <a:ext uri="{FF2B5EF4-FFF2-40B4-BE49-F238E27FC236}">
                <a16:creationId xmlns:a16="http://schemas.microsoft.com/office/drawing/2014/main" id="{914DDE21-640C-E54B-9C2A-104284369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5C777-0D7D-A041-B1D2-FB3BD875AA33}"/>
              </a:ext>
            </a:extLst>
          </p:cNvPr>
          <p:cNvSpPr>
            <a:spLocks noGrp="1"/>
          </p:cNvSpPr>
          <p:nvPr>
            <p:ph type="sldNum" sz="quarter" idx="12"/>
          </p:nvPr>
        </p:nvSpPr>
        <p:spPr/>
        <p:txBody>
          <a:bodyPr/>
          <a:lstStyle/>
          <a:p>
            <a:fld id="{0D53BE13-4FAA-A84A-9FD2-C228C419323F}" type="slidenum">
              <a:rPr lang="en-US" smtClean="0"/>
              <a:t>‹#›</a:t>
            </a:fld>
            <a:endParaRPr lang="en-US"/>
          </a:p>
        </p:txBody>
      </p:sp>
    </p:spTree>
    <p:extLst>
      <p:ext uri="{BB962C8B-B14F-4D97-AF65-F5344CB8AC3E}">
        <p14:creationId xmlns:p14="http://schemas.microsoft.com/office/powerpoint/2010/main" val="301429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DC8EC-417B-A444-A980-8A02AA540B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0EF608-4E58-504E-9279-AB6524DE68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A5A819-717B-2346-9EC7-37526F61B05B}"/>
              </a:ext>
            </a:extLst>
          </p:cNvPr>
          <p:cNvSpPr>
            <a:spLocks noGrp="1"/>
          </p:cNvSpPr>
          <p:nvPr>
            <p:ph type="dt" sz="half" idx="10"/>
          </p:nvPr>
        </p:nvSpPr>
        <p:spPr/>
        <p:txBody>
          <a:bodyPr/>
          <a:lstStyle/>
          <a:p>
            <a:fld id="{A7A2CD19-309E-784E-A5B9-ECC0A9A9E38A}" type="datetimeFigureOut">
              <a:rPr lang="en-US" smtClean="0"/>
              <a:t>11/16/18</a:t>
            </a:fld>
            <a:endParaRPr lang="en-US"/>
          </a:p>
        </p:txBody>
      </p:sp>
      <p:sp>
        <p:nvSpPr>
          <p:cNvPr id="5" name="Footer Placeholder 4">
            <a:extLst>
              <a:ext uri="{FF2B5EF4-FFF2-40B4-BE49-F238E27FC236}">
                <a16:creationId xmlns:a16="http://schemas.microsoft.com/office/drawing/2014/main" id="{ACD3A56C-14E4-004C-9A73-18EE887C1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9260B-F507-C54E-B825-F7F51DB94B81}"/>
              </a:ext>
            </a:extLst>
          </p:cNvPr>
          <p:cNvSpPr>
            <a:spLocks noGrp="1"/>
          </p:cNvSpPr>
          <p:nvPr>
            <p:ph type="sldNum" sz="quarter" idx="12"/>
          </p:nvPr>
        </p:nvSpPr>
        <p:spPr/>
        <p:txBody>
          <a:bodyPr/>
          <a:lstStyle/>
          <a:p>
            <a:fld id="{0D53BE13-4FAA-A84A-9FD2-C228C419323F}" type="slidenum">
              <a:rPr lang="en-US" smtClean="0"/>
              <a:t>‹#›</a:t>
            </a:fld>
            <a:endParaRPr lang="en-US"/>
          </a:p>
        </p:txBody>
      </p:sp>
    </p:spTree>
    <p:extLst>
      <p:ext uri="{BB962C8B-B14F-4D97-AF65-F5344CB8AC3E}">
        <p14:creationId xmlns:p14="http://schemas.microsoft.com/office/powerpoint/2010/main" val="190660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17FEF-514B-F440-B6D5-20147C549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47CD60-C4EB-4C41-A47C-3973345A347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B114E0-0E04-CF42-9413-B87348C01C4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58179E-18E1-BE48-A83B-34189CBB1D51}"/>
              </a:ext>
            </a:extLst>
          </p:cNvPr>
          <p:cNvSpPr>
            <a:spLocks noGrp="1"/>
          </p:cNvSpPr>
          <p:nvPr>
            <p:ph type="dt" sz="half" idx="10"/>
          </p:nvPr>
        </p:nvSpPr>
        <p:spPr/>
        <p:txBody>
          <a:bodyPr/>
          <a:lstStyle/>
          <a:p>
            <a:fld id="{A7A2CD19-309E-784E-A5B9-ECC0A9A9E38A}" type="datetimeFigureOut">
              <a:rPr lang="en-US" smtClean="0"/>
              <a:t>11/16/18</a:t>
            </a:fld>
            <a:endParaRPr lang="en-US"/>
          </a:p>
        </p:txBody>
      </p:sp>
      <p:sp>
        <p:nvSpPr>
          <p:cNvPr id="6" name="Footer Placeholder 5">
            <a:extLst>
              <a:ext uri="{FF2B5EF4-FFF2-40B4-BE49-F238E27FC236}">
                <a16:creationId xmlns:a16="http://schemas.microsoft.com/office/drawing/2014/main" id="{2C8255E1-A305-4040-9258-BD4558D54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5719CB-3C1D-E34B-98CF-90875BE993EA}"/>
              </a:ext>
            </a:extLst>
          </p:cNvPr>
          <p:cNvSpPr>
            <a:spLocks noGrp="1"/>
          </p:cNvSpPr>
          <p:nvPr>
            <p:ph type="sldNum" sz="quarter" idx="12"/>
          </p:nvPr>
        </p:nvSpPr>
        <p:spPr/>
        <p:txBody>
          <a:bodyPr/>
          <a:lstStyle/>
          <a:p>
            <a:fld id="{0D53BE13-4FAA-A84A-9FD2-C228C419323F}" type="slidenum">
              <a:rPr lang="en-US" smtClean="0"/>
              <a:t>‹#›</a:t>
            </a:fld>
            <a:endParaRPr lang="en-US"/>
          </a:p>
        </p:txBody>
      </p:sp>
    </p:spTree>
    <p:extLst>
      <p:ext uri="{BB962C8B-B14F-4D97-AF65-F5344CB8AC3E}">
        <p14:creationId xmlns:p14="http://schemas.microsoft.com/office/powerpoint/2010/main" val="2449463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529-FBBB-5A41-872D-9042AA54AE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267784-271B-5D44-A22E-B347291A68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46DA6D-39EF-564D-95AF-5F5D28A3CC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323D9B-4894-2248-BEC4-6472C186A1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3019C85-F622-B640-BCA5-3BE7B52248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731015-7669-4647-A9F1-18624A787537}"/>
              </a:ext>
            </a:extLst>
          </p:cNvPr>
          <p:cNvSpPr>
            <a:spLocks noGrp="1"/>
          </p:cNvSpPr>
          <p:nvPr>
            <p:ph type="dt" sz="half" idx="10"/>
          </p:nvPr>
        </p:nvSpPr>
        <p:spPr/>
        <p:txBody>
          <a:bodyPr/>
          <a:lstStyle/>
          <a:p>
            <a:fld id="{A7A2CD19-309E-784E-A5B9-ECC0A9A9E38A}" type="datetimeFigureOut">
              <a:rPr lang="en-US" smtClean="0"/>
              <a:t>11/16/18</a:t>
            </a:fld>
            <a:endParaRPr lang="en-US"/>
          </a:p>
        </p:txBody>
      </p:sp>
      <p:sp>
        <p:nvSpPr>
          <p:cNvPr id="8" name="Footer Placeholder 7">
            <a:extLst>
              <a:ext uri="{FF2B5EF4-FFF2-40B4-BE49-F238E27FC236}">
                <a16:creationId xmlns:a16="http://schemas.microsoft.com/office/drawing/2014/main" id="{E542551C-C8C3-3E49-AFD8-A3DE9EB4E8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78CC8F-8B6D-F840-897C-3D1875B07489}"/>
              </a:ext>
            </a:extLst>
          </p:cNvPr>
          <p:cNvSpPr>
            <a:spLocks noGrp="1"/>
          </p:cNvSpPr>
          <p:nvPr>
            <p:ph type="sldNum" sz="quarter" idx="12"/>
          </p:nvPr>
        </p:nvSpPr>
        <p:spPr/>
        <p:txBody>
          <a:bodyPr/>
          <a:lstStyle/>
          <a:p>
            <a:fld id="{0D53BE13-4FAA-A84A-9FD2-C228C419323F}" type="slidenum">
              <a:rPr lang="en-US" smtClean="0"/>
              <a:t>‹#›</a:t>
            </a:fld>
            <a:endParaRPr lang="en-US"/>
          </a:p>
        </p:txBody>
      </p:sp>
    </p:spTree>
    <p:extLst>
      <p:ext uri="{BB962C8B-B14F-4D97-AF65-F5344CB8AC3E}">
        <p14:creationId xmlns:p14="http://schemas.microsoft.com/office/powerpoint/2010/main" val="51310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3D9AF-258A-9440-B8FA-08ECB88B0E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0AEB33-6B9A-9D4B-BC56-6C9A13CF6568}"/>
              </a:ext>
            </a:extLst>
          </p:cNvPr>
          <p:cNvSpPr>
            <a:spLocks noGrp="1"/>
          </p:cNvSpPr>
          <p:nvPr>
            <p:ph type="dt" sz="half" idx="10"/>
          </p:nvPr>
        </p:nvSpPr>
        <p:spPr/>
        <p:txBody>
          <a:bodyPr/>
          <a:lstStyle/>
          <a:p>
            <a:fld id="{A7A2CD19-309E-784E-A5B9-ECC0A9A9E38A}" type="datetimeFigureOut">
              <a:rPr lang="en-US" smtClean="0"/>
              <a:t>11/16/18</a:t>
            </a:fld>
            <a:endParaRPr lang="en-US"/>
          </a:p>
        </p:txBody>
      </p:sp>
      <p:sp>
        <p:nvSpPr>
          <p:cNvPr id="4" name="Footer Placeholder 3">
            <a:extLst>
              <a:ext uri="{FF2B5EF4-FFF2-40B4-BE49-F238E27FC236}">
                <a16:creationId xmlns:a16="http://schemas.microsoft.com/office/drawing/2014/main" id="{2951C8F7-2EA4-5F45-8CE7-07CA4AFCD3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C17815-442A-2847-ACB7-B6A9B136A606}"/>
              </a:ext>
            </a:extLst>
          </p:cNvPr>
          <p:cNvSpPr>
            <a:spLocks noGrp="1"/>
          </p:cNvSpPr>
          <p:nvPr>
            <p:ph type="sldNum" sz="quarter" idx="12"/>
          </p:nvPr>
        </p:nvSpPr>
        <p:spPr/>
        <p:txBody>
          <a:bodyPr/>
          <a:lstStyle/>
          <a:p>
            <a:fld id="{0D53BE13-4FAA-A84A-9FD2-C228C419323F}" type="slidenum">
              <a:rPr lang="en-US" smtClean="0"/>
              <a:t>‹#›</a:t>
            </a:fld>
            <a:endParaRPr lang="en-US"/>
          </a:p>
        </p:txBody>
      </p:sp>
    </p:spTree>
    <p:extLst>
      <p:ext uri="{BB962C8B-B14F-4D97-AF65-F5344CB8AC3E}">
        <p14:creationId xmlns:p14="http://schemas.microsoft.com/office/powerpoint/2010/main" val="164094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3BD6B1-9517-0C41-8752-44BDBE2CD6ED}"/>
              </a:ext>
            </a:extLst>
          </p:cNvPr>
          <p:cNvSpPr>
            <a:spLocks noGrp="1"/>
          </p:cNvSpPr>
          <p:nvPr>
            <p:ph type="dt" sz="half" idx="10"/>
          </p:nvPr>
        </p:nvSpPr>
        <p:spPr/>
        <p:txBody>
          <a:bodyPr/>
          <a:lstStyle/>
          <a:p>
            <a:fld id="{A7A2CD19-309E-784E-A5B9-ECC0A9A9E38A}" type="datetimeFigureOut">
              <a:rPr lang="en-US" smtClean="0"/>
              <a:t>11/16/18</a:t>
            </a:fld>
            <a:endParaRPr lang="en-US"/>
          </a:p>
        </p:txBody>
      </p:sp>
      <p:sp>
        <p:nvSpPr>
          <p:cNvPr id="3" name="Footer Placeholder 2">
            <a:extLst>
              <a:ext uri="{FF2B5EF4-FFF2-40B4-BE49-F238E27FC236}">
                <a16:creationId xmlns:a16="http://schemas.microsoft.com/office/drawing/2014/main" id="{F6B8BE5A-299F-1840-80F6-CF4D71D62B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00227F-69E6-DD4D-89C6-7345997D3484}"/>
              </a:ext>
            </a:extLst>
          </p:cNvPr>
          <p:cNvSpPr>
            <a:spLocks noGrp="1"/>
          </p:cNvSpPr>
          <p:nvPr>
            <p:ph type="sldNum" sz="quarter" idx="12"/>
          </p:nvPr>
        </p:nvSpPr>
        <p:spPr/>
        <p:txBody>
          <a:bodyPr/>
          <a:lstStyle/>
          <a:p>
            <a:fld id="{0D53BE13-4FAA-A84A-9FD2-C228C419323F}" type="slidenum">
              <a:rPr lang="en-US" smtClean="0"/>
              <a:t>‹#›</a:t>
            </a:fld>
            <a:endParaRPr lang="en-US"/>
          </a:p>
        </p:txBody>
      </p:sp>
    </p:spTree>
    <p:extLst>
      <p:ext uri="{BB962C8B-B14F-4D97-AF65-F5344CB8AC3E}">
        <p14:creationId xmlns:p14="http://schemas.microsoft.com/office/powerpoint/2010/main" val="415512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677E5-A0F5-C240-AA51-FDBA89CD0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9BF85B-8A6B-BF4A-A0F8-771DC6BAC7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C05C34-0107-EA4A-9DF3-A0ED76168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768A75-3355-DC4E-BC84-1D40F59E595F}"/>
              </a:ext>
            </a:extLst>
          </p:cNvPr>
          <p:cNvSpPr>
            <a:spLocks noGrp="1"/>
          </p:cNvSpPr>
          <p:nvPr>
            <p:ph type="dt" sz="half" idx="10"/>
          </p:nvPr>
        </p:nvSpPr>
        <p:spPr/>
        <p:txBody>
          <a:bodyPr/>
          <a:lstStyle/>
          <a:p>
            <a:fld id="{A7A2CD19-309E-784E-A5B9-ECC0A9A9E38A}" type="datetimeFigureOut">
              <a:rPr lang="en-US" smtClean="0"/>
              <a:t>11/16/18</a:t>
            </a:fld>
            <a:endParaRPr lang="en-US"/>
          </a:p>
        </p:txBody>
      </p:sp>
      <p:sp>
        <p:nvSpPr>
          <p:cNvPr id="6" name="Footer Placeholder 5">
            <a:extLst>
              <a:ext uri="{FF2B5EF4-FFF2-40B4-BE49-F238E27FC236}">
                <a16:creationId xmlns:a16="http://schemas.microsoft.com/office/drawing/2014/main" id="{D1F6EFB6-FE11-F54B-84FF-47FD7DE49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6D5FB5-454E-4D45-8A69-5723AAEA12BD}"/>
              </a:ext>
            </a:extLst>
          </p:cNvPr>
          <p:cNvSpPr>
            <a:spLocks noGrp="1"/>
          </p:cNvSpPr>
          <p:nvPr>
            <p:ph type="sldNum" sz="quarter" idx="12"/>
          </p:nvPr>
        </p:nvSpPr>
        <p:spPr/>
        <p:txBody>
          <a:bodyPr/>
          <a:lstStyle/>
          <a:p>
            <a:fld id="{0D53BE13-4FAA-A84A-9FD2-C228C419323F}" type="slidenum">
              <a:rPr lang="en-US" smtClean="0"/>
              <a:t>‹#›</a:t>
            </a:fld>
            <a:endParaRPr lang="en-US"/>
          </a:p>
        </p:txBody>
      </p:sp>
    </p:spTree>
    <p:extLst>
      <p:ext uri="{BB962C8B-B14F-4D97-AF65-F5344CB8AC3E}">
        <p14:creationId xmlns:p14="http://schemas.microsoft.com/office/powerpoint/2010/main" val="232783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0032-ED6E-3F4B-B43A-C84594738F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36C505-8FC8-2141-A0F4-C33C5FE72F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51CE9B-9402-9143-8BD3-515D87CA0C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80D7AA-66DF-A842-A7AB-0CF6D7807E59}"/>
              </a:ext>
            </a:extLst>
          </p:cNvPr>
          <p:cNvSpPr>
            <a:spLocks noGrp="1"/>
          </p:cNvSpPr>
          <p:nvPr>
            <p:ph type="dt" sz="half" idx="10"/>
          </p:nvPr>
        </p:nvSpPr>
        <p:spPr/>
        <p:txBody>
          <a:bodyPr/>
          <a:lstStyle/>
          <a:p>
            <a:fld id="{A7A2CD19-309E-784E-A5B9-ECC0A9A9E38A}" type="datetimeFigureOut">
              <a:rPr lang="en-US" smtClean="0"/>
              <a:t>11/16/18</a:t>
            </a:fld>
            <a:endParaRPr lang="en-US"/>
          </a:p>
        </p:txBody>
      </p:sp>
      <p:sp>
        <p:nvSpPr>
          <p:cNvPr id="6" name="Footer Placeholder 5">
            <a:extLst>
              <a:ext uri="{FF2B5EF4-FFF2-40B4-BE49-F238E27FC236}">
                <a16:creationId xmlns:a16="http://schemas.microsoft.com/office/drawing/2014/main" id="{4FBDEA29-C7BE-4142-9F65-F4A37707D0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779D-7992-4049-823B-B1FA394EB686}"/>
              </a:ext>
            </a:extLst>
          </p:cNvPr>
          <p:cNvSpPr>
            <a:spLocks noGrp="1"/>
          </p:cNvSpPr>
          <p:nvPr>
            <p:ph type="sldNum" sz="quarter" idx="12"/>
          </p:nvPr>
        </p:nvSpPr>
        <p:spPr/>
        <p:txBody>
          <a:bodyPr/>
          <a:lstStyle/>
          <a:p>
            <a:fld id="{0D53BE13-4FAA-A84A-9FD2-C228C419323F}" type="slidenum">
              <a:rPr lang="en-US" smtClean="0"/>
              <a:t>‹#›</a:t>
            </a:fld>
            <a:endParaRPr lang="en-US"/>
          </a:p>
        </p:txBody>
      </p:sp>
    </p:spTree>
    <p:extLst>
      <p:ext uri="{BB962C8B-B14F-4D97-AF65-F5344CB8AC3E}">
        <p14:creationId xmlns:p14="http://schemas.microsoft.com/office/powerpoint/2010/main" val="2219678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9CBFF1-D9D9-8740-9C55-029C41B526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2FDCD9-BCF6-D641-AEAB-9195A9ADF2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893C0-01D6-B149-BB17-7A37A95E4D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2CD19-309E-784E-A5B9-ECC0A9A9E38A}" type="datetimeFigureOut">
              <a:rPr lang="en-US" smtClean="0"/>
              <a:t>11/16/18</a:t>
            </a:fld>
            <a:endParaRPr lang="en-US"/>
          </a:p>
        </p:txBody>
      </p:sp>
      <p:sp>
        <p:nvSpPr>
          <p:cNvPr id="5" name="Footer Placeholder 4">
            <a:extLst>
              <a:ext uri="{FF2B5EF4-FFF2-40B4-BE49-F238E27FC236}">
                <a16:creationId xmlns:a16="http://schemas.microsoft.com/office/drawing/2014/main" id="{9A051723-4D1F-5D49-9638-AE841597B8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604E8C-E08D-A143-A0DB-0C9138A697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3BE13-4FAA-A84A-9FD2-C228C419323F}" type="slidenum">
              <a:rPr lang="en-US" smtClean="0"/>
              <a:t>‹#›</a:t>
            </a:fld>
            <a:endParaRPr lang="en-US"/>
          </a:p>
        </p:txBody>
      </p:sp>
    </p:spTree>
    <p:extLst>
      <p:ext uri="{BB962C8B-B14F-4D97-AF65-F5344CB8AC3E}">
        <p14:creationId xmlns:p14="http://schemas.microsoft.com/office/powerpoint/2010/main" val="2786612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Mr2G7IJAY34"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voices.nationalgeographic.com/2014/04/17/the-penan-hunter-gatherers-of-sarawak/"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f21BpLL_S_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hyperlink" Target="http://penanwomenproject.org/"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youtube.com/watch?v=Jce7oZDBlH4" TargetMode="External"/><Relationship Id="rId4" Type="http://schemas.openxmlformats.org/officeDocument/2006/relationships/image" Target="../media/image18.png"/><Relationship Id="rId9" Type="http://schemas.openxmlformats.org/officeDocument/2006/relationships/hyperlink" Target="http://www.theborneopost.com/2016/06/26/penans-weaving-their-life-to-modernit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time_continue=172&amp;v=F-ZZeE7C7u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time_continue=1&amp;v=bpSNM625LFU"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datatopics.worldbank.org/sdgatlas/SDG-05-gender-equality.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BFB71-4869-A74D-A741-AF1C86C4DB1E}"/>
              </a:ext>
            </a:extLst>
          </p:cNvPr>
          <p:cNvSpPr>
            <a:spLocks noGrp="1"/>
          </p:cNvSpPr>
          <p:nvPr>
            <p:ph type="ctrTitle"/>
          </p:nvPr>
        </p:nvSpPr>
        <p:spPr>
          <a:xfrm>
            <a:off x="1524000" y="981579"/>
            <a:ext cx="9144000" cy="2387600"/>
          </a:xfrm>
        </p:spPr>
        <p:txBody>
          <a:bodyPr>
            <a:normAutofit fontScale="90000"/>
          </a:bodyPr>
          <a:lstStyle/>
          <a:p>
            <a:r>
              <a:rPr lang="en-US" dirty="0">
                <a:latin typeface="dearJoe 5 CASUAL PRO" panose="02000000000000000000" pitchFamily="2" charset="0"/>
              </a:rPr>
              <a:t>Ways of reducing gender disparities through micro credit</a:t>
            </a:r>
          </a:p>
        </p:txBody>
      </p:sp>
      <p:sp>
        <p:nvSpPr>
          <p:cNvPr id="3" name="Subtitle 2">
            <a:extLst>
              <a:ext uri="{FF2B5EF4-FFF2-40B4-BE49-F238E27FC236}">
                <a16:creationId xmlns:a16="http://schemas.microsoft.com/office/drawing/2014/main" id="{36161501-95CA-DA41-94B0-965A63FE6A3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9573E19-4E8B-DD49-9D4B-80CEBFC19917}"/>
              </a:ext>
            </a:extLst>
          </p:cNvPr>
          <p:cNvPicPr>
            <a:picLocks noChangeAspect="1"/>
          </p:cNvPicPr>
          <p:nvPr/>
        </p:nvPicPr>
        <p:blipFill>
          <a:blip r:embed="rId2"/>
          <a:stretch>
            <a:fillRect/>
          </a:stretch>
        </p:blipFill>
        <p:spPr>
          <a:xfrm>
            <a:off x="4772023" y="78834"/>
            <a:ext cx="2427287" cy="1728702"/>
          </a:xfrm>
          <a:prstGeom prst="rect">
            <a:avLst/>
          </a:prstGeom>
        </p:spPr>
      </p:pic>
      <p:pic>
        <p:nvPicPr>
          <p:cNvPr id="7" name="Picture 6">
            <a:extLst>
              <a:ext uri="{FF2B5EF4-FFF2-40B4-BE49-F238E27FC236}">
                <a16:creationId xmlns:a16="http://schemas.microsoft.com/office/drawing/2014/main" id="{990CB0E4-2249-C14B-B441-AABD6CE00C23}"/>
              </a:ext>
            </a:extLst>
          </p:cNvPr>
          <p:cNvPicPr>
            <a:picLocks noChangeAspect="1"/>
          </p:cNvPicPr>
          <p:nvPr/>
        </p:nvPicPr>
        <p:blipFill>
          <a:blip r:embed="rId3"/>
          <a:stretch>
            <a:fillRect/>
          </a:stretch>
        </p:blipFill>
        <p:spPr>
          <a:xfrm>
            <a:off x="3117802" y="3421062"/>
            <a:ext cx="5983336" cy="3191796"/>
          </a:xfrm>
          <a:prstGeom prst="rect">
            <a:avLst/>
          </a:prstGeom>
        </p:spPr>
      </p:pic>
      <p:sp>
        <p:nvSpPr>
          <p:cNvPr id="8" name="Oval 7">
            <a:extLst>
              <a:ext uri="{FF2B5EF4-FFF2-40B4-BE49-F238E27FC236}">
                <a16:creationId xmlns:a16="http://schemas.microsoft.com/office/drawing/2014/main" id="{18D93BF1-C839-3E44-A00D-C73F06B282E3}"/>
              </a:ext>
            </a:extLst>
          </p:cNvPr>
          <p:cNvSpPr/>
          <p:nvPr/>
        </p:nvSpPr>
        <p:spPr>
          <a:xfrm>
            <a:off x="4542219" y="4257505"/>
            <a:ext cx="1757363" cy="4177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B43434-BAA8-3C46-B988-3607BB56FBED}"/>
              </a:ext>
            </a:extLst>
          </p:cNvPr>
          <p:cNvSpPr/>
          <p:nvPr/>
        </p:nvSpPr>
        <p:spPr>
          <a:xfrm>
            <a:off x="5106986" y="5140991"/>
            <a:ext cx="1757363" cy="4177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2004F5B-DA0F-D349-A626-C5FDFD6D2176}"/>
              </a:ext>
            </a:extLst>
          </p:cNvPr>
          <p:cNvSpPr txBox="1"/>
          <p:nvPr/>
        </p:nvSpPr>
        <p:spPr>
          <a:xfrm>
            <a:off x="947451" y="165937"/>
            <a:ext cx="2016086" cy="923330"/>
          </a:xfrm>
          <a:prstGeom prst="rect">
            <a:avLst/>
          </a:prstGeom>
          <a:solidFill>
            <a:srgbClr val="FFFF00"/>
          </a:solidFill>
        </p:spPr>
        <p:txBody>
          <a:bodyPr wrap="square" rtlCol="0">
            <a:spAutoFit/>
          </a:bodyPr>
          <a:lstStyle/>
          <a:p>
            <a:r>
              <a:rPr lang="en-US" b="1" dirty="0"/>
              <a:t>Closing the development gap</a:t>
            </a:r>
          </a:p>
          <a:p>
            <a:endParaRPr lang="en-US" dirty="0"/>
          </a:p>
        </p:txBody>
      </p:sp>
      <p:sp>
        <p:nvSpPr>
          <p:cNvPr id="11" name="TextBox 10">
            <a:extLst>
              <a:ext uri="{FF2B5EF4-FFF2-40B4-BE49-F238E27FC236}">
                <a16:creationId xmlns:a16="http://schemas.microsoft.com/office/drawing/2014/main" id="{327F9782-D036-2F4E-930E-15BE58B7FDC7}"/>
              </a:ext>
            </a:extLst>
          </p:cNvPr>
          <p:cNvSpPr txBox="1"/>
          <p:nvPr/>
        </p:nvSpPr>
        <p:spPr>
          <a:xfrm>
            <a:off x="9760945" y="4131325"/>
            <a:ext cx="2170322" cy="2308324"/>
          </a:xfrm>
          <a:prstGeom prst="rect">
            <a:avLst/>
          </a:prstGeom>
          <a:solidFill>
            <a:srgbClr val="FFFF00"/>
          </a:solidFill>
        </p:spPr>
        <p:txBody>
          <a:bodyPr wrap="square" rtlCol="0">
            <a:spAutoFit/>
          </a:bodyPr>
          <a:lstStyle/>
          <a:p>
            <a:r>
              <a:rPr lang="en-US" b="1" u="sng" dirty="0"/>
              <a:t>Why: </a:t>
            </a:r>
          </a:p>
          <a:p>
            <a:r>
              <a:rPr lang="en-US" dirty="0"/>
              <a:t>How actions to support human development involve </a:t>
            </a:r>
            <a:r>
              <a:rPr lang="en-US" b="1" dirty="0"/>
              <a:t>spatial interactions </a:t>
            </a:r>
            <a:r>
              <a:rPr lang="en-US" dirty="0"/>
              <a:t>from local to global </a:t>
            </a:r>
            <a:r>
              <a:rPr lang="en-US" b="1" dirty="0"/>
              <a:t>scales</a:t>
            </a:r>
            <a:endParaRPr lang="en-US" dirty="0"/>
          </a:p>
          <a:p>
            <a:endParaRPr lang="en-US" dirty="0"/>
          </a:p>
        </p:txBody>
      </p:sp>
      <p:sp>
        <p:nvSpPr>
          <p:cNvPr id="12" name="Oval 11">
            <a:extLst>
              <a:ext uri="{FF2B5EF4-FFF2-40B4-BE49-F238E27FC236}">
                <a16:creationId xmlns:a16="http://schemas.microsoft.com/office/drawing/2014/main" id="{EEA556A4-C36B-7340-86FB-C800072E0499}"/>
              </a:ext>
            </a:extLst>
          </p:cNvPr>
          <p:cNvSpPr/>
          <p:nvPr/>
        </p:nvSpPr>
        <p:spPr>
          <a:xfrm>
            <a:off x="5942996" y="4422266"/>
            <a:ext cx="1757363" cy="4177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5517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9B536-0F71-9045-B68C-00E5F4B4FAE4}"/>
              </a:ext>
            </a:extLst>
          </p:cNvPr>
          <p:cNvSpPr>
            <a:spLocks noGrp="1"/>
          </p:cNvSpPr>
          <p:nvPr>
            <p:ph type="title"/>
          </p:nvPr>
        </p:nvSpPr>
        <p:spPr/>
        <p:txBody>
          <a:bodyPr>
            <a:normAutofit fontScale="90000"/>
          </a:bodyPr>
          <a:lstStyle/>
          <a:p>
            <a:r>
              <a:rPr lang="en-US" dirty="0"/>
              <a:t>Case study: </a:t>
            </a:r>
            <a:r>
              <a:rPr lang="en-US" b="1" dirty="0"/>
              <a:t>Micro credit in Kerala, India</a:t>
            </a:r>
            <a:br>
              <a:rPr lang="en-US" b="1" dirty="0"/>
            </a:br>
            <a:br>
              <a:rPr lang="en-US" b="1" dirty="0"/>
            </a:br>
            <a:endParaRPr lang="en-US" dirty="0"/>
          </a:p>
        </p:txBody>
      </p:sp>
      <p:pic>
        <p:nvPicPr>
          <p:cNvPr id="5" name="Content Placeholder 4">
            <a:extLst>
              <a:ext uri="{FF2B5EF4-FFF2-40B4-BE49-F238E27FC236}">
                <a16:creationId xmlns:a16="http://schemas.microsoft.com/office/drawing/2014/main" id="{8BF49239-D024-4A41-9F27-FB3257C6A726}"/>
              </a:ext>
            </a:extLst>
          </p:cNvPr>
          <p:cNvPicPr>
            <a:picLocks noGrp="1" noChangeAspect="1"/>
          </p:cNvPicPr>
          <p:nvPr>
            <p:ph idx="1"/>
          </p:nvPr>
        </p:nvPicPr>
        <p:blipFill>
          <a:blip r:embed="rId2"/>
          <a:stretch>
            <a:fillRect/>
          </a:stretch>
        </p:blipFill>
        <p:spPr>
          <a:xfrm>
            <a:off x="4129530" y="1825625"/>
            <a:ext cx="3932940" cy="4351338"/>
          </a:xfrm>
        </p:spPr>
      </p:pic>
      <p:sp>
        <p:nvSpPr>
          <p:cNvPr id="6" name="TextBox 5">
            <a:extLst>
              <a:ext uri="{FF2B5EF4-FFF2-40B4-BE49-F238E27FC236}">
                <a16:creationId xmlns:a16="http://schemas.microsoft.com/office/drawing/2014/main" id="{F109BE43-107B-704B-9F0A-0F57AC92412A}"/>
              </a:ext>
            </a:extLst>
          </p:cNvPr>
          <p:cNvSpPr txBox="1"/>
          <p:nvPr/>
        </p:nvSpPr>
        <p:spPr>
          <a:xfrm>
            <a:off x="8743950" y="2786063"/>
            <a:ext cx="2443163" cy="923330"/>
          </a:xfrm>
          <a:prstGeom prst="rect">
            <a:avLst/>
          </a:prstGeom>
          <a:noFill/>
        </p:spPr>
        <p:txBody>
          <a:bodyPr wrap="square" rtlCol="0">
            <a:spAutoFit/>
          </a:bodyPr>
          <a:lstStyle/>
          <a:p>
            <a:r>
              <a:rPr lang="en-US" dirty="0"/>
              <a:t>What do we already know about Kerala, India? </a:t>
            </a:r>
          </a:p>
        </p:txBody>
      </p:sp>
    </p:spTree>
    <p:extLst>
      <p:ext uri="{BB962C8B-B14F-4D97-AF65-F5344CB8AC3E}">
        <p14:creationId xmlns:p14="http://schemas.microsoft.com/office/powerpoint/2010/main" val="3219971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A400E-3DBD-7E47-8DE1-C09BB926C993}"/>
              </a:ext>
            </a:extLst>
          </p:cNvPr>
          <p:cNvSpPr>
            <a:spLocks noGrp="1"/>
          </p:cNvSpPr>
          <p:nvPr>
            <p:ph type="title"/>
          </p:nvPr>
        </p:nvSpPr>
        <p:spPr/>
        <p:txBody>
          <a:bodyPr/>
          <a:lstStyle/>
          <a:p>
            <a:r>
              <a:rPr lang="en-US" dirty="0"/>
              <a:t>Kerala case study information</a:t>
            </a:r>
          </a:p>
        </p:txBody>
      </p:sp>
      <p:sp>
        <p:nvSpPr>
          <p:cNvPr id="3" name="Content Placeholder 2">
            <a:extLst>
              <a:ext uri="{FF2B5EF4-FFF2-40B4-BE49-F238E27FC236}">
                <a16:creationId xmlns:a16="http://schemas.microsoft.com/office/drawing/2014/main" id="{26566C81-F625-384E-8A20-522BC4E83480}"/>
              </a:ext>
            </a:extLst>
          </p:cNvPr>
          <p:cNvSpPr>
            <a:spLocks noGrp="1"/>
          </p:cNvSpPr>
          <p:nvPr>
            <p:ph idx="1"/>
          </p:nvPr>
        </p:nvSpPr>
        <p:spPr/>
        <p:txBody>
          <a:bodyPr/>
          <a:lstStyle/>
          <a:p>
            <a:pPr marL="0" indent="0">
              <a:buNone/>
            </a:pPr>
            <a:r>
              <a:rPr lang="en-US" dirty="0"/>
              <a:t>Kerala is a state in south-west India. Women have a high status and female literacy is one of the highest in India at 87%. As a result Kerala has one of the lowest fertility rates in the country (1.67 children per woman), infant mortality is low (12 compared to a national average of 40 per 1000 live births) and life expectancy for women is 74 years. Despite this, female participation in the labour force is low (16%) and 150,000 families live in poverty.</a:t>
            </a:r>
          </a:p>
        </p:txBody>
      </p:sp>
      <p:pic>
        <p:nvPicPr>
          <p:cNvPr id="4" name="Content Placeholder 4">
            <a:extLst>
              <a:ext uri="{FF2B5EF4-FFF2-40B4-BE49-F238E27FC236}">
                <a16:creationId xmlns:a16="http://schemas.microsoft.com/office/drawing/2014/main" id="{837E2943-F3DC-2849-89F0-63FD35E3D5AC}"/>
              </a:ext>
            </a:extLst>
          </p:cNvPr>
          <p:cNvPicPr>
            <a:picLocks noChangeAspect="1"/>
          </p:cNvPicPr>
          <p:nvPr/>
        </p:nvPicPr>
        <p:blipFill>
          <a:blip r:embed="rId2"/>
          <a:stretch>
            <a:fillRect/>
          </a:stretch>
        </p:blipFill>
        <p:spPr>
          <a:xfrm>
            <a:off x="8573338" y="4229100"/>
            <a:ext cx="2160893" cy="2390775"/>
          </a:xfrm>
          <a:prstGeom prst="rect">
            <a:avLst/>
          </a:prstGeom>
        </p:spPr>
      </p:pic>
    </p:spTree>
    <p:extLst>
      <p:ext uri="{BB962C8B-B14F-4D97-AF65-F5344CB8AC3E}">
        <p14:creationId xmlns:p14="http://schemas.microsoft.com/office/powerpoint/2010/main" val="349196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C3496-59DA-DA43-ABA6-EE473C6D3E1B}"/>
              </a:ext>
            </a:extLst>
          </p:cNvPr>
          <p:cNvSpPr>
            <a:spLocks noGrp="1"/>
          </p:cNvSpPr>
          <p:nvPr>
            <p:ph type="title"/>
          </p:nvPr>
        </p:nvSpPr>
        <p:spPr/>
        <p:txBody>
          <a:bodyPr/>
          <a:lstStyle/>
          <a:p>
            <a:r>
              <a:rPr lang="en-US" dirty="0" err="1"/>
              <a:t>Kudumbashree</a:t>
            </a:r>
            <a:r>
              <a:rPr lang="en-US" dirty="0"/>
              <a:t> Mission: case study of micro loans</a:t>
            </a:r>
          </a:p>
        </p:txBody>
      </p:sp>
      <p:pic>
        <p:nvPicPr>
          <p:cNvPr id="5" name="Content Placeholder 4">
            <a:extLst>
              <a:ext uri="{FF2B5EF4-FFF2-40B4-BE49-F238E27FC236}">
                <a16:creationId xmlns:a16="http://schemas.microsoft.com/office/drawing/2014/main" id="{959914BE-E531-E243-BA9B-6D9020FEB81B}"/>
              </a:ext>
            </a:extLst>
          </p:cNvPr>
          <p:cNvPicPr>
            <a:picLocks noGrp="1" noChangeAspect="1"/>
          </p:cNvPicPr>
          <p:nvPr>
            <p:ph idx="1"/>
          </p:nvPr>
        </p:nvPicPr>
        <p:blipFill>
          <a:blip r:embed="rId2"/>
          <a:stretch>
            <a:fillRect/>
          </a:stretch>
        </p:blipFill>
        <p:spPr>
          <a:xfrm>
            <a:off x="195261" y="1828303"/>
            <a:ext cx="5575301" cy="3970702"/>
          </a:xfrm>
        </p:spPr>
      </p:pic>
      <p:sp>
        <p:nvSpPr>
          <p:cNvPr id="6" name="TextBox 5">
            <a:extLst>
              <a:ext uri="{FF2B5EF4-FFF2-40B4-BE49-F238E27FC236}">
                <a16:creationId xmlns:a16="http://schemas.microsoft.com/office/drawing/2014/main" id="{3A0E7F8C-A09D-CA41-B087-91CA916722B8}"/>
              </a:ext>
            </a:extLst>
          </p:cNvPr>
          <p:cNvSpPr txBox="1"/>
          <p:nvPr/>
        </p:nvSpPr>
        <p:spPr>
          <a:xfrm>
            <a:off x="5770562" y="1605012"/>
            <a:ext cx="5076825" cy="3139321"/>
          </a:xfrm>
          <a:prstGeom prst="rect">
            <a:avLst/>
          </a:prstGeom>
          <a:noFill/>
        </p:spPr>
        <p:txBody>
          <a:bodyPr wrap="square" rtlCol="0">
            <a:spAutoFit/>
          </a:bodyPr>
          <a:lstStyle/>
          <a:p>
            <a:r>
              <a:rPr lang="en-US" dirty="0" err="1"/>
              <a:t>Kudumbashree</a:t>
            </a:r>
            <a:r>
              <a:rPr lang="en-US" dirty="0"/>
              <a:t> Mission is a government-backed scheme providing microloans. Funding for the scheme comes from both the Indian government and the local Kerala state government. It is the largest </a:t>
            </a:r>
            <a:r>
              <a:rPr lang="en-US" dirty="0" err="1"/>
              <a:t>organisation</a:t>
            </a:r>
            <a:r>
              <a:rPr lang="en-US" dirty="0"/>
              <a:t> in South Asia focusing on the social and economic empowerment of women. More than 50% of families in Kerala take part in the scheme. </a:t>
            </a:r>
          </a:p>
          <a:p>
            <a:br>
              <a:rPr lang="en-US" dirty="0"/>
            </a:br>
            <a:endParaRPr lang="en-US" dirty="0"/>
          </a:p>
          <a:p>
            <a:endParaRPr lang="en-US" dirty="0"/>
          </a:p>
        </p:txBody>
      </p:sp>
      <p:sp>
        <p:nvSpPr>
          <p:cNvPr id="9" name="Rectangle 8">
            <a:extLst>
              <a:ext uri="{FF2B5EF4-FFF2-40B4-BE49-F238E27FC236}">
                <a16:creationId xmlns:a16="http://schemas.microsoft.com/office/drawing/2014/main" id="{BCB4C5A8-F88D-F14B-AC5B-1FD9F1F43725}"/>
              </a:ext>
            </a:extLst>
          </p:cNvPr>
          <p:cNvSpPr/>
          <p:nvPr/>
        </p:nvSpPr>
        <p:spPr>
          <a:xfrm>
            <a:off x="5770563" y="4521041"/>
            <a:ext cx="6096000" cy="2031325"/>
          </a:xfrm>
          <a:prstGeom prst="rect">
            <a:avLst/>
          </a:prstGeom>
          <a:solidFill>
            <a:srgbClr val="FFFF00"/>
          </a:solidFill>
        </p:spPr>
        <p:txBody>
          <a:bodyPr>
            <a:spAutoFit/>
          </a:bodyPr>
          <a:lstStyle/>
          <a:p>
            <a:r>
              <a:rPr lang="en-US" b="1" dirty="0"/>
              <a:t>Read Kognity 5.1.4 </a:t>
            </a:r>
          </a:p>
          <a:p>
            <a:r>
              <a:rPr lang="en-US" b="1" dirty="0"/>
              <a:t>The work of microfinance organisations and their networks and make on how the </a:t>
            </a:r>
            <a:r>
              <a:rPr lang="en-US" dirty="0" err="1"/>
              <a:t>Kudumbashree</a:t>
            </a:r>
            <a:r>
              <a:rPr lang="en-US" dirty="0"/>
              <a:t> Mission has helped reduce gender equalities and help with development processes. </a:t>
            </a:r>
          </a:p>
          <a:p>
            <a:r>
              <a:rPr lang="en-US" dirty="0"/>
              <a:t>How is this an example of affirmative action?</a:t>
            </a:r>
          </a:p>
          <a:p>
            <a:r>
              <a:rPr lang="en-US" dirty="0"/>
              <a:t>Are there any issues with microloans? </a:t>
            </a:r>
          </a:p>
        </p:txBody>
      </p:sp>
      <p:sp>
        <p:nvSpPr>
          <p:cNvPr id="10" name="Rectangle 9">
            <a:extLst>
              <a:ext uri="{FF2B5EF4-FFF2-40B4-BE49-F238E27FC236}">
                <a16:creationId xmlns:a16="http://schemas.microsoft.com/office/drawing/2014/main" id="{0B4D96B5-5396-A846-AE73-3A0D4493E73E}"/>
              </a:ext>
            </a:extLst>
          </p:cNvPr>
          <p:cNvSpPr/>
          <p:nvPr/>
        </p:nvSpPr>
        <p:spPr>
          <a:xfrm>
            <a:off x="479929" y="6228318"/>
            <a:ext cx="4908460" cy="369332"/>
          </a:xfrm>
          <a:prstGeom prst="rect">
            <a:avLst/>
          </a:prstGeom>
        </p:spPr>
        <p:txBody>
          <a:bodyPr wrap="none">
            <a:spAutoFit/>
          </a:bodyPr>
          <a:lstStyle/>
          <a:p>
            <a:r>
              <a:rPr lang="en-US" dirty="0">
                <a:hlinkClick r:id="rId3"/>
              </a:rPr>
              <a:t>https://</a:t>
            </a:r>
            <a:r>
              <a:rPr lang="en-US" dirty="0" err="1">
                <a:hlinkClick r:id="rId3"/>
              </a:rPr>
              <a:t>www.youtube.com</a:t>
            </a:r>
            <a:r>
              <a:rPr lang="en-US" dirty="0">
                <a:hlinkClick r:id="rId3"/>
              </a:rPr>
              <a:t>/</a:t>
            </a:r>
            <a:r>
              <a:rPr lang="en-US" dirty="0" err="1">
                <a:hlinkClick r:id="rId3"/>
              </a:rPr>
              <a:t>watch?v</a:t>
            </a:r>
            <a:r>
              <a:rPr lang="en-US" dirty="0">
                <a:hlinkClick r:id="rId3"/>
              </a:rPr>
              <a:t>=Mr2G7IJAY34</a:t>
            </a:r>
            <a:endParaRPr lang="en-US" dirty="0"/>
          </a:p>
        </p:txBody>
      </p:sp>
      <p:pic>
        <p:nvPicPr>
          <p:cNvPr id="4" name="Picture 3">
            <a:extLst>
              <a:ext uri="{FF2B5EF4-FFF2-40B4-BE49-F238E27FC236}">
                <a16:creationId xmlns:a16="http://schemas.microsoft.com/office/drawing/2014/main" id="{890AFC3C-F602-1147-9398-38281838511F}"/>
              </a:ext>
            </a:extLst>
          </p:cNvPr>
          <p:cNvPicPr>
            <a:picLocks noChangeAspect="1"/>
          </p:cNvPicPr>
          <p:nvPr/>
        </p:nvPicPr>
        <p:blipFill>
          <a:blip r:embed="rId4"/>
          <a:stretch>
            <a:fillRect/>
          </a:stretch>
        </p:blipFill>
        <p:spPr>
          <a:xfrm>
            <a:off x="8308974" y="3570898"/>
            <a:ext cx="666750" cy="660400"/>
          </a:xfrm>
          <a:prstGeom prst="rect">
            <a:avLst/>
          </a:prstGeom>
        </p:spPr>
      </p:pic>
      <p:pic>
        <p:nvPicPr>
          <p:cNvPr id="8" name="Picture 7">
            <a:extLst>
              <a:ext uri="{FF2B5EF4-FFF2-40B4-BE49-F238E27FC236}">
                <a16:creationId xmlns:a16="http://schemas.microsoft.com/office/drawing/2014/main" id="{27EA2A8B-76F3-084A-8F92-B20FD0C9B616}"/>
              </a:ext>
            </a:extLst>
          </p:cNvPr>
          <p:cNvPicPr>
            <a:picLocks noChangeAspect="1"/>
          </p:cNvPicPr>
          <p:nvPr/>
        </p:nvPicPr>
        <p:blipFill>
          <a:blip r:embed="rId5"/>
          <a:stretch>
            <a:fillRect/>
          </a:stretch>
        </p:blipFill>
        <p:spPr>
          <a:xfrm>
            <a:off x="9128905" y="3570898"/>
            <a:ext cx="712813" cy="660400"/>
          </a:xfrm>
          <a:prstGeom prst="rect">
            <a:avLst/>
          </a:prstGeom>
        </p:spPr>
      </p:pic>
    </p:spTree>
    <p:extLst>
      <p:ext uri="{BB962C8B-B14F-4D97-AF65-F5344CB8AC3E}">
        <p14:creationId xmlns:p14="http://schemas.microsoft.com/office/powerpoint/2010/main" val="4064409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F62E-218D-6F4F-80FD-08E8A6C24578}"/>
              </a:ext>
            </a:extLst>
          </p:cNvPr>
          <p:cNvSpPr>
            <a:spLocks noGrp="1"/>
          </p:cNvSpPr>
          <p:nvPr>
            <p:ph type="title"/>
          </p:nvPr>
        </p:nvSpPr>
        <p:spPr/>
        <p:txBody>
          <a:bodyPr/>
          <a:lstStyle/>
          <a:p>
            <a:r>
              <a:rPr lang="en-US" dirty="0"/>
              <a:t>Issues with microfinance</a:t>
            </a:r>
          </a:p>
        </p:txBody>
      </p:sp>
      <p:sp>
        <p:nvSpPr>
          <p:cNvPr id="3" name="Content Placeholder 2">
            <a:extLst>
              <a:ext uri="{FF2B5EF4-FFF2-40B4-BE49-F238E27FC236}">
                <a16:creationId xmlns:a16="http://schemas.microsoft.com/office/drawing/2014/main" id="{82F2BAD0-EA95-2B4A-BB59-5D1B62463F18}"/>
              </a:ext>
            </a:extLst>
          </p:cNvPr>
          <p:cNvSpPr>
            <a:spLocks noGrp="1"/>
          </p:cNvSpPr>
          <p:nvPr>
            <p:ph idx="1"/>
          </p:nvPr>
        </p:nvSpPr>
        <p:spPr/>
        <p:txBody>
          <a:bodyPr>
            <a:normAutofit fontScale="92500" lnSpcReduction="20000"/>
          </a:bodyPr>
          <a:lstStyle/>
          <a:p>
            <a:r>
              <a:rPr lang="en-US" dirty="0"/>
              <a:t>Their interest rates are higher than those of commercial banks- but lower than loan sharks</a:t>
            </a:r>
          </a:p>
          <a:p>
            <a:r>
              <a:rPr lang="en-US" dirty="0"/>
              <a:t>Some people use the loans to pay for food or health care rather than for starting or improving their business</a:t>
            </a:r>
          </a:p>
          <a:p>
            <a:r>
              <a:rPr lang="en-US" dirty="0"/>
              <a:t>Not all poor people are entrepreneurs and so the loans may be wasted</a:t>
            </a:r>
          </a:p>
          <a:p>
            <a:r>
              <a:rPr lang="en-US" dirty="0"/>
              <a:t>Microfinance loans may be used to pay off other loans rather than for business purposes</a:t>
            </a:r>
          </a:p>
          <a:p>
            <a:r>
              <a:rPr lang="en-US" dirty="0"/>
              <a:t>A study in Bangladesh revealed that microfinance in the form of microcredit can place considerable pressure on women. As only women are able to access loans they are often forced to act as agents for their husbands. Women are then left to repay the loan despite the fact that the husband has spent the money.</a:t>
            </a:r>
          </a:p>
        </p:txBody>
      </p:sp>
    </p:spTree>
    <p:extLst>
      <p:ext uri="{BB962C8B-B14F-4D97-AF65-F5344CB8AC3E}">
        <p14:creationId xmlns:p14="http://schemas.microsoft.com/office/powerpoint/2010/main" val="242343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BA3AD-64AC-9C40-A6E7-E0415D2BE7CD}"/>
              </a:ext>
            </a:extLst>
          </p:cNvPr>
          <p:cNvSpPr>
            <a:spLocks noGrp="1"/>
          </p:cNvSpPr>
          <p:nvPr>
            <p:ph type="title"/>
          </p:nvPr>
        </p:nvSpPr>
        <p:spPr/>
        <p:txBody>
          <a:bodyPr/>
          <a:lstStyle/>
          <a:p>
            <a:r>
              <a:rPr lang="en-US" b="1" dirty="0"/>
              <a:t>Empowering indigenous and minority groups</a:t>
            </a:r>
            <a:br>
              <a:rPr lang="en-US" b="1" dirty="0"/>
            </a:br>
            <a:endParaRPr lang="en-US" dirty="0"/>
          </a:p>
        </p:txBody>
      </p:sp>
      <p:sp>
        <p:nvSpPr>
          <p:cNvPr id="3" name="Content Placeholder 2">
            <a:extLst>
              <a:ext uri="{FF2B5EF4-FFF2-40B4-BE49-F238E27FC236}">
                <a16:creationId xmlns:a16="http://schemas.microsoft.com/office/drawing/2014/main" id="{F93E3CA6-27A9-DC4D-B29A-7C373EA10A3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72B6B52-A527-1B4A-AFFE-116DF3CCFB0A}"/>
              </a:ext>
            </a:extLst>
          </p:cNvPr>
          <p:cNvPicPr>
            <a:picLocks noChangeAspect="1"/>
          </p:cNvPicPr>
          <p:nvPr/>
        </p:nvPicPr>
        <p:blipFill>
          <a:blip r:embed="rId2"/>
          <a:stretch>
            <a:fillRect/>
          </a:stretch>
        </p:blipFill>
        <p:spPr>
          <a:xfrm>
            <a:off x="1217780" y="1404937"/>
            <a:ext cx="8155036" cy="4350284"/>
          </a:xfrm>
          <a:prstGeom prst="rect">
            <a:avLst/>
          </a:prstGeom>
        </p:spPr>
      </p:pic>
      <p:sp>
        <p:nvSpPr>
          <p:cNvPr id="5" name="Oval 4">
            <a:extLst>
              <a:ext uri="{FF2B5EF4-FFF2-40B4-BE49-F238E27FC236}">
                <a16:creationId xmlns:a16="http://schemas.microsoft.com/office/drawing/2014/main" id="{D973952B-DD7F-3A43-8868-EAD2EF77B9D5}"/>
              </a:ext>
            </a:extLst>
          </p:cNvPr>
          <p:cNvSpPr/>
          <p:nvPr/>
        </p:nvSpPr>
        <p:spPr>
          <a:xfrm>
            <a:off x="3756406" y="2643018"/>
            <a:ext cx="2087182" cy="4177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F54F6D8-12DC-384C-B9BA-2D025282698F}"/>
              </a:ext>
            </a:extLst>
          </p:cNvPr>
          <p:cNvSpPr/>
          <p:nvPr/>
        </p:nvSpPr>
        <p:spPr>
          <a:xfrm>
            <a:off x="5428151" y="2689806"/>
            <a:ext cx="2087182" cy="4177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008B9CB-8113-3A41-B81B-2C32E978D8E5}"/>
              </a:ext>
            </a:extLst>
          </p:cNvPr>
          <p:cNvSpPr/>
          <p:nvPr/>
        </p:nvSpPr>
        <p:spPr>
          <a:xfrm>
            <a:off x="5179577" y="2898689"/>
            <a:ext cx="2087182" cy="4177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D5C24EB-DCF3-F74B-A314-5EA70366C35F}"/>
              </a:ext>
            </a:extLst>
          </p:cNvPr>
          <p:cNvPicPr>
            <a:picLocks noChangeAspect="1"/>
          </p:cNvPicPr>
          <p:nvPr/>
        </p:nvPicPr>
        <p:blipFill>
          <a:blip r:embed="rId3"/>
          <a:stretch>
            <a:fillRect/>
          </a:stretch>
        </p:blipFill>
        <p:spPr>
          <a:xfrm>
            <a:off x="9187078" y="2731362"/>
            <a:ext cx="2594063" cy="1697434"/>
          </a:xfrm>
          <a:prstGeom prst="rect">
            <a:avLst/>
          </a:prstGeom>
        </p:spPr>
      </p:pic>
    </p:spTree>
    <p:extLst>
      <p:ext uri="{BB962C8B-B14F-4D97-AF65-F5344CB8AC3E}">
        <p14:creationId xmlns:p14="http://schemas.microsoft.com/office/powerpoint/2010/main" val="1337141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B46C-56E0-6140-BF60-E3CA08CB564D}"/>
              </a:ext>
            </a:extLst>
          </p:cNvPr>
          <p:cNvSpPr>
            <a:spLocks noGrp="1"/>
          </p:cNvSpPr>
          <p:nvPr>
            <p:ph type="title"/>
          </p:nvPr>
        </p:nvSpPr>
        <p:spPr/>
        <p:txBody>
          <a:bodyPr/>
          <a:lstStyle/>
          <a:p>
            <a:r>
              <a:rPr lang="en-US" b="1" dirty="0"/>
              <a:t>Empowering indigenous and minority groups</a:t>
            </a:r>
            <a:br>
              <a:rPr lang="en-US" b="1" dirty="0"/>
            </a:br>
            <a:endParaRPr lang="en-US" dirty="0"/>
          </a:p>
        </p:txBody>
      </p:sp>
      <p:sp>
        <p:nvSpPr>
          <p:cNvPr id="3" name="Content Placeholder 2">
            <a:extLst>
              <a:ext uri="{FF2B5EF4-FFF2-40B4-BE49-F238E27FC236}">
                <a16:creationId xmlns:a16="http://schemas.microsoft.com/office/drawing/2014/main" id="{6F548A1E-0C2D-514C-8FE0-7B7739A88992}"/>
              </a:ext>
            </a:extLst>
          </p:cNvPr>
          <p:cNvSpPr>
            <a:spLocks noGrp="1"/>
          </p:cNvSpPr>
          <p:nvPr>
            <p:ph idx="1"/>
          </p:nvPr>
        </p:nvSpPr>
        <p:spPr>
          <a:xfrm>
            <a:off x="838200" y="1467644"/>
            <a:ext cx="10515600" cy="4351338"/>
          </a:xfrm>
        </p:spPr>
        <p:txBody>
          <a:bodyPr/>
          <a:lstStyle/>
          <a:p>
            <a:pPr marL="0" indent="0">
              <a:buNone/>
            </a:pPr>
            <a:r>
              <a:rPr lang="en-US" dirty="0"/>
              <a:t>There are approximately 370 million indigenous people spread over 70 countries. These people make up about 5% of the global population but account for about 15% of the world’s poor. Indigenous groups often lack access to basic services.</a:t>
            </a:r>
          </a:p>
        </p:txBody>
      </p:sp>
      <p:pic>
        <p:nvPicPr>
          <p:cNvPr id="5" name="Picture 4">
            <a:extLst>
              <a:ext uri="{FF2B5EF4-FFF2-40B4-BE49-F238E27FC236}">
                <a16:creationId xmlns:a16="http://schemas.microsoft.com/office/drawing/2014/main" id="{677D01A2-99F5-4C4C-A0F1-B0026F84D3F8}"/>
              </a:ext>
            </a:extLst>
          </p:cNvPr>
          <p:cNvPicPr>
            <a:picLocks noChangeAspect="1"/>
          </p:cNvPicPr>
          <p:nvPr/>
        </p:nvPicPr>
        <p:blipFill>
          <a:blip r:embed="rId2"/>
          <a:stretch>
            <a:fillRect/>
          </a:stretch>
        </p:blipFill>
        <p:spPr>
          <a:xfrm>
            <a:off x="142875" y="3429000"/>
            <a:ext cx="8072839" cy="2286793"/>
          </a:xfrm>
          <a:prstGeom prst="rect">
            <a:avLst/>
          </a:prstGeom>
        </p:spPr>
      </p:pic>
      <p:pic>
        <p:nvPicPr>
          <p:cNvPr id="7" name="Picture 6">
            <a:extLst>
              <a:ext uri="{FF2B5EF4-FFF2-40B4-BE49-F238E27FC236}">
                <a16:creationId xmlns:a16="http://schemas.microsoft.com/office/drawing/2014/main" id="{DFDFF4DB-4B30-A449-A6A7-24857CADAA3B}"/>
              </a:ext>
            </a:extLst>
          </p:cNvPr>
          <p:cNvPicPr>
            <a:picLocks noChangeAspect="1"/>
          </p:cNvPicPr>
          <p:nvPr/>
        </p:nvPicPr>
        <p:blipFill>
          <a:blip r:embed="rId3"/>
          <a:stretch>
            <a:fillRect/>
          </a:stretch>
        </p:blipFill>
        <p:spPr>
          <a:xfrm>
            <a:off x="8058551" y="2911078"/>
            <a:ext cx="3822256" cy="2501106"/>
          </a:xfrm>
          <a:prstGeom prst="rect">
            <a:avLst/>
          </a:prstGeom>
        </p:spPr>
      </p:pic>
    </p:spTree>
    <p:extLst>
      <p:ext uri="{BB962C8B-B14F-4D97-AF65-F5344CB8AC3E}">
        <p14:creationId xmlns:p14="http://schemas.microsoft.com/office/powerpoint/2010/main" val="2419627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C39CE-8915-214F-956B-09400C06B5C5}"/>
              </a:ext>
            </a:extLst>
          </p:cNvPr>
          <p:cNvSpPr>
            <a:spLocks noGrp="1"/>
          </p:cNvSpPr>
          <p:nvPr>
            <p:ph type="title"/>
          </p:nvPr>
        </p:nvSpPr>
        <p:spPr/>
        <p:txBody>
          <a:bodyPr/>
          <a:lstStyle/>
          <a:p>
            <a:r>
              <a:rPr lang="en-US" dirty="0"/>
              <a:t>Empowering indigenous groups</a:t>
            </a:r>
          </a:p>
        </p:txBody>
      </p:sp>
      <p:pic>
        <p:nvPicPr>
          <p:cNvPr id="6" name="Content Placeholder 5">
            <a:extLst>
              <a:ext uri="{FF2B5EF4-FFF2-40B4-BE49-F238E27FC236}">
                <a16:creationId xmlns:a16="http://schemas.microsoft.com/office/drawing/2014/main" id="{4224FB08-D3AA-7743-B1A2-C0287F73E3E3}"/>
              </a:ext>
            </a:extLst>
          </p:cNvPr>
          <p:cNvPicPr>
            <a:picLocks noGrp="1" noChangeAspect="1"/>
          </p:cNvPicPr>
          <p:nvPr>
            <p:ph idx="1"/>
          </p:nvPr>
        </p:nvPicPr>
        <p:blipFill>
          <a:blip r:embed="rId2"/>
          <a:stretch>
            <a:fillRect/>
          </a:stretch>
        </p:blipFill>
        <p:spPr>
          <a:xfrm>
            <a:off x="7934548" y="1520327"/>
            <a:ext cx="3335783" cy="2406831"/>
          </a:xfrm>
        </p:spPr>
      </p:pic>
      <p:sp>
        <p:nvSpPr>
          <p:cNvPr id="4" name="Rectangle 3">
            <a:extLst>
              <a:ext uri="{FF2B5EF4-FFF2-40B4-BE49-F238E27FC236}">
                <a16:creationId xmlns:a16="http://schemas.microsoft.com/office/drawing/2014/main" id="{DB6CAFA9-EE43-1045-8138-FF55902EA47D}"/>
              </a:ext>
            </a:extLst>
          </p:cNvPr>
          <p:cNvSpPr/>
          <p:nvPr/>
        </p:nvSpPr>
        <p:spPr>
          <a:xfrm>
            <a:off x="565494" y="1825625"/>
            <a:ext cx="7098611" cy="4832092"/>
          </a:xfrm>
          <a:prstGeom prst="rect">
            <a:avLst/>
          </a:prstGeom>
        </p:spPr>
        <p:txBody>
          <a:bodyPr wrap="square">
            <a:spAutoFit/>
          </a:bodyPr>
          <a:lstStyle/>
          <a:p>
            <a:r>
              <a:rPr lang="en-US" sz="2800" dirty="0">
                <a:solidFill>
                  <a:srgbClr val="2D3142"/>
                </a:solidFill>
                <a:latin typeface="Open Sans"/>
              </a:rPr>
              <a:t>The </a:t>
            </a:r>
            <a:r>
              <a:rPr lang="en-US" sz="2800" dirty="0" err="1">
                <a:solidFill>
                  <a:srgbClr val="2D3142"/>
                </a:solidFill>
                <a:latin typeface="Open Sans"/>
              </a:rPr>
              <a:t>Penans</a:t>
            </a:r>
            <a:r>
              <a:rPr lang="en-US" sz="2800" dirty="0">
                <a:solidFill>
                  <a:srgbClr val="2D3142"/>
                </a:solidFill>
                <a:latin typeface="Open Sans"/>
              </a:rPr>
              <a:t> are one of the indigenous tribes of Borneo. They are believed to be the last nomadic hunter-gatherers in Malaysia, calling the rainforest their home.</a:t>
            </a:r>
          </a:p>
          <a:p>
            <a:r>
              <a:rPr lang="en-US" sz="2800" dirty="0">
                <a:solidFill>
                  <a:srgbClr val="2D3142"/>
                </a:solidFill>
                <a:latin typeface="Open Sans"/>
              </a:rPr>
              <a:t>As </a:t>
            </a:r>
            <a:r>
              <a:rPr lang="en-US" sz="2800" dirty="0">
                <a:solidFill>
                  <a:srgbClr val="B24F55"/>
                </a:solidFill>
                <a:latin typeface="Open Sans"/>
                <a:hlinkClick r:id="rId3"/>
              </a:rPr>
              <a:t>hunter-gatherers</a:t>
            </a:r>
            <a:r>
              <a:rPr lang="en-US" sz="2800" dirty="0">
                <a:solidFill>
                  <a:srgbClr val="2D3142"/>
                </a:solidFill>
                <a:latin typeface="Open Sans"/>
              </a:rPr>
              <a:t>, they rely heavily on the rainforest to supply their needs – from food to shelter. Today, many have embraced modernity and live in resettlement communities though some still remain semi-nomadic. However, it has been challenging for the </a:t>
            </a:r>
            <a:r>
              <a:rPr lang="en-US" sz="2800" dirty="0" err="1">
                <a:solidFill>
                  <a:srgbClr val="2D3142"/>
                </a:solidFill>
                <a:latin typeface="Open Sans"/>
              </a:rPr>
              <a:t>Penan</a:t>
            </a:r>
            <a:r>
              <a:rPr lang="en-US" sz="2800" dirty="0">
                <a:solidFill>
                  <a:srgbClr val="2D3142"/>
                </a:solidFill>
                <a:latin typeface="Open Sans"/>
              </a:rPr>
              <a:t> in their transition to modern life.</a:t>
            </a:r>
            <a:endParaRPr lang="en-US" sz="2800" b="0" i="0" u="none" strike="noStrike" dirty="0">
              <a:solidFill>
                <a:srgbClr val="2D3142"/>
              </a:solidFill>
              <a:effectLst/>
              <a:latin typeface="Open Sans"/>
            </a:endParaRPr>
          </a:p>
        </p:txBody>
      </p:sp>
    </p:spTree>
    <p:extLst>
      <p:ext uri="{BB962C8B-B14F-4D97-AF65-F5344CB8AC3E}">
        <p14:creationId xmlns:p14="http://schemas.microsoft.com/office/powerpoint/2010/main" val="1170229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E4F3F-1840-824C-988D-00885126679F}"/>
              </a:ext>
            </a:extLst>
          </p:cNvPr>
          <p:cNvSpPr>
            <a:spLocks noGrp="1"/>
          </p:cNvSpPr>
          <p:nvPr>
            <p:ph type="title"/>
          </p:nvPr>
        </p:nvSpPr>
        <p:spPr/>
        <p:txBody>
          <a:bodyPr/>
          <a:lstStyle/>
          <a:p>
            <a:r>
              <a:rPr lang="en-US" dirty="0"/>
              <a:t>How have the </a:t>
            </a:r>
            <a:r>
              <a:rPr lang="en-US" dirty="0" err="1"/>
              <a:t>Penan</a:t>
            </a:r>
            <a:r>
              <a:rPr lang="en-US" dirty="0"/>
              <a:t> been impacted by global interactions? </a:t>
            </a:r>
          </a:p>
        </p:txBody>
      </p:sp>
      <p:pic>
        <p:nvPicPr>
          <p:cNvPr id="5" name="Content Placeholder 4">
            <a:hlinkClick r:id="rId2"/>
            <a:extLst>
              <a:ext uri="{FF2B5EF4-FFF2-40B4-BE49-F238E27FC236}">
                <a16:creationId xmlns:a16="http://schemas.microsoft.com/office/drawing/2014/main" id="{BBC4D244-8112-164D-95B3-833EFE215469}"/>
              </a:ext>
            </a:extLst>
          </p:cNvPr>
          <p:cNvPicPr>
            <a:picLocks noGrp="1" noChangeAspect="1"/>
          </p:cNvPicPr>
          <p:nvPr>
            <p:ph idx="1"/>
          </p:nvPr>
        </p:nvPicPr>
        <p:blipFill>
          <a:blip r:embed="rId3"/>
          <a:stretch>
            <a:fillRect/>
          </a:stretch>
        </p:blipFill>
        <p:spPr>
          <a:xfrm>
            <a:off x="2631783" y="1937688"/>
            <a:ext cx="7721647" cy="4351338"/>
          </a:xfrm>
        </p:spPr>
      </p:pic>
    </p:spTree>
    <p:extLst>
      <p:ext uri="{BB962C8B-B14F-4D97-AF65-F5344CB8AC3E}">
        <p14:creationId xmlns:p14="http://schemas.microsoft.com/office/powerpoint/2010/main" val="1040970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ECF4F-1522-3B46-813D-B28779F8FB66}"/>
              </a:ext>
            </a:extLst>
          </p:cNvPr>
          <p:cNvSpPr>
            <a:spLocks noGrp="1"/>
          </p:cNvSpPr>
          <p:nvPr>
            <p:ph type="title"/>
          </p:nvPr>
        </p:nvSpPr>
        <p:spPr>
          <a:xfrm>
            <a:off x="390181" y="-107212"/>
            <a:ext cx="10515600" cy="1325563"/>
          </a:xfrm>
        </p:spPr>
        <p:txBody>
          <a:bodyPr/>
          <a:lstStyle/>
          <a:p>
            <a:r>
              <a:rPr lang="en-US" dirty="0"/>
              <a:t>Empowering indigenous groups</a:t>
            </a:r>
          </a:p>
        </p:txBody>
      </p:sp>
      <p:sp>
        <p:nvSpPr>
          <p:cNvPr id="3" name="Content Placeholder 2">
            <a:extLst>
              <a:ext uri="{FF2B5EF4-FFF2-40B4-BE49-F238E27FC236}">
                <a16:creationId xmlns:a16="http://schemas.microsoft.com/office/drawing/2014/main" id="{461610A4-A198-E04B-B767-C5DA2B4B3FA1}"/>
              </a:ext>
            </a:extLst>
          </p:cNvPr>
          <p:cNvSpPr>
            <a:spLocks noGrp="1"/>
          </p:cNvSpPr>
          <p:nvPr>
            <p:ph idx="1"/>
          </p:nvPr>
        </p:nvSpPr>
        <p:spPr>
          <a:xfrm>
            <a:off x="529330" y="913135"/>
            <a:ext cx="10515600" cy="4351338"/>
          </a:xfrm>
        </p:spPr>
        <p:txBody>
          <a:bodyPr/>
          <a:lstStyle/>
          <a:p>
            <a:r>
              <a:rPr lang="en-US" dirty="0">
                <a:hlinkClick r:id="rId2"/>
              </a:rPr>
              <a:t>http://penanwomenproject.org</a:t>
            </a:r>
            <a:endParaRPr lang="en-US" dirty="0"/>
          </a:p>
          <a:p>
            <a:endParaRPr lang="en-US" dirty="0"/>
          </a:p>
          <a:p>
            <a:pPr marL="0" indent="0">
              <a:buNone/>
            </a:pPr>
            <a:r>
              <a:rPr lang="en-US" dirty="0"/>
              <a:t>Watch: </a:t>
            </a:r>
          </a:p>
          <a:p>
            <a:endParaRPr lang="en-US" dirty="0"/>
          </a:p>
          <a:p>
            <a:endParaRPr lang="en-US" dirty="0"/>
          </a:p>
        </p:txBody>
      </p:sp>
      <p:pic>
        <p:nvPicPr>
          <p:cNvPr id="5" name="Picture 4">
            <a:extLst>
              <a:ext uri="{FF2B5EF4-FFF2-40B4-BE49-F238E27FC236}">
                <a16:creationId xmlns:a16="http://schemas.microsoft.com/office/drawing/2014/main" id="{435C09B2-5A73-4347-A801-96C52A177C46}"/>
              </a:ext>
            </a:extLst>
          </p:cNvPr>
          <p:cNvPicPr>
            <a:picLocks noChangeAspect="1"/>
          </p:cNvPicPr>
          <p:nvPr/>
        </p:nvPicPr>
        <p:blipFill>
          <a:blip r:embed="rId3"/>
          <a:stretch>
            <a:fillRect/>
          </a:stretch>
        </p:blipFill>
        <p:spPr>
          <a:xfrm>
            <a:off x="8013895" y="-1932"/>
            <a:ext cx="3787924" cy="998536"/>
          </a:xfrm>
          <a:prstGeom prst="rect">
            <a:avLst/>
          </a:prstGeom>
        </p:spPr>
      </p:pic>
      <p:pic>
        <p:nvPicPr>
          <p:cNvPr id="7" name="Picture 6">
            <a:extLst>
              <a:ext uri="{FF2B5EF4-FFF2-40B4-BE49-F238E27FC236}">
                <a16:creationId xmlns:a16="http://schemas.microsoft.com/office/drawing/2014/main" id="{C55EB00B-83FC-9E43-9A5E-1789B71F89EF}"/>
              </a:ext>
            </a:extLst>
          </p:cNvPr>
          <p:cNvPicPr>
            <a:picLocks noChangeAspect="1"/>
          </p:cNvPicPr>
          <p:nvPr/>
        </p:nvPicPr>
        <p:blipFill>
          <a:blip r:embed="rId4"/>
          <a:stretch>
            <a:fillRect/>
          </a:stretch>
        </p:blipFill>
        <p:spPr>
          <a:xfrm>
            <a:off x="6545260" y="930100"/>
            <a:ext cx="3962399" cy="1308598"/>
          </a:xfrm>
          <a:prstGeom prst="rect">
            <a:avLst/>
          </a:prstGeom>
        </p:spPr>
      </p:pic>
      <p:pic>
        <p:nvPicPr>
          <p:cNvPr id="13" name="Picture 12">
            <a:hlinkClick r:id="rId5"/>
            <a:extLst>
              <a:ext uri="{FF2B5EF4-FFF2-40B4-BE49-F238E27FC236}">
                <a16:creationId xmlns:a16="http://schemas.microsoft.com/office/drawing/2014/main" id="{E662E221-8D8A-D043-9C38-2155A7F26DDF}"/>
              </a:ext>
            </a:extLst>
          </p:cNvPr>
          <p:cNvPicPr>
            <a:picLocks noChangeAspect="1"/>
          </p:cNvPicPr>
          <p:nvPr/>
        </p:nvPicPr>
        <p:blipFill>
          <a:blip r:embed="rId6"/>
          <a:stretch>
            <a:fillRect/>
          </a:stretch>
        </p:blipFill>
        <p:spPr>
          <a:xfrm>
            <a:off x="390181" y="2578354"/>
            <a:ext cx="5405947" cy="3100387"/>
          </a:xfrm>
          <a:prstGeom prst="rect">
            <a:avLst/>
          </a:prstGeom>
        </p:spPr>
      </p:pic>
      <p:sp>
        <p:nvSpPr>
          <p:cNvPr id="14" name="TextBox 13">
            <a:extLst>
              <a:ext uri="{FF2B5EF4-FFF2-40B4-BE49-F238E27FC236}">
                <a16:creationId xmlns:a16="http://schemas.microsoft.com/office/drawing/2014/main" id="{6CFE8606-944B-4743-A96C-93B2E5A00467}"/>
              </a:ext>
            </a:extLst>
          </p:cNvPr>
          <p:cNvSpPr txBox="1"/>
          <p:nvPr/>
        </p:nvSpPr>
        <p:spPr>
          <a:xfrm>
            <a:off x="6303586" y="2402151"/>
            <a:ext cx="4445745" cy="2862322"/>
          </a:xfrm>
          <a:prstGeom prst="rect">
            <a:avLst/>
          </a:prstGeom>
          <a:noFill/>
        </p:spPr>
        <p:txBody>
          <a:bodyPr wrap="square" rtlCol="0">
            <a:spAutoFit/>
          </a:bodyPr>
          <a:lstStyle/>
          <a:p>
            <a:r>
              <a:rPr lang="en-US" sz="2000" dirty="0"/>
              <a:t>Sales from the bags helps the </a:t>
            </a:r>
            <a:r>
              <a:rPr lang="en-US" sz="2000" dirty="0" err="1"/>
              <a:t>Penan</a:t>
            </a:r>
            <a:r>
              <a:rPr lang="en-US" sz="2000" dirty="0"/>
              <a:t> with medical and maternity care (paying medical bills, provide milk, food and clothes for mothers, and babies). Other projects include teaching them to grow vegetables (supplying them with seeds and farming tools), collecting and distributing donations and visiting </a:t>
            </a:r>
            <a:r>
              <a:rPr lang="en-US" sz="2000" dirty="0" err="1"/>
              <a:t>Penan</a:t>
            </a:r>
            <a:r>
              <a:rPr lang="en-US" sz="2000" dirty="0"/>
              <a:t> families and students in schools.</a:t>
            </a:r>
          </a:p>
        </p:txBody>
      </p:sp>
      <p:pic>
        <p:nvPicPr>
          <p:cNvPr id="16" name="Picture 15">
            <a:extLst>
              <a:ext uri="{FF2B5EF4-FFF2-40B4-BE49-F238E27FC236}">
                <a16:creationId xmlns:a16="http://schemas.microsoft.com/office/drawing/2014/main" id="{993C0096-8DCE-2841-A922-D3E94DF1C69C}"/>
              </a:ext>
            </a:extLst>
          </p:cNvPr>
          <p:cNvPicPr>
            <a:picLocks noChangeAspect="1"/>
          </p:cNvPicPr>
          <p:nvPr/>
        </p:nvPicPr>
        <p:blipFill>
          <a:blip r:embed="rId7"/>
          <a:stretch>
            <a:fillRect/>
          </a:stretch>
        </p:blipFill>
        <p:spPr>
          <a:xfrm>
            <a:off x="4010374" y="1442586"/>
            <a:ext cx="1035042" cy="1019709"/>
          </a:xfrm>
          <a:prstGeom prst="rect">
            <a:avLst/>
          </a:prstGeom>
        </p:spPr>
      </p:pic>
      <p:pic>
        <p:nvPicPr>
          <p:cNvPr id="18" name="Picture 17">
            <a:extLst>
              <a:ext uri="{FF2B5EF4-FFF2-40B4-BE49-F238E27FC236}">
                <a16:creationId xmlns:a16="http://schemas.microsoft.com/office/drawing/2014/main" id="{813DD987-B7F0-D540-A892-D88607C201EC}"/>
              </a:ext>
            </a:extLst>
          </p:cNvPr>
          <p:cNvPicPr>
            <a:picLocks noChangeAspect="1"/>
          </p:cNvPicPr>
          <p:nvPr/>
        </p:nvPicPr>
        <p:blipFill>
          <a:blip r:embed="rId8"/>
          <a:stretch>
            <a:fillRect/>
          </a:stretch>
        </p:blipFill>
        <p:spPr>
          <a:xfrm>
            <a:off x="2766751" y="1470011"/>
            <a:ext cx="1000036" cy="992284"/>
          </a:xfrm>
          <a:prstGeom prst="rect">
            <a:avLst/>
          </a:prstGeom>
        </p:spPr>
      </p:pic>
      <p:sp>
        <p:nvSpPr>
          <p:cNvPr id="19" name="Rectangle 18">
            <a:extLst>
              <a:ext uri="{FF2B5EF4-FFF2-40B4-BE49-F238E27FC236}">
                <a16:creationId xmlns:a16="http://schemas.microsoft.com/office/drawing/2014/main" id="{40E7E870-5816-7945-BBA7-1214276B176E}"/>
              </a:ext>
            </a:extLst>
          </p:cNvPr>
          <p:cNvSpPr/>
          <p:nvPr/>
        </p:nvSpPr>
        <p:spPr>
          <a:xfrm>
            <a:off x="45154" y="5944865"/>
            <a:ext cx="6096000" cy="646331"/>
          </a:xfrm>
          <a:prstGeom prst="rect">
            <a:avLst/>
          </a:prstGeom>
        </p:spPr>
        <p:txBody>
          <a:bodyPr>
            <a:spAutoFit/>
          </a:bodyPr>
          <a:lstStyle/>
          <a:p>
            <a:r>
              <a:rPr lang="en-US" dirty="0">
                <a:hlinkClick r:id="rId9"/>
              </a:rPr>
              <a:t>http://</a:t>
            </a:r>
            <a:r>
              <a:rPr lang="en-US" dirty="0" err="1">
                <a:hlinkClick r:id="rId9"/>
              </a:rPr>
              <a:t>www.theborneopost.com</a:t>
            </a:r>
            <a:r>
              <a:rPr lang="en-US" dirty="0">
                <a:hlinkClick r:id="rId9"/>
              </a:rPr>
              <a:t>/2016/06/26/</a:t>
            </a:r>
            <a:r>
              <a:rPr lang="en-US" dirty="0" err="1">
                <a:hlinkClick r:id="rId9"/>
              </a:rPr>
              <a:t>penans</a:t>
            </a:r>
            <a:r>
              <a:rPr lang="en-US" dirty="0">
                <a:hlinkClick r:id="rId9"/>
              </a:rPr>
              <a:t>-weaving-their-life-to-modernity/</a:t>
            </a:r>
            <a:endParaRPr lang="en-US" dirty="0"/>
          </a:p>
        </p:txBody>
      </p:sp>
      <p:sp>
        <p:nvSpPr>
          <p:cNvPr id="20" name="TextBox 19">
            <a:extLst>
              <a:ext uri="{FF2B5EF4-FFF2-40B4-BE49-F238E27FC236}">
                <a16:creationId xmlns:a16="http://schemas.microsoft.com/office/drawing/2014/main" id="{B4567100-86FB-C543-818B-ED2C6BDADCB1}"/>
              </a:ext>
            </a:extLst>
          </p:cNvPr>
          <p:cNvSpPr txBox="1"/>
          <p:nvPr/>
        </p:nvSpPr>
        <p:spPr>
          <a:xfrm>
            <a:off x="6164437" y="5264473"/>
            <a:ext cx="5498233" cy="1477328"/>
          </a:xfrm>
          <a:prstGeom prst="rect">
            <a:avLst/>
          </a:prstGeom>
          <a:solidFill>
            <a:srgbClr val="FFFF00"/>
          </a:solidFill>
        </p:spPr>
        <p:txBody>
          <a:bodyPr wrap="square" rtlCol="0">
            <a:spAutoFit/>
          </a:bodyPr>
          <a:lstStyle/>
          <a:p>
            <a:r>
              <a:rPr lang="en-US" b="1" u="sng" dirty="0"/>
              <a:t>Task: </a:t>
            </a:r>
            <a:r>
              <a:rPr lang="en-US" dirty="0"/>
              <a:t>Use the resources to make notes on the quality of life of the </a:t>
            </a:r>
            <a:r>
              <a:rPr lang="en-US" dirty="0" err="1"/>
              <a:t>Penan</a:t>
            </a:r>
            <a:r>
              <a:rPr lang="en-US" dirty="0"/>
              <a:t> population</a:t>
            </a:r>
          </a:p>
          <a:p>
            <a:r>
              <a:rPr lang="en-US" dirty="0"/>
              <a:t>Describe ways in which the </a:t>
            </a:r>
            <a:r>
              <a:rPr lang="en-US" dirty="0" err="1"/>
              <a:t>Penan</a:t>
            </a:r>
            <a:r>
              <a:rPr lang="en-US" dirty="0"/>
              <a:t> Women’s project is empowering the group?</a:t>
            </a:r>
          </a:p>
          <a:p>
            <a:r>
              <a:rPr lang="en-US" dirty="0"/>
              <a:t>Evaluate the successes  </a:t>
            </a:r>
          </a:p>
        </p:txBody>
      </p:sp>
    </p:spTree>
    <p:extLst>
      <p:ext uri="{BB962C8B-B14F-4D97-AF65-F5344CB8AC3E}">
        <p14:creationId xmlns:p14="http://schemas.microsoft.com/office/powerpoint/2010/main" val="1650880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57D6-DFA6-AC42-98FB-77C5EAA56837}"/>
              </a:ext>
            </a:extLst>
          </p:cNvPr>
          <p:cNvSpPr>
            <a:spLocks noGrp="1"/>
          </p:cNvSpPr>
          <p:nvPr>
            <p:ph type="title"/>
          </p:nvPr>
        </p:nvSpPr>
        <p:spPr/>
        <p:txBody>
          <a:bodyPr/>
          <a:lstStyle/>
          <a:p>
            <a:r>
              <a:rPr lang="en-US"/>
              <a:t>Example question</a:t>
            </a:r>
          </a:p>
        </p:txBody>
      </p:sp>
      <p:sp>
        <p:nvSpPr>
          <p:cNvPr id="3" name="Content Placeholder 2">
            <a:extLst>
              <a:ext uri="{FF2B5EF4-FFF2-40B4-BE49-F238E27FC236}">
                <a16:creationId xmlns:a16="http://schemas.microsoft.com/office/drawing/2014/main" id="{D1D01D85-85C1-464A-BCF2-3467DE623F2F}"/>
              </a:ext>
            </a:extLst>
          </p:cNvPr>
          <p:cNvSpPr>
            <a:spLocks noGrp="1"/>
          </p:cNvSpPr>
          <p:nvPr>
            <p:ph idx="1"/>
          </p:nvPr>
        </p:nvSpPr>
        <p:spPr/>
        <p:txBody>
          <a:bodyPr/>
          <a:lstStyle/>
          <a:p>
            <a:r>
              <a:rPr lang="en-US" dirty="0"/>
              <a:t>Using examples, analyse various affirmative actions taken to close the development gap. [12]</a:t>
            </a:r>
          </a:p>
        </p:txBody>
      </p:sp>
    </p:spTree>
    <p:extLst>
      <p:ext uri="{BB962C8B-B14F-4D97-AF65-F5344CB8AC3E}">
        <p14:creationId xmlns:p14="http://schemas.microsoft.com/office/powerpoint/2010/main" val="837441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80831-33F1-094C-B853-326ACF0CC66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60B6713-47D0-EB44-B79F-CE309D3C4920}"/>
              </a:ext>
            </a:extLst>
          </p:cNvPr>
          <p:cNvPicPr>
            <a:picLocks noGrp="1" noChangeAspect="1"/>
          </p:cNvPicPr>
          <p:nvPr>
            <p:ph idx="1"/>
          </p:nvPr>
        </p:nvPicPr>
        <p:blipFill>
          <a:blip r:embed="rId2"/>
          <a:stretch>
            <a:fillRect/>
          </a:stretch>
        </p:blipFill>
        <p:spPr>
          <a:xfrm>
            <a:off x="962548" y="365125"/>
            <a:ext cx="10024540" cy="6398177"/>
          </a:xfrm>
        </p:spPr>
      </p:pic>
    </p:spTree>
    <p:extLst>
      <p:ext uri="{BB962C8B-B14F-4D97-AF65-F5344CB8AC3E}">
        <p14:creationId xmlns:p14="http://schemas.microsoft.com/office/powerpoint/2010/main" val="1371072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FBDC-BF7D-4C4C-8B7A-85C02AC83FF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3F729F5-75DF-694F-A945-C392B901376D}"/>
              </a:ext>
            </a:extLst>
          </p:cNvPr>
          <p:cNvPicPr>
            <a:picLocks noGrp="1" noChangeAspect="1"/>
          </p:cNvPicPr>
          <p:nvPr>
            <p:ph idx="1"/>
          </p:nvPr>
        </p:nvPicPr>
        <p:blipFill>
          <a:blip r:embed="rId2"/>
          <a:stretch>
            <a:fillRect/>
          </a:stretch>
        </p:blipFill>
        <p:spPr>
          <a:xfrm>
            <a:off x="790575" y="728469"/>
            <a:ext cx="10515600" cy="3259524"/>
          </a:xfrm>
        </p:spPr>
      </p:pic>
      <p:cxnSp>
        <p:nvCxnSpPr>
          <p:cNvPr id="7" name="Straight Arrow Connector 6">
            <a:extLst>
              <a:ext uri="{FF2B5EF4-FFF2-40B4-BE49-F238E27FC236}">
                <a16:creationId xmlns:a16="http://schemas.microsoft.com/office/drawing/2014/main" id="{39A80FE7-5925-D849-9AD4-277FA6E792D6}"/>
              </a:ext>
            </a:extLst>
          </p:cNvPr>
          <p:cNvCxnSpPr/>
          <p:nvPr/>
        </p:nvCxnSpPr>
        <p:spPr>
          <a:xfrm>
            <a:off x="5843588" y="2757488"/>
            <a:ext cx="0" cy="2085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5BE09B5-F1B9-D945-993A-ADD5AD055080}"/>
              </a:ext>
            </a:extLst>
          </p:cNvPr>
          <p:cNvSpPr txBox="1"/>
          <p:nvPr/>
        </p:nvSpPr>
        <p:spPr>
          <a:xfrm>
            <a:off x="4902506" y="4847422"/>
            <a:ext cx="2115239" cy="923330"/>
          </a:xfrm>
          <a:prstGeom prst="rect">
            <a:avLst/>
          </a:prstGeom>
          <a:solidFill>
            <a:srgbClr val="FFFF00"/>
          </a:solidFill>
        </p:spPr>
        <p:txBody>
          <a:bodyPr wrap="square" rtlCol="0">
            <a:spAutoFit/>
          </a:bodyPr>
          <a:lstStyle/>
          <a:p>
            <a:r>
              <a:rPr lang="en-US" dirty="0"/>
              <a:t>What does affirmative action mean? </a:t>
            </a:r>
          </a:p>
        </p:txBody>
      </p:sp>
    </p:spTree>
    <p:extLst>
      <p:ext uri="{BB962C8B-B14F-4D97-AF65-F5344CB8AC3E}">
        <p14:creationId xmlns:p14="http://schemas.microsoft.com/office/powerpoint/2010/main" val="3555623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FC2E-E0FF-ED45-ABFD-39D78C58CCB0}"/>
              </a:ext>
            </a:extLst>
          </p:cNvPr>
          <p:cNvSpPr>
            <a:spLocks noGrp="1"/>
          </p:cNvSpPr>
          <p:nvPr>
            <p:ph type="title"/>
          </p:nvPr>
        </p:nvSpPr>
        <p:spPr/>
        <p:txBody>
          <a:bodyPr/>
          <a:lstStyle/>
          <a:p>
            <a:r>
              <a:rPr lang="en-US" b="1" dirty="0"/>
              <a:t>Empowering women</a:t>
            </a:r>
            <a:br>
              <a:rPr lang="en-US" b="1" dirty="0"/>
            </a:br>
            <a:endParaRPr lang="en-US" dirty="0"/>
          </a:p>
        </p:txBody>
      </p:sp>
      <p:pic>
        <p:nvPicPr>
          <p:cNvPr id="5" name="Content Placeholder 4">
            <a:extLst>
              <a:ext uri="{FF2B5EF4-FFF2-40B4-BE49-F238E27FC236}">
                <a16:creationId xmlns:a16="http://schemas.microsoft.com/office/drawing/2014/main" id="{41F00903-E38F-BA46-B5E1-BA168D8657C5}"/>
              </a:ext>
            </a:extLst>
          </p:cNvPr>
          <p:cNvPicPr>
            <a:picLocks noGrp="1" noChangeAspect="1"/>
          </p:cNvPicPr>
          <p:nvPr>
            <p:ph idx="1"/>
          </p:nvPr>
        </p:nvPicPr>
        <p:blipFill>
          <a:blip r:embed="rId2"/>
          <a:stretch>
            <a:fillRect/>
          </a:stretch>
        </p:blipFill>
        <p:spPr>
          <a:xfrm>
            <a:off x="487248" y="1238250"/>
            <a:ext cx="11217503" cy="2981325"/>
          </a:xfrm>
        </p:spPr>
      </p:pic>
      <p:pic>
        <p:nvPicPr>
          <p:cNvPr id="7" name="Picture 6">
            <a:extLst>
              <a:ext uri="{FF2B5EF4-FFF2-40B4-BE49-F238E27FC236}">
                <a16:creationId xmlns:a16="http://schemas.microsoft.com/office/drawing/2014/main" id="{C8CA4302-5338-EA4C-BD25-713F1B1F1EE9}"/>
              </a:ext>
            </a:extLst>
          </p:cNvPr>
          <p:cNvPicPr>
            <a:picLocks noChangeAspect="1"/>
          </p:cNvPicPr>
          <p:nvPr/>
        </p:nvPicPr>
        <p:blipFill>
          <a:blip r:embed="rId3"/>
          <a:stretch>
            <a:fillRect/>
          </a:stretch>
        </p:blipFill>
        <p:spPr>
          <a:xfrm>
            <a:off x="9358312" y="4540250"/>
            <a:ext cx="1995487" cy="1976482"/>
          </a:xfrm>
          <a:prstGeom prst="rect">
            <a:avLst/>
          </a:prstGeom>
        </p:spPr>
      </p:pic>
    </p:spTree>
    <p:extLst>
      <p:ext uri="{BB962C8B-B14F-4D97-AF65-F5344CB8AC3E}">
        <p14:creationId xmlns:p14="http://schemas.microsoft.com/office/powerpoint/2010/main" val="250838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52ABA-24D8-1F45-8C10-5C929CE431EE}"/>
              </a:ext>
            </a:extLst>
          </p:cNvPr>
          <p:cNvSpPr>
            <a:spLocks noGrp="1"/>
          </p:cNvSpPr>
          <p:nvPr>
            <p:ph type="title"/>
          </p:nvPr>
        </p:nvSpPr>
        <p:spPr/>
        <p:txBody>
          <a:bodyPr/>
          <a:lstStyle/>
          <a:p>
            <a:r>
              <a:rPr lang="en-US" dirty="0"/>
              <a:t>Recap: What are the barriers facing women?</a:t>
            </a:r>
          </a:p>
        </p:txBody>
      </p:sp>
      <p:pic>
        <p:nvPicPr>
          <p:cNvPr id="9" name="Content Placeholder 8">
            <a:hlinkClick r:id="rId2"/>
            <a:extLst>
              <a:ext uri="{FF2B5EF4-FFF2-40B4-BE49-F238E27FC236}">
                <a16:creationId xmlns:a16="http://schemas.microsoft.com/office/drawing/2014/main" id="{F2A03838-3760-C349-88B1-581F1175616B}"/>
              </a:ext>
            </a:extLst>
          </p:cNvPr>
          <p:cNvPicPr>
            <a:picLocks noGrp="1" noChangeAspect="1"/>
          </p:cNvPicPr>
          <p:nvPr>
            <p:ph idx="1"/>
          </p:nvPr>
        </p:nvPicPr>
        <p:blipFill>
          <a:blip r:embed="rId3"/>
          <a:stretch>
            <a:fillRect/>
          </a:stretch>
        </p:blipFill>
        <p:spPr>
          <a:xfrm>
            <a:off x="838200" y="1825625"/>
            <a:ext cx="7834256" cy="4351338"/>
          </a:xfrm>
        </p:spPr>
      </p:pic>
      <p:sp>
        <p:nvSpPr>
          <p:cNvPr id="10" name="TextBox 9">
            <a:extLst>
              <a:ext uri="{FF2B5EF4-FFF2-40B4-BE49-F238E27FC236}">
                <a16:creationId xmlns:a16="http://schemas.microsoft.com/office/drawing/2014/main" id="{8A597C3E-2E31-3643-9F8E-DD33240CBD75}"/>
              </a:ext>
            </a:extLst>
          </p:cNvPr>
          <p:cNvSpPr txBox="1"/>
          <p:nvPr/>
        </p:nvSpPr>
        <p:spPr>
          <a:xfrm>
            <a:off x="9170825" y="1667277"/>
            <a:ext cx="1806766" cy="2585323"/>
          </a:xfrm>
          <a:prstGeom prst="rect">
            <a:avLst/>
          </a:prstGeom>
          <a:solidFill>
            <a:srgbClr val="FFFF00"/>
          </a:solidFill>
        </p:spPr>
        <p:txBody>
          <a:bodyPr wrap="square" rtlCol="0">
            <a:spAutoFit/>
          </a:bodyPr>
          <a:lstStyle/>
          <a:p>
            <a:r>
              <a:rPr lang="en-US" dirty="0"/>
              <a:t>Read kognity: </a:t>
            </a:r>
            <a:r>
              <a:rPr lang="en-US" b="1" dirty="0"/>
              <a:t>5.1.3 </a:t>
            </a:r>
          </a:p>
          <a:p>
            <a:r>
              <a:rPr lang="en-US" b="1" dirty="0"/>
              <a:t>Empowering women and indigenous groups and recap some of the barriers women face</a:t>
            </a:r>
          </a:p>
        </p:txBody>
      </p:sp>
      <p:pic>
        <p:nvPicPr>
          <p:cNvPr id="11" name="Picture 10">
            <a:extLst>
              <a:ext uri="{FF2B5EF4-FFF2-40B4-BE49-F238E27FC236}">
                <a16:creationId xmlns:a16="http://schemas.microsoft.com/office/drawing/2014/main" id="{03D90487-79AF-7649-AB35-686100A45DD3}"/>
              </a:ext>
            </a:extLst>
          </p:cNvPr>
          <p:cNvPicPr>
            <a:picLocks noChangeAspect="1"/>
          </p:cNvPicPr>
          <p:nvPr/>
        </p:nvPicPr>
        <p:blipFill>
          <a:blip r:embed="rId4"/>
          <a:stretch>
            <a:fillRect/>
          </a:stretch>
        </p:blipFill>
        <p:spPr>
          <a:xfrm>
            <a:off x="9076465" y="4733612"/>
            <a:ext cx="1995487" cy="1976482"/>
          </a:xfrm>
          <a:prstGeom prst="rect">
            <a:avLst/>
          </a:prstGeom>
        </p:spPr>
      </p:pic>
    </p:spTree>
    <p:extLst>
      <p:ext uri="{BB962C8B-B14F-4D97-AF65-F5344CB8AC3E}">
        <p14:creationId xmlns:p14="http://schemas.microsoft.com/office/powerpoint/2010/main" val="3146117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81F11-D19A-AA43-84F9-BFC823E8DE9A}"/>
              </a:ext>
            </a:extLst>
          </p:cNvPr>
          <p:cNvSpPr>
            <a:spLocks noGrp="1"/>
          </p:cNvSpPr>
          <p:nvPr>
            <p:ph type="title"/>
          </p:nvPr>
        </p:nvSpPr>
        <p:spPr/>
        <p:txBody>
          <a:bodyPr/>
          <a:lstStyle/>
          <a:p>
            <a:r>
              <a:rPr lang="en-US" dirty="0"/>
              <a:t>How could these barriers be reduced?</a:t>
            </a:r>
          </a:p>
        </p:txBody>
      </p:sp>
      <p:pic>
        <p:nvPicPr>
          <p:cNvPr id="5" name="Content Placeholder 4">
            <a:extLst>
              <a:ext uri="{FF2B5EF4-FFF2-40B4-BE49-F238E27FC236}">
                <a16:creationId xmlns:a16="http://schemas.microsoft.com/office/drawing/2014/main" id="{70E84C9B-DCF5-BA4D-883B-EACC0E7809B2}"/>
              </a:ext>
            </a:extLst>
          </p:cNvPr>
          <p:cNvPicPr>
            <a:picLocks noGrp="1" noChangeAspect="1"/>
          </p:cNvPicPr>
          <p:nvPr>
            <p:ph idx="1"/>
          </p:nvPr>
        </p:nvPicPr>
        <p:blipFill>
          <a:blip r:embed="rId2"/>
          <a:stretch>
            <a:fillRect/>
          </a:stretch>
        </p:blipFill>
        <p:spPr>
          <a:xfrm>
            <a:off x="566738" y="1627341"/>
            <a:ext cx="10417244" cy="3491706"/>
          </a:xfrm>
        </p:spPr>
      </p:pic>
      <p:sp>
        <p:nvSpPr>
          <p:cNvPr id="6" name="Rectangle 5">
            <a:extLst>
              <a:ext uri="{FF2B5EF4-FFF2-40B4-BE49-F238E27FC236}">
                <a16:creationId xmlns:a16="http://schemas.microsoft.com/office/drawing/2014/main" id="{3279572F-58CD-5842-B8AA-A4B16505F7A4}"/>
              </a:ext>
            </a:extLst>
          </p:cNvPr>
          <p:cNvSpPr/>
          <p:nvPr/>
        </p:nvSpPr>
        <p:spPr>
          <a:xfrm>
            <a:off x="1119187" y="5397390"/>
            <a:ext cx="6096000" cy="646331"/>
          </a:xfrm>
          <a:prstGeom prst="rect">
            <a:avLst/>
          </a:prstGeom>
        </p:spPr>
        <p:txBody>
          <a:bodyPr>
            <a:spAutoFit/>
          </a:bodyPr>
          <a:lstStyle/>
          <a:p>
            <a:r>
              <a:rPr lang="en-US" dirty="0">
                <a:hlinkClick r:id="rId3"/>
              </a:rPr>
              <a:t>https://</a:t>
            </a:r>
            <a:r>
              <a:rPr lang="en-US" dirty="0" err="1">
                <a:hlinkClick r:id="rId3"/>
              </a:rPr>
              <a:t>www.youtube.com</a:t>
            </a:r>
            <a:r>
              <a:rPr lang="en-US" dirty="0">
                <a:hlinkClick r:id="rId3"/>
              </a:rPr>
              <a:t>/</a:t>
            </a:r>
            <a:r>
              <a:rPr lang="en-US" dirty="0" err="1">
                <a:hlinkClick r:id="rId3"/>
              </a:rPr>
              <a:t>watch?time_continue</a:t>
            </a:r>
            <a:r>
              <a:rPr lang="en-US" dirty="0">
                <a:hlinkClick r:id="rId3"/>
              </a:rPr>
              <a:t>=1&amp;v=bpSNM625LFU</a:t>
            </a:r>
            <a:endParaRPr lang="en-US" dirty="0"/>
          </a:p>
        </p:txBody>
      </p:sp>
    </p:spTree>
    <p:extLst>
      <p:ext uri="{BB962C8B-B14F-4D97-AF65-F5344CB8AC3E}">
        <p14:creationId xmlns:p14="http://schemas.microsoft.com/office/powerpoint/2010/main" val="2557565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8F011-9CCB-3542-9E08-DA61BBC7E884}"/>
              </a:ext>
            </a:extLst>
          </p:cNvPr>
          <p:cNvSpPr>
            <a:spLocks noGrp="1"/>
          </p:cNvSpPr>
          <p:nvPr>
            <p:ph type="title"/>
          </p:nvPr>
        </p:nvSpPr>
        <p:spPr/>
        <p:txBody>
          <a:bodyPr/>
          <a:lstStyle/>
          <a:p>
            <a:r>
              <a:rPr lang="en-US" dirty="0"/>
              <a:t>Microfinance </a:t>
            </a:r>
          </a:p>
        </p:txBody>
      </p:sp>
      <p:sp>
        <p:nvSpPr>
          <p:cNvPr id="3" name="Content Placeholder 2">
            <a:extLst>
              <a:ext uri="{FF2B5EF4-FFF2-40B4-BE49-F238E27FC236}">
                <a16:creationId xmlns:a16="http://schemas.microsoft.com/office/drawing/2014/main" id="{6C074B93-47C8-EC42-9BD2-C59A712B7C2A}"/>
              </a:ext>
            </a:extLst>
          </p:cNvPr>
          <p:cNvSpPr>
            <a:spLocks noGrp="1"/>
          </p:cNvSpPr>
          <p:nvPr>
            <p:ph idx="1"/>
          </p:nvPr>
        </p:nvSpPr>
        <p:spPr/>
        <p:txBody>
          <a:bodyPr>
            <a:normAutofit fontScale="92500" lnSpcReduction="10000"/>
          </a:bodyPr>
          <a:lstStyle/>
          <a:p>
            <a:pPr marL="0" indent="0">
              <a:buNone/>
            </a:pPr>
            <a:r>
              <a:rPr lang="en-US" dirty="0"/>
              <a:t>About 2.5 billion adults have no access to financial services, and 80 % of people living on less than $2 per day have no access to a bank account so microfinance has grown to meet the needs of these people. </a:t>
            </a:r>
          </a:p>
          <a:p>
            <a:pPr marL="0" indent="0">
              <a:buNone/>
            </a:pPr>
            <a:endParaRPr lang="en-US" dirty="0"/>
          </a:p>
          <a:p>
            <a:pPr marL="0" indent="0">
              <a:buNone/>
            </a:pPr>
            <a:r>
              <a:rPr lang="en-US" dirty="0"/>
              <a:t>Microfinance schemes aim to reduce poverty, address social issues including gender discrimination, and enable market access for the poor. </a:t>
            </a:r>
          </a:p>
          <a:p>
            <a:pPr marL="0" indent="0">
              <a:buNone/>
            </a:pPr>
            <a:endParaRPr lang="en-US" dirty="0"/>
          </a:p>
          <a:p>
            <a:pPr marL="0" indent="0">
              <a:buNone/>
            </a:pPr>
            <a:r>
              <a:rPr lang="en-US" dirty="0"/>
              <a:t>Most people who use microfinance are in rural areas- many farmers. </a:t>
            </a:r>
          </a:p>
          <a:p>
            <a:pPr marL="0" indent="0">
              <a:buNone/>
            </a:pPr>
            <a:endParaRPr lang="en-US" dirty="0"/>
          </a:p>
          <a:p>
            <a:pPr marL="0" indent="0">
              <a:buNone/>
            </a:pPr>
            <a:r>
              <a:rPr lang="en-US" dirty="0"/>
              <a:t>Microfinance schemes often focus on women, who in some societies are unable to own land or borrow money. </a:t>
            </a:r>
          </a:p>
        </p:txBody>
      </p:sp>
    </p:spTree>
    <p:extLst>
      <p:ext uri="{BB962C8B-B14F-4D97-AF65-F5344CB8AC3E}">
        <p14:creationId xmlns:p14="http://schemas.microsoft.com/office/powerpoint/2010/main" val="3996638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75782-2B98-3440-A65A-4B43F67BE4B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1584C14-5885-764F-AD40-FFF6AB01B618}"/>
              </a:ext>
            </a:extLst>
          </p:cNvPr>
          <p:cNvPicPr>
            <a:picLocks noGrp="1" noChangeAspect="1"/>
          </p:cNvPicPr>
          <p:nvPr>
            <p:ph idx="1"/>
          </p:nvPr>
        </p:nvPicPr>
        <p:blipFill>
          <a:blip r:embed="rId2"/>
          <a:stretch>
            <a:fillRect/>
          </a:stretch>
        </p:blipFill>
        <p:spPr>
          <a:xfrm>
            <a:off x="2532263" y="365125"/>
            <a:ext cx="7127473" cy="6389529"/>
          </a:xfrm>
        </p:spPr>
      </p:pic>
    </p:spTree>
    <p:extLst>
      <p:ext uri="{BB962C8B-B14F-4D97-AF65-F5344CB8AC3E}">
        <p14:creationId xmlns:p14="http://schemas.microsoft.com/office/powerpoint/2010/main" val="1454813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07EAA-710D-3148-8547-1AB86F92105D}"/>
              </a:ext>
            </a:extLst>
          </p:cNvPr>
          <p:cNvSpPr>
            <a:spLocks noGrp="1"/>
          </p:cNvSpPr>
          <p:nvPr>
            <p:ph type="title"/>
          </p:nvPr>
        </p:nvSpPr>
        <p:spPr/>
        <p:txBody>
          <a:bodyPr/>
          <a:lstStyle/>
          <a:p>
            <a:r>
              <a:rPr lang="en-US" dirty="0">
                <a:hlinkClick r:id="rId2"/>
              </a:rPr>
              <a:t>http://</a:t>
            </a:r>
            <a:r>
              <a:rPr lang="en-US" dirty="0" err="1">
                <a:hlinkClick r:id="rId2"/>
              </a:rPr>
              <a:t>datatopics.worldbank.org</a:t>
            </a:r>
            <a:r>
              <a:rPr lang="en-US" dirty="0">
                <a:hlinkClick r:id="rId2"/>
              </a:rPr>
              <a:t>/</a:t>
            </a:r>
            <a:r>
              <a:rPr lang="en-US" dirty="0" err="1">
                <a:hlinkClick r:id="rId2"/>
              </a:rPr>
              <a:t>sdgatlas</a:t>
            </a:r>
            <a:r>
              <a:rPr lang="en-US" dirty="0">
                <a:hlinkClick r:id="rId2"/>
              </a:rPr>
              <a:t>/SDG-05-gender-equality.html</a:t>
            </a:r>
            <a:endParaRPr lang="en-US" dirty="0"/>
          </a:p>
        </p:txBody>
      </p:sp>
      <p:pic>
        <p:nvPicPr>
          <p:cNvPr id="5" name="Content Placeholder 4">
            <a:extLst>
              <a:ext uri="{FF2B5EF4-FFF2-40B4-BE49-F238E27FC236}">
                <a16:creationId xmlns:a16="http://schemas.microsoft.com/office/drawing/2014/main" id="{F7797613-9DE1-194A-9A9B-2C2FC8FFA04C}"/>
              </a:ext>
            </a:extLst>
          </p:cNvPr>
          <p:cNvPicPr>
            <a:picLocks noGrp="1" noChangeAspect="1"/>
          </p:cNvPicPr>
          <p:nvPr>
            <p:ph idx="1"/>
          </p:nvPr>
        </p:nvPicPr>
        <p:blipFill>
          <a:blip r:embed="rId3"/>
          <a:stretch>
            <a:fillRect/>
          </a:stretch>
        </p:blipFill>
        <p:spPr>
          <a:xfrm>
            <a:off x="343474" y="1977079"/>
            <a:ext cx="10515600" cy="3598423"/>
          </a:xfrm>
        </p:spPr>
      </p:pic>
      <p:sp>
        <p:nvSpPr>
          <p:cNvPr id="6" name="TextBox 5">
            <a:extLst>
              <a:ext uri="{FF2B5EF4-FFF2-40B4-BE49-F238E27FC236}">
                <a16:creationId xmlns:a16="http://schemas.microsoft.com/office/drawing/2014/main" id="{B044E00B-E328-4645-9838-2EB94243D82F}"/>
              </a:ext>
            </a:extLst>
          </p:cNvPr>
          <p:cNvSpPr txBox="1"/>
          <p:nvPr/>
        </p:nvSpPr>
        <p:spPr>
          <a:xfrm>
            <a:off x="7535537" y="5993176"/>
            <a:ext cx="2677099" cy="369332"/>
          </a:xfrm>
          <a:prstGeom prst="rect">
            <a:avLst/>
          </a:prstGeom>
          <a:solidFill>
            <a:srgbClr val="FFFF00"/>
          </a:solidFill>
        </p:spPr>
        <p:txBody>
          <a:bodyPr wrap="square" rtlCol="0">
            <a:spAutoFit/>
          </a:bodyPr>
          <a:lstStyle/>
          <a:p>
            <a:r>
              <a:rPr lang="en-US" dirty="0"/>
              <a:t>Links to SDGs</a:t>
            </a:r>
          </a:p>
        </p:txBody>
      </p:sp>
    </p:spTree>
    <p:extLst>
      <p:ext uri="{BB962C8B-B14F-4D97-AF65-F5344CB8AC3E}">
        <p14:creationId xmlns:p14="http://schemas.microsoft.com/office/powerpoint/2010/main" val="3316664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623</Words>
  <Application>Microsoft Macintosh PowerPoint</Application>
  <PresentationFormat>Widescreen</PresentationFormat>
  <Paragraphs>57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dearJoe 5 CASUAL PRO</vt:lpstr>
      <vt:lpstr>Open Sans</vt:lpstr>
      <vt:lpstr>Office Theme</vt:lpstr>
      <vt:lpstr>Ways of reducing gender disparities through micro credit</vt:lpstr>
      <vt:lpstr>PowerPoint Presentation</vt:lpstr>
      <vt:lpstr>PowerPoint Presentation</vt:lpstr>
      <vt:lpstr>Empowering women </vt:lpstr>
      <vt:lpstr>Recap: What are the barriers facing women?</vt:lpstr>
      <vt:lpstr>How could these barriers be reduced?</vt:lpstr>
      <vt:lpstr>Microfinance </vt:lpstr>
      <vt:lpstr>PowerPoint Presentation</vt:lpstr>
      <vt:lpstr>http://datatopics.worldbank.org/sdgatlas/SDG-05-gender-equality.html</vt:lpstr>
      <vt:lpstr>Case study: Micro credit in Kerala, India  </vt:lpstr>
      <vt:lpstr>Kerala case study information</vt:lpstr>
      <vt:lpstr>Kudumbashree Mission: case study of micro loans</vt:lpstr>
      <vt:lpstr>Issues with microfinance</vt:lpstr>
      <vt:lpstr>Empowering indigenous and minority groups </vt:lpstr>
      <vt:lpstr>Empowering indigenous and minority groups </vt:lpstr>
      <vt:lpstr>Empowering indigenous groups</vt:lpstr>
      <vt:lpstr>How have the Penan been impacted by global interactions? </vt:lpstr>
      <vt:lpstr>Empowering indigenous groups</vt:lpstr>
      <vt:lpstr>Example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Ways of reducin </dc:title>
  <dc:creator>Anna Bennett</dc:creator>
  <cp:lastModifiedBy>Anna Bennett</cp:lastModifiedBy>
  <cp:revision>12</cp:revision>
  <dcterms:created xsi:type="dcterms:W3CDTF">2018-11-16T01:34:39Z</dcterms:created>
  <dcterms:modified xsi:type="dcterms:W3CDTF">2018-11-16T15:57:31Z</dcterms:modified>
</cp:coreProperties>
</file>