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94648"/>
  </p:normalViewPr>
  <p:slideViewPr>
    <p:cSldViewPr snapToGrid="0" snapToObjects="1">
      <p:cViewPr varScale="1">
        <p:scale>
          <a:sx n="106" d="100"/>
          <a:sy n="106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CD89-C1F0-E142-8F68-715652DF4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A0303-DBC0-7A43-9892-02A09AB54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66D72-73C1-F647-AB0D-58190268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B0D1-7035-204F-A39F-642793B8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F90BF-6157-8143-90A4-BA0456B0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1A58-F7FD-8548-8B54-921C07BE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4F214-BB58-634D-B3B6-83A0B42EE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B5FB1-1D4D-A647-BFBF-28166E12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2DE85-F65D-8B44-B666-0A7C90AE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2AF1-9DC1-614E-AC54-4850D1C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87425-1189-8646-A578-9585A7148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08518-9E7D-7C45-976D-EF5174768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4B88A-61A0-6941-BCDF-88FFBB01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37A5F-D3F8-1249-9359-9FD7747E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AA481-77DA-E545-B5E8-122210BC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C3EA-AEAE-BF45-B624-94D69BA7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BE4F7-2A8B-7746-8128-011BF7028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03789-8309-5A43-B586-A566FC82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AED7D-69FE-944C-B18A-68E993CF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2EF99-A5CA-F840-94E5-1F561210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6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9779-9DFD-D649-86E9-7AC0F403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B95A7-02D3-2E4F-AF54-D4ADE3107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F68C9-EC0D-5141-93D8-53935F87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84CD-C27C-C445-BBD3-AAA236A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3E37B-3E37-114B-8353-76910A36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6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2238-5849-F34E-AF38-25F5E1E3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F66C-32E3-1F46-BB52-CA5CD3169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D5A3D-0274-3849-A623-D9BC9333D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F0A13-E42B-9E42-8360-6A251667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AF3D4-2A0A-E045-B710-6D54B60B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726F5-9B93-3F4D-946F-60300D25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B904-0026-1045-9664-67EC8043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E437B-FE22-3D48-9DDD-105D9B65F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8860D-360D-2A4D-B5F1-BD6923688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2353B-63D5-1345-94B5-67E1E6F1D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484AF-24A3-F54D-96BC-BA0910D58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DE7D3-87D3-4E4A-9683-8FD8E69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D5D6-029D-5D41-90E5-535DC600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64ED0-923C-4240-AD54-C64FC448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03B2-9D5B-A749-A779-2881EF5A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8044A-548C-3640-B57B-0747320F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729C9-0C6E-1A41-861E-76D30EBA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18F83-D4AD-3B43-BA7D-D5C01387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5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12947-FC1A-5D4E-9622-3DBF8F44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A1F4A-CEE1-A246-94CF-EA88FE23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E1F94-7F6D-0E43-A355-B65BFC8B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0EFA-A9FE-CA4B-B540-D0C0BBA9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8BDE-88C3-A84D-8C41-B93DDA79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0EB12-4773-9849-8FAC-79D028385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75AF6-288F-F84D-80EE-8525ACFC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451C1-900D-FC49-9A6F-7397EBAB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7EF15-A9CD-D949-8409-704EC13E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A15A-DD1E-6047-B65A-08BE501B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0F030-07EA-F147-B8D3-7DE183419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9055A-BE69-3B4C-9467-63578DA97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9CD37-BB3B-9744-91D1-75CD3456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2CFEB-242F-604E-B298-3EA53665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60931-99A2-6F48-A34C-B31FFEB7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2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C1166-5C86-6F43-84C6-A1517ABB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97878-CFBE-6046-8D8B-A86B4BA70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435DD-48F6-FB40-BCA3-6551BBEE0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592EC-A99A-6049-BA91-537F8495FC2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71A5E-76E8-244C-AAAD-E54540490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796E7-471C-6343-A51F-51369862B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529A-4452-0049-A595-843E6430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3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geordiebiscuit/Downloads/KS3_CC_projections.doc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.org/blog/2017/03/how-do-we-tackle-climate-change-uncertainty" TargetMode="External"/><Relationship Id="rId2" Type="http://schemas.openxmlformats.org/officeDocument/2006/relationships/hyperlink" Target="http://www.wri.org/blog/2017/03/embracing-unknown-understanding-climate-change-uncertaint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Downloads/KS3_CC_projections.doc&#16482;&#2043;&#57344;&#33797;&#16428;&#2043;%05&#36176;&#700;&#32692;!OLE_LINK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Downloads/KS3_CC_projections.docovery%20f!OLE_LINK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7E28-77D4-8E40-8A6C-3841E3428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3179"/>
            <a:ext cx="9144000" cy="17806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earJoe 5 CASUAL PRO" panose="02000000000000000000" pitchFamily="2" charset="0"/>
              </a:rPr>
              <a:t>Climate change – the spatial distribution of the effects and the uncertainty of the impacts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FFB1-0E5E-C94F-895F-D0CBE7188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2532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Synthesis, evaluation and skills opportunities 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The uneven spatial distribution of effects and uncertainty about their timing, scale and impacts for individuals and societies</a:t>
            </a:r>
          </a:p>
        </p:txBody>
      </p:sp>
    </p:spTree>
    <p:extLst>
      <p:ext uri="{BB962C8B-B14F-4D97-AF65-F5344CB8AC3E}">
        <p14:creationId xmlns:p14="http://schemas.microsoft.com/office/powerpoint/2010/main" val="259272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9904-F388-854B-AEDF-AE032D99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6700" dirty="0">
                <a:solidFill>
                  <a:srgbClr val="00B0F0"/>
                </a:solidFill>
                <a:latin typeface="dearJoe 5 CASUAL PRO" panose="02000000000000000000" pitchFamily="2" charset="0"/>
              </a:rPr>
              <a:t>Storyline B2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8AF65700-5795-C84A-A9E5-DA0D0075F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2672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Emphasis on </a:t>
            </a:r>
            <a:r>
              <a:rPr lang="en-GB" altLang="en-US" b="1" dirty="0">
                <a:ea typeface="ＭＳ Ｐゴシック" panose="020B0600070205080204" pitchFamily="34" charset="-128"/>
              </a:rPr>
              <a:t>local solutions</a:t>
            </a:r>
            <a:r>
              <a:rPr lang="en-GB" altLang="en-US" dirty="0">
                <a:ea typeface="ＭＳ Ｐゴシック" panose="020B0600070205080204" pitchFamily="34" charset="-128"/>
              </a:rPr>
              <a:t> to economic, social and environmental sustainability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Continuously </a:t>
            </a:r>
            <a:r>
              <a:rPr lang="en-GB" altLang="en-US" b="1" dirty="0">
                <a:ea typeface="ＭＳ Ｐゴシック" panose="020B0600070205080204" pitchFamily="34" charset="-128"/>
              </a:rPr>
              <a:t>increasing</a:t>
            </a:r>
            <a:r>
              <a:rPr lang="en-GB" altLang="en-US" dirty="0">
                <a:ea typeface="ＭＳ Ｐゴシック" panose="020B0600070205080204" pitchFamily="34" charset="-128"/>
              </a:rPr>
              <a:t> global </a:t>
            </a:r>
            <a:r>
              <a:rPr lang="en-GB" altLang="en-US" b="1" dirty="0">
                <a:ea typeface="ＭＳ Ｐゴシック" panose="020B0600070205080204" pitchFamily="34" charset="-128"/>
              </a:rPr>
              <a:t>population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b="1" dirty="0">
                <a:ea typeface="ＭＳ Ｐゴシック" panose="020B0600070205080204" pitchFamily="34" charset="-128"/>
              </a:rPr>
              <a:t>Slow economic development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b="1" dirty="0">
                <a:ea typeface="ＭＳ Ｐゴシック" panose="020B0600070205080204" pitchFamily="34" charset="-128"/>
              </a:rPr>
              <a:t>Less rapid </a:t>
            </a:r>
            <a:r>
              <a:rPr lang="en-GB" altLang="en-US" dirty="0">
                <a:ea typeface="ＭＳ Ｐゴシック" panose="020B0600070205080204" pitchFamily="34" charset="-128"/>
              </a:rPr>
              <a:t>and </a:t>
            </a:r>
            <a:r>
              <a:rPr lang="en-GB" altLang="en-US" b="1" dirty="0">
                <a:ea typeface="ＭＳ Ｐゴシック" panose="020B0600070205080204" pitchFamily="34" charset="-128"/>
              </a:rPr>
              <a:t>more diverse</a:t>
            </a:r>
            <a:r>
              <a:rPr lang="en-GB" altLang="en-US" dirty="0">
                <a:ea typeface="ＭＳ Ｐゴシック" panose="020B0600070205080204" pitchFamily="34" charset="-128"/>
              </a:rPr>
              <a:t> </a:t>
            </a:r>
            <a:r>
              <a:rPr lang="en-GB" altLang="en-US" b="1" dirty="0">
                <a:ea typeface="ＭＳ Ｐゴシック" panose="020B0600070205080204" pitchFamily="34" charset="-128"/>
              </a:rPr>
              <a:t>technological</a:t>
            </a:r>
            <a:r>
              <a:rPr lang="en-GB" altLang="en-US" dirty="0">
                <a:ea typeface="ＭＳ Ｐゴシック" panose="020B0600070205080204" pitchFamily="34" charset="-128"/>
              </a:rPr>
              <a:t> </a:t>
            </a:r>
            <a:r>
              <a:rPr lang="en-GB" altLang="en-US" b="1" dirty="0">
                <a:ea typeface="ＭＳ Ｐゴシック" panose="020B0600070205080204" pitchFamily="34" charset="-128"/>
              </a:rPr>
              <a:t>change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E5BABC87-2092-0E40-BCA8-E17C2879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074738"/>
            <a:ext cx="35814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78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F233F62-55EE-F847-A454-4E5791B2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1430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000">
                <a:latin typeface="dearJoe 5 CASUAL PRO" panose="02000000000000000000" pitchFamily="2" charset="0"/>
                <a:ea typeface="ＭＳ Ｐゴシック" panose="020B0600070205080204" pitchFamily="34" charset="-128"/>
              </a:rPr>
              <a:t>Use the information to complete the worksheet 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B430F821-5317-DA4E-9F6A-A5A1B8E058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3814" y="2971800"/>
          <a:ext cx="45243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Document" r:id="rId3" imgW="16129000" imgH="11404600" progId="Word.Document.12">
                  <p:link updateAutomatic="1"/>
                </p:oleObj>
              </mc:Choice>
              <mc:Fallback>
                <p:oleObj name="Document" r:id="rId3" imgW="16129000" imgH="11404600" progId="Word.Document.12">
                  <p:link updateAutomatic="1"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B430F821-5317-DA4E-9F6A-A5A1B8E05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4" y="2971800"/>
                        <a:ext cx="45243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3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29EF-1D06-7144-A9C8-490BD068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More on climate change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C816A-E1AB-3A4A-997D-ECC8C9190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1: </a:t>
            </a:r>
            <a:r>
              <a:rPr lang="en-US" dirty="0">
                <a:hlinkClick r:id="rId2"/>
              </a:rPr>
              <a:t>http://www.wri.org/blog/2017/03/embracing-unknown-understanding-climate-change-uncertainty</a:t>
            </a:r>
            <a:endParaRPr lang="en-US" dirty="0"/>
          </a:p>
          <a:p>
            <a:endParaRPr lang="en-US" dirty="0"/>
          </a:p>
          <a:p>
            <a:r>
              <a:rPr lang="en-US" dirty="0"/>
              <a:t>Part 2: </a:t>
            </a:r>
            <a:r>
              <a:rPr lang="en-US" dirty="0">
                <a:hlinkClick r:id="rId3"/>
              </a:rPr>
              <a:t>http://www.wri.org/blog/2017/03/how-do-we-tackle-climate-change-uncertainty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2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ED21A-CB08-D540-8141-54ADE356C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68673"/>
            <a:ext cx="5005423" cy="5409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973C2-CCBA-D44C-B62E-25371D55D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47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F134B-23E5-9D47-B3B8-5A66119CD733}"/>
              </a:ext>
            </a:extLst>
          </p:cNvPr>
          <p:cNvSpPr txBox="1"/>
          <p:nvPr/>
        </p:nvSpPr>
        <p:spPr>
          <a:xfrm>
            <a:off x="409074" y="1401020"/>
            <a:ext cx="520967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atin typeface="dearJoe 5 CASUAL PRO" panose="02000000000000000000" pitchFamily="2" charset="0"/>
              </a:rPr>
              <a:t>Summarise</a:t>
            </a:r>
            <a:r>
              <a:rPr lang="en-US" sz="4500" dirty="0">
                <a:latin typeface="dearJoe 5 CASUAL PRO" panose="02000000000000000000" pitchFamily="2" charset="0"/>
              </a:rPr>
              <a:t> the text opposite from the IPCC on the impacts of climate change on coastal areas. </a:t>
            </a:r>
          </a:p>
          <a:p>
            <a:pPr algn="ctr"/>
            <a:r>
              <a:rPr lang="en-US" sz="4500" b="1" dirty="0">
                <a:latin typeface="dearJoe 5 CASUAL PRO" panose="02000000000000000000" pitchFamily="2" charset="0"/>
              </a:rPr>
              <a:t>What are the key observations?</a:t>
            </a:r>
          </a:p>
        </p:txBody>
      </p:sp>
    </p:spTree>
    <p:extLst>
      <p:ext uri="{BB962C8B-B14F-4D97-AF65-F5344CB8AC3E}">
        <p14:creationId xmlns:p14="http://schemas.microsoft.com/office/powerpoint/2010/main" val="391788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16DF-6F63-B947-9645-19C984C9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Essay questions (10 </a:t>
            </a:r>
            <a:r>
              <a:rPr lang="en-US" dirty="0" err="1">
                <a:latin typeface="dearJoe 5 CASUAL PRO" panose="02000000000000000000" pitchFamily="2" charset="0"/>
              </a:rPr>
              <a:t>mks</a:t>
            </a:r>
            <a:r>
              <a:rPr lang="en-US" dirty="0">
                <a:latin typeface="dearJoe 5 CASUAL PRO" panose="02000000000000000000" pitchFamily="2" charset="0"/>
              </a:rPr>
              <a:t>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2C09C-FF55-7C49-A118-5E7AA6FB3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the effects of global climate change on communities and natural systems</a:t>
            </a:r>
          </a:p>
          <a:p>
            <a:endParaRPr lang="en-US" dirty="0"/>
          </a:p>
          <a:p>
            <a:r>
              <a:rPr lang="en-US" dirty="0"/>
              <a:t>Climate change is a vast global experiment with very uncertain outcomes for human and biological communities. Discuss this statement.</a:t>
            </a:r>
          </a:p>
        </p:txBody>
      </p:sp>
    </p:spTree>
    <p:extLst>
      <p:ext uri="{BB962C8B-B14F-4D97-AF65-F5344CB8AC3E}">
        <p14:creationId xmlns:p14="http://schemas.microsoft.com/office/powerpoint/2010/main" val="368847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1909A0-48AD-8741-B203-BF3FE6804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dearJoe 5 CASUAL PRO" panose="02000000000000000000" pitchFamily="2" charset="0"/>
              </a:rPr>
              <a:t>Why are the impacts uncertain?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BB0C25-BEEA-2F40-9251-41D64812D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 pages 436-450 of the IB textbook – comment on the uncertainty on the future impacts of climate change (including timing, scale and impacts for individuals and societies) </a:t>
            </a:r>
          </a:p>
        </p:txBody>
      </p:sp>
    </p:spTree>
    <p:extLst>
      <p:ext uri="{BB962C8B-B14F-4D97-AF65-F5344CB8AC3E}">
        <p14:creationId xmlns:p14="http://schemas.microsoft.com/office/powerpoint/2010/main" val="373301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CE3B719C-1586-0048-B393-C61D2A8DE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8100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600">
                <a:latin typeface="dearJoe 5 CASUAL PRO" panose="02000000000000000000" pitchFamily="2" charset="0"/>
                <a:ea typeface="ＭＳ Ｐゴシック" panose="020B0600070205080204" pitchFamily="34" charset="-128"/>
              </a:rPr>
              <a:t>What may the climate be like in the future? </a:t>
            </a:r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91185BB4-4BDC-5348-B838-16D3A8A1C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9530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LO: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To use evidence to explain what will the climate be in the future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To evaluate the sources of evidence that scientists use to predict the future climate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70F7CA3B-9FCD-5F41-9C57-3A71DBB2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4" y="2144713"/>
            <a:ext cx="3355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0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BB71754-CA4A-7C41-B3A2-21B527EEAD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How do we know about the changes?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83A4FCD-36BD-9546-88F3-0A57B206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1"/>
            <a:ext cx="74676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73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2">
            <a:extLst>
              <a:ext uri="{FF2B5EF4-FFF2-40B4-BE49-F238E27FC236}">
                <a16:creationId xmlns:a16="http://schemas.microsoft.com/office/drawing/2014/main" id="{CCE6B24F-2092-2148-94EF-77D9F3263B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1" y="304800"/>
          <a:ext cx="8615363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16129000" imgH="11404600" progId="Word.Document.12">
                  <p:link updateAutomatic="1"/>
                </p:oleObj>
              </mc:Choice>
              <mc:Fallback>
                <p:oleObj name="Document" r:id="rId3" imgW="16129000" imgH="11404600" progId="Word.Document.12">
                  <p:link updateAutomatic="1"/>
                  <p:pic>
                    <p:nvPicPr>
                      <p:cNvPr id="16385" name="Object 2">
                        <a:extLst>
                          <a:ext uri="{FF2B5EF4-FFF2-40B4-BE49-F238E27FC236}">
                            <a16:creationId xmlns:a16="http://schemas.microsoft.com/office/drawing/2014/main" id="{CCE6B24F-2092-2148-94EF-77D9F3263B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304800"/>
                        <a:ext cx="8615363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78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E24F-779A-7440-8950-B3E204A7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6700" dirty="0">
                <a:latin typeface="dearJoe 5 CASUAL PRO" panose="02000000000000000000" pitchFamily="2" charset="0"/>
              </a:rPr>
              <a:t>Storyline A1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913EDDAA-3240-7646-B426-AB338C58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638" y="1303339"/>
            <a:ext cx="4735512" cy="42814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>
                <a:ea typeface="ＭＳ Ｐゴシック" panose="020B0600070205080204" pitchFamily="34" charset="-128"/>
              </a:rPr>
              <a:t>a future world of </a:t>
            </a:r>
            <a:r>
              <a:rPr lang="en-GB" altLang="en-US" b="1">
                <a:ea typeface="ＭＳ Ｐゴシック" panose="020B0600070205080204" pitchFamily="34" charset="-128"/>
              </a:rPr>
              <a:t>rapid economic growth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>
                <a:ea typeface="ＭＳ Ｐゴシック" panose="020B0600070205080204" pitchFamily="34" charset="-128"/>
              </a:rPr>
              <a:t>global </a:t>
            </a:r>
            <a:r>
              <a:rPr lang="en-GB" altLang="en-US" b="1">
                <a:ea typeface="ＭＳ Ｐゴシック" panose="020B0600070205080204" pitchFamily="34" charset="-128"/>
              </a:rPr>
              <a:t>population</a:t>
            </a:r>
            <a:r>
              <a:rPr lang="en-GB" altLang="en-US">
                <a:ea typeface="ＭＳ Ｐゴシック" panose="020B0600070205080204" pitchFamily="34" charset="-128"/>
              </a:rPr>
              <a:t> that peaks in mid-century and then </a:t>
            </a:r>
            <a:r>
              <a:rPr lang="en-GB" altLang="en-US" b="1">
                <a:ea typeface="ＭＳ Ｐゴシック" panose="020B0600070205080204" pitchFamily="34" charset="-128"/>
              </a:rPr>
              <a:t>declines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b="1">
                <a:ea typeface="ＭＳ Ｐゴシック" panose="020B0600070205080204" pitchFamily="34" charset="-128"/>
              </a:rPr>
              <a:t>rapid introduction of new and more efficient technologies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b="1">
                <a:ea typeface="ＭＳ Ｐゴシック" panose="020B0600070205080204" pitchFamily="34" charset="-128"/>
              </a:rPr>
              <a:t>convergence </a:t>
            </a:r>
            <a:r>
              <a:rPr lang="en-GB" altLang="en-US">
                <a:ea typeface="ＭＳ Ｐゴシック" panose="020B0600070205080204" pitchFamily="34" charset="-128"/>
              </a:rPr>
              <a:t>among regions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>
                <a:ea typeface="ＭＳ Ｐゴシック" panose="020B0600070205080204" pitchFamily="34" charset="-128"/>
              </a:rPr>
              <a:t>increased </a:t>
            </a:r>
            <a:r>
              <a:rPr lang="en-GB" altLang="en-US" b="1">
                <a:ea typeface="ＭＳ Ｐゴシック" panose="020B0600070205080204" pitchFamily="34" charset="-128"/>
              </a:rPr>
              <a:t>cultural and social interactions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b="1">
                <a:ea typeface="ＭＳ Ｐゴシック" panose="020B0600070205080204" pitchFamily="34" charset="-128"/>
              </a:rPr>
              <a:t>reduction</a:t>
            </a:r>
            <a:r>
              <a:rPr lang="en-GB" altLang="en-US">
                <a:ea typeface="ＭＳ Ｐゴシック" panose="020B0600070205080204" pitchFamily="34" charset="-128"/>
              </a:rPr>
              <a:t> in regional differences in </a:t>
            </a:r>
            <a:r>
              <a:rPr lang="en-GB" altLang="en-US" b="1">
                <a:ea typeface="ＭＳ Ｐゴシック" panose="020B0600070205080204" pitchFamily="34" charset="-128"/>
              </a:rPr>
              <a:t>per capita income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3000">
              <a:ea typeface="ＭＳ Ｐゴシック" panose="020B0600070205080204" pitchFamily="34" charset="-128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FFFD097D-E9B9-F649-A2F2-FE5063E5D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295401"/>
            <a:ext cx="3427412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2">
            <a:extLst>
              <a:ext uri="{FF2B5EF4-FFF2-40B4-BE49-F238E27FC236}">
                <a16:creationId xmlns:a16="http://schemas.microsoft.com/office/drawing/2014/main" id="{5C995660-2FDD-2444-A796-8108BD628B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1" y="4038601"/>
          <a:ext cx="3586163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4" imgW="16129000" imgH="11404600" progId="Word.Document.12">
                  <p:link updateAutomatic="1"/>
                </p:oleObj>
              </mc:Choice>
              <mc:Fallback>
                <p:oleObj name="Document" r:id="rId4" imgW="16129000" imgH="11404600" progId="Word.Document.12">
                  <p:link updateAutomatic="1"/>
                  <p:pic>
                    <p:nvPicPr>
                      <p:cNvPr id="17412" name="Object 2">
                        <a:extLst>
                          <a:ext uri="{FF2B5EF4-FFF2-40B4-BE49-F238E27FC236}">
                            <a16:creationId xmlns:a16="http://schemas.microsoft.com/office/drawing/2014/main" id="{5C995660-2FDD-2444-A796-8108BD628B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4038601"/>
                        <a:ext cx="3586163" cy="253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25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157C-E605-CF42-9699-EB5FE243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71488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6700" dirty="0">
                <a:solidFill>
                  <a:srgbClr val="FF0000"/>
                </a:solidFill>
                <a:latin typeface="dearJoe 5 CASUAL PRO" panose="02000000000000000000" pitchFamily="2" charset="0"/>
              </a:rPr>
              <a:t>Storyline A2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6D3C5DE-CAFE-7C4F-B790-2D0522019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4572000" cy="48768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a future world of </a:t>
            </a:r>
            <a:r>
              <a:rPr lang="en-GB" altLang="en-US" b="1">
                <a:ea typeface="ＭＳ Ｐゴシック" panose="020B0600070205080204" pitchFamily="34" charset="-128"/>
              </a:rPr>
              <a:t>self-reliance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preservation of </a:t>
            </a:r>
            <a:r>
              <a:rPr lang="en-GB" altLang="en-US" b="1">
                <a:ea typeface="ＭＳ Ｐゴシック" panose="020B0600070205080204" pitchFamily="34" charset="-128"/>
              </a:rPr>
              <a:t>local identities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b="1">
                <a:ea typeface="ＭＳ Ｐゴシック" panose="020B0600070205080204" pitchFamily="34" charset="-128"/>
              </a:rPr>
              <a:t>increasing population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b="1">
                <a:ea typeface="ＭＳ Ｐゴシック" panose="020B0600070205080204" pitchFamily="34" charset="-128"/>
              </a:rPr>
              <a:t>economic development dependent</a:t>
            </a:r>
            <a:r>
              <a:rPr lang="en-GB" altLang="en-US">
                <a:ea typeface="ＭＳ Ｐゴシック" panose="020B0600070205080204" pitchFamily="34" charset="-128"/>
              </a:rPr>
              <a:t> on </a:t>
            </a:r>
            <a:r>
              <a:rPr lang="en-GB" altLang="en-US" b="1">
                <a:ea typeface="ＭＳ Ｐゴシック" panose="020B0600070205080204" pitchFamily="34" charset="-128"/>
              </a:rPr>
              <a:t>region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b="1">
                <a:ea typeface="ＭＳ Ｐゴシック" panose="020B0600070205080204" pitchFamily="34" charset="-128"/>
              </a:rPr>
              <a:t>technological change </a:t>
            </a:r>
            <a:r>
              <a:rPr lang="en-GB" altLang="en-US">
                <a:ea typeface="ＭＳ Ｐゴシック" panose="020B0600070205080204" pitchFamily="34" charset="-128"/>
              </a:rPr>
              <a:t>is </a:t>
            </a:r>
            <a:r>
              <a:rPr lang="en-GB" altLang="en-US" b="1">
                <a:ea typeface="ＭＳ Ｐゴシック" panose="020B0600070205080204" pitchFamily="34" charset="-128"/>
              </a:rPr>
              <a:t>slower than other scenarios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2AA8F090-6B39-934B-B119-306C8F4C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35814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0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1202-B8E9-6442-80DB-F475722C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6700" dirty="0">
                <a:solidFill>
                  <a:srgbClr val="92D050"/>
                </a:solidFill>
                <a:latin typeface="dearJoe 5 CASUAL PRO" panose="02000000000000000000" pitchFamily="2" charset="0"/>
              </a:rPr>
              <a:t>Storyline B1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D8931CF6-D02C-3944-A12D-BAE06452D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19200"/>
            <a:ext cx="4800600" cy="5486400"/>
          </a:xfrm>
        </p:spPr>
        <p:txBody>
          <a:bodyPr/>
          <a:lstStyle/>
          <a:p>
            <a:pPr eaLnBrk="1" hangingPunct="1"/>
            <a:r>
              <a:rPr lang="en-GB" altLang="en-US" b="1">
                <a:ea typeface="ＭＳ Ｐゴシック" panose="020B0600070205080204" pitchFamily="34" charset="-128"/>
              </a:rPr>
              <a:t>global population that peaks </a:t>
            </a:r>
            <a:r>
              <a:rPr lang="en-GB" altLang="en-US">
                <a:ea typeface="ＭＳ Ｐゴシック" panose="020B0600070205080204" pitchFamily="34" charset="-128"/>
              </a:rPr>
              <a:t>in mid-century and then </a:t>
            </a:r>
            <a:r>
              <a:rPr lang="en-GB" altLang="en-US" b="1">
                <a:ea typeface="ＭＳ Ｐゴシック" panose="020B0600070205080204" pitchFamily="34" charset="-128"/>
              </a:rPr>
              <a:t>declines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b="1">
                <a:ea typeface="ＭＳ Ｐゴシック" panose="020B0600070205080204" pitchFamily="34" charset="-128"/>
              </a:rPr>
              <a:t>rapid change in economy </a:t>
            </a:r>
            <a:r>
              <a:rPr lang="en-GB" altLang="en-US">
                <a:ea typeface="ＭＳ Ｐゴシック" panose="020B0600070205080204" pitchFamily="34" charset="-128"/>
              </a:rPr>
              <a:t>towards a </a:t>
            </a:r>
            <a:r>
              <a:rPr lang="en-GB" altLang="en-US" b="1">
                <a:ea typeface="ＭＳ Ｐゴシック" panose="020B0600070205080204" pitchFamily="34" charset="-128"/>
              </a:rPr>
              <a:t>service and information economy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introduction of </a:t>
            </a:r>
            <a:r>
              <a:rPr lang="en-GB" altLang="en-US" b="1">
                <a:ea typeface="ＭＳ Ｐゴシック" panose="020B0600070205080204" pitchFamily="34" charset="-128"/>
              </a:rPr>
              <a:t>clean</a:t>
            </a:r>
            <a:r>
              <a:rPr lang="en-GB" altLang="en-US">
                <a:ea typeface="ＭＳ Ｐゴシック" panose="020B0600070205080204" pitchFamily="34" charset="-128"/>
              </a:rPr>
              <a:t> and resource </a:t>
            </a:r>
            <a:r>
              <a:rPr lang="en-GB" altLang="en-US" b="1">
                <a:ea typeface="ＭＳ Ｐゴシック" panose="020B0600070205080204" pitchFamily="34" charset="-128"/>
              </a:rPr>
              <a:t>efficient technologies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b="1">
                <a:ea typeface="ＭＳ Ｐゴシック" panose="020B0600070205080204" pitchFamily="34" charset="-128"/>
              </a:rPr>
              <a:t>global solutions </a:t>
            </a:r>
            <a:r>
              <a:rPr lang="en-GB" altLang="en-US">
                <a:ea typeface="ＭＳ Ｐゴシック" panose="020B0600070205080204" pitchFamily="34" charset="-128"/>
              </a:rPr>
              <a:t>to </a:t>
            </a:r>
            <a:r>
              <a:rPr lang="en-GB" altLang="en-US" b="1">
                <a:ea typeface="ＭＳ Ｐゴシック" panose="020B0600070205080204" pitchFamily="34" charset="-128"/>
              </a:rPr>
              <a:t>economic, social and environmental sustainability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CB145C27-76D2-8F41-B8D7-6D98A4D08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35814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02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342</Words>
  <Application>Microsoft Macintosh PowerPoint</Application>
  <PresentationFormat>Widescreen</PresentationFormat>
  <Paragraphs>43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dearJoe 5 CASUAL PRO</vt:lpstr>
      <vt:lpstr>Office Theme</vt:lpstr>
      <vt:lpstr>Downloads/KS3_CC_projections.doc䁢߻萅䀬߻_x0005_赐ʼ羴!OLE_LINK1</vt:lpstr>
      <vt:lpstr>Downloads/KS3_CC_projections.docovery f!OLE_LINK1</vt:lpstr>
      <vt:lpstr>geordiebiscuit/Downloads/KS3_CC_projections.doc!OLE_LINK1</vt:lpstr>
      <vt:lpstr>Climate change – the spatial distribution of the effects and the uncertainty of the impacts</vt:lpstr>
      <vt:lpstr>Essay questions (10 mks):</vt:lpstr>
      <vt:lpstr>Why are the impacts uncertain?</vt:lpstr>
      <vt:lpstr>What may the climate be like in the future? </vt:lpstr>
      <vt:lpstr>How do we know about the changes? </vt:lpstr>
      <vt:lpstr>PowerPoint Presentation</vt:lpstr>
      <vt:lpstr>Storyline A1 </vt:lpstr>
      <vt:lpstr>Storyline A2 </vt:lpstr>
      <vt:lpstr>Storyline B1 </vt:lpstr>
      <vt:lpstr>Storyline B2 </vt:lpstr>
      <vt:lpstr>Use the information to complete the worksheet </vt:lpstr>
      <vt:lpstr>More on climate change uncertainty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impacts</dc:title>
  <dc:creator>Ruth Capper</dc:creator>
  <cp:lastModifiedBy>Ruth Capper</cp:lastModifiedBy>
  <cp:revision>8</cp:revision>
  <dcterms:created xsi:type="dcterms:W3CDTF">2018-05-30T14:01:03Z</dcterms:created>
  <dcterms:modified xsi:type="dcterms:W3CDTF">2018-05-30T16:00:42Z</dcterms:modified>
</cp:coreProperties>
</file>