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60" r:id="rId5"/>
    <p:sldId id="258" r:id="rId6"/>
    <p:sldId id="261" r:id="rId7"/>
    <p:sldId id="273" r:id="rId8"/>
    <p:sldId id="272" r:id="rId9"/>
    <p:sldId id="274" r:id="rId10"/>
    <p:sldId id="275" r:id="rId11"/>
    <p:sldId id="271" r:id="rId12"/>
    <p:sldId id="276" r:id="rId13"/>
    <p:sldId id="263" r:id="rId14"/>
    <p:sldId id="264" r:id="rId15"/>
    <p:sldId id="259" r:id="rId16"/>
    <p:sldId id="268" r:id="rId17"/>
    <p:sldId id="265" r:id="rId18"/>
    <p:sldId id="277" r:id="rId19"/>
    <p:sldId id="262"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p:restoredTop sz="94611"/>
  </p:normalViewPr>
  <p:slideViewPr>
    <p:cSldViewPr snapToGrid="0" snapToObjects="1">
      <p:cViewPr varScale="1">
        <p:scale>
          <a:sx n="85" d="100"/>
          <a:sy n="85"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7CF3-BFE8-3045-8CE4-80A5B0619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1CF685-F720-9445-9094-61BDCD7E9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CC25E-2FDE-814E-AA32-E0410FBA595C}"/>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CA3379C8-EC90-E946-955E-E433CF462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2E23C-9FCD-C74A-B969-27D3CC0E4BD1}"/>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375547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C8BB-FB0B-374D-9EFA-7FFE499B2B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80917-CD8E-8D40-900A-5E7DF6F0F6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747B4-A6C3-C547-A656-5EB333899E1E}"/>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07FD17BA-6462-F543-BC74-383084BF5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B74DB-F790-FD49-B392-B34990267339}"/>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73288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7865D-7D76-8442-9EF7-DB902CBD6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A90CC-F67A-F74D-864F-B9C50ADF41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4BC01-C8C6-3E42-89F9-D862A75FE6ED}"/>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BF4C98B4-AAF4-DD45-A761-5E6CF1A51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548B4-381F-D04C-A669-861BA7DA8786}"/>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80902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C7DA-E59A-5844-ACF5-70B9293FF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563D6-8628-904A-B9E4-50A8570AE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13303-28AD-5B49-8CE2-58899DF1EA91}"/>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E06CF4BE-F9D0-C447-A015-42BED49E4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C780A-1419-1D47-91B3-22530BFCEE46}"/>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83208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ADE4-7F0D-BF43-9A0E-1773EB349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7411F8-7CEF-C348-814E-E295A4BB3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086954-3E44-AB44-85B4-4AF60B40723F}"/>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FF4F4D4F-326A-8D4F-B10D-7239E486C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F4F78-2149-904C-BD0D-E5DB9C945D10}"/>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86192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B8DB-3980-3849-AC20-9A2E8D523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4065F-01B7-5147-93DD-0123740BC9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57A05-D450-8E4D-B084-59921B559B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41BEE-9BDA-1847-981C-E71B8FBEC473}"/>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6" name="Footer Placeholder 5">
            <a:extLst>
              <a:ext uri="{FF2B5EF4-FFF2-40B4-BE49-F238E27FC236}">
                <a16:creationId xmlns:a16="http://schemas.microsoft.com/office/drawing/2014/main" id="{0EDC440C-1567-7D42-A1B5-63ADC355E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F91EB-28BC-F249-83F2-A46B796049CB}"/>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82995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EF53-EAB4-C143-8E24-695BE89F6E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7FC17-21F6-044F-9C09-C4B6811EC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82D7A9-9A1B-B448-B463-5B30294948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E8E8D-79D8-A24E-8B4F-348E0D387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D0D5B7-49B6-2A47-89AA-C5F675FA1F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1BE6B-7A8C-4D4F-8F5B-D2E92295AAC1}"/>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8" name="Footer Placeholder 7">
            <a:extLst>
              <a:ext uri="{FF2B5EF4-FFF2-40B4-BE49-F238E27FC236}">
                <a16:creationId xmlns:a16="http://schemas.microsoft.com/office/drawing/2014/main" id="{8F34557B-B0D9-A647-8E39-C32C83BC4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E3D21B-FE03-A544-A2BC-3944F52F1E15}"/>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19408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EF14-7FC4-804F-8078-C437A8B2DE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25AFA9-1802-F746-8F62-FEA4A7D63B96}"/>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4" name="Footer Placeholder 3">
            <a:extLst>
              <a:ext uri="{FF2B5EF4-FFF2-40B4-BE49-F238E27FC236}">
                <a16:creationId xmlns:a16="http://schemas.microsoft.com/office/drawing/2014/main" id="{DEB13BE6-BFB6-DA47-B86A-07779F45C7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75A8EA-FB78-EB44-B2FA-575CA4A3C3CC}"/>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76048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B352F-02BA-DC48-8CB2-1C300F2DFC46}"/>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3" name="Footer Placeholder 2">
            <a:extLst>
              <a:ext uri="{FF2B5EF4-FFF2-40B4-BE49-F238E27FC236}">
                <a16:creationId xmlns:a16="http://schemas.microsoft.com/office/drawing/2014/main" id="{1F4C0770-40FD-B74C-B7DA-6CE8A6EE3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AEAA99-4583-BF48-83C1-2211FCAE50F0}"/>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233859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8274-A42D-4D49-822F-E584ED32B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836D3-837C-C141-B1AD-0279C267B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82A77-3928-2447-9EBB-6E3388EDB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CF3598-0B3A-7B4C-B0EF-E33EAEAB6450}"/>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6" name="Footer Placeholder 5">
            <a:extLst>
              <a:ext uri="{FF2B5EF4-FFF2-40B4-BE49-F238E27FC236}">
                <a16:creationId xmlns:a16="http://schemas.microsoft.com/office/drawing/2014/main" id="{13030AFF-D35A-174B-AB41-E6B79A438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1A028-11F9-B14E-B67B-15EF841BD05F}"/>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13375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1B20-9FD1-DE48-B7B8-7903BB7B3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0D803-82F7-A74F-8C41-F33BE2B76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84D2E-9FED-4145-B980-186F7F2BC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B23E6E-A5F8-9044-AB5B-7AD643F7A760}"/>
              </a:ext>
            </a:extLst>
          </p:cNvPr>
          <p:cNvSpPr>
            <a:spLocks noGrp="1"/>
          </p:cNvSpPr>
          <p:nvPr>
            <p:ph type="dt" sz="half" idx="10"/>
          </p:nvPr>
        </p:nvSpPr>
        <p:spPr/>
        <p:txBody>
          <a:bodyPr/>
          <a:lstStyle/>
          <a:p>
            <a:fld id="{2AB1BED4-B7B8-054D-8CD2-8DF5080DA480}" type="datetimeFigureOut">
              <a:rPr lang="en-US" smtClean="0"/>
              <a:t>6/1/18</a:t>
            </a:fld>
            <a:endParaRPr lang="en-US"/>
          </a:p>
        </p:txBody>
      </p:sp>
      <p:sp>
        <p:nvSpPr>
          <p:cNvPr id="6" name="Footer Placeholder 5">
            <a:extLst>
              <a:ext uri="{FF2B5EF4-FFF2-40B4-BE49-F238E27FC236}">
                <a16:creationId xmlns:a16="http://schemas.microsoft.com/office/drawing/2014/main" id="{041E7F8F-B1D1-F346-87FC-FC5AB6F08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8D98C-36B7-2449-80B8-79F5CFC6CB35}"/>
              </a:ext>
            </a:extLst>
          </p:cNvPr>
          <p:cNvSpPr>
            <a:spLocks noGrp="1"/>
          </p:cNvSpPr>
          <p:nvPr>
            <p:ph type="sldNum" sz="quarter" idx="12"/>
          </p:nvPr>
        </p:nvSpPr>
        <p:spPr/>
        <p:txBody>
          <a:bodyPr/>
          <a:lstStyle/>
          <a:p>
            <a:fld id="{0804A3B4-882D-6A49-8C98-79CDC511B633}" type="slidenum">
              <a:rPr lang="en-US" smtClean="0"/>
              <a:t>‹#›</a:t>
            </a:fld>
            <a:endParaRPr lang="en-US"/>
          </a:p>
        </p:txBody>
      </p:sp>
    </p:spTree>
    <p:extLst>
      <p:ext uri="{BB962C8B-B14F-4D97-AF65-F5344CB8AC3E}">
        <p14:creationId xmlns:p14="http://schemas.microsoft.com/office/powerpoint/2010/main" val="17234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38B27-2072-A745-963D-B17B55A3A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6EE7F-9F5E-F743-81E7-B3458D34C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DD4DB-E03D-504A-99EB-F7EF61EA3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ED4-B7B8-054D-8CD2-8DF5080DA480}" type="datetimeFigureOut">
              <a:rPr lang="en-US" smtClean="0"/>
              <a:t>6/1/18</a:t>
            </a:fld>
            <a:endParaRPr lang="en-US"/>
          </a:p>
        </p:txBody>
      </p:sp>
      <p:sp>
        <p:nvSpPr>
          <p:cNvPr id="5" name="Footer Placeholder 4">
            <a:extLst>
              <a:ext uri="{FF2B5EF4-FFF2-40B4-BE49-F238E27FC236}">
                <a16:creationId xmlns:a16="http://schemas.microsoft.com/office/drawing/2014/main" id="{A35CF5F7-A41E-3B46-84D6-39A5C3B74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5534E0-D197-4542-83DB-F6B3EB8E5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4A3B4-882D-6A49-8C98-79CDC511B633}" type="slidenum">
              <a:rPr lang="en-US" smtClean="0"/>
              <a:t>‹#›</a:t>
            </a:fld>
            <a:endParaRPr lang="en-US"/>
          </a:p>
        </p:txBody>
      </p:sp>
    </p:spTree>
    <p:extLst>
      <p:ext uri="{BB962C8B-B14F-4D97-AF65-F5344CB8AC3E}">
        <p14:creationId xmlns:p14="http://schemas.microsoft.com/office/powerpoint/2010/main" val="221464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FBD8-DDEA-744C-BB39-AAFB9DBAF908}"/>
              </a:ext>
            </a:extLst>
          </p:cNvPr>
          <p:cNvPicPr>
            <a:picLocks noChangeAspect="1"/>
          </p:cNvPicPr>
          <p:nvPr/>
        </p:nvPicPr>
        <p:blipFill>
          <a:blip r:embed="rId2"/>
          <a:stretch>
            <a:fillRect/>
          </a:stretch>
        </p:blipFill>
        <p:spPr>
          <a:xfrm>
            <a:off x="0" y="-1028284"/>
            <a:ext cx="12192000" cy="8996375"/>
          </a:xfrm>
          <a:prstGeom prst="rect">
            <a:avLst/>
          </a:prstGeom>
        </p:spPr>
      </p:pic>
      <p:sp>
        <p:nvSpPr>
          <p:cNvPr id="2" name="Title 1">
            <a:extLst>
              <a:ext uri="{FF2B5EF4-FFF2-40B4-BE49-F238E27FC236}">
                <a16:creationId xmlns:a16="http://schemas.microsoft.com/office/drawing/2014/main" id="{0610E70F-F3AC-324C-8B12-ADCCE976F4D5}"/>
              </a:ext>
            </a:extLst>
          </p:cNvPr>
          <p:cNvSpPr>
            <a:spLocks noGrp="1"/>
          </p:cNvSpPr>
          <p:nvPr>
            <p:ph type="ctrTitle"/>
          </p:nvPr>
        </p:nvSpPr>
        <p:spPr>
          <a:xfrm>
            <a:off x="1883764" y="4049633"/>
            <a:ext cx="9144000" cy="1620448"/>
          </a:xfrm>
          <a:solidFill>
            <a:srgbClr val="FFFF00"/>
          </a:solidFill>
        </p:spPr>
        <p:txBody>
          <a:bodyPr>
            <a:normAutofit fontScale="90000"/>
          </a:bodyPr>
          <a:lstStyle/>
          <a:p>
            <a:r>
              <a:rPr lang="en-US" dirty="0"/>
              <a:t>The human impacts and risks of global climate change</a:t>
            </a:r>
          </a:p>
        </p:txBody>
      </p:sp>
      <p:sp>
        <p:nvSpPr>
          <p:cNvPr id="3" name="Subtitle 2">
            <a:extLst>
              <a:ext uri="{FF2B5EF4-FFF2-40B4-BE49-F238E27FC236}">
                <a16:creationId xmlns:a16="http://schemas.microsoft.com/office/drawing/2014/main" id="{1788E697-110C-BD4E-96D9-969B5CD5D6A3}"/>
              </a:ext>
            </a:extLst>
          </p:cNvPr>
          <p:cNvSpPr>
            <a:spLocks noGrp="1"/>
          </p:cNvSpPr>
          <p:nvPr>
            <p:ph type="subTitle" idx="1"/>
          </p:nvPr>
        </p:nvSpPr>
        <p:spPr>
          <a:xfrm>
            <a:off x="1883764" y="5851050"/>
            <a:ext cx="9144000" cy="746250"/>
          </a:xfrm>
          <a:solidFill>
            <a:srgbClr val="00B0F0"/>
          </a:solidFill>
        </p:spPr>
        <p:txBody>
          <a:bodyPr>
            <a:normAutofit lnSpcReduction="10000"/>
          </a:bodyPr>
          <a:lstStyle/>
          <a:p>
            <a:r>
              <a:rPr lang="en-US" b="1" u="sng" dirty="0"/>
              <a:t>Enquiry question: </a:t>
            </a:r>
            <a:r>
              <a:rPr lang="en-US" dirty="0">
                <a:latin typeface="dearJoe 5 CASUAL PRO" panose="02000000000000000000" pitchFamily="2" charset="0"/>
              </a:rPr>
              <a:t>What are the disparities in exposure to climate change risk and vulnerability? </a:t>
            </a:r>
          </a:p>
        </p:txBody>
      </p:sp>
    </p:spTree>
    <p:extLst>
      <p:ext uri="{BB962C8B-B14F-4D97-AF65-F5344CB8AC3E}">
        <p14:creationId xmlns:p14="http://schemas.microsoft.com/office/powerpoint/2010/main" val="71899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2B25565-6056-A947-B036-15C8D7C53576}"/>
              </a:ext>
            </a:extLst>
          </p:cNvPr>
          <p:cNvCxnSpPr>
            <a:cxnSpLocks/>
          </p:cNvCxnSpPr>
          <p:nvPr/>
        </p:nvCxnSpPr>
        <p:spPr>
          <a:xfrm>
            <a:off x="2280492" y="1972019"/>
            <a:ext cx="0" cy="420494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B05D410-2542-B240-B7E2-D69E5A2C544D}"/>
              </a:ext>
            </a:extLst>
          </p:cNvPr>
          <p:cNvSpPr txBox="1"/>
          <p:nvPr/>
        </p:nvSpPr>
        <p:spPr>
          <a:xfrm>
            <a:off x="258438" y="1825625"/>
            <a:ext cx="1233889" cy="646331"/>
          </a:xfrm>
          <a:prstGeom prst="rect">
            <a:avLst/>
          </a:prstGeom>
          <a:noFill/>
        </p:spPr>
        <p:txBody>
          <a:bodyPr wrap="square" rtlCol="0">
            <a:spAutoFit/>
          </a:bodyPr>
          <a:lstStyle/>
          <a:p>
            <a:r>
              <a:rPr lang="en-US" dirty="0"/>
              <a:t>Highly resilient </a:t>
            </a:r>
          </a:p>
        </p:txBody>
      </p:sp>
      <p:sp>
        <p:nvSpPr>
          <p:cNvPr id="8" name="TextBox 7">
            <a:extLst>
              <a:ext uri="{FF2B5EF4-FFF2-40B4-BE49-F238E27FC236}">
                <a16:creationId xmlns:a16="http://schemas.microsoft.com/office/drawing/2014/main" id="{1F1576CB-B543-B941-83EC-AD324C1DAD97}"/>
              </a:ext>
            </a:extLst>
          </p:cNvPr>
          <p:cNvSpPr txBox="1"/>
          <p:nvPr/>
        </p:nvSpPr>
        <p:spPr>
          <a:xfrm>
            <a:off x="253389" y="5665569"/>
            <a:ext cx="1233889" cy="646331"/>
          </a:xfrm>
          <a:prstGeom prst="rect">
            <a:avLst/>
          </a:prstGeom>
          <a:noFill/>
        </p:spPr>
        <p:txBody>
          <a:bodyPr wrap="square" rtlCol="0">
            <a:spAutoFit/>
          </a:bodyPr>
          <a:lstStyle/>
          <a:p>
            <a:r>
              <a:rPr lang="en-US" dirty="0"/>
              <a:t>Minimal Resilience </a:t>
            </a:r>
          </a:p>
        </p:txBody>
      </p:sp>
      <p:sp>
        <p:nvSpPr>
          <p:cNvPr id="9" name="TextBox 8">
            <a:extLst>
              <a:ext uri="{FF2B5EF4-FFF2-40B4-BE49-F238E27FC236}">
                <a16:creationId xmlns:a16="http://schemas.microsoft.com/office/drawing/2014/main" id="{D3340F74-3602-614A-964D-CA990BA2112D}"/>
              </a:ext>
            </a:extLst>
          </p:cNvPr>
          <p:cNvSpPr txBox="1"/>
          <p:nvPr/>
        </p:nvSpPr>
        <p:spPr>
          <a:xfrm>
            <a:off x="1701647" y="1972019"/>
            <a:ext cx="572877" cy="369332"/>
          </a:xfrm>
          <a:prstGeom prst="rect">
            <a:avLst/>
          </a:prstGeom>
          <a:noFill/>
        </p:spPr>
        <p:txBody>
          <a:bodyPr wrap="square" rtlCol="0">
            <a:spAutoFit/>
          </a:bodyPr>
          <a:lstStyle/>
          <a:p>
            <a:r>
              <a:rPr lang="en-US" dirty="0"/>
              <a:t>10</a:t>
            </a:r>
          </a:p>
        </p:txBody>
      </p:sp>
      <p:sp>
        <p:nvSpPr>
          <p:cNvPr id="11" name="TextBox 10">
            <a:extLst>
              <a:ext uri="{FF2B5EF4-FFF2-40B4-BE49-F238E27FC236}">
                <a16:creationId xmlns:a16="http://schemas.microsoft.com/office/drawing/2014/main" id="{DBD8217C-BF81-6145-9268-54799CF2CD7E}"/>
              </a:ext>
            </a:extLst>
          </p:cNvPr>
          <p:cNvSpPr txBox="1"/>
          <p:nvPr/>
        </p:nvSpPr>
        <p:spPr>
          <a:xfrm>
            <a:off x="1749846" y="4060831"/>
            <a:ext cx="572877" cy="369332"/>
          </a:xfrm>
          <a:prstGeom prst="rect">
            <a:avLst/>
          </a:prstGeom>
          <a:noFill/>
        </p:spPr>
        <p:txBody>
          <a:bodyPr wrap="square" rtlCol="0">
            <a:spAutoFit/>
          </a:bodyPr>
          <a:lstStyle/>
          <a:p>
            <a:r>
              <a:rPr lang="en-US" dirty="0"/>
              <a:t>5</a:t>
            </a:r>
          </a:p>
        </p:txBody>
      </p:sp>
      <p:sp>
        <p:nvSpPr>
          <p:cNvPr id="12" name="TextBox 11">
            <a:extLst>
              <a:ext uri="{FF2B5EF4-FFF2-40B4-BE49-F238E27FC236}">
                <a16:creationId xmlns:a16="http://schemas.microsoft.com/office/drawing/2014/main" id="{7F680F79-8EDD-6042-93F3-5FF60A5EC261}"/>
              </a:ext>
            </a:extLst>
          </p:cNvPr>
          <p:cNvSpPr txBox="1"/>
          <p:nvPr/>
        </p:nvSpPr>
        <p:spPr>
          <a:xfrm>
            <a:off x="1707615" y="5875100"/>
            <a:ext cx="572877"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DF9F1D70-C46C-8C43-82C5-54F604A9EA7A}"/>
              </a:ext>
            </a:extLst>
          </p:cNvPr>
          <p:cNvSpPr txBox="1"/>
          <p:nvPr/>
        </p:nvSpPr>
        <p:spPr>
          <a:xfrm>
            <a:off x="1701648" y="5072037"/>
            <a:ext cx="572877" cy="369332"/>
          </a:xfrm>
          <a:prstGeom prst="rect">
            <a:avLst/>
          </a:prstGeom>
          <a:noFill/>
        </p:spPr>
        <p:txBody>
          <a:bodyPr wrap="square" rtlCol="0">
            <a:spAutoFit/>
          </a:bodyPr>
          <a:lstStyle/>
          <a:p>
            <a:r>
              <a:rPr lang="en-US" dirty="0"/>
              <a:t>2.5</a:t>
            </a:r>
          </a:p>
        </p:txBody>
      </p:sp>
      <p:sp>
        <p:nvSpPr>
          <p:cNvPr id="15" name="TextBox 14">
            <a:extLst>
              <a:ext uri="{FF2B5EF4-FFF2-40B4-BE49-F238E27FC236}">
                <a16:creationId xmlns:a16="http://schemas.microsoft.com/office/drawing/2014/main" id="{888B67B3-ABAF-FD49-A408-66ED18711A52}"/>
              </a:ext>
            </a:extLst>
          </p:cNvPr>
          <p:cNvSpPr txBox="1"/>
          <p:nvPr/>
        </p:nvSpPr>
        <p:spPr>
          <a:xfrm>
            <a:off x="1701649" y="3016425"/>
            <a:ext cx="572877" cy="369332"/>
          </a:xfrm>
          <a:prstGeom prst="rect">
            <a:avLst/>
          </a:prstGeom>
          <a:noFill/>
        </p:spPr>
        <p:txBody>
          <a:bodyPr wrap="square" rtlCol="0">
            <a:spAutoFit/>
          </a:bodyPr>
          <a:lstStyle/>
          <a:p>
            <a:r>
              <a:rPr lang="en-US" dirty="0"/>
              <a:t>7.5</a:t>
            </a:r>
          </a:p>
        </p:txBody>
      </p:sp>
      <p:sp>
        <p:nvSpPr>
          <p:cNvPr id="17" name="TextBox 16">
            <a:extLst>
              <a:ext uri="{FF2B5EF4-FFF2-40B4-BE49-F238E27FC236}">
                <a16:creationId xmlns:a16="http://schemas.microsoft.com/office/drawing/2014/main" id="{A3FD1C77-845A-6A49-B095-F8D1829F3805}"/>
              </a:ext>
            </a:extLst>
          </p:cNvPr>
          <p:cNvSpPr txBox="1"/>
          <p:nvPr/>
        </p:nvSpPr>
        <p:spPr>
          <a:xfrm>
            <a:off x="4051453" y="1648853"/>
            <a:ext cx="4089093" cy="1015663"/>
          </a:xfrm>
          <a:prstGeom prst="rect">
            <a:avLst/>
          </a:prstGeom>
          <a:noFill/>
        </p:spPr>
        <p:txBody>
          <a:bodyPr wrap="square" rtlCol="0">
            <a:spAutoFit/>
          </a:bodyPr>
          <a:lstStyle/>
          <a:p>
            <a:r>
              <a:rPr lang="en-US" sz="6000" dirty="0">
                <a:solidFill>
                  <a:srgbClr val="00B050"/>
                </a:solidFill>
              </a:rPr>
              <a:t>Low Risk</a:t>
            </a:r>
          </a:p>
        </p:txBody>
      </p:sp>
      <p:sp>
        <p:nvSpPr>
          <p:cNvPr id="18" name="TextBox 17">
            <a:extLst>
              <a:ext uri="{FF2B5EF4-FFF2-40B4-BE49-F238E27FC236}">
                <a16:creationId xmlns:a16="http://schemas.microsoft.com/office/drawing/2014/main" id="{E507AB75-194C-FD45-8DC9-192E0A0B7E89}"/>
              </a:ext>
            </a:extLst>
          </p:cNvPr>
          <p:cNvSpPr txBox="1"/>
          <p:nvPr/>
        </p:nvSpPr>
        <p:spPr>
          <a:xfrm>
            <a:off x="4049845" y="2950384"/>
            <a:ext cx="4871292" cy="1015663"/>
          </a:xfrm>
          <a:prstGeom prst="rect">
            <a:avLst/>
          </a:prstGeom>
          <a:noFill/>
        </p:spPr>
        <p:txBody>
          <a:bodyPr wrap="square" rtlCol="0">
            <a:spAutoFit/>
          </a:bodyPr>
          <a:lstStyle/>
          <a:p>
            <a:r>
              <a:rPr lang="en-US" sz="6000" dirty="0">
                <a:solidFill>
                  <a:schemeClr val="accent4"/>
                </a:solidFill>
              </a:rPr>
              <a:t>Medium Risk</a:t>
            </a:r>
          </a:p>
        </p:txBody>
      </p:sp>
      <p:sp>
        <p:nvSpPr>
          <p:cNvPr id="19" name="TextBox 18">
            <a:extLst>
              <a:ext uri="{FF2B5EF4-FFF2-40B4-BE49-F238E27FC236}">
                <a16:creationId xmlns:a16="http://schemas.microsoft.com/office/drawing/2014/main" id="{04BFBD7A-619F-E449-90CF-E0D27E3D7864}"/>
              </a:ext>
            </a:extLst>
          </p:cNvPr>
          <p:cNvSpPr txBox="1"/>
          <p:nvPr/>
        </p:nvSpPr>
        <p:spPr>
          <a:xfrm>
            <a:off x="3936004" y="4213120"/>
            <a:ext cx="4871292" cy="1015663"/>
          </a:xfrm>
          <a:prstGeom prst="rect">
            <a:avLst/>
          </a:prstGeom>
          <a:noFill/>
        </p:spPr>
        <p:txBody>
          <a:bodyPr wrap="square" rtlCol="0">
            <a:spAutoFit/>
          </a:bodyPr>
          <a:lstStyle/>
          <a:p>
            <a:r>
              <a:rPr lang="en-US" sz="6000" dirty="0">
                <a:solidFill>
                  <a:schemeClr val="accent2"/>
                </a:solidFill>
              </a:rPr>
              <a:t>High Risk</a:t>
            </a:r>
          </a:p>
        </p:txBody>
      </p:sp>
      <p:sp>
        <p:nvSpPr>
          <p:cNvPr id="20" name="TextBox 19">
            <a:extLst>
              <a:ext uri="{FF2B5EF4-FFF2-40B4-BE49-F238E27FC236}">
                <a16:creationId xmlns:a16="http://schemas.microsoft.com/office/drawing/2014/main" id="{36293B71-9E19-814A-B603-5840CC1D916E}"/>
              </a:ext>
            </a:extLst>
          </p:cNvPr>
          <p:cNvSpPr txBox="1"/>
          <p:nvPr/>
        </p:nvSpPr>
        <p:spPr>
          <a:xfrm>
            <a:off x="3936004" y="5441369"/>
            <a:ext cx="4871292" cy="1015663"/>
          </a:xfrm>
          <a:prstGeom prst="rect">
            <a:avLst/>
          </a:prstGeom>
          <a:noFill/>
        </p:spPr>
        <p:txBody>
          <a:bodyPr wrap="square" rtlCol="0">
            <a:spAutoFit/>
          </a:bodyPr>
          <a:lstStyle/>
          <a:p>
            <a:r>
              <a:rPr lang="en-US" sz="6000" dirty="0">
                <a:solidFill>
                  <a:srgbClr val="FF0000"/>
                </a:solidFill>
              </a:rPr>
              <a:t>Extreme Risk</a:t>
            </a:r>
          </a:p>
        </p:txBody>
      </p:sp>
      <p:sp>
        <p:nvSpPr>
          <p:cNvPr id="21" name="TextBox 20">
            <a:extLst>
              <a:ext uri="{FF2B5EF4-FFF2-40B4-BE49-F238E27FC236}">
                <a16:creationId xmlns:a16="http://schemas.microsoft.com/office/drawing/2014/main" id="{A0A297D8-A834-C74E-B51F-5476AFCCBA2E}"/>
              </a:ext>
            </a:extLst>
          </p:cNvPr>
          <p:cNvSpPr txBox="1"/>
          <p:nvPr/>
        </p:nvSpPr>
        <p:spPr>
          <a:xfrm>
            <a:off x="10221488" y="3892482"/>
            <a:ext cx="1782206" cy="1200329"/>
          </a:xfrm>
          <a:prstGeom prst="rect">
            <a:avLst/>
          </a:prstGeom>
          <a:solidFill>
            <a:srgbClr val="FFFF00"/>
          </a:solidFill>
        </p:spPr>
        <p:txBody>
          <a:bodyPr wrap="square" rtlCol="0">
            <a:spAutoFit/>
          </a:bodyPr>
          <a:lstStyle/>
          <a:p>
            <a:r>
              <a:rPr lang="en-US" b="1" u="sng" dirty="0"/>
              <a:t>Based on</a:t>
            </a:r>
            <a:r>
              <a:rPr lang="en-US" dirty="0"/>
              <a:t>:</a:t>
            </a:r>
          </a:p>
          <a:p>
            <a:pPr marL="342900" indent="-342900">
              <a:buAutoNum type="arabicPeriod"/>
            </a:pPr>
            <a:r>
              <a:rPr lang="en-US" dirty="0"/>
              <a:t>Exposure</a:t>
            </a:r>
          </a:p>
          <a:p>
            <a:pPr marL="342900" indent="-342900">
              <a:buAutoNum type="arabicPeriod"/>
            </a:pPr>
            <a:r>
              <a:rPr lang="en-US" dirty="0"/>
              <a:t>Sensitivity</a:t>
            </a:r>
          </a:p>
          <a:p>
            <a:pPr marL="342900" indent="-342900">
              <a:buAutoNum type="arabicPeriod"/>
            </a:pPr>
            <a:r>
              <a:rPr lang="en-US" dirty="0" err="1"/>
              <a:t>Adaptivity</a:t>
            </a:r>
            <a:r>
              <a:rPr lang="en-US" dirty="0"/>
              <a:t>    </a:t>
            </a:r>
          </a:p>
        </p:txBody>
      </p:sp>
      <p:sp>
        <p:nvSpPr>
          <p:cNvPr id="22" name="Rectangle 21">
            <a:extLst>
              <a:ext uri="{FF2B5EF4-FFF2-40B4-BE49-F238E27FC236}">
                <a16:creationId xmlns:a16="http://schemas.microsoft.com/office/drawing/2014/main" id="{63B85ED7-316F-2041-9921-0D4E819FCCFC}"/>
              </a:ext>
            </a:extLst>
          </p:cNvPr>
          <p:cNvSpPr/>
          <p:nvPr/>
        </p:nvSpPr>
        <p:spPr>
          <a:xfrm>
            <a:off x="306720" y="78825"/>
            <a:ext cx="7486793" cy="923330"/>
          </a:xfrm>
          <a:prstGeom prst="rect">
            <a:avLst/>
          </a:prstGeom>
        </p:spPr>
        <p:txBody>
          <a:bodyPr wrap="none">
            <a:spAutoFit/>
          </a:bodyPr>
          <a:lstStyle/>
          <a:p>
            <a:r>
              <a:rPr lang="en-US" b="1" u="sng" dirty="0"/>
              <a:t>What:</a:t>
            </a:r>
            <a:r>
              <a:rPr lang="en-US" dirty="0"/>
              <a:t>  The factors that determine Climate Change Vulnerability/ Resilience </a:t>
            </a:r>
          </a:p>
          <a:p>
            <a:endParaRPr lang="en-US" b="1" u="sng" dirty="0"/>
          </a:p>
          <a:p>
            <a:r>
              <a:rPr lang="en-US" b="1" u="sng" dirty="0"/>
              <a:t>Why: </a:t>
            </a:r>
            <a:r>
              <a:rPr lang="en-US" dirty="0"/>
              <a:t> To analyse the disparities in exposure, risk and vulnerability </a:t>
            </a:r>
            <a:endParaRPr lang="en-US" b="1" u="sng" dirty="0"/>
          </a:p>
        </p:txBody>
      </p:sp>
      <p:pic>
        <p:nvPicPr>
          <p:cNvPr id="23" name="Content Placeholder 4">
            <a:extLst>
              <a:ext uri="{FF2B5EF4-FFF2-40B4-BE49-F238E27FC236}">
                <a16:creationId xmlns:a16="http://schemas.microsoft.com/office/drawing/2014/main" id="{F024CBDA-F289-7E4A-8C30-7D05F6BD61CF}"/>
              </a:ext>
            </a:extLst>
          </p:cNvPr>
          <p:cNvPicPr>
            <a:picLocks noChangeAspect="1"/>
          </p:cNvPicPr>
          <p:nvPr/>
        </p:nvPicPr>
        <p:blipFill>
          <a:blip r:embed="rId2"/>
          <a:stretch>
            <a:fillRect/>
          </a:stretch>
        </p:blipFill>
        <p:spPr>
          <a:xfrm>
            <a:off x="8807296" y="50977"/>
            <a:ext cx="1614735" cy="940671"/>
          </a:xfrm>
          <a:prstGeom prst="rect">
            <a:avLst/>
          </a:prstGeom>
        </p:spPr>
      </p:pic>
      <p:pic>
        <p:nvPicPr>
          <p:cNvPr id="24" name="Picture 23">
            <a:extLst>
              <a:ext uri="{FF2B5EF4-FFF2-40B4-BE49-F238E27FC236}">
                <a16:creationId xmlns:a16="http://schemas.microsoft.com/office/drawing/2014/main" id="{703619BE-6624-F641-B830-BA7222091F2E}"/>
              </a:ext>
            </a:extLst>
          </p:cNvPr>
          <p:cNvPicPr>
            <a:picLocks noChangeAspect="1"/>
          </p:cNvPicPr>
          <p:nvPr/>
        </p:nvPicPr>
        <p:blipFill>
          <a:blip r:embed="rId3"/>
          <a:stretch>
            <a:fillRect/>
          </a:stretch>
        </p:blipFill>
        <p:spPr>
          <a:xfrm>
            <a:off x="10653884" y="99841"/>
            <a:ext cx="1349810" cy="878708"/>
          </a:xfrm>
          <a:prstGeom prst="rect">
            <a:avLst/>
          </a:prstGeom>
        </p:spPr>
      </p:pic>
      <p:pic>
        <p:nvPicPr>
          <p:cNvPr id="25" name="Picture 24">
            <a:extLst>
              <a:ext uri="{FF2B5EF4-FFF2-40B4-BE49-F238E27FC236}">
                <a16:creationId xmlns:a16="http://schemas.microsoft.com/office/drawing/2014/main" id="{1F0C356D-8701-DF46-992B-4D085297337C}"/>
              </a:ext>
            </a:extLst>
          </p:cNvPr>
          <p:cNvPicPr>
            <a:picLocks noChangeAspect="1"/>
          </p:cNvPicPr>
          <p:nvPr/>
        </p:nvPicPr>
        <p:blipFill>
          <a:blip r:embed="rId4"/>
          <a:stretch>
            <a:fillRect/>
          </a:stretch>
        </p:blipFill>
        <p:spPr>
          <a:xfrm>
            <a:off x="10655837" y="1072097"/>
            <a:ext cx="1347857" cy="899922"/>
          </a:xfrm>
          <a:prstGeom prst="rect">
            <a:avLst/>
          </a:prstGeom>
        </p:spPr>
      </p:pic>
      <p:pic>
        <p:nvPicPr>
          <p:cNvPr id="26" name="Picture 25">
            <a:extLst>
              <a:ext uri="{FF2B5EF4-FFF2-40B4-BE49-F238E27FC236}">
                <a16:creationId xmlns:a16="http://schemas.microsoft.com/office/drawing/2014/main" id="{ECD596C2-2923-304E-823A-EA0DF8D0A45F}"/>
              </a:ext>
            </a:extLst>
          </p:cNvPr>
          <p:cNvPicPr>
            <a:picLocks noChangeAspect="1"/>
          </p:cNvPicPr>
          <p:nvPr/>
        </p:nvPicPr>
        <p:blipFill>
          <a:blip r:embed="rId5"/>
          <a:stretch>
            <a:fillRect/>
          </a:stretch>
        </p:blipFill>
        <p:spPr>
          <a:xfrm>
            <a:off x="8702336" y="2133832"/>
            <a:ext cx="1644937" cy="847470"/>
          </a:xfrm>
          <a:prstGeom prst="rect">
            <a:avLst/>
          </a:prstGeom>
        </p:spPr>
      </p:pic>
      <p:pic>
        <p:nvPicPr>
          <p:cNvPr id="27" name="Picture 26">
            <a:extLst>
              <a:ext uri="{FF2B5EF4-FFF2-40B4-BE49-F238E27FC236}">
                <a16:creationId xmlns:a16="http://schemas.microsoft.com/office/drawing/2014/main" id="{4DD45B88-3129-1844-B0A2-7C273472482F}"/>
              </a:ext>
            </a:extLst>
          </p:cNvPr>
          <p:cNvPicPr>
            <a:picLocks noChangeAspect="1"/>
          </p:cNvPicPr>
          <p:nvPr/>
        </p:nvPicPr>
        <p:blipFill>
          <a:blip r:embed="rId6"/>
          <a:stretch>
            <a:fillRect/>
          </a:stretch>
        </p:blipFill>
        <p:spPr>
          <a:xfrm>
            <a:off x="10644831" y="2052192"/>
            <a:ext cx="1302854" cy="865399"/>
          </a:xfrm>
          <a:prstGeom prst="rect">
            <a:avLst/>
          </a:prstGeom>
        </p:spPr>
      </p:pic>
      <p:pic>
        <p:nvPicPr>
          <p:cNvPr id="28" name="Picture 27">
            <a:extLst>
              <a:ext uri="{FF2B5EF4-FFF2-40B4-BE49-F238E27FC236}">
                <a16:creationId xmlns:a16="http://schemas.microsoft.com/office/drawing/2014/main" id="{C59D5435-4FDE-134F-9247-DDF67F4F6B15}"/>
              </a:ext>
            </a:extLst>
          </p:cNvPr>
          <p:cNvPicPr>
            <a:picLocks noChangeAspect="1"/>
          </p:cNvPicPr>
          <p:nvPr/>
        </p:nvPicPr>
        <p:blipFill>
          <a:blip r:embed="rId7"/>
          <a:stretch>
            <a:fillRect/>
          </a:stretch>
        </p:blipFill>
        <p:spPr>
          <a:xfrm>
            <a:off x="8807296" y="1126000"/>
            <a:ext cx="1539977" cy="922035"/>
          </a:xfrm>
          <a:prstGeom prst="rect">
            <a:avLst/>
          </a:prstGeom>
        </p:spPr>
      </p:pic>
    </p:spTree>
    <p:extLst>
      <p:ext uri="{BB962C8B-B14F-4D97-AF65-F5344CB8AC3E}">
        <p14:creationId xmlns:p14="http://schemas.microsoft.com/office/powerpoint/2010/main" val="367602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4E9B-E1D5-D04C-B56E-76559C4C6E2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135ADA9-D677-144C-836B-B30E23F632FB}"/>
              </a:ext>
            </a:extLst>
          </p:cNvPr>
          <p:cNvPicPr>
            <a:picLocks noGrp="1" noChangeAspect="1"/>
          </p:cNvPicPr>
          <p:nvPr>
            <p:ph idx="1"/>
          </p:nvPr>
        </p:nvPicPr>
        <p:blipFill>
          <a:blip r:embed="rId2"/>
          <a:stretch>
            <a:fillRect/>
          </a:stretch>
        </p:blipFill>
        <p:spPr>
          <a:xfrm>
            <a:off x="518459" y="1690688"/>
            <a:ext cx="3888338" cy="2265169"/>
          </a:xfrm>
        </p:spPr>
      </p:pic>
      <p:pic>
        <p:nvPicPr>
          <p:cNvPr id="7" name="Picture 6">
            <a:extLst>
              <a:ext uri="{FF2B5EF4-FFF2-40B4-BE49-F238E27FC236}">
                <a16:creationId xmlns:a16="http://schemas.microsoft.com/office/drawing/2014/main" id="{14A40718-C531-244C-B19D-F40A6E03B676}"/>
              </a:ext>
            </a:extLst>
          </p:cNvPr>
          <p:cNvPicPr>
            <a:picLocks noChangeAspect="1"/>
          </p:cNvPicPr>
          <p:nvPr/>
        </p:nvPicPr>
        <p:blipFill>
          <a:blip r:embed="rId3"/>
          <a:stretch>
            <a:fillRect/>
          </a:stretch>
        </p:blipFill>
        <p:spPr>
          <a:xfrm>
            <a:off x="4559197" y="1743753"/>
            <a:ext cx="3398081" cy="2212104"/>
          </a:xfrm>
          <a:prstGeom prst="rect">
            <a:avLst/>
          </a:prstGeom>
        </p:spPr>
      </p:pic>
      <p:sp>
        <p:nvSpPr>
          <p:cNvPr id="8" name="Title 1">
            <a:extLst>
              <a:ext uri="{FF2B5EF4-FFF2-40B4-BE49-F238E27FC236}">
                <a16:creationId xmlns:a16="http://schemas.microsoft.com/office/drawing/2014/main" id="{A389E36B-78E7-5048-A4EC-A17F4800520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Measuring vulnerability </a:t>
            </a:r>
          </a:p>
        </p:txBody>
      </p:sp>
      <p:pic>
        <p:nvPicPr>
          <p:cNvPr id="10" name="Picture 9">
            <a:extLst>
              <a:ext uri="{FF2B5EF4-FFF2-40B4-BE49-F238E27FC236}">
                <a16:creationId xmlns:a16="http://schemas.microsoft.com/office/drawing/2014/main" id="{3E1634D3-EB2C-5F4F-AE3B-4F0FEEAD0C6F}"/>
              </a:ext>
            </a:extLst>
          </p:cNvPr>
          <p:cNvPicPr>
            <a:picLocks noChangeAspect="1"/>
          </p:cNvPicPr>
          <p:nvPr/>
        </p:nvPicPr>
        <p:blipFill>
          <a:blip r:embed="rId4"/>
          <a:stretch>
            <a:fillRect/>
          </a:stretch>
        </p:blipFill>
        <p:spPr>
          <a:xfrm>
            <a:off x="8109678" y="1690687"/>
            <a:ext cx="3392652" cy="2265169"/>
          </a:xfrm>
          <a:prstGeom prst="rect">
            <a:avLst/>
          </a:prstGeom>
        </p:spPr>
      </p:pic>
      <p:pic>
        <p:nvPicPr>
          <p:cNvPr id="12" name="Picture 11">
            <a:extLst>
              <a:ext uri="{FF2B5EF4-FFF2-40B4-BE49-F238E27FC236}">
                <a16:creationId xmlns:a16="http://schemas.microsoft.com/office/drawing/2014/main" id="{6A99FFF6-A16B-8B44-9124-028C36292BA6}"/>
              </a:ext>
            </a:extLst>
          </p:cNvPr>
          <p:cNvPicPr>
            <a:picLocks noChangeAspect="1"/>
          </p:cNvPicPr>
          <p:nvPr/>
        </p:nvPicPr>
        <p:blipFill>
          <a:blip r:embed="rId5"/>
          <a:stretch>
            <a:fillRect/>
          </a:stretch>
        </p:blipFill>
        <p:spPr>
          <a:xfrm>
            <a:off x="652708" y="4127912"/>
            <a:ext cx="3655175" cy="1883143"/>
          </a:xfrm>
          <a:prstGeom prst="rect">
            <a:avLst/>
          </a:prstGeom>
        </p:spPr>
      </p:pic>
      <p:pic>
        <p:nvPicPr>
          <p:cNvPr id="14" name="Picture 13">
            <a:extLst>
              <a:ext uri="{FF2B5EF4-FFF2-40B4-BE49-F238E27FC236}">
                <a16:creationId xmlns:a16="http://schemas.microsoft.com/office/drawing/2014/main" id="{1D075AAE-A5A0-704E-BC97-AF89CFFFFD8C}"/>
              </a:ext>
            </a:extLst>
          </p:cNvPr>
          <p:cNvPicPr>
            <a:picLocks noChangeAspect="1"/>
          </p:cNvPicPr>
          <p:nvPr/>
        </p:nvPicPr>
        <p:blipFill>
          <a:blip r:embed="rId6"/>
          <a:stretch>
            <a:fillRect/>
          </a:stretch>
        </p:blipFill>
        <p:spPr>
          <a:xfrm>
            <a:off x="4689630" y="4127913"/>
            <a:ext cx="3137213" cy="2083842"/>
          </a:xfrm>
          <a:prstGeom prst="rect">
            <a:avLst/>
          </a:prstGeom>
        </p:spPr>
      </p:pic>
      <p:pic>
        <p:nvPicPr>
          <p:cNvPr id="16" name="Picture 15">
            <a:extLst>
              <a:ext uri="{FF2B5EF4-FFF2-40B4-BE49-F238E27FC236}">
                <a16:creationId xmlns:a16="http://schemas.microsoft.com/office/drawing/2014/main" id="{B537DF81-727D-1C4C-9E3C-0EB7926F2A91}"/>
              </a:ext>
            </a:extLst>
          </p:cNvPr>
          <p:cNvPicPr>
            <a:picLocks noChangeAspect="1"/>
          </p:cNvPicPr>
          <p:nvPr/>
        </p:nvPicPr>
        <p:blipFill>
          <a:blip r:embed="rId7"/>
          <a:stretch>
            <a:fillRect/>
          </a:stretch>
        </p:blipFill>
        <p:spPr>
          <a:xfrm>
            <a:off x="8208590" y="4127913"/>
            <a:ext cx="3145210" cy="1883143"/>
          </a:xfrm>
          <a:prstGeom prst="rect">
            <a:avLst/>
          </a:prstGeom>
        </p:spPr>
      </p:pic>
      <p:sp>
        <p:nvSpPr>
          <p:cNvPr id="18" name="TextBox 17">
            <a:extLst>
              <a:ext uri="{FF2B5EF4-FFF2-40B4-BE49-F238E27FC236}">
                <a16:creationId xmlns:a16="http://schemas.microsoft.com/office/drawing/2014/main" id="{961FFF3F-6E85-3D4E-A147-67B3C4DBC2AD}"/>
              </a:ext>
            </a:extLst>
          </p:cNvPr>
          <p:cNvSpPr txBox="1"/>
          <p:nvPr/>
        </p:nvSpPr>
        <p:spPr>
          <a:xfrm>
            <a:off x="652708" y="3448280"/>
            <a:ext cx="3004892" cy="369332"/>
          </a:xfrm>
          <a:prstGeom prst="rect">
            <a:avLst/>
          </a:prstGeom>
          <a:noFill/>
        </p:spPr>
        <p:txBody>
          <a:bodyPr wrap="square" rtlCol="0">
            <a:spAutoFit/>
          </a:bodyPr>
          <a:lstStyle/>
          <a:p>
            <a:r>
              <a:rPr lang="en-US" dirty="0">
                <a:solidFill>
                  <a:schemeClr val="accent4"/>
                </a:solidFill>
              </a:rPr>
              <a:t>Inuit culture in the Arctic</a:t>
            </a:r>
          </a:p>
        </p:txBody>
      </p:sp>
      <p:sp>
        <p:nvSpPr>
          <p:cNvPr id="19" name="TextBox 18">
            <a:extLst>
              <a:ext uri="{FF2B5EF4-FFF2-40B4-BE49-F238E27FC236}">
                <a16:creationId xmlns:a16="http://schemas.microsoft.com/office/drawing/2014/main" id="{E1691A3C-095C-2D4B-B736-B53B5FEA503F}"/>
              </a:ext>
            </a:extLst>
          </p:cNvPr>
          <p:cNvSpPr txBox="1"/>
          <p:nvPr/>
        </p:nvSpPr>
        <p:spPr>
          <a:xfrm>
            <a:off x="4689630" y="3487887"/>
            <a:ext cx="3004892" cy="369332"/>
          </a:xfrm>
          <a:prstGeom prst="rect">
            <a:avLst/>
          </a:prstGeom>
          <a:noFill/>
        </p:spPr>
        <p:txBody>
          <a:bodyPr wrap="square" rtlCol="0">
            <a:spAutoFit/>
          </a:bodyPr>
          <a:lstStyle/>
          <a:p>
            <a:r>
              <a:rPr lang="en-US" dirty="0">
                <a:solidFill>
                  <a:schemeClr val="accent4"/>
                </a:solidFill>
              </a:rPr>
              <a:t>Risk of flooding in London</a:t>
            </a:r>
          </a:p>
        </p:txBody>
      </p:sp>
      <p:sp>
        <p:nvSpPr>
          <p:cNvPr id="20" name="TextBox 19">
            <a:extLst>
              <a:ext uri="{FF2B5EF4-FFF2-40B4-BE49-F238E27FC236}">
                <a16:creationId xmlns:a16="http://schemas.microsoft.com/office/drawing/2014/main" id="{FABA55CF-A79F-5E40-B55D-F8C0A5DBB002}"/>
              </a:ext>
            </a:extLst>
          </p:cNvPr>
          <p:cNvSpPr txBox="1"/>
          <p:nvPr/>
        </p:nvSpPr>
        <p:spPr>
          <a:xfrm>
            <a:off x="8278749" y="3500744"/>
            <a:ext cx="3004892" cy="369332"/>
          </a:xfrm>
          <a:prstGeom prst="rect">
            <a:avLst/>
          </a:prstGeom>
          <a:noFill/>
        </p:spPr>
        <p:txBody>
          <a:bodyPr wrap="square" rtlCol="0">
            <a:spAutoFit/>
          </a:bodyPr>
          <a:lstStyle/>
          <a:p>
            <a:r>
              <a:rPr lang="en-US" dirty="0">
                <a:solidFill>
                  <a:schemeClr val="accent4"/>
                </a:solidFill>
              </a:rPr>
              <a:t>Typhoons in The Philippines </a:t>
            </a:r>
          </a:p>
        </p:txBody>
      </p:sp>
      <p:sp>
        <p:nvSpPr>
          <p:cNvPr id="21" name="TextBox 20">
            <a:extLst>
              <a:ext uri="{FF2B5EF4-FFF2-40B4-BE49-F238E27FC236}">
                <a16:creationId xmlns:a16="http://schemas.microsoft.com/office/drawing/2014/main" id="{5307604B-336D-614A-BBCE-DB8236ADE8F5}"/>
              </a:ext>
            </a:extLst>
          </p:cNvPr>
          <p:cNvSpPr txBox="1"/>
          <p:nvPr/>
        </p:nvSpPr>
        <p:spPr>
          <a:xfrm>
            <a:off x="960182" y="5561049"/>
            <a:ext cx="3004892" cy="369332"/>
          </a:xfrm>
          <a:prstGeom prst="rect">
            <a:avLst/>
          </a:prstGeom>
          <a:noFill/>
        </p:spPr>
        <p:txBody>
          <a:bodyPr wrap="square" rtlCol="0">
            <a:spAutoFit/>
          </a:bodyPr>
          <a:lstStyle/>
          <a:p>
            <a:r>
              <a:rPr lang="en-US" dirty="0">
                <a:solidFill>
                  <a:schemeClr val="accent4"/>
                </a:solidFill>
              </a:rPr>
              <a:t>Flooding in Bangladesh</a:t>
            </a:r>
          </a:p>
        </p:txBody>
      </p:sp>
      <p:sp>
        <p:nvSpPr>
          <p:cNvPr id="22" name="TextBox 21">
            <a:extLst>
              <a:ext uri="{FF2B5EF4-FFF2-40B4-BE49-F238E27FC236}">
                <a16:creationId xmlns:a16="http://schemas.microsoft.com/office/drawing/2014/main" id="{595A87C1-2EF0-E84B-865C-3750756633B0}"/>
              </a:ext>
            </a:extLst>
          </p:cNvPr>
          <p:cNvSpPr txBox="1"/>
          <p:nvPr/>
        </p:nvSpPr>
        <p:spPr>
          <a:xfrm>
            <a:off x="4559197" y="5745715"/>
            <a:ext cx="3430766" cy="369332"/>
          </a:xfrm>
          <a:prstGeom prst="rect">
            <a:avLst/>
          </a:prstGeom>
          <a:noFill/>
        </p:spPr>
        <p:txBody>
          <a:bodyPr wrap="square" rtlCol="0">
            <a:spAutoFit/>
          </a:bodyPr>
          <a:lstStyle/>
          <a:p>
            <a:r>
              <a:rPr lang="en-US" dirty="0">
                <a:solidFill>
                  <a:schemeClr val="accent4"/>
                </a:solidFill>
              </a:rPr>
              <a:t>Drought in Ghana or Turkmenistan</a:t>
            </a:r>
          </a:p>
        </p:txBody>
      </p:sp>
      <p:sp>
        <p:nvSpPr>
          <p:cNvPr id="23" name="TextBox 22">
            <a:extLst>
              <a:ext uri="{FF2B5EF4-FFF2-40B4-BE49-F238E27FC236}">
                <a16:creationId xmlns:a16="http://schemas.microsoft.com/office/drawing/2014/main" id="{933971F3-96F5-E84A-BE4C-329E4FB371F7}"/>
              </a:ext>
            </a:extLst>
          </p:cNvPr>
          <p:cNvSpPr txBox="1"/>
          <p:nvPr/>
        </p:nvSpPr>
        <p:spPr>
          <a:xfrm>
            <a:off x="8303558" y="5613512"/>
            <a:ext cx="3004892" cy="369332"/>
          </a:xfrm>
          <a:prstGeom prst="rect">
            <a:avLst/>
          </a:prstGeom>
          <a:noFill/>
        </p:spPr>
        <p:txBody>
          <a:bodyPr wrap="square" rtlCol="0">
            <a:spAutoFit/>
          </a:bodyPr>
          <a:lstStyle/>
          <a:p>
            <a:r>
              <a:rPr lang="en-US" dirty="0">
                <a:solidFill>
                  <a:schemeClr val="accent4"/>
                </a:solidFill>
              </a:rPr>
              <a:t>Sea level change in Kiribati </a:t>
            </a:r>
          </a:p>
        </p:txBody>
      </p:sp>
    </p:spTree>
    <p:extLst>
      <p:ext uri="{BB962C8B-B14F-4D97-AF65-F5344CB8AC3E}">
        <p14:creationId xmlns:p14="http://schemas.microsoft.com/office/powerpoint/2010/main" val="282766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671B8A-D792-2044-B595-B70D5A38F5D6}"/>
              </a:ext>
            </a:extLst>
          </p:cNvPr>
          <p:cNvPicPr>
            <a:picLocks noChangeAspect="1"/>
          </p:cNvPicPr>
          <p:nvPr/>
        </p:nvPicPr>
        <p:blipFill>
          <a:blip r:embed="rId2"/>
          <a:stretch>
            <a:fillRect/>
          </a:stretch>
        </p:blipFill>
        <p:spPr>
          <a:xfrm rot="16200000">
            <a:off x="3483856" y="-1131865"/>
            <a:ext cx="5363555" cy="9506902"/>
          </a:xfrm>
          <a:prstGeom prst="rect">
            <a:avLst/>
          </a:prstGeom>
        </p:spPr>
      </p:pic>
      <p:sp>
        <p:nvSpPr>
          <p:cNvPr id="5" name="TextBox 4">
            <a:extLst>
              <a:ext uri="{FF2B5EF4-FFF2-40B4-BE49-F238E27FC236}">
                <a16:creationId xmlns:a16="http://schemas.microsoft.com/office/drawing/2014/main" id="{1C07249B-A694-3B4D-914B-5709AE6640B8}"/>
              </a:ext>
            </a:extLst>
          </p:cNvPr>
          <p:cNvSpPr txBox="1"/>
          <p:nvPr/>
        </p:nvSpPr>
        <p:spPr>
          <a:xfrm>
            <a:off x="5666282" y="2744423"/>
            <a:ext cx="1633928" cy="2585323"/>
          </a:xfrm>
          <a:prstGeom prst="rect">
            <a:avLst/>
          </a:prstGeom>
          <a:noFill/>
        </p:spPr>
        <p:txBody>
          <a:bodyPr wrap="square" rtlCol="0">
            <a:spAutoFit/>
          </a:bodyPr>
          <a:lstStyle/>
          <a:p>
            <a:r>
              <a:rPr lang="en-US" b="1" dirty="0"/>
              <a:t>Five most vulnerable countries in Sub- Saharan Africa (I.e. Central African Republic CCVI 0.1 and DRC 0.20)</a:t>
            </a:r>
          </a:p>
        </p:txBody>
      </p:sp>
      <p:sp>
        <p:nvSpPr>
          <p:cNvPr id="6" name="TextBox 5">
            <a:extLst>
              <a:ext uri="{FF2B5EF4-FFF2-40B4-BE49-F238E27FC236}">
                <a16:creationId xmlns:a16="http://schemas.microsoft.com/office/drawing/2014/main" id="{A760956E-1445-B14C-9CE8-B56C30E642D9}"/>
              </a:ext>
            </a:extLst>
          </p:cNvPr>
          <p:cNvSpPr txBox="1"/>
          <p:nvPr/>
        </p:nvSpPr>
        <p:spPr>
          <a:xfrm>
            <a:off x="2355954" y="1832521"/>
            <a:ext cx="1633928" cy="1477328"/>
          </a:xfrm>
          <a:prstGeom prst="rect">
            <a:avLst/>
          </a:prstGeom>
          <a:noFill/>
        </p:spPr>
        <p:txBody>
          <a:bodyPr wrap="square" rtlCol="0">
            <a:spAutoFit/>
          </a:bodyPr>
          <a:lstStyle/>
          <a:p>
            <a:r>
              <a:rPr lang="en-US" b="1" dirty="0"/>
              <a:t>Haiti also extremely vulnerable with a CCVI of 0.24)</a:t>
            </a:r>
          </a:p>
        </p:txBody>
      </p:sp>
      <p:sp>
        <p:nvSpPr>
          <p:cNvPr id="7" name="TextBox 6">
            <a:extLst>
              <a:ext uri="{FF2B5EF4-FFF2-40B4-BE49-F238E27FC236}">
                <a16:creationId xmlns:a16="http://schemas.microsoft.com/office/drawing/2014/main" id="{1BE42849-8130-9545-9DFF-BA68EF116051}"/>
              </a:ext>
            </a:extLst>
          </p:cNvPr>
          <p:cNvSpPr txBox="1"/>
          <p:nvPr/>
        </p:nvSpPr>
        <p:spPr>
          <a:xfrm>
            <a:off x="5461416" y="830679"/>
            <a:ext cx="1633928" cy="1754326"/>
          </a:xfrm>
          <a:prstGeom prst="rect">
            <a:avLst/>
          </a:prstGeom>
          <a:noFill/>
        </p:spPr>
        <p:txBody>
          <a:bodyPr wrap="square" rtlCol="0">
            <a:spAutoFit/>
          </a:bodyPr>
          <a:lstStyle/>
          <a:p>
            <a:r>
              <a:rPr lang="en-US" b="1" dirty="0"/>
              <a:t>Most resilient countries are in Europe. (Denmark (CCVI 10, UK 9.96) </a:t>
            </a:r>
          </a:p>
        </p:txBody>
      </p:sp>
    </p:spTree>
    <p:extLst>
      <p:ext uri="{BB962C8B-B14F-4D97-AF65-F5344CB8AC3E}">
        <p14:creationId xmlns:p14="http://schemas.microsoft.com/office/powerpoint/2010/main" val="17352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51A7-453E-F54D-9E54-67A5DE8F1DAB}"/>
              </a:ext>
            </a:extLst>
          </p:cNvPr>
          <p:cNvSpPr>
            <a:spLocks noGrp="1"/>
          </p:cNvSpPr>
          <p:nvPr>
            <p:ph type="title"/>
          </p:nvPr>
        </p:nvSpPr>
        <p:spPr/>
        <p:txBody>
          <a:bodyPr/>
          <a:lstStyle/>
          <a:p>
            <a:r>
              <a:rPr lang="en-US" dirty="0"/>
              <a:t>Climate change vulnerability by location</a:t>
            </a:r>
          </a:p>
        </p:txBody>
      </p:sp>
      <p:pic>
        <p:nvPicPr>
          <p:cNvPr id="5" name="Content Placeholder 4">
            <a:extLst>
              <a:ext uri="{FF2B5EF4-FFF2-40B4-BE49-F238E27FC236}">
                <a16:creationId xmlns:a16="http://schemas.microsoft.com/office/drawing/2014/main" id="{87708EF7-C05C-354A-8ADB-B4BFB46D0A06}"/>
              </a:ext>
            </a:extLst>
          </p:cNvPr>
          <p:cNvPicPr>
            <a:picLocks noGrp="1" noChangeAspect="1"/>
          </p:cNvPicPr>
          <p:nvPr>
            <p:ph idx="1"/>
          </p:nvPr>
        </p:nvPicPr>
        <p:blipFill>
          <a:blip r:embed="rId2"/>
          <a:stretch>
            <a:fillRect/>
          </a:stretch>
        </p:blipFill>
        <p:spPr>
          <a:xfrm>
            <a:off x="838200" y="2020497"/>
            <a:ext cx="6278456" cy="4351338"/>
          </a:xfrm>
        </p:spPr>
      </p:pic>
      <p:sp>
        <p:nvSpPr>
          <p:cNvPr id="6" name="TextBox 5">
            <a:extLst>
              <a:ext uri="{FF2B5EF4-FFF2-40B4-BE49-F238E27FC236}">
                <a16:creationId xmlns:a16="http://schemas.microsoft.com/office/drawing/2014/main" id="{10167BCB-6B0A-6845-845D-1DE93111E0B5}"/>
              </a:ext>
            </a:extLst>
          </p:cNvPr>
          <p:cNvSpPr txBox="1"/>
          <p:nvPr/>
        </p:nvSpPr>
        <p:spPr>
          <a:xfrm>
            <a:off x="7420131" y="2020497"/>
            <a:ext cx="4377128" cy="3970318"/>
          </a:xfrm>
          <a:prstGeom prst="rect">
            <a:avLst/>
          </a:prstGeom>
          <a:noFill/>
        </p:spPr>
        <p:txBody>
          <a:bodyPr wrap="square" rtlCol="0">
            <a:spAutoFit/>
          </a:bodyPr>
          <a:lstStyle/>
          <a:p>
            <a:r>
              <a:rPr lang="en-US" b="1" u="sng" dirty="0"/>
              <a:t>Questions to consider:</a:t>
            </a:r>
          </a:p>
          <a:p>
            <a:r>
              <a:rPr lang="en-US" dirty="0"/>
              <a:t>What is the pattern shown in the CCVI and the CRI? What are the similarities? Why are they different? </a:t>
            </a:r>
          </a:p>
          <a:p>
            <a:r>
              <a:rPr lang="en-US" dirty="0"/>
              <a:t>Why are there so many different methodologies for examining the risk to a particular location?</a:t>
            </a:r>
          </a:p>
          <a:p>
            <a:r>
              <a:rPr lang="en-US" dirty="0"/>
              <a:t>What are the factors that are connected to location which affect the extent to which populations are vulnerable to climate change (SEEP)?</a:t>
            </a:r>
          </a:p>
          <a:p>
            <a:r>
              <a:rPr lang="en-US" dirty="0"/>
              <a:t>What do they all have in common in terms of overall conclusions</a:t>
            </a:r>
          </a:p>
          <a:p>
            <a:endParaRPr lang="en-US" dirty="0"/>
          </a:p>
        </p:txBody>
      </p:sp>
    </p:spTree>
    <p:extLst>
      <p:ext uri="{BB962C8B-B14F-4D97-AF65-F5344CB8AC3E}">
        <p14:creationId xmlns:p14="http://schemas.microsoft.com/office/powerpoint/2010/main" val="47817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2F6E-647B-A24E-8096-1DDFC0EF4D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6E7D28C-9624-C440-8121-7FC1A9AF3236}"/>
              </a:ext>
            </a:extLst>
          </p:cNvPr>
          <p:cNvPicPr>
            <a:picLocks noGrp="1" noChangeAspect="1"/>
          </p:cNvPicPr>
          <p:nvPr>
            <p:ph idx="1"/>
          </p:nvPr>
        </p:nvPicPr>
        <p:blipFill>
          <a:blip r:embed="rId2"/>
          <a:stretch>
            <a:fillRect/>
          </a:stretch>
        </p:blipFill>
        <p:spPr>
          <a:xfrm>
            <a:off x="1621384" y="659303"/>
            <a:ext cx="8949231" cy="5472689"/>
          </a:xfrm>
        </p:spPr>
      </p:pic>
    </p:spTree>
    <p:extLst>
      <p:ext uri="{BB962C8B-B14F-4D97-AF65-F5344CB8AC3E}">
        <p14:creationId xmlns:p14="http://schemas.microsoft.com/office/powerpoint/2010/main" val="290156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7D9C-2706-FF43-8A77-E4E85BF73FB4}"/>
              </a:ext>
            </a:extLst>
          </p:cNvPr>
          <p:cNvSpPr>
            <a:spLocks noGrp="1"/>
          </p:cNvSpPr>
          <p:nvPr>
            <p:ph type="title"/>
          </p:nvPr>
        </p:nvSpPr>
        <p:spPr/>
        <p:txBody>
          <a:bodyPr/>
          <a:lstStyle/>
          <a:p>
            <a:r>
              <a:rPr lang="en-US" dirty="0"/>
              <a:t>Measuring vulnerability- alternative theory </a:t>
            </a:r>
          </a:p>
        </p:txBody>
      </p:sp>
      <p:pic>
        <p:nvPicPr>
          <p:cNvPr id="5" name="Content Placeholder 4">
            <a:extLst>
              <a:ext uri="{FF2B5EF4-FFF2-40B4-BE49-F238E27FC236}">
                <a16:creationId xmlns:a16="http://schemas.microsoft.com/office/drawing/2014/main" id="{054E42C6-329A-0B4C-91CF-84B96D3B5BEA}"/>
              </a:ext>
            </a:extLst>
          </p:cNvPr>
          <p:cNvPicPr>
            <a:picLocks noGrp="1" noChangeAspect="1"/>
          </p:cNvPicPr>
          <p:nvPr>
            <p:ph idx="1"/>
          </p:nvPr>
        </p:nvPicPr>
        <p:blipFill>
          <a:blip r:embed="rId2"/>
          <a:stretch>
            <a:fillRect/>
          </a:stretch>
        </p:blipFill>
        <p:spPr>
          <a:xfrm rot="16200000">
            <a:off x="3526453" y="-1305006"/>
            <a:ext cx="5160114" cy="10536621"/>
          </a:xfrm>
        </p:spPr>
      </p:pic>
    </p:spTree>
    <p:extLst>
      <p:ext uri="{BB962C8B-B14F-4D97-AF65-F5344CB8AC3E}">
        <p14:creationId xmlns:p14="http://schemas.microsoft.com/office/powerpoint/2010/main" val="374730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D532-78F2-344B-B4D3-C2B5CA7A9DF5}"/>
              </a:ext>
            </a:extLst>
          </p:cNvPr>
          <p:cNvSpPr>
            <a:spLocks noGrp="1"/>
          </p:cNvSpPr>
          <p:nvPr>
            <p:ph type="title"/>
          </p:nvPr>
        </p:nvSpPr>
        <p:spPr>
          <a:xfrm>
            <a:off x="314924" y="81187"/>
            <a:ext cx="1299072" cy="1325563"/>
          </a:xfrm>
          <a:solidFill>
            <a:srgbClr val="00B0F0"/>
          </a:solidFill>
        </p:spPr>
        <p:txBody>
          <a:bodyPr/>
          <a:lstStyle/>
          <a:p>
            <a:r>
              <a:rPr lang="en-US" dirty="0"/>
              <a:t>Task</a:t>
            </a:r>
          </a:p>
        </p:txBody>
      </p:sp>
      <p:sp>
        <p:nvSpPr>
          <p:cNvPr id="3" name="Content Placeholder 2">
            <a:extLst>
              <a:ext uri="{FF2B5EF4-FFF2-40B4-BE49-F238E27FC236}">
                <a16:creationId xmlns:a16="http://schemas.microsoft.com/office/drawing/2014/main" id="{2E6D4FCC-07E9-9846-BAEE-A4E39AF6C0C0}"/>
              </a:ext>
            </a:extLst>
          </p:cNvPr>
          <p:cNvSpPr>
            <a:spLocks noGrp="1"/>
          </p:cNvSpPr>
          <p:nvPr>
            <p:ph idx="1"/>
          </p:nvPr>
        </p:nvSpPr>
        <p:spPr>
          <a:xfrm>
            <a:off x="838200" y="1473085"/>
            <a:ext cx="10515600" cy="4351338"/>
          </a:xfrm>
        </p:spPr>
        <p:txBody>
          <a:bodyPr/>
          <a:lstStyle/>
          <a:p>
            <a:pPr marL="0" indent="0">
              <a:buNone/>
            </a:pPr>
            <a:r>
              <a:rPr lang="en-US" dirty="0"/>
              <a:t>Apply vulnerability theories to 2 contrasting case studies: </a:t>
            </a:r>
          </a:p>
        </p:txBody>
      </p:sp>
      <p:pic>
        <p:nvPicPr>
          <p:cNvPr id="4" name="Content Placeholder 4">
            <a:extLst>
              <a:ext uri="{FF2B5EF4-FFF2-40B4-BE49-F238E27FC236}">
                <a16:creationId xmlns:a16="http://schemas.microsoft.com/office/drawing/2014/main" id="{23D5CC43-3B52-9D49-A2BD-14B867F91D76}"/>
              </a:ext>
            </a:extLst>
          </p:cNvPr>
          <p:cNvPicPr>
            <a:picLocks noChangeAspect="1"/>
          </p:cNvPicPr>
          <p:nvPr/>
        </p:nvPicPr>
        <p:blipFill>
          <a:blip r:embed="rId2"/>
          <a:stretch>
            <a:fillRect/>
          </a:stretch>
        </p:blipFill>
        <p:spPr>
          <a:xfrm rot="16200000">
            <a:off x="1678266" y="508198"/>
            <a:ext cx="3221438" cy="6577969"/>
          </a:xfrm>
          <a:prstGeom prst="rect">
            <a:avLst/>
          </a:prstGeom>
        </p:spPr>
      </p:pic>
      <p:sp>
        <p:nvSpPr>
          <p:cNvPr id="5" name="TextBox 4">
            <a:extLst>
              <a:ext uri="{FF2B5EF4-FFF2-40B4-BE49-F238E27FC236}">
                <a16:creationId xmlns:a16="http://schemas.microsoft.com/office/drawing/2014/main" id="{B427F7CF-01D5-9F4B-A822-3F50836943F5}"/>
              </a:ext>
            </a:extLst>
          </p:cNvPr>
          <p:cNvSpPr txBox="1"/>
          <p:nvPr/>
        </p:nvSpPr>
        <p:spPr>
          <a:xfrm>
            <a:off x="6577970" y="2031800"/>
            <a:ext cx="5474483" cy="3970318"/>
          </a:xfrm>
          <a:prstGeom prst="rect">
            <a:avLst/>
          </a:prstGeom>
          <a:noFill/>
        </p:spPr>
        <p:txBody>
          <a:bodyPr wrap="square" rtlCol="0">
            <a:spAutoFit/>
          </a:bodyPr>
          <a:lstStyle/>
          <a:p>
            <a:endParaRPr lang="en-US" dirty="0"/>
          </a:p>
          <a:p>
            <a:r>
              <a:rPr lang="en-US" dirty="0"/>
              <a:t>Use the resources on the </a:t>
            </a:r>
            <a:r>
              <a:rPr lang="en-US" dirty="0" err="1"/>
              <a:t>weebly</a:t>
            </a:r>
            <a:r>
              <a:rPr lang="en-US" dirty="0"/>
              <a:t>/ </a:t>
            </a:r>
            <a:r>
              <a:rPr lang="en-US" dirty="0" err="1"/>
              <a:t>texbook</a:t>
            </a:r>
            <a:r>
              <a:rPr lang="en-US" dirty="0"/>
              <a:t> to apply the aspects of the theory to this case study…</a:t>
            </a:r>
          </a:p>
          <a:p>
            <a:endParaRPr lang="en-US" dirty="0"/>
          </a:p>
          <a:p>
            <a:pPr marL="285750" indent="-285750">
              <a:buFontTx/>
              <a:buChar char="-"/>
            </a:pPr>
            <a:r>
              <a:rPr lang="en-US" dirty="0">
                <a:solidFill>
                  <a:schemeClr val="accent1"/>
                </a:solidFill>
                <a:latin typeface="Century" panose="02040604050505020304" pitchFamily="18" charset="0"/>
              </a:rPr>
              <a:t>What is the </a:t>
            </a:r>
            <a:r>
              <a:rPr lang="en-US" b="1" dirty="0">
                <a:solidFill>
                  <a:schemeClr val="accent1"/>
                </a:solidFill>
                <a:latin typeface="Century" panose="02040604050505020304" pitchFamily="18" charset="0"/>
              </a:rPr>
              <a:t>risk? </a:t>
            </a:r>
            <a:r>
              <a:rPr lang="en-US" dirty="0"/>
              <a:t>What exposure are people going to have to climate change disasters?   How is climate change going to impact peoples lives?</a:t>
            </a:r>
          </a:p>
          <a:p>
            <a:pPr marL="285750" indent="-285750">
              <a:buFontTx/>
              <a:buChar char="-"/>
            </a:pPr>
            <a:r>
              <a:rPr lang="en-US" dirty="0">
                <a:solidFill>
                  <a:schemeClr val="accent1"/>
                </a:solidFill>
                <a:latin typeface="Century" panose="02040604050505020304" pitchFamily="18" charset="0"/>
              </a:rPr>
              <a:t>How </a:t>
            </a:r>
            <a:r>
              <a:rPr lang="en-US" b="1" dirty="0">
                <a:solidFill>
                  <a:schemeClr val="accent1"/>
                </a:solidFill>
                <a:latin typeface="Century" panose="02040604050505020304" pitchFamily="18" charset="0"/>
              </a:rPr>
              <a:t>vulnerable</a:t>
            </a:r>
            <a:r>
              <a:rPr lang="en-US" dirty="0">
                <a:solidFill>
                  <a:schemeClr val="accent1"/>
                </a:solidFill>
                <a:latin typeface="Century" panose="02040604050505020304" pitchFamily="18" charset="0"/>
              </a:rPr>
              <a:t> is the population? </a:t>
            </a:r>
            <a:r>
              <a:rPr lang="en-US" dirty="0"/>
              <a:t>To what extent are the peoples lives connected to the extreme environment. Do the demographics of the population lead to a heightened vulnerability? </a:t>
            </a:r>
          </a:p>
          <a:p>
            <a:pPr marL="285750" indent="-285750">
              <a:buFontTx/>
              <a:buChar char="-"/>
            </a:pPr>
            <a:r>
              <a:rPr lang="en-US" dirty="0">
                <a:solidFill>
                  <a:schemeClr val="accent1"/>
                </a:solidFill>
                <a:latin typeface="Century" panose="02040604050505020304" pitchFamily="18" charset="0"/>
              </a:rPr>
              <a:t>What is the </a:t>
            </a:r>
            <a:r>
              <a:rPr lang="en-US" b="1" dirty="0">
                <a:solidFill>
                  <a:schemeClr val="accent1"/>
                </a:solidFill>
                <a:latin typeface="Century" panose="02040604050505020304" pitchFamily="18" charset="0"/>
              </a:rPr>
              <a:t>capacity to cope</a:t>
            </a:r>
            <a:r>
              <a:rPr lang="en-US" dirty="0">
                <a:solidFill>
                  <a:schemeClr val="accent1"/>
                </a:solidFill>
                <a:latin typeface="Century" panose="02040604050505020304" pitchFamily="18" charset="0"/>
              </a:rPr>
              <a:t>? </a:t>
            </a:r>
            <a:r>
              <a:rPr lang="en-US" dirty="0"/>
              <a:t>Are they/ the government going to be able to adapt to the changes?</a:t>
            </a:r>
          </a:p>
        </p:txBody>
      </p:sp>
      <p:pic>
        <p:nvPicPr>
          <p:cNvPr id="11" name="Content Placeholder 4">
            <a:extLst>
              <a:ext uri="{FF2B5EF4-FFF2-40B4-BE49-F238E27FC236}">
                <a16:creationId xmlns:a16="http://schemas.microsoft.com/office/drawing/2014/main" id="{973E0499-4A9B-1549-9AB3-A8DDD7C71FEE}"/>
              </a:ext>
            </a:extLst>
          </p:cNvPr>
          <p:cNvPicPr>
            <a:picLocks noChangeAspect="1"/>
          </p:cNvPicPr>
          <p:nvPr/>
        </p:nvPicPr>
        <p:blipFill>
          <a:blip r:embed="rId3"/>
          <a:stretch>
            <a:fillRect/>
          </a:stretch>
        </p:blipFill>
        <p:spPr>
          <a:xfrm>
            <a:off x="8807296" y="50977"/>
            <a:ext cx="1614735" cy="940671"/>
          </a:xfrm>
          <a:prstGeom prst="rect">
            <a:avLst/>
          </a:prstGeom>
        </p:spPr>
      </p:pic>
      <p:pic>
        <p:nvPicPr>
          <p:cNvPr id="12" name="Picture 11">
            <a:extLst>
              <a:ext uri="{FF2B5EF4-FFF2-40B4-BE49-F238E27FC236}">
                <a16:creationId xmlns:a16="http://schemas.microsoft.com/office/drawing/2014/main" id="{5352BF5F-B217-C740-96E8-EF7AD9B1A625}"/>
              </a:ext>
            </a:extLst>
          </p:cNvPr>
          <p:cNvPicPr>
            <a:picLocks noChangeAspect="1"/>
          </p:cNvPicPr>
          <p:nvPr/>
        </p:nvPicPr>
        <p:blipFill>
          <a:blip r:embed="rId4"/>
          <a:stretch>
            <a:fillRect/>
          </a:stretch>
        </p:blipFill>
        <p:spPr>
          <a:xfrm>
            <a:off x="10653884" y="99841"/>
            <a:ext cx="1349810" cy="878708"/>
          </a:xfrm>
          <a:prstGeom prst="rect">
            <a:avLst/>
          </a:prstGeom>
        </p:spPr>
      </p:pic>
      <p:pic>
        <p:nvPicPr>
          <p:cNvPr id="13" name="Picture 12">
            <a:extLst>
              <a:ext uri="{FF2B5EF4-FFF2-40B4-BE49-F238E27FC236}">
                <a16:creationId xmlns:a16="http://schemas.microsoft.com/office/drawing/2014/main" id="{7637B3DE-D458-4748-8F75-AB66C662AC80}"/>
              </a:ext>
            </a:extLst>
          </p:cNvPr>
          <p:cNvPicPr>
            <a:picLocks noChangeAspect="1"/>
          </p:cNvPicPr>
          <p:nvPr/>
        </p:nvPicPr>
        <p:blipFill>
          <a:blip r:embed="rId5"/>
          <a:stretch>
            <a:fillRect/>
          </a:stretch>
        </p:blipFill>
        <p:spPr>
          <a:xfrm>
            <a:off x="1831724" y="135993"/>
            <a:ext cx="1347857" cy="899922"/>
          </a:xfrm>
          <a:prstGeom prst="rect">
            <a:avLst/>
          </a:prstGeom>
        </p:spPr>
      </p:pic>
      <p:pic>
        <p:nvPicPr>
          <p:cNvPr id="14" name="Picture 13">
            <a:extLst>
              <a:ext uri="{FF2B5EF4-FFF2-40B4-BE49-F238E27FC236}">
                <a16:creationId xmlns:a16="http://schemas.microsoft.com/office/drawing/2014/main" id="{39476A19-4ED0-124D-AA28-6F3CF4477062}"/>
              </a:ext>
            </a:extLst>
          </p:cNvPr>
          <p:cNvPicPr>
            <a:picLocks noChangeAspect="1"/>
          </p:cNvPicPr>
          <p:nvPr/>
        </p:nvPicPr>
        <p:blipFill>
          <a:blip r:embed="rId6"/>
          <a:stretch>
            <a:fillRect/>
          </a:stretch>
        </p:blipFill>
        <p:spPr>
          <a:xfrm>
            <a:off x="5172801" y="220613"/>
            <a:ext cx="1644937" cy="847470"/>
          </a:xfrm>
          <a:prstGeom prst="rect">
            <a:avLst/>
          </a:prstGeom>
        </p:spPr>
      </p:pic>
      <p:pic>
        <p:nvPicPr>
          <p:cNvPr id="15" name="Picture 14">
            <a:extLst>
              <a:ext uri="{FF2B5EF4-FFF2-40B4-BE49-F238E27FC236}">
                <a16:creationId xmlns:a16="http://schemas.microsoft.com/office/drawing/2014/main" id="{5AF2AE39-C213-594F-9C5C-D09E14484C26}"/>
              </a:ext>
            </a:extLst>
          </p:cNvPr>
          <p:cNvPicPr>
            <a:picLocks noChangeAspect="1"/>
          </p:cNvPicPr>
          <p:nvPr/>
        </p:nvPicPr>
        <p:blipFill>
          <a:blip r:embed="rId7"/>
          <a:stretch>
            <a:fillRect/>
          </a:stretch>
        </p:blipFill>
        <p:spPr>
          <a:xfrm>
            <a:off x="3518003" y="88612"/>
            <a:ext cx="1302854" cy="865399"/>
          </a:xfrm>
          <a:prstGeom prst="rect">
            <a:avLst/>
          </a:prstGeom>
        </p:spPr>
      </p:pic>
      <p:pic>
        <p:nvPicPr>
          <p:cNvPr id="16" name="Picture 15">
            <a:extLst>
              <a:ext uri="{FF2B5EF4-FFF2-40B4-BE49-F238E27FC236}">
                <a16:creationId xmlns:a16="http://schemas.microsoft.com/office/drawing/2014/main" id="{F169B047-8282-844A-B065-904A232A2FAD}"/>
              </a:ext>
            </a:extLst>
          </p:cNvPr>
          <p:cNvPicPr>
            <a:picLocks noChangeAspect="1"/>
          </p:cNvPicPr>
          <p:nvPr/>
        </p:nvPicPr>
        <p:blipFill>
          <a:blip r:embed="rId8"/>
          <a:stretch>
            <a:fillRect/>
          </a:stretch>
        </p:blipFill>
        <p:spPr>
          <a:xfrm>
            <a:off x="7035466" y="150062"/>
            <a:ext cx="1539977" cy="922035"/>
          </a:xfrm>
          <a:prstGeom prst="rect">
            <a:avLst/>
          </a:prstGeom>
        </p:spPr>
      </p:pic>
    </p:spTree>
    <p:extLst>
      <p:ext uri="{BB962C8B-B14F-4D97-AF65-F5344CB8AC3E}">
        <p14:creationId xmlns:p14="http://schemas.microsoft.com/office/powerpoint/2010/main" val="93444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4E9B-E1D5-D04C-B56E-76559C4C6E2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135ADA9-D677-144C-836B-B30E23F632FB}"/>
              </a:ext>
            </a:extLst>
          </p:cNvPr>
          <p:cNvPicPr>
            <a:picLocks noGrp="1" noChangeAspect="1"/>
          </p:cNvPicPr>
          <p:nvPr>
            <p:ph idx="1"/>
          </p:nvPr>
        </p:nvPicPr>
        <p:blipFill>
          <a:blip r:embed="rId2"/>
          <a:stretch>
            <a:fillRect/>
          </a:stretch>
        </p:blipFill>
        <p:spPr>
          <a:xfrm>
            <a:off x="518459" y="1690688"/>
            <a:ext cx="3888338" cy="2265169"/>
          </a:xfrm>
        </p:spPr>
      </p:pic>
      <p:pic>
        <p:nvPicPr>
          <p:cNvPr id="7" name="Picture 6">
            <a:extLst>
              <a:ext uri="{FF2B5EF4-FFF2-40B4-BE49-F238E27FC236}">
                <a16:creationId xmlns:a16="http://schemas.microsoft.com/office/drawing/2014/main" id="{14A40718-C531-244C-B19D-F40A6E03B676}"/>
              </a:ext>
            </a:extLst>
          </p:cNvPr>
          <p:cNvPicPr>
            <a:picLocks noChangeAspect="1"/>
          </p:cNvPicPr>
          <p:nvPr/>
        </p:nvPicPr>
        <p:blipFill>
          <a:blip r:embed="rId3"/>
          <a:stretch>
            <a:fillRect/>
          </a:stretch>
        </p:blipFill>
        <p:spPr>
          <a:xfrm>
            <a:off x="4559197" y="1743753"/>
            <a:ext cx="3398081" cy="2212104"/>
          </a:xfrm>
          <a:prstGeom prst="rect">
            <a:avLst/>
          </a:prstGeom>
        </p:spPr>
      </p:pic>
      <p:sp>
        <p:nvSpPr>
          <p:cNvPr id="8" name="Title 1">
            <a:extLst>
              <a:ext uri="{FF2B5EF4-FFF2-40B4-BE49-F238E27FC236}">
                <a16:creationId xmlns:a16="http://schemas.microsoft.com/office/drawing/2014/main" id="{A389E36B-78E7-5048-A4EC-A17F4800520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Measuring vulnerability </a:t>
            </a:r>
          </a:p>
        </p:txBody>
      </p:sp>
      <p:pic>
        <p:nvPicPr>
          <p:cNvPr id="10" name="Picture 9">
            <a:extLst>
              <a:ext uri="{FF2B5EF4-FFF2-40B4-BE49-F238E27FC236}">
                <a16:creationId xmlns:a16="http://schemas.microsoft.com/office/drawing/2014/main" id="{3E1634D3-EB2C-5F4F-AE3B-4F0FEEAD0C6F}"/>
              </a:ext>
            </a:extLst>
          </p:cNvPr>
          <p:cNvPicPr>
            <a:picLocks noChangeAspect="1"/>
          </p:cNvPicPr>
          <p:nvPr/>
        </p:nvPicPr>
        <p:blipFill>
          <a:blip r:embed="rId4"/>
          <a:stretch>
            <a:fillRect/>
          </a:stretch>
        </p:blipFill>
        <p:spPr>
          <a:xfrm>
            <a:off x="8109678" y="1690687"/>
            <a:ext cx="3392652" cy="2265169"/>
          </a:xfrm>
          <a:prstGeom prst="rect">
            <a:avLst/>
          </a:prstGeom>
        </p:spPr>
      </p:pic>
      <p:pic>
        <p:nvPicPr>
          <p:cNvPr id="12" name="Picture 11">
            <a:extLst>
              <a:ext uri="{FF2B5EF4-FFF2-40B4-BE49-F238E27FC236}">
                <a16:creationId xmlns:a16="http://schemas.microsoft.com/office/drawing/2014/main" id="{6A99FFF6-A16B-8B44-9124-028C36292BA6}"/>
              </a:ext>
            </a:extLst>
          </p:cNvPr>
          <p:cNvPicPr>
            <a:picLocks noChangeAspect="1"/>
          </p:cNvPicPr>
          <p:nvPr/>
        </p:nvPicPr>
        <p:blipFill>
          <a:blip r:embed="rId5"/>
          <a:stretch>
            <a:fillRect/>
          </a:stretch>
        </p:blipFill>
        <p:spPr>
          <a:xfrm>
            <a:off x="652708" y="4127912"/>
            <a:ext cx="3655175" cy="1883143"/>
          </a:xfrm>
          <a:prstGeom prst="rect">
            <a:avLst/>
          </a:prstGeom>
        </p:spPr>
      </p:pic>
      <p:pic>
        <p:nvPicPr>
          <p:cNvPr id="14" name="Picture 13">
            <a:extLst>
              <a:ext uri="{FF2B5EF4-FFF2-40B4-BE49-F238E27FC236}">
                <a16:creationId xmlns:a16="http://schemas.microsoft.com/office/drawing/2014/main" id="{1D075AAE-A5A0-704E-BC97-AF89CFFFFD8C}"/>
              </a:ext>
            </a:extLst>
          </p:cNvPr>
          <p:cNvPicPr>
            <a:picLocks noChangeAspect="1"/>
          </p:cNvPicPr>
          <p:nvPr/>
        </p:nvPicPr>
        <p:blipFill>
          <a:blip r:embed="rId6"/>
          <a:stretch>
            <a:fillRect/>
          </a:stretch>
        </p:blipFill>
        <p:spPr>
          <a:xfrm>
            <a:off x="4689630" y="4127913"/>
            <a:ext cx="3137213" cy="2083842"/>
          </a:xfrm>
          <a:prstGeom prst="rect">
            <a:avLst/>
          </a:prstGeom>
        </p:spPr>
      </p:pic>
      <p:pic>
        <p:nvPicPr>
          <p:cNvPr id="16" name="Picture 15">
            <a:extLst>
              <a:ext uri="{FF2B5EF4-FFF2-40B4-BE49-F238E27FC236}">
                <a16:creationId xmlns:a16="http://schemas.microsoft.com/office/drawing/2014/main" id="{B537DF81-727D-1C4C-9E3C-0EB7926F2A91}"/>
              </a:ext>
            </a:extLst>
          </p:cNvPr>
          <p:cNvPicPr>
            <a:picLocks noChangeAspect="1"/>
          </p:cNvPicPr>
          <p:nvPr/>
        </p:nvPicPr>
        <p:blipFill>
          <a:blip r:embed="rId7"/>
          <a:stretch>
            <a:fillRect/>
          </a:stretch>
        </p:blipFill>
        <p:spPr>
          <a:xfrm>
            <a:off x="8241277" y="4261583"/>
            <a:ext cx="3145210" cy="1883143"/>
          </a:xfrm>
          <a:prstGeom prst="rect">
            <a:avLst/>
          </a:prstGeom>
        </p:spPr>
      </p:pic>
      <p:sp>
        <p:nvSpPr>
          <p:cNvPr id="18" name="TextBox 17">
            <a:extLst>
              <a:ext uri="{FF2B5EF4-FFF2-40B4-BE49-F238E27FC236}">
                <a16:creationId xmlns:a16="http://schemas.microsoft.com/office/drawing/2014/main" id="{961FFF3F-6E85-3D4E-A147-67B3C4DBC2AD}"/>
              </a:ext>
            </a:extLst>
          </p:cNvPr>
          <p:cNvSpPr txBox="1"/>
          <p:nvPr/>
        </p:nvSpPr>
        <p:spPr>
          <a:xfrm>
            <a:off x="652708" y="3238781"/>
            <a:ext cx="3004892" cy="646331"/>
          </a:xfrm>
          <a:prstGeom prst="rect">
            <a:avLst/>
          </a:prstGeom>
          <a:noFill/>
        </p:spPr>
        <p:txBody>
          <a:bodyPr wrap="square" rtlCol="0">
            <a:spAutoFit/>
          </a:bodyPr>
          <a:lstStyle/>
          <a:p>
            <a:r>
              <a:rPr lang="en-US" dirty="0">
                <a:solidFill>
                  <a:schemeClr val="accent4"/>
                </a:solidFill>
              </a:rPr>
              <a:t>Inuit culture in the Arctic: Weebly</a:t>
            </a:r>
          </a:p>
        </p:txBody>
      </p:sp>
      <p:sp>
        <p:nvSpPr>
          <p:cNvPr id="19" name="TextBox 18">
            <a:extLst>
              <a:ext uri="{FF2B5EF4-FFF2-40B4-BE49-F238E27FC236}">
                <a16:creationId xmlns:a16="http://schemas.microsoft.com/office/drawing/2014/main" id="{E1691A3C-095C-2D4B-B736-B53B5FEA503F}"/>
              </a:ext>
            </a:extLst>
          </p:cNvPr>
          <p:cNvSpPr txBox="1"/>
          <p:nvPr/>
        </p:nvSpPr>
        <p:spPr>
          <a:xfrm>
            <a:off x="4689630" y="3216791"/>
            <a:ext cx="3004892" cy="646331"/>
          </a:xfrm>
          <a:prstGeom prst="rect">
            <a:avLst/>
          </a:prstGeom>
          <a:noFill/>
        </p:spPr>
        <p:txBody>
          <a:bodyPr wrap="square" rtlCol="0">
            <a:spAutoFit/>
          </a:bodyPr>
          <a:lstStyle/>
          <a:p>
            <a:r>
              <a:rPr lang="en-US" dirty="0">
                <a:solidFill>
                  <a:schemeClr val="accent4"/>
                </a:solidFill>
              </a:rPr>
              <a:t>Risk of flooding in London: Weebly</a:t>
            </a:r>
          </a:p>
        </p:txBody>
      </p:sp>
      <p:sp>
        <p:nvSpPr>
          <p:cNvPr id="20" name="TextBox 19">
            <a:extLst>
              <a:ext uri="{FF2B5EF4-FFF2-40B4-BE49-F238E27FC236}">
                <a16:creationId xmlns:a16="http://schemas.microsoft.com/office/drawing/2014/main" id="{FABA55CF-A79F-5E40-B55D-F8C0A5DBB002}"/>
              </a:ext>
            </a:extLst>
          </p:cNvPr>
          <p:cNvSpPr txBox="1"/>
          <p:nvPr/>
        </p:nvSpPr>
        <p:spPr>
          <a:xfrm>
            <a:off x="8278749" y="3336103"/>
            <a:ext cx="3004892" cy="646331"/>
          </a:xfrm>
          <a:prstGeom prst="rect">
            <a:avLst/>
          </a:prstGeom>
          <a:noFill/>
        </p:spPr>
        <p:txBody>
          <a:bodyPr wrap="square" rtlCol="0">
            <a:spAutoFit/>
          </a:bodyPr>
          <a:lstStyle/>
          <a:p>
            <a:r>
              <a:rPr lang="en-US" dirty="0">
                <a:solidFill>
                  <a:schemeClr val="accent4"/>
                </a:solidFill>
              </a:rPr>
              <a:t>Typhoons in The Philippines: Weebly </a:t>
            </a:r>
          </a:p>
        </p:txBody>
      </p:sp>
      <p:sp>
        <p:nvSpPr>
          <p:cNvPr id="21" name="TextBox 20">
            <a:extLst>
              <a:ext uri="{FF2B5EF4-FFF2-40B4-BE49-F238E27FC236}">
                <a16:creationId xmlns:a16="http://schemas.microsoft.com/office/drawing/2014/main" id="{5307604B-336D-614A-BBCE-DB8236ADE8F5}"/>
              </a:ext>
            </a:extLst>
          </p:cNvPr>
          <p:cNvSpPr txBox="1"/>
          <p:nvPr/>
        </p:nvSpPr>
        <p:spPr>
          <a:xfrm>
            <a:off x="838200" y="5351550"/>
            <a:ext cx="3004892" cy="646331"/>
          </a:xfrm>
          <a:prstGeom prst="rect">
            <a:avLst/>
          </a:prstGeom>
          <a:noFill/>
        </p:spPr>
        <p:txBody>
          <a:bodyPr wrap="square" rtlCol="0">
            <a:spAutoFit/>
          </a:bodyPr>
          <a:lstStyle/>
          <a:p>
            <a:r>
              <a:rPr lang="en-US" dirty="0">
                <a:solidFill>
                  <a:schemeClr val="accent4"/>
                </a:solidFill>
              </a:rPr>
              <a:t>Flooding in Bangladesh: Textbook</a:t>
            </a:r>
          </a:p>
        </p:txBody>
      </p:sp>
      <p:sp>
        <p:nvSpPr>
          <p:cNvPr id="22" name="TextBox 21">
            <a:extLst>
              <a:ext uri="{FF2B5EF4-FFF2-40B4-BE49-F238E27FC236}">
                <a16:creationId xmlns:a16="http://schemas.microsoft.com/office/drawing/2014/main" id="{595A87C1-2EF0-E84B-865C-3750756633B0}"/>
              </a:ext>
            </a:extLst>
          </p:cNvPr>
          <p:cNvSpPr txBox="1"/>
          <p:nvPr/>
        </p:nvSpPr>
        <p:spPr>
          <a:xfrm>
            <a:off x="4722317" y="5498395"/>
            <a:ext cx="3430766" cy="646331"/>
          </a:xfrm>
          <a:prstGeom prst="rect">
            <a:avLst/>
          </a:prstGeom>
          <a:noFill/>
        </p:spPr>
        <p:txBody>
          <a:bodyPr wrap="square" rtlCol="0">
            <a:spAutoFit/>
          </a:bodyPr>
          <a:lstStyle/>
          <a:p>
            <a:r>
              <a:rPr lang="en-US" dirty="0">
                <a:solidFill>
                  <a:schemeClr val="accent4"/>
                </a:solidFill>
              </a:rPr>
              <a:t>Drought in Ghana or Turkmenistan: Textbook</a:t>
            </a:r>
          </a:p>
        </p:txBody>
      </p:sp>
      <p:sp>
        <p:nvSpPr>
          <p:cNvPr id="23" name="TextBox 22">
            <a:extLst>
              <a:ext uri="{FF2B5EF4-FFF2-40B4-BE49-F238E27FC236}">
                <a16:creationId xmlns:a16="http://schemas.microsoft.com/office/drawing/2014/main" id="{933971F3-96F5-E84A-BE4C-329E4FB371F7}"/>
              </a:ext>
            </a:extLst>
          </p:cNvPr>
          <p:cNvSpPr txBox="1"/>
          <p:nvPr/>
        </p:nvSpPr>
        <p:spPr>
          <a:xfrm>
            <a:off x="8303558" y="5364724"/>
            <a:ext cx="3004892" cy="646331"/>
          </a:xfrm>
          <a:prstGeom prst="rect">
            <a:avLst/>
          </a:prstGeom>
          <a:noFill/>
        </p:spPr>
        <p:txBody>
          <a:bodyPr wrap="square" rtlCol="0">
            <a:spAutoFit/>
          </a:bodyPr>
          <a:lstStyle/>
          <a:p>
            <a:r>
              <a:rPr lang="en-US" dirty="0">
                <a:solidFill>
                  <a:schemeClr val="accent4"/>
                </a:solidFill>
              </a:rPr>
              <a:t>Sea level change in Kiribati: Weebly </a:t>
            </a:r>
          </a:p>
        </p:txBody>
      </p:sp>
    </p:spTree>
    <p:extLst>
      <p:ext uri="{BB962C8B-B14F-4D97-AF65-F5344CB8AC3E}">
        <p14:creationId xmlns:p14="http://schemas.microsoft.com/office/powerpoint/2010/main" val="310388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4C51-56A1-3549-9046-BBB9E8CFEB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0B1D74-D3E5-C840-A3A5-41E1EBCC527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0203A750-32B6-324D-91E1-14E954AEF507}"/>
              </a:ext>
            </a:extLst>
          </p:cNvPr>
          <p:cNvSpPr/>
          <p:nvPr/>
        </p:nvSpPr>
        <p:spPr>
          <a:xfrm>
            <a:off x="838200" y="1690688"/>
            <a:ext cx="10638019" cy="2862322"/>
          </a:xfrm>
          <a:prstGeom prst="rect">
            <a:avLst/>
          </a:prstGeom>
        </p:spPr>
        <p:txBody>
          <a:bodyPr wrap="square">
            <a:spAutoFit/>
          </a:bodyPr>
          <a:lstStyle/>
          <a:p>
            <a:r>
              <a:rPr lang="en-US" sz="6000" dirty="0">
                <a:solidFill>
                  <a:schemeClr val="accent1"/>
                </a:solidFill>
              </a:rPr>
              <a:t>The UNDP states that “99% of the casualties from climate change will be in developing countries”.</a:t>
            </a:r>
          </a:p>
        </p:txBody>
      </p:sp>
      <p:pic>
        <p:nvPicPr>
          <p:cNvPr id="6" name="Picture 5">
            <a:extLst>
              <a:ext uri="{FF2B5EF4-FFF2-40B4-BE49-F238E27FC236}">
                <a16:creationId xmlns:a16="http://schemas.microsoft.com/office/drawing/2014/main" id="{5521A249-15A8-F843-BE33-ACD39E785E23}"/>
              </a:ext>
            </a:extLst>
          </p:cNvPr>
          <p:cNvPicPr>
            <a:picLocks noChangeAspect="1"/>
          </p:cNvPicPr>
          <p:nvPr/>
        </p:nvPicPr>
        <p:blipFill>
          <a:blip r:embed="rId2"/>
          <a:stretch>
            <a:fillRect/>
          </a:stretch>
        </p:blipFill>
        <p:spPr>
          <a:xfrm>
            <a:off x="9296695" y="4687947"/>
            <a:ext cx="1848542" cy="1870760"/>
          </a:xfrm>
          <a:prstGeom prst="rect">
            <a:avLst/>
          </a:prstGeom>
        </p:spPr>
      </p:pic>
    </p:spTree>
    <p:extLst>
      <p:ext uri="{BB962C8B-B14F-4D97-AF65-F5344CB8AC3E}">
        <p14:creationId xmlns:p14="http://schemas.microsoft.com/office/powerpoint/2010/main" val="39776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769D6-489E-F445-B7A8-B1BEC5F8345F}"/>
              </a:ext>
            </a:extLst>
          </p:cNvPr>
          <p:cNvSpPr>
            <a:spLocks noGrp="1"/>
          </p:cNvSpPr>
          <p:nvPr>
            <p:ph idx="4294967295"/>
          </p:nvPr>
        </p:nvSpPr>
        <p:spPr>
          <a:xfrm>
            <a:off x="530485" y="514618"/>
            <a:ext cx="10515600" cy="4351338"/>
          </a:xfrm>
        </p:spPr>
        <p:txBody>
          <a:bodyPr>
            <a:normAutofit fontScale="92500" lnSpcReduction="10000"/>
          </a:bodyPr>
          <a:lstStyle/>
          <a:p>
            <a:endParaRPr lang="en-US" dirty="0">
              <a:solidFill>
                <a:schemeClr val="accent1"/>
              </a:solidFill>
            </a:endParaRPr>
          </a:p>
          <a:p>
            <a:pPr marL="0" indent="0">
              <a:buNone/>
            </a:pPr>
            <a:r>
              <a:rPr lang="en-US" dirty="0">
                <a:solidFill>
                  <a:schemeClr val="accent1"/>
                </a:solidFill>
              </a:rPr>
              <a:t>Disparities in Vulnerability to Climate Change due to demographic factors</a:t>
            </a:r>
          </a:p>
          <a:p>
            <a:pPr marL="0" indent="0">
              <a:buNone/>
            </a:pPr>
            <a:endParaRPr lang="en-US" dirty="0"/>
          </a:p>
          <a:p>
            <a:pPr marL="0" indent="0">
              <a:buNone/>
            </a:pPr>
            <a:r>
              <a:rPr lang="en-US" dirty="0"/>
              <a:t>Using the information on the Weebly and textbooks explain how the following demographic groups within those countries will be disproportionately affected by climate change: </a:t>
            </a:r>
          </a:p>
          <a:p>
            <a:r>
              <a:rPr lang="en-US" dirty="0"/>
              <a:t>​Poorer people (3 reason)</a:t>
            </a:r>
          </a:p>
          <a:p>
            <a:r>
              <a:rPr lang="en-US" dirty="0"/>
              <a:t>Women (8 reasons)</a:t>
            </a:r>
          </a:p>
          <a:p>
            <a:r>
              <a:rPr lang="en-US" dirty="0"/>
              <a:t>Old people (2 reasons)</a:t>
            </a:r>
          </a:p>
          <a:p>
            <a:r>
              <a:rPr lang="en-US" dirty="0"/>
              <a:t>Children (1 reason)</a:t>
            </a:r>
          </a:p>
          <a:p>
            <a:endParaRPr lang="en-US" dirty="0"/>
          </a:p>
        </p:txBody>
      </p:sp>
      <p:pic>
        <p:nvPicPr>
          <p:cNvPr id="5" name="Picture 4">
            <a:extLst>
              <a:ext uri="{FF2B5EF4-FFF2-40B4-BE49-F238E27FC236}">
                <a16:creationId xmlns:a16="http://schemas.microsoft.com/office/drawing/2014/main" id="{CEBBC47E-9F5C-4848-9123-EED8D4635D90}"/>
              </a:ext>
            </a:extLst>
          </p:cNvPr>
          <p:cNvPicPr>
            <a:picLocks noChangeAspect="1"/>
          </p:cNvPicPr>
          <p:nvPr/>
        </p:nvPicPr>
        <p:blipFill>
          <a:blip r:embed="rId2"/>
          <a:stretch>
            <a:fillRect/>
          </a:stretch>
        </p:blipFill>
        <p:spPr>
          <a:xfrm>
            <a:off x="7799942" y="3173205"/>
            <a:ext cx="3345295" cy="3385502"/>
          </a:xfrm>
          <a:prstGeom prst="rect">
            <a:avLst/>
          </a:prstGeom>
        </p:spPr>
      </p:pic>
      <p:sp>
        <p:nvSpPr>
          <p:cNvPr id="6" name="Rectangle 5">
            <a:extLst>
              <a:ext uri="{FF2B5EF4-FFF2-40B4-BE49-F238E27FC236}">
                <a16:creationId xmlns:a16="http://schemas.microsoft.com/office/drawing/2014/main" id="{A452115C-9D58-9A44-B4A9-4DC378A67B59}"/>
              </a:ext>
            </a:extLst>
          </p:cNvPr>
          <p:cNvSpPr/>
          <p:nvPr/>
        </p:nvSpPr>
        <p:spPr>
          <a:xfrm>
            <a:off x="313149" y="5430314"/>
            <a:ext cx="7486793" cy="923330"/>
          </a:xfrm>
          <a:prstGeom prst="rect">
            <a:avLst/>
          </a:prstGeom>
          <a:solidFill>
            <a:srgbClr val="FFFF00"/>
          </a:solidFill>
        </p:spPr>
        <p:txBody>
          <a:bodyPr wrap="none">
            <a:spAutoFit/>
          </a:bodyPr>
          <a:lstStyle/>
          <a:p>
            <a:r>
              <a:rPr lang="en-US" b="1" u="sng" dirty="0"/>
              <a:t>What:</a:t>
            </a:r>
            <a:r>
              <a:rPr lang="en-US" dirty="0"/>
              <a:t>  The factors that determine Climate Change Vulnerability/ Resilience </a:t>
            </a:r>
          </a:p>
          <a:p>
            <a:endParaRPr lang="en-US" b="1" u="sng" dirty="0"/>
          </a:p>
          <a:p>
            <a:r>
              <a:rPr lang="en-US" b="1" u="sng" dirty="0"/>
              <a:t>Why: </a:t>
            </a:r>
            <a:r>
              <a:rPr lang="en-US" dirty="0"/>
              <a:t> To analyse the disparities in exposure, risk and vulnerability </a:t>
            </a:r>
            <a:endParaRPr lang="en-US" b="1" u="sng" dirty="0"/>
          </a:p>
        </p:txBody>
      </p:sp>
    </p:spTree>
    <p:extLst>
      <p:ext uri="{BB962C8B-B14F-4D97-AF65-F5344CB8AC3E}">
        <p14:creationId xmlns:p14="http://schemas.microsoft.com/office/powerpoint/2010/main" val="184690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9350-CB48-9242-8108-8DE44E0174D4}"/>
              </a:ext>
            </a:extLst>
          </p:cNvPr>
          <p:cNvSpPr>
            <a:spLocks noGrp="1"/>
          </p:cNvSpPr>
          <p:nvPr>
            <p:ph type="title"/>
          </p:nvPr>
        </p:nvSpPr>
        <p:spPr/>
        <p:txBody>
          <a:bodyPr/>
          <a:lstStyle/>
          <a:p>
            <a:r>
              <a:rPr lang="en-US" dirty="0"/>
              <a:t>IB learning objective: </a:t>
            </a:r>
          </a:p>
        </p:txBody>
      </p:sp>
      <p:sp>
        <p:nvSpPr>
          <p:cNvPr id="3" name="Content Placeholder 2">
            <a:extLst>
              <a:ext uri="{FF2B5EF4-FFF2-40B4-BE49-F238E27FC236}">
                <a16:creationId xmlns:a16="http://schemas.microsoft.com/office/drawing/2014/main" id="{67353060-279F-454B-939E-6FE8E6047F98}"/>
              </a:ext>
            </a:extLst>
          </p:cNvPr>
          <p:cNvSpPr>
            <a:spLocks noGrp="1"/>
          </p:cNvSpPr>
          <p:nvPr>
            <p:ph idx="1"/>
          </p:nvPr>
        </p:nvSpPr>
        <p:spPr/>
        <p:txBody>
          <a:bodyPr/>
          <a:lstStyle/>
          <a:p>
            <a:pPr marL="0" indent="0">
              <a:buNone/>
            </a:pPr>
            <a:r>
              <a:rPr lang="en-US" dirty="0"/>
              <a:t>Disparities in exposure to climate change risk and vulnerability, including variations in people’s location, wealth, social differences (age, gender, education), risk perception</a:t>
            </a:r>
          </a:p>
          <a:p>
            <a:endParaRPr lang="en-US" dirty="0"/>
          </a:p>
          <a:p>
            <a:r>
              <a:rPr lang="en-US" dirty="0"/>
              <a:t>Detailed examples of two or more societies with contrasting vulnerability</a:t>
            </a:r>
          </a:p>
        </p:txBody>
      </p:sp>
      <p:pic>
        <p:nvPicPr>
          <p:cNvPr id="4" name="Picture 3">
            <a:extLst>
              <a:ext uri="{FF2B5EF4-FFF2-40B4-BE49-F238E27FC236}">
                <a16:creationId xmlns:a16="http://schemas.microsoft.com/office/drawing/2014/main" id="{85A8C4ED-AE8D-144A-8216-5278610F2B9B}"/>
              </a:ext>
            </a:extLst>
          </p:cNvPr>
          <p:cNvPicPr>
            <a:picLocks noChangeAspect="1"/>
          </p:cNvPicPr>
          <p:nvPr/>
        </p:nvPicPr>
        <p:blipFill>
          <a:blip r:embed="rId2"/>
          <a:stretch>
            <a:fillRect/>
          </a:stretch>
        </p:blipFill>
        <p:spPr>
          <a:xfrm>
            <a:off x="9522804" y="4706911"/>
            <a:ext cx="1829803" cy="1851795"/>
          </a:xfrm>
          <a:prstGeom prst="rect">
            <a:avLst/>
          </a:prstGeom>
        </p:spPr>
      </p:pic>
    </p:spTree>
    <p:extLst>
      <p:ext uri="{BB962C8B-B14F-4D97-AF65-F5344CB8AC3E}">
        <p14:creationId xmlns:p14="http://schemas.microsoft.com/office/powerpoint/2010/main" val="277509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BCB4-5E47-B74E-852C-38805ADD65B1}"/>
              </a:ext>
            </a:extLst>
          </p:cNvPr>
          <p:cNvSpPr>
            <a:spLocks noGrp="1"/>
          </p:cNvSpPr>
          <p:nvPr>
            <p:ph type="title"/>
          </p:nvPr>
        </p:nvSpPr>
        <p:spPr>
          <a:solidFill>
            <a:srgbClr val="FFFF00"/>
          </a:solidFill>
        </p:spPr>
        <p:txBody>
          <a:bodyPr/>
          <a:lstStyle/>
          <a:p>
            <a:r>
              <a:rPr lang="en-US" dirty="0"/>
              <a:t>Risk perception </a:t>
            </a:r>
          </a:p>
        </p:txBody>
      </p:sp>
      <p:graphicFrame>
        <p:nvGraphicFramePr>
          <p:cNvPr id="8" name="Content Placeholder 7">
            <a:extLst>
              <a:ext uri="{FF2B5EF4-FFF2-40B4-BE49-F238E27FC236}">
                <a16:creationId xmlns:a16="http://schemas.microsoft.com/office/drawing/2014/main" id="{DBA7D278-E9D0-4843-9CF8-66596B3D3228}"/>
              </a:ext>
            </a:extLst>
          </p:cNvPr>
          <p:cNvGraphicFramePr>
            <a:graphicFrameLocks noGrp="1"/>
          </p:cNvGraphicFramePr>
          <p:nvPr>
            <p:ph idx="1"/>
            <p:extLst>
              <p:ext uri="{D42A27DB-BD31-4B8C-83A1-F6EECF244321}">
                <p14:modId xmlns:p14="http://schemas.microsoft.com/office/powerpoint/2010/main" val="3039370960"/>
              </p:ext>
            </p:extLst>
          </p:nvPr>
        </p:nvGraphicFramePr>
        <p:xfrm>
          <a:off x="657225" y="1690688"/>
          <a:ext cx="9048750" cy="3108960"/>
        </p:xfrm>
        <a:graphic>
          <a:graphicData uri="http://schemas.openxmlformats.org/drawingml/2006/table">
            <a:tbl>
              <a:tblPr/>
              <a:tblGrid>
                <a:gridCol w="9048750">
                  <a:extLst>
                    <a:ext uri="{9D8B030D-6E8A-4147-A177-3AD203B41FA5}">
                      <a16:colId xmlns:a16="http://schemas.microsoft.com/office/drawing/2014/main" val="3608713004"/>
                    </a:ext>
                  </a:extLst>
                </a:gridCol>
              </a:tblGrid>
              <a:tr h="0">
                <a:tc>
                  <a:txBody>
                    <a:bodyPr/>
                    <a:lstStyle/>
                    <a:p>
                      <a:pPr fontAlgn="t">
                        <a:buFont typeface="Arial" panose="020B0604020202020204" pitchFamily="34" charset="0"/>
                        <a:buChar char="•"/>
                      </a:pPr>
                      <a:r>
                        <a:rPr lang="en-US" dirty="0">
                          <a:solidFill>
                            <a:srgbClr val="695D46"/>
                          </a:solidFill>
                          <a:effectLst/>
                        </a:rPr>
                        <a:t>What is it?</a:t>
                      </a:r>
                      <a:br>
                        <a:rPr lang="en-US" dirty="0">
                          <a:effectLst/>
                        </a:rPr>
                      </a:br>
                      <a:r>
                        <a:rPr lang="en-US" dirty="0">
                          <a:solidFill>
                            <a:srgbClr val="695D46"/>
                          </a:solidFill>
                          <a:effectLst/>
                        </a:rPr>
                        <a:t>Why is risk perception important?</a:t>
                      </a:r>
                      <a:br>
                        <a:rPr lang="en-US" dirty="0">
                          <a:effectLst/>
                        </a:rPr>
                      </a:br>
                      <a:r>
                        <a:rPr lang="en-US" dirty="0">
                          <a:solidFill>
                            <a:srgbClr val="695D46"/>
                          </a:solidFill>
                          <a:effectLst/>
                        </a:rPr>
                        <a:t>How do you rate your own perception of the risks from climate change? Can you explain this using the factors which affect risk perception?</a:t>
                      </a:r>
                      <a:br>
                        <a:rPr lang="en-US" dirty="0">
                          <a:solidFill>
                            <a:srgbClr val="695D46"/>
                          </a:solidFill>
                          <a:effectLst/>
                        </a:rPr>
                      </a:br>
                      <a:r>
                        <a:rPr lang="en-US" dirty="0">
                          <a:solidFill>
                            <a:srgbClr val="695D46"/>
                          </a:solidFill>
                          <a:effectLst/>
                        </a:rPr>
                        <a:t>​</a:t>
                      </a:r>
                      <a:br>
                        <a:rPr lang="en-US" dirty="0">
                          <a:effectLst/>
                        </a:rPr>
                      </a:br>
                      <a:r>
                        <a:rPr lang="en-US" dirty="0">
                          <a:effectLst/>
                        </a:rPr>
                        <a:t>Factors affecting risk perception:</a:t>
                      </a:r>
                    </a:p>
                    <a:p>
                      <a:pPr fontAlgn="t">
                        <a:buFont typeface="Arial" panose="020B0604020202020204" pitchFamily="34" charset="0"/>
                        <a:buChar char="•"/>
                      </a:pPr>
                      <a:r>
                        <a:rPr lang="en-US" dirty="0">
                          <a:effectLst/>
                        </a:rPr>
                        <a:t>Extent of factual knowledge/data</a:t>
                      </a:r>
                    </a:p>
                    <a:p>
                      <a:pPr fontAlgn="t">
                        <a:buFont typeface="Arial" panose="020B0604020202020204" pitchFamily="34" charset="0"/>
                        <a:buChar char="•"/>
                      </a:pPr>
                      <a:r>
                        <a:rPr lang="en-US" dirty="0">
                          <a:effectLst/>
                        </a:rPr>
                        <a:t>Level of personal threat</a:t>
                      </a:r>
                    </a:p>
                    <a:p>
                      <a:pPr fontAlgn="t">
                        <a:buFont typeface="Arial" panose="020B0604020202020204" pitchFamily="34" charset="0"/>
                        <a:buChar char="•"/>
                      </a:pPr>
                      <a:r>
                        <a:rPr lang="en-US" dirty="0">
                          <a:effectLst/>
                        </a:rPr>
                        <a:t>Immediacy of the risk</a:t>
                      </a:r>
                    </a:p>
                    <a:p>
                      <a:pPr fontAlgn="t">
                        <a:buFont typeface="Arial" panose="020B0604020202020204" pitchFamily="34" charset="0"/>
                        <a:buChar char="•"/>
                      </a:pPr>
                      <a:r>
                        <a:rPr lang="en-US" dirty="0">
                          <a:effectLst/>
                        </a:rPr>
                        <a:t>Extent to which the risk can be controlled</a:t>
                      </a:r>
                    </a:p>
                    <a:p>
                      <a:pPr fontAlgn="t">
                        <a:buFont typeface="Arial" panose="020B0604020202020204" pitchFamily="34" charset="0"/>
                        <a:buChar char="•"/>
                      </a:pPr>
                      <a:r>
                        <a:rPr lang="en-US" dirty="0">
                          <a:effectLst/>
                        </a:rPr>
                        <a:t>Extent to which person/community is open to changing ideas.</a:t>
                      </a:r>
                    </a:p>
                  </a:txBody>
                  <a:tcPr marL="142875" marR="142875">
                    <a:lnL>
                      <a:noFill/>
                    </a:lnL>
                    <a:lnR>
                      <a:noFill/>
                    </a:lnR>
                    <a:lnT>
                      <a:noFill/>
                    </a:lnT>
                    <a:lnB>
                      <a:noFill/>
                    </a:lnB>
                  </a:tcPr>
                </a:tc>
                <a:extLst>
                  <a:ext uri="{0D108BD9-81ED-4DB2-BD59-A6C34878D82A}">
                    <a16:rowId xmlns:a16="http://schemas.microsoft.com/office/drawing/2014/main" val="623957234"/>
                  </a:ext>
                </a:extLst>
              </a:tr>
            </a:tbl>
          </a:graphicData>
        </a:graphic>
      </p:graphicFrame>
      <p:pic>
        <p:nvPicPr>
          <p:cNvPr id="10" name="Picture 9">
            <a:extLst>
              <a:ext uri="{FF2B5EF4-FFF2-40B4-BE49-F238E27FC236}">
                <a16:creationId xmlns:a16="http://schemas.microsoft.com/office/drawing/2014/main" id="{81635230-EFF4-DB4C-ABF4-6E534F42A82A}"/>
              </a:ext>
            </a:extLst>
          </p:cNvPr>
          <p:cNvPicPr>
            <a:picLocks noChangeAspect="1"/>
          </p:cNvPicPr>
          <p:nvPr/>
        </p:nvPicPr>
        <p:blipFill>
          <a:blip r:embed="rId2"/>
          <a:stretch>
            <a:fillRect/>
          </a:stretch>
        </p:blipFill>
        <p:spPr>
          <a:xfrm>
            <a:off x="6642724" y="2821378"/>
            <a:ext cx="5398473" cy="3579422"/>
          </a:xfrm>
          <a:prstGeom prst="rect">
            <a:avLst/>
          </a:prstGeom>
        </p:spPr>
      </p:pic>
    </p:spTree>
    <p:extLst>
      <p:ext uri="{BB962C8B-B14F-4D97-AF65-F5344CB8AC3E}">
        <p14:creationId xmlns:p14="http://schemas.microsoft.com/office/powerpoint/2010/main" val="20726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8DD1-C10E-BE49-88BE-A033D8A128B7}"/>
              </a:ext>
            </a:extLst>
          </p:cNvPr>
          <p:cNvSpPr>
            <a:spLocks noGrp="1"/>
          </p:cNvSpPr>
          <p:nvPr>
            <p:ph type="title"/>
          </p:nvPr>
        </p:nvSpPr>
        <p:spPr>
          <a:solidFill>
            <a:srgbClr val="FFFF00"/>
          </a:solidFill>
        </p:spPr>
        <p:txBody>
          <a:bodyPr/>
          <a:lstStyle/>
          <a:p>
            <a:r>
              <a:rPr lang="en-US" dirty="0"/>
              <a:t>Example question</a:t>
            </a:r>
          </a:p>
        </p:txBody>
      </p:sp>
      <p:sp>
        <p:nvSpPr>
          <p:cNvPr id="3" name="Content Placeholder 2">
            <a:extLst>
              <a:ext uri="{FF2B5EF4-FFF2-40B4-BE49-F238E27FC236}">
                <a16:creationId xmlns:a16="http://schemas.microsoft.com/office/drawing/2014/main" id="{D23E8ECD-DC27-4144-99AA-F08D3CBAADD9}"/>
              </a:ext>
            </a:extLst>
          </p:cNvPr>
          <p:cNvSpPr>
            <a:spLocks noGrp="1"/>
          </p:cNvSpPr>
          <p:nvPr>
            <p:ph idx="1"/>
          </p:nvPr>
        </p:nvSpPr>
        <p:spPr/>
        <p:txBody>
          <a:bodyPr/>
          <a:lstStyle/>
          <a:p>
            <a:pPr marL="0" indent="0">
              <a:buNone/>
            </a:pPr>
            <a:r>
              <a:rPr lang="en-US" dirty="0"/>
              <a:t>’The world’s poorer countries are least responsible for climate change and have the most to lose because of it.’ To what extent do you agree with this statement? (10 marks)</a:t>
            </a:r>
          </a:p>
        </p:txBody>
      </p:sp>
    </p:spTree>
    <p:extLst>
      <p:ext uri="{BB962C8B-B14F-4D97-AF65-F5344CB8AC3E}">
        <p14:creationId xmlns:p14="http://schemas.microsoft.com/office/powerpoint/2010/main" val="37962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106A-3152-EC42-9D21-98AB50B24BC2}"/>
              </a:ext>
            </a:extLst>
          </p:cNvPr>
          <p:cNvSpPr>
            <a:spLocks noGrp="1"/>
          </p:cNvSpPr>
          <p:nvPr>
            <p:ph type="title"/>
          </p:nvPr>
        </p:nvSpPr>
        <p:spPr>
          <a:solidFill>
            <a:srgbClr val="FFFF00"/>
          </a:solidFill>
        </p:spPr>
        <p:txBody>
          <a:bodyPr>
            <a:noAutofit/>
          </a:bodyPr>
          <a:lstStyle/>
          <a:p>
            <a:pPr marL="0" indent="0"/>
            <a:r>
              <a:rPr lang="en-US" sz="1800" b="1" u="sng" dirty="0"/>
              <a:t>IB learning objective: </a:t>
            </a:r>
            <a:r>
              <a:rPr lang="en-US" sz="1800" dirty="0"/>
              <a:t>Disparities in exposure to climate change risk and vulnerability, including variations in people’s location, wealth, social differences (age, gender, education), risk perception</a:t>
            </a:r>
            <a:br>
              <a:rPr lang="en-US" sz="1800" dirty="0"/>
            </a:br>
            <a:br>
              <a:rPr lang="en-US" sz="1800" dirty="0"/>
            </a:br>
            <a:r>
              <a:rPr lang="en-US" sz="1800" dirty="0"/>
              <a:t>Detailed examples of two or more societies with contrasting vulnerability</a:t>
            </a:r>
            <a:br>
              <a:rPr lang="en-US" sz="1800" dirty="0"/>
            </a:br>
            <a:endParaRPr lang="en-US" sz="1800" dirty="0"/>
          </a:p>
        </p:txBody>
      </p:sp>
      <p:sp>
        <p:nvSpPr>
          <p:cNvPr id="3" name="Content Placeholder 2">
            <a:extLst>
              <a:ext uri="{FF2B5EF4-FFF2-40B4-BE49-F238E27FC236}">
                <a16:creationId xmlns:a16="http://schemas.microsoft.com/office/drawing/2014/main" id="{F6D7511C-CED0-C94D-A40D-384345F532FE}"/>
              </a:ext>
            </a:extLst>
          </p:cNvPr>
          <p:cNvSpPr>
            <a:spLocks noGrp="1"/>
          </p:cNvSpPr>
          <p:nvPr>
            <p:ph idx="1"/>
          </p:nvPr>
        </p:nvSpPr>
        <p:spPr/>
        <p:txBody>
          <a:bodyPr>
            <a:normAutofit fontScale="92500" lnSpcReduction="10000"/>
          </a:bodyPr>
          <a:lstStyle/>
          <a:p>
            <a:pPr marL="0" indent="0">
              <a:buNone/>
            </a:pPr>
            <a:r>
              <a:rPr lang="en-US" b="1" u="sng" dirty="0"/>
              <a:t>What:</a:t>
            </a:r>
            <a:r>
              <a:rPr lang="en-US" dirty="0"/>
              <a:t>  The factors that determine Climate Change Vulnerability/ Resilience </a:t>
            </a:r>
          </a:p>
          <a:p>
            <a:endParaRPr lang="en-US" b="1" u="sng" dirty="0"/>
          </a:p>
          <a:p>
            <a:pPr marL="0" indent="0">
              <a:buNone/>
            </a:pPr>
            <a:r>
              <a:rPr lang="en-US" b="1" u="sng" dirty="0"/>
              <a:t>Why: </a:t>
            </a:r>
            <a:r>
              <a:rPr lang="en-US" dirty="0"/>
              <a:t> To analyse the disparities in exposure, risk and vulnerability </a:t>
            </a:r>
            <a:endParaRPr lang="en-US" b="1" u="sng" dirty="0"/>
          </a:p>
          <a:p>
            <a:pPr marL="0" indent="0">
              <a:buNone/>
            </a:pPr>
            <a:endParaRPr lang="en-US" b="1" u="sng" dirty="0"/>
          </a:p>
          <a:p>
            <a:pPr marL="0" indent="0">
              <a:buNone/>
            </a:pPr>
            <a:r>
              <a:rPr lang="en-US" b="1" u="sng" dirty="0"/>
              <a:t>How: </a:t>
            </a:r>
          </a:p>
          <a:p>
            <a:r>
              <a:rPr lang="en-US" dirty="0"/>
              <a:t>Learn how in theory how Climate Change risk/ vulnerability can be calculated/ measured</a:t>
            </a:r>
          </a:p>
          <a:p>
            <a:r>
              <a:rPr lang="en-US" dirty="0"/>
              <a:t>Apply this theory to 2 contrasting case studies</a:t>
            </a:r>
          </a:p>
          <a:p>
            <a:r>
              <a:rPr lang="en-US" dirty="0"/>
              <a:t>Understand how within a country demographics can have an impact on vulnerability  </a:t>
            </a:r>
          </a:p>
          <a:p>
            <a:endParaRPr lang="en-US" dirty="0"/>
          </a:p>
        </p:txBody>
      </p:sp>
    </p:spTree>
    <p:extLst>
      <p:ext uri="{BB962C8B-B14F-4D97-AF65-F5344CB8AC3E}">
        <p14:creationId xmlns:p14="http://schemas.microsoft.com/office/powerpoint/2010/main" val="250244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6473-1776-AF4A-A73C-04D0E1F3D1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682FAA-8D68-1249-B471-8FC396BAEA59}"/>
              </a:ext>
            </a:extLst>
          </p:cNvPr>
          <p:cNvSpPr>
            <a:spLocks noGrp="1"/>
          </p:cNvSpPr>
          <p:nvPr>
            <p:ph idx="1"/>
          </p:nvPr>
        </p:nvSpPr>
        <p:spPr/>
        <p:txBody>
          <a:bodyPr/>
          <a:lstStyle/>
          <a:p>
            <a:pPr marL="0" indent="0">
              <a:buNone/>
            </a:pPr>
            <a:endParaRPr lang="en-US" dirty="0"/>
          </a:p>
        </p:txBody>
      </p:sp>
      <p:sp>
        <p:nvSpPr>
          <p:cNvPr id="4" name="Content Placeholder 2">
            <a:extLst>
              <a:ext uri="{FF2B5EF4-FFF2-40B4-BE49-F238E27FC236}">
                <a16:creationId xmlns:a16="http://schemas.microsoft.com/office/drawing/2014/main" id="{D66BA36D-25FF-D544-AC0A-4EBD438AA1E8}"/>
              </a:ext>
            </a:extLst>
          </p:cNvPr>
          <p:cNvSpPr txBox="1">
            <a:spLocks/>
          </p:cNvSpPr>
          <p:nvPr/>
        </p:nvSpPr>
        <p:spPr>
          <a:xfrm>
            <a:off x="838200" y="20977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Vulnerability refers to the degree to which people or the things they value are susceptible to, or are unable to cope with, the adverse impacts of climate change. Thus, vulnerability determines how severe the impacts of climate change might be.</a:t>
            </a:r>
          </a:p>
        </p:txBody>
      </p:sp>
      <p:sp>
        <p:nvSpPr>
          <p:cNvPr id="5" name="Title 1">
            <a:extLst>
              <a:ext uri="{FF2B5EF4-FFF2-40B4-BE49-F238E27FC236}">
                <a16:creationId xmlns:a16="http://schemas.microsoft.com/office/drawing/2014/main" id="{9519E989-2EA2-EB40-B21B-5BB5C08FFD3A}"/>
              </a:ext>
            </a:extLst>
          </p:cNvPr>
          <p:cNvSpPr txBox="1">
            <a:spLocks/>
          </p:cNvSpPr>
          <p:nvPr/>
        </p:nvSpPr>
        <p:spPr>
          <a:xfrm>
            <a:off x="838200" y="574522"/>
            <a:ext cx="3403294" cy="97893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Vulnerability</a:t>
            </a:r>
            <a:r>
              <a:rPr lang="en-US" dirty="0"/>
              <a:t> </a:t>
            </a:r>
          </a:p>
        </p:txBody>
      </p:sp>
    </p:spTree>
    <p:extLst>
      <p:ext uri="{BB962C8B-B14F-4D97-AF65-F5344CB8AC3E}">
        <p14:creationId xmlns:p14="http://schemas.microsoft.com/office/powerpoint/2010/main" val="21194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343E2FDC-F901-C74B-A5A6-1E0B0706B77E}"/>
                  </a:ext>
                </a:extLst>
              </p:cNvPr>
              <p:cNvGraphicFramePr>
                <a:graphicFrameLocks noGrp="1"/>
              </p:cNvGraphicFramePr>
              <p:nvPr/>
            </p:nvGraphicFramePr>
            <p:xfrm>
              <a:off x="1460500" y="819149"/>
              <a:ext cx="9271000" cy="52197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a:extLst>
                  <a:ext uri="{FF2B5EF4-FFF2-40B4-BE49-F238E27FC236}">
                    <a16:creationId xmlns:a16="http://schemas.microsoft.com/office/drawing/2014/main" id="{343E2FDC-F901-C74B-A5A6-1E0B0706B77E}"/>
                  </a:ext>
                </a:extLst>
              </p:cNvPr>
              <p:cNvPicPr>
                <a:picLocks noGrp="1" noRot="1" noChangeAspect="1" noMove="1" noResize="1" noEditPoints="1" noAdjustHandles="1" noChangeArrowheads="1" noChangeShapeType="1"/>
              </p:cNvPicPr>
              <p:nvPr/>
            </p:nvPicPr>
            <p:blipFill>
              <a:blip r:embed="rId3"/>
              <a:stretch>
                <a:fillRect/>
              </a:stretch>
            </p:blipFill>
            <p:spPr>
              <a:xfrm>
                <a:off x="1460500" y="819149"/>
                <a:ext cx="9271000" cy="5219700"/>
              </a:xfrm>
              <a:prstGeom prst="rect">
                <a:avLst/>
              </a:prstGeom>
            </p:spPr>
          </p:pic>
        </mc:Fallback>
      </mc:AlternateContent>
      <p:sp>
        <p:nvSpPr>
          <p:cNvPr id="5" name="Content Placeholder 4">
            <a:extLst>
              <a:ext uri="{FF2B5EF4-FFF2-40B4-BE49-F238E27FC236}">
                <a16:creationId xmlns:a16="http://schemas.microsoft.com/office/drawing/2014/main" id="{A2541938-97A7-8D42-916E-99624A26967A}"/>
              </a:ext>
            </a:extLst>
          </p:cNvPr>
          <p:cNvSpPr>
            <a:spLocks noGrp="1"/>
          </p:cNvSpPr>
          <p:nvPr>
            <p:ph idx="1"/>
          </p:nvPr>
        </p:nvSpPr>
        <p:spPr/>
        <p:txBody>
          <a:bodyPr/>
          <a:lstStyle/>
          <a:p>
            <a:endParaRPr lang="en-US"/>
          </a:p>
        </p:txBody>
      </p:sp>
      <p:sp>
        <p:nvSpPr>
          <p:cNvPr id="6" name="Title 5">
            <a:extLst>
              <a:ext uri="{FF2B5EF4-FFF2-40B4-BE49-F238E27FC236}">
                <a16:creationId xmlns:a16="http://schemas.microsoft.com/office/drawing/2014/main" id="{3C70A6AB-D92D-BC47-B253-0F15423EDBF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989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3F63-CCCD-3246-8F28-6C1222CE1E59}"/>
              </a:ext>
            </a:extLst>
          </p:cNvPr>
          <p:cNvSpPr>
            <a:spLocks noGrp="1"/>
          </p:cNvSpPr>
          <p:nvPr>
            <p:ph type="title"/>
          </p:nvPr>
        </p:nvSpPr>
        <p:spPr>
          <a:xfrm>
            <a:off x="838200" y="365125"/>
            <a:ext cx="2874484" cy="1325563"/>
          </a:xfrm>
          <a:solidFill>
            <a:srgbClr val="00B0F0"/>
          </a:solidFill>
        </p:spPr>
        <p:txBody>
          <a:bodyPr/>
          <a:lstStyle/>
          <a:p>
            <a:r>
              <a:rPr lang="en-US" dirty="0"/>
              <a:t> </a:t>
            </a:r>
            <a:r>
              <a:rPr lang="en-US" b="1" dirty="0"/>
              <a:t>Resilience</a:t>
            </a:r>
            <a:endParaRPr lang="en-US" dirty="0"/>
          </a:p>
        </p:txBody>
      </p:sp>
      <p:sp>
        <p:nvSpPr>
          <p:cNvPr id="3" name="Content Placeholder 2">
            <a:extLst>
              <a:ext uri="{FF2B5EF4-FFF2-40B4-BE49-F238E27FC236}">
                <a16:creationId xmlns:a16="http://schemas.microsoft.com/office/drawing/2014/main" id="{2A4AB12A-4B38-8749-816B-BBABCD54808F}"/>
              </a:ext>
            </a:extLst>
          </p:cNvPr>
          <p:cNvSpPr>
            <a:spLocks noGrp="1"/>
          </p:cNvSpPr>
          <p:nvPr>
            <p:ph idx="1"/>
          </p:nvPr>
        </p:nvSpPr>
        <p:spPr/>
        <p:txBody>
          <a:bodyPr/>
          <a:lstStyle/>
          <a:p>
            <a:pPr marL="0" indent="0">
              <a:buNone/>
            </a:pPr>
            <a:r>
              <a:rPr lang="en-US" b="1" dirty="0">
                <a:solidFill>
                  <a:schemeClr val="accent1"/>
                </a:solidFill>
              </a:rPr>
              <a:t> Resilience </a:t>
            </a:r>
            <a:r>
              <a:rPr lang="en-US" dirty="0">
                <a:solidFill>
                  <a:schemeClr val="accent1"/>
                </a:solidFill>
              </a:rPr>
              <a:t>refers to the ability of a human system to withstand contemporary shocks and to anticipate and plan for future shocks.</a:t>
            </a:r>
          </a:p>
          <a:p>
            <a:pPr marL="0" indent="0">
              <a:buNone/>
            </a:pPr>
            <a:r>
              <a:rPr lang="en-US" dirty="0"/>
              <a:t>Resilient systems have the ability to learn from past experiences and to use that knowledge when confronting problems. Systems with high adaptive capacity are therefore resilient and able to reconfigure themselves to deal with climate change. Systems with low adaptive capacity are much less resilient and much more vulnerable to climate change.</a:t>
            </a:r>
          </a:p>
        </p:txBody>
      </p:sp>
    </p:spTree>
    <p:extLst>
      <p:ext uri="{BB962C8B-B14F-4D97-AF65-F5344CB8AC3E}">
        <p14:creationId xmlns:p14="http://schemas.microsoft.com/office/powerpoint/2010/main" val="78370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4E9B-E1D5-D04C-B56E-76559C4C6E20}"/>
              </a:ext>
            </a:extLst>
          </p:cNvPr>
          <p:cNvSpPr>
            <a:spLocks noGrp="1"/>
          </p:cNvSpPr>
          <p:nvPr>
            <p:ph type="title"/>
          </p:nvPr>
        </p:nvSpPr>
        <p:spPr>
          <a:xfrm>
            <a:off x="652708" y="247636"/>
            <a:ext cx="10515600" cy="909136"/>
          </a:xfrm>
          <a:solidFill>
            <a:srgbClr val="00B0F0"/>
          </a:solidFill>
        </p:spPr>
        <p:txBody>
          <a:bodyPr>
            <a:normAutofit/>
          </a:bodyPr>
          <a:lstStyle/>
          <a:p>
            <a:r>
              <a:rPr lang="en-US" dirty="0"/>
              <a:t>Measuring vulnerability/ Resilience </a:t>
            </a:r>
          </a:p>
        </p:txBody>
      </p:sp>
      <p:pic>
        <p:nvPicPr>
          <p:cNvPr id="5" name="Content Placeholder 4">
            <a:extLst>
              <a:ext uri="{FF2B5EF4-FFF2-40B4-BE49-F238E27FC236}">
                <a16:creationId xmlns:a16="http://schemas.microsoft.com/office/drawing/2014/main" id="{3135ADA9-D677-144C-836B-B30E23F632FB}"/>
              </a:ext>
            </a:extLst>
          </p:cNvPr>
          <p:cNvPicPr>
            <a:picLocks noGrp="1" noChangeAspect="1"/>
          </p:cNvPicPr>
          <p:nvPr>
            <p:ph idx="1"/>
          </p:nvPr>
        </p:nvPicPr>
        <p:blipFill>
          <a:blip r:embed="rId2"/>
          <a:stretch>
            <a:fillRect/>
          </a:stretch>
        </p:blipFill>
        <p:spPr>
          <a:xfrm>
            <a:off x="538536" y="1707593"/>
            <a:ext cx="3888338" cy="2265169"/>
          </a:xfrm>
        </p:spPr>
      </p:pic>
      <p:pic>
        <p:nvPicPr>
          <p:cNvPr id="7" name="Picture 6">
            <a:extLst>
              <a:ext uri="{FF2B5EF4-FFF2-40B4-BE49-F238E27FC236}">
                <a16:creationId xmlns:a16="http://schemas.microsoft.com/office/drawing/2014/main" id="{14A40718-C531-244C-B19D-F40A6E03B676}"/>
              </a:ext>
            </a:extLst>
          </p:cNvPr>
          <p:cNvPicPr>
            <a:picLocks noChangeAspect="1"/>
          </p:cNvPicPr>
          <p:nvPr/>
        </p:nvPicPr>
        <p:blipFill>
          <a:blip r:embed="rId3"/>
          <a:stretch>
            <a:fillRect/>
          </a:stretch>
        </p:blipFill>
        <p:spPr>
          <a:xfrm>
            <a:off x="4559197" y="1743753"/>
            <a:ext cx="3398081" cy="2212104"/>
          </a:xfrm>
          <a:prstGeom prst="rect">
            <a:avLst/>
          </a:prstGeom>
        </p:spPr>
      </p:pic>
      <p:sp>
        <p:nvSpPr>
          <p:cNvPr id="8" name="Title 1">
            <a:extLst>
              <a:ext uri="{FF2B5EF4-FFF2-40B4-BE49-F238E27FC236}">
                <a16:creationId xmlns:a16="http://schemas.microsoft.com/office/drawing/2014/main" id="{A389E36B-78E7-5048-A4EC-A17F4800520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0" name="Picture 9">
            <a:extLst>
              <a:ext uri="{FF2B5EF4-FFF2-40B4-BE49-F238E27FC236}">
                <a16:creationId xmlns:a16="http://schemas.microsoft.com/office/drawing/2014/main" id="{3E1634D3-EB2C-5F4F-AE3B-4F0FEEAD0C6F}"/>
              </a:ext>
            </a:extLst>
          </p:cNvPr>
          <p:cNvPicPr>
            <a:picLocks noChangeAspect="1"/>
          </p:cNvPicPr>
          <p:nvPr/>
        </p:nvPicPr>
        <p:blipFill>
          <a:blip r:embed="rId4"/>
          <a:stretch>
            <a:fillRect/>
          </a:stretch>
        </p:blipFill>
        <p:spPr>
          <a:xfrm>
            <a:off x="8109678" y="1690687"/>
            <a:ext cx="3392652" cy="2265169"/>
          </a:xfrm>
          <a:prstGeom prst="rect">
            <a:avLst/>
          </a:prstGeom>
        </p:spPr>
      </p:pic>
      <p:pic>
        <p:nvPicPr>
          <p:cNvPr id="12" name="Picture 11">
            <a:extLst>
              <a:ext uri="{FF2B5EF4-FFF2-40B4-BE49-F238E27FC236}">
                <a16:creationId xmlns:a16="http://schemas.microsoft.com/office/drawing/2014/main" id="{6A99FFF6-A16B-8B44-9124-028C36292BA6}"/>
              </a:ext>
            </a:extLst>
          </p:cNvPr>
          <p:cNvPicPr>
            <a:picLocks noChangeAspect="1"/>
          </p:cNvPicPr>
          <p:nvPr/>
        </p:nvPicPr>
        <p:blipFill>
          <a:blip r:embed="rId5"/>
          <a:stretch>
            <a:fillRect/>
          </a:stretch>
        </p:blipFill>
        <p:spPr>
          <a:xfrm>
            <a:off x="652708" y="4127912"/>
            <a:ext cx="3655175" cy="1883143"/>
          </a:xfrm>
          <a:prstGeom prst="rect">
            <a:avLst/>
          </a:prstGeom>
        </p:spPr>
      </p:pic>
      <p:pic>
        <p:nvPicPr>
          <p:cNvPr id="14" name="Picture 13">
            <a:extLst>
              <a:ext uri="{FF2B5EF4-FFF2-40B4-BE49-F238E27FC236}">
                <a16:creationId xmlns:a16="http://schemas.microsoft.com/office/drawing/2014/main" id="{1D075AAE-A5A0-704E-BC97-AF89CFFFFD8C}"/>
              </a:ext>
            </a:extLst>
          </p:cNvPr>
          <p:cNvPicPr>
            <a:picLocks noChangeAspect="1"/>
          </p:cNvPicPr>
          <p:nvPr/>
        </p:nvPicPr>
        <p:blipFill>
          <a:blip r:embed="rId6"/>
          <a:stretch>
            <a:fillRect/>
          </a:stretch>
        </p:blipFill>
        <p:spPr>
          <a:xfrm>
            <a:off x="4689630" y="4127913"/>
            <a:ext cx="3137213" cy="2083842"/>
          </a:xfrm>
          <a:prstGeom prst="rect">
            <a:avLst/>
          </a:prstGeom>
        </p:spPr>
      </p:pic>
      <p:pic>
        <p:nvPicPr>
          <p:cNvPr id="16" name="Picture 15">
            <a:extLst>
              <a:ext uri="{FF2B5EF4-FFF2-40B4-BE49-F238E27FC236}">
                <a16:creationId xmlns:a16="http://schemas.microsoft.com/office/drawing/2014/main" id="{B537DF81-727D-1C4C-9E3C-0EB7926F2A91}"/>
              </a:ext>
            </a:extLst>
          </p:cNvPr>
          <p:cNvPicPr>
            <a:picLocks noChangeAspect="1"/>
          </p:cNvPicPr>
          <p:nvPr/>
        </p:nvPicPr>
        <p:blipFill>
          <a:blip r:embed="rId7"/>
          <a:stretch>
            <a:fillRect/>
          </a:stretch>
        </p:blipFill>
        <p:spPr>
          <a:xfrm>
            <a:off x="8208590" y="4127913"/>
            <a:ext cx="3145210" cy="1883143"/>
          </a:xfrm>
          <a:prstGeom prst="rect">
            <a:avLst/>
          </a:prstGeom>
        </p:spPr>
      </p:pic>
      <p:sp>
        <p:nvSpPr>
          <p:cNvPr id="18" name="TextBox 17">
            <a:extLst>
              <a:ext uri="{FF2B5EF4-FFF2-40B4-BE49-F238E27FC236}">
                <a16:creationId xmlns:a16="http://schemas.microsoft.com/office/drawing/2014/main" id="{961FFF3F-6E85-3D4E-A147-67B3C4DBC2AD}"/>
              </a:ext>
            </a:extLst>
          </p:cNvPr>
          <p:cNvSpPr txBox="1"/>
          <p:nvPr/>
        </p:nvSpPr>
        <p:spPr>
          <a:xfrm>
            <a:off x="652708" y="3448280"/>
            <a:ext cx="3004892" cy="369332"/>
          </a:xfrm>
          <a:prstGeom prst="rect">
            <a:avLst/>
          </a:prstGeom>
          <a:noFill/>
        </p:spPr>
        <p:txBody>
          <a:bodyPr wrap="square" rtlCol="0">
            <a:spAutoFit/>
          </a:bodyPr>
          <a:lstStyle/>
          <a:p>
            <a:r>
              <a:rPr lang="en-US" dirty="0">
                <a:solidFill>
                  <a:schemeClr val="accent4"/>
                </a:solidFill>
              </a:rPr>
              <a:t>The Arctic</a:t>
            </a:r>
          </a:p>
        </p:txBody>
      </p:sp>
      <p:sp>
        <p:nvSpPr>
          <p:cNvPr id="19" name="TextBox 18">
            <a:extLst>
              <a:ext uri="{FF2B5EF4-FFF2-40B4-BE49-F238E27FC236}">
                <a16:creationId xmlns:a16="http://schemas.microsoft.com/office/drawing/2014/main" id="{E1691A3C-095C-2D4B-B736-B53B5FEA503F}"/>
              </a:ext>
            </a:extLst>
          </p:cNvPr>
          <p:cNvSpPr txBox="1"/>
          <p:nvPr/>
        </p:nvSpPr>
        <p:spPr>
          <a:xfrm>
            <a:off x="4689630" y="3487887"/>
            <a:ext cx="3004892" cy="369332"/>
          </a:xfrm>
          <a:prstGeom prst="rect">
            <a:avLst/>
          </a:prstGeom>
          <a:noFill/>
        </p:spPr>
        <p:txBody>
          <a:bodyPr wrap="square" rtlCol="0">
            <a:spAutoFit/>
          </a:bodyPr>
          <a:lstStyle/>
          <a:p>
            <a:r>
              <a:rPr lang="en-US" dirty="0">
                <a:solidFill>
                  <a:schemeClr val="accent4"/>
                </a:solidFill>
              </a:rPr>
              <a:t>London</a:t>
            </a:r>
          </a:p>
        </p:txBody>
      </p:sp>
      <p:sp>
        <p:nvSpPr>
          <p:cNvPr id="20" name="TextBox 19">
            <a:extLst>
              <a:ext uri="{FF2B5EF4-FFF2-40B4-BE49-F238E27FC236}">
                <a16:creationId xmlns:a16="http://schemas.microsoft.com/office/drawing/2014/main" id="{FABA55CF-A79F-5E40-B55D-F8C0A5DBB002}"/>
              </a:ext>
            </a:extLst>
          </p:cNvPr>
          <p:cNvSpPr txBox="1"/>
          <p:nvPr/>
        </p:nvSpPr>
        <p:spPr>
          <a:xfrm>
            <a:off x="8278749" y="3500744"/>
            <a:ext cx="3004892" cy="369332"/>
          </a:xfrm>
          <a:prstGeom prst="rect">
            <a:avLst/>
          </a:prstGeom>
          <a:noFill/>
        </p:spPr>
        <p:txBody>
          <a:bodyPr wrap="square" rtlCol="0">
            <a:spAutoFit/>
          </a:bodyPr>
          <a:lstStyle/>
          <a:p>
            <a:r>
              <a:rPr lang="en-US" dirty="0">
                <a:solidFill>
                  <a:schemeClr val="accent4"/>
                </a:solidFill>
              </a:rPr>
              <a:t>Philippines </a:t>
            </a:r>
          </a:p>
        </p:txBody>
      </p:sp>
      <p:sp>
        <p:nvSpPr>
          <p:cNvPr id="21" name="TextBox 20">
            <a:extLst>
              <a:ext uri="{FF2B5EF4-FFF2-40B4-BE49-F238E27FC236}">
                <a16:creationId xmlns:a16="http://schemas.microsoft.com/office/drawing/2014/main" id="{5307604B-336D-614A-BBCE-DB8236ADE8F5}"/>
              </a:ext>
            </a:extLst>
          </p:cNvPr>
          <p:cNvSpPr txBox="1"/>
          <p:nvPr/>
        </p:nvSpPr>
        <p:spPr>
          <a:xfrm>
            <a:off x="960182" y="5561049"/>
            <a:ext cx="3004892" cy="369332"/>
          </a:xfrm>
          <a:prstGeom prst="rect">
            <a:avLst/>
          </a:prstGeom>
          <a:noFill/>
        </p:spPr>
        <p:txBody>
          <a:bodyPr wrap="square" rtlCol="0">
            <a:spAutoFit/>
          </a:bodyPr>
          <a:lstStyle/>
          <a:p>
            <a:r>
              <a:rPr lang="en-US" dirty="0">
                <a:solidFill>
                  <a:schemeClr val="accent4"/>
                </a:solidFill>
              </a:rPr>
              <a:t>Bangladesh</a:t>
            </a:r>
          </a:p>
        </p:txBody>
      </p:sp>
      <p:sp>
        <p:nvSpPr>
          <p:cNvPr id="22" name="TextBox 21">
            <a:extLst>
              <a:ext uri="{FF2B5EF4-FFF2-40B4-BE49-F238E27FC236}">
                <a16:creationId xmlns:a16="http://schemas.microsoft.com/office/drawing/2014/main" id="{595A87C1-2EF0-E84B-865C-3750756633B0}"/>
              </a:ext>
            </a:extLst>
          </p:cNvPr>
          <p:cNvSpPr txBox="1"/>
          <p:nvPr/>
        </p:nvSpPr>
        <p:spPr>
          <a:xfrm>
            <a:off x="4777824" y="5745715"/>
            <a:ext cx="3430766" cy="369332"/>
          </a:xfrm>
          <a:prstGeom prst="rect">
            <a:avLst/>
          </a:prstGeom>
          <a:noFill/>
        </p:spPr>
        <p:txBody>
          <a:bodyPr wrap="square" rtlCol="0">
            <a:spAutoFit/>
          </a:bodyPr>
          <a:lstStyle/>
          <a:p>
            <a:r>
              <a:rPr lang="en-US" dirty="0">
                <a:solidFill>
                  <a:schemeClr val="accent4"/>
                </a:solidFill>
              </a:rPr>
              <a:t>Ghana</a:t>
            </a:r>
          </a:p>
        </p:txBody>
      </p:sp>
      <p:sp>
        <p:nvSpPr>
          <p:cNvPr id="23" name="TextBox 22">
            <a:extLst>
              <a:ext uri="{FF2B5EF4-FFF2-40B4-BE49-F238E27FC236}">
                <a16:creationId xmlns:a16="http://schemas.microsoft.com/office/drawing/2014/main" id="{933971F3-96F5-E84A-BE4C-329E4FB371F7}"/>
              </a:ext>
            </a:extLst>
          </p:cNvPr>
          <p:cNvSpPr txBox="1"/>
          <p:nvPr/>
        </p:nvSpPr>
        <p:spPr>
          <a:xfrm>
            <a:off x="8303558" y="5613512"/>
            <a:ext cx="3004892" cy="369332"/>
          </a:xfrm>
          <a:prstGeom prst="rect">
            <a:avLst/>
          </a:prstGeom>
          <a:noFill/>
        </p:spPr>
        <p:txBody>
          <a:bodyPr wrap="square" rtlCol="0">
            <a:spAutoFit/>
          </a:bodyPr>
          <a:lstStyle/>
          <a:p>
            <a:r>
              <a:rPr lang="en-US" dirty="0">
                <a:solidFill>
                  <a:schemeClr val="accent4"/>
                </a:solidFill>
              </a:rPr>
              <a:t>Kiribati </a:t>
            </a:r>
          </a:p>
        </p:txBody>
      </p:sp>
    </p:spTree>
    <p:extLst>
      <p:ext uri="{BB962C8B-B14F-4D97-AF65-F5344CB8AC3E}">
        <p14:creationId xmlns:p14="http://schemas.microsoft.com/office/powerpoint/2010/main" val="372828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F9BF-53BA-1043-B670-4DA04ACE1FF6}"/>
              </a:ext>
            </a:extLst>
          </p:cNvPr>
          <p:cNvSpPr>
            <a:spLocks noGrp="1"/>
          </p:cNvSpPr>
          <p:nvPr>
            <p:ph type="title"/>
          </p:nvPr>
        </p:nvSpPr>
        <p:spPr>
          <a:solidFill>
            <a:srgbClr val="00B0F0"/>
          </a:solidFill>
        </p:spPr>
        <p:txBody>
          <a:bodyPr/>
          <a:lstStyle/>
          <a:p>
            <a:r>
              <a:rPr lang="en-US" dirty="0"/>
              <a:t>Climate Change Vulnerability  (CCVI) </a:t>
            </a:r>
          </a:p>
        </p:txBody>
      </p:sp>
      <p:sp>
        <p:nvSpPr>
          <p:cNvPr id="3" name="Content Placeholder 2">
            <a:extLst>
              <a:ext uri="{FF2B5EF4-FFF2-40B4-BE49-F238E27FC236}">
                <a16:creationId xmlns:a16="http://schemas.microsoft.com/office/drawing/2014/main" id="{A40F711A-073B-0A41-B651-E42C468C16D0}"/>
              </a:ext>
            </a:extLst>
          </p:cNvPr>
          <p:cNvSpPr>
            <a:spLocks noGrp="1"/>
          </p:cNvSpPr>
          <p:nvPr>
            <p:ph idx="1"/>
          </p:nvPr>
        </p:nvSpPr>
        <p:spPr/>
        <p:txBody>
          <a:bodyPr/>
          <a:lstStyle/>
          <a:p>
            <a:pPr marL="0" indent="0">
              <a:buNone/>
            </a:pPr>
            <a:r>
              <a:rPr lang="en-US" dirty="0"/>
              <a:t>A composite indicator that combines three simpler composite indices:</a:t>
            </a:r>
          </a:p>
          <a:p>
            <a:pPr marL="0" indent="0">
              <a:buNone/>
            </a:pPr>
            <a:r>
              <a:rPr lang="en-US" dirty="0">
                <a:solidFill>
                  <a:srgbClr val="92D050"/>
                </a:solidFill>
              </a:rPr>
              <a:t>The Climate Change Exposure Index: </a:t>
            </a:r>
            <a:r>
              <a:rPr lang="en-US" dirty="0"/>
              <a:t>the exposure to climate- related natural disasters</a:t>
            </a:r>
          </a:p>
          <a:p>
            <a:pPr marL="0" indent="0">
              <a:buNone/>
            </a:pPr>
            <a:endParaRPr lang="en-US" dirty="0">
              <a:solidFill>
                <a:srgbClr val="7030A0"/>
              </a:solidFill>
            </a:endParaRPr>
          </a:p>
          <a:p>
            <a:pPr marL="0" indent="0">
              <a:buNone/>
            </a:pPr>
            <a:r>
              <a:rPr lang="en-US" dirty="0">
                <a:solidFill>
                  <a:srgbClr val="7030A0"/>
                </a:solidFill>
              </a:rPr>
              <a:t>The Climate Change Sensitivity Index: </a:t>
            </a:r>
            <a:r>
              <a:rPr lang="en-US" dirty="0"/>
              <a:t>Population patterns, economic development etc..</a:t>
            </a:r>
          </a:p>
          <a:p>
            <a:pPr marL="0" indent="0">
              <a:buNone/>
            </a:pPr>
            <a:endParaRPr lang="en-US" dirty="0">
              <a:solidFill>
                <a:srgbClr val="7030A0"/>
              </a:solidFill>
            </a:endParaRPr>
          </a:p>
          <a:p>
            <a:pPr marL="0" indent="0">
              <a:buNone/>
            </a:pPr>
            <a:r>
              <a:rPr lang="en-US" dirty="0">
                <a:solidFill>
                  <a:srgbClr val="0070C0"/>
                </a:solidFill>
              </a:rPr>
              <a:t>The Climate Change Adaptive Capacity Index: </a:t>
            </a:r>
            <a:r>
              <a:rPr lang="en-US" dirty="0"/>
              <a:t>The government’s capacity to adapt </a:t>
            </a:r>
            <a:endParaRPr lang="en-US" dirty="0">
              <a:solidFill>
                <a:srgbClr val="0070C0"/>
              </a:solidFill>
            </a:endParaRPr>
          </a:p>
        </p:txBody>
      </p:sp>
    </p:spTree>
    <p:extLst>
      <p:ext uri="{BB962C8B-B14F-4D97-AF65-F5344CB8AC3E}">
        <p14:creationId xmlns:p14="http://schemas.microsoft.com/office/powerpoint/2010/main" val="113013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0C467-B4F6-BC44-85A5-39352016B7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40379B-6C86-174F-BCB3-164DE74E9503}"/>
              </a:ext>
            </a:extLst>
          </p:cNvPr>
          <p:cNvSpPr>
            <a:spLocks noGrp="1"/>
          </p:cNvSpPr>
          <p:nvPr>
            <p:ph idx="1"/>
          </p:nvPr>
        </p:nvSpPr>
        <p:spPr/>
        <p:txBody>
          <a:bodyPr/>
          <a:lstStyle/>
          <a:p>
            <a:pPr marL="0" indent="0">
              <a:buNone/>
            </a:pPr>
            <a:r>
              <a:rPr lang="en-US" dirty="0"/>
              <a:t>A risk score of 0-10 is given.</a:t>
            </a:r>
          </a:p>
          <a:p>
            <a:pPr marL="0" indent="0">
              <a:buNone/>
            </a:pPr>
            <a:endParaRPr lang="en-US" dirty="0"/>
          </a:p>
          <a:p>
            <a:pPr marL="0" indent="0">
              <a:buNone/>
            </a:pPr>
            <a:r>
              <a:rPr lang="en-US" dirty="0"/>
              <a:t>A score of 10 means the country is </a:t>
            </a:r>
            <a:r>
              <a:rPr lang="en-US" b="1" dirty="0"/>
              <a:t>highly resilient </a:t>
            </a:r>
            <a:r>
              <a:rPr lang="en-US" dirty="0"/>
              <a:t>to the impact of climate change </a:t>
            </a:r>
          </a:p>
          <a:p>
            <a:pPr marL="0" indent="0">
              <a:buNone/>
            </a:pPr>
            <a:r>
              <a:rPr lang="en-US" dirty="0"/>
              <a:t>A score of 0 means the country has minimal resilience and so is </a:t>
            </a:r>
            <a:r>
              <a:rPr lang="en-US" b="1" dirty="0"/>
              <a:t>highly vulnerable</a:t>
            </a:r>
          </a:p>
          <a:p>
            <a:pPr marL="0" indent="0">
              <a:buNone/>
            </a:pPr>
            <a:endParaRPr lang="en-US" b="1" dirty="0"/>
          </a:p>
          <a:p>
            <a:pPr marL="0" indent="0">
              <a:buNone/>
            </a:pPr>
            <a:endParaRPr lang="en-US" b="1" dirty="0"/>
          </a:p>
          <a:p>
            <a:pPr marL="0" indent="0">
              <a:buNone/>
            </a:pPr>
            <a:endParaRPr lang="en-US" b="1" dirty="0"/>
          </a:p>
        </p:txBody>
      </p:sp>
      <p:sp>
        <p:nvSpPr>
          <p:cNvPr id="4" name="Title 1">
            <a:extLst>
              <a:ext uri="{FF2B5EF4-FFF2-40B4-BE49-F238E27FC236}">
                <a16:creationId xmlns:a16="http://schemas.microsoft.com/office/drawing/2014/main" id="{7C0CBA18-3C5F-134F-8BDF-1F17B4E90378}"/>
              </a:ext>
            </a:extLst>
          </p:cNvPr>
          <p:cNvSpPr txBox="1">
            <a:spLocks/>
          </p:cNvSpPr>
          <p:nvPr/>
        </p:nvSpPr>
        <p:spPr>
          <a:xfrm>
            <a:off x="990600" y="517525"/>
            <a:ext cx="105156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Climate Change Vulnerability  (CCVI) </a:t>
            </a:r>
            <a:endParaRPr lang="en-US" dirty="0"/>
          </a:p>
        </p:txBody>
      </p:sp>
      <p:sp>
        <p:nvSpPr>
          <p:cNvPr id="5" name="TextBox 4">
            <a:extLst>
              <a:ext uri="{FF2B5EF4-FFF2-40B4-BE49-F238E27FC236}">
                <a16:creationId xmlns:a16="http://schemas.microsoft.com/office/drawing/2014/main" id="{C4D707B8-52AB-8143-AB89-9737C4BE8B2F}"/>
              </a:ext>
            </a:extLst>
          </p:cNvPr>
          <p:cNvSpPr txBox="1"/>
          <p:nvPr/>
        </p:nvSpPr>
        <p:spPr>
          <a:xfrm>
            <a:off x="4153359" y="4665643"/>
            <a:ext cx="3966072" cy="1200329"/>
          </a:xfrm>
          <a:prstGeom prst="rect">
            <a:avLst/>
          </a:prstGeom>
          <a:solidFill>
            <a:srgbClr val="FFFF00"/>
          </a:solidFill>
        </p:spPr>
        <p:txBody>
          <a:bodyPr wrap="square" rtlCol="0">
            <a:spAutoFit/>
          </a:bodyPr>
          <a:lstStyle/>
          <a:p>
            <a:r>
              <a:rPr lang="en-US" b="1" dirty="0"/>
              <a:t>Extreme risk: </a:t>
            </a:r>
            <a:r>
              <a:rPr lang="en-US" dirty="0"/>
              <a:t>(a CCVI of 0.00 to 2.50)</a:t>
            </a:r>
          </a:p>
          <a:p>
            <a:r>
              <a:rPr lang="en-US" b="1" dirty="0"/>
              <a:t>High risk: </a:t>
            </a:r>
            <a:r>
              <a:rPr lang="en-US" dirty="0"/>
              <a:t>(a CCVI of 2.50 to 5.00)</a:t>
            </a:r>
          </a:p>
          <a:p>
            <a:r>
              <a:rPr lang="en-US" b="1" dirty="0"/>
              <a:t>Medium risk: </a:t>
            </a:r>
            <a:r>
              <a:rPr lang="en-US" dirty="0"/>
              <a:t>(a CCVI of 5.00 to 7.50)</a:t>
            </a:r>
          </a:p>
          <a:p>
            <a:r>
              <a:rPr lang="en-US" b="1" dirty="0"/>
              <a:t>Low risk: </a:t>
            </a:r>
            <a:r>
              <a:rPr lang="en-US" dirty="0"/>
              <a:t>( a CCVI of 7.50 to 10.00)</a:t>
            </a:r>
          </a:p>
        </p:txBody>
      </p:sp>
    </p:spTree>
    <p:extLst>
      <p:ext uri="{BB962C8B-B14F-4D97-AF65-F5344CB8AC3E}">
        <p14:creationId xmlns:p14="http://schemas.microsoft.com/office/powerpoint/2010/main" val="287569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webextension1.xml><?xml version="1.0" encoding="utf-8"?>
<we:webextension xmlns:we="http://schemas.microsoft.com/office/webextensions/webextension/2010/11" id="{979D1B99-9219-5043-B634-823101BCA111}">
  <we:reference id="wa104221182" version="3.3.0.0" store="en-US" storeType="OMEX"/>
  <we:alternateReferences>
    <we:reference id="WA104221182" version="3.3.0.0" store="WA104221182" storeType="OMEX"/>
  </we:alternateReferences>
  <we:properties>
    <we:property name="autoplay" value="0"/>
    <we:property name="endtime" value="0"/>
    <we:property name="slideId" value="258"/>
    <we:property name="starttime" value="0"/>
    <we:property name="vid" value="&quot;https://youtu.be/gRnvx75D0W8&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6081</TotalTime>
  <Words>827</Words>
  <Application>Microsoft Macintosh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vt:lpstr>
      <vt:lpstr>dearJoe 5 CASUAL PRO</vt:lpstr>
      <vt:lpstr>Office Theme</vt:lpstr>
      <vt:lpstr>The human impacts and risks of global climate change</vt:lpstr>
      <vt:lpstr>IB learning objective: </vt:lpstr>
      <vt:lpstr>IB learning objective: Disparities in exposure to climate change risk and vulnerability, including variations in people’s location, wealth, social differences (age, gender, education), risk perception  Detailed examples of two or more societies with contrasting vulnerability </vt:lpstr>
      <vt:lpstr>PowerPoint Presentation</vt:lpstr>
      <vt:lpstr>PowerPoint Presentation</vt:lpstr>
      <vt:lpstr> Resilience</vt:lpstr>
      <vt:lpstr>Measuring vulnerability/ Resilience </vt:lpstr>
      <vt:lpstr>Climate Change Vulnerability  (CCVI) </vt:lpstr>
      <vt:lpstr>PowerPoint Presentation</vt:lpstr>
      <vt:lpstr>PowerPoint Presentation</vt:lpstr>
      <vt:lpstr>PowerPoint Presentation</vt:lpstr>
      <vt:lpstr>PowerPoint Presentation</vt:lpstr>
      <vt:lpstr>Climate change vulnerability by location</vt:lpstr>
      <vt:lpstr>PowerPoint Presentation</vt:lpstr>
      <vt:lpstr>Measuring vulnerability- alternative theory </vt:lpstr>
      <vt:lpstr>Task</vt:lpstr>
      <vt:lpstr>PowerPoint Presentation</vt:lpstr>
      <vt:lpstr>PowerPoint Presentation</vt:lpstr>
      <vt:lpstr>PowerPoint Presentation</vt:lpstr>
      <vt:lpstr>Risk perception </vt:lpstr>
      <vt:lpstr>Example question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impacts and risks of global climate change</dc:title>
  <dc:creator>Anna Bennett</dc:creator>
  <cp:lastModifiedBy>Anna Bennett</cp:lastModifiedBy>
  <cp:revision>31</cp:revision>
  <dcterms:created xsi:type="dcterms:W3CDTF">2018-05-30T20:17:39Z</dcterms:created>
  <dcterms:modified xsi:type="dcterms:W3CDTF">2018-06-04T19:40:42Z</dcterms:modified>
</cp:coreProperties>
</file>