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1" r:id="rId3"/>
    <p:sldId id="268" r:id="rId4"/>
    <p:sldId id="269" r:id="rId5"/>
    <p:sldId id="266" r:id="rId6"/>
    <p:sldId id="263" r:id="rId7"/>
    <p:sldId id="264" r:id="rId8"/>
    <p:sldId id="271" r:id="rId9"/>
    <p:sldId id="257" r:id="rId10"/>
    <p:sldId id="260" r:id="rId11"/>
    <p:sldId id="258" r:id="rId12"/>
    <p:sldId id="259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5"/>
    <p:restoredTop sz="94611"/>
  </p:normalViewPr>
  <p:slideViewPr>
    <p:cSldViewPr snapToGrid="0" snapToObjects="1">
      <p:cViewPr varScale="1">
        <p:scale>
          <a:sx n="114" d="100"/>
          <a:sy n="114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7E8F-88B4-F84C-A90D-2B609F1BD31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A68C-1E90-9A4E-834B-B6B0CB48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81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4C9B-0FCB-484D-A933-E4AA6187B121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F468-5FB1-5E4A-B117-4BA91EF5B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s://www.youtube.com/watch?v=kyzJgaUX6c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BrT0pNiXYJ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world/2017/oct/23/waiting-for-the-tide-to-turn-kiribatis-fight-for-surviv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refugees.org/refugee-facts/what-is-a-refugee/" TargetMode="External"/><Relationship Id="rId3" Type="http://schemas.openxmlformats.org/officeDocument/2006/relationships/hyperlink" Target="https://nypost.com/2017/10/31/new-zealand-might-create-visa-for-climate-change-refuge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time_continue=135&amp;v=vdeyz_1gNS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1034" y="819963"/>
            <a:ext cx="9813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The causes and consequences of forced </a:t>
            </a:r>
            <a:r>
              <a:rPr lang="en-US" sz="7200" b="1" dirty="0" smtClean="0">
                <a:solidFill>
                  <a:schemeClr val="bg1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migration: </a:t>
            </a:r>
          </a:p>
          <a:p>
            <a:r>
              <a:rPr lang="en-US" sz="7200" b="1" u="sng" dirty="0" smtClean="0">
                <a:solidFill>
                  <a:schemeClr val="bg1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1. Environmental factors</a:t>
            </a:r>
            <a:endParaRPr lang="en-US" sz="7200" b="1" u="sng" dirty="0">
              <a:solidFill>
                <a:schemeClr val="bg1"/>
              </a:solidFill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0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4132" y="168177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ea typeface="ＭＳ Ｐゴシック" charset="-128"/>
              </a:rPr>
              <a:t>People at risk from sea level rise</a:t>
            </a:r>
          </a:p>
        </p:txBody>
      </p:sp>
      <p:pic>
        <p:nvPicPr>
          <p:cNvPr id="22531" name="Picture 4" descr="3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" y="1265986"/>
            <a:ext cx="9486172" cy="51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000" u="sng" dirty="0">
                <a:latin typeface="+mn-lt"/>
                <a:ea typeface="ＭＳ Ｐゴシック" charset="-128"/>
              </a:rPr>
              <a:t>Small low rise Islands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90688"/>
            <a:ext cx="4838700" cy="5100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ea typeface="ＭＳ Ｐゴシック" charset="-128"/>
              </a:rPr>
              <a:t>Sea level rise is likely to worsen floods, storm surges and coastal erosion, with impacts on the socio-economic wellbeing of island communities.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ea typeface="ＭＳ Ｐゴシック" charset="-128"/>
              </a:rPr>
              <a:t>Beach erosion and coral bleaching are likely to reduce tourism.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ea typeface="ＭＳ Ｐゴシック" charset="-128"/>
              </a:rPr>
              <a:t>There is strong evidence that water resources in small islands are likely to be seriously compromised.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ea typeface="ＭＳ Ｐゴシック" charset="-128"/>
              </a:rPr>
              <a:t>Increased invasion by non-native species is likely. </a:t>
            </a:r>
          </a:p>
        </p:txBody>
      </p:sp>
      <p:pic>
        <p:nvPicPr>
          <p:cNvPr id="21507" name="Picture 5" descr="Mald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34" y="1027906"/>
            <a:ext cx="4308622" cy="53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815" y="5858946"/>
            <a:ext cx="4928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www.youtube.com/watch?v=kyzJgaUX6cM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24000" y="6394451"/>
            <a:ext cx="577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hlinkClick r:id="rId2"/>
              </a:rPr>
              <a:t>http://www.youtube.com/watch?v=BrT0pNiXYJo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246312" y="300038"/>
            <a:ext cx="7572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b="1" dirty="0">
                <a:latin typeface="dearJoe 5 CASUAL PRO" charset="0"/>
                <a:ea typeface="dearJoe 5 CASUAL PRO" charset="0"/>
                <a:cs typeface="dearJoe 5 CASUAL PRO" charset="0"/>
              </a:rPr>
              <a:t>Adaptation to climate change on Tuvalu island in the South </a:t>
            </a:r>
            <a:r>
              <a:rPr lang="en-US" altLang="en-US" sz="3200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Pacific</a:t>
            </a:r>
            <a:endParaRPr lang="en-US" altLang="en-US" sz="3200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826" y="1506538"/>
            <a:ext cx="83343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Why is Tuvalu so vulnerable to climate change?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What is the island’s adaptive capacity like?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How are Tuvalu adapting to the threat of climate change?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217864"/>
            <a:ext cx="39433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36926"/>
            <a:ext cx="41783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2" y="1586312"/>
            <a:ext cx="10401300" cy="450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9861" y="295465"/>
            <a:ext cx="7198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dearJoe 5 CASUAL PRO" charset="0"/>
                <a:ea typeface="dearJoe 5 CASUAL PRO" charset="0"/>
                <a:cs typeface="dearJoe 5 CASUAL PRO" charset="0"/>
              </a:rPr>
              <a:t>Kiribati, South Pacific – Under Threat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93580" y="5910146"/>
            <a:ext cx="66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2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Kiribati, South Pacific – Under Threat</a:t>
            </a: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picture essay from the Guardian Newspaper from Oct 2017: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www.theguardian.com/world/2017/oct/23/waiting-for-the-tide-to-turn-kiribatis-fight-for-survival</a:t>
            </a:r>
            <a:endParaRPr lang="en-US" dirty="0" smtClean="0"/>
          </a:p>
          <a:p>
            <a:r>
              <a:rPr lang="en-US" dirty="0" smtClean="0"/>
              <a:t>Use it to complete the case study sheet for forced migration in Small Island States.</a:t>
            </a:r>
          </a:p>
        </p:txBody>
      </p:sp>
    </p:spTree>
    <p:extLst>
      <p:ext uri="{BB962C8B-B14F-4D97-AF65-F5344CB8AC3E}">
        <p14:creationId xmlns:p14="http://schemas.microsoft.com/office/powerpoint/2010/main" val="7709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IB Objectives</a:t>
            </a: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</a:t>
            </a:r>
            <a:r>
              <a:rPr lang="en-US" dirty="0"/>
              <a:t>evaluate the </a:t>
            </a:r>
            <a:r>
              <a:rPr lang="en-US" b="1" dirty="0">
                <a:solidFill>
                  <a:srgbClr val="7030A0"/>
                </a:solidFill>
              </a:rPr>
              <a:t>causes and consequences </a:t>
            </a:r>
            <a:r>
              <a:rPr lang="en-US" dirty="0"/>
              <a:t>of forced migration and internal </a:t>
            </a:r>
            <a:r>
              <a:rPr lang="en-US" dirty="0" smtClean="0"/>
              <a:t>displacement.</a:t>
            </a:r>
            <a:endParaRPr lang="en-US" dirty="0"/>
          </a:p>
          <a:p>
            <a:r>
              <a:rPr lang="en-US" dirty="0"/>
              <a:t>I can examine detailed examples of </a:t>
            </a:r>
            <a:r>
              <a:rPr lang="en-US" b="1" dirty="0">
                <a:solidFill>
                  <a:srgbClr val="7030A0"/>
                </a:solidFill>
              </a:rPr>
              <a:t>two or more forced movements</a:t>
            </a:r>
            <a:r>
              <a:rPr lang="en-US" dirty="0"/>
              <a:t>, to include </a:t>
            </a:r>
            <a:r>
              <a:rPr lang="en-US" b="1" dirty="0">
                <a:solidFill>
                  <a:srgbClr val="7030A0"/>
                </a:solidFill>
              </a:rPr>
              <a:t>environmental and political </a:t>
            </a:r>
            <a:r>
              <a:rPr lang="en-US" dirty="0"/>
              <a:t>push factors, and </a:t>
            </a:r>
            <a:r>
              <a:rPr lang="en-US" b="1" dirty="0">
                <a:solidFill>
                  <a:srgbClr val="7030A0"/>
                </a:solidFill>
              </a:rPr>
              <a:t>consequences</a:t>
            </a:r>
            <a:r>
              <a:rPr lang="en-US" dirty="0"/>
              <a:t> for </a:t>
            </a:r>
            <a:r>
              <a:rPr lang="en-US" b="1" dirty="0">
                <a:solidFill>
                  <a:srgbClr val="7030A0"/>
                </a:solidFill>
              </a:rPr>
              <a:t>people and </a:t>
            </a:r>
            <a:r>
              <a:rPr lang="en-US" b="1" dirty="0" smtClean="0">
                <a:solidFill>
                  <a:srgbClr val="7030A0"/>
                </a:solidFill>
              </a:rPr>
              <a:t>places.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Why, why, how???</a:t>
            </a: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is-IS" dirty="0" smtClean="0"/>
              <a:t>….</a:t>
            </a:r>
            <a:r>
              <a:rPr lang="en-US" dirty="0" smtClean="0"/>
              <a:t> is forced migration?</a:t>
            </a:r>
          </a:p>
          <a:p>
            <a:r>
              <a:rPr lang="en-US" dirty="0" smtClean="0"/>
              <a:t>Why: So that we can understand the concept of “refugee” and the impacts that refugee movements have on people and places</a:t>
            </a:r>
          </a:p>
          <a:p>
            <a:r>
              <a:rPr lang="en-US" dirty="0" smtClean="0"/>
              <a:t>How: </a:t>
            </a:r>
            <a:r>
              <a:rPr lang="en-US" dirty="0" err="1" smtClean="0"/>
              <a:t>Analyse</a:t>
            </a:r>
            <a:r>
              <a:rPr lang="en-US" dirty="0" smtClean="0"/>
              <a:t> at least two examples of forced migration using case study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Concepts in context</a:t>
            </a: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Why are we studying migration?</a:t>
            </a:r>
          </a:p>
          <a:p>
            <a:pPr marL="0" indent="0">
              <a:buNone/>
            </a:pPr>
            <a:r>
              <a:rPr lang="en-US" dirty="0" smtClean="0"/>
              <a:t>Population change is a dynamic process. Populations change due to variations in birth and death rates and migration. This may lead to a change in population structure, which in turn contributes to the process of population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earJoe 5 CASUAL PRO" charset="0"/>
                <a:ea typeface="dearJoe 5 CASUAL PRO" charset="0"/>
                <a:cs typeface="dearJoe 5 CASUAL PRO" charset="0"/>
              </a:rPr>
              <a:t>Key terms</a:t>
            </a: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What is your understanding of the following terms:</a:t>
            </a:r>
          </a:p>
          <a:p>
            <a:r>
              <a:rPr lang="en-US" b="1" dirty="0" smtClean="0"/>
              <a:t>Forced migration, refugee, internally displaced person (IDP), stateless person, asylum seeker.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://www.unrefugees.org/refugee-facts/what-is-a-refugee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Also take </a:t>
            </a:r>
            <a:r>
              <a:rPr lang="en-US" dirty="0"/>
              <a:t>note of important institutions/agreements for refugees i.e. UNHCR, 1951 Convention for </a:t>
            </a:r>
            <a:r>
              <a:rPr lang="en-US" dirty="0" smtClean="0"/>
              <a:t>Refugees</a:t>
            </a:r>
          </a:p>
          <a:p>
            <a:r>
              <a:rPr lang="en-US" dirty="0" smtClean="0"/>
              <a:t>Look at the article below regarding possible climate change refugees from the South Pacific. How might you re-word the UNHCR definition of a refugee in light of this?</a:t>
            </a:r>
          </a:p>
          <a:p>
            <a:r>
              <a:rPr lang="en-US" dirty="0">
                <a:hlinkClick r:id="rId3"/>
              </a:rPr>
              <a:t>https://nypost.com/2017/10/31/new-zealand-might-create-visa-for-climate-change-refugees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"Asylum seeker"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M</a:t>
            </a:r>
            <a:r>
              <a:rPr lang="en-US" b="1" dirty="0" smtClean="0">
                <a:solidFill>
                  <a:srgbClr val="7030A0"/>
                </a:solidFill>
              </a:rPr>
              <a:t>eans </a:t>
            </a:r>
            <a:r>
              <a:rPr lang="en-US" b="1" dirty="0">
                <a:solidFill>
                  <a:srgbClr val="7030A0"/>
                </a:solidFill>
              </a:rPr>
              <a:t>a person who has applied for asylum </a:t>
            </a:r>
            <a:r>
              <a:rPr lang="en-US" dirty="0"/>
              <a:t>under the 1951 Refugee Convention on the Status of Refugees </a:t>
            </a:r>
            <a:r>
              <a:rPr lang="en-US" b="1" dirty="0">
                <a:solidFill>
                  <a:srgbClr val="7030A0"/>
                </a:solidFill>
              </a:rPr>
              <a:t>on the </a:t>
            </a:r>
            <a:r>
              <a:rPr lang="en-US" b="1" dirty="0" smtClean="0">
                <a:solidFill>
                  <a:srgbClr val="7030A0"/>
                </a:solidFill>
              </a:rPr>
              <a:t>grounds </a:t>
            </a:r>
            <a:r>
              <a:rPr lang="en-US" b="1" dirty="0">
                <a:solidFill>
                  <a:srgbClr val="7030A0"/>
                </a:solidFill>
              </a:rPr>
              <a:t>that if </a:t>
            </a:r>
            <a:r>
              <a:rPr lang="en-US" b="1" dirty="0" smtClean="0">
                <a:solidFill>
                  <a:srgbClr val="7030A0"/>
                </a:solidFill>
              </a:rPr>
              <a:t>they are </a:t>
            </a:r>
            <a:r>
              <a:rPr lang="en-US" b="1" dirty="0">
                <a:solidFill>
                  <a:srgbClr val="7030A0"/>
                </a:solidFill>
              </a:rPr>
              <a:t>returned to their country of origin they </a:t>
            </a:r>
            <a:r>
              <a:rPr lang="en-US" b="1" dirty="0" smtClean="0">
                <a:solidFill>
                  <a:srgbClr val="7030A0"/>
                </a:solidFill>
              </a:rPr>
              <a:t>have </a:t>
            </a:r>
            <a:r>
              <a:rPr lang="en-US" b="1" dirty="0">
                <a:solidFill>
                  <a:srgbClr val="7030A0"/>
                </a:solidFill>
              </a:rPr>
              <a:t>a well-founded fear of persecution on account of race, religion, nationality, political belief or membership of a particular social group.</a:t>
            </a:r>
            <a:r>
              <a:rPr lang="en-US" dirty="0"/>
              <a:t> That person remains an asylum seeker for so long as their application or an appeal against refusal of an application is pending. </a:t>
            </a:r>
          </a:p>
        </p:txBody>
      </p:sp>
    </p:spTree>
    <p:extLst>
      <p:ext uri="{BB962C8B-B14F-4D97-AF65-F5344CB8AC3E}">
        <p14:creationId xmlns:p14="http://schemas.microsoft.com/office/powerpoint/2010/main" val="12378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"Refugee"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this context means </a:t>
            </a:r>
            <a:r>
              <a:rPr lang="en-US" b="1" dirty="0">
                <a:solidFill>
                  <a:srgbClr val="7030A0"/>
                </a:solidFill>
              </a:rPr>
              <a:t>an asylum seeker whose application has been successful.</a:t>
            </a:r>
            <a:r>
              <a:rPr lang="en-US" dirty="0"/>
              <a:t> In its broader context it means a person fleeing e.g. civil war or natural disaster but not necessarily fearing persecution as defined by the 1951 Refugee Convention. </a:t>
            </a:r>
            <a:r>
              <a:rPr lang="en-US" dirty="0" smtClean="0"/>
              <a:t>During </a:t>
            </a:r>
            <a:r>
              <a:rPr lang="en-US" dirty="0"/>
              <a:t>mass movements of refugees (usually as a result of conflicts or generalized violence as opposed to individual persecution), there is not - and never will be - a capacity to conduct individual asylum interviews for everyone who has crossed the border. Nor is it usually necessary, since in such circumstances it is generally evident why they have fled.</a:t>
            </a:r>
          </a:p>
        </p:txBody>
      </p:sp>
    </p:spTree>
    <p:extLst>
      <p:ext uri="{BB962C8B-B14F-4D97-AF65-F5344CB8AC3E}">
        <p14:creationId xmlns:p14="http://schemas.microsoft.com/office/powerpoint/2010/main" val="20914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refugee definition from </a:t>
            </a:r>
            <a:r>
              <a:rPr lang="en-US" dirty="0" err="1" smtClean="0"/>
              <a:t>Kognity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98" y="1690688"/>
            <a:ext cx="8902700" cy="2921000"/>
          </a:xfrm>
        </p:spPr>
      </p:pic>
      <p:sp>
        <p:nvSpPr>
          <p:cNvPr id="5" name="TextBox 4"/>
          <p:cNvSpPr txBox="1"/>
          <p:nvPr/>
        </p:nvSpPr>
        <p:spPr>
          <a:xfrm>
            <a:off x="3849376" y="4828290"/>
            <a:ext cx="834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Extension Task</a:t>
            </a:r>
            <a:r>
              <a:rPr lang="en-US" b="1" u="sng" dirty="0"/>
              <a:t>: </a:t>
            </a:r>
            <a:r>
              <a:rPr lang="en-US" dirty="0" smtClean="0"/>
              <a:t>Watch the TED talks on environmental refugees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www.youtube.com/watch?time_continue=135&amp;v=vdeyz_1gNSA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51088" y="188914"/>
            <a:ext cx="739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Explanation of the effects of global warming in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both MEDCs and LEDCs</a:t>
            </a:r>
          </a:p>
        </p:txBody>
      </p:sp>
      <p:pic>
        <p:nvPicPr>
          <p:cNvPr id="7172" name="Picture 4" descr="global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>
            <a:fillRect/>
          </a:stretch>
        </p:blipFill>
        <p:spPr bwMode="auto">
          <a:xfrm>
            <a:off x="438958" y="1160755"/>
            <a:ext cx="11215659" cy="47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1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598</Words>
  <Application>Microsoft Macintosh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dearJoe 5 CASUAL PRO</vt:lpstr>
      <vt:lpstr>ＭＳ Ｐゴシック</vt:lpstr>
      <vt:lpstr>Arial</vt:lpstr>
      <vt:lpstr>Office Theme</vt:lpstr>
      <vt:lpstr>PowerPoint Presentation</vt:lpstr>
      <vt:lpstr>IB Objectives</vt:lpstr>
      <vt:lpstr>Why, why, how???</vt:lpstr>
      <vt:lpstr>Concepts in context</vt:lpstr>
      <vt:lpstr>Key terms</vt:lpstr>
      <vt:lpstr>"Asylum seeker" </vt:lpstr>
      <vt:lpstr>"Refugee" </vt:lpstr>
      <vt:lpstr>Environmental refugee definition from Kognity </vt:lpstr>
      <vt:lpstr>PowerPoint Presentation</vt:lpstr>
      <vt:lpstr>People at risk from sea level rise</vt:lpstr>
      <vt:lpstr>Small low rise Islands</vt:lpstr>
      <vt:lpstr>PowerPoint Presentation</vt:lpstr>
      <vt:lpstr>PowerPoint Presentation</vt:lpstr>
      <vt:lpstr>Kiribati, South Pacific – Under Threat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20</cp:revision>
  <dcterms:created xsi:type="dcterms:W3CDTF">2018-01-18T17:42:13Z</dcterms:created>
  <dcterms:modified xsi:type="dcterms:W3CDTF">2018-01-21T17:06:06Z</dcterms:modified>
</cp:coreProperties>
</file>