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63" r:id="rId8"/>
    <p:sldId id="259" r:id="rId9"/>
    <p:sldId id="260" r:id="rId10"/>
    <p:sldId id="262" r:id="rId11"/>
    <p:sldId id="261" r:id="rId12"/>
    <p:sldId id="258" r:id="rId13"/>
    <p:sldId id="264" r:id="rId14"/>
    <p:sldId id="267" r:id="rId15"/>
    <p:sldId id="266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/>
    <p:restoredTop sz="94611"/>
  </p:normalViewPr>
  <p:slideViewPr>
    <p:cSldViewPr snapToGrid="0" snapToObjects="1">
      <p:cViewPr>
        <p:scale>
          <a:sx n="92" d="100"/>
          <a:sy n="92" d="100"/>
        </p:scale>
        <p:origin x="14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2C4C-8312-EB46-B809-6E7C0D671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5EF39-7CB6-4844-9F67-F0F24CF31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CE5CB-11C7-3049-B931-91E2B00D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8DFA5-E269-6642-8CA2-8E520ADD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FF41E-AA42-5142-A168-5F163214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5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43EF-3ECF-8649-9BD9-455604E2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B9A82-CD03-934A-9B9D-138BBF58E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AFB28-E74E-D74D-9152-EE758781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A4894-F9A2-AF48-8886-A5AEF8EF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34410-19DC-B646-953E-816C0EBA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D5F1D-028D-0549-BC91-CDB0FC92A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11DDA-4CED-9A40-A52E-592A1383B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6CBE8-35D6-8842-AFA0-2335C7D6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2EB0E-3706-E445-B854-3CE95CC8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74D22-EC71-3640-964F-089F6DCA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753A-E1FC-8C4F-A13B-2417E06F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D34B0-C503-7442-9EF6-84F87D6BF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12A6-344D-754A-987F-9541991E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804E-AF87-714B-9895-4987254B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07535-1AB9-5845-A2CA-92F20B96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1028-EFD5-AB46-9C29-00D26A5D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B03E8-3715-854C-B11A-C104E2672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E0603-93EF-1A4C-834A-3681625E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A8673-A5B2-6546-9135-36769A34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BDCB1-3611-5F4D-8304-9104D9AA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3AEE-970E-DA4C-BECA-A167D887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90A8-881F-724B-A897-011E4D0E4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FF7B-AA7D-6144-82C5-3ADC41C6C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1BC5B-4093-6A41-B709-F18433D4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9CD23-2E5B-4D4C-8A9A-4C140E8C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CD3AC-A431-4D46-90C1-045690D0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459D-C42B-D540-A7E4-1E43675E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94B39-F145-9C48-949E-AD58293C1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F7537-A6C1-2246-A7DE-EF1B2FCC8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5E6D2-6881-AC41-9C1D-ACDFE3845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424EC-63DA-5944-A95B-F83270395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14F36-4E7B-FA4D-B092-9AC1A823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E2BCE-407D-8D45-A1EE-0C54C618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EC934-6482-8545-812D-1505D738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C32F-2C86-8E4B-A8CF-4BF9CCF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F6AFF-7824-3C4D-BC51-66BAEAD6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44BBF-3948-0E4A-82E7-E04CFD81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67196-43A8-7A44-92D5-3B5199C9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8DAA3-F1DC-A34A-8822-F86D7488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871E0F-066D-FD4C-BD25-C5C0DD79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0FD2B-F49A-1C4C-B466-367060FD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5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317D-DCEF-3141-9543-F9770258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A4C0-CD4C-4C49-BCD3-4A27C89F9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02707-1CCA-D94A-9868-B4D0A2C51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64697-700A-EF48-B555-D418EAD7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0A66A-E1AD-C841-B8F8-80A5F649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B9792-12D3-0E4A-8D8F-8B663B3C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BA37-E2D3-B94F-817F-1EACEF6E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9E495C-61CD-7245-8A7B-A96917886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0E640-5D28-5F46-AC7B-16BCC514E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86B45-F525-E244-AC2D-A22AF98D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93D50-0C86-E84F-8510-CCD01993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82D1B-1BFD-4444-AF3E-FD321F7F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E7547-D6C4-DC43-AEA4-649BED4D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89477-4F59-2840-B5DE-D46DDC3F0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A85C7-248C-F945-86B7-1A3BC4959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BEF2-036B-7E47-BF72-3B285EAC89E7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F6D6F-92EA-1D42-889A-826F4AB1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06CA-29D4-7746-838D-421A78884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B5BD4-BC28-4E41-97E8-7D760D39A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6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EWxjFLDoID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ELAutJpNj9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AqECd70W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rFBOUl6-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66B7-F95A-B34A-95CD-5820C6E8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79" y="-11938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Global warming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CFE9C-5E56-1446-8AC0-6670BCACE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79" y="1854201"/>
            <a:ext cx="9144000" cy="16557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LO: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To explain the natural causes of climate change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To explain the human causes of climate change</a:t>
            </a:r>
          </a:p>
          <a:p>
            <a:pPr>
              <a:spcBef>
                <a:spcPct val="0"/>
              </a:spcBef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To use previous learning to explain the impacts of climate change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B8D4B-AD35-D342-971B-19826930C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08" y="3509963"/>
            <a:ext cx="4301584" cy="31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1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B77D7F-CEE8-254F-A767-1A02AA5C0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2" y="260807"/>
            <a:ext cx="8484432" cy="62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5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0D745EE-FB87-244A-8D5E-23B17EB0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Task: use the information on the previous slides to construct a diagram of the enhanced greenhouse effect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96858410-B67B-7547-BC70-BE16A3398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7CB0EAF3-F1F9-F045-B982-BC5F6CFD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913188"/>
            <a:ext cx="374332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75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D1D14162-7DC7-0B45-9F39-B6653A2E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852738"/>
            <a:ext cx="3097212" cy="109220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Global Warming</a:t>
            </a:r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D04B5F0F-9A22-4B4E-AA41-74B1215D37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8663" y="21336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F11F89B-8136-B146-B988-13B1692A8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1557338"/>
            <a:ext cx="2376488" cy="5232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Causes</a:t>
            </a:r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E4E05466-D401-CF4D-9CC5-0304ED2FB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9" y="33575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BFDF9A56-BC24-DE4B-8E4E-DD5F8C34A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2852738"/>
            <a:ext cx="1943100" cy="10922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Negative Impacts</a:t>
            </a:r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8E8DF442-F659-9A43-A235-CC61AB628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40052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EC9615BA-B1A0-C641-9BCC-BBFC6A9A6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4797425"/>
            <a:ext cx="2376487" cy="52322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Solutions</a:t>
            </a:r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2E281BC9-3BE7-9145-8E79-AFEE60435B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8439" y="33575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3A547227-240B-3C4F-9A34-B026D2E02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852738"/>
            <a:ext cx="1943100" cy="11049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Positive Impacts</a:t>
            </a:r>
          </a:p>
        </p:txBody>
      </p:sp>
      <p:sp>
        <p:nvSpPr>
          <p:cNvPr id="28683" name="Title 1">
            <a:extLst>
              <a:ext uri="{FF2B5EF4-FFF2-40B4-BE49-F238E27FC236}">
                <a16:creationId xmlns:a16="http://schemas.microsoft.com/office/drawing/2014/main" id="{A72300EA-263C-3149-9ABE-4B10A5FC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Complete summary card sort</a:t>
            </a:r>
          </a:p>
        </p:txBody>
      </p:sp>
      <p:sp>
        <p:nvSpPr>
          <p:cNvPr id="28684" name="Content Placeholder 2">
            <a:extLst>
              <a:ext uri="{FF2B5EF4-FFF2-40B4-BE49-F238E27FC236}">
                <a16:creationId xmlns:a16="http://schemas.microsoft.com/office/drawing/2014/main" id="{9BD9C23C-9D30-4C44-9A2D-D0A1BE198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44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C8A6-53B6-E944-BBE3-52FA0AA0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Impacts</a:t>
            </a:r>
            <a:r>
              <a:rPr lang="en-US" dirty="0"/>
              <a:t>-what previous learning can we use?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F6AFCF-FCF6-894B-8E98-E296F38AE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85" y="1690688"/>
            <a:ext cx="3223237" cy="24144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CCAF5-A5FF-ED4E-A5F8-61FB0AA4F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346" y="1690688"/>
            <a:ext cx="3662909" cy="2321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B519A-CAFA-2D4B-A683-4966788CD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979" y="1666572"/>
            <a:ext cx="3521428" cy="2345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6A1524-51B3-0441-8FC7-E1AFDFD11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85" y="4317663"/>
            <a:ext cx="3352868" cy="2226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5D46B7-B451-0344-B25E-B44220F2F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490" y="4252749"/>
            <a:ext cx="3529765" cy="22909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64E779-4797-4642-8FA4-818F97E112A8}"/>
              </a:ext>
            </a:extLst>
          </p:cNvPr>
          <p:cNvSpPr txBox="1"/>
          <p:nvPr/>
        </p:nvSpPr>
        <p:spPr>
          <a:xfrm>
            <a:off x="7869836" y="4252749"/>
            <a:ext cx="386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other case studies could we use? </a:t>
            </a:r>
          </a:p>
        </p:txBody>
      </p:sp>
    </p:spTree>
    <p:extLst>
      <p:ext uri="{BB962C8B-B14F-4D97-AF65-F5344CB8AC3E}">
        <p14:creationId xmlns:p14="http://schemas.microsoft.com/office/powerpoint/2010/main" val="40281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A39C-5A30-6F4B-9683-6D5C6A1A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3097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0" i="0" cap="all" dirty="0">
                <a:solidFill>
                  <a:srgbClr val="292E3E"/>
                </a:solidFill>
                <a:effectLst/>
                <a:latin typeface="KBSticktoIt Medium" panose="02000603000000000000" pitchFamily="2" charset="0"/>
                <a:ea typeface="KBSticktoIt Medium" panose="02000603000000000000" pitchFamily="2" charset="0"/>
              </a:rPr>
              <a:t>SOLUTIONS TO GLOBAL WARMING</a:t>
            </a:r>
            <a:br>
              <a:rPr lang="en-US" b="0" i="0" cap="all" dirty="0">
                <a:solidFill>
                  <a:srgbClr val="292E3E"/>
                </a:solidFill>
                <a:effectLst/>
                <a:latin typeface="KBSticktoIt Medium" panose="02000603000000000000" pitchFamily="2" charset="0"/>
                <a:ea typeface="KBSticktoIt Medium" panose="02000603000000000000" pitchFamily="2" charset="0"/>
              </a:rPr>
            </a:br>
            <a:endParaRPr lang="en-US" dirty="0">
              <a:latin typeface="KBSticktoIt Medium" panose="02000603000000000000" pitchFamily="2" charset="0"/>
              <a:ea typeface="KBSticktoIt Medium" panose="020006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78AF-A737-4548-A973-F519FBD5B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233055"/>
            <a:ext cx="11021291" cy="545869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>
                <a:solidFill>
                  <a:srgbClr val="00B0F0"/>
                </a:solidFill>
              </a:rPr>
              <a:t>Mitigation</a:t>
            </a:r>
            <a:r>
              <a:rPr lang="en-US" sz="3400" dirty="0">
                <a:solidFill>
                  <a:srgbClr val="00B0F0"/>
                </a:solidFill>
              </a:rPr>
              <a:t> is where you try to reduce the effects of global warming</a:t>
            </a:r>
            <a:br>
              <a:rPr lang="en-US" dirty="0"/>
            </a:br>
            <a:r>
              <a:rPr lang="en-US" b="1" dirty="0"/>
              <a:t>RENEWABLE ENERGY</a:t>
            </a:r>
            <a:endParaRPr lang="en-US" dirty="0"/>
          </a:p>
          <a:p>
            <a:r>
              <a:rPr lang="en-US" b="1" dirty="0"/>
              <a:t>REDUCE, REUSE, RECYCLE</a:t>
            </a:r>
            <a:endParaRPr lang="en-US" dirty="0"/>
          </a:p>
          <a:p>
            <a:r>
              <a:rPr lang="en-US" b="1" dirty="0"/>
              <a:t>AFFORESTATION</a:t>
            </a:r>
            <a:endParaRPr lang="en-US" dirty="0"/>
          </a:p>
          <a:p>
            <a:r>
              <a:rPr lang="en-US" b="1" dirty="0"/>
              <a:t>CARBON SEQUESTRATION </a:t>
            </a:r>
            <a:r>
              <a:rPr lang="en-US" dirty="0"/>
              <a:t>(capturing carbon dioxide before it is released into the atmosphere)</a:t>
            </a:r>
          </a:p>
          <a:p>
            <a:r>
              <a:rPr lang="en-US" b="1" dirty="0"/>
              <a:t>INTERNATIONAL AGREEMENTS</a:t>
            </a:r>
            <a:r>
              <a:rPr lang="en-US" dirty="0"/>
              <a:t> (Kyoto Protocol meant countries promised to attempt to limit the amount of greenhouse gases released)</a:t>
            </a:r>
          </a:p>
          <a:p>
            <a:r>
              <a:rPr lang="en-US" b="1" dirty="0"/>
              <a:t>HYBRID CARS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b="1" dirty="0">
                <a:solidFill>
                  <a:srgbClr val="00B0F0"/>
                </a:solidFill>
              </a:rPr>
              <a:t>Adaptation</a:t>
            </a:r>
            <a:r>
              <a:rPr lang="en-US" sz="3400" dirty="0">
                <a:solidFill>
                  <a:srgbClr val="00B0F0"/>
                </a:solidFill>
              </a:rPr>
              <a:t> is where you change your lifestyle to suit the new conditions</a:t>
            </a:r>
            <a:br>
              <a:rPr lang="en-US" dirty="0"/>
            </a:br>
            <a:r>
              <a:rPr lang="en-US" b="1" dirty="0"/>
              <a:t>BUILD MORE SEA DEFENCES</a:t>
            </a:r>
            <a:endParaRPr lang="en-US" dirty="0"/>
          </a:p>
          <a:p>
            <a:r>
              <a:rPr lang="en-US" b="1" dirty="0"/>
              <a:t>IMPROVED METEOROLOGY</a:t>
            </a:r>
            <a:endParaRPr lang="en-US" dirty="0"/>
          </a:p>
          <a:p>
            <a:r>
              <a:rPr lang="en-US" b="1" dirty="0"/>
              <a:t>DISEASE TREATMENT </a:t>
            </a:r>
            <a:r>
              <a:rPr lang="en-US" dirty="0"/>
              <a:t>(many diseases will become more prevalent so we could research new cures and treatments to reduce their impacts)</a:t>
            </a:r>
          </a:p>
          <a:p>
            <a:r>
              <a:rPr lang="en-US" b="1" dirty="0"/>
              <a:t>DESALINATION </a:t>
            </a:r>
            <a:r>
              <a:rPr lang="en-US" dirty="0"/>
              <a:t>(removing salt from salt water to create water which is fit for human consumption)</a:t>
            </a:r>
          </a:p>
          <a:p>
            <a:r>
              <a:rPr lang="en-US" b="1" dirty="0"/>
              <a:t>RESETTLEMENT</a:t>
            </a:r>
            <a:endParaRPr lang="en-US" dirty="0"/>
          </a:p>
          <a:p>
            <a:r>
              <a:rPr lang="en-US" b="1" dirty="0"/>
              <a:t>AIR CON OR HEATING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EC3042-7450-B340-AFE5-0800157F0306}"/>
              </a:ext>
            </a:extLst>
          </p:cNvPr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8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Solutions?  Reduction of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Reduce:</a:t>
            </a:r>
            <a:r>
              <a:rPr lang="en-US" dirty="0">
                <a:solidFill>
                  <a:srgbClr val="00B050"/>
                </a:solidFill>
              </a:rPr>
              <a:t> This refers to using less of a product e.g. less packaging, less energy.</a:t>
            </a: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Reuse:</a:t>
            </a:r>
            <a:r>
              <a:rPr lang="en-US" dirty="0">
                <a:solidFill>
                  <a:srgbClr val="00B050"/>
                </a:solidFill>
              </a:rPr>
              <a:t> This means using a product more than once. This might be returning it to a manufacturer e.g. coke bottles or selling/passing onto another consumer e.g. charity shops</a:t>
            </a: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Recycling:</a:t>
            </a:r>
            <a:r>
              <a:rPr lang="en-US" dirty="0">
                <a:solidFill>
                  <a:srgbClr val="00B050"/>
                </a:solidFill>
              </a:rPr>
              <a:t> The re-processing of industrial and household waste so that materials can be reused. Currently materials like paper, card, plastics, glass and some metals are recycled.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6126163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https://</a:t>
            </a:r>
            <a:r>
              <a:rPr lang="en-US" b="1" dirty="0" err="1">
                <a:hlinkClick r:id="rId2"/>
              </a:rPr>
              <a:t>www.youtube.com</a:t>
            </a:r>
            <a:r>
              <a:rPr lang="en-US" b="1" dirty="0">
                <a:hlinkClick r:id="rId2"/>
              </a:rPr>
              <a:t>/</a:t>
            </a:r>
            <a:r>
              <a:rPr lang="en-US" b="1" dirty="0" err="1">
                <a:hlinkClick r:id="rId2"/>
              </a:rPr>
              <a:t>watch?v</a:t>
            </a:r>
            <a:r>
              <a:rPr lang="en-US" b="1" dirty="0">
                <a:hlinkClick r:id="rId2"/>
              </a:rPr>
              <a:t>=</a:t>
            </a:r>
            <a:r>
              <a:rPr lang="en-US" b="1" dirty="0" err="1">
                <a:hlinkClick r:id="rId2"/>
              </a:rPr>
              <a:t>EWxjFLDoIDA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2A0E8E4-3FEF-474A-9A7C-6A5025DE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833" y="230188"/>
            <a:ext cx="158299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59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BSticktoIt Medium" charset="0"/>
                <a:ea typeface="KBSticktoIt Medium" charset="0"/>
                <a:cs typeface="KBSticktoIt Medium" charset="0"/>
              </a:rPr>
              <a:t>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protection of natural or man made resources for later use</a:t>
            </a:r>
          </a:p>
        </p:txBody>
      </p:sp>
    </p:spTree>
    <p:extLst>
      <p:ext uri="{BB962C8B-B14F-4D97-AF65-F5344CB8AC3E}">
        <p14:creationId xmlns:p14="http://schemas.microsoft.com/office/powerpoint/2010/main" val="414862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 to California drought/ water use- conservation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Residents are asked to conserve water. It is forbidden to:</a:t>
            </a:r>
          </a:p>
          <a:p>
            <a:pPr marL="0" indent="0">
              <a:buNone/>
            </a:pPr>
            <a:r>
              <a:rPr lang="en-US" dirty="0"/>
              <a:t>Wash cars</a:t>
            </a:r>
          </a:p>
          <a:p>
            <a:pPr marL="0" indent="0">
              <a:buNone/>
            </a:pPr>
            <a:r>
              <a:rPr lang="en-US" dirty="0"/>
              <a:t>Water lawns</a:t>
            </a:r>
          </a:p>
          <a:p>
            <a:pPr marL="0" indent="0">
              <a:buNone/>
            </a:pPr>
            <a:r>
              <a:rPr lang="en-US" dirty="0"/>
              <a:t>Fill swimming pools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Farmers are having to leave thousands of acres of land to fallow (no crops, being left wild).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People have to pay private companies to drill private wells to extract precious groundwater supplies of water.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2018217"/>
            <a:ext cx="2552051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Xeriscaping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Xeriscaping</a:t>
            </a:r>
            <a:r>
              <a:rPr lang="en-US" dirty="0"/>
              <a:t> refers to the conservation of water through creative landscaping. Originally developed for drought-afflicted areas.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https://www.youtube.com/watch?v=ELAutJpNj9w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24401"/>
            <a:ext cx="4787900" cy="17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6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1A7-C891-E144-A9C0-2753795C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Sustainable development: transport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11404B-5129-B541-AD4F-E347A617E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946" y="1537854"/>
            <a:ext cx="4481945" cy="28521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43A4D-996D-494C-B4AA-2F066426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239" y="1537854"/>
            <a:ext cx="3379379" cy="2603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3E639-C339-1C49-B0F5-52210BA42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454" y="4141355"/>
            <a:ext cx="3389345" cy="24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5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9500A2F-0CC4-194C-ADA2-1CE74F79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altLang="en-US" b="1"/>
            </a:br>
            <a:br>
              <a:rPr lang="en-GB" altLang="en-US" b="1"/>
            </a:br>
            <a:r>
              <a:rPr lang="en-GB" altLang="en-US" b="1"/>
              <a:t>How has the Earth's average surface temperature changed in the last 1000 years?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FBB5B09-C4ED-6843-964F-7599AAB8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2" descr="graph1">
            <a:extLst>
              <a:ext uri="{FF2B5EF4-FFF2-40B4-BE49-F238E27FC236}">
                <a16:creationId xmlns:a16="http://schemas.microsoft.com/office/drawing/2014/main" id="{67889208-0194-1C4C-BBA4-1A8CA7C60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349501"/>
            <a:ext cx="70183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4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Global_Warming">
            <a:extLst>
              <a:ext uri="{FF2B5EF4-FFF2-40B4-BE49-F238E27FC236}">
                <a16:creationId xmlns:a16="http://schemas.microsoft.com/office/drawing/2014/main" id="{6BF7C4F4-E962-9446-85D9-337278B4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5516563"/>
            <a:ext cx="154146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10">
            <a:extLst>
              <a:ext uri="{FF2B5EF4-FFF2-40B4-BE49-F238E27FC236}">
                <a16:creationId xmlns:a16="http://schemas.microsoft.com/office/drawing/2014/main" id="{FCE0FEEC-6262-1F4F-A62C-4E4BAFE754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66988" y="333376"/>
            <a:ext cx="63230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What's the cause?</a:t>
            </a:r>
          </a:p>
        </p:txBody>
      </p:sp>
      <p:pic>
        <p:nvPicPr>
          <p:cNvPr id="6148" name="Picture 7" descr="graph2">
            <a:extLst>
              <a:ext uri="{FF2B5EF4-FFF2-40B4-BE49-F238E27FC236}">
                <a16:creationId xmlns:a16="http://schemas.microsoft.com/office/drawing/2014/main" id="{D2115ACA-EA7E-6F40-B646-BB4120C2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989139"/>
            <a:ext cx="6115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7">
            <a:extLst>
              <a:ext uri="{FF2B5EF4-FFF2-40B4-BE49-F238E27FC236}">
                <a16:creationId xmlns:a16="http://schemas.microsoft.com/office/drawing/2014/main" id="{ADA608A6-08A0-AD43-BDFC-42D978718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341438"/>
            <a:ext cx="662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Total emissions of CO</a:t>
            </a:r>
            <a:r>
              <a:rPr lang="en-GB" altLang="en-US" sz="1800" b="1" baseline="30000"/>
              <a:t>2 </a:t>
            </a:r>
            <a:r>
              <a:rPr lang="en-GB" altLang="en-US" sz="1800" b="1"/>
              <a:t>from fossil fuel burning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5476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zFacts-CO2-Temp">
            <a:extLst>
              <a:ext uri="{FF2B5EF4-FFF2-40B4-BE49-F238E27FC236}">
                <a16:creationId xmlns:a16="http://schemas.microsoft.com/office/drawing/2014/main" id="{66CF0A33-C08C-0049-A152-69A9534E0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49275"/>
            <a:ext cx="795655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Global_Warming">
            <a:extLst>
              <a:ext uri="{FF2B5EF4-FFF2-40B4-BE49-F238E27FC236}">
                <a16:creationId xmlns:a16="http://schemas.microsoft.com/office/drawing/2014/main" id="{6974C0AD-5933-F644-B9D1-CD37FCCA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5516563"/>
            <a:ext cx="154146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7">
            <a:extLst>
              <a:ext uri="{FF2B5EF4-FFF2-40B4-BE49-F238E27FC236}">
                <a16:creationId xmlns:a16="http://schemas.microsoft.com/office/drawing/2014/main" id="{190E9C85-C3BE-494D-A70B-7790A6DBD0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9651" y="260350"/>
            <a:ext cx="63230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What's the evidence?</a:t>
            </a:r>
          </a:p>
        </p:txBody>
      </p:sp>
      <p:sp>
        <p:nvSpPr>
          <p:cNvPr id="7173" name="WordArt 8">
            <a:extLst>
              <a:ext uri="{FF2B5EF4-FFF2-40B4-BE49-F238E27FC236}">
                <a16:creationId xmlns:a16="http://schemas.microsoft.com/office/drawing/2014/main" id="{E530639E-DF3B-BC4D-B210-907F87952F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320800" y="3105150"/>
            <a:ext cx="6337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Global Warming</a:t>
            </a:r>
          </a:p>
        </p:txBody>
      </p:sp>
    </p:spTree>
    <p:extLst>
      <p:ext uri="{BB962C8B-B14F-4D97-AF65-F5344CB8AC3E}">
        <p14:creationId xmlns:p14="http://schemas.microsoft.com/office/powerpoint/2010/main" val="162846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lobal_temp2">
            <a:extLst>
              <a:ext uri="{FF2B5EF4-FFF2-40B4-BE49-F238E27FC236}">
                <a16:creationId xmlns:a16="http://schemas.microsoft.com/office/drawing/2014/main" id="{10CE0AB4-30CD-FB4F-8A29-03AEC532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765176"/>
            <a:ext cx="7920037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Freeform 7">
            <a:extLst>
              <a:ext uri="{FF2B5EF4-FFF2-40B4-BE49-F238E27FC236}">
                <a16:creationId xmlns:a16="http://schemas.microsoft.com/office/drawing/2014/main" id="{2D476D7C-7E6D-6F43-A426-7306E5AD8531}"/>
              </a:ext>
            </a:extLst>
          </p:cNvPr>
          <p:cNvSpPr>
            <a:spLocks/>
          </p:cNvSpPr>
          <p:nvPr/>
        </p:nvSpPr>
        <p:spPr bwMode="auto">
          <a:xfrm>
            <a:off x="3216275" y="1341439"/>
            <a:ext cx="6203950" cy="2713037"/>
          </a:xfrm>
          <a:custGeom>
            <a:avLst/>
            <a:gdLst>
              <a:gd name="T0" fmla="*/ 0 w 3908"/>
              <a:gd name="T1" fmla="*/ 2147483646 h 1709"/>
              <a:gd name="T2" fmla="*/ 2147483646 w 3908"/>
              <a:gd name="T3" fmla="*/ 2147483646 h 1709"/>
              <a:gd name="T4" fmla="*/ 2147483646 w 3908"/>
              <a:gd name="T5" fmla="*/ 2147483646 h 1709"/>
              <a:gd name="T6" fmla="*/ 2147483646 w 3908"/>
              <a:gd name="T7" fmla="*/ 2147483646 h 1709"/>
              <a:gd name="T8" fmla="*/ 2147483646 w 3908"/>
              <a:gd name="T9" fmla="*/ 2147483646 h 1709"/>
              <a:gd name="T10" fmla="*/ 2147483646 w 3908"/>
              <a:gd name="T11" fmla="*/ 2147483646 h 1709"/>
              <a:gd name="T12" fmla="*/ 2147483646 w 3908"/>
              <a:gd name="T13" fmla="*/ 2147483646 h 1709"/>
              <a:gd name="T14" fmla="*/ 2147483646 w 3908"/>
              <a:gd name="T15" fmla="*/ 2147483646 h 1709"/>
              <a:gd name="T16" fmla="*/ 2147483646 w 3908"/>
              <a:gd name="T17" fmla="*/ 2147483646 h 1709"/>
              <a:gd name="T18" fmla="*/ 2147483646 w 3908"/>
              <a:gd name="T19" fmla="*/ 2147483646 h 1709"/>
              <a:gd name="T20" fmla="*/ 2147483646 w 3908"/>
              <a:gd name="T21" fmla="*/ 2147483646 h 17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08"/>
              <a:gd name="T34" fmla="*/ 0 h 1709"/>
              <a:gd name="T35" fmla="*/ 3908 w 3908"/>
              <a:gd name="T36" fmla="*/ 1709 h 17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08" h="1709">
                <a:moveTo>
                  <a:pt x="0" y="416"/>
                </a:moveTo>
                <a:cubicBezTo>
                  <a:pt x="15" y="212"/>
                  <a:pt x="30" y="8"/>
                  <a:pt x="136" y="189"/>
                </a:cubicBezTo>
                <a:cubicBezTo>
                  <a:pt x="242" y="370"/>
                  <a:pt x="499" y="1527"/>
                  <a:pt x="635" y="1504"/>
                </a:cubicBezTo>
                <a:cubicBezTo>
                  <a:pt x="771" y="1481"/>
                  <a:pt x="808" y="38"/>
                  <a:pt x="952" y="53"/>
                </a:cubicBezTo>
                <a:cubicBezTo>
                  <a:pt x="1096" y="68"/>
                  <a:pt x="1353" y="1512"/>
                  <a:pt x="1497" y="1595"/>
                </a:cubicBezTo>
                <a:cubicBezTo>
                  <a:pt x="1641" y="1678"/>
                  <a:pt x="1746" y="786"/>
                  <a:pt x="1814" y="552"/>
                </a:cubicBezTo>
                <a:cubicBezTo>
                  <a:pt x="1882" y="318"/>
                  <a:pt x="1769" y="0"/>
                  <a:pt x="1905" y="189"/>
                </a:cubicBezTo>
                <a:cubicBezTo>
                  <a:pt x="2041" y="378"/>
                  <a:pt x="2495" y="1709"/>
                  <a:pt x="2631" y="1686"/>
                </a:cubicBezTo>
                <a:cubicBezTo>
                  <a:pt x="2767" y="1663"/>
                  <a:pt x="2540" y="60"/>
                  <a:pt x="2721" y="53"/>
                </a:cubicBezTo>
                <a:cubicBezTo>
                  <a:pt x="2902" y="46"/>
                  <a:pt x="3530" y="1611"/>
                  <a:pt x="3719" y="1641"/>
                </a:cubicBezTo>
                <a:cubicBezTo>
                  <a:pt x="3908" y="1671"/>
                  <a:pt x="3832" y="476"/>
                  <a:pt x="3855" y="234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" name="Picture 8" descr="Global_Warming">
            <a:extLst>
              <a:ext uri="{FF2B5EF4-FFF2-40B4-BE49-F238E27FC236}">
                <a16:creationId xmlns:a16="http://schemas.microsoft.com/office/drawing/2014/main" id="{26A2A58B-71F6-C841-94E6-AF7F4D15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5516563"/>
            <a:ext cx="154146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9">
            <a:extLst>
              <a:ext uri="{FF2B5EF4-FFF2-40B4-BE49-F238E27FC236}">
                <a16:creationId xmlns:a16="http://schemas.microsoft.com/office/drawing/2014/main" id="{7A415E52-F6B5-B34B-A87B-D19FA471A4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996950" y="3105150"/>
            <a:ext cx="6337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Global Warming</a:t>
            </a:r>
          </a:p>
        </p:txBody>
      </p:sp>
      <p:sp>
        <p:nvSpPr>
          <p:cNvPr id="10246" name="WordArt 10">
            <a:extLst>
              <a:ext uri="{FF2B5EF4-FFF2-40B4-BE49-F238E27FC236}">
                <a16:creationId xmlns:a16="http://schemas.microsoft.com/office/drawing/2014/main" id="{5B5B80E0-F25F-4D49-A545-48742CBCA7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0014" y="260350"/>
            <a:ext cx="74755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 isn't this natural...</a:t>
            </a:r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6B479E17-8A30-C742-90E3-CDA479B02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1773238"/>
            <a:ext cx="0" cy="4464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6299A703-621B-0F43-BE14-7FF4CBA29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4221163"/>
            <a:ext cx="20161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Homo Sapiens</a:t>
            </a:r>
            <a:endParaRPr lang="en-US" altLang="en-US" sz="1800" b="1"/>
          </a:p>
        </p:txBody>
      </p:sp>
      <p:sp>
        <p:nvSpPr>
          <p:cNvPr id="13325" name="Oval 13">
            <a:extLst>
              <a:ext uri="{FF2B5EF4-FFF2-40B4-BE49-F238E27FC236}">
                <a16:creationId xmlns:a16="http://schemas.microsoft.com/office/drawing/2014/main" id="{D42D848C-AA00-2C45-8FDB-026C136E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1557339"/>
            <a:ext cx="1079500" cy="935037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A1B5C958-2C26-0D4C-B558-3C3D9BA1E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908051"/>
            <a:ext cx="20161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Industrialisation</a:t>
            </a:r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9604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accent3"/>
                </a:solidFill>
              </a:rPr>
              <a:t>Radiation</a:t>
            </a:r>
            <a:r>
              <a:rPr lang="en-US" b="1" dirty="0"/>
              <a:t>- </a:t>
            </a:r>
            <a:r>
              <a:rPr lang="en-US" dirty="0"/>
              <a:t>energy that is radiated or transmitted in the form of rays or waves or particles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solar radiation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- radiation from the sun   (short wave)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Longwave radiation- </a:t>
            </a:r>
            <a:r>
              <a:rPr lang="en-US" dirty="0"/>
              <a:t>Radiation emitted from Earth is called longwave radiation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>
                <a:hlinkClick r:id="rId2"/>
              </a:rPr>
              <a:t>https://www.youtube.com/watch?v=DOAqECd70Ww</a:t>
            </a:r>
            <a:endParaRPr lang="en-US" b="1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7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78A6D6C-368C-5045-8279-8917ADC2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260350"/>
            <a:ext cx="49784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Watch the video clip….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64EB73FC-0684-774A-BBBC-665CD9091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28776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Using the information complete a table to explain the human and natural causes of climate change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sz="1800" dirty="0"/>
              <a:t>Video- Climate change the causes: </a:t>
            </a:r>
            <a:r>
              <a:rPr lang="en-US" altLang="en-US" sz="1800" dirty="0">
                <a:hlinkClick r:id="rId2"/>
              </a:rPr>
              <a:t>https://</a:t>
            </a:r>
            <a:r>
              <a:rPr lang="en-US" altLang="en-US" sz="1800" dirty="0" err="1">
                <a:hlinkClick r:id="rId2"/>
              </a:rPr>
              <a:t>www.youtube.com</a:t>
            </a:r>
            <a:r>
              <a:rPr lang="en-US" altLang="en-US" sz="1800" dirty="0">
                <a:hlinkClick r:id="rId2"/>
              </a:rPr>
              <a:t>/</a:t>
            </a:r>
            <a:r>
              <a:rPr lang="en-US" altLang="en-US" sz="1800" dirty="0" err="1">
                <a:hlinkClick r:id="rId2"/>
              </a:rPr>
              <a:t>watch?v</a:t>
            </a:r>
            <a:r>
              <a:rPr lang="en-US" altLang="en-US" sz="1800" dirty="0">
                <a:hlinkClick r:id="rId2"/>
              </a:rPr>
              <a:t>=RHrFBOUl6-8</a:t>
            </a:r>
            <a:endParaRPr lang="en-US" altLang="en-US" sz="1800" dirty="0"/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D04C1C74-55AD-2440-A53E-31511175E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74638"/>
            <a:ext cx="3527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LO: </a:t>
            </a:r>
            <a:r>
              <a:rPr lang="en-US" altLang="en-US" sz="1800" b="1" dirty="0">
                <a:solidFill>
                  <a:srgbClr val="FF0000"/>
                </a:solidFill>
              </a:rPr>
              <a:t>To explain the natural causes of climate change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To explain the human causes of climate 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912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Global_Warming">
            <a:extLst>
              <a:ext uri="{FF2B5EF4-FFF2-40B4-BE49-F238E27FC236}">
                <a16:creationId xmlns:a16="http://schemas.microsoft.com/office/drawing/2014/main" id="{ECB068E0-ACB8-1D4A-9887-DB83D8ED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5516563"/>
            <a:ext cx="154146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>
            <a:extLst>
              <a:ext uri="{FF2B5EF4-FFF2-40B4-BE49-F238E27FC236}">
                <a16:creationId xmlns:a16="http://schemas.microsoft.com/office/drawing/2014/main" id="{DE7EDCAE-5386-4243-987A-FE508AC357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996950" y="3105150"/>
            <a:ext cx="6337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Global Warming</a:t>
            </a:r>
          </a:p>
        </p:txBody>
      </p:sp>
      <p:sp>
        <p:nvSpPr>
          <p:cNvPr id="24580" name="Line 6">
            <a:extLst>
              <a:ext uri="{FF2B5EF4-FFF2-40B4-BE49-F238E27FC236}">
                <a16:creationId xmlns:a16="http://schemas.microsoft.com/office/drawing/2014/main" id="{5D0FA5F9-3B3C-EB43-87B0-571B151686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5914" y="4797425"/>
            <a:ext cx="7272337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9">
            <a:extLst>
              <a:ext uri="{FF2B5EF4-FFF2-40B4-BE49-F238E27FC236}">
                <a16:creationId xmlns:a16="http://schemas.microsoft.com/office/drawing/2014/main" id="{602B7C8C-C042-A541-98E4-F457E6DE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1700214"/>
            <a:ext cx="77041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2" name="AutoShape 10">
            <a:extLst>
              <a:ext uri="{FF2B5EF4-FFF2-40B4-BE49-F238E27FC236}">
                <a16:creationId xmlns:a16="http://schemas.microsoft.com/office/drawing/2014/main" id="{4724872A-FE1A-B448-B7E0-AF96E10956A4}"/>
              </a:ext>
            </a:extLst>
          </p:cNvPr>
          <p:cNvSpPr>
            <a:spLocks noChangeArrowheads="1"/>
          </p:cNvSpPr>
          <p:nvPr/>
        </p:nvSpPr>
        <p:spPr bwMode="auto">
          <a:xfrm rot="3220690">
            <a:off x="2782888" y="549275"/>
            <a:ext cx="1657350" cy="863600"/>
          </a:xfrm>
          <a:prstGeom prst="rightArrow">
            <a:avLst>
              <a:gd name="adj1" fmla="val 50000"/>
              <a:gd name="adj2" fmla="val 47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AutoShape 11">
            <a:extLst>
              <a:ext uri="{FF2B5EF4-FFF2-40B4-BE49-F238E27FC236}">
                <a16:creationId xmlns:a16="http://schemas.microsoft.com/office/drawing/2014/main" id="{81FB7DDE-45C8-CC4D-8746-46A2C0802332}"/>
              </a:ext>
            </a:extLst>
          </p:cNvPr>
          <p:cNvSpPr>
            <a:spLocks noChangeArrowheads="1"/>
          </p:cNvSpPr>
          <p:nvPr/>
        </p:nvSpPr>
        <p:spPr bwMode="auto">
          <a:xfrm rot="18342541">
            <a:off x="4334669" y="797719"/>
            <a:ext cx="1289050" cy="646112"/>
          </a:xfrm>
          <a:prstGeom prst="rightArrow">
            <a:avLst>
              <a:gd name="adj1" fmla="val 50000"/>
              <a:gd name="adj2" fmla="val 498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3120BE00-5EEB-0649-8F70-AEBB36C5EF2E}"/>
              </a:ext>
            </a:extLst>
          </p:cNvPr>
          <p:cNvSpPr>
            <a:spLocks noChangeArrowheads="1"/>
          </p:cNvSpPr>
          <p:nvPr/>
        </p:nvSpPr>
        <p:spPr bwMode="auto">
          <a:xfrm rot="3344401">
            <a:off x="3632201" y="3306763"/>
            <a:ext cx="2879725" cy="488950"/>
          </a:xfrm>
          <a:prstGeom prst="rightArrow">
            <a:avLst>
              <a:gd name="adj1" fmla="val 50000"/>
              <a:gd name="adj2" fmla="val 1472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5" name="AutoShape 13">
            <a:extLst>
              <a:ext uri="{FF2B5EF4-FFF2-40B4-BE49-F238E27FC236}">
                <a16:creationId xmlns:a16="http://schemas.microsoft.com/office/drawing/2014/main" id="{5818CBB2-03AB-F54A-BCC4-244F9A6F689D}"/>
              </a:ext>
            </a:extLst>
          </p:cNvPr>
          <p:cNvSpPr>
            <a:spLocks noChangeArrowheads="1"/>
          </p:cNvSpPr>
          <p:nvPr/>
        </p:nvSpPr>
        <p:spPr bwMode="auto">
          <a:xfrm rot="17781727">
            <a:off x="5260976" y="3255963"/>
            <a:ext cx="2879725" cy="488950"/>
          </a:xfrm>
          <a:prstGeom prst="rightArrow">
            <a:avLst>
              <a:gd name="adj1" fmla="val 50000"/>
              <a:gd name="adj2" fmla="val 1472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6" name="AutoShape 14">
            <a:extLst>
              <a:ext uri="{FF2B5EF4-FFF2-40B4-BE49-F238E27FC236}">
                <a16:creationId xmlns:a16="http://schemas.microsoft.com/office/drawing/2014/main" id="{8F8385C0-FF61-904C-83B7-87D8DAAD6F53}"/>
              </a:ext>
            </a:extLst>
          </p:cNvPr>
          <p:cNvSpPr>
            <a:spLocks noChangeArrowheads="1"/>
          </p:cNvSpPr>
          <p:nvPr/>
        </p:nvSpPr>
        <p:spPr bwMode="auto">
          <a:xfrm rot="3344401">
            <a:off x="7292976" y="2470151"/>
            <a:ext cx="1152525" cy="488950"/>
          </a:xfrm>
          <a:prstGeom prst="rightArrow">
            <a:avLst>
              <a:gd name="adj1" fmla="val 50000"/>
              <a:gd name="adj2" fmla="val 589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A9300C7F-A66B-3148-BDFE-E952538E3C31}"/>
              </a:ext>
            </a:extLst>
          </p:cNvPr>
          <p:cNvSpPr>
            <a:spLocks noChangeArrowheads="1"/>
          </p:cNvSpPr>
          <p:nvPr/>
        </p:nvSpPr>
        <p:spPr bwMode="auto">
          <a:xfrm rot="18022372">
            <a:off x="7307264" y="920751"/>
            <a:ext cx="962025" cy="504825"/>
          </a:xfrm>
          <a:prstGeom prst="rightArrow">
            <a:avLst>
              <a:gd name="adj1" fmla="val 50000"/>
              <a:gd name="adj2" fmla="val 476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C009CBE7-2801-084B-908A-47A1F0C2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60350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Solar Energy</a:t>
            </a:r>
            <a:endParaRPr lang="en-US" altLang="en-US" sz="2400" b="1"/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CFF99109-463D-CD45-AEFB-1EC6DC8A7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0"/>
            <a:ext cx="215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Reflected by the atmosphere into space.</a:t>
            </a:r>
            <a:endParaRPr lang="en-US" altLang="en-US" sz="2400" b="1"/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0B3D631E-D4F8-D342-AA08-D726A48B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5013326"/>
            <a:ext cx="215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Solar energy heats Earth.</a:t>
            </a:r>
            <a:endParaRPr lang="en-US" altLang="en-US" sz="2400" b="1"/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74CB7555-1A73-E04C-87F8-CAE95050B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933826"/>
            <a:ext cx="215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Earth radiates heat.</a:t>
            </a:r>
            <a:endParaRPr lang="en-US" altLang="en-US" sz="2400" b="1"/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8BC7DB00-609D-244F-AE62-336934C2B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773238"/>
            <a:ext cx="4537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GREENHOUSE GASES</a:t>
            </a:r>
            <a:endParaRPr lang="en-US" altLang="en-US" sz="1800" b="1"/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DC051AF1-E041-5240-9FED-2925B1CC8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2276476"/>
            <a:ext cx="2159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Heat is retained by greenhouse gases and warms the atmosphere-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FF3300"/>
                </a:solidFill>
              </a:rPr>
              <a:t>Global Warming</a:t>
            </a:r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24594" name="WordArt 24">
            <a:extLst>
              <a:ext uri="{FF2B5EF4-FFF2-40B4-BE49-F238E27FC236}">
                <a16:creationId xmlns:a16="http://schemas.microsoft.com/office/drawing/2014/main" id="{12182A6D-A6DA-414C-A37A-D8DA6E7301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5051" y="5949950"/>
            <a:ext cx="4772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Greenhouse effect</a:t>
            </a: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id="{6E35376C-9C25-E843-8E3C-71374639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260351"/>
            <a:ext cx="215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Heat lost to space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28362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/>
      <p:bldP spid="3088" grpId="1"/>
      <p:bldP spid="3090" grpId="0"/>
      <p:bldP spid="3090" grpId="1"/>
      <p:bldP spid="3091" grpId="0"/>
      <p:bldP spid="3091" grpId="1"/>
      <p:bldP spid="3093" grpId="0"/>
      <p:bldP spid="3093" grpId="1"/>
      <p:bldP spid="3094" grpId="0"/>
      <p:bldP spid="3095" grpId="0"/>
      <p:bldP spid="3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7" descr="yew_tree">
            <a:extLst>
              <a:ext uri="{FF2B5EF4-FFF2-40B4-BE49-F238E27FC236}">
                <a16:creationId xmlns:a16="http://schemas.microsoft.com/office/drawing/2014/main" id="{5CF11120-73D1-4B4B-90F8-6209706B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2781300"/>
            <a:ext cx="939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0" descr="animated-flame">
            <a:extLst>
              <a:ext uri="{FF2B5EF4-FFF2-40B4-BE49-F238E27FC236}">
                <a16:creationId xmlns:a16="http://schemas.microsoft.com/office/drawing/2014/main" id="{1372BFF3-1A9E-3743-898F-38ACEC96DC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3213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8" descr="yew_tree">
            <a:extLst>
              <a:ext uri="{FF2B5EF4-FFF2-40B4-BE49-F238E27FC236}">
                <a16:creationId xmlns:a16="http://schemas.microsoft.com/office/drawing/2014/main" id="{0F0D5A0F-A056-6F47-AE1B-2091FF96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573463"/>
            <a:ext cx="939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3">
            <a:extLst>
              <a:ext uri="{FF2B5EF4-FFF2-40B4-BE49-F238E27FC236}">
                <a16:creationId xmlns:a16="http://schemas.microsoft.com/office/drawing/2014/main" id="{F0D29AA6-20DB-D743-82B1-E0CC514752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996950" y="3105150"/>
            <a:ext cx="6337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Global Warming</a:t>
            </a:r>
          </a:p>
        </p:txBody>
      </p:sp>
      <p:sp>
        <p:nvSpPr>
          <p:cNvPr id="25606" name="Line 4">
            <a:extLst>
              <a:ext uri="{FF2B5EF4-FFF2-40B4-BE49-F238E27FC236}">
                <a16:creationId xmlns:a16="http://schemas.microsoft.com/office/drawing/2014/main" id="{C9D7BD1E-1A06-FE47-9505-523345486D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5914" y="4797425"/>
            <a:ext cx="7272337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Rectangle 5">
            <a:extLst>
              <a:ext uri="{FF2B5EF4-FFF2-40B4-BE49-F238E27FC236}">
                <a16:creationId xmlns:a16="http://schemas.microsoft.com/office/drawing/2014/main" id="{74029DF8-9CB7-0547-9502-6DCCC028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1700214"/>
            <a:ext cx="7704137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8" name="AutoShape 6">
            <a:extLst>
              <a:ext uri="{FF2B5EF4-FFF2-40B4-BE49-F238E27FC236}">
                <a16:creationId xmlns:a16="http://schemas.microsoft.com/office/drawing/2014/main" id="{86B4D872-5DA1-4F4F-BD85-C7E0D8C849DE}"/>
              </a:ext>
            </a:extLst>
          </p:cNvPr>
          <p:cNvSpPr>
            <a:spLocks noChangeArrowheads="1"/>
          </p:cNvSpPr>
          <p:nvPr/>
        </p:nvSpPr>
        <p:spPr bwMode="auto">
          <a:xfrm rot="3220690">
            <a:off x="2782888" y="549275"/>
            <a:ext cx="1657350" cy="863600"/>
          </a:xfrm>
          <a:prstGeom prst="rightArrow">
            <a:avLst>
              <a:gd name="adj1" fmla="val 50000"/>
              <a:gd name="adj2" fmla="val 47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9" name="AutoShape 7">
            <a:extLst>
              <a:ext uri="{FF2B5EF4-FFF2-40B4-BE49-F238E27FC236}">
                <a16:creationId xmlns:a16="http://schemas.microsoft.com/office/drawing/2014/main" id="{C6BFF27B-D508-DA4C-87CF-1255478E491B}"/>
              </a:ext>
            </a:extLst>
          </p:cNvPr>
          <p:cNvSpPr>
            <a:spLocks noChangeArrowheads="1"/>
          </p:cNvSpPr>
          <p:nvPr/>
        </p:nvSpPr>
        <p:spPr bwMode="auto">
          <a:xfrm rot="18342541">
            <a:off x="4334669" y="797719"/>
            <a:ext cx="1289050" cy="646112"/>
          </a:xfrm>
          <a:prstGeom prst="rightArrow">
            <a:avLst>
              <a:gd name="adj1" fmla="val 50000"/>
              <a:gd name="adj2" fmla="val 498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0" name="AutoShape 11">
            <a:extLst>
              <a:ext uri="{FF2B5EF4-FFF2-40B4-BE49-F238E27FC236}">
                <a16:creationId xmlns:a16="http://schemas.microsoft.com/office/drawing/2014/main" id="{C02F1957-917B-C140-8299-6697085E3802}"/>
              </a:ext>
            </a:extLst>
          </p:cNvPr>
          <p:cNvSpPr>
            <a:spLocks noChangeArrowheads="1"/>
          </p:cNvSpPr>
          <p:nvPr/>
        </p:nvSpPr>
        <p:spPr bwMode="auto">
          <a:xfrm rot="18022372">
            <a:off x="7307264" y="920751"/>
            <a:ext cx="962025" cy="504825"/>
          </a:xfrm>
          <a:prstGeom prst="rightArrow">
            <a:avLst>
              <a:gd name="adj1" fmla="val 50000"/>
              <a:gd name="adj2" fmla="val 476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1" name="Text Box 16">
            <a:extLst>
              <a:ext uri="{FF2B5EF4-FFF2-40B4-BE49-F238E27FC236}">
                <a16:creationId xmlns:a16="http://schemas.microsoft.com/office/drawing/2014/main" id="{494EFB9B-2F1A-554A-A328-405BF8E1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773238"/>
            <a:ext cx="4537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GREENHOUSE GASES</a:t>
            </a:r>
            <a:endParaRPr lang="en-US" altLang="en-US" sz="1800" b="1"/>
          </a:p>
        </p:txBody>
      </p:sp>
      <p:sp>
        <p:nvSpPr>
          <p:cNvPr id="25612" name="WordArt 18">
            <a:extLst>
              <a:ext uri="{FF2B5EF4-FFF2-40B4-BE49-F238E27FC236}">
                <a16:creationId xmlns:a16="http://schemas.microsoft.com/office/drawing/2014/main" id="{74106FE7-F846-1B4F-B941-47A17C61CD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5051" y="5949950"/>
            <a:ext cx="4772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Human impact...</a:t>
            </a:r>
          </a:p>
        </p:txBody>
      </p:sp>
      <p:sp>
        <p:nvSpPr>
          <p:cNvPr id="25613" name="Rectangle 20">
            <a:extLst>
              <a:ext uri="{FF2B5EF4-FFF2-40B4-BE49-F238E27FC236}">
                <a16:creationId xmlns:a16="http://schemas.microsoft.com/office/drawing/2014/main" id="{15ED687B-0029-1C4B-A756-6D58E1CFF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4005263"/>
            <a:ext cx="1366838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4" name="Rectangle 21">
            <a:extLst>
              <a:ext uri="{FF2B5EF4-FFF2-40B4-BE49-F238E27FC236}">
                <a16:creationId xmlns:a16="http://schemas.microsoft.com/office/drawing/2014/main" id="{E21D8799-D4CE-964D-945A-67FA332CA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3500439"/>
            <a:ext cx="28733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5" name="AutoShape 22">
            <a:extLst>
              <a:ext uri="{FF2B5EF4-FFF2-40B4-BE49-F238E27FC236}">
                <a16:creationId xmlns:a16="http://schemas.microsoft.com/office/drawing/2014/main" id="{B0F0F23F-3C50-7040-BDB4-06B68362F73F}"/>
              </a:ext>
            </a:extLst>
          </p:cNvPr>
          <p:cNvSpPr>
            <a:spLocks noChangeArrowheads="1"/>
          </p:cNvSpPr>
          <p:nvPr/>
        </p:nvSpPr>
        <p:spPr bwMode="auto">
          <a:xfrm rot="17336134">
            <a:off x="2891632" y="2312195"/>
            <a:ext cx="576263" cy="936625"/>
          </a:xfrm>
          <a:prstGeom prst="cloudCallout">
            <a:avLst>
              <a:gd name="adj1" fmla="val -143662"/>
              <a:gd name="adj2" fmla="val 77625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99" name="Text Box 23">
            <a:extLst>
              <a:ext uri="{FF2B5EF4-FFF2-40B4-BE49-F238E27FC236}">
                <a16:creationId xmlns:a16="http://schemas.microsoft.com/office/drawing/2014/main" id="{901E1382-8B54-5B4C-A121-4B94E3FF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14" y="4303714"/>
            <a:ext cx="2071687" cy="255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FF3300"/>
                </a:solidFill>
              </a:rPr>
              <a:t>Deforestation</a:t>
            </a:r>
            <a:r>
              <a:rPr lang="en-GB" altLang="en-US" sz="2000" b="1"/>
              <a:t> means less </a:t>
            </a:r>
            <a:r>
              <a:rPr lang="en-GB" altLang="en-US" sz="2000" b="1">
                <a:solidFill>
                  <a:srgbClr val="FF3300"/>
                </a:solidFill>
              </a:rPr>
              <a:t>Carbon Dioxide</a:t>
            </a:r>
            <a:r>
              <a:rPr lang="en-GB" altLang="en-US" sz="2000" b="1"/>
              <a:t> is taken in, some trees are burnt releasing </a:t>
            </a:r>
            <a:r>
              <a:rPr lang="en-GB" altLang="en-US" sz="2000" b="1">
                <a:solidFill>
                  <a:srgbClr val="FF3300"/>
                </a:solidFill>
              </a:rPr>
              <a:t>Carbon Dioxide</a:t>
            </a:r>
            <a:r>
              <a:rPr lang="en-GB" altLang="en-US" sz="2000" b="1"/>
              <a:t>.</a:t>
            </a:r>
            <a:endParaRPr lang="en-US" altLang="en-US" sz="2000" b="1"/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AC3AC868-3805-6349-9204-1FA66A933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714375"/>
            <a:ext cx="237648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Farming rice and cattle releases </a:t>
            </a:r>
            <a:r>
              <a:rPr lang="en-GB" altLang="en-US" sz="2000" b="1">
                <a:solidFill>
                  <a:srgbClr val="FF3300"/>
                </a:solidFill>
              </a:rPr>
              <a:t>methane</a:t>
            </a:r>
            <a:r>
              <a:rPr lang="en-GB" altLang="en-US" sz="2000" b="1"/>
              <a:t>.</a:t>
            </a:r>
            <a:endParaRPr lang="en-US" altLang="en-US" sz="2000" b="1"/>
          </a:p>
        </p:txBody>
      </p:sp>
      <p:sp>
        <p:nvSpPr>
          <p:cNvPr id="24602" name="Rectangle 26">
            <a:extLst>
              <a:ext uri="{FF2B5EF4-FFF2-40B4-BE49-F238E27FC236}">
                <a16:creationId xmlns:a16="http://schemas.microsoft.com/office/drawing/2014/main" id="{993F1BDA-7A3E-EF43-9C83-6FECD7EA9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205039"/>
            <a:ext cx="7704137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9" name="AutoShape 9">
            <a:extLst>
              <a:ext uri="{FF2B5EF4-FFF2-40B4-BE49-F238E27FC236}">
                <a16:creationId xmlns:a16="http://schemas.microsoft.com/office/drawing/2014/main" id="{EBAB28BE-8DA9-824C-808F-731CE0CB856E}"/>
              </a:ext>
            </a:extLst>
          </p:cNvPr>
          <p:cNvSpPr>
            <a:spLocks noChangeArrowheads="1"/>
          </p:cNvSpPr>
          <p:nvPr/>
        </p:nvSpPr>
        <p:spPr bwMode="auto">
          <a:xfrm rot="17781727">
            <a:off x="5260976" y="3255963"/>
            <a:ext cx="2879725" cy="488950"/>
          </a:xfrm>
          <a:prstGeom prst="rightArrow">
            <a:avLst>
              <a:gd name="adj1" fmla="val 50000"/>
              <a:gd name="adj2" fmla="val 1472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603" name="Text Box 27">
            <a:extLst>
              <a:ext uri="{FF2B5EF4-FFF2-40B4-BE49-F238E27FC236}">
                <a16:creationId xmlns:a16="http://schemas.microsoft.com/office/drawing/2014/main" id="{98E84D63-7F89-1944-9A9A-0F7DF7D00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836614"/>
            <a:ext cx="2376487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FF3300"/>
                </a:solidFill>
              </a:rPr>
              <a:t>Greenhouse gases</a:t>
            </a:r>
            <a:r>
              <a:rPr lang="en-GB" altLang="en-US" sz="2000" b="1"/>
              <a:t> increase.</a:t>
            </a:r>
            <a:endParaRPr lang="en-US" altLang="en-US" sz="2000" b="1"/>
          </a:p>
        </p:txBody>
      </p:sp>
      <p:sp>
        <p:nvSpPr>
          <p:cNvPr id="24586" name="AutoShape 10">
            <a:extLst>
              <a:ext uri="{FF2B5EF4-FFF2-40B4-BE49-F238E27FC236}">
                <a16:creationId xmlns:a16="http://schemas.microsoft.com/office/drawing/2014/main" id="{578EDBA3-6B9C-8541-8E79-6EE642DE69DF}"/>
              </a:ext>
            </a:extLst>
          </p:cNvPr>
          <p:cNvSpPr>
            <a:spLocks noChangeArrowheads="1"/>
          </p:cNvSpPr>
          <p:nvPr/>
        </p:nvSpPr>
        <p:spPr bwMode="auto">
          <a:xfrm rot="3344401">
            <a:off x="7133432" y="2534444"/>
            <a:ext cx="1435100" cy="722313"/>
          </a:xfrm>
          <a:prstGeom prst="rightArrow">
            <a:avLst>
              <a:gd name="adj1" fmla="val 50000"/>
              <a:gd name="adj2" fmla="val 4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622" name="Picture 30" descr="fsl0673">
            <a:extLst>
              <a:ext uri="{FF2B5EF4-FFF2-40B4-BE49-F238E27FC236}">
                <a16:creationId xmlns:a16="http://schemas.microsoft.com/office/drawing/2014/main" id="{92E9EE61-306A-4347-94F0-A45EDA4E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4" y="4975225"/>
            <a:ext cx="9112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31" descr="fsl0673">
            <a:extLst>
              <a:ext uri="{FF2B5EF4-FFF2-40B4-BE49-F238E27FC236}">
                <a16:creationId xmlns:a16="http://schemas.microsoft.com/office/drawing/2014/main" id="{06A8E754-8B76-9D43-AD55-E9EB0CD28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4652964"/>
            <a:ext cx="9112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32" descr="fsl0673">
            <a:extLst>
              <a:ext uri="{FF2B5EF4-FFF2-40B4-BE49-F238E27FC236}">
                <a16:creationId xmlns:a16="http://schemas.microsoft.com/office/drawing/2014/main" id="{96C1C82F-E3FF-8B42-97BF-2930E4D8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367">
            <a:off x="7720014" y="4908550"/>
            <a:ext cx="9112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34" descr="yew_tree">
            <a:extLst>
              <a:ext uri="{FF2B5EF4-FFF2-40B4-BE49-F238E27FC236}">
                <a16:creationId xmlns:a16="http://schemas.microsoft.com/office/drawing/2014/main" id="{E0B3CBB3-765C-C546-AC56-FC46CF9F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3068638"/>
            <a:ext cx="939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Text Box 28">
            <a:extLst>
              <a:ext uri="{FF2B5EF4-FFF2-40B4-BE49-F238E27FC236}">
                <a16:creationId xmlns:a16="http://schemas.microsoft.com/office/drawing/2014/main" id="{DB90FE87-7693-6447-BF3D-A1D410289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2708275"/>
            <a:ext cx="27051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More heat is trapped, warming the Earth.</a:t>
            </a:r>
            <a:endParaRPr lang="en-US" altLang="en-US" sz="2000" b="1"/>
          </a:p>
        </p:txBody>
      </p:sp>
      <p:sp>
        <p:nvSpPr>
          <p:cNvPr id="25627" name="AutoShape 8">
            <a:extLst>
              <a:ext uri="{FF2B5EF4-FFF2-40B4-BE49-F238E27FC236}">
                <a16:creationId xmlns:a16="http://schemas.microsoft.com/office/drawing/2014/main" id="{3AF4A769-C2DA-0443-A92D-6AEF094792B6}"/>
              </a:ext>
            </a:extLst>
          </p:cNvPr>
          <p:cNvSpPr>
            <a:spLocks noChangeArrowheads="1"/>
          </p:cNvSpPr>
          <p:nvPr/>
        </p:nvSpPr>
        <p:spPr bwMode="auto">
          <a:xfrm rot="3344401">
            <a:off x="3632201" y="3306763"/>
            <a:ext cx="2879725" cy="488950"/>
          </a:xfrm>
          <a:prstGeom prst="rightArrow">
            <a:avLst>
              <a:gd name="adj1" fmla="val 50000"/>
              <a:gd name="adj2" fmla="val 1472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600" name="Text Box 24">
            <a:extLst>
              <a:ext uri="{FF2B5EF4-FFF2-40B4-BE49-F238E27FC236}">
                <a16:creationId xmlns:a16="http://schemas.microsoft.com/office/drawing/2014/main" id="{3573975B-0F59-B84A-B840-1D7469741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2349501"/>
            <a:ext cx="23764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Burning </a:t>
            </a:r>
            <a:r>
              <a:rPr lang="en-GB" altLang="en-US" sz="2000" b="1">
                <a:solidFill>
                  <a:srgbClr val="FF3300"/>
                </a:solidFill>
              </a:rPr>
              <a:t>fossil fuels</a:t>
            </a:r>
            <a:r>
              <a:rPr lang="en-GB" altLang="en-US" sz="2000" b="1"/>
              <a:t> releases </a:t>
            </a:r>
            <a:r>
              <a:rPr lang="en-GB" altLang="en-US" sz="2000" b="1">
                <a:solidFill>
                  <a:srgbClr val="FF3300"/>
                </a:solidFill>
              </a:rPr>
              <a:t>Carbon Dioxide</a:t>
            </a:r>
            <a:r>
              <a:rPr lang="en-GB" altLang="en-US" sz="2000" b="1"/>
              <a:t>.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5561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9" grpId="0" animBg="1"/>
      <p:bldP spid="24599" grpId="1" animBg="1"/>
      <p:bldP spid="24601" grpId="0" animBg="1"/>
      <p:bldP spid="24601" grpId="1" animBg="1"/>
      <p:bldP spid="24602" grpId="0" animBg="1"/>
      <p:bldP spid="24603" grpId="0" animBg="1"/>
      <p:bldP spid="24603" grpId="1" animBg="1"/>
      <p:bldP spid="24586" grpId="0" animBg="1"/>
      <p:bldP spid="24604" grpId="0" animBg="1"/>
      <p:bldP spid="24604" grpId="1" animBg="1"/>
      <p:bldP spid="24600" grpId="0" animBg="1"/>
      <p:bldP spid="2460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308</Words>
  <Application>Microsoft Macintosh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KBSticktoIt Medium</vt:lpstr>
      <vt:lpstr>Office Theme</vt:lpstr>
      <vt:lpstr>   Global warming </vt:lpstr>
      <vt:lpstr>  How has the Earth's average surface temperature changed in the last 1000 years? </vt:lpstr>
      <vt:lpstr>PowerPoint Presentation</vt:lpstr>
      <vt:lpstr>PowerPoint Presentation</vt:lpstr>
      <vt:lpstr>PowerPoint Presentation</vt:lpstr>
      <vt:lpstr>Key terms:</vt:lpstr>
      <vt:lpstr>Watch the video clip….</vt:lpstr>
      <vt:lpstr>PowerPoint Presentation</vt:lpstr>
      <vt:lpstr>PowerPoint Presentation</vt:lpstr>
      <vt:lpstr>PowerPoint Presentation</vt:lpstr>
      <vt:lpstr>     Task: use the information on the previous slides to construct a diagram of the enhanced greenhouse effect </vt:lpstr>
      <vt:lpstr>Complete summary card sort</vt:lpstr>
      <vt:lpstr>Impacts-what previous learning can we use? </vt:lpstr>
      <vt:lpstr>SOLUTIONS TO GLOBAL WARMING </vt:lpstr>
      <vt:lpstr>Solutions?  Reduction of consumption</vt:lpstr>
      <vt:lpstr>Conservation</vt:lpstr>
      <vt:lpstr>Link to California drought/ water use- conservation of water</vt:lpstr>
      <vt:lpstr>Xeriscaping</vt:lpstr>
      <vt:lpstr>Sustainable development: transport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Global warming </dc:title>
  <dc:creator>Anna Bennett</dc:creator>
  <cp:lastModifiedBy>Anna Bennett</cp:lastModifiedBy>
  <cp:revision>4</cp:revision>
  <dcterms:created xsi:type="dcterms:W3CDTF">2018-04-10T17:00:38Z</dcterms:created>
  <dcterms:modified xsi:type="dcterms:W3CDTF">2018-04-10T17:34:28Z</dcterms:modified>
</cp:coreProperties>
</file>