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70" r:id="rId15"/>
    <p:sldId id="271" r:id="rId16"/>
    <p:sldId id="272" r:id="rId17"/>
    <p:sldId id="273" r:id="rId18"/>
    <p:sldId id="269" r:id="rId19"/>
    <p:sldId id="282" r:id="rId20"/>
    <p:sldId id="276" r:id="rId21"/>
    <p:sldId id="278" r:id="rId22"/>
    <p:sldId id="279" r:id="rId23"/>
    <p:sldId id="280" r:id="rId24"/>
    <p:sldId id="281" r:id="rId25"/>
    <p:sldId id="283" r:id="rId26"/>
    <p:sldId id="275" r:id="rId27"/>
    <p:sldId id="284" r:id="rId28"/>
    <p:sldId id="274" r:id="rId29"/>
    <p:sldId id="277"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8" y="-2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39D5D-09F3-41FA-B08F-3160AE079471}" type="datetimeFigureOut">
              <a:rPr lang="en-US" smtClean="0"/>
              <a:pPr/>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C8253-A7E9-42D1-A49E-DD9AB5A53C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2C8253-A7E9-42D1-A49E-DD9AB5A53C6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42136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271045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331915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122515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412792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261675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220161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405467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289266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341867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FCD0F-3741-442D-A519-CD5625CFA4EA}" type="datetimeFigureOut">
              <a:rPr lang="en-GB" smtClean="0"/>
              <a:pPr/>
              <a:t>10/10/2013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84200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FCD0F-3741-442D-A519-CD5625CFA4EA}" type="datetimeFigureOut">
              <a:rPr lang="en-GB" smtClean="0"/>
              <a:pPr/>
              <a:t>10/10/2013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D8A1C-3FDF-45D0-A5B1-869F76B4CE36}" type="slidenum">
              <a:rPr lang="en-GB" smtClean="0"/>
              <a:pPr/>
              <a:t>‹#›</a:t>
            </a:fld>
            <a:endParaRPr lang="en-GB"/>
          </a:p>
        </p:txBody>
      </p:sp>
    </p:spTree>
    <p:extLst>
      <p:ext uri="{BB962C8B-B14F-4D97-AF65-F5344CB8AC3E}">
        <p14:creationId xmlns:p14="http://schemas.microsoft.com/office/powerpoint/2010/main" xmlns="" val="97767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bc.co.uk/news/1061320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ata.worldbank.org/count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Part 1: The Level of Overall Economic Activity</a:t>
            </a:r>
            <a:endParaRPr lang="en-GB" dirty="0"/>
          </a:p>
        </p:txBody>
      </p:sp>
      <p:sp>
        <p:nvSpPr>
          <p:cNvPr id="5" name="Content Placeholder 4"/>
          <p:cNvSpPr>
            <a:spLocks noGrp="1"/>
          </p:cNvSpPr>
          <p:nvPr>
            <p:ph idx="1"/>
          </p:nvPr>
        </p:nvSpPr>
        <p:spPr>
          <a:xfrm>
            <a:off x="457200" y="1600201"/>
            <a:ext cx="8229600" cy="4421088"/>
          </a:xfrm>
        </p:spPr>
        <p:txBody>
          <a:bodyPr>
            <a:normAutofit lnSpcReduction="10000"/>
          </a:bodyPr>
          <a:lstStyle/>
          <a:p>
            <a:pPr marL="0" indent="0">
              <a:buNone/>
            </a:pPr>
            <a:r>
              <a:rPr lang="en-GB" dirty="0" smtClean="0"/>
              <a:t>WALT:</a:t>
            </a:r>
          </a:p>
          <a:p>
            <a:pPr marL="0" indent="0"/>
            <a:r>
              <a:rPr lang="en-GB" dirty="0" smtClean="0"/>
              <a:t>We cannot evaluate the performance of an economy if we have no measurements available</a:t>
            </a:r>
          </a:p>
          <a:p>
            <a:pPr marL="0" indent="0"/>
            <a:r>
              <a:rPr lang="en-GB" dirty="0" smtClean="0"/>
              <a:t>We cannot determine whether an economy is doing better or worse this year compared to last or even 5 years ago</a:t>
            </a:r>
          </a:p>
          <a:p>
            <a:pPr marL="0" indent="0"/>
            <a:r>
              <a:rPr lang="en-GB" dirty="0" smtClean="0"/>
              <a:t>We cannot compare the performance of one economy against another if we don’t know how out and income behaved</a:t>
            </a:r>
          </a:p>
          <a:p>
            <a:pPr marL="0" indent="0"/>
            <a:endParaRPr lang="en-GB" dirty="0" smtClean="0"/>
          </a:p>
        </p:txBody>
      </p:sp>
    </p:spTree>
    <p:extLst>
      <p:ext uri="{BB962C8B-B14F-4D97-AF65-F5344CB8AC3E}">
        <p14:creationId xmlns:p14="http://schemas.microsoft.com/office/powerpoint/2010/main" xmlns="" val="77762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dirty="0" smtClean="0"/>
              <a:t>GDP is a measure of the total               of an economy in a year. More specifically it is the</a:t>
            </a:r>
          </a:p>
          <a:p>
            <a:pPr>
              <a:buNone/>
            </a:pPr>
            <a:r>
              <a:rPr lang="en-US" dirty="0" smtClean="0"/>
              <a:t>Of all              goods and services produced within the              of an economy over a period of time typically a year.</a:t>
            </a:r>
          </a:p>
          <a:p>
            <a:pPr>
              <a:buNone/>
            </a:pPr>
            <a:r>
              <a:rPr lang="en-US" dirty="0" smtClean="0"/>
              <a:t>                         </a:t>
            </a:r>
            <a:endParaRPr lang="en-US" dirty="0"/>
          </a:p>
        </p:txBody>
      </p:sp>
      <p:cxnSp>
        <p:nvCxnSpPr>
          <p:cNvPr id="5" name="Straight Connector 4"/>
          <p:cNvCxnSpPr/>
          <p:nvPr/>
        </p:nvCxnSpPr>
        <p:spPr>
          <a:xfrm>
            <a:off x="5436096" y="1988840"/>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172400" y="2492896"/>
            <a:ext cx="9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75656" y="3068960"/>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99792" y="3573016"/>
            <a:ext cx="100811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Phillips Water machine</a:t>
            </a:r>
            <a:endParaRPr lang="en-US" dirty="0"/>
          </a:p>
        </p:txBody>
      </p:sp>
      <p:sp>
        <p:nvSpPr>
          <p:cNvPr id="3" name="Content Placeholder 2"/>
          <p:cNvSpPr>
            <a:spLocks noGrp="1"/>
          </p:cNvSpPr>
          <p:nvPr>
            <p:ph idx="1"/>
          </p:nvPr>
        </p:nvSpPr>
        <p:spPr/>
        <p:txBody>
          <a:bodyPr/>
          <a:lstStyle/>
          <a:p>
            <a:endParaRPr lang="en-US" dirty="0" smtClean="0"/>
          </a:p>
          <a:p>
            <a:r>
              <a:rPr lang="en-US" dirty="0" smtClean="0"/>
              <a:t>https://www.youtube.com/watch?v=aT-Tmr4VtTQ</a:t>
            </a:r>
          </a:p>
          <a:p>
            <a:r>
              <a:rPr lang="en-US" dirty="0" smtClean="0"/>
              <a:t>https://www.youtube.com/watch?v=nfDfcPywjHg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en-US" u="sng" dirty="0" smtClean="0"/>
              <a:t>Measuring Economic Activity</a:t>
            </a:r>
            <a:r>
              <a:rPr lang="en-US" dirty="0" smtClean="0"/>
              <a:t/>
            </a:r>
            <a:br>
              <a:rPr lang="en-US" dirty="0" smtClean="0"/>
            </a:br>
            <a:r>
              <a:rPr lang="en-US" dirty="0" smtClean="0"/>
              <a:t>To understand how economists measure economic activity and why it is important to know.</a:t>
            </a:r>
            <a:endParaRPr lang="en-US" dirty="0"/>
          </a:p>
        </p:txBody>
      </p:sp>
      <p:sp>
        <p:nvSpPr>
          <p:cNvPr id="3" name="Content Placeholder 2"/>
          <p:cNvSpPr>
            <a:spLocks noGrp="1"/>
          </p:cNvSpPr>
          <p:nvPr>
            <p:ph idx="1"/>
          </p:nvPr>
        </p:nvSpPr>
        <p:spPr>
          <a:xfrm>
            <a:off x="467544" y="2780928"/>
            <a:ext cx="8229600" cy="4525963"/>
          </a:xfrm>
        </p:spPr>
        <p:txBody>
          <a:bodyPr/>
          <a:lstStyle/>
          <a:p>
            <a:pPr>
              <a:buNone/>
            </a:pPr>
            <a:r>
              <a:rPr lang="en-US" dirty="0" smtClean="0"/>
              <a:t>Why measure:</a:t>
            </a:r>
          </a:p>
          <a:p>
            <a:r>
              <a:rPr lang="en-US" dirty="0" smtClean="0"/>
              <a:t>Assess an economy’s performance over a period of time.</a:t>
            </a:r>
          </a:p>
          <a:p>
            <a:r>
              <a:rPr lang="en-US" dirty="0" smtClean="0"/>
              <a:t>Make comparisons of income and output performance with other economies</a:t>
            </a:r>
          </a:p>
          <a:p>
            <a:r>
              <a:rPr lang="en-US" dirty="0" smtClean="0"/>
              <a:t>Establish a basis for making policies that will meet the economic objectives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Output, Income and Expenditure approach</a:t>
            </a:r>
            <a:endParaRPr lang="en-US" dirty="0"/>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t>Think back to the simulation… </a:t>
            </a:r>
          </a:p>
          <a:p>
            <a:r>
              <a:rPr lang="en-US" dirty="0" smtClean="0"/>
              <a:t>how would you calculate national income.</a:t>
            </a:r>
          </a:p>
          <a:p>
            <a:r>
              <a:rPr lang="en-US" dirty="0" smtClean="0"/>
              <a:t>If you stopped the circular flow at the end of one cycle with injections and leakages how could you measure National Income?</a:t>
            </a:r>
          </a:p>
          <a:p>
            <a:r>
              <a:rPr lang="en-US" dirty="0" smtClean="0"/>
              <a:t>In pairs develop your own Equation to </a:t>
            </a:r>
            <a:r>
              <a:rPr lang="en-US" dirty="0" err="1" smtClean="0"/>
              <a:t>respresent</a:t>
            </a:r>
            <a:r>
              <a:rPr lang="en-US" dirty="0" smtClean="0"/>
              <a:t>:          NI =</a:t>
            </a:r>
          </a:p>
          <a:p>
            <a:endParaRPr lang="en-US" dirty="0" smtClean="0"/>
          </a:p>
          <a:p>
            <a:pPr>
              <a:buNone/>
            </a:pPr>
            <a:r>
              <a:rPr lang="en-US" dirty="0" smtClean="0"/>
              <a:t>C= ? 	I= ?	G= ?    	NE = X-M</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noAutofit/>
          </a:bodyPr>
          <a:lstStyle/>
          <a:p>
            <a:r>
              <a:rPr lang="en-US" sz="2400" dirty="0" smtClean="0"/>
              <a:t>Exercise 1 -  Explain why, if GDP of country A is double that of country B, it is potentially very misleading to conclude that living standards are twice as high as living standards in country B </a:t>
            </a:r>
            <a:endParaRPr lang="en-US" sz="2400" dirty="0"/>
          </a:p>
        </p:txBody>
      </p:sp>
      <p:sp>
        <p:nvSpPr>
          <p:cNvPr id="4" name="TextBox 3"/>
          <p:cNvSpPr txBox="1"/>
          <p:nvPr/>
        </p:nvSpPr>
        <p:spPr>
          <a:xfrm>
            <a:off x="539552" y="1225689"/>
            <a:ext cx="8136904" cy="5632311"/>
          </a:xfrm>
          <a:prstGeom prst="rect">
            <a:avLst/>
          </a:prstGeom>
          <a:noFill/>
        </p:spPr>
        <p:txBody>
          <a:bodyPr wrap="square" rtlCol="0">
            <a:spAutoFit/>
          </a:bodyPr>
          <a:lstStyle/>
          <a:p>
            <a:pPr marL="342900" indent="-342900">
              <a:buFont typeface="+mj-lt"/>
              <a:buAutoNum type="arabicPeriod"/>
            </a:pPr>
            <a:r>
              <a:rPr lang="en-US" dirty="0" smtClean="0">
                <a:solidFill>
                  <a:srgbClr val="FF0000"/>
                </a:solidFill>
              </a:rPr>
              <a:t> </a:t>
            </a:r>
            <a:r>
              <a:rPr lang="en-US" sz="2400" dirty="0" smtClean="0">
                <a:solidFill>
                  <a:srgbClr val="FF0000"/>
                </a:solidFill>
              </a:rPr>
              <a:t>Must be divided by population in order to allow for different sizes e.g. ‘per capita’</a:t>
            </a:r>
          </a:p>
          <a:p>
            <a:pPr marL="457200" indent="-457200">
              <a:buFont typeface="+mj-lt"/>
              <a:buAutoNum type="arabicPeriod"/>
            </a:pPr>
            <a:r>
              <a:rPr lang="en-US" sz="2400" dirty="0" smtClean="0">
                <a:solidFill>
                  <a:srgbClr val="FF0000"/>
                </a:solidFill>
              </a:rPr>
              <a:t> Some countries may have much larger ‘non marketed’ income than others – A firm providing a </a:t>
            </a:r>
            <a:r>
              <a:rPr lang="en-US" sz="2400" dirty="0" err="1" smtClean="0">
                <a:solidFill>
                  <a:srgbClr val="FF0000"/>
                </a:solidFill>
              </a:rPr>
              <a:t>creche</a:t>
            </a:r>
            <a:r>
              <a:rPr lang="en-US" sz="2400" dirty="0" smtClean="0">
                <a:solidFill>
                  <a:srgbClr val="FF0000"/>
                </a:solidFill>
              </a:rPr>
              <a:t> service provides a similar service to a mother staying at home. One is marketed the other is not</a:t>
            </a:r>
            <a:r>
              <a:rPr lang="en-US" sz="2400" dirty="0" smtClean="0"/>
              <a:t>. </a:t>
            </a:r>
          </a:p>
          <a:p>
            <a:pPr marL="457200" indent="-457200">
              <a:buFont typeface="+mj-lt"/>
              <a:buAutoNum type="arabicPeriod"/>
            </a:pPr>
            <a:r>
              <a:rPr lang="en-US" sz="2400" dirty="0" smtClean="0">
                <a:solidFill>
                  <a:srgbClr val="FF0000"/>
                </a:solidFill>
              </a:rPr>
              <a:t>Even when it is per capita, it is just an average income figure providing no information on its distribution.</a:t>
            </a:r>
          </a:p>
          <a:p>
            <a:pPr marL="457200" indent="-457200">
              <a:buFont typeface="+mj-lt"/>
              <a:buAutoNum type="arabicPeriod"/>
            </a:pPr>
            <a:r>
              <a:rPr lang="en-US" sz="2400" dirty="0" smtClean="0">
                <a:solidFill>
                  <a:srgbClr val="FF0000"/>
                </a:solidFill>
              </a:rPr>
              <a:t>It reveals nothing about the composition of national income (History examples?)</a:t>
            </a:r>
          </a:p>
          <a:p>
            <a:pPr marL="457200" indent="-457200">
              <a:buFont typeface="+mj-lt"/>
              <a:buAutoNum type="arabicPeriod"/>
            </a:pPr>
            <a:r>
              <a:rPr lang="en-US" sz="2400" dirty="0" smtClean="0">
                <a:solidFill>
                  <a:srgbClr val="FF0000"/>
                </a:solidFill>
              </a:rPr>
              <a:t>It does not include the value of leisure.</a:t>
            </a:r>
          </a:p>
          <a:p>
            <a:pPr marL="457200" indent="-457200">
              <a:buFont typeface="+mj-lt"/>
              <a:buAutoNum type="arabicPeriod"/>
            </a:pPr>
            <a:r>
              <a:rPr lang="en-US" sz="2400" dirty="0" smtClean="0">
                <a:solidFill>
                  <a:srgbClr val="FF0000"/>
                </a:solidFill>
              </a:rPr>
              <a:t>It does not include parallel market activity that goes unrecorded.</a:t>
            </a:r>
          </a:p>
          <a:p>
            <a:pPr marL="457200" indent="-457200">
              <a:buFont typeface="+mj-lt"/>
              <a:buAutoNum type="arabicPeriod"/>
            </a:pPr>
            <a:r>
              <a:rPr lang="en-US" sz="2400" dirty="0" smtClean="0">
                <a:solidFill>
                  <a:srgbClr val="FF0000"/>
                </a:solidFill>
              </a:rPr>
              <a:t>It does not account for pollution and other negative externalities that the production process often creates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why it is increasingly important for countries to measure </a:t>
            </a:r>
            <a:r>
              <a:rPr lang="en-US" dirty="0" smtClean="0">
                <a:solidFill>
                  <a:srgbClr val="00B050"/>
                </a:solidFill>
              </a:rPr>
              <a:t>green GDP </a:t>
            </a:r>
            <a:r>
              <a:rPr lang="en-US" dirty="0" smtClean="0"/>
              <a:t>alongside conventional GDP</a:t>
            </a:r>
            <a:r>
              <a:rPr lang="en-US" dirty="0" smtClean="0">
                <a:solidFill>
                  <a:srgbClr val="00B050"/>
                </a:solidFill>
              </a:rPr>
              <a:t> </a:t>
            </a:r>
            <a:endParaRPr lang="en-US" dirty="0">
              <a:solidFill>
                <a:srgbClr val="00B050"/>
              </a:solidFill>
            </a:endParaRPr>
          </a:p>
        </p:txBody>
      </p:sp>
      <p:sp>
        <p:nvSpPr>
          <p:cNvPr id="3" name="Content Placeholder 2"/>
          <p:cNvSpPr>
            <a:spLocks noGrp="1"/>
          </p:cNvSpPr>
          <p:nvPr>
            <p:ph idx="1"/>
          </p:nvPr>
        </p:nvSpPr>
        <p:spPr>
          <a:xfrm>
            <a:off x="395536" y="1916832"/>
            <a:ext cx="8229600" cy="4525963"/>
          </a:xfrm>
        </p:spPr>
        <p:txBody>
          <a:bodyPr>
            <a:normAutofit lnSpcReduction="10000"/>
          </a:bodyPr>
          <a:lstStyle/>
          <a:p>
            <a:r>
              <a:rPr lang="en-US" dirty="0" smtClean="0">
                <a:solidFill>
                  <a:srgbClr val="FF0000"/>
                </a:solidFill>
              </a:rPr>
              <a:t>If an economy has grown rapidly over the past decade, is it safe to conclude that its performance has improved? If the increase in out put has come at a terrible environmental cost then then Green GDP statistics may help in such assessments as the environmental cost is counted for in such a statistic. Still such statistics will still be aggregates (totals) and may not reveal important information so they have to be used with extra care.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Autofit/>
          </a:bodyPr>
          <a:lstStyle/>
          <a:p>
            <a:r>
              <a:rPr lang="en-US" sz="3200" dirty="0" smtClean="0"/>
              <a:t>The following data represent the GDP of a country at current prices in millions of Euros and a comprehensive price index (a price deflator). Calculate Real GDP for this economy</a:t>
            </a:r>
            <a:endParaRPr lang="en-US" sz="3200" dirty="0"/>
          </a:p>
        </p:txBody>
      </p:sp>
      <p:sp>
        <p:nvSpPr>
          <p:cNvPr id="3" name="Content Placeholder 2"/>
          <p:cNvSpPr>
            <a:spLocks noGrp="1"/>
          </p:cNvSpPr>
          <p:nvPr>
            <p:ph idx="1"/>
          </p:nvPr>
        </p:nvSpPr>
        <p:spPr>
          <a:xfrm>
            <a:off x="251520" y="2332037"/>
            <a:ext cx="8229600" cy="4525963"/>
          </a:xfrm>
        </p:spPr>
        <p:txBody>
          <a:bodyPr>
            <a:normAutofit/>
          </a:bodyPr>
          <a:lstStyle/>
          <a:p>
            <a:r>
              <a:rPr lang="en-US" sz="2400" dirty="0" smtClean="0">
                <a:solidFill>
                  <a:srgbClr val="FF0000"/>
                </a:solidFill>
              </a:rPr>
              <a:t>       (The Index Year )2000 = 136,281 / 100 X 100 = 136,281</a:t>
            </a:r>
          </a:p>
          <a:p>
            <a:r>
              <a:rPr lang="en-US" sz="2400" dirty="0" smtClean="0">
                <a:solidFill>
                  <a:srgbClr val="FF0000"/>
                </a:solidFill>
              </a:rPr>
              <a:t>                               2001 = 146,428 / 103.12 X 100 = 141,998</a:t>
            </a:r>
          </a:p>
          <a:p>
            <a:r>
              <a:rPr lang="en-US" sz="2400" dirty="0" smtClean="0">
                <a:solidFill>
                  <a:srgbClr val="FF0000"/>
                </a:solidFill>
              </a:rPr>
              <a:t>                               2002 = 156,615 / 103.40 X 100 = 151,465</a:t>
            </a:r>
          </a:p>
          <a:p>
            <a:r>
              <a:rPr lang="en-US" sz="2400" dirty="0" smtClean="0">
                <a:solidFill>
                  <a:srgbClr val="FF0000"/>
                </a:solidFill>
              </a:rPr>
              <a:t>                               2003 = 172,431 / 103.92 X 100 = 165,927</a:t>
            </a:r>
          </a:p>
          <a:p>
            <a:r>
              <a:rPr lang="en-US" sz="2400" dirty="0" smtClean="0">
                <a:solidFill>
                  <a:srgbClr val="FF0000"/>
                </a:solidFill>
              </a:rPr>
              <a:t>                               2004 = 185,266 / 102.95 X 100 = 179,957</a:t>
            </a:r>
          </a:p>
          <a:p>
            <a:r>
              <a:rPr lang="en-US" sz="2400" dirty="0" smtClean="0">
                <a:solidFill>
                  <a:srgbClr val="FF0000"/>
                </a:solidFill>
              </a:rPr>
              <a:t>                               2005 = 194,819 / 102.81 X 100 = 189,494</a:t>
            </a:r>
          </a:p>
          <a:p>
            <a:r>
              <a:rPr lang="en-US" sz="2400" dirty="0" smtClean="0">
                <a:solidFill>
                  <a:srgbClr val="FF0000"/>
                </a:solidFill>
              </a:rPr>
              <a:t>                               2006 = 156,615 / 103.40 X 100 = 151,465</a:t>
            </a:r>
          </a:p>
          <a:p>
            <a:r>
              <a:rPr lang="en-US" sz="2400" dirty="0" smtClean="0">
                <a:solidFill>
                  <a:srgbClr val="FF0000"/>
                </a:solidFill>
              </a:rPr>
              <a:t>                               2007 = 225,539 / 103.06 X 100 = 218,842</a:t>
            </a:r>
          </a:p>
          <a:p>
            <a:r>
              <a:rPr lang="en-US" sz="2400" dirty="0" smtClean="0">
                <a:solidFill>
                  <a:srgbClr val="FF0000"/>
                </a:solidFill>
              </a:rPr>
              <a:t>                               2008 = 235,679 / 103.20 X 100 = 228,371                                       </a:t>
            </a:r>
          </a:p>
          <a:p>
            <a:r>
              <a:rPr lang="en-US" sz="2400" dirty="0" smtClean="0">
                <a:solidFill>
                  <a:srgbClr val="FF0000"/>
                </a:solidFill>
              </a:rPr>
              <a:t>                               2009 = 233,046 / 101.20 X 100 = 230,283</a:t>
            </a:r>
          </a:p>
          <a:p>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points on the data…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As the general rise in prices occurs (inflation) it is tempting to see this as actual growth in output (which it is not, it’s just a lessening in the buying power of money)</a:t>
            </a:r>
          </a:p>
          <a:p>
            <a:r>
              <a:rPr lang="en-US" dirty="0" smtClean="0">
                <a:solidFill>
                  <a:srgbClr val="FF0000"/>
                </a:solidFill>
              </a:rPr>
              <a:t>By using an Index figure of 100 we can compare a base year with all subsequent years and account for Inflation</a:t>
            </a:r>
          </a:p>
          <a:p>
            <a:r>
              <a:rPr lang="en-US" dirty="0" smtClean="0">
                <a:solidFill>
                  <a:srgbClr val="FF0000"/>
                </a:solidFill>
              </a:rPr>
              <a:t>This is why economists use an Index figure so often when comparing economic performance over a number of years for a country</a:t>
            </a:r>
          </a:p>
          <a:p>
            <a:r>
              <a:rPr lang="en-US" dirty="0" smtClean="0">
                <a:solidFill>
                  <a:srgbClr val="FF0000"/>
                </a:solidFill>
              </a:rPr>
              <a:t>Sometimes it may just say that the figure has been adjusted to take into account inflation.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Why are the terms ‘national income’ and ‘aggregate income’ often used interchangeably?</a:t>
            </a:r>
          </a:p>
          <a:p>
            <a:pPr>
              <a:buNone/>
            </a:pPr>
            <a:r>
              <a:rPr lang="en-US" dirty="0" smtClean="0"/>
              <a:t>2.) Why is it useful to know the value of aggregate output?</a:t>
            </a:r>
          </a:p>
          <a:p>
            <a:pPr>
              <a:buNone/>
            </a:pPr>
            <a:r>
              <a:rPr lang="en-US" dirty="0" smtClean="0"/>
              <a:t>3.) Explain why:</a:t>
            </a:r>
          </a:p>
          <a:p>
            <a:pPr>
              <a:buNone/>
            </a:pPr>
            <a:r>
              <a:rPr lang="en-US" dirty="0" smtClean="0"/>
              <a:t>a.) we measure aggregate output in value terms</a:t>
            </a:r>
          </a:p>
          <a:p>
            <a:pPr>
              <a:buNone/>
            </a:pPr>
            <a:r>
              <a:rPr lang="en-US" dirty="0" smtClean="0"/>
              <a:t>b.) we count only the value of final goods and services when measuring the value of output</a:t>
            </a:r>
          </a:p>
          <a:p>
            <a:pPr>
              <a:buNone/>
            </a:pPr>
            <a:r>
              <a:rPr lang="en-US" dirty="0" smtClean="0"/>
              <a:t>4.) What are the four expenditure components of GDP? Explain each of these.</a:t>
            </a:r>
          </a:p>
          <a:p>
            <a:pPr>
              <a:buNone/>
            </a:pPr>
            <a:r>
              <a:rPr lang="en-US" dirty="0" smtClean="0"/>
              <a:t>5.) </a:t>
            </a:r>
          </a:p>
          <a:p>
            <a:pPr>
              <a:buNone/>
            </a:pPr>
            <a:r>
              <a:rPr lang="en-US" dirty="0" smtClean="0"/>
              <a:t>a.) Explain 3 ways that GDP can be measured.</a:t>
            </a:r>
          </a:p>
          <a:p>
            <a:pPr>
              <a:buNone/>
            </a:pPr>
            <a:r>
              <a:rPr lang="en-US" dirty="0" smtClean="0"/>
              <a:t>b.) Why do they give rise to the same result.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Tuesday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will complete an assessment based on exam style questions:</a:t>
            </a:r>
          </a:p>
          <a:p>
            <a:r>
              <a:rPr lang="en-US" dirty="0" smtClean="0"/>
              <a:t>It will include all of the content from </a:t>
            </a:r>
            <a:r>
              <a:rPr lang="en-US" dirty="0" err="1" smtClean="0"/>
              <a:t>Chp</a:t>
            </a:r>
            <a:r>
              <a:rPr lang="en-US" dirty="0" smtClean="0"/>
              <a:t>. 8 at Standard Level:</a:t>
            </a:r>
          </a:p>
          <a:p>
            <a:r>
              <a:rPr lang="en-US" dirty="0" smtClean="0"/>
              <a:t>You need to know in detail:</a:t>
            </a:r>
          </a:p>
          <a:p>
            <a:r>
              <a:rPr lang="en-US" dirty="0" smtClean="0"/>
              <a:t>The Circular flow of income model</a:t>
            </a:r>
          </a:p>
          <a:p>
            <a:r>
              <a:rPr lang="en-US" dirty="0" smtClean="0"/>
              <a:t>Measuring economic activity</a:t>
            </a:r>
          </a:p>
          <a:p>
            <a:r>
              <a:rPr lang="en-US" dirty="0" smtClean="0"/>
              <a:t>Evaluating national income statistics</a:t>
            </a:r>
          </a:p>
          <a:p>
            <a:r>
              <a:rPr lang="en-US" dirty="0" smtClean="0"/>
              <a:t>The Business Cycle</a:t>
            </a:r>
          </a:p>
          <a:p>
            <a:r>
              <a:rPr lang="en-US" dirty="0" smtClean="0"/>
              <a:t>The grade you get will be the grade that will appear on your October report – nothing else!!!</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 Economic activity</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circular flow of income model Page 216</a:t>
            </a:r>
          </a:p>
          <a:p>
            <a:pPr marL="0" indent="0">
              <a:buNone/>
            </a:pPr>
            <a:r>
              <a:rPr lang="en-US" dirty="0" smtClean="0"/>
              <a:t>Lesson Objectives:</a:t>
            </a:r>
          </a:p>
          <a:p>
            <a:r>
              <a:rPr lang="en-US" dirty="0" smtClean="0"/>
              <a:t>To be able to describe, using a diagram, the circular flow of income between households and firms in a closed economy with no government</a:t>
            </a:r>
          </a:p>
          <a:p>
            <a:r>
              <a:rPr lang="en-US" dirty="0" smtClean="0"/>
              <a:t>Identify the four factors of production and their respective payments (rent, wages, interest and profit) and that these constitute the income flow in the model</a:t>
            </a:r>
          </a:p>
          <a:p>
            <a:r>
              <a:rPr lang="en-US" dirty="0" smtClean="0"/>
              <a:t>Outline that the income flow is numerically equivalent to the expenditure flow and the value of the output flow</a:t>
            </a:r>
            <a:endParaRPr lang="en-US" dirty="0"/>
          </a:p>
          <a:p>
            <a:endParaRPr lang="en-GB" dirty="0"/>
          </a:p>
        </p:txBody>
      </p:sp>
    </p:spTree>
    <p:extLst>
      <p:ext uri="{BB962C8B-B14F-4D97-AF65-F5344CB8AC3E}">
        <p14:creationId xmlns:p14="http://schemas.microsoft.com/office/powerpoint/2010/main" xmlns="" val="2270557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u="sng" dirty="0" smtClean="0"/>
              <a:t>The Business Cycle</a:t>
            </a:r>
            <a:endParaRPr lang="en-US" u="sng" dirty="0"/>
          </a:p>
        </p:txBody>
      </p:sp>
      <p:pic>
        <p:nvPicPr>
          <p:cNvPr id="3074" name="Picture 2"/>
          <p:cNvPicPr>
            <a:picLocks noChangeAspect="1" noChangeArrowheads="1"/>
          </p:cNvPicPr>
          <p:nvPr/>
        </p:nvPicPr>
        <p:blipFill>
          <a:blip r:embed="rId2" cstate="print"/>
          <a:srcRect l="11812" t="27562" r="8454" b="13376"/>
          <a:stretch>
            <a:fillRect/>
          </a:stretch>
        </p:blipFill>
        <p:spPr bwMode="auto">
          <a:xfrm>
            <a:off x="899592" y="3158208"/>
            <a:ext cx="6659625" cy="3699792"/>
          </a:xfrm>
          <a:prstGeom prst="rect">
            <a:avLst/>
          </a:prstGeom>
          <a:noFill/>
          <a:ln w="9525">
            <a:noFill/>
            <a:miter lim="800000"/>
            <a:headEnd/>
            <a:tailEnd/>
          </a:ln>
        </p:spPr>
      </p:pic>
      <p:sp>
        <p:nvSpPr>
          <p:cNvPr id="5" name="TextBox 4"/>
          <p:cNvSpPr txBox="1"/>
          <p:nvPr/>
        </p:nvSpPr>
        <p:spPr>
          <a:xfrm>
            <a:off x="395536" y="1268760"/>
            <a:ext cx="7992888" cy="1200329"/>
          </a:xfrm>
          <a:prstGeom prst="rect">
            <a:avLst/>
          </a:prstGeom>
          <a:noFill/>
        </p:spPr>
        <p:txBody>
          <a:bodyPr wrap="square" rtlCol="0">
            <a:spAutoFit/>
          </a:bodyPr>
          <a:lstStyle/>
          <a:p>
            <a:r>
              <a:rPr lang="en-US" dirty="0" smtClean="0"/>
              <a:t>L/O – To be able to identify the cyclical patterns and phases of the business cycle</a:t>
            </a:r>
          </a:p>
          <a:p>
            <a:r>
              <a:rPr lang="en-US" dirty="0" smtClean="0"/>
              <a:t>           To be able to explain what happens to employment during each phase of the business cycle </a:t>
            </a:r>
          </a:p>
          <a:p>
            <a:r>
              <a:rPr lang="en-US" dirty="0" smtClean="0"/>
              <a:t>           To evaluate growth within the UK over the past 25 years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US" dirty="0" smtClean="0"/>
              <a:t>Increase/Decrease in GDP:</a:t>
            </a:r>
          </a:p>
          <a:p>
            <a:pPr>
              <a:buNone/>
            </a:pPr>
            <a:r>
              <a:rPr lang="en-US" b="1" dirty="0" smtClean="0"/>
              <a:t>Overall GDP </a:t>
            </a:r>
            <a:r>
              <a:rPr lang="en-US" dirty="0" smtClean="0"/>
              <a:t>is growing or falling over a specified period of time</a:t>
            </a:r>
          </a:p>
          <a:p>
            <a:pPr>
              <a:buNone/>
            </a:pPr>
            <a:r>
              <a:rPr lang="en-US" dirty="0" smtClean="0"/>
              <a:t>We calculate the rate of growth simply:</a:t>
            </a:r>
          </a:p>
          <a:p>
            <a:pPr>
              <a:buNone/>
            </a:pPr>
            <a:r>
              <a:rPr lang="en-US" dirty="0" smtClean="0"/>
              <a:t>End of period GDP minus (-) Start of Period GDP</a:t>
            </a:r>
          </a:p>
          <a:p>
            <a:pPr>
              <a:buNone/>
            </a:pPr>
            <a:r>
              <a:rPr lang="en-US" dirty="0" smtClean="0"/>
              <a:t>_________________________________________ = Growth 								rate</a:t>
            </a:r>
          </a:p>
          <a:p>
            <a:pPr>
              <a:buNone/>
            </a:pPr>
            <a:r>
              <a:rPr lang="en-US" dirty="0" smtClean="0"/>
              <a:t>				Start of Period GDP</a:t>
            </a:r>
          </a:p>
          <a:p>
            <a:pPr>
              <a:buNone/>
            </a:pPr>
            <a:endParaRPr lang="en-US" dirty="0" smtClean="0"/>
          </a:p>
          <a:p>
            <a:pPr>
              <a:buNone/>
            </a:pPr>
            <a:r>
              <a:rPr lang="en-US" dirty="0" smtClean="0"/>
              <a:t>It will not always be a positive value</a:t>
            </a:r>
          </a:p>
          <a:p>
            <a:endParaRPr lang="en-US" dirty="0" smtClean="0"/>
          </a:p>
          <a:p>
            <a:r>
              <a:rPr lang="en-US" dirty="0" smtClean="0"/>
              <a:t>Increase/Decrease in the GDP growth rate:</a:t>
            </a:r>
          </a:p>
          <a:p>
            <a:pPr>
              <a:buNone/>
            </a:pPr>
            <a:r>
              <a:rPr lang="en-US" dirty="0" smtClean="0"/>
              <a:t>The </a:t>
            </a:r>
            <a:r>
              <a:rPr lang="en-US" b="1" dirty="0" smtClean="0"/>
              <a:t>rate of growth </a:t>
            </a:r>
            <a:r>
              <a:rPr lang="en-US" dirty="0" smtClean="0"/>
              <a:t>is increasing or decreasing</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Business Cycle</a:t>
            </a:r>
            <a:endParaRPr lang="en-US" dirty="0"/>
          </a:p>
        </p:txBody>
      </p:sp>
      <p:sp>
        <p:nvSpPr>
          <p:cNvPr id="3" name="Content Placeholder 2"/>
          <p:cNvSpPr>
            <a:spLocks noGrp="1"/>
          </p:cNvSpPr>
          <p:nvPr>
            <p:ph idx="1"/>
          </p:nvPr>
        </p:nvSpPr>
        <p:spPr/>
        <p:txBody>
          <a:bodyPr/>
          <a:lstStyle/>
          <a:p>
            <a:r>
              <a:rPr lang="en-US" dirty="0" smtClean="0"/>
              <a:t>Fluctuations in the growth of real output, consisting of alternating periods of </a:t>
            </a:r>
            <a:r>
              <a:rPr lang="en-US" b="1" dirty="0" smtClean="0"/>
              <a:t>expansion</a:t>
            </a:r>
            <a:r>
              <a:rPr lang="en-US" dirty="0" smtClean="0"/>
              <a:t> (increasing real output) and </a:t>
            </a:r>
            <a:r>
              <a:rPr lang="en-US" b="1" dirty="0" smtClean="0"/>
              <a:t>contraction</a:t>
            </a:r>
            <a:r>
              <a:rPr lang="en-US" dirty="0" smtClean="0"/>
              <a:t> (decreasing real output) are called </a:t>
            </a:r>
            <a:r>
              <a:rPr lang="en-US" b="1" dirty="0" smtClean="0"/>
              <a:t>business cycles</a:t>
            </a: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phases of the business Cycle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Expansion </a:t>
            </a:r>
            <a:r>
              <a:rPr lang="en-US" dirty="0" smtClean="0"/>
              <a:t>= Positive growth in Real GDP, employment of resources rises as does the general price level</a:t>
            </a:r>
          </a:p>
          <a:p>
            <a:r>
              <a:rPr lang="en-US" b="1" dirty="0" smtClean="0"/>
              <a:t>Peak</a:t>
            </a:r>
            <a:r>
              <a:rPr lang="en-US" dirty="0" smtClean="0"/>
              <a:t>= Cycles maximum real GDP, and marks the end of expansion, unemployment of resources has fallen substantially and general prices may be rising rapidly</a:t>
            </a:r>
          </a:p>
          <a:p>
            <a:r>
              <a:rPr lang="en-US" b="1" dirty="0" smtClean="0"/>
              <a:t>Contraction </a:t>
            </a:r>
            <a:r>
              <a:rPr lang="en-US" dirty="0" smtClean="0"/>
              <a:t>= Following the peak, economy begins to experience falling real GDP. If the contraction lasts six months or more, it is termed a </a:t>
            </a:r>
            <a:r>
              <a:rPr lang="en-US" b="1" dirty="0" smtClean="0"/>
              <a:t>recession. </a:t>
            </a:r>
            <a:r>
              <a:rPr lang="en-US" dirty="0" smtClean="0"/>
              <a:t>Increases in the general price level may begin to slow</a:t>
            </a:r>
          </a:p>
          <a:p>
            <a:r>
              <a:rPr lang="en-US" b="1" dirty="0" smtClean="0"/>
              <a:t>Trough = </a:t>
            </a:r>
            <a:r>
              <a:rPr lang="en-US" dirty="0" smtClean="0"/>
              <a:t>Represents the cycle’s minimum level of GDP, or the end of the contraction. There may now be widespread </a:t>
            </a:r>
            <a:r>
              <a:rPr lang="en-US" b="1" dirty="0" smtClean="0"/>
              <a:t>unemployment</a:t>
            </a:r>
            <a:r>
              <a:rPr lang="en-US" dirty="0" smtClean="0"/>
              <a:t> of resources. This marks the beginning of a new cycle</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long term growth trend and potential output</a:t>
            </a:r>
            <a:endParaRPr lang="en-US" dirty="0"/>
          </a:p>
        </p:txBody>
      </p:sp>
      <p:sp>
        <p:nvSpPr>
          <p:cNvPr id="3" name="Content Placeholder 2"/>
          <p:cNvSpPr>
            <a:spLocks noGrp="1"/>
          </p:cNvSpPr>
          <p:nvPr>
            <p:ph idx="1"/>
          </p:nvPr>
        </p:nvSpPr>
        <p:spPr/>
        <p:txBody>
          <a:bodyPr/>
          <a:lstStyle/>
          <a:p>
            <a:endParaRPr lang="en-US" dirty="0"/>
          </a:p>
        </p:txBody>
      </p:sp>
      <p:sp>
        <p:nvSpPr>
          <p:cNvPr id="5" name="Freeform 4"/>
          <p:cNvSpPr/>
          <p:nvPr/>
        </p:nvSpPr>
        <p:spPr>
          <a:xfrm>
            <a:off x="683568" y="1988840"/>
            <a:ext cx="7970292" cy="3364173"/>
          </a:xfrm>
          <a:custGeom>
            <a:avLst/>
            <a:gdLst>
              <a:gd name="connsiteX0" fmla="*/ 0 w 7970292"/>
              <a:gd name="connsiteY0" fmla="*/ 3364173 h 3364173"/>
              <a:gd name="connsiteX1" fmla="*/ 941695 w 7970292"/>
              <a:gd name="connsiteY1" fmla="*/ 2231409 h 3364173"/>
              <a:gd name="connsiteX2" fmla="*/ 1542197 w 7970292"/>
              <a:gd name="connsiteY2" fmla="*/ 2681785 h 3364173"/>
              <a:gd name="connsiteX3" fmla="*/ 2374710 w 7970292"/>
              <a:gd name="connsiteY3" fmla="*/ 1207827 h 3364173"/>
              <a:gd name="connsiteX4" fmla="*/ 2920621 w 7970292"/>
              <a:gd name="connsiteY4" fmla="*/ 2900149 h 3364173"/>
              <a:gd name="connsiteX5" fmla="*/ 3944203 w 7970292"/>
              <a:gd name="connsiteY5" fmla="*/ 812041 h 3364173"/>
              <a:gd name="connsiteX6" fmla="*/ 5172501 w 7970292"/>
              <a:gd name="connsiteY6" fmla="*/ 2313295 h 3364173"/>
              <a:gd name="connsiteX7" fmla="*/ 6933063 w 7970292"/>
              <a:gd name="connsiteY7" fmla="*/ 252483 h 3364173"/>
              <a:gd name="connsiteX8" fmla="*/ 7970292 w 7970292"/>
              <a:gd name="connsiteY8" fmla="*/ 798394 h 336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0292" h="3364173">
                <a:moveTo>
                  <a:pt x="0" y="3364173"/>
                </a:moveTo>
                <a:cubicBezTo>
                  <a:pt x="342331" y="2854656"/>
                  <a:pt x="684662" y="2345140"/>
                  <a:pt x="941695" y="2231409"/>
                </a:cubicBezTo>
                <a:cubicBezTo>
                  <a:pt x="1198728" y="2117678"/>
                  <a:pt x="1303361" y="2852382"/>
                  <a:pt x="1542197" y="2681785"/>
                </a:cubicBezTo>
                <a:cubicBezTo>
                  <a:pt x="1781033" y="2511188"/>
                  <a:pt x="2144973" y="1171433"/>
                  <a:pt x="2374710" y="1207827"/>
                </a:cubicBezTo>
                <a:cubicBezTo>
                  <a:pt x="2604447" y="1244221"/>
                  <a:pt x="2659039" y="2966113"/>
                  <a:pt x="2920621" y="2900149"/>
                </a:cubicBezTo>
                <a:cubicBezTo>
                  <a:pt x="3182203" y="2834185"/>
                  <a:pt x="3568890" y="909850"/>
                  <a:pt x="3944203" y="812041"/>
                </a:cubicBezTo>
                <a:cubicBezTo>
                  <a:pt x="4319516" y="714232"/>
                  <a:pt x="4674358" y="2406555"/>
                  <a:pt x="5172501" y="2313295"/>
                </a:cubicBezTo>
                <a:cubicBezTo>
                  <a:pt x="5670644" y="2220035"/>
                  <a:pt x="6466765" y="504966"/>
                  <a:pt x="6933063" y="252483"/>
                </a:cubicBezTo>
                <a:cubicBezTo>
                  <a:pt x="7399361" y="0"/>
                  <a:pt x="7574507" y="1021307"/>
                  <a:pt x="7970292" y="79839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67544" y="620688"/>
            <a:ext cx="7983941" cy="2329217"/>
          </a:xfrm>
          <a:custGeom>
            <a:avLst/>
            <a:gdLst>
              <a:gd name="connsiteX0" fmla="*/ 0 w 7983941"/>
              <a:gd name="connsiteY0" fmla="*/ 2274626 h 2329217"/>
              <a:gd name="connsiteX1" fmla="*/ 327547 w 7983941"/>
              <a:gd name="connsiteY1" fmla="*/ 2247331 h 2329217"/>
              <a:gd name="connsiteX2" fmla="*/ 818866 w 7983941"/>
              <a:gd name="connsiteY2" fmla="*/ 1783307 h 2329217"/>
              <a:gd name="connsiteX3" fmla="*/ 1241947 w 7983941"/>
              <a:gd name="connsiteY3" fmla="*/ 2220035 h 2329217"/>
              <a:gd name="connsiteX4" fmla="*/ 2292824 w 7983941"/>
              <a:gd name="connsiteY4" fmla="*/ 1442113 h 2329217"/>
              <a:gd name="connsiteX5" fmla="*/ 2770496 w 7983941"/>
              <a:gd name="connsiteY5" fmla="*/ 1947080 h 2329217"/>
              <a:gd name="connsiteX6" fmla="*/ 3562066 w 7983941"/>
              <a:gd name="connsiteY6" fmla="*/ 909850 h 2329217"/>
              <a:gd name="connsiteX7" fmla="*/ 4421875 w 7983941"/>
              <a:gd name="connsiteY7" fmla="*/ 1715068 h 2329217"/>
              <a:gd name="connsiteX8" fmla="*/ 5281684 w 7983941"/>
              <a:gd name="connsiteY8" fmla="*/ 527713 h 2329217"/>
              <a:gd name="connsiteX9" fmla="*/ 6114197 w 7983941"/>
              <a:gd name="connsiteY9" fmla="*/ 718781 h 2329217"/>
              <a:gd name="connsiteX10" fmla="*/ 7028597 w 7983941"/>
              <a:gd name="connsiteY10" fmla="*/ 22746 h 2329217"/>
              <a:gd name="connsiteX11" fmla="*/ 7983941 w 7983941"/>
              <a:gd name="connsiteY11" fmla="*/ 582304 h 232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83941" h="2329217">
                <a:moveTo>
                  <a:pt x="0" y="2274626"/>
                </a:moveTo>
                <a:cubicBezTo>
                  <a:pt x="95534" y="2301921"/>
                  <a:pt x="191069" y="2329217"/>
                  <a:pt x="327547" y="2247331"/>
                </a:cubicBezTo>
                <a:cubicBezTo>
                  <a:pt x="464025" y="2165445"/>
                  <a:pt x="666466" y="1787856"/>
                  <a:pt x="818866" y="1783307"/>
                </a:cubicBezTo>
                <a:cubicBezTo>
                  <a:pt x="971266" y="1778758"/>
                  <a:pt x="996287" y="2276901"/>
                  <a:pt x="1241947" y="2220035"/>
                </a:cubicBezTo>
                <a:cubicBezTo>
                  <a:pt x="1487607" y="2163169"/>
                  <a:pt x="2038066" y="1487605"/>
                  <a:pt x="2292824" y="1442113"/>
                </a:cubicBezTo>
                <a:cubicBezTo>
                  <a:pt x="2547582" y="1396621"/>
                  <a:pt x="2558956" y="2035790"/>
                  <a:pt x="2770496" y="1947080"/>
                </a:cubicBezTo>
                <a:cubicBezTo>
                  <a:pt x="2982036" y="1858370"/>
                  <a:pt x="3286836" y="948519"/>
                  <a:pt x="3562066" y="909850"/>
                </a:cubicBezTo>
                <a:cubicBezTo>
                  <a:pt x="3837296" y="871181"/>
                  <a:pt x="4135272" y="1778757"/>
                  <a:pt x="4421875" y="1715068"/>
                </a:cubicBezTo>
                <a:cubicBezTo>
                  <a:pt x="4708478" y="1651379"/>
                  <a:pt x="4999630" y="693761"/>
                  <a:pt x="5281684" y="527713"/>
                </a:cubicBezTo>
                <a:cubicBezTo>
                  <a:pt x="5563738" y="361665"/>
                  <a:pt x="5823045" y="802942"/>
                  <a:pt x="6114197" y="718781"/>
                </a:cubicBezTo>
                <a:cubicBezTo>
                  <a:pt x="6405349" y="634620"/>
                  <a:pt x="6716973" y="45492"/>
                  <a:pt x="7028597" y="22746"/>
                </a:cubicBezTo>
                <a:cubicBezTo>
                  <a:pt x="7340221" y="0"/>
                  <a:pt x="7715535" y="648268"/>
                  <a:pt x="7983941" y="58230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0" y="2996952"/>
            <a:ext cx="8850573" cy="2881951"/>
          </a:xfrm>
          <a:custGeom>
            <a:avLst/>
            <a:gdLst>
              <a:gd name="connsiteX0" fmla="*/ 0 w 8850573"/>
              <a:gd name="connsiteY0" fmla="*/ 2881951 h 2881951"/>
              <a:gd name="connsiteX1" fmla="*/ 1501253 w 8850573"/>
              <a:gd name="connsiteY1" fmla="*/ 1776482 h 2881951"/>
              <a:gd name="connsiteX2" fmla="*/ 2470244 w 8850573"/>
              <a:gd name="connsiteY2" fmla="*/ 2772769 h 2881951"/>
              <a:gd name="connsiteX3" fmla="*/ 3875964 w 8850573"/>
              <a:gd name="connsiteY3" fmla="*/ 1599062 h 2881951"/>
              <a:gd name="connsiteX4" fmla="*/ 4926841 w 8850573"/>
              <a:gd name="connsiteY4" fmla="*/ 2445223 h 2881951"/>
              <a:gd name="connsiteX5" fmla="*/ 6782937 w 8850573"/>
              <a:gd name="connsiteY5" fmla="*/ 575479 h 2881951"/>
              <a:gd name="connsiteX6" fmla="*/ 7697337 w 8850573"/>
              <a:gd name="connsiteY6" fmla="*/ 1148685 h 2881951"/>
              <a:gd name="connsiteX7" fmla="*/ 8679976 w 8850573"/>
              <a:gd name="connsiteY7" fmla="*/ 166047 h 2881951"/>
              <a:gd name="connsiteX8" fmla="*/ 8720919 w 8850573"/>
              <a:gd name="connsiteY8" fmla="*/ 152399 h 28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573" h="2881951">
                <a:moveTo>
                  <a:pt x="0" y="2881951"/>
                </a:moveTo>
                <a:cubicBezTo>
                  <a:pt x="544773" y="2338315"/>
                  <a:pt x="1089546" y="1794679"/>
                  <a:pt x="1501253" y="1776482"/>
                </a:cubicBezTo>
                <a:cubicBezTo>
                  <a:pt x="1912960" y="1758285"/>
                  <a:pt x="2074459" y="2802339"/>
                  <a:pt x="2470244" y="2772769"/>
                </a:cubicBezTo>
                <a:cubicBezTo>
                  <a:pt x="2866029" y="2743199"/>
                  <a:pt x="3466531" y="1653653"/>
                  <a:pt x="3875964" y="1599062"/>
                </a:cubicBezTo>
                <a:cubicBezTo>
                  <a:pt x="4285397" y="1544471"/>
                  <a:pt x="4442346" y="2615820"/>
                  <a:pt x="4926841" y="2445223"/>
                </a:cubicBezTo>
                <a:cubicBezTo>
                  <a:pt x="5411336" y="2274626"/>
                  <a:pt x="6321188" y="791569"/>
                  <a:pt x="6782937" y="575479"/>
                </a:cubicBezTo>
                <a:cubicBezTo>
                  <a:pt x="7244686" y="359389"/>
                  <a:pt x="7381164" y="1216924"/>
                  <a:pt x="7697337" y="1148685"/>
                </a:cubicBezTo>
                <a:cubicBezTo>
                  <a:pt x="8013510" y="1080446"/>
                  <a:pt x="8509379" y="332094"/>
                  <a:pt x="8679976" y="166047"/>
                </a:cubicBezTo>
                <a:cubicBezTo>
                  <a:pt x="8850573" y="0"/>
                  <a:pt x="8785746" y="76199"/>
                  <a:pt x="8720919" y="15239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Cycle</a:t>
            </a:r>
            <a:endParaRPr lang="en-US" dirty="0"/>
          </a:p>
        </p:txBody>
      </p:sp>
      <p:pic>
        <p:nvPicPr>
          <p:cNvPr id="2050" name="Picture 2"/>
          <p:cNvPicPr>
            <a:picLocks noChangeAspect="1" noChangeArrowheads="1"/>
          </p:cNvPicPr>
          <p:nvPr/>
        </p:nvPicPr>
        <p:blipFill>
          <a:blip r:embed="rId2" cstate="print"/>
          <a:srcRect l="20672" t="22640" r="12884" b="13376"/>
          <a:stretch>
            <a:fillRect/>
          </a:stretch>
        </p:blipFill>
        <p:spPr bwMode="auto">
          <a:xfrm>
            <a:off x="539552" y="1268759"/>
            <a:ext cx="7488832" cy="5408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long term growth trend and potential output</a:t>
            </a:r>
            <a:endParaRPr lang="en-US" dirty="0"/>
          </a:p>
        </p:txBody>
      </p:sp>
      <p:sp>
        <p:nvSpPr>
          <p:cNvPr id="3" name="Content Placeholder 2"/>
          <p:cNvSpPr>
            <a:spLocks noGrp="1"/>
          </p:cNvSpPr>
          <p:nvPr>
            <p:ph idx="1"/>
          </p:nvPr>
        </p:nvSpPr>
        <p:spPr/>
        <p:txBody>
          <a:bodyPr/>
          <a:lstStyle/>
          <a:p>
            <a:r>
              <a:rPr lang="en-US" dirty="0" smtClean="0"/>
              <a:t>Firstly economist aren’t too worried by fluctuations. These can be caused by a very of things, some of them fairly trivial (a royal wedding, the Olympics, a rainy November etc)</a:t>
            </a:r>
          </a:p>
          <a:p>
            <a:r>
              <a:rPr lang="en-US" dirty="0" smtClean="0"/>
              <a:t>What economists are really interested in is the potential for </a:t>
            </a:r>
            <a:r>
              <a:rPr lang="en-US" b="1" dirty="0" smtClean="0"/>
              <a:t>long term growth </a:t>
            </a:r>
            <a:r>
              <a:rPr lang="en-US" dirty="0" smtClean="0"/>
              <a:t>in an economy</a:t>
            </a:r>
          </a:p>
          <a:p>
            <a:r>
              <a:rPr lang="en-US" dirty="0" smtClean="0"/>
              <a:t>The long term growth rate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Cycle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l="25101" t="22266" r="39462" b="14735"/>
          <a:stretch>
            <a:fillRect/>
          </a:stretch>
        </p:blipFill>
        <p:spPr bwMode="auto">
          <a:xfrm rot="16200000">
            <a:off x="755576" y="1124744"/>
            <a:ext cx="3456384" cy="46085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8792" t="22640" r="42415" b="21251"/>
          <a:stretch>
            <a:fillRect/>
          </a:stretch>
        </p:blipFill>
        <p:spPr bwMode="auto">
          <a:xfrm rot="16200000">
            <a:off x="5687616" y="1340768"/>
            <a:ext cx="2808312"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txBox="1">
            <a:spLocks noGrp="1"/>
          </p:cNvSpPr>
          <p:nvPr>
            <p:ph type="title"/>
          </p:nvPr>
        </p:nvSpPr>
        <p:spPr>
          <a:xfrm>
            <a:off x="457200" y="461417"/>
            <a:ext cx="8229600" cy="769441"/>
          </a:xfrm>
          <a:prstGeom prst="rect">
            <a:avLst/>
          </a:prstGeom>
          <a:noFill/>
        </p:spPr>
        <p:txBody>
          <a:bodyPr wrap="square" rtlCol="0">
            <a:spAutoFit/>
          </a:bodyPr>
          <a:lstStyle/>
          <a:p>
            <a:r>
              <a:rPr lang="en-US" dirty="0" smtClean="0"/>
              <a:t>The UK Economy</a:t>
            </a:r>
            <a:endParaRPr lang="en-US" dirty="0"/>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683568" y="1268760"/>
            <a:ext cx="7632848" cy="5493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 of the Circular flow of income model</a:t>
            </a:r>
            <a:endParaRPr lang="en-GB" dirty="0"/>
          </a:p>
        </p:txBody>
      </p:sp>
      <p:pic>
        <p:nvPicPr>
          <p:cNvPr id="4" name="il_fi" descr="http://i2.cdn.turner.com/money/dam/assets/130613063440-luxury-car-alternatives-bmw-3-series-620xb.jpg"/>
          <p:cNvPicPr/>
          <p:nvPr/>
        </p:nvPicPr>
        <p:blipFill>
          <a:blip r:embed="rId2" cstate="print"/>
          <a:srcRect/>
          <a:stretch>
            <a:fillRect/>
          </a:stretch>
        </p:blipFill>
        <p:spPr bwMode="auto">
          <a:xfrm>
            <a:off x="4860032" y="2852936"/>
            <a:ext cx="2448272" cy="1329379"/>
          </a:xfrm>
          <a:prstGeom prst="rect">
            <a:avLst/>
          </a:prstGeom>
          <a:noFill/>
          <a:ln w="9525">
            <a:noFill/>
            <a:miter lim="800000"/>
            <a:headEnd/>
            <a:tailEnd/>
          </a:ln>
        </p:spPr>
      </p:pic>
      <p:pic>
        <p:nvPicPr>
          <p:cNvPr id="5" name="Picture 4" descr="http://2.bp.blogspot.com/-YuFSBQjm0oM/UExDAEIV87I/AAAAAAAABfQ/e2fqRlAT6sA/s1600/Mosaic_Nails.jpg"/>
          <p:cNvPicPr/>
          <p:nvPr/>
        </p:nvPicPr>
        <p:blipFill>
          <a:blip r:embed="rId3" cstate="print"/>
          <a:srcRect/>
          <a:stretch>
            <a:fillRect/>
          </a:stretch>
        </p:blipFill>
        <p:spPr bwMode="auto">
          <a:xfrm>
            <a:off x="4860032" y="4149080"/>
            <a:ext cx="2448272" cy="1440160"/>
          </a:xfrm>
          <a:prstGeom prst="rect">
            <a:avLst/>
          </a:prstGeom>
          <a:noFill/>
          <a:ln w="9525">
            <a:noFill/>
            <a:miter lim="800000"/>
            <a:headEnd/>
            <a:tailEnd/>
          </a:ln>
        </p:spPr>
      </p:pic>
      <p:pic>
        <p:nvPicPr>
          <p:cNvPr id="6" name="il_fi" descr="http://www.aecom.com/deployedfiles/Internet/About/EBJ_Award_Mainimg3.jpg"/>
          <p:cNvPicPr/>
          <p:nvPr/>
        </p:nvPicPr>
        <p:blipFill>
          <a:blip r:embed="rId4" cstate="print"/>
          <a:srcRect l="40392" r="13333"/>
          <a:stretch>
            <a:fillRect/>
          </a:stretch>
        </p:blipFill>
        <p:spPr bwMode="auto">
          <a:xfrm>
            <a:off x="971600" y="3212976"/>
            <a:ext cx="1615935" cy="1793174"/>
          </a:xfrm>
          <a:prstGeom prst="rect">
            <a:avLst/>
          </a:prstGeom>
          <a:noFill/>
          <a:ln w="9525">
            <a:noFill/>
            <a:miter lim="800000"/>
            <a:headEnd/>
            <a:tailEnd/>
          </a:ln>
        </p:spPr>
      </p:pic>
      <p:pic>
        <p:nvPicPr>
          <p:cNvPr id="7" name="il_fi" descr="http://www.linkeng.com/Libraries/Photos/Link_Lacing_Machine.sflb.ashx"/>
          <p:cNvPicPr/>
          <p:nvPr/>
        </p:nvPicPr>
        <p:blipFill>
          <a:blip r:embed="rId5" cstate="print"/>
          <a:srcRect/>
          <a:stretch>
            <a:fillRect/>
          </a:stretch>
        </p:blipFill>
        <p:spPr bwMode="auto">
          <a:xfrm>
            <a:off x="827584" y="4869160"/>
            <a:ext cx="1840296" cy="1710047"/>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899592" y="1484784"/>
            <a:ext cx="1840675" cy="1840675"/>
          </a:xfrm>
          <a:prstGeom prst="rect">
            <a:avLst/>
          </a:prstGeom>
          <a:noFill/>
          <a:ln w="9525">
            <a:noFill/>
            <a:miter lim="800000"/>
            <a:headEnd/>
            <a:tailEnd/>
          </a:ln>
        </p:spPr>
      </p:pic>
    </p:spTree>
    <p:extLst>
      <p:ext uri="{BB962C8B-B14F-4D97-AF65-F5344CB8AC3E}">
        <p14:creationId xmlns:p14="http://schemas.microsoft.com/office/powerpoint/2010/main" xmlns="" val="544593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Myth of potential output?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is a TOK issue:</a:t>
            </a:r>
          </a:p>
          <a:p>
            <a:r>
              <a:rPr lang="en-US" dirty="0" smtClean="0"/>
              <a:t>What is potential output?</a:t>
            </a:r>
          </a:p>
          <a:p>
            <a:r>
              <a:rPr lang="en-US" dirty="0" smtClean="0"/>
              <a:t>Can we calculate potential output?</a:t>
            </a:r>
          </a:p>
          <a:p>
            <a:r>
              <a:rPr lang="en-US" dirty="0" smtClean="0"/>
              <a:t>Should macroeconomic policy advisors use potential output when planning the real world economy?</a:t>
            </a:r>
          </a:p>
          <a:p>
            <a:r>
              <a:rPr lang="en-US" dirty="0" smtClean="0"/>
              <a:t>How useful are models anyway?</a:t>
            </a:r>
          </a:p>
          <a:p>
            <a:r>
              <a:rPr lang="en-US" dirty="0" smtClean="0"/>
              <a:t>How useful are concepts that we can’t prove exist or not?</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91264" cy="2578298"/>
          </a:xfrm>
        </p:spPr>
        <p:txBody>
          <a:bodyPr>
            <a:normAutofit fontScale="90000"/>
          </a:bodyPr>
          <a:lstStyle/>
          <a:p>
            <a:r>
              <a:rPr lang="en-US" sz="2700" b="1" dirty="0" smtClean="0"/>
              <a:t>What the data says (1)</a:t>
            </a:r>
            <a:br>
              <a:rPr lang="en-US" sz="2700" b="1" dirty="0" smtClean="0"/>
            </a:br>
            <a:r>
              <a:rPr lang="en-US" sz="2700" dirty="0" smtClean="0"/>
              <a:t>Visit the </a:t>
            </a:r>
            <a:r>
              <a:rPr lang="en-US" sz="2700" dirty="0" smtClean="0">
                <a:hlinkClick r:id="rId2"/>
              </a:rPr>
              <a:t>World Bank Data site</a:t>
            </a:r>
            <a:r>
              <a:rPr lang="en-US" sz="2700" dirty="0" smtClean="0"/>
              <a:t> and examine GDP data for your own country over the last 20 years. Using this data, identify the years when the economy was in periods of boom, recession, slump and recovery. </a:t>
            </a:r>
            <a:br>
              <a:rPr lang="en-US" sz="2700" dirty="0" smtClean="0"/>
            </a:br>
            <a:r>
              <a:rPr lang="en-US" sz="2700" dirty="0" smtClean="0"/>
              <a:t>Explain why governments might want to predict where a country is in its business cycle</a:t>
            </a:r>
            <a:r>
              <a:rPr lang="en-US" sz="2700" dirty="0" smtClean="0"/>
              <a:t>?</a:t>
            </a:r>
            <a:r>
              <a:rPr lang="en-US" dirty="0" smtClean="0"/>
              <a:t/>
            </a:r>
            <a:br>
              <a:rPr lang="en-US" dirty="0" smtClean="0"/>
            </a:br>
            <a:endParaRPr lang="en-US" dirty="0"/>
          </a:p>
        </p:txBody>
      </p:sp>
      <p:sp>
        <p:nvSpPr>
          <p:cNvPr id="3" name="Content Placeholder 2"/>
          <p:cNvSpPr>
            <a:spLocks noGrp="1"/>
          </p:cNvSpPr>
          <p:nvPr>
            <p:ph idx="1"/>
          </p:nvPr>
        </p:nvSpPr>
        <p:spPr>
          <a:xfrm>
            <a:off x="0" y="2708920"/>
            <a:ext cx="8229600" cy="4525963"/>
          </a:xfrm>
        </p:spPr>
        <p:txBody>
          <a:bodyPr>
            <a:normAutofit lnSpcReduction="10000"/>
          </a:bodyPr>
          <a:lstStyle/>
          <a:p>
            <a:endParaRPr lang="en-US" dirty="0" smtClean="0">
              <a:hlinkClick r:id="rId2"/>
            </a:endParaRPr>
          </a:p>
          <a:p>
            <a:r>
              <a:rPr lang="en-US" dirty="0" smtClean="0">
                <a:hlinkClick r:id="rId2"/>
              </a:rPr>
              <a:t>http</a:t>
            </a:r>
            <a:r>
              <a:rPr lang="en-US" dirty="0" smtClean="0">
                <a:hlinkClick r:id="rId2"/>
              </a:rPr>
              <a:t>://</a:t>
            </a:r>
            <a:r>
              <a:rPr lang="en-US" dirty="0" smtClean="0">
                <a:hlinkClick r:id="rId2"/>
              </a:rPr>
              <a:t>data.worldbank.org/country</a:t>
            </a:r>
            <a:endParaRPr lang="en-US" dirty="0" smtClean="0"/>
          </a:p>
          <a:p>
            <a:r>
              <a:rPr lang="en-US" b="1" dirty="0" smtClean="0"/>
              <a:t>What the data says (2)</a:t>
            </a:r>
          </a:p>
          <a:p>
            <a:r>
              <a:rPr lang="en-US" sz="2600" dirty="0" smtClean="0"/>
              <a:t>Import the GDP data for your own country and three others from different continents into a spreadsheet and plot the data. Using this date, comment on whether it is possible to determine a longer term trend in economic activity. If it is possible, construct a trend line to show whether the economy is growing or declining over the longer term. </a:t>
            </a:r>
          </a:p>
          <a:p>
            <a:endParaRPr lang="en-US" dirty="0"/>
          </a:p>
        </p:txBody>
      </p:sp>
      <p:pic>
        <p:nvPicPr>
          <p:cNvPr id="1026" name="Picture 2"/>
          <p:cNvPicPr>
            <a:picLocks noChangeAspect="1" noChangeArrowheads="1"/>
          </p:cNvPicPr>
          <p:nvPr/>
        </p:nvPicPr>
        <p:blipFill>
          <a:blip r:embed="rId3" cstate="print"/>
          <a:srcRect l="2579" t="18329" r="14735" b="9813"/>
          <a:stretch>
            <a:fillRect/>
          </a:stretch>
        </p:blipFill>
        <p:spPr bwMode="auto">
          <a:xfrm>
            <a:off x="6300192" y="2636912"/>
            <a:ext cx="2628800" cy="1713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 of the Circular flow of income model</a:t>
            </a:r>
            <a:endParaRPr lang="en-GB" dirty="0"/>
          </a:p>
        </p:txBody>
      </p:sp>
      <p:sp>
        <p:nvSpPr>
          <p:cNvPr id="3" name="Content Placeholder 2"/>
          <p:cNvSpPr>
            <a:spLocks noGrp="1"/>
          </p:cNvSpPr>
          <p:nvPr>
            <p:ph idx="1"/>
          </p:nvPr>
        </p:nvSpPr>
        <p:spPr>
          <a:xfrm>
            <a:off x="457200" y="1600200"/>
            <a:ext cx="8229600" cy="5069160"/>
          </a:xfrm>
        </p:spPr>
        <p:txBody>
          <a:bodyPr>
            <a:normAutofit fontScale="92500" lnSpcReduction="20000"/>
          </a:bodyPr>
          <a:lstStyle/>
          <a:p>
            <a:pPr marL="0" indent="0">
              <a:buNone/>
            </a:pPr>
            <a:r>
              <a:rPr lang="en-US" dirty="0" smtClean="0"/>
              <a:t>1.) What are the two markets shown in the CFIM? Provide examples of what is exchanged (bought and sold) in each of these.</a:t>
            </a:r>
          </a:p>
          <a:p>
            <a:pPr marL="0" indent="0">
              <a:buNone/>
            </a:pPr>
            <a:r>
              <a:rPr lang="en-US" dirty="0" smtClean="0"/>
              <a:t>2.) The CFIM shows that households and firms are both buyers and sellers simultaneously. How is this possible?</a:t>
            </a:r>
          </a:p>
          <a:p>
            <a:pPr marL="0" indent="0">
              <a:buNone/>
            </a:pPr>
            <a:r>
              <a:rPr lang="en-US" dirty="0" smtClean="0"/>
              <a:t>3.) What are the 4 factors of production and what are their respective payments?</a:t>
            </a:r>
          </a:p>
          <a:p>
            <a:pPr marL="0" indent="0">
              <a:buNone/>
            </a:pPr>
            <a:r>
              <a:rPr lang="en-US" dirty="0" smtClean="0"/>
              <a:t>4.)Draw the diagram of the circular flow of income model</a:t>
            </a:r>
          </a:p>
          <a:p>
            <a:pPr marL="0" indent="0">
              <a:buNone/>
            </a:pPr>
            <a:r>
              <a:rPr lang="en-US" dirty="0"/>
              <a:t>5</a:t>
            </a:r>
            <a:r>
              <a:rPr lang="en-US" dirty="0" smtClean="0"/>
              <a:t>.) What are the limits of this simple model, what is it missing?</a:t>
            </a:r>
          </a:p>
          <a:p>
            <a:pPr marL="0" indent="0">
              <a:buNone/>
            </a:pPr>
            <a:endParaRPr lang="en-GB" dirty="0"/>
          </a:p>
        </p:txBody>
      </p:sp>
    </p:spTree>
    <p:extLst>
      <p:ext uri="{BB962C8B-B14F-4D97-AF65-F5344CB8AC3E}">
        <p14:creationId xmlns:p14="http://schemas.microsoft.com/office/powerpoint/2010/main" xmlns="" val="2739571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Leakages and injections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21361686"/>
              </p:ext>
            </p:extLst>
          </p:nvPr>
        </p:nvGraphicFramePr>
        <p:xfrm>
          <a:off x="457200" y="1600200"/>
          <a:ext cx="8229600" cy="4205064"/>
        </p:xfrm>
        <a:graphic>
          <a:graphicData uri="http://schemas.openxmlformats.org/drawingml/2006/table">
            <a:tbl>
              <a:tblPr firstRow="1" bandRow="1">
                <a:tableStyleId>{5C22544A-7EE6-4342-B048-85BDC9FD1C3A}</a:tableStyleId>
              </a:tblPr>
              <a:tblGrid>
                <a:gridCol w="4114800"/>
                <a:gridCol w="4114800"/>
              </a:tblGrid>
              <a:tr h="1051266">
                <a:tc>
                  <a:txBody>
                    <a:bodyPr/>
                    <a:lstStyle/>
                    <a:p>
                      <a:r>
                        <a:rPr lang="en-US" dirty="0" smtClean="0"/>
                        <a:t>Leakages include</a:t>
                      </a:r>
                      <a:endParaRPr lang="en-GB" dirty="0"/>
                    </a:p>
                  </a:txBody>
                  <a:tcPr/>
                </a:tc>
                <a:tc>
                  <a:txBody>
                    <a:bodyPr/>
                    <a:lstStyle/>
                    <a:p>
                      <a:r>
                        <a:rPr lang="en-US" dirty="0" smtClean="0"/>
                        <a:t>Injections include</a:t>
                      </a:r>
                      <a:endParaRPr lang="en-GB" dirty="0"/>
                    </a:p>
                  </a:txBody>
                  <a:tcPr/>
                </a:tc>
              </a:tr>
              <a:tr h="1051266">
                <a:tc>
                  <a:txBody>
                    <a:bodyPr/>
                    <a:lstStyle/>
                    <a:p>
                      <a:r>
                        <a:rPr lang="en-US" dirty="0" smtClean="0"/>
                        <a:t>Savings</a:t>
                      </a:r>
                      <a:endParaRPr lang="en-GB" dirty="0"/>
                    </a:p>
                  </a:txBody>
                  <a:tcPr/>
                </a:tc>
                <a:tc>
                  <a:txBody>
                    <a:bodyPr/>
                    <a:lstStyle/>
                    <a:p>
                      <a:r>
                        <a:rPr lang="en-US" dirty="0" smtClean="0"/>
                        <a:t>Investments</a:t>
                      </a:r>
                      <a:endParaRPr lang="en-GB" dirty="0"/>
                    </a:p>
                  </a:txBody>
                  <a:tcPr/>
                </a:tc>
              </a:tr>
              <a:tr h="1051266">
                <a:tc>
                  <a:txBody>
                    <a:bodyPr/>
                    <a:lstStyle/>
                    <a:p>
                      <a:r>
                        <a:rPr lang="en-US" dirty="0" smtClean="0"/>
                        <a:t>Taxes</a:t>
                      </a:r>
                      <a:endParaRPr lang="en-GB" dirty="0"/>
                    </a:p>
                  </a:txBody>
                  <a:tcPr/>
                </a:tc>
                <a:tc>
                  <a:txBody>
                    <a:bodyPr/>
                    <a:lstStyle/>
                    <a:p>
                      <a:r>
                        <a:rPr lang="en-US" dirty="0" smtClean="0"/>
                        <a:t>Government expenditure</a:t>
                      </a:r>
                      <a:endParaRPr lang="en-GB" dirty="0"/>
                    </a:p>
                  </a:txBody>
                  <a:tcPr/>
                </a:tc>
              </a:tr>
              <a:tr h="1051266">
                <a:tc>
                  <a:txBody>
                    <a:bodyPr/>
                    <a:lstStyle/>
                    <a:p>
                      <a:r>
                        <a:rPr lang="en-US" dirty="0" smtClean="0"/>
                        <a:t>Imports</a:t>
                      </a:r>
                      <a:endParaRPr lang="en-GB" dirty="0"/>
                    </a:p>
                  </a:txBody>
                  <a:tcPr/>
                </a:tc>
                <a:tc>
                  <a:txBody>
                    <a:bodyPr/>
                    <a:lstStyle/>
                    <a:p>
                      <a:r>
                        <a:rPr lang="en-US" dirty="0" smtClean="0"/>
                        <a:t>Exports</a:t>
                      </a:r>
                      <a:endParaRPr lang="en-GB" dirty="0"/>
                    </a:p>
                  </a:txBody>
                  <a:tcPr/>
                </a:tc>
              </a:tr>
            </a:tbl>
          </a:graphicData>
        </a:graphic>
      </p:graphicFrame>
    </p:spTree>
    <p:extLst>
      <p:ext uri="{BB962C8B-B14F-4D97-AF65-F5344CB8AC3E}">
        <p14:creationId xmlns:p14="http://schemas.microsoft.com/office/powerpoint/2010/main" xmlns="" val="1542306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represent leakages and injections within our simulation?</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xmlns="" val="921361686"/>
              </p:ext>
            </p:extLst>
          </p:nvPr>
        </p:nvGraphicFramePr>
        <p:xfrm>
          <a:off x="611560" y="1844824"/>
          <a:ext cx="8229600" cy="4205064"/>
        </p:xfrm>
        <a:graphic>
          <a:graphicData uri="http://schemas.openxmlformats.org/drawingml/2006/table">
            <a:tbl>
              <a:tblPr firstRow="1" bandRow="1">
                <a:tableStyleId>{5C22544A-7EE6-4342-B048-85BDC9FD1C3A}</a:tableStyleId>
              </a:tblPr>
              <a:tblGrid>
                <a:gridCol w="4114800"/>
                <a:gridCol w="4114800"/>
              </a:tblGrid>
              <a:tr h="1051266">
                <a:tc>
                  <a:txBody>
                    <a:bodyPr/>
                    <a:lstStyle/>
                    <a:p>
                      <a:r>
                        <a:rPr lang="en-US" dirty="0" smtClean="0"/>
                        <a:t>Leakages include</a:t>
                      </a:r>
                      <a:endParaRPr lang="en-GB" dirty="0"/>
                    </a:p>
                  </a:txBody>
                  <a:tcPr/>
                </a:tc>
                <a:tc>
                  <a:txBody>
                    <a:bodyPr/>
                    <a:lstStyle/>
                    <a:p>
                      <a:r>
                        <a:rPr lang="en-US" dirty="0" smtClean="0"/>
                        <a:t>Injections include</a:t>
                      </a:r>
                      <a:endParaRPr lang="en-GB" dirty="0"/>
                    </a:p>
                  </a:txBody>
                  <a:tcPr/>
                </a:tc>
              </a:tr>
              <a:tr h="1051266">
                <a:tc>
                  <a:txBody>
                    <a:bodyPr/>
                    <a:lstStyle/>
                    <a:p>
                      <a:r>
                        <a:rPr lang="en-US" dirty="0" smtClean="0"/>
                        <a:t>Savings</a:t>
                      </a:r>
                      <a:endParaRPr lang="en-GB" dirty="0"/>
                    </a:p>
                  </a:txBody>
                  <a:tcPr/>
                </a:tc>
                <a:tc>
                  <a:txBody>
                    <a:bodyPr/>
                    <a:lstStyle/>
                    <a:p>
                      <a:r>
                        <a:rPr lang="en-US" dirty="0" smtClean="0"/>
                        <a:t>Investments</a:t>
                      </a:r>
                      <a:endParaRPr lang="en-GB" dirty="0"/>
                    </a:p>
                  </a:txBody>
                  <a:tcPr/>
                </a:tc>
              </a:tr>
              <a:tr h="1051266">
                <a:tc>
                  <a:txBody>
                    <a:bodyPr/>
                    <a:lstStyle/>
                    <a:p>
                      <a:r>
                        <a:rPr lang="en-US" dirty="0" smtClean="0"/>
                        <a:t>Taxes</a:t>
                      </a:r>
                      <a:endParaRPr lang="en-GB" dirty="0"/>
                    </a:p>
                  </a:txBody>
                  <a:tcPr/>
                </a:tc>
                <a:tc>
                  <a:txBody>
                    <a:bodyPr/>
                    <a:lstStyle/>
                    <a:p>
                      <a:r>
                        <a:rPr lang="en-US" dirty="0" smtClean="0"/>
                        <a:t>Government expenditure</a:t>
                      </a:r>
                      <a:endParaRPr lang="en-GB" dirty="0"/>
                    </a:p>
                  </a:txBody>
                  <a:tcPr/>
                </a:tc>
              </a:tr>
              <a:tr h="1051266">
                <a:tc>
                  <a:txBody>
                    <a:bodyPr/>
                    <a:lstStyle/>
                    <a:p>
                      <a:r>
                        <a:rPr lang="en-US" dirty="0" smtClean="0"/>
                        <a:t>Imports</a:t>
                      </a:r>
                      <a:endParaRPr lang="en-GB" dirty="0"/>
                    </a:p>
                  </a:txBody>
                  <a:tcPr/>
                </a:tc>
                <a:tc>
                  <a:txBody>
                    <a:bodyPr/>
                    <a:lstStyle/>
                    <a:p>
                      <a:r>
                        <a:rPr lang="en-US" dirty="0" smtClean="0"/>
                        <a:t>Exports</a:t>
                      </a:r>
                      <a:endParaRPr lang="en-GB"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 of the Circular flow of income model (amended)</a:t>
            </a:r>
            <a:endParaRPr lang="en-US" dirty="0"/>
          </a:p>
        </p:txBody>
      </p:sp>
      <p:sp>
        <p:nvSpPr>
          <p:cNvPr id="3" name="Content Placeholder 2"/>
          <p:cNvSpPr>
            <a:spLocks noGrp="1"/>
          </p:cNvSpPr>
          <p:nvPr>
            <p:ph idx="1"/>
          </p:nvPr>
        </p:nvSpPr>
        <p:spPr/>
        <p:txBody>
          <a:bodyPr>
            <a:normAutofit lnSpcReduction="10000"/>
          </a:bodyPr>
          <a:lstStyle/>
          <a:p>
            <a:r>
              <a:rPr lang="en-US" dirty="0" smtClean="0"/>
              <a:t>Is this a better model of the circular flow?</a:t>
            </a:r>
          </a:p>
          <a:p>
            <a:r>
              <a:rPr lang="en-US" dirty="0" smtClean="0"/>
              <a:t>What role does government play in the circular flow?</a:t>
            </a:r>
          </a:p>
          <a:p>
            <a:r>
              <a:rPr lang="en-US" dirty="0" smtClean="0"/>
              <a:t>What role do savings and investments play in the circular flow?</a:t>
            </a:r>
          </a:p>
          <a:p>
            <a:r>
              <a:rPr lang="en-US" dirty="0" smtClean="0"/>
              <a:t>How do exports and imports affect the CFIM?</a:t>
            </a:r>
          </a:p>
          <a:p>
            <a:r>
              <a:rPr lang="en-US" dirty="0" smtClean="0"/>
              <a:t>Are there still problems with the CFIM that we have constructed especially when calculating output and incomes?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dirty="0" smtClean="0"/>
              <a:t>6.) What are the leakages and injections in the CFIM </a:t>
            </a:r>
          </a:p>
          <a:p>
            <a:pPr>
              <a:buNone/>
            </a:pPr>
            <a:r>
              <a:rPr lang="en-US" dirty="0" smtClean="0"/>
              <a:t>7.)Draw a diagram of the circular flow of income model to illustrate how the three pairs of leakages of and injections are linked together</a:t>
            </a:r>
          </a:p>
          <a:p>
            <a:pPr>
              <a:buNone/>
            </a:pPr>
            <a:r>
              <a:rPr lang="en-US" dirty="0" smtClean="0"/>
              <a:t>8.) What is the difference between and open and a closed economy?</a:t>
            </a:r>
          </a:p>
          <a:p>
            <a:pPr>
              <a:buNone/>
            </a:pPr>
            <a:r>
              <a:rPr lang="en-US" dirty="0" smtClean="0"/>
              <a:t>9.) What happens to the size of the income flow when a) leakages are larger than injections? b.) injections are larger than leakages?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complete the gap filler for your notes</a:t>
            </a:r>
            <a:endParaRPr lang="en-US"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US" dirty="0" smtClean="0"/>
              <a:t>The inner circle of the diagram illustrates economic links between ________ and ________. There is a flow of _________ from households to firms and, in the opposite direction, a flow of                    from firms to households. These are considered                    flows whereas in the opposite direction there is money flow which refers to the                    paid by firms to households for use of              factors supplied. The factors of production include                and their rewards or payments are the sum of                                  </a:t>
            </a:r>
            <a:endParaRPr lang="en-US" dirty="0"/>
          </a:p>
        </p:txBody>
      </p:sp>
      <p:cxnSp>
        <p:nvCxnSpPr>
          <p:cNvPr id="5" name="Straight Connector 4"/>
          <p:cNvCxnSpPr/>
          <p:nvPr/>
        </p:nvCxnSpPr>
        <p:spPr>
          <a:xfrm>
            <a:off x="6156176" y="3933056"/>
            <a:ext cx="165618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652120" y="4797152"/>
            <a:ext cx="1584176"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668344" y="5661248"/>
            <a:ext cx="108012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580112" y="5229200"/>
            <a:ext cx="1152128"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899592" y="6381328"/>
            <a:ext cx="136815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1828</Words>
  <Application>Microsoft Office PowerPoint</Application>
  <PresentationFormat>On-screen Show (4:3)</PresentationFormat>
  <Paragraphs>156</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Part 1: The Level of Overall Economic Activity</vt:lpstr>
      <vt:lpstr>8.1 Economic activity</vt:lpstr>
      <vt:lpstr>Simulation of the Circular flow of income model</vt:lpstr>
      <vt:lpstr>Simulation of the Circular flow of income model</vt:lpstr>
      <vt:lpstr>Leakages and injections</vt:lpstr>
      <vt:lpstr>How can we represent leakages and injections within our simulation?</vt:lpstr>
      <vt:lpstr>Simulation of the Circular flow of income model (amended)</vt:lpstr>
      <vt:lpstr>Slide 8</vt:lpstr>
      <vt:lpstr>Now complete the gap filler for your notes</vt:lpstr>
      <vt:lpstr> </vt:lpstr>
      <vt:lpstr>Phillips Water machine</vt:lpstr>
      <vt:lpstr>Measuring Economic Activity To understand how economists measure economic activity and why it is important to know.</vt:lpstr>
      <vt:lpstr>The Output, Income and Expenditure approach</vt:lpstr>
      <vt:lpstr>Exercise 1 -  Explain why, if GDP of country A is double that of country B, it is potentially very misleading to conclude that living standards are twice as high as living standards in country B </vt:lpstr>
      <vt:lpstr>Explain why it is increasingly important for countries to measure green GDP alongside conventional GDP </vt:lpstr>
      <vt:lpstr>The following data represent the GDP of a country at current prices in millions of Euros and a comprehensive price index (a price deflator). Calculate Real GDP for this economy</vt:lpstr>
      <vt:lpstr>Some points on the data…</vt:lpstr>
      <vt:lpstr>Slide 18</vt:lpstr>
      <vt:lpstr>Assessment Tuesday</vt:lpstr>
      <vt:lpstr>The Business Cycle</vt:lpstr>
      <vt:lpstr>Key terms:</vt:lpstr>
      <vt:lpstr>Understanding the Business Cycle</vt:lpstr>
      <vt:lpstr>The phases of the business Cycle</vt:lpstr>
      <vt:lpstr>The long term growth trend and potential output</vt:lpstr>
      <vt:lpstr>Slide 25</vt:lpstr>
      <vt:lpstr>The Business Cycle</vt:lpstr>
      <vt:lpstr>The long term growth trend and potential output</vt:lpstr>
      <vt:lpstr>The Business Cycle</vt:lpstr>
      <vt:lpstr>The UK Economy</vt:lpstr>
      <vt:lpstr>The Myth of potential output?</vt:lpstr>
      <vt:lpstr>What the data says (1) Visit the World Bank Data site and examine GDP data for your own country over the last 20 years. Using this data, identify the years when the economy was in periods of boom, recession, slump and recovery.  Explain why governments might want to predict where a country is in its business cycle?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The Level of Overall Economic Activity</dc:title>
  <dc:creator>daniel</dc:creator>
  <cp:lastModifiedBy>DBish</cp:lastModifiedBy>
  <cp:revision>58</cp:revision>
  <dcterms:created xsi:type="dcterms:W3CDTF">2013-09-12T10:25:53Z</dcterms:created>
  <dcterms:modified xsi:type="dcterms:W3CDTF">2013-10-10T15:24:05Z</dcterms:modified>
</cp:coreProperties>
</file>