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50" r:id="rId2"/>
    <p:sldId id="256" r:id="rId3"/>
    <p:sldId id="274" r:id="rId4"/>
    <p:sldId id="258" r:id="rId5"/>
    <p:sldId id="352" r:id="rId6"/>
    <p:sldId id="353" r:id="rId7"/>
    <p:sldId id="261" r:id="rId8"/>
    <p:sldId id="257" r:id="rId9"/>
    <p:sldId id="259" r:id="rId10"/>
    <p:sldId id="260" r:id="rId11"/>
    <p:sldId id="262" r:id="rId12"/>
    <p:sldId id="263" r:id="rId13"/>
    <p:sldId id="354" r:id="rId14"/>
    <p:sldId id="264" r:id="rId15"/>
    <p:sldId id="265" r:id="rId16"/>
    <p:sldId id="267" r:id="rId17"/>
    <p:sldId id="363" r:id="rId18"/>
    <p:sldId id="276" r:id="rId19"/>
    <p:sldId id="275" r:id="rId20"/>
    <p:sldId id="322" r:id="rId21"/>
    <p:sldId id="361" r:id="rId22"/>
    <p:sldId id="362" r:id="rId23"/>
    <p:sldId id="356" r:id="rId24"/>
    <p:sldId id="357" r:id="rId25"/>
    <p:sldId id="358" r:id="rId26"/>
    <p:sldId id="359" r:id="rId27"/>
    <p:sldId id="349" r:id="rId28"/>
    <p:sldId id="360" r:id="rId29"/>
    <p:sldId id="351" r:id="rId30"/>
    <p:sldId id="347" r:id="rId31"/>
    <p:sldId id="343" r:id="rId32"/>
    <p:sldId id="346" r:id="rId33"/>
    <p:sldId id="345" r:id="rId34"/>
    <p:sldId id="348" r:id="rId35"/>
    <p:sldId id="323" r:id="rId36"/>
    <p:sldId id="324" r:id="rId37"/>
    <p:sldId id="266" r:id="rId38"/>
    <p:sldId id="268" r:id="rId39"/>
    <p:sldId id="272" r:id="rId40"/>
    <p:sldId id="270" r:id="rId41"/>
    <p:sldId id="271" r:id="rId42"/>
    <p:sldId id="27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90"/>
    <p:restoredTop sz="94611"/>
  </p:normalViewPr>
  <p:slideViewPr>
    <p:cSldViewPr snapToGrid="0" snapToObjects="1">
      <p:cViewPr varScale="1">
        <p:scale>
          <a:sx n="66" d="100"/>
          <a:sy n="66" d="100"/>
        </p:scale>
        <p:origin x="216" y="1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BDAE7-41C1-EB48-A851-E9AAF8A80B85}" type="doc">
      <dgm:prSet loTypeId="urn:microsoft.com/office/officeart/2005/8/layout/radial1" loCatId="matrix" qsTypeId="urn:microsoft.com/office/officeart/2005/8/quickstyle/simple1" qsCatId="simple" csTypeId="urn:microsoft.com/office/officeart/2005/8/colors/colorful4" csCatId="colorful" phldr="1"/>
      <dgm:spPr/>
      <dgm:t>
        <a:bodyPr/>
        <a:lstStyle/>
        <a:p>
          <a:endParaRPr lang="en-US"/>
        </a:p>
      </dgm:t>
    </dgm:pt>
    <dgm:pt modelId="{6FDA5896-ED1C-0B44-B531-0B7B8B2DF4AC}">
      <dgm:prSet phldrT="[Text]"/>
      <dgm:spPr/>
      <dgm:t>
        <a:bodyPr/>
        <a:lstStyle/>
        <a:p>
          <a:r>
            <a:rPr lang="en-US" dirty="0"/>
            <a:t>Fashion and the circular economy</a:t>
          </a:r>
        </a:p>
      </dgm:t>
    </dgm:pt>
    <dgm:pt modelId="{4477C688-74C2-7D43-AA7A-B8D7E4B063EA}" type="parTrans" cxnId="{57E00391-82F6-7243-93A6-6231FC93431C}">
      <dgm:prSet/>
      <dgm:spPr/>
      <dgm:t>
        <a:bodyPr/>
        <a:lstStyle/>
        <a:p>
          <a:endParaRPr lang="en-US"/>
        </a:p>
      </dgm:t>
    </dgm:pt>
    <dgm:pt modelId="{471EF82B-0126-1E48-83F4-5264F0292E48}" type="sibTrans" cxnId="{57E00391-82F6-7243-93A6-6231FC93431C}">
      <dgm:prSet/>
      <dgm:spPr/>
      <dgm:t>
        <a:bodyPr/>
        <a:lstStyle/>
        <a:p>
          <a:endParaRPr lang="en-US"/>
        </a:p>
      </dgm:t>
    </dgm:pt>
    <dgm:pt modelId="{6F705B4E-7104-F54F-B1A1-32016E9419CC}">
      <dgm:prSet phldrT="[Text]"/>
      <dgm:spPr/>
      <dgm:t>
        <a:bodyPr/>
        <a:lstStyle/>
        <a:p>
          <a:r>
            <a:rPr lang="en-US" dirty="0"/>
            <a:t>Quality pieces</a:t>
          </a:r>
        </a:p>
      </dgm:t>
    </dgm:pt>
    <dgm:pt modelId="{DD2F124A-6CD5-7348-A20E-403D5A187212}" type="parTrans" cxnId="{A2902454-0A25-F143-8CAE-0B8BD4B3C173}">
      <dgm:prSet/>
      <dgm:spPr/>
      <dgm:t>
        <a:bodyPr/>
        <a:lstStyle/>
        <a:p>
          <a:endParaRPr lang="en-US"/>
        </a:p>
      </dgm:t>
    </dgm:pt>
    <dgm:pt modelId="{1C90FCDF-8325-394A-8809-0F58059F198A}" type="sibTrans" cxnId="{A2902454-0A25-F143-8CAE-0B8BD4B3C173}">
      <dgm:prSet/>
      <dgm:spPr/>
      <dgm:t>
        <a:bodyPr/>
        <a:lstStyle/>
        <a:p>
          <a:endParaRPr lang="en-US"/>
        </a:p>
      </dgm:t>
    </dgm:pt>
    <dgm:pt modelId="{EEB940C1-1162-704A-B56B-187759F00E5A}">
      <dgm:prSet phldrT="[Text]"/>
      <dgm:spPr/>
      <dgm:t>
        <a:bodyPr/>
        <a:lstStyle/>
        <a:p>
          <a:r>
            <a:rPr lang="en-US" b="0" i="0" u="none" dirty="0"/>
            <a:t>consignment service i.e. thread up</a:t>
          </a:r>
          <a:endParaRPr lang="en-US" dirty="0"/>
        </a:p>
      </dgm:t>
    </dgm:pt>
    <dgm:pt modelId="{1A9E09E6-16E8-DF4A-85AD-FD7F987117FF}" type="parTrans" cxnId="{C823A8D7-0907-6246-8E87-CCFA4247EC2E}">
      <dgm:prSet/>
      <dgm:spPr/>
      <dgm:t>
        <a:bodyPr/>
        <a:lstStyle/>
        <a:p>
          <a:endParaRPr lang="en-US"/>
        </a:p>
      </dgm:t>
    </dgm:pt>
    <dgm:pt modelId="{21A05D9A-2EE9-E441-A6B4-F4BB6D9EF34C}" type="sibTrans" cxnId="{C823A8D7-0907-6246-8E87-CCFA4247EC2E}">
      <dgm:prSet/>
      <dgm:spPr/>
      <dgm:t>
        <a:bodyPr/>
        <a:lstStyle/>
        <a:p>
          <a:endParaRPr lang="en-US"/>
        </a:p>
      </dgm:t>
    </dgm:pt>
    <dgm:pt modelId="{5118ACCF-F110-8649-AF8E-067AFE0CA0A0}">
      <dgm:prSet/>
      <dgm:spPr/>
      <dgm:t>
        <a:bodyPr/>
        <a:lstStyle/>
        <a:p>
          <a:r>
            <a:rPr lang="en-US" b="0" i="0" u="none" dirty="0"/>
            <a:t>Collection and recycling programs</a:t>
          </a:r>
          <a:endParaRPr lang="en-US" dirty="0"/>
        </a:p>
      </dgm:t>
    </dgm:pt>
    <dgm:pt modelId="{358B0658-2BC1-8940-81E0-586F008E1FBB}" type="parTrans" cxnId="{93183619-495E-B44C-A573-B6BB38066B74}">
      <dgm:prSet/>
      <dgm:spPr/>
      <dgm:t>
        <a:bodyPr/>
        <a:lstStyle/>
        <a:p>
          <a:endParaRPr lang="en-US"/>
        </a:p>
      </dgm:t>
    </dgm:pt>
    <dgm:pt modelId="{8B5E6C23-2CC7-B140-A9ED-C0E2D0854557}" type="sibTrans" cxnId="{93183619-495E-B44C-A573-B6BB38066B74}">
      <dgm:prSet/>
      <dgm:spPr/>
      <dgm:t>
        <a:bodyPr/>
        <a:lstStyle/>
        <a:p>
          <a:endParaRPr lang="en-US"/>
        </a:p>
      </dgm:t>
    </dgm:pt>
    <dgm:pt modelId="{403BCAAC-790F-B14D-AF38-68428EF6BFB5}">
      <dgm:prSet/>
      <dgm:spPr/>
    </dgm:pt>
    <dgm:pt modelId="{52F3C68A-1768-DC44-96AD-9E7AA9790175}" type="parTrans" cxnId="{DA8C857F-EC2A-EA4A-8F9A-9A436C9D6F61}">
      <dgm:prSet/>
      <dgm:spPr/>
      <dgm:t>
        <a:bodyPr/>
        <a:lstStyle/>
        <a:p>
          <a:endParaRPr lang="en-US"/>
        </a:p>
      </dgm:t>
    </dgm:pt>
    <dgm:pt modelId="{F66D7EF1-ED46-5B4C-86B4-179B11519250}" type="sibTrans" cxnId="{DA8C857F-EC2A-EA4A-8F9A-9A436C9D6F61}">
      <dgm:prSet/>
      <dgm:spPr/>
      <dgm:t>
        <a:bodyPr/>
        <a:lstStyle/>
        <a:p>
          <a:endParaRPr lang="en-US"/>
        </a:p>
      </dgm:t>
    </dgm:pt>
    <dgm:pt modelId="{EF1456A2-9AEF-264D-8D2F-28CCB0367013}">
      <dgm:prSet/>
      <dgm:spPr/>
      <dgm:t>
        <a:bodyPr/>
        <a:lstStyle/>
        <a:p>
          <a:r>
            <a:rPr lang="en-US" b="0" i="0" u="none"/>
            <a:t>"RE-s:" repair, reuse, recycle, refurbish to extend the lifetime of an item</a:t>
          </a:r>
          <a:endParaRPr lang="en-US"/>
        </a:p>
      </dgm:t>
    </dgm:pt>
    <dgm:pt modelId="{B9A95604-C604-1F4F-9FA1-88F01AAD32C5}" type="parTrans" cxnId="{45E60CAA-D927-DF4D-A25D-EC7698C14A14}">
      <dgm:prSet/>
      <dgm:spPr/>
      <dgm:t>
        <a:bodyPr/>
        <a:lstStyle/>
        <a:p>
          <a:endParaRPr lang="en-US"/>
        </a:p>
      </dgm:t>
    </dgm:pt>
    <dgm:pt modelId="{53A6808B-6EFD-7245-AEFB-70C0126104E7}" type="sibTrans" cxnId="{45E60CAA-D927-DF4D-A25D-EC7698C14A14}">
      <dgm:prSet/>
      <dgm:spPr/>
      <dgm:t>
        <a:bodyPr/>
        <a:lstStyle/>
        <a:p>
          <a:endParaRPr lang="en-US"/>
        </a:p>
      </dgm:t>
    </dgm:pt>
    <dgm:pt modelId="{7C12BE54-2123-5342-B3F0-1B906CC5FCEC}" type="pres">
      <dgm:prSet presAssocID="{612BDAE7-41C1-EB48-A851-E9AAF8A80B85}" presName="cycle" presStyleCnt="0">
        <dgm:presLayoutVars>
          <dgm:chMax val="1"/>
          <dgm:dir/>
          <dgm:animLvl val="ctr"/>
          <dgm:resizeHandles val="exact"/>
        </dgm:presLayoutVars>
      </dgm:prSet>
      <dgm:spPr/>
    </dgm:pt>
    <dgm:pt modelId="{84939085-EFAC-D548-AF6E-E396806889A3}" type="pres">
      <dgm:prSet presAssocID="{6FDA5896-ED1C-0B44-B531-0B7B8B2DF4AC}" presName="centerShape" presStyleLbl="node0" presStyleIdx="0" presStyleCnt="1"/>
      <dgm:spPr/>
    </dgm:pt>
    <dgm:pt modelId="{9791F8D6-5CF6-1245-A2D1-F35C8DEF067B}" type="pres">
      <dgm:prSet presAssocID="{DD2F124A-6CD5-7348-A20E-403D5A187212}" presName="Name9" presStyleLbl="parChTrans1D2" presStyleIdx="0" presStyleCnt="4"/>
      <dgm:spPr/>
    </dgm:pt>
    <dgm:pt modelId="{C851590F-2563-4945-ABC6-473A546DDB42}" type="pres">
      <dgm:prSet presAssocID="{DD2F124A-6CD5-7348-A20E-403D5A187212}" presName="connTx" presStyleLbl="parChTrans1D2" presStyleIdx="0" presStyleCnt="4"/>
      <dgm:spPr/>
    </dgm:pt>
    <dgm:pt modelId="{4E4028D6-3E54-8C49-8A93-E1DCEECD25AD}" type="pres">
      <dgm:prSet presAssocID="{6F705B4E-7104-F54F-B1A1-32016E9419CC}" presName="node" presStyleLbl="node1" presStyleIdx="0" presStyleCnt="4">
        <dgm:presLayoutVars>
          <dgm:bulletEnabled val="1"/>
        </dgm:presLayoutVars>
      </dgm:prSet>
      <dgm:spPr/>
    </dgm:pt>
    <dgm:pt modelId="{6CFB08FD-B29A-9B46-8B9B-4ED38CB41834}" type="pres">
      <dgm:prSet presAssocID="{B9A95604-C604-1F4F-9FA1-88F01AAD32C5}" presName="Name9" presStyleLbl="parChTrans1D2" presStyleIdx="1" presStyleCnt="4"/>
      <dgm:spPr/>
    </dgm:pt>
    <dgm:pt modelId="{58D2569F-0DD1-484D-A060-8CE5D74653B7}" type="pres">
      <dgm:prSet presAssocID="{B9A95604-C604-1F4F-9FA1-88F01AAD32C5}" presName="connTx" presStyleLbl="parChTrans1D2" presStyleIdx="1" presStyleCnt="4"/>
      <dgm:spPr/>
    </dgm:pt>
    <dgm:pt modelId="{1FD23759-35AD-D541-8877-5B3B1E382AD2}" type="pres">
      <dgm:prSet presAssocID="{EF1456A2-9AEF-264D-8D2F-28CCB0367013}" presName="node" presStyleLbl="node1" presStyleIdx="1" presStyleCnt="4">
        <dgm:presLayoutVars>
          <dgm:bulletEnabled val="1"/>
        </dgm:presLayoutVars>
      </dgm:prSet>
      <dgm:spPr/>
    </dgm:pt>
    <dgm:pt modelId="{D56B37CE-F1BB-1D4F-A58B-39B160161C8B}" type="pres">
      <dgm:prSet presAssocID="{1A9E09E6-16E8-DF4A-85AD-FD7F987117FF}" presName="Name9" presStyleLbl="parChTrans1D2" presStyleIdx="2" presStyleCnt="4"/>
      <dgm:spPr/>
    </dgm:pt>
    <dgm:pt modelId="{80EA5372-ED8E-DE4F-93EE-1B1D9222A8A7}" type="pres">
      <dgm:prSet presAssocID="{1A9E09E6-16E8-DF4A-85AD-FD7F987117FF}" presName="connTx" presStyleLbl="parChTrans1D2" presStyleIdx="2" presStyleCnt="4"/>
      <dgm:spPr/>
    </dgm:pt>
    <dgm:pt modelId="{079D33B0-6AE5-AC4A-902D-7F204B85C2BA}" type="pres">
      <dgm:prSet presAssocID="{EEB940C1-1162-704A-B56B-187759F00E5A}" presName="node" presStyleLbl="node1" presStyleIdx="2" presStyleCnt="4">
        <dgm:presLayoutVars>
          <dgm:bulletEnabled val="1"/>
        </dgm:presLayoutVars>
      </dgm:prSet>
      <dgm:spPr/>
    </dgm:pt>
    <dgm:pt modelId="{A90A4E0C-DF02-AD4B-A670-49707DE50C0F}" type="pres">
      <dgm:prSet presAssocID="{358B0658-2BC1-8940-81E0-586F008E1FBB}" presName="Name9" presStyleLbl="parChTrans1D2" presStyleIdx="3" presStyleCnt="4"/>
      <dgm:spPr/>
    </dgm:pt>
    <dgm:pt modelId="{4026FA40-3672-D449-BAB8-E8B6FF9EC752}" type="pres">
      <dgm:prSet presAssocID="{358B0658-2BC1-8940-81E0-586F008E1FBB}" presName="connTx" presStyleLbl="parChTrans1D2" presStyleIdx="3" presStyleCnt="4"/>
      <dgm:spPr/>
    </dgm:pt>
    <dgm:pt modelId="{5638FAAB-72F4-3B4F-ADF5-2F8FED31F356}" type="pres">
      <dgm:prSet presAssocID="{5118ACCF-F110-8649-AF8E-067AFE0CA0A0}" presName="node" presStyleLbl="node1" presStyleIdx="3" presStyleCnt="4">
        <dgm:presLayoutVars>
          <dgm:bulletEnabled val="1"/>
        </dgm:presLayoutVars>
      </dgm:prSet>
      <dgm:spPr/>
    </dgm:pt>
  </dgm:ptLst>
  <dgm:cxnLst>
    <dgm:cxn modelId="{D85FEE18-10A0-6144-8FA0-9B27A0B9AA38}" type="presOf" srcId="{B9A95604-C604-1F4F-9FA1-88F01AAD32C5}" destId="{58D2569F-0DD1-484D-A060-8CE5D74653B7}" srcOrd="1" destOrd="0" presId="urn:microsoft.com/office/officeart/2005/8/layout/radial1"/>
    <dgm:cxn modelId="{93183619-495E-B44C-A573-B6BB38066B74}" srcId="{6FDA5896-ED1C-0B44-B531-0B7B8B2DF4AC}" destId="{5118ACCF-F110-8649-AF8E-067AFE0CA0A0}" srcOrd="3" destOrd="0" parTransId="{358B0658-2BC1-8940-81E0-586F008E1FBB}" sibTransId="{8B5E6C23-2CC7-B140-A9ED-C0E2D0854557}"/>
    <dgm:cxn modelId="{44205124-C759-1540-BB92-4C786268318A}" type="presOf" srcId="{6F705B4E-7104-F54F-B1A1-32016E9419CC}" destId="{4E4028D6-3E54-8C49-8A93-E1DCEECD25AD}" srcOrd="0" destOrd="0" presId="urn:microsoft.com/office/officeart/2005/8/layout/radial1"/>
    <dgm:cxn modelId="{6ECC2636-0066-754D-BD87-7CFB694D47A2}" type="presOf" srcId="{358B0658-2BC1-8940-81E0-586F008E1FBB}" destId="{A90A4E0C-DF02-AD4B-A670-49707DE50C0F}" srcOrd="0" destOrd="0" presId="urn:microsoft.com/office/officeart/2005/8/layout/radial1"/>
    <dgm:cxn modelId="{E471383D-4152-7F49-83FE-8C75C71A1D0E}" type="presOf" srcId="{358B0658-2BC1-8940-81E0-586F008E1FBB}" destId="{4026FA40-3672-D449-BAB8-E8B6FF9EC752}" srcOrd="1" destOrd="0" presId="urn:microsoft.com/office/officeart/2005/8/layout/radial1"/>
    <dgm:cxn modelId="{40B55E4E-6662-3D4B-889D-BF7AC70B3C3C}" type="presOf" srcId="{1A9E09E6-16E8-DF4A-85AD-FD7F987117FF}" destId="{D56B37CE-F1BB-1D4F-A58B-39B160161C8B}" srcOrd="0" destOrd="0" presId="urn:microsoft.com/office/officeart/2005/8/layout/radial1"/>
    <dgm:cxn modelId="{A2902454-0A25-F143-8CAE-0B8BD4B3C173}" srcId="{6FDA5896-ED1C-0B44-B531-0B7B8B2DF4AC}" destId="{6F705B4E-7104-F54F-B1A1-32016E9419CC}" srcOrd="0" destOrd="0" parTransId="{DD2F124A-6CD5-7348-A20E-403D5A187212}" sibTransId="{1C90FCDF-8325-394A-8809-0F58059F198A}"/>
    <dgm:cxn modelId="{8E1F5359-39DB-F142-9B95-358D589B2117}" type="presOf" srcId="{1A9E09E6-16E8-DF4A-85AD-FD7F987117FF}" destId="{80EA5372-ED8E-DE4F-93EE-1B1D9222A8A7}" srcOrd="1" destOrd="0" presId="urn:microsoft.com/office/officeart/2005/8/layout/radial1"/>
    <dgm:cxn modelId="{DA8C857F-EC2A-EA4A-8F9A-9A436C9D6F61}" srcId="{612BDAE7-41C1-EB48-A851-E9AAF8A80B85}" destId="{403BCAAC-790F-B14D-AF38-68428EF6BFB5}" srcOrd="1" destOrd="0" parTransId="{52F3C68A-1768-DC44-96AD-9E7AA9790175}" sibTransId="{F66D7EF1-ED46-5B4C-86B4-179B11519250}"/>
    <dgm:cxn modelId="{57E00391-82F6-7243-93A6-6231FC93431C}" srcId="{612BDAE7-41C1-EB48-A851-E9AAF8A80B85}" destId="{6FDA5896-ED1C-0B44-B531-0B7B8B2DF4AC}" srcOrd="0" destOrd="0" parTransId="{4477C688-74C2-7D43-AA7A-B8D7E4B063EA}" sibTransId="{471EF82B-0126-1E48-83F4-5264F0292E48}"/>
    <dgm:cxn modelId="{45E60CAA-D927-DF4D-A25D-EC7698C14A14}" srcId="{6FDA5896-ED1C-0B44-B531-0B7B8B2DF4AC}" destId="{EF1456A2-9AEF-264D-8D2F-28CCB0367013}" srcOrd="1" destOrd="0" parTransId="{B9A95604-C604-1F4F-9FA1-88F01AAD32C5}" sibTransId="{53A6808B-6EFD-7245-AEFB-70C0126104E7}"/>
    <dgm:cxn modelId="{309CFFCE-7363-1A41-ACA4-1973010A232A}" type="presOf" srcId="{DD2F124A-6CD5-7348-A20E-403D5A187212}" destId="{9791F8D6-5CF6-1245-A2D1-F35C8DEF067B}" srcOrd="0" destOrd="0" presId="urn:microsoft.com/office/officeart/2005/8/layout/radial1"/>
    <dgm:cxn modelId="{20C653CF-7B11-1B42-BDF5-77F52E375D44}" type="presOf" srcId="{5118ACCF-F110-8649-AF8E-067AFE0CA0A0}" destId="{5638FAAB-72F4-3B4F-ADF5-2F8FED31F356}" srcOrd="0" destOrd="0" presId="urn:microsoft.com/office/officeart/2005/8/layout/radial1"/>
    <dgm:cxn modelId="{C823A8D7-0907-6246-8E87-CCFA4247EC2E}" srcId="{6FDA5896-ED1C-0B44-B531-0B7B8B2DF4AC}" destId="{EEB940C1-1162-704A-B56B-187759F00E5A}" srcOrd="2" destOrd="0" parTransId="{1A9E09E6-16E8-DF4A-85AD-FD7F987117FF}" sibTransId="{21A05D9A-2EE9-E441-A6B4-F4BB6D9EF34C}"/>
    <dgm:cxn modelId="{ECAC59D8-29F3-574C-8297-A18C7F4D0637}" type="presOf" srcId="{EF1456A2-9AEF-264D-8D2F-28CCB0367013}" destId="{1FD23759-35AD-D541-8877-5B3B1E382AD2}" srcOrd="0" destOrd="0" presId="urn:microsoft.com/office/officeart/2005/8/layout/radial1"/>
    <dgm:cxn modelId="{60C8D0E6-F355-FF42-99CE-5A159D8D5860}" type="presOf" srcId="{6FDA5896-ED1C-0B44-B531-0B7B8B2DF4AC}" destId="{84939085-EFAC-D548-AF6E-E396806889A3}" srcOrd="0" destOrd="0" presId="urn:microsoft.com/office/officeart/2005/8/layout/radial1"/>
    <dgm:cxn modelId="{72D3D2EB-AAEF-FD45-BCCE-0A4AA08C50C6}" type="presOf" srcId="{B9A95604-C604-1F4F-9FA1-88F01AAD32C5}" destId="{6CFB08FD-B29A-9B46-8B9B-4ED38CB41834}" srcOrd="0" destOrd="0" presId="urn:microsoft.com/office/officeart/2005/8/layout/radial1"/>
    <dgm:cxn modelId="{E11840F2-9DE1-E74D-A658-BC2165C59A00}" type="presOf" srcId="{EEB940C1-1162-704A-B56B-187759F00E5A}" destId="{079D33B0-6AE5-AC4A-902D-7F204B85C2BA}" srcOrd="0" destOrd="0" presId="urn:microsoft.com/office/officeart/2005/8/layout/radial1"/>
    <dgm:cxn modelId="{674C8CFC-60B8-A74A-9674-F9CA658FF293}" type="presOf" srcId="{DD2F124A-6CD5-7348-A20E-403D5A187212}" destId="{C851590F-2563-4945-ABC6-473A546DDB42}" srcOrd="1" destOrd="0" presId="urn:microsoft.com/office/officeart/2005/8/layout/radial1"/>
    <dgm:cxn modelId="{AE5557FF-9DFB-6149-88EC-5C55E9D26C53}" type="presOf" srcId="{612BDAE7-41C1-EB48-A851-E9AAF8A80B85}" destId="{7C12BE54-2123-5342-B3F0-1B906CC5FCEC}" srcOrd="0" destOrd="0" presId="urn:microsoft.com/office/officeart/2005/8/layout/radial1"/>
    <dgm:cxn modelId="{FA92F647-B956-F645-8324-1684420AA48C}" type="presParOf" srcId="{7C12BE54-2123-5342-B3F0-1B906CC5FCEC}" destId="{84939085-EFAC-D548-AF6E-E396806889A3}" srcOrd="0" destOrd="0" presId="urn:microsoft.com/office/officeart/2005/8/layout/radial1"/>
    <dgm:cxn modelId="{78F17720-E5D5-534D-B103-52ACA9947C9E}" type="presParOf" srcId="{7C12BE54-2123-5342-B3F0-1B906CC5FCEC}" destId="{9791F8D6-5CF6-1245-A2D1-F35C8DEF067B}" srcOrd="1" destOrd="0" presId="urn:microsoft.com/office/officeart/2005/8/layout/radial1"/>
    <dgm:cxn modelId="{82556C52-97AF-804B-8955-8E18F5E9148A}" type="presParOf" srcId="{9791F8D6-5CF6-1245-A2D1-F35C8DEF067B}" destId="{C851590F-2563-4945-ABC6-473A546DDB42}" srcOrd="0" destOrd="0" presId="urn:microsoft.com/office/officeart/2005/8/layout/radial1"/>
    <dgm:cxn modelId="{F5BE02DD-8675-184F-A48B-999DFED2FAA3}" type="presParOf" srcId="{7C12BE54-2123-5342-B3F0-1B906CC5FCEC}" destId="{4E4028D6-3E54-8C49-8A93-E1DCEECD25AD}" srcOrd="2" destOrd="0" presId="urn:microsoft.com/office/officeart/2005/8/layout/radial1"/>
    <dgm:cxn modelId="{B1C0EFBF-0855-A04D-8D4B-CBA577DD3A6F}" type="presParOf" srcId="{7C12BE54-2123-5342-B3F0-1B906CC5FCEC}" destId="{6CFB08FD-B29A-9B46-8B9B-4ED38CB41834}" srcOrd="3" destOrd="0" presId="urn:microsoft.com/office/officeart/2005/8/layout/radial1"/>
    <dgm:cxn modelId="{DEA57068-987B-724D-ABD0-8B523B8CD5BA}" type="presParOf" srcId="{6CFB08FD-B29A-9B46-8B9B-4ED38CB41834}" destId="{58D2569F-0DD1-484D-A060-8CE5D74653B7}" srcOrd="0" destOrd="0" presId="urn:microsoft.com/office/officeart/2005/8/layout/radial1"/>
    <dgm:cxn modelId="{0C0DB932-352D-F544-B1E1-646477363B35}" type="presParOf" srcId="{7C12BE54-2123-5342-B3F0-1B906CC5FCEC}" destId="{1FD23759-35AD-D541-8877-5B3B1E382AD2}" srcOrd="4" destOrd="0" presId="urn:microsoft.com/office/officeart/2005/8/layout/radial1"/>
    <dgm:cxn modelId="{695C45A4-B129-114F-A472-00EB25D5CD86}" type="presParOf" srcId="{7C12BE54-2123-5342-B3F0-1B906CC5FCEC}" destId="{D56B37CE-F1BB-1D4F-A58B-39B160161C8B}" srcOrd="5" destOrd="0" presId="urn:microsoft.com/office/officeart/2005/8/layout/radial1"/>
    <dgm:cxn modelId="{D8E42A70-99E6-424A-8BC7-7420B409BE66}" type="presParOf" srcId="{D56B37CE-F1BB-1D4F-A58B-39B160161C8B}" destId="{80EA5372-ED8E-DE4F-93EE-1B1D9222A8A7}" srcOrd="0" destOrd="0" presId="urn:microsoft.com/office/officeart/2005/8/layout/radial1"/>
    <dgm:cxn modelId="{14E355F1-1D94-D049-9A79-3B78174D2BF5}" type="presParOf" srcId="{7C12BE54-2123-5342-B3F0-1B906CC5FCEC}" destId="{079D33B0-6AE5-AC4A-902D-7F204B85C2BA}" srcOrd="6" destOrd="0" presId="urn:microsoft.com/office/officeart/2005/8/layout/radial1"/>
    <dgm:cxn modelId="{85F3B987-C3F7-0047-9A60-C565AC47FD6D}" type="presParOf" srcId="{7C12BE54-2123-5342-B3F0-1B906CC5FCEC}" destId="{A90A4E0C-DF02-AD4B-A670-49707DE50C0F}" srcOrd="7" destOrd="0" presId="urn:microsoft.com/office/officeart/2005/8/layout/radial1"/>
    <dgm:cxn modelId="{7B16765E-373A-8C47-B10D-C5119D817358}" type="presParOf" srcId="{A90A4E0C-DF02-AD4B-A670-49707DE50C0F}" destId="{4026FA40-3672-D449-BAB8-E8B6FF9EC752}" srcOrd="0" destOrd="0" presId="urn:microsoft.com/office/officeart/2005/8/layout/radial1"/>
    <dgm:cxn modelId="{A55F7100-AEB2-E743-9449-722BDA0DFFC4}" type="presParOf" srcId="{7C12BE54-2123-5342-B3F0-1B906CC5FCEC}" destId="{5638FAAB-72F4-3B4F-ADF5-2F8FED31F356}"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39085-EFAC-D548-AF6E-E396806889A3}">
      <dsp:nvSpPr>
        <dsp:cNvPr id="0" name=""/>
        <dsp:cNvSpPr/>
      </dsp:nvSpPr>
      <dsp:spPr>
        <a:xfrm>
          <a:off x="3317797" y="1963130"/>
          <a:ext cx="1492405" cy="149240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Fashion and the circular economy</a:t>
          </a:r>
        </a:p>
      </dsp:txBody>
      <dsp:txXfrm>
        <a:off x="3536355" y="2181688"/>
        <a:ext cx="1055289" cy="1055289"/>
      </dsp:txXfrm>
    </dsp:sp>
    <dsp:sp modelId="{9791F8D6-5CF6-1245-A2D1-F35C8DEF067B}">
      <dsp:nvSpPr>
        <dsp:cNvPr id="0" name=""/>
        <dsp:cNvSpPr/>
      </dsp:nvSpPr>
      <dsp:spPr>
        <a:xfrm rot="16200000">
          <a:off x="3838366" y="1720972"/>
          <a:ext cx="451266" cy="33050"/>
        </a:xfrm>
        <a:custGeom>
          <a:avLst/>
          <a:gdLst/>
          <a:ahLst/>
          <a:cxnLst/>
          <a:rect l="0" t="0" r="0" b="0"/>
          <a:pathLst>
            <a:path>
              <a:moveTo>
                <a:pt x="0" y="16525"/>
              </a:moveTo>
              <a:lnTo>
                <a:pt x="451266" y="16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2718" y="1726216"/>
        <a:ext cx="22563" cy="22563"/>
      </dsp:txXfrm>
    </dsp:sp>
    <dsp:sp modelId="{4E4028D6-3E54-8C49-8A93-E1DCEECD25AD}">
      <dsp:nvSpPr>
        <dsp:cNvPr id="0" name=""/>
        <dsp:cNvSpPr/>
      </dsp:nvSpPr>
      <dsp:spPr>
        <a:xfrm>
          <a:off x="3317797" y="19459"/>
          <a:ext cx="1492405" cy="149240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Quality pieces</a:t>
          </a:r>
        </a:p>
      </dsp:txBody>
      <dsp:txXfrm>
        <a:off x="3536355" y="238017"/>
        <a:ext cx="1055289" cy="1055289"/>
      </dsp:txXfrm>
    </dsp:sp>
    <dsp:sp modelId="{6CFB08FD-B29A-9B46-8B9B-4ED38CB41834}">
      <dsp:nvSpPr>
        <dsp:cNvPr id="0" name=""/>
        <dsp:cNvSpPr/>
      </dsp:nvSpPr>
      <dsp:spPr>
        <a:xfrm>
          <a:off x="4810202" y="2692808"/>
          <a:ext cx="451266" cy="33050"/>
        </a:xfrm>
        <a:custGeom>
          <a:avLst/>
          <a:gdLst/>
          <a:ahLst/>
          <a:cxnLst/>
          <a:rect l="0" t="0" r="0" b="0"/>
          <a:pathLst>
            <a:path>
              <a:moveTo>
                <a:pt x="0" y="16525"/>
              </a:moveTo>
              <a:lnTo>
                <a:pt x="451266" y="16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24554" y="2698051"/>
        <a:ext cx="22563" cy="22563"/>
      </dsp:txXfrm>
    </dsp:sp>
    <dsp:sp modelId="{1FD23759-35AD-D541-8877-5B3B1E382AD2}">
      <dsp:nvSpPr>
        <dsp:cNvPr id="0" name=""/>
        <dsp:cNvSpPr/>
      </dsp:nvSpPr>
      <dsp:spPr>
        <a:xfrm>
          <a:off x="5261469" y="1963130"/>
          <a:ext cx="1492405" cy="1492405"/>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i="0" u="none" kern="1200"/>
            <a:t>"RE-s:" repair, reuse, recycle, refurbish to extend the lifetime of an item</a:t>
          </a:r>
          <a:endParaRPr lang="en-US" sz="1200" kern="1200"/>
        </a:p>
      </dsp:txBody>
      <dsp:txXfrm>
        <a:off x="5480027" y="2181688"/>
        <a:ext cx="1055289" cy="1055289"/>
      </dsp:txXfrm>
    </dsp:sp>
    <dsp:sp modelId="{D56B37CE-F1BB-1D4F-A58B-39B160161C8B}">
      <dsp:nvSpPr>
        <dsp:cNvPr id="0" name=""/>
        <dsp:cNvSpPr/>
      </dsp:nvSpPr>
      <dsp:spPr>
        <a:xfrm rot="5400000">
          <a:off x="3838366" y="3664644"/>
          <a:ext cx="451266" cy="33050"/>
        </a:xfrm>
        <a:custGeom>
          <a:avLst/>
          <a:gdLst/>
          <a:ahLst/>
          <a:cxnLst/>
          <a:rect l="0" t="0" r="0" b="0"/>
          <a:pathLst>
            <a:path>
              <a:moveTo>
                <a:pt x="0" y="16525"/>
              </a:moveTo>
              <a:lnTo>
                <a:pt x="451266" y="16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2718" y="3669887"/>
        <a:ext cx="22563" cy="22563"/>
      </dsp:txXfrm>
    </dsp:sp>
    <dsp:sp modelId="{079D33B0-6AE5-AC4A-902D-7F204B85C2BA}">
      <dsp:nvSpPr>
        <dsp:cNvPr id="0" name=""/>
        <dsp:cNvSpPr/>
      </dsp:nvSpPr>
      <dsp:spPr>
        <a:xfrm>
          <a:off x="3317797" y="3906802"/>
          <a:ext cx="1492405" cy="1492405"/>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t>consignment service i.e. thread up</a:t>
          </a:r>
          <a:endParaRPr lang="en-US" sz="1200" kern="1200" dirty="0"/>
        </a:p>
      </dsp:txBody>
      <dsp:txXfrm>
        <a:off x="3536355" y="4125360"/>
        <a:ext cx="1055289" cy="1055289"/>
      </dsp:txXfrm>
    </dsp:sp>
    <dsp:sp modelId="{A90A4E0C-DF02-AD4B-A670-49707DE50C0F}">
      <dsp:nvSpPr>
        <dsp:cNvPr id="0" name=""/>
        <dsp:cNvSpPr/>
      </dsp:nvSpPr>
      <dsp:spPr>
        <a:xfrm rot="10800000">
          <a:off x="2866530" y="2692808"/>
          <a:ext cx="451266" cy="33050"/>
        </a:xfrm>
        <a:custGeom>
          <a:avLst/>
          <a:gdLst/>
          <a:ahLst/>
          <a:cxnLst/>
          <a:rect l="0" t="0" r="0" b="0"/>
          <a:pathLst>
            <a:path>
              <a:moveTo>
                <a:pt x="0" y="16525"/>
              </a:moveTo>
              <a:lnTo>
                <a:pt x="451266" y="16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80882" y="2698051"/>
        <a:ext cx="22563" cy="22563"/>
      </dsp:txXfrm>
    </dsp:sp>
    <dsp:sp modelId="{5638FAAB-72F4-3B4F-ADF5-2F8FED31F356}">
      <dsp:nvSpPr>
        <dsp:cNvPr id="0" name=""/>
        <dsp:cNvSpPr/>
      </dsp:nvSpPr>
      <dsp:spPr>
        <a:xfrm>
          <a:off x="1374125" y="1963130"/>
          <a:ext cx="1492405" cy="1492405"/>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t>Collection and recycling programs</a:t>
          </a:r>
          <a:endParaRPr lang="en-US" sz="1200" kern="1200" dirty="0"/>
        </a:p>
      </dsp:txBody>
      <dsp:txXfrm>
        <a:off x="1592683" y="2181688"/>
        <a:ext cx="1055289" cy="105528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49B49-809F-EF46-8237-713A07384579}" type="datetimeFigureOut">
              <a:rPr lang="en-US" smtClean="0"/>
              <a:t>10/27/21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AE01C-493E-E84B-8D02-345A541958F4}" type="slidenum">
              <a:rPr lang="en-US" smtClean="0"/>
              <a:t>‹#›</a:t>
            </a:fld>
            <a:endParaRPr lang="en-US"/>
          </a:p>
        </p:txBody>
      </p:sp>
    </p:spTree>
    <p:extLst>
      <p:ext uri="{BB962C8B-B14F-4D97-AF65-F5344CB8AC3E}">
        <p14:creationId xmlns:p14="http://schemas.microsoft.com/office/powerpoint/2010/main" val="2140227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9C608-578C-1145-9E9D-9D0CD9D2D72F}" type="slidenum">
              <a:rPr lang="en-US" smtClean="0"/>
              <a:t>13</a:t>
            </a:fld>
            <a:endParaRPr lang="en-US"/>
          </a:p>
        </p:txBody>
      </p:sp>
    </p:spTree>
    <p:extLst>
      <p:ext uri="{BB962C8B-B14F-4D97-AF65-F5344CB8AC3E}">
        <p14:creationId xmlns:p14="http://schemas.microsoft.com/office/powerpoint/2010/main" val="1609340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241FC-7FB5-4442-AF78-C83B3A2FED5F}" type="slidenum">
              <a:rPr lang="en-US" smtClean="0"/>
              <a:t>25</a:t>
            </a:fld>
            <a:endParaRPr lang="en-US"/>
          </a:p>
        </p:txBody>
      </p:sp>
    </p:spTree>
    <p:extLst>
      <p:ext uri="{BB962C8B-B14F-4D97-AF65-F5344CB8AC3E}">
        <p14:creationId xmlns:p14="http://schemas.microsoft.com/office/powerpoint/2010/main" val="202204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4E1E-AF5D-6645-9FE9-8416A7E52E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2F1F6-0852-4444-978F-6DCA40FD19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A09E06-CC94-AB49-A355-D70B0D0486FD}"/>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5" name="Footer Placeholder 4">
            <a:extLst>
              <a:ext uri="{FF2B5EF4-FFF2-40B4-BE49-F238E27FC236}">
                <a16:creationId xmlns:a16="http://schemas.microsoft.com/office/drawing/2014/main" id="{2FEBCFFD-C46A-3349-B72F-789972199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58B58-C93E-064F-AFE7-6F994B149AA4}"/>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137845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9974-E549-8E42-B051-A94902F8E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99176-A951-F241-A44A-DB18404626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7E10B-DB12-A54F-915B-B536C52E60B1}"/>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5" name="Footer Placeholder 4">
            <a:extLst>
              <a:ext uri="{FF2B5EF4-FFF2-40B4-BE49-F238E27FC236}">
                <a16:creationId xmlns:a16="http://schemas.microsoft.com/office/drawing/2014/main" id="{F204BA98-89CE-454B-8561-73D1AA27C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3BAE8-EE69-6049-B64D-0E0190F66112}"/>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239379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46EE60-D100-2543-8C5C-A4D8848BD5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AD138-9CCA-774F-B9AA-2441A4ED88D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99AA6-6097-7149-86C6-F165F2F3A3E4}"/>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5" name="Footer Placeholder 4">
            <a:extLst>
              <a:ext uri="{FF2B5EF4-FFF2-40B4-BE49-F238E27FC236}">
                <a16:creationId xmlns:a16="http://schemas.microsoft.com/office/drawing/2014/main" id="{56DDA77F-B8D3-D542-952D-B6B8C5CEF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CD2CD-4574-CA46-A5FE-A8BED9310DD6}"/>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252377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3C45-9A22-8C47-A74A-FA0878EF8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D3BC7-A051-7547-B4D2-8D0B460915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E7A9F-9968-7F42-9283-49765DC4E9A5}"/>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5" name="Footer Placeholder 4">
            <a:extLst>
              <a:ext uri="{FF2B5EF4-FFF2-40B4-BE49-F238E27FC236}">
                <a16:creationId xmlns:a16="http://schemas.microsoft.com/office/drawing/2014/main" id="{39E9E37B-E788-3B42-B641-F3F77019F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5DA8B-D3EC-CD4F-8394-CBF8D077D540}"/>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307363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8CD1-ACB8-7E41-8C45-CC086C57F2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0EFE1B-8119-F644-9B42-C97AFC76C2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E487B2-1385-A34B-8BD9-DBE6D49355FA}"/>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5" name="Footer Placeholder 4">
            <a:extLst>
              <a:ext uri="{FF2B5EF4-FFF2-40B4-BE49-F238E27FC236}">
                <a16:creationId xmlns:a16="http://schemas.microsoft.com/office/drawing/2014/main" id="{99EDB7A6-293A-D54C-953A-8058E4A9E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8D472-7CAD-BA4D-9569-025DC88E898A}"/>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404969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53D2-9FFE-CE44-B480-B7356C10A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5D8C6-5C21-2E41-AA6F-F193FA66D0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F093F1-83E5-D644-88E2-8CA9D5C2F8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96BD70-ADF2-3A4D-95C3-A7E851AADDEC}"/>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6" name="Footer Placeholder 5">
            <a:extLst>
              <a:ext uri="{FF2B5EF4-FFF2-40B4-BE49-F238E27FC236}">
                <a16:creationId xmlns:a16="http://schemas.microsoft.com/office/drawing/2014/main" id="{D09EDDFB-8DAC-F149-AF0C-AA2CACB11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97F2AE-DF46-F94F-A730-E7B037E63CC5}"/>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275440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7CB5-8D3A-3849-9677-0E99ADDE4D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45E705-8751-9F4C-BD33-73433FDB8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F75480-9EDD-434A-A3F2-310DA4E6BC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9B399-B9C7-3A43-9D59-B11047834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5D26DF-743D-8341-B62F-5927AB8808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6BE76-942E-1241-B3C3-CFA3463FD79E}"/>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8" name="Footer Placeholder 7">
            <a:extLst>
              <a:ext uri="{FF2B5EF4-FFF2-40B4-BE49-F238E27FC236}">
                <a16:creationId xmlns:a16="http://schemas.microsoft.com/office/drawing/2014/main" id="{5C28C79F-AD11-B44D-8B0E-DF77CDB311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12E65-01C7-F549-9B25-555315F25DCA}"/>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1473275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89E5E-67A3-444A-A209-6ED1160CA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A115A5-C80E-A041-A027-1EB46B29E6A6}"/>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4" name="Footer Placeholder 3">
            <a:extLst>
              <a:ext uri="{FF2B5EF4-FFF2-40B4-BE49-F238E27FC236}">
                <a16:creationId xmlns:a16="http://schemas.microsoft.com/office/drawing/2014/main" id="{02EC2D3F-8D98-0A4E-98AA-644A40FA9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FAA95A-9520-8044-97BE-6A64203E05DB}"/>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97461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5C320-E850-2240-B434-D66713FF7C77}"/>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3" name="Footer Placeholder 2">
            <a:extLst>
              <a:ext uri="{FF2B5EF4-FFF2-40B4-BE49-F238E27FC236}">
                <a16:creationId xmlns:a16="http://schemas.microsoft.com/office/drawing/2014/main" id="{B590CAA6-41B1-B14A-B7DA-93F6AACB4E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4A1B98-9B57-DB44-AE01-E072927401F7}"/>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2269732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0E7D-AB0D-4248-993C-EB35BFA443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A2AE45-0EEE-664A-B606-ED95F0AB60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5BEDB1-090A-3741-A1F4-94F4C666F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8B7598-B289-814C-868F-3877A5EAC2AA}"/>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6" name="Footer Placeholder 5">
            <a:extLst>
              <a:ext uri="{FF2B5EF4-FFF2-40B4-BE49-F238E27FC236}">
                <a16:creationId xmlns:a16="http://schemas.microsoft.com/office/drawing/2014/main" id="{A53E6455-22BF-FA43-A0BD-C2841B3E7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F7AFE-640D-F04A-9749-43130E3802A8}"/>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4051427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39FA0-2C34-2C49-8227-7E27B702BE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315ABD-D47B-B742-BB2B-59E9CDB343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29BCA-D78F-F348-97B0-400A9BF46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A07CEA-CDF7-BE48-A11D-2F102B3F413E}"/>
              </a:ext>
            </a:extLst>
          </p:cNvPr>
          <p:cNvSpPr>
            <a:spLocks noGrp="1"/>
          </p:cNvSpPr>
          <p:nvPr>
            <p:ph type="dt" sz="half" idx="10"/>
          </p:nvPr>
        </p:nvSpPr>
        <p:spPr/>
        <p:txBody>
          <a:bodyPr/>
          <a:lstStyle/>
          <a:p>
            <a:fld id="{FDB5AA70-B1E3-7942-86CE-50A790DD3C68}" type="datetimeFigureOut">
              <a:rPr lang="en-US" smtClean="0"/>
              <a:t>10/27/21</a:t>
            </a:fld>
            <a:endParaRPr lang="en-US"/>
          </a:p>
        </p:txBody>
      </p:sp>
      <p:sp>
        <p:nvSpPr>
          <p:cNvPr id="6" name="Footer Placeholder 5">
            <a:extLst>
              <a:ext uri="{FF2B5EF4-FFF2-40B4-BE49-F238E27FC236}">
                <a16:creationId xmlns:a16="http://schemas.microsoft.com/office/drawing/2014/main" id="{1F634A29-E1A4-3B49-A630-1A9E6D6CD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97B57-5D40-AD4E-A06F-62CFA8002415}"/>
              </a:ext>
            </a:extLst>
          </p:cNvPr>
          <p:cNvSpPr>
            <a:spLocks noGrp="1"/>
          </p:cNvSpPr>
          <p:nvPr>
            <p:ph type="sldNum" sz="quarter" idx="12"/>
          </p:nvPr>
        </p:nvSpPr>
        <p:spPr/>
        <p:txBody>
          <a:bodyPr/>
          <a:lstStyle/>
          <a:p>
            <a:fld id="{A1A2CE26-4908-834E-97D0-DB2B1F24B550}" type="slidenum">
              <a:rPr lang="en-US" smtClean="0"/>
              <a:t>‹#›</a:t>
            </a:fld>
            <a:endParaRPr lang="en-US"/>
          </a:p>
        </p:txBody>
      </p:sp>
    </p:spTree>
    <p:extLst>
      <p:ext uri="{BB962C8B-B14F-4D97-AF65-F5344CB8AC3E}">
        <p14:creationId xmlns:p14="http://schemas.microsoft.com/office/powerpoint/2010/main" val="262889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C5DD3A-28D7-8B42-A5E6-02008254C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F5E6CB-881A-B44D-8A91-C9174B625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55994-5DFC-7A4F-A27F-4B112C9D8A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5AA70-B1E3-7942-86CE-50A790DD3C68}" type="datetimeFigureOut">
              <a:rPr lang="en-US" smtClean="0"/>
              <a:t>10/27/21</a:t>
            </a:fld>
            <a:endParaRPr lang="en-US"/>
          </a:p>
        </p:txBody>
      </p:sp>
      <p:sp>
        <p:nvSpPr>
          <p:cNvPr id="5" name="Footer Placeholder 4">
            <a:extLst>
              <a:ext uri="{FF2B5EF4-FFF2-40B4-BE49-F238E27FC236}">
                <a16:creationId xmlns:a16="http://schemas.microsoft.com/office/drawing/2014/main" id="{1552FBBB-4064-F24B-8668-B88F0CEB75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AFFBE6-F32D-4547-956A-D459C978C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2CE26-4908-834E-97D0-DB2B1F24B550}" type="slidenum">
              <a:rPr lang="en-US" smtClean="0"/>
              <a:t>‹#›</a:t>
            </a:fld>
            <a:endParaRPr lang="en-US"/>
          </a:p>
        </p:txBody>
      </p:sp>
    </p:spTree>
    <p:extLst>
      <p:ext uri="{BB962C8B-B14F-4D97-AF65-F5344CB8AC3E}">
        <p14:creationId xmlns:p14="http://schemas.microsoft.com/office/powerpoint/2010/main" val="2169438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houston-nae.kognity.com/schoolstaff/app/geography-hl-fe2019/book/global-resource-consumption-and-security/impacts-of-changing-trends-in-resource-consumption/international-flows-of-waste/" TargetMode="External"/><Relationship Id="rId2" Type="http://schemas.openxmlformats.org/officeDocument/2006/relationships/hyperlink" Target="https://houston-nae.kognity.com/schoolstaff/app/geography-hl-fe2019/book/global-resource-consumption-and-security/impacts-of-changing-trends-in-resource-consumption/consumer-goods/"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youtube.com/watch?v=Se12y9hSOM0"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houston-nae.kognity.com/schoolstaff/app/geography-hl-fe2019/book/global-resource-consumption-and-security/impacts-of-changing-trends-in-resource-consumption/the-3r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llenmacarthurfoundation.org/"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s://www.youtube.com/watch?v=ooIxHVXgLbc&amp;t=421s"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heguardian.com/business/2019/jun/22/cost-cheap-fast-fashion-workers-planet?CMP=share_btn_tw" TargetMode="External"/><Relationship Id="rId2" Type="http://schemas.openxmlformats.org/officeDocument/2006/relationships/hyperlink" Target="https://www.globalfashionagenda.com/initiatives/puls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fashionretail.blog/2019/04/01/circular-economy-in-fashion/" TargetMode="External"/><Relationship Id="rId3" Type="http://schemas.openxmlformats.org/officeDocument/2006/relationships/diagramLayout" Target="../diagrams/layout1.xml"/><Relationship Id="rId7" Type="http://schemas.openxmlformats.org/officeDocument/2006/relationships/hyperlink" Target="https://www.theguardian.com/business/2019/jun/22/cost-cheap-fast-fashion-workers-planet?CMP=share_btn_tw"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www.forbes.com/sites/gulnazkhusainova/2019/06/12/why-the-circular-economy-will-not-fix-fashions-sustainability-problem/#3db494674d0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sustainablebrands.com/read/product-service-design-innovation/lanzatech-lululemon-partner-to-create-first-fabric-made-from-recycled-carbon-emissions" TargetMode="External"/><Relationship Id="rId3" Type="http://schemas.openxmlformats.org/officeDocument/2006/relationships/hyperlink" Target="https://www.youtube.com/watch?v=y78UVWd5PHE-" TargetMode="External"/><Relationship Id="rId7" Type="http://schemas.openxmlformats.org/officeDocument/2006/relationships/hyperlink" Target="https://www.cnbc.com/2021/04/20/lululemon-to-launch-resale-pilot-for-shoppers-to-sell-buy-used-items.html" TargetMode="External"/><Relationship Id="rId12" Type="http://schemas.openxmlformats.org/officeDocument/2006/relationships/hyperlink" Target="https://www.gapinc.com/en-us/values/sustainability/product-1/circularity" TargetMode="External"/><Relationship Id="rId2" Type="http://schemas.openxmlformats.org/officeDocument/2006/relationships/hyperlink" Target="https://www.youtube.com/watch?v=3iKHr-JnWYA-" TargetMode="Externa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hyperlink" Target="https://www.patagonia.com/stories/our-quest-for-circularity/story-96496.html" TargetMode="External"/><Relationship Id="rId10" Type="http://schemas.openxmlformats.org/officeDocument/2006/relationships/hyperlink" Target="https://rothys.com/blogs/the-loop/closing-the-loop-at-rothy-s" TargetMode="External"/><Relationship Id="rId4" Type="http://schemas.openxmlformats.org/officeDocument/2006/relationships/image" Target="../media/image20.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s://www.thredup.co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sustainability.nike.com/"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www.youtube.com/watch?time_continue=105&amp;v=AaV9nGyY-9A" TargetMode="External"/><Relationship Id="rId5" Type="http://schemas.openxmlformats.org/officeDocument/2006/relationships/image" Target="../media/image34.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bgr.com/2017/04/13/ooho-water-balls/" TargetMode="External"/><Relationship Id="rId5" Type="http://schemas.openxmlformats.org/officeDocument/2006/relationships/hyperlink" Target="http://www.skippingrockslab.com/ooho!.html" TargetMode="External"/><Relationship Id="rId4" Type="http://schemas.openxmlformats.org/officeDocument/2006/relationships/hyperlink" Target="https://www.designboom.com/technology/skipping-rocks-lab-ooho-edible-water-bottle-04-12-201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weforum.org/agenda/2020/10/ikea-opens-pilot-second-hand-store-sweden-circular-economy/" TargetMode="External"/><Relationship Id="rId2" Type="http://schemas.openxmlformats.org/officeDocument/2006/relationships/hyperlink" Target="https://www.ikea.com/us/en/this-is-ikea/sustainable-everyday/a-circular-ikea-making-the-things-we-love-last-longer-pub9750dd90"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edie.net/news/5/Ikea-launches-circular-economy-strategic-partnership-with-Ellen-MacArthur-Foundatio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dezeen.com/2020/10/21/adidas-ultraboost-dna-loop-trainer-circular-economy/" TargetMode="External"/><Relationship Id="rId2" Type="http://schemas.openxmlformats.org/officeDocument/2006/relationships/hyperlink" Target="https://news.adidas.com/boost/ultraboost-dna-loop-launches-to-public-as--made-to-be-remade--running-shoes-come-to-creators-club-we/s/38b4b53e-2343-4d9a-9c59-20feda458e2b"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hyperlink" Target="https://www.timeout.com/usa/news/gross-or-sustainable-burger-kings-new-eco-friendly-packaging-will-be-reusable-102220" TargetMode="External"/><Relationship Id="rId2" Type="http://schemas.openxmlformats.org/officeDocument/2006/relationships/hyperlink" Target="https://www.cnn.com/2020/10/22/business/burger-king-reusable-packaging-sustainability/index.html"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plasticstoday.com/packaging/burger-king-partners-terracycle-pilot-reusable-packagin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eutersevents.com/sustainability/apple-plants-seeds-sustainability" TargetMode="External"/><Relationship Id="rId2" Type="http://schemas.openxmlformats.org/officeDocument/2006/relationships/hyperlink" Target="https://www.apple.com/environment/"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greenbiz.com/article/apple-dials-its-circular-materials-aspiratio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Nike,_Inc." TargetMode="External"/><Relationship Id="rId2" Type="http://schemas.openxmlformats.org/officeDocument/2006/relationships/hyperlink" Target="https://en.wikipedia.org/wiki/Recycling"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en.wikipedia.org/wiki/Product_life-cycle_management_(marketing)#Product_life_cycle_(PLC)"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sustainability.nike.com/"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time_continue=105&amp;v=AaV9nGyY-9A"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richardvanhooijdonk.com/blog/en/ikea-is-a-shining-example-of-the-circular-economy-and-sustainability-mega-trend/" TargetMode="External"/><Relationship Id="rId7" Type="http://schemas.openxmlformats.org/officeDocument/2006/relationships/hyperlink" Target="https://www.dezeen.com/tag/recycled/" TargetMode="External"/><Relationship Id="rId2" Type="http://schemas.openxmlformats.org/officeDocument/2006/relationships/hyperlink" Target="https://www.businessinsider.com/ikea-furniture-rentals-circular-economy-2019-3"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ikea.com/ms/en_KR/this-is-ikea/people-and-planet/energy-and-resources/" TargetMode="External"/><Relationship Id="rId4" Type="http://schemas.openxmlformats.org/officeDocument/2006/relationships/hyperlink" Target="https://www.dezeen.com/2019/09/04/lena-pripp-kovac-ikea-circular-intervie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zipcar.com/impac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theguardian.com/sustainable-business/2017/aug/30/phone-fix-its-own-smashed-screen-self-healing-materials-motorola-samsung" TargetMode="External"/><Relationship Id="rId2" Type="http://schemas.openxmlformats.org/officeDocument/2006/relationships/hyperlink" Target="https://www.ellenmacarthurfoundation.org/circular-economy/interactive-diagram/in-depth-mobile-phones"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youtube.com/watch?v=66SGcBAs04w" TargetMode="External"/><Relationship Id="rId4" Type="http://schemas.openxmlformats.org/officeDocument/2006/relationships/hyperlink" Target="https://www.greenbiz.com/article/apple-dials-its-circular-materials-aspiration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ww.unenvironment.org/explore-topics/sustainable-development-goals/why-do-sustainable-development-goals-matter/goal-1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time_continue=156&amp;v=zCRKvDyyHmI"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198" y="523220"/>
            <a:ext cx="11659073" cy="6232317"/>
          </a:xfrm>
          <a:prstGeom prst="rect">
            <a:avLst/>
          </a:prstGeom>
        </p:spPr>
      </p:pic>
      <p:sp>
        <p:nvSpPr>
          <p:cNvPr id="3" name="TextBox 2"/>
          <p:cNvSpPr txBox="1"/>
          <p:nvPr/>
        </p:nvSpPr>
        <p:spPr>
          <a:xfrm>
            <a:off x="0" y="123111"/>
            <a:ext cx="12192000" cy="461665"/>
          </a:xfrm>
          <a:prstGeom prst="rect">
            <a:avLst/>
          </a:prstGeom>
          <a:noFill/>
        </p:spPr>
        <p:txBody>
          <a:bodyPr wrap="square" rtlCol="0">
            <a:spAutoFit/>
          </a:bodyPr>
          <a:lstStyle/>
          <a:p>
            <a:pPr algn="ctr"/>
            <a:r>
              <a:rPr lang="en-US" sz="2400" dirty="0"/>
              <a:t>What do you think the message of this cartoon is?</a:t>
            </a:r>
          </a:p>
        </p:txBody>
      </p:sp>
    </p:spTree>
    <p:extLst>
      <p:ext uri="{BB962C8B-B14F-4D97-AF65-F5344CB8AC3E}">
        <p14:creationId xmlns:p14="http://schemas.microsoft.com/office/powerpoint/2010/main" val="296642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3E0FA-51CE-E848-8F85-1A7BF9CB46F1}"/>
              </a:ext>
            </a:extLst>
          </p:cNvPr>
          <p:cNvSpPr>
            <a:spLocks noGrp="1"/>
          </p:cNvSpPr>
          <p:nvPr>
            <p:ph type="title"/>
          </p:nvPr>
        </p:nvSpPr>
        <p:spPr/>
        <p:txBody>
          <a:bodyPr/>
          <a:lstStyle/>
          <a:p>
            <a:r>
              <a:rPr lang="en-US" b="1" dirty="0">
                <a:latin typeface="dearJoe 5 CASUAL PRO" panose="02000000000000000000" pitchFamily="2" charset="0"/>
              </a:rPr>
              <a:t>From Linear to Circular </a:t>
            </a:r>
            <a:br>
              <a:rPr lang="en-US" dirty="0"/>
            </a:br>
            <a:endParaRPr lang="en-US" dirty="0"/>
          </a:p>
        </p:txBody>
      </p:sp>
      <p:pic>
        <p:nvPicPr>
          <p:cNvPr id="9" name="Content Placeholder 8">
            <a:extLst>
              <a:ext uri="{FF2B5EF4-FFF2-40B4-BE49-F238E27FC236}">
                <a16:creationId xmlns:a16="http://schemas.microsoft.com/office/drawing/2014/main" id="{33DCDF14-B1A0-AA41-85A3-84DA0228376D}"/>
              </a:ext>
            </a:extLst>
          </p:cNvPr>
          <p:cNvPicPr>
            <a:picLocks noGrp="1" noChangeAspect="1"/>
          </p:cNvPicPr>
          <p:nvPr>
            <p:ph idx="1"/>
          </p:nvPr>
        </p:nvPicPr>
        <p:blipFill>
          <a:blip r:embed="rId2"/>
          <a:stretch>
            <a:fillRect/>
          </a:stretch>
        </p:blipFill>
        <p:spPr>
          <a:xfrm>
            <a:off x="2348785" y="1259225"/>
            <a:ext cx="7494430" cy="5100618"/>
          </a:xfrm>
        </p:spPr>
      </p:pic>
    </p:spTree>
    <p:extLst>
      <p:ext uri="{BB962C8B-B14F-4D97-AF65-F5344CB8AC3E}">
        <p14:creationId xmlns:p14="http://schemas.microsoft.com/office/powerpoint/2010/main" val="2242414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29D6-C66B-AC4B-93A3-FD134089AC9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16BD30-ED97-B541-BFE0-A237D7016FD6}"/>
              </a:ext>
            </a:extLst>
          </p:cNvPr>
          <p:cNvPicPr>
            <a:picLocks noGrp="1" noChangeAspect="1"/>
          </p:cNvPicPr>
          <p:nvPr>
            <p:ph idx="1"/>
          </p:nvPr>
        </p:nvPicPr>
        <p:blipFill>
          <a:blip r:embed="rId2"/>
          <a:stretch>
            <a:fillRect/>
          </a:stretch>
        </p:blipFill>
        <p:spPr>
          <a:xfrm>
            <a:off x="1697882" y="365125"/>
            <a:ext cx="8796236" cy="6385276"/>
          </a:xfrm>
        </p:spPr>
      </p:pic>
    </p:spTree>
    <p:extLst>
      <p:ext uri="{BB962C8B-B14F-4D97-AF65-F5344CB8AC3E}">
        <p14:creationId xmlns:p14="http://schemas.microsoft.com/office/powerpoint/2010/main" val="184235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DFDF-2C4F-D843-8184-C486691F6D5C}"/>
              </a:ext>
            </a:extLst>
          </p:cNvPr>
          <p:cNvSpPr>
            <a:spLocks noGrp="1"/>
          </p:cNvSpPr>
          <p:nvPr>
            <p:ph type="title"/>
          </p:nvPr>
        </p:nvSpPr>
        <p:spPr/>
        <p:txBody>
          <a:bodyPr/>
          <a:lstStyle/>
          <a:p>
            <a:r>
              <a:rPr lang="en-US" b="1" dirty="0">
                <a:latin typeface="dearJoe 5 CASUAL PRO" panose="02000000000000000000" pitchFamily="2" charset="0"/>
              </a:rPr>
              <a:t>The linear economy</a:t>
            </a:r>
            <a:br>
              <a:rPr lang="en-US" b="1" dirty="0"/>
            </a:br>
            <a:endParaRPr lang="en-US" dirty="0"/>
          </a:p>
        </p:txBody>
      </p:sp>
      <p:sp>
        <p:nvSpPr>
          <p:cNvPr id="3" name="Content Placeholder 2">
            <a:extLst>
              <a:ext uri="{FF2B5EF4-FFF2-40B4-BE49-F238E27FC236}">
                <a16:creationId xmlns:a16="http://schemas.microsoft.com/office/drawing/2014/main" id="{0C2CA75C-BDD9-204D-ACBC-D36944569F98}"/>
              </a:ext>
            </a:extLst>
          </p:cNvPr>
          <p:cNvSpPr>
            <a:spLocks noGrp="1"/>
          </p:cNvSpPr>
          <p:nvPr>
            <p:ph idx="1"/>
          </p:nvPr>
        </p:nvSpPr>
        <p:spPr>
          <a:xfrm>
            <a:off x="223923" y="1256664"/>
            <a:ext cx="9803997" cy="5033963"/>
          </a:xfrm>
        </p:spPr>
        <p:txBody>
          <a:bodyPr>
            <a:normAutofit fontScale="85000" lnSpcReduction="10000"/>
          </a:bodyPr>
          <a:lstStyle/>
          <a:p>
            <a:r>
              <a:rPr lang="en-US" dirty="0"/>
              <a:t>The </a:t>
            </a:r>
            <a:r>
              <a:rPr lang="en-US" b="1" dirty="0"/>
              <a:t>linear</a:t>
            </a:r>
            <a:r>
              <a:rPr lang="en-US" dirty="0"/>
              <a:t> </a:t>
            </a:r>
            <a:r>
              <a:rPr lang="en-US" b="1" dirty="0"/>
              <a:t>economy </a:t>
            </a:r>
            <a:r>
              <a:rPr lang="en-US" dirty="0"/>
              <a:t>is the traditional economy that has operated until very recently:</a:t>
            </a:r>
          </a:p>
          <a:p>
            <a:r>
              <a:rPr lang="en-US" dirty="0"/>
              <a:t>we dig the natural resources out of the ground</a:t>
            </a:r>
          </a:p>
          <a:p>
            <a:r>
              <a:rPr lang="en-US" dirty="0"/>
              <a:t>using finite energy resources such as coal or oil we process them and turn them into products that will last a few minutes or a few years (rarely longer)</a:t>
            </a:r>
          </a:p>
          <a:p>
            <a:r>
              <a:rPr lang="en-US" dirty="0"/>
              <a:t>then we throw them back into the ground in </a:t>
            </a:r>
            <a:r>
              <a:rPr lang="en-US" dirty="0">
                <a:hlinkClick r:id="rId2"/>
              </a:rPr>
              <a:t>landfills</a:t>
            </a:r>
            <a:r>
              <a:rPr lang="en-US" dirty="0"/>
              <a:t> or maybe burn them in </a:t>
            </a:r>
            <a:r>
              <a:rPr lang="en-US" dirty="0">
                <a:hlinkClick r:id="rId2"/>
              </a:rPr>
              <a:t>incinerators</a:t>
            </a:r>
            <a:r>
              <a:rPr lang="en-US" dirty="0"/>
              <a:t>.</a:t>
            </a:r>
          </a:p>
          <a:p>
            <a:r>
              <a:rPr lang="en-US" dirty="0"/>
              <a:t>This is wasteful of resources and money and detrimental to the environment. Part of the reason for this linear economy is that manufacturers have “designed out repair” particularly in electronics. Many of the electronics around you (tablets, smartphones) are integrated units that are not easy to take apart. Apple is way ahead in this field and the sealed design of the iPhone and iPad make it very difficult to repair anything within them. Something as basic as a battery cannot be easily replaced. This gives built in </a:t>
            </a:r>
            <a:r>
              <a:rPr lang="en-US" dirty="0">
                <a:hlinkClick r:id="rId3"/>
              </a:rPr>
              <a:t>obsolescence</a:t>
            </a:r>
            <a:r>
              <a:rPr lang="en-US" dirty="0"/>
              <a:t>.</a:t>
            </a:r>
          </a:p>
          <a:p>
            <a:endParaRPr lang="en-US" dirty="0"/>
          </a:p>
        </p:txBody>
      </p:sp>
      <p:pic>
        <p:nvPicPr>
          <p:cNvPr id="5" name="Picture 4">
            <a:extLst>
              <a:ext uri="{FF2B5EF4-FFF2-40B4-BE49-F238E27FC236}">
                <a16:creationId xmlns:a16="http://schemas.microsoft.com/office/drawing/2014/main" id="{A5746253-6BC7-FD4C-9A10-DDCC36EE0F35}"/>
              </a:ext>
            </a:extLst>
          </p:cNvPr>
          <p:cNvPicPr>
            <a:picLocks noChangeAspect="1"/>
          </p:cNvPicPr>
          <p:nvPr/>
        </p:nvPicPr>
        <p:blipFill>
          <a:blip r:embed="rId4"/>
          <a:stretch>
            <a:fillRect/>
          </a:stretch>
        </p:blipFill>
        <p:spPr>
          <a:xfrm>
            <a:off x="10027920" y="568958"/>
            <a:ext cx="1858845" cy="4627881"/>
          </a:xfrm>
          <a:prstGeom prst="rect">
            <a:avLst/>
          </a:prstGeom>
        </p:spPr>
      </p:pic>
    </p:spTree>
    <p:extLst>
      <p:ext uri="{BB962C8B-B14F-4D97-AF65-F5344CB8AC3E}">
        <p14:creationId xmlns:p14="http://schemas.microsoft.com/office/powerpoint/2010/main" val="2885030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5367"/>
            <a:ext cx="12192000" cy="583540"/>
          </a:xfrm>
          <a:solidFill>
            <a:schemeClr val="accent3">
              <a:lumMod val="60000"/>
              <a:lumOff val="40000"/>
            </a:schemeClr>
          </a:solidFill>
          <a:ln w="28575" cmpd="sng">
            <a:solidFill>
              <a:srgbClr val="000000"/>
            </a:solidFill>
          </a:ln>
        </p:spPr>
        <p:txBody>
          <a:bodyPr>
            <a:normAutofit fontScale="90000"/>
          </a:bodyPr>
          <a:lstStyle/>
          <a:p>
            <a:pPr algn="l"/>
            <a:r>
              <a:rPr lang="en-US" sz="4800" b="1" dirty="0"/>
              <a:t>The story of stuff</a:t>
            </a:r>
            <a:endParaRPr lang="en-US" sz="3600" b="1" u="sng" dirty="0"/>
          </a:p>
        </p:txBody>
      </p:sp>
      <p:sp>
        <p:nvSpPr>
          <p:cNvPr id="2" name="TextBox 1"/>
          <p:cNvSpPr txBox="1"/>
          <p:nvPr/>
        </p:nvSpPr>
        <p:spPr>
          <a:xfrm>
            <a:off x="348609" y="840327"/>
            <a:ext cx="3152307" cy="1569660"/>
          </a:xfrm>
          <a:prstGeom prst="rect">
            <a:avLst/>
          </a:prstGeom>
          <a:noFill/>
        </p:spPr>
        <p:txBody>
          <a:bodyPr wrap="square" rtlCol="0">
            <a:spAutoFit/>
          </a:bodyPr>
          <a:lstStyle/>
          <a:p>
            <a:r>
              <a:rPr lang="en-US" sz="3200" dirty="0"/>
              <a:t>Let’s explore the linear economy a little more…</a:t>
            </a:r>
            <a:endParaRPr lang="en-US" sz="3200" i="1" dirty="0"/>
          </a:p>
        </p:txBody>
      </p:sp>
      <p:pic>
        <p:nvPicPr>
          <p:cNvPr id="3" name="Picture 2" descr="Screen Shot 2019-01-02 at 15.47.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021" y="1916013"/>
            <a:ext cx="8683505" cy="4070395"/>
          </a:xfrm>
          <a:prstGeom prst="rect">
            <a:avLst/>
          </a:prstGeom>
        </p:spPr>
      </p:pic>
      <p:sp>
        <p:nvSpPr>
          <p:cNvPr id="7" name="TextBox 6"/>
          <p:cNvSpPr txBox="1"/>
          <p:nvPr/>
        </p:nvSpPr>
        <p:spPr>
          <a:xfrm>
            <a:off x="637491" y="3720354"/>
            <a:ext cx="7319067" cy="584775"/>
          </a:xfrm>
          <a:prstGeom prst="rect">
            <a:avLst/>
          </a:prstGeom>
          <a:noFill/>
        </p:spPr>
        <p:txBody>
          <a:bodyPr wrap="square" rtlCol="0">
            <a:spAutoFit/>
          </a:bodyPr>
          <a:lstStyle/>
          <a:p>
            <a:endParaRPr lang="en-US" sz="3200" dirty="0"/>
          </a:p>
        </p:txBody>
      </p:sp>
      <p:pic>
        <p:nvPicPr>
          <p:cNvPr id="10" name="Picture 9"/>
          <p:cNvPicPr>
            <a:picLocks noChangeAspect="1"/>
          </p:cNvPicPr>
          <p:nvPr/>
        </p:nvPicPr>
        <p:blipFill>
          <a:blip r:embed="rId4"/>
          <a:stretch>
            <a:fillRect/>
          </a:stretch>
        </p:blipFill>
        <p:spPr>
          <a:xfrm>
            <a:off x="11547190" y="5662088"/>
            <a:ext cx="644812" cy="648640"/>
          </a:xfrm>
          <a:prstGeom prst="rect">
            <a:avLst/>
          </a:prstGeom>
        </p:spPr>
      </p:pic>
      <p:sp>
        <p:nvSpPr>
          <p:cNvPr id="12" name="TextBox 11">
            <a:extLst>
              <a:ext uri="{FF2B5EF4-FFF2-40B4-BE49-F238E27FC236}">
                <a16:creationId xmlns:a16="http://schemas.microsoft.com/office/drawing/2014/main" id="{CAF89627-3535-AF47-987C-A92C69E8BA89}"/>
              </a:ext>
            </a:extLst>
          </p:cNvPr>
          <p:cNvSpPr txBox="1"/>
          <p:nvPr/>
        </p:nvSpPr>
        <p:spPr>
          <a:xfrm>
            <a:off x="808323" y="6269238"/>
            <a:ext cx="6224450" cy="646331"/>
          </a:xfrm>
          <a:prstGeom prst="rect">
            <a:avLst/>
          </a:prstGeom>
          <a:noFill/>
        </p:spPr>
        <p:txBody>
          <a:bodyPr wrap="square">
            <a:spAutoFit/>
          </a:bodyPr>
          <a:lstStyle/>
          <a:p>
            <a:r>
              <a:rPr lang="en-US" dirty="0">
                <a:hlinkClick r:id="rId5"/>
              </a:rPr>
              <a:t>https://www.youtube.com/watch?v=Se12y9hSOM0</a:t>
            </a:r>
            <a:endParaRPr lang="en-US" dirty="0"/>
          </a:p>
          <a:p>
            <a:endParaRPr lang="en-US" dirty="0"/>
          </a:p>
        </p:txBody>
      </p:sp>
    </p:spTree>
    <p:extLst>
      <p:ext uri="{BB962C8B-B14F-4D97-AF65-F5344CB8AC3E}">
        <p14:creationId xmlns:p14="http://schemas.microsoft.com/office/powerpoint/2010/main" val="2974296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AEA54-0760-794E-BFDF-4F36DC2B3F24}"/>
              </a:ext>
            </a:extLst>
          </p:cNvPr>
          <p:cNvSpPr>
            <a:spLocks noGrp="1"/>
          </p:cNvSpPr>
          <p:nvPr>
            <p:ph type="title"/>
          </p:nvPr>
        </p:nvSpPr>
        <p:spPr/>
        <p:txBody>
          <a:bodyPr/>
          <a:lstStyle/>
          <a:p>
            <a:r>
              <a:rPr lang="en-US" b="1" dirty="0">
                <a:latin typeface="dearJoe 5 CASUAL PRO" panose="02000000000000000000" pitchFamily="2" charset="0"/>
              </a:rPr>
              <a:t>The reuse economy</a:t>
            </a:r>
            <a:br>
              <a:rPr lang="en-US" b="1" dirty="0"/>
            </a:br>
            <a:endParaRPr lang="en-US" dirty="0"/>
          </a:p>
        </p:txBody>
      </p:sp>
      <p:sp>
        <p:nvSpPr>
          <p:cNvPr id="3" name="Content Placeholder 2">
            <a:extLst>
              <a:ext uri="{FF2B5EF4-FFF2-40B4-BE49-F238E27FC236}">
                <a16:creationId xmlns:a16="http://schemas.microsoft.com/office/drawing/2014/main" id="{0C5EDE68-8D3C-9B4C-90E7-D844CBCF56E7}"/>
              </a:ext>
            </a:extLst>
          </p:cNvPr>
          <p:cNvSpPr>
            <a:spLocks noGrp="1"/>
          </p:cNvSpPr>
          <p:nvPr>
            <p:ph idx="1"/>
          </p:nvPr>
        </p:nvSpPr>
        <p:spPr>
          <a:xfrm>
            <a:off x="838200" y="1825625"/>
            <a:ext cx="7056120" cy="4351338"/>
          </a:xfrm>
        </p:spPr>
        <p:txBody>
          <a:bodyPr/>
          <a:lstStyle/>
          <a:p>
            <a:pPr marL="0" indent="0">
              <a:buNone/>
            </a:pPr>
            <a:r>
              <a:rPr lang="en-US" b="1" dirty="0"/>
              <a:t>Reuse</a:t>
            </a:r>
            <a:r>
              <a:rPr lang="en-US" dirty="0"/>
              <a:t> </a:t>
            </a:r>
            <a:r>
              <a:rPr lang="en-US" b="1" dirty="0"/>
              <a:t>economy </a:t>
            </a:r>
            <a:r>
              <a:rPr lang="en-US" dirty="0"/>
              <a:t>(part of the </a:t>
            </a:r>
            <a:r>
              <a:rPr lang="en-US" dirty="0">
                <a:hlinkClick r:id="rId2"/>
              </a:rPr>
              <a:t>3Rs</a:t>
            </a:r>
            <a:r>
              <a:rPr lang="en-US" dirty="0"/>
              <a:t>) is marginally better than the regular linear economy. The problem with this economy is that the materials in the original product were not originally intended to be reused so it is not very efficient (but it does help). For example, waste glass must be collected, broken and re-smelted to release the materials to be made into something else. This consumes a lot of energy.</a:t>
            </a:r>
          </a:p>
          <a:p>
            <a:endParaRPr lang="en-US" dirty="0"/>
          </a:p>
        </p:txBody>
      </p:sp>
      <p:pic>
        <p:nvPicPr>
          <p:cNvPr id="5" name="Picture 4">
            <a:extLst>
              <a:ext uri="{FF2B5EF4-FFF2-40B4-BE49-F238E27FC236}">
                <a16:creationId xmlns:a16="http://schemas.microsoft.com/office/drawing/2014/main" id="{99510803-3447-414E-9768-5F44777301B1}"/>
              </a:ext>
            </a:extLst>
          </p:cNvPr>
          <p:cNvPicPr>
            <a:picLocks noChangeAspect="1"/>
          </p:cNvPicPr>
          <p:nvPr/>
        </p:nvPicPr>
        <p:blipFill>
          <a:blip r:embed="rId3"/>
          <a:stretch>
            <a:fillRect/>
          </a:stretch>
        </p:blipFill>
        <p:spPr>
          <a:xfrm>
            <a:off x="8484870" y="529589"/>
            <a:ext cx="3158490" cy="6074019"/>
          </a:xfrm>
          <a:prstGeom prst="rect">
            <a:avLst/>
          </a:prstGeom>
        </p:spPr>
      </p:pic>
    </p:spTree>
    <p:extLst>
      <p:ext uri="{BB962C8B-B14F-4D97-AF65-F5344CB8AC3E}">
        <p14:creationId xmlns:p14="http://schemas.microsoft.com/office/powerpoint/2010/main" val="258969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C8740-CD17-2E43-904F-1DF1E69693A1}"/>
              </a:ext>
            </a:extLst>
          </p:cNvPr>
          <p:cNvSpPr>
            <a:spLocks noGrp="1"/>
          </p:cNvSpPr>
          <p:nvPr>
            <p:ph type="title"/>
          </p:nvPr>
        </p:nvSpPr>
        <p:spPr/>
        <p:txBody>
          <a:bodyPr/>
          <a:lstStyle/>
          <a:p>
            <a:r>
              <a:rPr lang="en-US" b="1" dirty="0">
                <a:latin typeface="dearJoe 5 CASUAL PRO" panose="02000000000000000000" pitchFamily="2" charset="0"/>
              </a:rPr>
              <a:t>The circular economy</a:t>
            </a:r>
            <a:br>
              <a:rPr lang="en-US" b="1" dirty="0"/>
            </a:br>
            <a:endParaRPr lang="en-US" dirty="0"/>
          </a:p>
        </p:txBody>
      </p:sp>
      <p:sp>
        <p:nvSpPr>
          <p:cNvPr id="3" name="Content Placeholder 2">
            <a:extLst>
              <a:ext uri="{FF2B5EF4-FFF2-40B4-BE49-F238E27FC236}">
                <a16:creationId xmlns:a16="http://schemas.microsoft.com/office/drawing/2014/main" id="{B78E5FC8-2834-7B4E-8874-A2C132189688}"/>
              </a:ext>
            </a:extLst>
          </p:cNvPr>
          <p:cNvSpPr>
            <a:spLocks noGrp="1"/>
          </p:cNvSpPr>
          <p:nvPr>
            <p:ph idx="1"/>
          </p:nvPr>
        </p:nvSpPr>
        <p:spPr>
          <a:xfrm>
            <a:off x="152400" y="1261745"/>
            <a:ext cx="9189720" cy="4351338"/>
          </a:xfrm>
        </p:spPr>
        <p:txBody>
          <a:bodyPr>
            <a:normAutofit fontScale="77500" lnSpcReduction="20000"/>
          </a:bodyPr>
          <a:lstStyle/>
          <a:p>
            <a:pPr marL="0" indent="0">
              <a:buNone/>
            </a:pPr>
            <a:r>
              <a:rPr lang="en-US" dirty="0"/>
              <a:t>The </a:t>
            </a:r>
            <a:r>
              <a:rPr lang="en-US" b="1" dirty="0"/>
              <a:t>circular</a:t>
            </a:r>
            <a:r>
              <a:rPr lang="en-US" dirty="0"/>
              <a:t> </a:t>
            </a:r>
            <a:r>
              <a:rPr lang="en-US" b="1" dirty="0"/>
              <a:t>economy </a:t>
            </a:r>
            <a:r>
              <a:rPr lang="en-US" dirty="0"/>
              <a:t>is restorative and based on three principles:</a:t>
            </a:r>
          </a:p>
          <a:p>
            <a:r>
              <a:rPr lang="en-US" b="1" dirty="0"/>
              <a:t>Design out waste</a:t>
            </a:r>
            <a:r>
              <a:rPr lang="en-US" dirty="0"/>
              <a:t>: products are designed so that they can be disassembled and reused. This stops the loss of embedded energy and labour (and water!).</a:t>
            </a:r>
          </a:p>
          <a:p>
            <a:r>
              <a:rPr lang="en-US" b="1" dirty="0"/>
              <a:t>Consumable</a:t>
            </a:r>
            <a:r>
              <a:rPr lang="en-US" dirty="0"/>
              <a:t> and </a:t>
            </a:r>
            <a:r>
              <a:rPr lang="en-US" b="1" dirty="0"/>
              <a:t>durable</a:t>
            </a:r>
            <a:r>
              <a:rPr lang="en-US" dirty="0"/>
              <a:t> components of the products are differentiated Consumable components are biological nutrients: they are non-toxic and can re-enter the biosphere harmlessly. If these nutrients are managed correctly their use is sustainable. The return to the environment may be direct or in a cascade of use (biological materials can go through decomposition or fermentation to release energy and nutrients).</a:t>
            </a:r>
          </a:p>
          <a:p>
            <a:pPr lvl="1"/>
            <a:r>
              <a:rPr lang="en-US" dirty="0"/>
              <a:t>Durable components, such as engines, computers and other electronics, are technical nutrients that cannot go back into the biosphere, so they circulate within the system. Plastics and metals are designed to be reused and rapidly evolving technological items are designed to be upgraded (not dumped and replaced).</a:t>
            </a:r>
          </a:p>
          <a:p>
            <a:r>
              <a:rPr lang="en-US" dirty="0"/>
              <a:t>All the processes are powered by </a:t>
            </a:r>
            <a:r>
              <a:rPr lang="en-US" b="1" dirty="0"/>
              <a:t>renewable</a:t>
            </a:r>
            <a:r>
              <a:rPr lang="en-US" dirty="0"/>
              <a:t> energy, thus reducing pollution and slowing global climate change.</a:t>
            </a:r>
          </a:p>
          <a:p>
            <a:endParaRPr lang="en-US" dirty="0"/>
          </a:p>
        </p:txBody>
      </p:sp>
      <p:pic>
        <p:nvPicPr>
          <p:cNvPr id="5" name="Picture 4">
            <a:extLst>
              <a:ext uri="{FF2B5EF4-FFF2-40B4-BE49-F238E27FC236}">
                <a16:creationId xmlns:a16="http://schemas.microsoft.com/office/drawing/2014/main" id="{FE3B9DBB-190E-3748-A6E0-44BF251F6D6C}"/>
              </a:ext>
            </a:extLst>
          </p:cNvPr>
          <p:cNvPicPr>
            <a:picLocks noChangeAspect="1"/>
          </p:cNvPicPr>
          <p:nvPr/>
        </p:nvPicPr>
        <p:blipFill>
          <a:blip r:embed="rId2"/>
          <a:stretch>
            <a:fillRect/>
          </a:stretch>
        </p:blipFill>
        <p:spPr>
          <a:xfrm>
            <a:off x="9342120" y="951230"/>
            <a:ext cx="2434217" cy="5312410"/>
          </a:xfrm>
          <a:prstGeom prst="rect">
            <a:avLst/>
          </a:prstGeom>
        </p:spPr>
      </p:pic>
    </p:spTree>
    <p:extLst>
      <p:ext uri="{BB962C8B-B14F-4D97-AF65-F5344CB8AC3E}">
        <p14:creationId xmlns:p14="http://schemas.microsoft.com/office/powerpoint/2010/main" val="3767444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AF95-3C6F-D041-8E4F-8C25B0F10F6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A523C45-3F7E-F446-9EB3-560529E19D02}"/>
              </a:ext>
            </a:extLst>
          </p:cNvPr>
          <p:cNvPicPr>
            <a:picLocks noGrp="1" noChangeAspect="1"/>
          </p:cNvPicPr>
          <p:nvPr>
            <p:ph idx="1"/>
          </p:nvPr>
        </p:nvPicPr>
        <p:blipFill>
          <a:blip r:embed="rId2"/>
          <a:stretch>
            <a:fillRect/>
          </a:stretch>
        </p:blipFill>
        <p:spPr>
          <a:xfrm>
            <a:off x="1195745" y="487045"/>
            <a:ext cx="9800510" cy="5811838"/>
          </a:xfrm>
        </p:spPr>
      </p:pic>
    </p:spTree>
    <p:extLst>
      <p:ext uri="{BB962C8B-B14F-4D97-AF65-F5344CB8AC3E}">
        <p14:creationId xmlns:p14="http://schemas.microsoft.com/office/powerpoint/2010/main" val="3935802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D256-189A-9D4B-B845-8F1A5C72F99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6921CD4-D926-AF4C-863D-CA3D1977E221}"/>
              </a:ext>
            </a:extLst>
          </p:cNvPr>
          <p:cNvPicPr>
            <a:picLocks noGrp="1" noChangeAspect="1"/>
          </p:cNvPicPr>
          <p:nvPr>
            <p:ph idx="1"/>
          </p:nvPr>
        </p:nvPicPr>
        <p:blipFill>
          <a:blip r:embed="rId2"/>
          <a:stretch>
            <a:fillRect/>
          </a:stretch>
        </p:blipFill>
        <p:spPr>
          <a:xfrm>
            <a:off x="838199" y="365124"/>
            <a:ext cx="5324719" cy="1325563"/>
          </a:xfrm>
        </p:spPr>
      </p:pic>
      <p:sp>
        <p:nvSpPr>
          <p:cNvPr id="5" name="TextBox 4">
            <a:extLst>
              <a:ext uri="{FF2B5EF4-FFF2-40B4-BE49-F238E27FC236}">
                <a16:creationId xmlns:a16="http://schemas.microsoft.com/office/drawing/2014/main" id="{BA456206-EDD2-7346-B9DA-FEC21AAD23EE}"/>
              </a:ext>
            </a:extLst>
          </p:cNvPr>
          <p:cNvSpPr txBox="1"/>
          <p:nvPr/>
        </p:nvSpPr>
        <p:spPr>
          <a:xfrm>
            <a:off x="6668311" y="365125"/>
            <a:ext cx="6099242" cy="646331"/>
          </a:xfrm>
          <a:prstGeom prst="rect">
            <a:avLst/>
          </a:prstGeom>
          <a:noFill/>
        </p:spPr>
        <p:txBody>
          <a:bodyPr wrap="square">
            <a:spAutoFit/>
          </a:bodyPr>
          <a:lstStyle/>
          <a:p>
            <a:r>
              <a:rPr lang="en-US" dirty="0">
                <a:hlinkClick r:id="rId3"/>
              </a:rPr>
              <a:t>https://ellenmacarthurfoundation.org</a:t>
            </a:r>
            <a:endParaRPr lang="en-US" dirty="0"/>
          </a:p>
          <a:p>
            <a:endParaRPr lang="en-US" dirty="0"/>
          </a:p>
        </p:txBody>
      </p:sp>
      <p:pic>
        <p:nvPicPr>
          <p:cNvPr id="9" name="Picture 8">
            <a:extLst>
              <a:ext uri="{FF2B5EF4-FFF2-40B4-BE49-F238E27FC236}">
                <a16:creationId xmlns:a16="http://schemas.microsoft.com/office/drawing/2014/main" id="{9D138EB1-A629-2440-BF30-F72DB0B4CF21}"/>
              </a:ext>
            </a:extLst>
          </p:cNvPr>
          <p:cNvPicPr>
            <a:picLocks noChangeAspect="1"/>
          </p:cNvPicPr>
          <p:nvPr/>
        </p:nvPicPr>
        <p:blipFill>
          <a:blip r:embed="rId4"/>
          <a:stretch>
            <a:fillRect/>
          </a:stretch>
        </p:blipFill>
        <p:spPr>
          <a:xfrm>
            <a:off x="492867" y="1704011"/>
            <a:ext cx="11199779" cy="3449977"/>
          </a:xfrm>
          <a:prstGeom prst="rect">
            <a:avLst/>
          </a:prstGeom>
        </p:spPr>
      </p:pic>
      <p:sp>
        <p:nvSpPr>
          <p:cNvPr id="10" name="TextBox 9">
            <a:extLst>
              <a:ext uri="{FF2B5EF4-FFF2-40B4-BE49-F238E27FC236}">
                <a16:creationId xmlns:a16="http://schemas.microsoft.com/office/drawing/2014/main" id="{0A3CD00F-46EB-CF4F-A96F-4AD5A19C8345}"/>
              </a:ext>
            </a:extLst>
          </p:cNvPr>
          <p:cNvSpPr txBox="1"/>
          <p:nvPr/>
        </p:nvSpPr>
        <p:spPr>
          <a:xfrm>
            <a:off x="661481" y="5972783"/>
            <a:ext cx="11199779" cy="923330"/>
          </a:xfrm>
          <a:prstGeom prst="rect">
            <a:avLst/>
          </a:prstGeom>
          <a:noFill/>
        </p:spPr>
        <p:txBody>
          <a:bodyPr wrap="square" rtlCol="0">
            <a:spAutoFit/>
          </a:bodyPr>
          <a:lstStyle/>
          <a:p>
            <a:r>
              <a:rPr lang="en-US" dirty="0"/>
              <a:t>The surprising thing I learned sailing solo around the world | Dame Ellen MacArthur</a:t>
            </a:r>
          </a:p>
          <a:p>
            <a:r>
              <a:rPr lang="en-US" dirty="0">
                <a:hlinkClick r:id="rId5"/>
              </a:rPr>
              <a:t>https://www.youtube.com/watch?v=ooIxHVXgLbc&amp;t=421s</a:t>
            </a:r>
            <a:endParaRPr lang="en-US" dirty="0"/>
          </a:p>
          <a:p>
            <a:endParaRPr lang="en-US" dirty="0"/>
          </a:p>
        </p:txBody>
      </p:sp>
    </p:spTree>
    <p:extLst>
      <p:ext uri="{BB962C8B-B14F-4D97-AF65-F5344CB8AC3E}">
        <p14:creationId xmlns:p14="http://schemas.microsoft.com/office/powerpoint/2010/main" val="334368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52B1-B962-1145-8972-0B352C48139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48D709-0029-2649-955D-142493D5E94B}"/>
              </a:ext>
            </a:extLst>
          </p:cNvPr>
          <p:cNvPicPr>
            <a:picLocks noGrp="1" noChangeAspect="1"/>
          </p:cNvPicPr>
          <p:nvPr>
            <p:ph idx="1"/>
          </p:nvPr>
        </p:nvPicPr>
        <p:blipFill>
          <a:blip r:embed="rId2"/>
          <a:stretch>
            <a:fillRect/>
          </a:stretch>
        </p:blipFill>
        <p:spPr>
          <a:xfrm>
            <a:off x="670794" y="365125"/>
            <a:ext cx="10254505" cy="6286562"/>
          </a:xfrm>
        </p:spPr>
      </p:pic>
    </p:spTree>
    <p:extLst>
      <p:ext uri="{BB962C8B-B14F-4D97-AF65-F5344CB8AC3E}">
        <p14:creationId xmlns:p14="http://schemas.microsoft.com/office/powerpoint/2010/main" val="4176585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F72E-A025-F343-B1ED-8B53B7DAEF7C}"/>
              </a:ext>
            </a:extLst>
          </p:cNvPr>
          <p:cNvSpPr>
            <a:spLocks noGrp="1"/>
          </p:cNvSpPr>
          <p:nvPr>
            <p:ph type="title"/>
          </p:nvPr>
        </p:nvSpPr>
        <p:spPr/>
        <p:txBody>
          <a:bodyPr/>
          <a:lstStyle/>
          <a:p>
            <a:r>
              <a:rPr lang="en-US" dirty="0">
                <a:latin typeface="dearJoe 5 CASUAL PRO" panose="02000000000000000000" pitchFamily="2" charset="0"/>
              </a:rPr>
              <a:t>Fast fashion- the issue</a:t>
            </a:r>
          </a:p>
        </p:txBody>
      </p:sp>
      <p:sp>
        <p:nvSpPr>
          <p:cNvPr id="3" name="Content Placeholder 2">
            <a:extLst>
              <a:ext uri="{FF2B5EF4-FFF2-40B4-BE49-F238E27FC236}">
                <a16:creationId xmlns:a16="http://schemas.microsoft.com/office/drawing/2014/main" id="{21DBC472-8DA6-5D47-ACF4-1090FAD59ABC}"/>
              </a:ext>
            </a:extLst>
          </p:cNvPr>
          <p:cNvSpPr>
            <a:spLocks noGrp="1"/>
          </p:cNvSpPr>
          <p:nvPr>
            <p:ph idx="1"/>
          </p:nvPr>
        </p:nvSpPr>
        <p:spPr/>
        <p:txBody>
          <a:bodyPr>
            <a:normAutofit/>
          </a:bodyPr>
          <a:lstStyle/>
          <a:p>
            <a:pPr marL="0" indent="0">
              <a:buNone/>
            </a:pPr>
            <a:r>
              <a:rPr lang="en-US" dirty="0"/>
              <a:t>In 2015 the fashion industry was responsible </a:t>
            </a:r>
            <a:r>
              <a:rPr lang="en-US" dirty="0">
                <a:hlinkClick r:id="rId2"/>
              </a:rPr>
              <a:t>for the emission of 1,715 million tons of CO2</a:t>
            </a:r>
            <a:r>
              <a:rPr lang="en-US" dirty="0"/>
              <a:t>. It’s about 5.4% of the 32.1 billion tons of global carbon emissions and just second after the oil and gas industry.</a:t>
            </a:r>
          </a:p>
          <a:p>
            <a:pPr marL="0" indent="0">
              <a:buNone/>
            </a:pPr>
            <a:r>
              <a:rPr lang="en-US" dirty="0"/>
              <a:t>Many workers (i.e. in Bangladesh work in poor conditions to make resources for the fast fashion industry </a:t>
            </a:r>
          </a:p>
          <a:p>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endParaRPr lang="en-US" dirty="0"/>
          </a:p>
        </p:txBody>
      </p:sp>
    </p:spTree>
    <p:extLst>
      <p:ext uri="{BB962C8B-B14F-4D97-AF65-F5344CB8AC3E}">
        <p14:creationId xmlns:p14="http://schemas.microsoft.com/office/powerpoint/2010/main" val="2441629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F9E5-BAEB-CC4E-B0C4-83C794815631}"/>
              </a:ext>
            </a:extLst>
          </p:cNvPr>
          <p:cNvSpPr>
            <a:spLocks noGrp="1"/>
          </p:cNvSpPr>
          <p:nvPr>
            <p:ph type="ctrTitle"/>
          </p:nvPr>
        </p:nvSpPr>
        <p:spPr/>
        <p:txBody>
          <a:bodyPr>
            <a:normAutofit/>
          </a:bodyPr>
          <a:lstStyle/>
          <a:p>
            <a:r>
              <a:rPr lang="en-US" sz="8000" dirty="0">
                <a:latin typeface="dearJoe 5 CASUAL PRO" panose="02000000000000000000" pitchFamily="2" charset="0"/>
              </a:rPr>
              <a:t>The circular economy</a:t>
            </a:r>
          </a:p>
        </p:txBody>
      </p:sp>
      <p:sp>
        <p:nvSpPr>
          <p:cNvPr id="3" name="Subtitle 2">
            <a:extLst>
              <a:ext uri="{FF2B5EF4-FFF2-40B4-BE49-F238E27FC236}">
                <a16:creationId xmlns:a16="http://schemas.microsoft.com/office/drawing/2014/main" id="{B68DD589-9B3E-1B41-8492-48221C3A53DF}"/>
              </a:ext>
            </a:extLst>
          </p:cNvPr>
          <p:cNvSpPr>
            <a:spLocks noGrp="1"/>
          </p:cNvSpPr>
          <p:nvPr>
            <p:ph type="subTitle" idx="1"/>
          </p:nvPr>
        </p:nvSpPr>
        <p:spPr/>
        <p:txBody>
          <a:bodyPr/>
          <a:lstStyle/>
          <a:p>
            <a:r>
              <a:rPr lang="en-US" dirty="0"/>
              <a:t>The value of the</a:t>
            </a:r>
            <a:r>
              <a:rPr lang="en-US" b="1" u="sng" dirty="0"/>
              <a:t> circular economy</a:t>
            </a:r>
            <a:r>
              <a:rPr lang="en-US" dirty="0"/>
              <a:t> as a systems approach for effective cycling of materials and energy</a:t>
            </a:r>
          </a:p>
        </p:txBody>
      </p:sp>
      <p:pic>
        <p:nvPicPr>
          <p:cNvPr id="5" name="Picture 4">
            <a:extLst>
              <a:ext uri="{FF2B5EF4-FFF2-40B4-BE49-F238E27FC236}">
                <a16:creationId xmlns:a16="http://schemas.microsoft.com/office/drawing/2014/main" id="{BF16C25B-A842-C74F-A67B-67EF5C8849FB}"/>
              </a:ext>
            </a:extLst>
          </p:cNvPr>
          <p:cNvPicPr>
            <a:picLocks noChangeAspect="1"/>
          </p:cNvPicPr>
          <p:nvPr/>
        </p:nvPicPr>
        <p:blipFill>
          <a:blip r:embed="rId2"/>
          <a:stretch>
            <a:fillRect/>
          </a:stretch>
        </p:blipFill>
        <p:spPr>
          <a:xfrm>
            <a:off x="4486274" y="224746"/>
            <a:ext cx="2784475" cy="1939492"/>
          </a:xfrm>
          <a:prstGeom prst="rect">
            <a:avLst/>
          </a:prstGeom>
        </p:spPr>
      </p:pic>
      <p:pic>
        <p:nvPicPr>
          <p:cNvPr id="6" name="Picture 5">
            <a:extLst>
              <a:ext uri="{FF2B5EF4-FFF2-40B4-BE49-F238E27FC236}">
                <a16:creationId xmlns:a16="http://schemas.microsoft.com/office/drawing/2014/main" id="{09D172EC-72C2-FE47-8FD0-EAC5590B8287}"/>
              </a:ext>
            </a:extLst>
          </p:cNvPr>
          <p:cNvPicPr>
            <a:picLocks noChangeAspect="1"/>
          </p:cNvPicPr>
          <p:nvPr/>
        </p:nvPicPr>
        <p:blipFill>
          <a:blip r:embed="rId3"/>
          <a:stretch>
            <a:fillRect/>
          </a:stretch>
        </p:blipFill>
        <p:spPr>
          <a:xfrm>
            <a:off x="9172140" y="4077970"/>
            <a:ext cx="2641399" cy="2543810"/>
          </a:xfrm>
          <a:prstGeom prst="rect">
            <a:avLst/>
          </a:prstGeom>
        </p:spPr>
      </p:pic>
    </p:spTree>
    <p:extLst>
      <p:ext uri="{BB962C8B-B14F-4D97-AF65-F5344CB8AC3E}">
        <p14:creationId xmlns:p14="http://schemas.microsoft.com/office/powerpoint/2010/main" val="1230252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5E4D571-25EC-5546-8B4B-9BEDEC1BA7AD}"/>
              </a:ext>
            </a:extLst>
          </p:cNvPr>
          <p:cNvGraphicFramePr/>
          <p:nvPr>
            <p:extLst>
              <p:ext uri="{D42A27DB-BD31-4B8C-83A1-F6EECF244321}">
                <p14:modId xmlns:p14="http://schemas.microsoft.com/office/powerpoint/2010/main" val="838934227"/>
              </p:ext>
            </p:extLst>
          </p:nvPr>
        </p:nvGraphicFramePr>
        <p:xfrm>
          <a:off x="2946402"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6C19D984-FBBC-8948-B5A1-16846C6463ED}"/>
              </a:ext>
            </a:extLst>
          </p:cNvPr>
          <p:cNvSpPr txBox="1"/>
          <p:nvPr/>
        </p:nvSpPr>
        <p:spPr>
          <a:xfrm>
            <a:off x="203199" y="4826675"/>
            <a:ext cx="4978401" cy="2031325"/>
          </a:xfrm>
          <a:prstGeom prst="rect">
            <a:avLst/>
          </a:prstGeom>
          <a:noFill/>
        </p:spPr>
        <p:txBody>
          <a:bodyPr wrap="square" rtlCol="0">
            <a:spAutoFit/>
          </a:bodyPr>
          <a:lstStyle/>
          <a:p>
            <a:r>
              <a:rPr lang="en-US" dirty="0">
                <a:latin typeface="dearJoe 5 CASUAL PRO" panose="02000000000000000000" pitchFamily="2" charset="0"/>
                <a:hlinkClick r:id="rId7">
                  <a:extLst>
                    <a:ext uri="{A12FA001-AC4F-418D-AE19-62706E023703}">
                      <ahyp:hlinkClr xmlns:ahyp="http://schemas.microsoft.com/office/drawing/2018/hyperlinkcolor" val="tx"/>
                    </a:ext>
                  </a:extLst>
                </a:hlinkClick>
              </a:rPr>
              <a:t>Articles to use</a:t>
            </a:r>
          </a:p>
          <a:p>
            <a:pPr marL="285750" indent="-285750">
              <a:buFont typeface="Arial" panose="020B0604020202020204" pitchFamily="34" charset="0"/>
              <a:buChar char="•"/>
            </a:pPr>
            <a:r>
              <a:rPr lang="en-US" dirty="0">
                <a:hlinkClick r:id="rId7">
                  <a:extLst>
                    <a:ext uri="{A12FA001-AC4F-418D-AE19-62706E023703}">
                      <ahyp:hlinkClr xmlns:ahyp="http://schemas.microsoft.com/office/drawing/2018/hyperlinkcolor" val="tx"/>
                    </a:ext>
                  </a:extLst>
                </a:hlinkClick>
              </a:rPr>
              <a:t>The story of a £4 Boohoo dress: cheap clothes at a high cost</a:t>
            </a:r>
            <a:endParaRPr lang="en-US" dirty="0"/>
          </a:p>
          <a:p>
            <a:pPr marL="285750" indent="-285750">
              <a:buFont typeface="Arial" panose="020B0604020202020204" pitchFamily="34" charset="0"/>
              <a:buChar char="•"/>
            </a:pPr>
            <a:r>
              <a:rPr lang="en-US" dirty="0">
                <a:hlinkClick r:id="rId8"/>
              </a:rPr>
              <a:t>The circular economy in fashion</a:t>
            </a:r>
            <a:endParaRPr lang="en-US" dirty="0"/>
          </a:p>
          <a:p>
            <a:pPr marL="285750" indent="-285750">
              <a:buFont typeface="Arial" panose="020B0604020202020204" pitchFamily="34" charset="0"/>
              <a:buChar char="•"/>
            </a:pPr>
            <a:r>
              <a:rPr lang="en-US" dirty="0">
                <a:hlinkClick r:id="rId9"/>
              </a:rPr>
              <a:t>Why The Circular Economy Will Not Fix Fashion's Sustainability Problem</a:t>
            </a:r>
            <a:endParaRPr lang="en-US" dirty="0"/>
          </a:p>
          <a:p>
            <a:endParaRPr lang="en-US" dirty="0"/>
          </a:p>
        </p:txBody>
      </p:sp>
      <p:sp>
        <p:nvSpPr>
          <p:cNvPr id="3" name="TextBox 2">
            <a:extLst>
              <a:ext uri="{FF2B5EF4-FFF2-40B4-BE49-F238E27FC236}">
                <a16:creationId xmlns:a16="http://schemas.microsoft.com/office/drawing/2014/main" id="{532DA30B-ABBA-E946-A6AF-D8D3232C2B7F}"/>
              </a:ext>
            </a:extLst>
          </p:cNvPr>
          <p:cNvSpPr txBox="1"/>
          <p:nvPr/>
        </p:nvSpPr>
        <p:spPr>
          <a:xfrm>
            <a:off x="524933" y="423333"/>
            <a:ext cx="2726267" cy="1754326"/>
          </a:xfrm>
          <a:prstGeom prst="rect">
            <a:avLst/>
          </a:prstGeom>
          <a:solidFill>
            <a:srgbClr val="00B0F0"/>
          </a:solidFill>
        </p:spPr>
        <p:txBody>
          <a:bodyPr wrap="square" rtlCol="0">
            <a:spAutoFit/>
          </a:bodyPr>
          <a:lstStyle/>
          <a:p>
            <a:r>
              <a:rPr lang="en-US" dirty="0"/>
              <a:t>What are the issues with the fashion industry?</a:t>
            </a:r>
          </a:p>
          <a:p>
            <a:endParaRPr lang="en-US" dirty="0"/>
          </a:p>
          <a:p>
            <a:r>
              <a:rPr lang="en-US" dirty="0"/>
              <a:t>How can the circular economy help reduce these problems? </a:t>
            </a:r>
          </a:p>
        </p:txBody>
      </p:sp>
    </p:spTree>
    <p:extLst>
      <p:ext uri="{BB962C8B-B14F-4D97-AF65-F5344CB8AC3E}">
        <p14:creationId xmlns:p14="http://schemas.microsoft.com/office/powerpoint/2010/main" val="1527433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26E41-0C19-2D4E-83A8-361230C9EBFC}"/>
              </a:ext>
            </a:extLst>
          </p:cNvPr>
          <p:cNvSpPr txBox="1"/>
          <p:nvPr/>
        </p:nvSpPr>
        <p:spPr>
          <a:xfrm>
            <a:off x="189410" y="109248"/>
            <a:ext cx="11345093" cy="1477328"/>
          </a:xfrm>
          <a:prstGeom prst="rect">
            <a:avLst/>
          </a:prstGeom>
          <a:noFill/>
        </p:spPr>
        <p:txBody>
          <a:bodyPr wrap="square">
            <a:spAutoFit/>
          </a:bodyPr>
          <a:lstStyle/>
          <a:p>
            <a:r>
              <a:rPr lang="en-US" dirty="0">
                <a:hlinkClick r:id="rId2"/>
              </a:rPr>
              <a:t>https://www.youtube.com/watch?v=tLfNUD0-8ts&amp;t=322s - </a:t>
            </a:r>
            <a:r>
              <a:rPr lang="en-US" dirty="0"/>
              <a:t>The Economist- the true cost of fast fashion</a:t>
            </a:r>
            <a:endParaRPr lang="en-US" dirty="0">
              <a:hlinkClick r:id="rId2"/>
            </a:endParaRPr>
          </a:p>
          <a:p>
            <a:r>
              <a:rPr lang="en-US" dirty="0">
                <a:hlinkClick r:id="rId2"/>
              </a:rPr>
              <a:t>https://www.youtube.com/watch?v=3iKHr-JnWYA-</a:t>
            </a:r>
            <a:r>
              <a:rPr lang="en-US" dirty="0"/>
              <a:t> Ellen </a:t>
            </a:r>
            <a:r>
              <a:rPr lang="en-US" dirty="0" err="1"/>
              <a:t>MacArther</a:t>
            </a:r>
            <a:r>
              <a:rPr lang="en-US" dirty="0"/>
              <a:t> foundation</a:t>
            </a:r>
          </a:p>
          <a:p>
            <a:r>
              <a:rPr lang="en-US" dirty="0">
                <a:hlinkClick r:id="rId3"/>
              </a:rPr>
              <a:t>https://www.youtube.com/watch?v=y78UVWd5PHE-</a:t>
            </a:r>
            <a:r>
              <a:rPr lang="en-US" dirty="0"/>
              <a:t> FT times</a:t>
            </a:r>
          </a:p>
          <a:p>
            <a:endParaRPr lang="en-US" dirty="0"/>
          </a:p>
          <a:p>
            <a:endParaRPr lang="en-US" dirty="0"/>
          </a:p>
        </p:txBody>
      </p:sp>
      <p:pic>
        <p:nvPicPr>
          <p:cNvPr id="6" name="Picture 5">
            <a:extLst>
              <a:ext uri="{FF2B5EF4-FFF2-40B4-BE49-F238E27FC236}">
                <a16:creationId xmlns:a16="http://schemas.microsoft.com/office/drawing/2014/main" id="{910B9167-3D01-364B-97F2-7F405C91AA1E}"/>
              </a:ext>
            </a:extLst>
          </p:cNvPr>
          <p:cNvPicPr>
            <a:picLocks noChangeAspect="1"/>
          </p:cNvPicPr>
          <p:nvPr/>
        </p:nvPicPr>
        <p:blipFill>
          <a:blip r:embed="rId4"/>
          <a:stretch>
            <a:fillRect/>
          </a:stretch>
        </p:blipFill>
        <p:spPr>
          <a:xfrm>
            <a:off x="385709" y="1113362"/>
            <a:ext cx="3935066" cy="2218669"/>
          </a:xfrm>
          <a:prstGeom prst="rect">
            <a:avLst/>
          </a:prstGeom>
        </p:spPr>
      </p:pic>
      <p:sp>
        <p:nvSpPr>
          <p:cNvPr id="7" name="TextBox 6">
            <a:extLst>
              <a:ext uri="{FF2B5EF4-FFF2-40B4-BE49-F238E27FC236}">
                <a16:creationId xmlns:a16="http://schemas.microsoft.com/office/drawing/2014/main" id="{9F9BCA01-DF83-B04C-8C81-E0C6AB216D2B}"/>
              </a:ext>
            </a:extLst>
          </p:cNvPr>
          <p:cNvSpPr txBox="1"/>
          <p:nvPr/>
        </p:nvSpPr>
        <p:spPr>
          <a:xfrm>
            <a:off x="189410" y="3407256"/>
            <a:ext cx="5081451" cy="923330"/>
          </a:xfrm>
          <a:prstGeom prst="rect">
            <a:avLst/>
          </a:prstGeom>
          <a:noFill/>
        </p:spPr>
        <p:txBody>
          <a:bodyPr wrap="square" rtlCol="0">
            <a:spAutoFit/>
          </a:bodyPr>
          <a:lstStyle/>
          <a:p>
            <a:r>
              <a:rPr lang="en-US" dirty="0"/>
              <a:t>Patagonia: </a:t>
            </a:r>
            <a:r>
              <a:rPr lang="en-US" dirty="0">
                <a:hlinkClick r:id="rId5"/>
              </a:rPr>
              <a:t>https://www.patagonia.com/stories/our-quest-for-circularity/story-96496.html</a:t>
            </a:r>
            <a:endParaRPr lang="en-US" dirty="0"/>
          </a:p>
          <a:p>
            <a:endParaRPr lang="en-US" dirty="0"/>
          </a:p>
        </p:txBody>
      </p:sp>
      <p:pic>
        <p:nvPicPr>
          <p:cNvPr id="9" name="Picture 8">
            <a:extLst>
              <a:ext uri="{FF2B5EF4-FFF2-40B4-BE49-F238E27FC236}">
                <a16:creationId xmlns:a16="http://schemas.microsoft.com/office/drawing/2014/main" id="{26ED1216-1192-274E-A212-1B4D2D1A7F24}"/>
              </a:ext>
            </a:extLst>
          </p:cNvPr>
          <p:cNvPicPr>
            <a:picLocks noChangeAspect="1"/>
          </p:cNvPicPr>
          <p:nvPr/>
        </p:nvPicPr>
        <p:blipFill>
          <a:blip r:embed="rId6"/>
          <a:stretch>
            <a:fillRect/>
          </a:stretch>
        </p:blipFill>
        <p:spPr>
          <a:xfrm>
            <a:off x="6505724" y="747830"/>
            <a:ext cx="4119154" cy="2280965"/>
          </a:xfrm>
          <a:prstGeom prst="rect">
            <a:avLst/>
          </a:prstGeom>
        </p:spPr>
      </p:pic>
      <p:sp>
        <p:nvSpPr>
          <p:cNvPr id="10" name="TextBox 9">
            <a:extLst>
              <a:ext uri="{FF2B5EF4-FFF2-40B4-BE49-F238E27FC236}">
                <a16:creationId xmlns:a16="http://schemas.microsoft.com/office/drawing/2014/main" id="{5A363B2C-F592-9041-8F9B-145106AA9307}"/>
              </a:ext>
            </a:extLst>
          </p:cNvPr>
          <p:cNvSpPr txBox="1"/>
          <p:nvPr/>
        </p:nvSpPr>
        <p:spPr>
          <a:xfrm>
            <a:off x="5617029" y="2948954"/>
            <a:ext cx="6385560" cy="1754326"/>
          </a:xfrm>
          <a:prstGeom prst="rect">
            <a:avLst/>
          </a:prstGeom>
          <a:noFill/>
        </p:spPr>
        <p:txBody>
          <a:bodyPr wrap="square" rtlCol="0">
            <a:spAutoFit/>
          </a:bodyPr>
          <a:lstStyle/>
          <a:p>
            <a:r>
              <a:rPr lang="en-US" dirty="0"/>
              <a:t>Lululemon: </a:t>
            </a:r>
            <a:r>
              <a:rPr lang="en-US" dirty="0">
                <a:hlinkClick r:id="rId7"/>
              </a:rPr>
              <a:t>https://www.cnbc.com/2021/04/20/lululemon-to-launch-resale-pilot-for-shoppers-to-sell-buy-used-items.html</a:t>
            </a:r>
            <a:endParaRPr lang="en-US" dirty="0"/>
          </a:p>
          <a:p>
            <a:r>
              <a:rPr lang="en-US" dirty="0">
                <a:hlinkClick r:id="rId8"/>
              </a:rPr>
              <a:t>https://sustainablebrands.com/read/product-service-design-innovation/lanzatech-lululemon-partner-to-create-first-fabric-made-from-recycled-carbon-emissions</a:t>
            </a:r>
            <a:endParaRPr lang="en-US" dirty="0"/>
          </a:p>
          <a:p>
            <a:endParaRPr lang="en-US" dirty="0"/>
          </a:p>
        </p:txBody>
      </p:sp>
      <p:pic>
        <p:nvPicPr>
          <p:cNvPr id="12" name="Picture 11">
            <a:extLst>
              <a:ext uri="{FF2B5EF4-FFF2-40B4-BE49-F238E27FC236}">
                <a16:creationId xmlns:a16="http://schemas.microsoft.com/office/drawing/2014/main" id="{1A1F6D05-6CDA-A545-A99C-6B6DB2BCE6EC}"/>
              </a:ext>
            </a:extLst>
          </p:cNvPr>
          <p:cNvPicPr>
            <a:picLocks noChangeAspect="1"/>
          </p:cNvPicPr>
          <p:nvPr/>
        </p:nvPicPr>
        <p:blipFill>
          <a:blip r:embed="rId9"/>
          <a:stretch>
            <a:fillRect/>
          </a:stretch>
        </p:blipFill>
        <p:spPr>
          <a:xfrm>
            <a:off x="385709" y="4042139"/>
            <a:ext cx="3525632" cy="1851297"/>
          </a:xfrm>
          <a:prstGeom prst="rect">
            <a:avLst/>
          </a:prstGeom>
        </p:spPr>
      </p:pic>
      <p:sp>
        <p:nvSpPr>
          <p:cNvPr id="13" name="TextBox 12">
            <a:extLst>
              <a:ext uri="{FF2B5EF4-FFF2-40B4-BE49-F238E27FC236}">
                <a16:creationId xmlns:a16="http://schemas.microsoft.com/office/drawing/2014/main" id="{E37AF243-4619-094C-B68A-1015CFFA1BC2}"/>
              </a:ext>
            </a:extLst>
          </p:cNvPr>
          <p:cNvSpPr txBox="1"/>
          <p:nvPr/>
        </p:nvSpPr>
        <p:spPr>
          <a:xfrm>
            <a:off x="189410" y="5948343"/>
            <a:ext cx="5906590" cy="923330"/>
          </a:xfrm>
          <a:prstGeom prst="rect">
            <a:avLst/>
          </a:prstGeom>
          <a:noFill/>
        </p:spPr>
        <p:txBody>
          <a:bodyPr wrap="square" rtlCol="0">
            <a:spAutoFit/>
          </a:bodyPr>
          <a:lstStyle/>
          <a:p>
            <a:r>
              <a:rPr lang="en-US" dirty="0" err="1"/>
              <a:t>Rothys</a:t>
            </a:r>
            <a:r>
              <a:rPr lang="en-US" dirty="0"/>
              <a:t>: </a:t>
            </a:r>
            <a:r>
              <a:rPr lang="en-US" dirty="0">
                <a:hlinkClick r:id="rId10"/>
              </a:rPr>
              <a:t>https://rothys.com/blogs/the-loop/closing-the-loop-at-rothy-s</a:t>
            </a:r>
            <a:endParaRPr lang="en-US" dirty="0"/>
          </a:p>
          <a:p>
            <a:endParaRPr lang="en-US" dirty="0"/>
          </a:p>
        </p:txBody>
      </p:sp>
      <p:pic>
        <p:nvPicPr>
          <p:cNvPr id="15" name="Picture 14">
            <a:extLst>
              <a:ext uri="{FF2B5EF4-FFF2-40B4-BE49-F238E27FC236}">
                <a16:creationId xmlns:a16="http://schemas.microsoft.com/office/drawing/2014/main" id="{15A0D6F1-62DE-CD45-8A29-8B35D5DDC781}"/>
              </a:ext>
            </a:extLst>
          </p:cNvPr>
          <p:cNvPicPr>
            <a:picLocks noChangeAspect="1"/>
          </p:cNvPicPr>
          <p:nvPr/>
        </p:nvPicPr>
        <p:blipFill>
          <a:blip r:embed="rId11"/>
          <a:stretch>
            <a:fillRect/>
          </a:stretch>
        </p:blipFill>
        <p:spPr>
          <a:xfrm>
            <a:off x="7024515" y="4397583"/>
            <a:ext cx="3081571" cy="1754327"/>
          </a:xfrm>
          <a:prstGeom prst="rect">
            <a:avLst/>
          </a:prstGeom>
        </p:spPr>
      </p:pic>
      <p:sp>
        <p:nvSpPr>
          <p:cNvPr id="16" name="TextBox 15">
            <a:extLst>
              <a:ext uri="{FF2B5EF4-FFF2-40B4-BE49-F238E27FC236}">
                <a16:creationId xmlns:a16="http://schemas.microsoft.com/office/drawing/2014/main" id="{F59D805E-46B4-104E-98FF-35BB660239B1}"/>
              </a:ext>
            </a:extLst>
          </p:cNvPr>
          <p:cNvSpPr txBox="1"/>
          <p:nvPr/>
        </p:nvSpPr>
        <p:spPr>
          <a:xfrm>
            <a:off x="6688184" y="6080467"/>
            <a:ext cx="4532811" cy="923330"/>
          </a:xfrm>
          <a:prstGeom prst="rect">
            <a:avLst/>
          </a:prstGeom>
          <a:noFill/>
        </p:spPr>
        <p:txBody>
          <a:bodyPr wrap="square" rtlCol="0">
            <a:spAutoFit/>
          </a:bodyPr>
          <a:lstStyle/>
          <a:p>
            <a:r>
              <a:rPr lang="en-US" dirty="0"/>
              <a:t>Gap: </a:t>
            </a:r>
            <a:r>
              <a:rPr lang="en-US" dirty="0">
                <a:hlinkClick r:id="rId12"/>
              </a:rPr>
              <a:t>https://www.gapinc.com/en-us/values/sustainability/product-1/circularity</a:t>
            </a:r>
            <a:endParaRPr lang="en-US" dirty="0"/>
          </a:p>
          <a:p>
            <a:endParaRPr lang="en-US" dirty="0"/>
          </a:p>
        </p:txBody>
      </p:sp>
    </p:spTree>
    <p:extLst>
      <p:ext uri="{BB962C8B-B14F-4D97-AF65-F5344CB8AC3E}">
        <p14:creationId xmlns:p14="http://schemas.microsoft.com/office/powerpoint/2010/main" val="99177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329FB-6B26-D74F-A23A-28376C445738}"/>
              </a:ext>
            </a:extLst>
          </p:cNvPr>
          <p:cNvPicPr>
            <a:picLocks noChangeAspect="1"/>
          </p:cNvPicPr>
          <p:nvPr/>
        </p:nvPicPr>
        <p:blipFill>
          <a:blip r:embed="rId2"/>
          <a:stretch>
            <a:fillRect/>
          </a:stretch>
        </p:blipFill>
        <p:spPr>
          <a:xfrm>
            <a:off x="894963" y="712602"/>
            <a:ext cx="10402073" cy="6145398"/>
          </a:xfrm>
          <a:prstGeom prst="rect">
            <a:avLst/>
          </a:prstGeom>
        </p:spPr>
      </p:pic>
      <p:pic>
        <p:nvPicPr>
          <p:cNvPr id="5" name="Picture 4">
            <a:extLst>
              <a:ext uri="{FF2B5EF4-FFF2-40B4-BE49-F238E27FC236}">
                <a16:creationId xmlns:a16="http://schemas.microsoft.com/office/drawing/2014/main" id="{87C203D9-CD65-EE49-9385-05D676AB02D3}"/>
              </a:ext>
            </a:extLst>
          </p:cNvPr>
          <p:cNvPicPr>
            <a:picLocks noChangeAspect="1"/>
          </p:cNvPicPr>
          <p:nvPr/>
        </p:nvPicPr>
        <p:blipFill>
          <a:blip r:embed="rId3"/>
          <a:stretch>
            <a:fillRect/>
          </a:stretch>
        </p:blipFill>
        <p:spPr>
          <a:xfrm>
            <a:off x="94863" y="43774"/>
            <a:ext cx="1600200" cy="723900"/>
          </a:xfrm>
          <a:prstGeom prst="rect">
            <a:avLst/>
          </a:prstGeom>
        </p:spPr>
      </p:pic>
      <p:sp>
        <p:nvSpPr>
          <p:cNvPr id="7" name="TextBox 6">
            <a:extLst>
              <a:ext uri="{FF2B5EF4-FFF2-40B4-BE49-F238E27FC236}">
                <a16:creationId xmlns:a16="http://schemas.microsoft.com/office/drawing/2014/main" id="{7E424D01-D34C-7F4D-A2B1-B5BBA70D325A}"/>
              </a:ext>
            </a:extLst>
          </p:cNvPr>
          <p:cNvSpPr txBox="1"/>
          <p:nvPr/>
        </p:nvSpPr>
        <p:spPr>
          <a:xfrm>
            <a:off x="2500008" y="193522"/>
            <a:ext cx="6128424" cy="646331"/>
          </a:xfrm>
          <a:prstGeom prst="rect">
            <a:avLst/>
          </a:prstGeom>
          <a:noFill/>
        </p:spPr>
        <p:txBody>
          <a:bodyPr wrap="square">
            <a:spAutoFit/>
          </a:bodyPr>
          <a:lstStyle/>
          <a:p>
            <a:r>
              <a:rPr lang="en-US" dirty="0">
                <a:hlinkClick r:id="rId4"/>
              </a:rPr>
              <a:t>https://www.thredup.com</a:t>
            </a:r>
            <a:endParaRPr lang="en-US" dirty="0"/>
          </a:p>
          <a:p>
            <a:endParaRPr lang="en-US" dirty="0"/>
          </a:p>
        </p:txBody>
      </p:sp>
    </p:spTree>
    <p:extLst>
      <p:ext uri="{BB962C8B-B14F-4D97-AF65-F5344CB8AC3E}">
        <p14:creationId xmlns:p14="http://schemas.microsoft.com/office/powerpoint/2010/main" val="1793146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F5C5CA5-D422-A642-9B0A-7F0944ACC635}"/>
              </a:ext>
            </a:extLst>
          </p:cNvPr>
          <p:cNvPicPr>
            <a:picLocks noGrp="1" noChangeAspect="1"/>
          </p:cNvPicPr>
          <p:nvPr>
            <p:ph idx="4294967295"/>
          </p:nvPr>
        </p:nvPicPr>
        <p:blipFill>
          <a:blip r:embed="rId2"/>
          <a:stretch>
            <a:fillRect/>
          </a:stretch>
        </p:blipFill>
        <p:spPr>
          <a:xfrm>
            <a:off x="163631" y="2429523"/>
            <a:ext cx="1462941" cy="1617352"/>
          </a:xfrm>
        </p:spPr>
      </p:pic>
      <p:sp>
        <p:nvSpPr>
          <p:cNvPr id="4" name="Title 1">
            <a:extLst>
              <a:ext uri="{FF2B5EF4-FFF2-40B4-BE49-F238E27FC236}">
                <a16:creationId xmlns:a16="http://schemas.microsoft.com/office/drawing/2014/main" id="{6EE3C73C-8DD7-6945-AC97-18B883271E1C}"/>
              </a:ext>
            </a:extLst>
          </p:cNvPr>
          <p:cNvSpPr txBox="1">
            <a:spLocks/>
          </p:cNvSpPr>
          <p:nvPr/>
        </p:nvSpPr>
        <p:spPr>
          <a:xfrm>
            <a:off x="0" y="21369"/>
            <a:ext cx="12192000" cy="583540"/>
          </a:xfrm>
          <a:prstGeom prst="rect">
            <a:avLst/>
          </a:prstGeom>
          <a:solidFill>
            <a:schemeClr val="accent3">
              <a:lumMod val="60000"/>
              <a:lumOff val="40000"/>
            </a:schemeClr>
          </a:solidFill>
          <a:ln w="28575" cmpd="sng">
            <a:solidFill>
              <a:srgbClr val="000000"/>
            </a:solidFill>
          </a:ln>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Research task: The Circular Economy</a:t>
            </a:r>
            <a:endParaRPr lang="en-US" sz="3600" b="1" u="sng" dirty="0"/>
          </a:p>
        </p:txBody>
      </p:sp>
      <p:pic>
        <p:nvPicPr>
          <p:cNvPr id="5" name="Picture 4">
            <a:extLst>
              <a:ext uri="{FF2B5EF4-FFF2-40B4-BE49-F238E27FC236}">
                <a16:creationId xmlns:a16="http://schemas.microsoft.com/office/drawing/2014/main" id="{112D2BC5-FFBB-804A-94FB-B081B0908876}"/>
              </a:ext>
            </a:extLst>
          </p:cNvPr>
          <p:cNvPicPr>
            <a:picLocks noChangeAspect="1"/>
          </p:cNvPicPr>
          <p:nvPr/>
        </p:nvPicPr>
        <p:blipFill>
          <a:blip r:embed="rId3"/>
          <a:stretch>
            <a:fillRect/>
          </a:stretch>
        </p:blipFill>
        <p:spPr>
          <a:xfrm>
            <a:off x="8002890" y="179603"/>
            <a:ext cx="3191252" cy="3083377"/>
          </a:xfrm>
          <a:prstGeom prst="rect">
            <a:avLst/>
          </a:prstGeom>
        </p:spPr>
      </p:pic>
      <p:pic>
        <p:nvPicPr>
          <p:cNvPr id="6" name="Picture 5">
            <a:extLst>
              <a:ext uri="{FF2B5EF4-FFF2-40B4-BE49-F238E27FC236}">
                <a16:creationId xmlns:a16="http://schemas.microsoft.com/office/drawing/2014/main" id="{D499B5B1-DD03-FB47-826F-07352B077EA7}"/>
              </a:ext>
            </a:extLst>
          </p:cNvPr>
          <p:cNvPicPr>
            <a:picLocks noChangeAspect="1"/>
          </p:cNvPicPr>
          <p:nvPr/>
        </p:nvPicPr>
        <p:blipFill>
          <a:blip r:embed="rId4"/>
          <a:stretch>
            <a:fillRect/>
          </a:stretch>
        </p:blipFill>
        <p:spPr>
          <a:xfrm>
            <a:off x="124919" y="666969"/>
            <a:ext cx="2274277" cy="1295474"/>
          </a:xfrm>
          <a:prstGeom prst="rect">
            <a:avLst/>
          </a:prstGeom>
        </p:spPr>
      </p:pic>
      <p:sp>
        <p:nvSpPr>
          <p:cNvPr id="9" name="TextBox 8">
            <a:extLst>
              <a:ext uri="{FF2B5EF4-FFF2-40B4-BE49-F238E27FC236}">
                <a16:creationId xmlns:a16="http://schemas.microsoft.com/office/drawing/2014/main" id="{087F45A8-F6A2-D249-AD59-9DA9AAD91CC0}"/>
              </a:ext>
            </a:extLst>
          </p:cNvPr>
          <p:cNvSpPr txBox="1"/>
          <p:nvPr/>
        </p:nvSpPr>
        <p:spPr>
          <a:xfrm>
            <a:off x="198805" y="1989027"/>
            <a:ext cx="2124806" cy="369332"/>
          </a:xfrm>
          <a:prstGeom prst="rect">
            <a:avLst/>
          </a:prstGeom>
          <a:noFill/>
        </p:spPr>
        <p:txBody>
          <a:bodyPr wrap="square" rtlCol="0">
            <a:spAutoFit/>
          </a:bodyPr>
          <a:lstStyle/>
          <a:p>
            <a:r>
              <a:rPr lang="en-US" dirty="0" err="1"/>
              <a:t>Ooho</a:t>
            </a:r>
            <a:r>
              <a:rPr lang="en-US" dirty="0"/>
              <a:t> </a:t>
            </a:r>
          </a:p>
        </p:txBody>
      </p:sp>
      <p:sp>
        <p:nvSpPr>
          <p:cNvPr id="10" name="TextBox 9">
            <a:extLst>
              <a:ext uri="{FF2B5EF4-FFF2-40B4-BE49-F238E27FC236}">
                <a16:creationId xmlns:a16="http://schemas.microsoft.com/office/drawing/2014/main" id="{40FBD6A0-B893-5147-9D38-BEF8F2975235}"/>
              </a:ext>
            </a:extLst>
          </p:cNvPr>
          <p:cNvSpPr txBox="1"/>
          <p:nvPr/>
        </p:nvSpPr>
        <p:spPr>
          <a:xfrm>
            <a:off x="163631" y="4123327"/>
            <a:ext cx="2124806" cy="369332"/>
          </a:xfrm>
          <a:prstGeom prst="rect">
            <a:avLst/>
          </a:prstGeom>
          <a:noFill/>
        </p:spPr>
        <p:txBody>
          <a:bodyPr wrap="square" rtlCol="0">
            <a:spAutoFit/>
          </a:bodyPr>
          <a:lstStyle/>
          <a:p>
            <a:r>
              <a:rPr lang="en-US" dirty="0"/>
              <a:t>Nike grind </a:t>
            </a:r>
          </a:p>
        </p:txBody>
      </p:sp>
      <p:pic>
        <p:nvPicPr>
          <p:cNvPr id="12" name="Picture 11">
            <a:extLst>
              <a:ext uri="{FF2B5EF4-FFF2-40B4-BE49-F238E27FC236}">
                <a16:creationId xmlns:a16="http://schemas.microsoft.com/office/drawing/2014/main" id="{107C0FB5-DAE0-9B48-B43C-AE942860D012}"/>
              </a:ext>
            </a:extLst>
          </p:cNvPr>
          <p:cNvPicPr>
            <a:picLocks noChangeAspect="1"/>
          </p:cNvPicPr>
          <p:nvPr/>
        </p:nvPicPr>
        <p:blipFill>
          <a:blip r:embed="rId5"/>
          <a:stretch>
            <a:fillRect/>
          </a:stretch>
        </p:blipFill>
        <p:spPr>
          <a:xfrm>
            <a:off x="2593484" y="655086"/>
            <a:ext cx="2579077" cy="1848485"/>
          </a:xfrm>
          <a:prstGeom prst="rect">
            <a:avLst/>
          </a:prstGeom>
        </p:spPr>
      </p:pic>
      <p:sp>
        <p:nvSpPr>
          <p:cNvPr id="13" name="TextBox 12">
            <a:extLst>
              <a:ext uri="{FF2B5EF4-FFF2-40B4-BE49-F238E27FC236}">
                <a16:creationId xmlns:a16="http://schemas.microsoft.com/office/drawing/2014/main" id="{9FC88FAC-7860-8643-ABF8-9B3EEAB866B0}"/>
              </a:ext>
            </a:extLst>
          </p:cNvPr>
          <p:cNvSpPr txBox="1"/>
          <p:nvPr/>
        </p:nvSpPr>
        <p:spPr>
          <a:xfrm>
            <a:off x="2942980" y="2429523"/>
            <a:ext cx="2124806" cy="369332"/>
          </a:xfrm>
          <a:prstGeom prst="rect">
            <a:avLst/>
          </a:prstGeom>
          <a:noFill/>
        </p:spPr>
        <p:txBody>
          <a:bodyPr wrap="square" rtlCol="0">
            <a:spAutoFit/>
          </a:bodyPr>
          <a:lstStyle/>
          <a:p>
            <a:r>
              <a:rPr lang="en-US" dirty="0"/>
              <a:t>Ikea </a:t>
            </a:r>
          </a:p>
        </p:txBody>
      </p:sp>
      <p:pic>
        <p:nvPicPr>
          <p:cNvPr id="15" name="Picture 14">
            <a:extLst>
              <a:ext uri="{FF2B5EF4-FFF2-40B4-BE49-F238E27FC236}">
                <a16:creationId xmlns:a16="http://schemas.microsoft.com/office/drawing/2014/main" id="{BF371AE6-EF48-AF43-99A8-07931E50E179}"/>
              </a:ext>
            </a:extLst>
          </p:cNvPr>
          <p:cNvPicPr>
            <a:picLocks noChangeAspect="1"/>
          </p:cNvPicPr>
          <p:nvPr/>
        </p:nvPicPr>
        <p:blipFill>
          <a:blip r:embed="rId6"/>
          <a:stretch>
            <a:fillRect/>
          </a:stretch>
        </p:blipFill>
        <p:spPr>
          <a:xfrm>
            <a:off x="52871" y="4526372"/>
            <a:ext cx="2346325" cy="1832062"/>
          </a:xfrm>
          <a:prstGeom prst="rect">
            <a:avLst/>
          </a:prstGeom>
        </p:spPr>
      </p:pic>
      <p:sp>
        <p:nvSpPr>
          <p:cNvPr id="16" name="TextBox 15">
            <a:extLst>
              <a:ext uri="{FF2B5EF4-FFF2-40B4-BE49-F238E27FC236}">
                <a16:creationId xmlns:a16="http://schemas.microsoft.com/office/drawing/2014/main" id="{C6D62B9A-FAE9-0D46-BC76-D9454AAC7A4D}"/>
              </a:ext>
            </a:extLst>
          </p:cNvPr>
          <p:cNvSpPr txBox="1"/>
          <p:nvPr/>
        </p:nvSpPr>
        <p:spPr>
          <a:xfrm>
            <a:off x="1" y="6303312"/>
            <a:ext cx="2942980" cy="646331"/>
          </a:xfrm>
          <a:prstGeom prst="rect">
            <a:avLst/>
          </a:prstGeom>
          <a:noFill/>
        </p:spPr>
        <p:txBody>
          <a:bodyPr wrap="square" rtlCol="0">
            <a:spAutoFit/>
          </a:bodyPr>
          <a:lstStyle/>
          <a:p>
            <a:r>
              <a:rPr lang="en-US" dirty="0"/>
              <a:t>Adidas- </a:t>
            </a:r>
          </a:p>
          <a:p>
            <a:r>
              <a:rPr lang="en-US" dirty="0" err="1"/>
              <a:t>UltraBOOST</a:t>
            </a:r>
            <a:r>
              <a:rPr lang="en-US" dirty="0"/>
              <a:t> DNA LOOP  </a:t>
            </a:r>
          </a:p>
        </p:txBody>
      </p:sp>
      <p:pic>
        <p:nvPicPr>
          <p:cNvPr id="18" name="Picture 17">
            <a:extLst>
              <a:ext uri="{FF2B5EF4-FFF2-40B4-BE49-F238E27FC236}">
                <a16:creationId xmlns:a16="http://schemas.microsoft.com/office/drawing/2014/main" id="{986EB96A-CC2F-9A47-BCB9-AECCD9F5FA43}"/>
              </a:ext>
            </a:extLst>
          </p:cNvPr>
          <p:cNvPicPr>
            <a:picLocks noChangeAspect="1"/>
          </p:cNvPicPr>
          <p:nvPr/>
        </p:nvPicPr>
        <p:blipFill>
          <a:blip r:embed="rId7"/>
          <a:stretch>
            <a:fillRect/>
          </a:stretch>
        </p:blipFill>
        <p:spPr>
          <a:xfrm>
            <a:off x="2637933" y="2767550"/>
            <a:ext cx="2334357" cy="1604938"/>
          </a:xfrm>
          <a:prstGeom prst="rect">
            <a:avLst/>
          </a:prstGeom>
        </p:spPr>
      </p:pic>
      <p:sp>
        <p:nvSpPr>
          <p:cNvPr id="19" name="TextBox 18">
            <a:extLst>
              <a:ext uri="{FF2B5EF4-FFF2-40B4-BE49-F238E27FC236}">
                <a16:creationId xmlns:a16="http://schemas.microsoft.com/office/drawing/2014/main" id="{3BC5DF25-AD05-504F-9BF1-D2294DD5E4C7}"/>
              </a:ext>
            </a:extLst>
          </p:cNvPr>
          <p:cNvSpPr txBox="1"/>
          <p:nvPr/>
        </p:nvSpPr>
        <p:spPr>
          <a:xfrm>
            <a:off x="2470999" y="4434396"/>
            <a:ext cx="3166695" cy="646331"/>
          </a:xfrm>
          <a:prstGeom prst="rect">
            <a:avLst/>
          </a:prstGeom>
          <a:noFill/>
        </p:spPr>
        <p:txBody>
          <a:bodyPr wrap="square" rtlCol="0">
            <a:spAutoFit/>
          </a:bodyPr>
          <a:lstStyle/>
          <a:p>
            <a:r>
              <a:rPr lang="en-US" dirty="0"/>
              <a:t>Burger king- re useable packaging  </a:t>
            </a:r>
          </a:p>
        </p:txBody>
      </p:sp>
      <p:pic>
        <p:nvPicPr>
          <p:cNvPr id="21" name="Picture 20">
            <a:extLst>
              <a:ext uri="{FF2B5EF4-FFF2-40B4-BE49-F238E27FC236}">
                <a16:creationId xmlns:a16="http://schemas.microsoft.com/office/drawing/2014/main" id="{C6FD46C9-64EB-8043-82C9-D7FBEF943AA3}"/>
              </a:ext>
            </a:extLst>
          </p:cNvPr>
          <p:cNvPicPr>
            <a:picLocks noChangeAspect="1"/>
          </p:cNvPicPr>
          <p:nvPr/>
        </p:nvPicPr>
        <p:blipFill>
          <a:blip r:embed="rId8"/>
          <a:stretch>
            <a:fillRect/>
          </a:stretch>
        </p:blipFill>
        <p:spPr>
          <a:xfrm flipH="1">
            <a:off x="2593484" y="5142635"/>
            <a:ext cx="2165416" cy="1322082"/>
          </a:xfrm>
          <a:prstGeom prst="rect">
            <a:avLst/>
          </a:prstGeom>
        </p:spPr>
      </p:pic>
      <p:sp>
        <p:nvSpPr>
          <p:cNvPr id="22" name="TextBox 21">
            <a:extLst>
              <a:ext uri="{FF2B5EF4-FFF2-40B4-BE49-F238E27FC236}">
                <a16:creationId xmlns:a16="http://schemas.microsoft.com/office/drawing/2014/main" id="{26332918-187D-D848-A843-6F63CF0EB7CD}"/>
              </a:ext>
            </a:extLst>
          </p:cNvPr>
          <p:cNvSpPr txBox="1"/>
          <p:nvPr/>
        </p:nvSpPr>
        <p:spPr>
          <a:xfrm>
            <a:off x="2675786" y="6488335"/>
            <a:ext cx="2124806" cy="369332"/>
          </a:xfrm>
          <a:prstGeom prst="rect">
            <a:avLst/>
          </a:prstGeom>
          <a:noFill/>
        </p:spPr>
        <p:txBody>
          <a:bodyPr wrap="square" rtlCol="0">
            <a:spAutoFit/>
          </a:bodyPr>
          <a:lstStyle/>
          <a:p>
            <a:r>
              <a:rPr lang="en-US" dirty="0"/>
              <a:t>Apple </a:t>
            </a:r>
          </a:p>
        </p:txBody>
      </p:sp>
      <p:sp>
        <p:nvSpPr>
          <p:cNvPr id="23" name="TextBox 22">
            <a:extLst>
              <a:ext uri="{FF2B5EF4-FFF2-40B4-BE49-F238E27FC236}">
                <a16:creationId xmlns:a16="http://schemas.microsoft.com/office/drawing/2014/main" id="{1EACE211-F192-9A46-90BD-0234F333B6D8}"/>
              </a:ext>
            </a:extLst>
          </p:cNvPr>
          <p:cNvSpPr txBox="1"/>
          <p:nvPr/>
        </p:nvSpPr>
        <p:spPr>
          <a:xfrm>
            <a:off x="6554308" y="3595020"/>
            <a:ext cx="5017476" cy="2585323"/>
          </a:xfrm>
          <a:prstGeom prst="rect">
            <a:avLst/>
          </a:prstGeom>
          <a:solidFill>
            <a:schemeClr val="accent5">
              <a:lumMod val="40000"/>
              <a:lumOff val="60000"/>
            </a:schemeClr>
          </a:solidFill>
        </p:spPr>
        <p:txBody>
          <a:bodyPr wrap="square" rtlCol="0">
            <a:spAutoFit/>
          </a:bodyPr>
          <a:lstStyle/>
          <a:p>
            <a:r>
              <a:rPr lang="en-US" dirty="0"/>
              <a:t>Research at least one of these companies</a:t>
            </a:r>
          </a:p>
          <a:p>
            <a:endParaRPr lang="en-US" dirty="0"/>
          </a:p>
          <a:p>
            <a:pPr marL="342900" indent="-342900">
              <a:buAutoNum type="arabicPeriod"/>
            </a:pPr>
            <a:r>
              <a:rPr lang="en-US" dirty="0"/>
              <a:t>Write a description of what the company is doing to become more sustainable</a:t>
            </a:r>
          </a:p>
          <a:p>
            <a:pPr marL="342900" indent="-342900">
              <a:buAutoNum type="arabicPeriod"/>
            </a:pPr>
            <a:r>
              <a:rPr lang="en-US" dirty="0"/>
              <a:t>How do these policies reduce the amount of resources being used?</a:t>
            </a:r>
          </a:p>
          <a:p>
            <a:pPr marL="342900" indent="-342900">
              <a:buAutoNum type="arabicPeriod"/>
            </a:pPr>
            <a:r>
              <a:rPr lang="en-US" dirty="0"/>
              <a:t>How does this fit into the idea of the circular economy? </a:t>
            </a:r>
          </a:p>
          <a:p>
            <a:r>
              <a:rPr lang="en-US" dirty="0"/>
              <a:t> </a:t>
            </a:r>
          </a:p>
        </p:txBody>
      </p:sp>
    </p:spTree>
    <p:extLst>
      <p:ext uri="{BB962C8B-B14F-4D97-AF65-F5344CB8AC3E}">
        <p14:creationId xmlns:p14="http://schemas.microsoft.com/office/powerpoint/2010/main" val="2743188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40AC2-BA83-DF45-943D-270597464D18}"/>
              </a:ext>
            </a:extLst>
          </p:cNvPr>
          <p:cNvPicPr>
            <a:picLocks noChangeAspect="1"/>
          </p:cNvPicPr>
          <p:nvPr/>
        </p:nvPicPr>
        <p:blipFill>
          <a:blip r:embed="rId2"/>
          <a:stretch>
            <a:fillRect/>
          </a:stretch>
        </p:blipFill>
        <p:spPr>
          <a:xfrm>
            <a:off x="0" y="533541"/>
            <a:ext cx="7259455" cy="4355673"/>
          </a:xfrm>
          <a:prstGeom prst="rect">
            <a:avLst/>
          </a:prstGeom>
        </p:spPr>
      </p:pic>
      <p:sp>
        <p:nvSpPr>
          <p:cNvPr id="3" name="Rectangle 2">
            <a:extLst>
              <a:ext uri="{FF2B5EF4-FFF2-40B4-BE49-F238E27FC236}">
                <a16:creationId xmlns:a16="http://schemas.microsoft.com/office/drawing/2014/main" id="{844922F8-FC33-5143-8B1C-559BFB6D705F}"/>
              </a:ext>
            </a:extLst>
          </p:cNvPr>
          <p:cNvSpPr/>
          <p:nvPr/>
        </p:nvSpPr>
        <p:spPr>
          <a:xfrm>
            <a:off x="7410786" y="1732886"/>
            <a:ext cx="3022751" cy="646331"/>
          </a:xfrm>
          <a:prstGeom prst="rect">
            <a:avLst/>
          </a:prstGeom>
        </p:spPr>
        <p:txBody>
          <a:bodyPr wrap="none">
            <a:spAutoFit/>
          </a:bodyPr>
          <a:lstStyle/>
          <a:p>
            <a:r>
              <a:rPr lang="en-US" dirty="0">
                <a:hlinkClick r:id="rId3"/>
              </a:rPr>
              <a:t>https://sustainability.nike.com</a:t>
            </a:r>
            <a:endParaRPr lang="en-US" dirty="0"/>
          </a:p>
          <a:p>
            <a:endParaRPr lang="en-US" dirty="0"/>
          </a:p>
        </p:txBody>
      </p:sp>
      <p:pic>
        <p:nvPicPr>
          <p:cNvPr id="5" name="Content Placeholder 7">
            <a:extLst>
              <a:ext uri="{FF2B5EF4-FFF2-40B4-BE49-F238E27FC236}">
                <a16:creationId xmlns:a16="http://schemas.microsoft.com/office/drawing/2014/main" id="{081DF77C-9670-C34C-A6B5-FDFD06626F26}"/>
              </a:ext>
            </a:extLst>
          </p:cNvPr>
          <p:cNvPicPr>
            <a:picLocks noChangeAspect="1"/>
          </p:cNvPicPr>
          <p:nvPr/>
        </p:nvPicPr>
        <p:blipFill>
          <a:blip r:embed="rId4"/>
          <a:stretch>
            <a:fillRect/>
          </a:stretch>
        </p:blipFill>
        <p:spPr>
          <a:xfrm>
            <a:off x="461352" y="4105644"/>
            <a:ext cx="2277697" cy="2519363"/>
          </a:xfrm>
          <a:prstGeom prst="rect">
            <a:avLst/>
          </a:prstGeom>
        </p:spPr>
      </p:pic>
      <p:pic>
        <p:nvPicPr>
          <p:cNvPr id="6" name="Picture 5">
            <a:extLst>
              <a:ext uri="{FF2B5EF4-FFF2-40B4-BE49-F238E27FC236}">
                <a16:creationId xmlns:a16="http://schemas.microsoft.com/office/drawing/2014/main" id="{47FC2BDD-1A68-6341-8CD8-9767D8120FC4}"/>
              </a:ext>
            </a:extLst>
          </p:cNvPr>
          <p:cNvPicPr>
            <a:picLocks noChangeAspect="1"/>
          </p:cNvPicPr>
          <p:nvPr/>
        </p:nvPicPr>
        <p:blipFill>
          <a:blip r:embed="rId5"/>
          <a:stretch>
            <a:fillRect/>
          </a:stretch>
        </p:blipFill>
        <p:spPr>
          <a:xfrm>
            <a:off x="4562536" y="3389573"/>
            <a:ext cx="6588369" cy="3249213"/>
          </a:xfrm>
          <a:prstGeom prst="rect">
            <a:avLst/>
          </a:prstGeom>
        </p:spPr>
      </p:pic>
      <p:sp>
        <p:nvSpPr>
          <p:cNvPr id="7" name="Rectangle 6">
            <a:extLst>
              <a:ext uri="{FF2B5EF4-FFF2-40B4-BE49-F238E27FC236}">
                <a16:creationId xmlns:a16="http://schemas.microsoft.com/office/drawing/2014/main" id="{912BD8FB-BAE3-9A42-A48D-8DECFEA75D66}"/>
              </a:ext>
            </a:extLst>
          </p:cNvPr>
          <p:cNvSpPr/>
          <p:nvPr/>
        </p:nvSpPr>
        <p:spPr>
          <a:xfrm>
            <a:off x="7410786" y="541740"/>
            <a:ext cx="3022752" cy="923330"/>
          </a:xfrm>
          <a:prstGeom prst="rect">
            <a:avLst/>
          </a:prstGeom>
        </p:spPr>
        <p:txBody>
          <a:bodyPr wrap="square">
            <a:spAutoFit/>
          </a:bodyPr>
          <a:lstStyle/>
          <a:p>
            <a:r>
              <a:rPr lang="en-US" dirty="0">
                <a:hlinkClick r:id="rId6"/>
              </a:rPr>
              <a:t>https://www.youtube.com/watch?time_continue=105&amp;v=AaV9nGyY-9A</a:t>
            </a:r>
            <a:endParaRPr lang="en-US" dirty="0"/>
          </a:p>
        </p:txBody>
      </p:sp>
      <p:sp>
        <p:nvSpPr>
          <p:cNvPr id="8" name="TextBox 7">
            <a:extLst>
              <a:ext uri="{FF2B5EF4-FFF2-40B4-BE49-F238E27FC236}">
                <a16:creationId xmlns:a16="http://schemas.microsoft.com/office/drawing/2014/main" id="{C003AAF0-A1E1-3E49-8B6B-2C7602BB9A56}"/>
              </a:ext>
            </a:extLst>
          </p:cNvPr>
          <p:cNvSpPr txBox="1"/>
          <p:nvPr/>
        </p:nvSpPr>
        <p:spPr>
          <a:xfrm>
            <a:off x="140677" y="-1"/>
            <a:ext cx="2598372" cy="523220"/>
          </a:xfrm>
          <a:prstGeom prst="rect">
            <a:avLst/>
          </a:prstGeom>
          <a:noFill/>
        </p:spPr>
        <p:txBody>
          <a:bodyPr wrap="square" rtlCol="0">
            <a:spAutoFit/>
          </a:bodyPr>
          <a:lstStyle/>
          <a:p>
            <a:r>
              <a:rPr lang="en-US" sz="2800" dirty="0"/>
              <a:t>Nike Grind</a:t>
            </a:r>
          </a:p>
        </p:txBody>
      </p:sp>
    </p:spTree>
    <p:extLst>
      <p:ext uri="{BB962C8B-B14F-4D97-AF65-F5344CB8AC3E}">
        <p14:creationId xmlns:p14="http://schemas.microsoft.com/office/powerpoint/2010/main" val="2697403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D136FF-DBFA-8942-B3C1-8A527C5F4DEC}"/>
              </a:ext>
            </a:extLst>
          </p:cNvPr>
          <p:cNvPicPr>
            <a:picLocks noChangeAspect="1"/>
          </p:cNvPicPr>
          <p:nvPr/>
        </p:nvPicPr>
        <p:blipFill>
          <a:blip r:embed="rId3"/>
          <a:stretch>
            <a:fillRect/>
          </a:stretch>
        </p:blipFill>
        <p:spPr>
          <a:xfrm>
            <a:off x="2274277" y="0"/>
            <a:ext cx="9144000" cy="5208608"/>
          </a:xfrm>
          <a:prstGeom prst="rect">
            <a:avLst/>
          </a:prstGeom>
        </p:spPr>
      </p:pic>
      <p:sp>
        <p:nvSpPr>
          <p:cNvPr id="5" name="Content Placeholder 4">
            <a:extLst>
              <a:ext uri="{FF2B5EF4-FFF2-40B4-BE49-F238E27FC236}">
                <a16:creationId xmlns:a16="http://schemas.microsoft.com/office/drawing/2014/main" id="{E89F67FB-FAD0-FE4E-BF51-1ABE1C095D5F}"/>
              </a:ext>
            </a:extLst>
          </p:cNvPr>
          <p:cNvSpPr>
            <a:spLocks noGrp="1"/>
          </p:cNvSpPr>
          <p:nvPr>
            <p:ph idx="1"/>
          </p:nvPr>
        </p:nvSpPr>
        <p:spPr>
          <a:xfrm>
            <a:off x="1620444" y="5334001"/>
            <a:ext cx="8229600" cy="1386102"/>
          </a:xfrm>
        </p:spPr>
        <p:txBody>
          <a:bodyPr>
            <a:normAutofit fontScale="70000" lnSpcReduction="20000"/>
          </a:bodyPr>
          <a:lstStyle/>
          <a:p>
            <a:pPr marL="0" indent="0">
              <a:buNone/>
            </a:pPr>
            <a:r>
              <a:rPr lang="en-US" sz="2000" dirty="0">
                <a:hlinkClick r:id="rId4"/>
              </a:rPr>
              <a:t>the </a:t>
            </a:r>
            <a:r>
              <a:rPr lang="en-US" sz="2000" dirty="0" err="1">
                <a:hlinkClick r:id="rId4"/>
              </a:rPr>
              <a:t>ooho</a:t>
            </a:r>
            <a:r>
              <a:rPr lang="en-US" sz="2000" dirty="0">
                <a:hlinkClick r:id="rId4"/>
              </a:rPr>
              <a:t>! edible water bubble gets set to replace plastic bottles</a:t>
            </a:r>
            <a:endParaRPr lang="en-US" sz="2000" dirty="0">
              <a:hlinkClick r:id="" action="ppaction://noaction"/>
            </a:endParaRPr>
          </a:p>
          <a:p>
            <a:pPr marL="0" indent="0">
              <a:buNone/>
            </a:pPr>
            <a:r>
              <a:rPr lang="en-US" sz="2000" dirty="0">
                <a:hlinkClick r:id="" action="ppaction://noaction"/>
              </a:rPr>
              <a:t>Is This Edible Blob The New Water Bottle?</a:t>
            </a:r>
          </a:p>
          <a:p>
            <a:pPr marL="0" indent="0">
              <a:buNone/>
            </a:pPr>
            <a:r>
              <a:rPr lang="en-US" sz="2000" dirty="0">
                <a:hlinkClick r:id="" action="ppaction://noaction"/>
              </a:rPr>
              <a:t>This edible water bottle is how you will drink in the future</a:t>
            </a:r>
            <a:endParaRPr lang="en-US" sz="2000" dirty="0"/>
          </a:p>
          <a:p>
            <a:pPr marL="0" indent="0">
              <a:buNone/>
            </a:pPr>
            <a:r>
              <a:rPr lang="en-US" sz="2000" dirty="0">
                <a:hlinkClick r:id="rId5"/>
              </a:rPr>
              <a:t>Ooho</a:t>
            </a:r>
            <a:endParaRPr lang="en-US" sz="2000" dirty="0"/>
          </a:p>
          <a:p>
            <a:pPr marL="0" indent="0">
              <a:buNone/>
            </a:pPr>
            <a:r>
              <a:rPr lang="en-US" sz="2000" dirty="0">
                <a:hlinkClick r:id="rId6"/>
              </a:rPr>
              <a:t>These tiny edible water bottles are almost completely pointless</a:t>
            </a:r>
            <a:endParaRPr lang="en-US" sz="2000" dirty="0"/>
          </a:p>
          <a:p>
            <a:pPr marL="0" indent="0">
              <a:buNone/>
            </a:pPr>
            <a:endParaRPr lang="en-US" sz="2500" dirty="0"/>
          </a:p>
          <a:p>
            <a:pPr marL="0" indent="0">
              <a:buNone/>
            </a:pPr>
            <a:endParaRPr lang="en-US" sz="1600" dirty="0"/>
          </a:p>
        </p:txBody>
      </p:sp>
      <p:sp>
        <p:nvSpPr>
          <p:cNvPr id="3" name="TextBox 2">
            <a:extLst>
              <a:ext uri="{FF2B5EF4-FFF2-40B4-BE49-F238E27FC236}">
                <a16:creationId xmlns:a16="http://schemas.microsoft.com/office/drawing/2014/main" id="{4D254564-F211-BD41-A048-09D5590064A5}"/>
              </a:ext>
            </a:extLst>
          </p:cNvPr>
          <p:cNvSpPr txBox="1"/>
          <p:nvPr/>
        </p:nvSpPr>
        <p:spPr>
          <a:xfrm>
            <a:off x="293077" y="234462"/>
            <a:ext cx="1535723" cy="369332"/>
          </a:xfrm>
          <a:prstGeom prst="rect">
            <a:avLst/>
          </a:prstGeom>
          <a:noFill/>
        </p:spPr>
        <p:txBody>
          <a:bodyPr wrap="square" rtlCol="0">
            <a:spAutoFit/>
          </a:bodyPr>
          <a:lstStyle/>
          <a:p>
            <a:r>
              <a:rPr lang="en-US" dirty="0" err="1"/>
              <a:t>Ooho</a:t>
            </a:r>
            <a:endParaRPr lang="en-US" dirty="0"/>
          </a:p>
        </p:txBody>
      </p:sp>
    </p:spTree>
    <p:extLst>
      <p:ext uri="{BB962C8B-B14F-4D97-AF65-F5344CB8AC3E}">
        <p14:creationId xmlns:p14="http://schemas.microsoft.com/office/powerpoint/2010/main" val="2933831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5D6F-C29A-8D43-85CF-C1CA816AEFC2}"/>
              </a:ext>
            </a:extLst>
          </p:cNvPr>
          <p:cNvSpPr>
            <a:spLocks noGrp="1"/>
          </p:cNvSpPr>
          <p:nvPr>
            <p:ph type="title"/>
          </p:nvPr>
        </p:nvSpPr>
        <p:spPr>
          <a:xfrm>
            <a:off x="7233138" y="365125"/>
            <a:ext cx="4120662" cy="1325563"/>
          </a:xfrm>
        </p:spPr>
        <p:txBody>
          <a:bodyPr/>
          <a:lstStyle/>
          <a:p>
            <a:r>
              <a:rPr lang="en-US" dirty="0"/>
              <a:t>Ikea</a:t>
            </a:r>
          </a:p>
        </p:txBody>
      </p:sp>
      <p:sp>
        <p:nvSpPr>
          <p:cNvPr id="3" name="Content Placeholder 2">
            <a:extLst>
              <a:ext uri="{FF2B5EF4-FFF2-40B4-BE49-F238E27FC236}">
                <a16:creationId xmlns:a16="http://schemas.microsoft.com/office/drawing/2014/main" id="{319C5B35-68A6-B643-93F3-06000C109E44}"/>
              </a:ext>
            </a:extLst>
          </p:cNvPr>
          <p:cNvSpPr>
            <a:spLocks noGrp="1"/>
          </p:cNvSpPr>
          <p:nvPr>
            <p:ph idx="1"/>
          </p:nvPr>
        </p:nvSpPr>
        <p:spPr>
          <a:xfrm>
            <a:off x="6342184" y="1825625"/>
            <a:ext cx="5011615" cy="4351338"/>
          </a:xfrm>
        </p:spPr>
        <p:txBody>
          <a:bodyPr>
            <a:normAutofit fontScale="92500" lnSpcReduction="10000"/>
          </a:bodyPr>
          <a:lstStyle/>
          <a:p>
            <a:pPr marL="0" indent="0">
              <a:buNone/>
            </a:pPr>
            <a:r>
              <a:rPr lang="en-US" dirty="0">
                <a:hlinkClick r:id="rId2"/>
              </a:rPr>
              <a:t>https://www.ikea.com/us/en/this-is-ikea/sustainable-everyday/a-circular-ikea-making-the-things-we-love-last-longer-pub9750dd90</a:t>
            </a:r>
            <a:endParaRPr lang="en-US" dirty="0"/>
          </a:p>
          <a:p>
            <a:pPr marL="0" indent="0">
              <a:buNone/>
            </a:pPr>
            <a:r>
              <a:rPr lang="en-US" dirty="0">
                <a:hlinkClick r:id="rId3"/>
              </a:rPr>
              <a:t>https://www.weforum.org/agenda/2020/10/ikea-opens-pilot-second-hand-store-sweden-circular-economy/</a:t>
            </a:r>
            <a:endParaRPr lang="en-US" dirty="0"/>
          </a:p>
          <a:p>
            <a:pPr marL="0" indent="0">
              <a:buNone/>
            </a:pPr>
            <a:r>
              <a:rPr lang="en-US" dirty="0">
                <a:hlinkClick r:id="rId4"/>
              </a:rPr>
              <a:t>https://www.edie.net/news/5/Ikea-launches-circular-economy-strategic-partnership-with-Ellen-MacArthur-Foundation/</a:t>
            </a:r>
            <a:endParaRPr lang="en-US" dirty="0"/>
          </a:p>
          <a:p>
            <a:pPr marL="0" indent="0">
              <a:buNone/>
            </a:pPr>
            <a:endParaRPr lang="en-US" dirty="0"/>
          </a:p>
        </p:txBody>
      </p:sp>
      <p:pic>
        <p:nvPicPr>
          <p:cNvPr id="5" name="Picture 4">
            <a:extLst>
              <a:ext uri="{FF2B5EF4-FFF2-40B4-BE49-F238E27FC236}">
                <a16:creationId xmlns:a16="http://schemas.microsoft.com/office/drawing/2014/main" id="{247092DA-74A0-E348-8518-530A9B2A4307}"/>
              </a:ext>
            </a:extLst>
          </p:cNvPr>
          <p:cNvPicPr>
            <a:picLocks noChangeAspect="1"/>
          </p:cNvPicPr>
          <p:nvPr/>
        </p:nvPicPr>
        <p:blipFill>
          <a:blip r:embed="rId5"/>
          <a:stretch>
            <a:fillRect/>
          </a:stretch>
        </p:blipFill>
        <p:spPr>
          <a:xfrm>
            <a:off x="550985" y="926087"/>
            <a:ext cx="4290646" cy="3075207"/>
          </a:xfrm>
          <a:prstGeom prst="rect">
            <a:avLst/>
          </a:prstGeom>
        </p:spPr>
      </p:pic>
      <p:sp>
        <p:nvSpPr>
          <p:cNvPr id="6" name="TextBox 5">
            <a:extLst>
              <a:ext uri="{FF2B5EF4-FFF2-40B4-BE49-F238E27FC236}">
                <a16:creationId xmlns:a16="http://schemas.microsoft.com/office/drawing/2014/main" id="{5CA74E83-A96F-8E4C-A477-1775564A87F8}"/>
              </a:ext>
            </a:extLst>
          </p:cNvPr>
          <p:cNvSpPr txBox="1"/>
          <p:nvPr/>
        </p:nvSpPr>
        <p:spPr>
          <a:xfrm>
            <a:off x="515815" y="4196862"/>
            <a:ext cx="4396154" cy="1754326"/>
          </a:xfrm>
          <a:prstGeom prst="rect">
            <a:avLst/>
          </a:prstGeom>
          <a:noFill/>
        </p:spPr>
        <p:txBody>
          <a:bodyPr wrap="square" rtlCol="0">
            <a:spAutoFit/>
          </a:bodyPr>
          <a:lstStyle/>
          <a:p>
            <a:r>
              <a:rPr lang="en-US" dirty="0"/>
              <a:t>Swedish furniture giant Ikea says it aims to become a purely circular business by 2030. Last November it opened its first second hand-only store in a shopping </a:t>
            </a:r>
            <a:r>
              <a:rPr lang="en-US" dirty="0" err="1"/>
              <a:t>centre</a:t>
            </a:r>
            <a:r>
              <a:rPr lang="en-US" dirty="0"/>
              <a:t> in the Swedish city of Eskilstuna. The "pop-up" shop will be open until May.</a:t>
            </a:r>
          </a:p>
        </p:txBody>
      </p:sp>
    </p:spTree>
    <p:extLst>
      <p:ext uri="{BB962C8B-B14F-4D97-AF65-F5344CB8AC3E}">
        <p14:creationId xmlns:p14="http://schemas.microsoft.com/office/powerpoint/2010/main" val="925967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0292-CEA4-C445-96DB-A1D3F3DBA265}"/>
              </a:ext>
            </a:extLst>
          </p:cNvPr>
          <p:cNvSpPr>
            <a:spLocks noGrp="1"/>
          </p:cNvSpPr>
          <p:nvPr>
            <p:ph type="title"/>
          </p:nvPr>
        </p:nvSpPr>
        <p:spPr/>
        <p:txBody>
          <a:bodyPr/>
          <a:lstStyle/>
          <a:p>
            <a:r>
              <a:rPr lang="en-US" dirty="0"/>
              <a:t>Adidas </a:t>
            </a:r>
            <a:r>
              <a:rPr lang="en-US" dirty="0" err="1"/>
              <a:t>utlraboost</a:t>
            </a:r>
            <a:endParaRPr lang="en-US" dirty="0"/>
          </a:p>
        </p:txBody>
      </p:sp>
      <p:sp>
        <p:nvSpPr>
          <p:cNvPr id="3" name="Content Placeholder 2">
            <a:extLst>
              <a:ext uri="{FF2B5EF4-FFF2-40B4-BE49-F238E27FC236}">
                <a16:creationId xmlns:a16="http://schemas.microsoft.com/office/drawing/2014/main" id="{AF630EC1-45C8-914A-9DFF-683908E6AC25}"/>
              </a:ext>
            </a:extLst>
          </p:cNvPr>
          <p:cNvSpPr>
            <a:spLocks noGrp="1"/>
          </p:cNvSpPr>
          <p:nvPr>
            <p:ph idx="1"/>
          </p:nvPr>
        </p:nvSpPr>
        <p:spPr/>
        <p:txBody>
          <a:bodyPr/>
          <a:lstStyle/>
          <a:p>
            <a:r>
              <a:rPr lang="en-US" dirty="0">
                <a:hlinkClick r:id="rId2"/>
              </a:rPr>
              <a:t>https://news.adidas.com/boost/ultraboost-dna-loop-launches-to-public-as--made-to-be-remade--running-shoes-come-to-creators-club-we/s/38b4b53e-2343-4d9a-9c59-20feda458e2b</a:t>
            </a:r>
            <a:endParaRPr lang="en-US" dirty="0"/>
          </a:p>
          <a:p>
            <a:r>
              <a:rPr lang="en-US" dirty="0">
                <a:hlinkClick r:id="rId3"/>
              </a:rPr>
              <a:t>https://www.dezeen.com/2020/10/21/adidas-ultraboost-dna-loop-trainer-circular-economy/</a:t>
            </a:r>
            <a:endParaRPr lang="en-US" dirty="0"/>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8C059CD0-B44D-9C4B-A07D-776A040EF581}"/>
              </a:ext>
            </a:extLst>
          </p:cNvPr>
          <p:cNvPicPr>
            <a:picLocks noChangeAspect="1"/>
          </p:cNvPicPr>
          <p:nvPr/>
        </p:nvPicPr>
        <p:blipFill>
          <a:blip r:embed="rId4"/>
          <a:stretch>
            <a:fillRect/>
          </a:stretch>
        </p:blipFill>
        <p:spPr>
          <a:xfrm>
            <a:off x="7461739" y="3811054"/>
            <a:ext cx="3434613" cy="2681821"/>
          </a:xfrm>
          <a:prstGeom prst="rect">
            <a:avLst/>
          </a:prstGeom>
        </p:spPr>
      </p:pic>
    </p:spTree>
    <p:extLst>
      <p:ext uri="{BB962C8B-B14F-4D97-AF65-F5344CB8AC3E}">
        <p14:creationId xmlns:p14="http://schemas.microsoft.com/office/powerpoint/2010/main" val="138890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3FCA-834E-7541-A78E-AB17C0FE5320}"/>
              </a:ext>
            </a:extLst>
          </p:cNvPr>
          <p:cNvSpPr>
            <a:spLocks noGrp="1"/>
          </p:cNvSpPr>
          <p:nvPr>
            <p:ph type="title"/>
          </p:nvPr>
        </p:nvSpPr>
        <p:spPr/>
        <p:txBody>
          <a:bodyPr/>
          <a:lstStyle/>
          <a:p>
            <a:r>
              <a:rPr lang="en-US" dirty="0"/>
              <a:t>Burger king- re useable packaging </a:t>
            </a:r>
          </a:p>
        </p:txBody>
      </p:sp>
      <p:sp>
        <p:nvSpPr>
          <p:cNvPr id="3" name="Content Placeholder 2">
            <a:extLst>
              <a:ext uri="{FF2B5EF4-FFF2-40B4-BE49-F238E27FC236}">
                <a16:creationId xmlns:a16="http://schemas.microsoft.com/office/drawing/2014/main" id="{36C4A488-BE22-4747-BC33-0EB8E4F5F93C}"/>
              </a:ext>
            </a:extLst>
          </p:cNvPr>
          <p:cNvSpPr>
            <a:spLocks noGrp="1"/>
          </p:cNvSpPr>
          <p:nvPr>
            <p:ph idx="1"/>
          </p:nvPr>
        </p:nvSpPr>
        <p:spPr/>
        <p:txBody>
          <a:bodyPr/>
          <a:lstStyle/>
          <a:p>
            <a:r>
              <a:rPr lang="en-US" dirty="0">
                <a:hlinkClick r:id="rId2"/>
              </a:rPr>
              <a:t>https://www.cnn.com/2020/10/22/business/burger-king-reusable-packaging-sustainability/index.html</a:t>
            </a:r>
            <a:endParaRPr lang="en-US" dirty="0"/>
          </a:p>
          <a:p>
            <a:r>
              <a:rPr lang="en-US" dirty="0">
                <a:hlinkClick r:id="rId3"/>
              </a:rPr>
              <a:t>https://www.timeout.com/usa/news/gross-or-sustainable-burger-kings-new-eco-friendly-packaging-will-be-reusable-102220</a:t>
            </a:r>
            <a:endParaRPr lang="en-US" dirty="0"/>
          </a:p>
          <a:p>
            <a:r>
              <a:rPr lang="en-US" dirty="0">
                <a:hlinkClick r:id="rId4"/>
              </a:rPr>
              <a:t>https://www.plasticstoday.com/packaging/burger-king-partners-terracycle-pilot-reusable-packaging</a:t>
            </a:r>
            <a:endParaRPr lang="en-US" dirty="0"/>
          </a:p>
          <a:p>
            <a:endParaRPr lang="en-US" dirty="0"/>
          </a:p>
        </p:txBody>
      </p:sp>
      <p:pic>
        <p:nvPicPr>
          <p:cNvPr id="4" name="Picture 3">
            <a:extLst>
              <a:ext uri="{FF2B5EF4-FFF2-40B4-BE49-F238E27FC236}">
                <a16:creationId xmlns:a16="http://schemas.microsoft.com/office/drawing/2014/main" id="{0C6472C9-3F80-4845-90B0-A34555AFA5DE}"/>
              </a:ext>
            </a:extLst>
          </p:cNvPr>
          <p:cNvPicPr>
            <a:picLocks noChangeAspect="1"/>
          </p:cNvPicPr>
          <p:nvPr/>
        </p:nvPicPr>
        <p:blipFill>
          <a:blip r:embed="rId5"/>
          <a:stretch>
            <a:fillRect/>
          </a:stretch>
        </p:blipFill>
        <p:spPr>
          <a:xfrm>
            <a:off x="9482505" y="225437"/>
            <a:ext cx="2334357" cy="1604938"/>
          </a:xfrm>
          <a:prstGeom prst="rect">
            <a:avLst/>
          </a:prstGeom>
        </p:spPr>
      </p:pic>
    </p:spTree>
    <p:extLst>
      <p:ext uri="{BB962C8B-B14F-4D97-AF65-F5344CB8AC3E}">
        <p14:creationId xmlns:p14="http://schemas.microsoft.com/office/powerpoint/2010/main" val="834211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566F-47CB-FB4D-BD05-12EEE2D1AA0B}"/>
              </a:ext>
            </a:extLst>
          </p:cNvPr>
          <p:cNvSpPr>
            <a:spLocks noGrp="1"/>
          </p:cNvSpPr>
          <p:nvPr>
            <p:ph type="title"/>
          </p:nvPr>
        </p:nvSpPr>
        <p:spPr/>
        <p:txBody>
          <a:bodyPr/>
          <a:lstStyle/>
          <a:p>
            <a:r>
              <a:rPr lang="en-US" dirty="0"/>
              <a:t>Apple</a:t>
            </a:r>
          </a:p>
        </p:txBody>
      </p:sp>
      <p:sp>
        <p:nvSpPr>
          <p:cNvPr id="3" name="Content Placeholder 2">
            <a:extLst>
              <a:ext uri="{FF2B5EF4-FFF2-40B4-BE49-F238E27FC236}">
                <a16:creationId xmlns:a16="http://schemas.microsoft.com/office/drawing/2014/main" id="{8E680D1E-CCCC-0B44-9C73-E426262A657F}"/>
              </a:ext>
            </a:extLst>
          </p:cNvPr>
          <p:cNvSpPr>
            <a:spLocks noGrp="1"/>
          </p:cNvSpPr>
          <p:nvPr>
            <p:ph idx="1"/>
          </p:nvPr>
        </p:nvSpPr>
        <p:spPr/>
        <p:txBody>
          <a:bodyPr/>
          <a:lstStyle/>
          <a:p>
            <a:r>
              <a:rPr lang="en-US" dirty="0">
                <a:hlinkClick r:id="rId2"/>
              </a:rPr>
              <a:t>https://www.apple.com/environment/</a:t>
            </a:r>
            <a:endParaRPr lang="en-US" dirty="0"/>
          </a:p>
          <a:p>
            <a:r>
              <a:rPr lang="en-US" dirty="0">
                <a:hlinkClick r:id="rId3"/>
              </a:rPr>
              <a:t>https://www.reutersevents.com/sustainability/apple-plants-seeds-sustainability</a:t>
            </a:r>
            <a:endParaRPr lang="en-US" dirty="0"/>
          </a:p>
          <a:p>
            <a:r>
              <a:rPr lang="en-US" dirty="0">
                <a:hlinkClick r:id="rId4"/>
              </a:rPr>
              <a:t>https://www.greenbiz.com/article/apple-dials-its-circular-materials-aspirations</a:t>
            </a:r>
            <a:endParaRPr lang="en-US" dirty="0"/>
          </a:p>
          <a:p>
            <a:endParaRPr lang="en-US" dirty="0"/>
          </a:p>
          <a:p>
            <a:endParaRPr lang="en-US" dirty="0"/>
          </a:p>
        </p:txBody>
      </p:sp>
      <p:pic>
        <p:nvPicPr>
          <p:cNvPr id="5" name="Picture 4">
            <a:extLst>
              <a:ext uri="{FF2B5EF4-FFF2-40B4-BE49-F238E27FC236}">
                <a16:creationId xmlns:a16="http://schemas.microsoft.com/office/drawing/2014/main" id="{79D1323D-49F6-2749-A40B-60ADB1BAE987}"/>
              </a:ext>
            </a:extLst>
          </p:cNvPr>
          <p:cNvPicPr>
            <a:picLocks noChangeAspect="1"/>
          </p:cNvPicPr>
          <p:nvPr/>
        </p:nvPicPr>
        <p:blipFill>
          <a:blip r:embed="rId5"/>
          <a:stretch>
            <a:fillRect/>
          </a:stretch>
        </p:blipFill>
        <p:spPr>
          <a:xfrm>
            <a:off x="6096000" y="4001294"/>
            <a:ext cx="3733800" cy="2279650"/>
          </a:xfrm>
          <a:prstGeom prst="rect">
            <a:avLst/>
          </a:prstGeom>
        </p:spPr>
      </p:pic>
    </p:spTree>
    <p:extLst>
      <p:ext uri="{BB962C8B-B14F-4D97-AF65-F5344CB8AC3E}">
        <p14:creationId xmlns:p14="http://schemas.microsoft.com/office/powerpoint/2010/main" val="3900764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CDCF79-CEDA-564E-A17A-BA5CBE421429}"/>
              </a:ext>
            </a:extLst>
          </p:cNvPr>
          <p:cNvPicPr>
            <a:picLocks noChangeAspect="1"/>
          </p:cNvPicPr>
          <p:nvPr/>
        </p:nvPicPr>
        <p:blipFill>
          <a:blip r:embed="rId2"/>
          <a:stretch>
            <a:fillRect/>
          </a:stretch>
        </p:blipFill>
        <p:spPr>
          <a:xfrm>
            <a:off x="2736650" y="0"/>
            <a:ext cx="6552446" cy="6858000"/>
          </a:xfrm>
          <a:prstGeom prst="rect">
            <a:avLst/>
          </a:prstGeom>
        </p:spPr>
      </p:pic>
    </p:spTree>
    <p:extLst>
      <p:ext uri="{BB962C8B-B14F-4D97-AF65-F5344CB8AC3E}">
        <p14:creationId xmlns:p14="http://schemas.microsoft.com/office/powerpoint/2010/main" val="3690806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873E-9017-E749-BB7A-D35CDB4F279B}"/>
              </a:ext>
            </a:extLst>
          </p:cNvPr>
          <p:cNvSpPr>
            <a:spLocks noGrp="1"/>
          </p:cNvSpPr>
          <p:nvPr>
            <p:ph type="title"/>
          </p:nvPr>
        </p:nvSpPr>
        <p:spPr/>
        <p:txBody>
          <a:bodyPr/>
          <a:lstStyle/>
          <a:p>
            <a:r>
              <a:rPr lang="en-US" b="1" dirty="0">
                <a:latin typeface="dearJoe 5 CASUAL PRO" panose="02000000000000000000" pitchFamily="2" charset="0"/>
              </a:rPr>
              <a:t>Nike Grind</a:t>
            </a:r>
            <a:endParaRPr lang="en-US" dirty="0">
              <a:latin typeface="dearJoe 5 CASUAL PRO" panose="02000000000000000000" pitchFamily="2" charset="0"/>
            </a:endParaRPr>
          </a:p>
        </p:txBody>
      </p:sp>
      <p:sp>
        <p:nvSpPr>
          <p:cNvPr id="3" name="Content Placeholder 2">
            <a:extLst>
              <a:ext uri="{FF2B5EF4-FFF2-40B4-BE49-F238E27FC236}">
                <a16:creationId xmlns:a16="http://schemas.microsoft.com/office/drawing/2014/main" id="{4B0BEC5D-1E22-A241-9E1E-78B452B9181C}"/>
              </a:ext>
            </a:extLst>
          </p:cNvPr>
          <p:cNvSpPr>
            <a:spLocks noGrp="1"/>
          </p:cNvSpPr>
          <p:nvPr>
            <p:ph idx="1"/>
          </p:nvPr>
        </p:nvSpPr>
        <p:spPr/>
        <p:txBody>
          <a:bodyPr>
            <a:normAutofit lnSpcReduction="10000"/>
          </a:bodyPr>
          <a:lstStyle/>
          <a:p>
            <a:pPr marL="0" indent="0">
              <a:buNone/>
            </a:pPr>
            <a:r>
              <a:rPr lang="en-US" dirty="0"/>
              <a:t>A collection of </a:t>
            </a:r>
            <a:r>
              <a:rPr lang="en-US" dirty="0">
                <a:hlinkClick r:id="rId2" tooltip="Recycling"/>
              </a:rPr>
              <a:t>recycled materials</a:t>
            </a:r>
            <a:r>
              <a:rPr lang="en-US" dirty="0"/>
              <a:t> developed by </a:t>
            </a:r>
            <a:r>
              <a:rPr lang="en-US" dirty="0">
                <a:hlinkClick r:id="rId3" tooltip="Nike, Inc."/>
              </a:rPr>
              <a:t>Nike</a:t>
            </a:r>
            <a:r>
              <a:rPr lang="en-US" dirty="0"/>
              <a:t> that is composed of pre-consumer manufacturing scraps, recycled post-consumer shoes from the Reuse-A-Shoe program, and unsellable footwear. The purpose of Nike Grind is to eliminate waste and close the loop on Nike's </a:t>
            </a:r>
            <a:r>
              <a:rPr lang="en-US" dirty="0">
                <a:hlinkClick r:id="rId4" tooltip="Product life-cycle management (marketing)"/>
              </a:rPr>
              <a:t>product lifecycle</a:t>
            </a:r>
            <a:r>
              <a:rPr lang="en-US" dirty="0"/>
              <a:t>. </a:t>
            </a:r>
          </a:p>
          <a:p>
            <a:pPr marL="0" indent="0">
              <a:buNone/>
            </a:pPr>
            <a:r>
              <a:rPr lang="en-US" dirty="0"/>
              <a:t>Nike Grind materials are incorporated into some Nike products, including footwear, apparel, and the yarn that composes them. These materials are also used in athletic and play surfaces like running tracks, turf fields, playground surfaces, courts, weight room flooring, and carpet underlay. Since its inception, Nike Grind has been used in over 1 billion square feet of sports surfaces in total. </a:t>
            </a:r>
          </a:p>
        </p:txBody>
      </p:sp>
      <p:pic>
        <p:nvPicPr>
          <p:cNvPr id="4" name="Picture 3">
            <a:extLst>
              <a:ext uri="{FF2B5EF4-FFF2-40B4-BE49-F238E27FC236}">
                <a16:creationId xmlns:a16="http://schemas.microsoft.com/office/drawing/2014/main" id="{ED009035-BA61-CA40-8004-7DC9BB550F4F}"/>
              </a:ext>
            </a:extLst>
          </p:cNvPr>
          <p:cNvPicPr>
            <a:picLocks noChangeAspect="1"/>
          </p:cNvPicPr>
          <p:nvPr/>
        </p:nvPicPr>
        <p:blipFill>
          <a:blip r:embed="rId5"/>
          <a:stretch>
            <a:fillRect/>
          </a:stretch>
        </p:blipFill>
        <p:spPr>
          <a:xfrm>
            <a:off x="8478002" y="0"/>
            <a:ext cx="2443997" cy="1658879"/>
          </a:xfrm>
          <a:prstGeom prst="rect">
            <a:avLst/>
          </a:prstGeom>
        </p:spPr>
      </p:pic>
    </p:spTree>
    <p:extLst>
      <p:ext uri="{BB962C8B-B14F-4D97-AF65-F5344CB8AC3E}">
        <p14:creationId xmlns:p14="http://schemas.microsoft.com/office/powerpoint/2010/main" val="2490875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40AC2-BA83-DF45-943D-270597464D18}"/>
              </a:ext>
            </a:extLst>
          </p:cNvPr>
          <p:cNvPicPr>
            <a:picLocks noChangeAspect="1"/>
          </p:cNvPicPr>
          <p:nvPr/>
        </p:nvPicPr>
        <p:blipFill>
          <a:blip r:embed="rId2"/>
          <a:stretch>
            <a:fillRect/>
          </a:stretch>
        </p:blipFill>
        <p:spPr>
          <a:xfrm>
            <a:off x="1524000" y="609600"/>
            <a:ext cx="9144000" cy="5486400"/>
          </a:xfrm>
          <a:prstGeom prst="rect">
            <a:avLst/>
          </a:prstGeom>
        </p:spPr>
      </p:pic>
      <p:sp>
        <p:nvSpPr>
          <p:cNvPr id="3" name="Rectangle 2">
            <a:extLst>
              <a:ext uri="{FF2B5EF4-FFF2-40B4-BE49-F238E27FC236}">
                <a16:creationId xmlns:a16="http://schemas.microsoft.com/office/drawing/2014/main" id="{844922F8-FC33-5143-8B1C-559BFB6D705F}"/>
              </a:ext>
            </a:extLst>
          </p:cNvPr>
          <p:cNvSpPr/>
          <p:nvPr/>
        </p:nvSpPr>
        <p:spPr>
          <a:xfrm>
            <a:off x="1600201" y="76201"/>
            <a:ext cx="3022751" cy="646331"/>
          </a:xfrm>
          <a:prstGeom prst="rect">
            <a:avLst/>
          </a:prstGeom>
        </p:spPr>
        <p:txBody>
          <a:bodyPr wrap="none">
            <a:spAutoFit/>
          </a:bodyPr>
          <a:lstStyle/>
          <a:p>
            <a:r>
              <a:rPr lang="en-US" dirty="0">
                <a:hlinkClick r:id="rId3"/>
              </a:rPr>
              <a:t>https://sustainability.nike.com</a:t>
            </a:r>
            <a:endParaRPr lang="en-US" dirty="0"/>
          </a:p>
          <a:p>
            <a:endParaRPr lang="en-US" dirty="0"/>
          </a:p>
        </p:txBody>
      </p:sp>
    </p:spTree>
    <p:extLst>
      <p:ext uri="{BB962C8B-B14F-4D97-AF65-F5344CB8AC3E}">
        <p14:creationId xmlns:p14="http://schemas.microsoft.com/office/powerpoint/2010/main" val="297326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735029-03DE-944D-AE11-4AFC8D5871DD}"/>
              </a:ext>
            </a:extLst>
          </p:cNvPr>
          <p:cNvPicPr>
            <a:picLocks noChangeAspect="1"/>
          </p:cNvPicPr>
          <p:nvPr/>
        </p:nvPicPr>
        <p:blipFill>
          <a:blip r:embed="rId2"/>
          <a:stretch>
            <a:fillRect/>
          </a:stretch>
        </p:blipFill>
        <p:spPr>
          <a:xfrm>
            <a:off x="1524000" y="457200"/>
            <a:ext cx="9144000" cy="4509584"/>
          </a:xfrm>
          <a:prstGeom prst="rect">
            <a:avLst/>
          </a:prstGeom>
        </p:spPr>
      </p:pic>
      <p:sp>
        <p:nvSpPr>
          <p:cNvPr id="3" name="Rectangle 2">
            <a:extLst>
              <a:ext uri="{FF2B5EF4-FFF2-40B4-BE49-F238E27FC236}">
                <a16:creationId xmlns:a16="http://schemas.microsoft.com/office/drawing/2014/main" id="{3B6D7EFE-03AC-7541-B364-FEE1C42AD13A}"/>
              </a:ext>
            </a:extLst>
          </p:cNvPr>
          <p:cNvSpPr/>
          <p:nvPr/>
        </p:nvSpPr>
        <p:spPr>
          <a:xfrm>
            <a:off x="1752600" y="6211670"/>
            <a:ext cx="7467600" cy="646331"/>
          </a:xfrm>
          <a:prstGeom prst="rect">
            <a:avLst/>
          </a:prstGeom>
        </p:spPr>
        <p:txBody>
          <a:bodyPr wrap="square">
            <a:spAutoFit/>
          </a:bodyPr>
          <a:lstStyle/>
          <a:p>
            <a:r>
              <a:rPr lang="en-US" dirty="0">
                <a:hlinkClick r:id="rId3"/>
              </a:rPr>
              <a:t>https://www.youtube.com/watch?time_continue=105&amp;v=AaV9nGyY-9A</a:t>
            </a:r>
            <a:endParaRPr lang="en-US" dirty="0"/>
          </a:p>
          <a:p>
            <a:endParaRPr lang="en-US" dirty="0"/>
          </a:p>
        </p:txBody>
      </p:sp>
    </p:spTree>
    <p:extLst>
      <p:ext uri="{BB962C8B-B14F-4D97-AF65-F5344CB8AC3E}">
        <p14:creationId xmlns:p14="http://schemas.microsoft.com/office/powerpoint/2010/main" val="1428262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1DC4E0-12EC-F643-85FA-A6C0480CBCE6}"/>
              </a:ext>
            </a:extLst>
          </p:cNvPr>
          <p:cNvPicPr>
            <a:picLocks noChangeAspect="1"/>
          </p:cNvPicPr>
          <p:nvPr/>
        </p:nvPicPr>
        <p:blipFill>
          <a:blip r:embed="rId2"/>
          <a:stretch>
            <a:fillRect/>
          </a:stretch>
        </p:blipFill>
        <p:spPr>
          <a:xfrm>
            <a:off x="1524000" y="1205825"/>
            <a:ext cx="9144000" cy="5659103"/>
          </a:xfrm>
          <a:prstGeom prst="rect">
            <a:avLst/>
          </a:prstGeom>
        </p:spPr>
      </p:pic>
      <p:pic>
        <p:nvPicPr>
          <p:cNvPr id="5" name="Picture 4">
            <a:extLst>
              <a:ext uri="{FF2B5EF4-FFF2-40B4-BE49-F238E27FC236}">
                <a16:creationId xmlns:a16="http://schemas.microsoft.com/office/drawing/2014/main" id="{41649B84-0C63-DA4A-B1C6-E9C1AAB3CC69}"/>
              </a:ext>
            </a:extLst>
          </p:cNvPr>
          <p:cNvPicPr>
            <a:picLocks noChangeAspect="1"/>
          </p:cNvPicPr>
          <p:nvPr/>
        </p:nvPicPr>
        <p:blipFill>
          <a:blip r:embed="rId3"/>
          <a:stretch>
            <a:fillRect/>
          </a:stretch>
        </p:blipFill>
        <p:spPr>
          <a:xfrm>
            <a:off x="1524000" y="-23191"/>
            <a:ext cx="9144000" cy="2690191"/>
          </a:xfrm>
          <a:prstGeom prst="rect">
            <a:avLst/>
          </a:prstGeom>
        </p:spPr>
      </p:pic>
    </p:spTree>
    <p:extLst>
      <p:ext uri="{BB962C8B-B14F-4D97-AF65-F5344CB8AC3E}">
        <p14:creationId xmlns:p14="http://schemas.microsoft.com/office/powerpoint/2010/main" val="2685418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506F-4836-6242-ADA4-A9749055ADBA}"/>
              </a:ext>
            </a:extLst>
          </p:cNvPr>
          <p:cNvSpPr>
            <a:spLocks noGrp="1"/>
          </p:cNvSpPr>
          <p:nvPr>
            <p:ph type="title"/>
          </p:nvPr>
        </p:nvSpPr>
        <p:spPr/>
        <p:txBody>
          <a:bodyPr/>
          <a:lstStyle/>
          <a:p>
            <a:r>
              <a:rPr lang="en-US" dirty="0">
                <a:latin typeface="dearJoe 5 CASUAL PRO" panose="02000000000000000000" pitchFamily="2" charset="0"/>
              </a:rPr>
              <a:t>Ikea and the circular economy </a:t>
            </a:r>
          </a:p>
        </p:txBody>
      </p:sp>
      <p:sp>
        <p:nvSpPr>
          <p:cNvPr id="3" name="Content Placeholder 2">
            <a:extLst>
              <a:ext uri="{FF2B5EF4-FFF2-40B4-BE49-F238E27FC236}">
                <a16:creationId xmlns:a16="http://schemas.microsoft.com/office/drawing/2014/main" id="{5E5E4CBF-DD18-AE4B-93BB-F1B990772EF1}"/>
              </a:ext>
            </a:extLst>
          </p:cNvPr>
          <p:cNvSpPr>
            <a:spLocks noGrp="1"/>
          </p:cNvSpPr>
          <p:nvPr>
            <p:ph idx="1"/>
          </p:nvPr>
        </p:nvSpPr>
        <p:spPr>
          <a:xfrm>
            <a:off x="838200" y="1253331"/>
            <a:ext cx="10515600" cy="4351338"/>
          </a:xfrm>
        </p:spPr>
        <p:txBody>
          <a:bodyPr/>
          <a:lstStyle/>
          <a:p>
            <a:pPr marL="0" indent="0">
              <a:buNone/>
            </a:pPr>
            <a:r>
              <a:rPr lang="en-US" sz="2000" dirty="0">
                <a:hlinkClick r:id="rId2"/>
              </a:rPr>
              <a:t>IKEA is making a huge change by renting out furniture— and it's a prime example of the kind of thinking more companies need to be doing</a:t>
            </a:r>
            <a:endParaRPr lang="en-US" sz="2000" dirty="0"/>
          </a:p>
          <a:p>
            <a:pPr marL="0" indent="0">
              <a:buNone/>
            </a:pPr>
            <a:r>
              <a:rPr lang="en-US" sz="2000" dirty="0">
                <a:hlinkClick r:id="rId3"/>
              </a:rPr>
              <a:t>IKEA is a shining example of the circular economy and sustainability mega-trend</a:t>
            </a:r>
            <a:endParaRPr lang="en-US" sz="2000" dirty="0"/>
          </a:p>
          <a:p>
            <a:pPr marL="0" indent="0">
              <a:buNone/>
            </a:pPr>
            <a:r>
              <a:rPr lang="en-US" sz="2000" b="1" dirty="0">
                <a:hlinkClick r:id="rId4"/>
              </a:rPr>
              <a:t>"We're looking at a change of our total business" says IKEA sustainability chief Lena Pripp-Kovac</a:t>
            </a:r>
            <a:endParaRPr lang="en-US" sz="2000" b="1" dirty="0"/>
          </a:p>
          <a:p>
            <a:pPr marL="0" indent="0">
              <a:buNone/>
            </a:pPr>
            <a:r>
              <a:rPr lang="en-US" sz="2000" b="1" dirty="0">
                <a:hlinkClick r:id="rId5"/>
              </a:rPr>
              <a:t>Ikea: We’re creating positive changes</a:t>
            </a:r>
            <a:endParaRPr lang="en-US" sz="2000" b="1" dirty="0"/>
          </a:p>
          <a:p>
            <a:pPr marL="0" indent="0">
              <a:buNone/>
            </a:pPr>
            <a:endParaRPr lang="en-US" dirty="0"/>
          </a:p>
        </p:txBody>
      </p:sp>
      <p:pic>
        <p:nvPicPr>
          <p:cNvPr id="5" name="Picture 4">
            <a:extLst>
              <a:ext uri="{FF2B5EF4-FFF2-40B4-BE49-F238E27FC236}">
                <a16:creationId xmlns:a16="http://schemas.microsoft.com/office/drawing/2014/main" id="{79D6BAA2-8A77-F749-9754-883A9467CFAD}"/>
              </a:ext>
            </a:extLst>
          </p:cNvPr>
          <p:cNvPicPr>
            <a:picLocks noChangeAspect="1"/>
          </p:cNvPicPr>
          <p:nvPr/>
        </p:nvPicPr>
        <p:blipFill>
          <a:blip r:embed="rId6"/>
          <a:stretch>
            <a:fillRect/>
          </a:stretch>
        </p:blipFill>
        <p:spPr>
          <a:xfrm>
            <a:off x="6886499" y="3429000"/>
            <a:ext cx="4252535" cy="2371414"/>
          </a:xfrm>
          <a:prstGeom prst="rect">
            <a:avLst/>
          </a:prstGeom>
        </p:spPr>
      </p:pic>
      <p:sp>
        <p:nvSpPr>
          <p:cNvPr id="6" name="TextBox 5">
            <a:extLst>
              <a:ext uri="{FF2B5EF4-FFF2-40B4-BE49-F238E27FC236}">
                <a16:creationId xmlns:a16="http://schemas.microsoft.com/office/drawing/2014/main" id="{F51C68EC-19D3-374D-A581-F0198C853669}"/>
              </a:ext>
            </a:extLst>
          </p:cNvPr>
          <p:cNvSpPr txBox="1"/>
          <p:nvPr/>
        </p:nvSpPr>
        <p:spPr>
          <a:xfrm>
            <a:off x="575733" y="4323086"/>
            <a:ext cx="6096000" cy="1477328"/>
          </a:xfrm>
          <a:prstGeom prst="rect">
            <a:avLst/>
          </a:prstGeom>
          <a:noFill/>
        </p:spPr>
        <p:txBody>
          <a:bodyPr wrap="square" rtlCol="0">
            <a:spAutoFit/>
          </a:bodyPr>
          <a:lstStyle/>
          <a:p>
            <a:r>
              <a:rPr lang="en-US" dirty="0"/>
              <a:t>The Swedish furniture giant announced last year that it plans to make all its products according to circular principles by 2030, meaning that they can be reused, refurbished or </a:t>
            </a:r>
            <a:r>
              <a:rPr lang="en-US" dirty="0">
                <a:hlinkClick r:id="rId7"/>
              </a:rPr>
              <a:t>recycled</a:t>
            </a:r>
            <a:r>
              <a:rPr lang="en-US" dirty="0"/>
              <a:t>. It will use only renewable or recycled materials across its entire range.</a:t>
            </a:r>
          </a:p>
        </p:txBody>
      </p:sp>
    </p:spTree>
    <p:extLst>
      <p:ext uri="{BB962C8B-B14F-4D97-AF65-F5344CB8AC3E}">
        <p14:creationId xmlns:p14="http://schemas.microsoft.com/office/powerpoint/2010/main" val="2080303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4091-3B97-4A45-8A25-B3E5E8EC4850}"/>
              </a:ext>
            </a:extLst>
          </p:cNvPr>
          <p:cNvSpPr>
            <a:spLocks noGrp="1"/>
          </p:cNvSpPr>
          <p:nvPr>
            <p:ph type="title"/>
          </p:nvPr>
        </p:nvSpPr>
        <p:spPr/>
        <p:txBody>
          <a:bodyPr/>
          <a:lstStyle/>
          <a:p>
            <a:r>
              <a:rPr lang="en-US" dirty="0">
                <a:latin typeface="dearJoe 5 CASUAL PRO" panose="02000000000000000000" pitchFamily="2" charset="0"/>
              </a:rPr>
              <a:t>The sharing economy  </a:t>
            </a:r>
          </a:p>
        </p:txBody>
      </p:sp>
      <p:sp>
        <p:nvSpPr>
          <p:cNvPr id="3" name="Content Placeholder 2">
            <a:extLst>
              <a:ext uri="{FF2B5EF4-FFF2-40B4-BE49-F238E27FC236}">
                <a16:creationId xmlns:a16="http://schemas.microsoft.com/office/drawing/2014/main" id="{6929A037-7D97-0B4C-87F5-92911BCB7899}"/>
              </a:ext>
            </a:extLst>
          </p:cNvPr>
          <p:cNvSpPr>
            <a:spLocks noGrp="1"/>
          </p:cNvSpPr>
          <p:nvPr>
            <p:ph idx="1"/>
          </p:nvPr>
        </p:nvSpPr>
        <p:spPr/>
        <p:txBody>
          <a:bodyPr/>
          <a:lstStyle/>
          <a:p>
            <a:pPr marL="0" indent="0">
              <a:buNone/>
            </a:pPr>
            <a:r>
              <a:rPr lang="en-US" dirty="0"/>
              <a:t>The sharing economy refers to the sharing of goods or other resources by multiple people. Sharing allows existing goods and resources to be used more fully, rather than letting them lay dormant. </a:t>
            </a:r>
          </a:p>
        </p:txBody>
      </p:sp>
      <p:pic>
        <p:nvPicPr>
          <p:cNvPr id="4" name="Picture 3">
            <a:extLst>
              <a:ext uri="{FF2B5EF4-FFF2-40B4-BE49-F238E27FC236}">
                <a16:creationId xmlns:a16="http://schemas.microsoft.com/office/drawing/2014/main" id="{1F7C3EC3-E05A-544D-A81A-4FEC4DFE9074}"/>
              </a:ext>
            </a:extLst>
          </p:cNvPr>
          <p:cNvPicPr>
            <a:picLocks noChangeAspect="1"/>
          </p:cNvPicPr>
          <p:nvPr/>
        </p:nvPicPr>
        <p:blipFill>
          <a:blip r:embed="rId2"/>
          <a:stretch>
            <a:fillRect/>
          </a:stretch>
        </p:blipFill>
        <p:spPr>
          <a:xfrm>
            <a:off x="1794933" y="3202716"/>
            <a:ext cx="3211755" cy="2974247"/>
          </a:xfrm>
          <a:prstGeom prst="rect">
            <a:avLst/>
          </a:prstGeom>
        </p:spPr>
      </p:pic>
      <p:pic>
        <p:nvPicPr>
          <p:cNvPr id="5" name="Picture 4">
            <a:extLst>
              <a:ext uri="{FF2B5EF4-FFF2-40B4-BE49-F238E27FC236}">
                <a16:creationId xmlns:a16="http://schemas.microsoft.com/office/drawing/2014/main" id="{C67BC1A0-D042-5343-9BA2-DCAF2A904062}"/>
              </a:ext>
            </a:extLst>
          </p:cNvPr>
          <p:cNvPicPr>
            <a:picLocks noChangeAspect="1"/>
          </p:cNvPicPr>
          <p:nvPr/>
        </p:nvPicPr>
        <p:blipFill>
          <a:blip r:embed="rId3"/>
          <a:stretch>
            <a:fillRect/>
          </a:stretch>
        </p:blipFill>
        <p:spPr>
          <a:xfrm>
            <a:off x="6417732" y="3595356"/>
            <a:ext cx="4334935" cy="2241442"/>
          </a:xfrm>
          <a:prstGeom prst="rect">
            <a:avLst/>
          </a:prstGeom>
        </p:spPr>
      </p:pic>
    </p:spTree>
    <p:extLst>
      <p:ext uri="{BB962C8B-B14F-4D97-AF65-F5344CB8AC3E}">
        <p14:creationId xmlns:p14="http://schemas.microsoft.com/office/powerpoint/2010/main" val="543053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6414-D807-D84D-A0AD-6B42B7314E35}"/>
              </a:ext>
            </a:extLst>
          </p:cNvPr>
          <p:cNvSpPr>
            <a:spLocks noGrp="1"/>
          </p:cNvSpPr>
          <p:nvPr>
            <p:ph type="title"/>
          </p:nvPr>
        </p:nvSpPr>
        <p:spPr/>
        <p:txBody>
          <a:bodyPr/>
          <a:lstStyle/>
          <a:p>
            <a:r>
              <a:rPr lang="en-US" dirty="0">
                <a:latin typeface="dearJoe 5 CASUAL PRO" panose="02000000000000000000" pitchFamily="2" charset="0"/>
              </a:rPr>
              <a:t>Zip cars </a:t>
            </a:r>
          </a:p>
        </p:txBody>
      </p:sp>
      <p:sp>
        <p:nvSpPr>
          <p:cNvPr id="3" name="Content Placeholder 2">
            <a:extLst>
              <a:ext uri="{FF2B5EF4-FFF2-40B4-BE49-F238E27FC236}">
                <a16:creationId xmlns:a16="http://schemas.microsoft.com/office/drawing/2014/main" id="{F0D7A42E-A638-614E-9DDD-37E357387A71}"/>
              </a:ext>
            </a:extLst>
          </p:cNvPr>
          <p:cNvSpPr>
            <a:spLocks noGrp="1"/>
          </p:cNvSpPr>
          <p:nvPr>
            <p:ph idx="1"/>
          </p:nvPr>
        </p:nvSpPr>
        <p:spPr>
          <a:xfrm>
            <a:off x="838200" y="1825625"/>
            <a:ext cx="3683000" cy="4351338"/>
          </a:xfrm>
        </p:spPr>
        <p:txBody>
          <a:bodyPr/>
          <a:lstStyle/>
          <a:p>
            <a:pPr marL="0" indent="0">
              <a:buNone/>
            </a:pPr>
            <a:r>
              <a:rPr lang="en-US" dirty="0">
                <a:hlinkClick r:id="rId2"/>
              </a:rPr>
              <a:t>https://www.zipcar.com/impact</a:t>
            </a:r>
            <a:endParaRPr lang="en-US" dirty="0"/>
          </a:p>
        </p:txBody>
      </p:sp>
      <p:pic>
        <p:nvPicPr>
          <p:cNvPr id="4" name="Picture 3">
            <a:extLst>
              <a:ext uri="{FF2B5EF4-FFF2-40B4-BE49-F238E27FC236}">
                <a16:creationId xmlns:a16="http://schemas.microsoft.com/office/drawing/2014/main" id="{BDDC9F34-1E4C-664A-8A9D-D9D3AB4EB793}"/>
              </a:ext>
            </a:extLst>
          </p:cNvPr>
          <p:cNvPicPr>
            <a:picLocks noChangeAspect="1"/>
          </p:cNvPicPr>
          <p:nvPr/>
        </p:nvPicPr>
        <p:blipFill>
          <a:blip r:embed="rId3"/>
          <a:stretch>
            <a:fillRect/>
          </a:stretch>
        </p:blipFill>
        <p:spPr>
          <a:xfrm>
            <a:off x="4157131" y="581941"/>
            <a:ext cx="7196669" cy="5910934"/>
          </a:xfrm>
          <a:prstGeom prst="rect">
            <a:avLst/>
          </a:prstGeom>
        </p:spPr>
      </p:pic>
    </p:spTree>
    <p:extLst>
      <p:ext uri="{BB962C8B-B14F-4D97-AF65-F5344CB8AC3E}">
        <p14:creationId xmlns:p14="http://schemas.microsoft.com/office/powerpoint/2010/main" val="2918343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2BB06-3518-0F4A-A9D7-C84A6FC078EC}"/>
              </a:ext>
            </a:extLst>
          </p:cNvPr>
          <p:cNvSpPr>
            <a:spLocks noGrp="1"/>
          </p:cNvSpPr>
          <p:nvPr>
            <p:ph type="title"/>
          </p:nvPr>
        </p:nvSpPr>
        <p:spPr>
          <a:xfrm>
            <a:off x="914400" y="195262"/>
            <a:ext cx="10515600" cy="1325563"/>
          </a:xfrm>
        </p:spPr>
        <p:txBody>
          <a:bodyPr/>
          <a:lstStyle/>
          <a:p>
            <a:r>
              <a:rPr lang="en-US" dirty="0">
                <a:latin typeface="dearJoe 5 CASUAL PRO" panose="02000000000000000000" pitchFamily="2" charset="0"/>
              </a:rPr>
              <a:t>Mobile phones</a:t>
            </a:r>
          </a:p>
        </p:txBody>
      </p:sp>
      <p:sp>
        <p:nvSpPr>
          <p:cNvPr id="3" name="Content Placeholder 2">
            <a:extLst>
              <a:ext uri="{FF2B5EF4-FFF2-40B4-BE49-F238E27FC236}">
                <a16:creationId xmlns:a16="http://schemas.microsoft.com/office/drawing/2014/main" id="{FD44ED6C-CF71-9041-8B8E-A8BC742196C2}"/>
              </a:ext>
            </a:extLst>
          </p:cNvPr>
          <p:cNvSpPr>
            <a:spLocks noGrp="1"/>
          </p:cNvSpPr>
          <p:nvPr>
            <p:ph idx="1"/>
          </p:nvPr>
        </p:nvSpPr>
        <p:spPr>
          <a:xfrm>
            <a:off x="609600" y="1520825"/>
            <a:ext cx="6172200" cy="4351338"/>
          </a:xfrm>
        </p:spPr>
        <p:txBody>
          <a:bodyPr>
            <a:normAutofit fontScale="77500" lnSpcReduction="20000"/>
          </a:bodyPr>
          <a:lstStyle/>
          <a:p>
            <a:r>
              <a:rPr lang="en-US" dirty="0"/>
              <a:t> </a:t>
            </a:r>
            <a:r>
              <a:rPr lang="en-US" b="1" dirty="0">
                <a:hlinkClick r:id="rId2"/>
              </a:rPr>
              <a:t>Click here</a:t>
            </a:r>
            <a:r>
              <a:rPr lang="en-US" dirty="0"/>
              <a:t> to read about the Ellen MacArthur Foundation stance on mobile phone transition. Using a print out of the article, highlight the key changes to the cycling elements of materials and energy. (Also, keep in mind the work we did on e-waste too). </a:t>
            </a:r>
            <a:br>
              <a:rPr lang="en-US" dirty="0"/>
            </a:br>
            <a:br>
              <a:rPr lang="en-US" dirty="0"/>
            </a:br>
            <a:r>
              <a:rPr lang="en-US" dirty="0"/>
              <a:t> </a:t>
            </a:r>
            <a:r>
              <a:rPr lang="en-US" b="1" dirty="0">
                <a:hlinkClick r:id="rId3"/>
              </a:rPr>
              <a:t>Click here</a:t>
            </a:r>
            <a:r>
              <a:rPr lang="en-US" dirty="0"/>
              <a:t> for a 2017 Guardian Article on mobile phone development and the 'self healing screen’. </a:t>
            </a:r>
            <a:br>
              <a:rPr lang="en-US" dirty="0"/>
            </a:br>
            <a:endParaRPr lang="en-US" dirty="0"/>
          </a:p>
          <a:p>
            <a:pPr marL="0" indent="0">
              <a:buNone/>
            </a:pPr>
            <a:r>
              <a:rPr lang="en-US" dirty="0"/>
              <a:t>How are Apple embracing the circular economy: </a:t>
            </a:r>
            <a:r>
              <a:rPr lang="en-US" dirty="0">
                <a:hlinkClick r:id="rId4"/>
              </a:rPr>
              <a:t>https://</a:t>
            </a:r>
            <a:r>
              <a:rPr lang="en-US" dirty="0" err="1">
                <a:hlinkClick r:id="rId4"/>
              </a:rPr>
              <a:t>www.greenbiz.com</a:t>
            </a:r>
            <a:r>
              <a:rPr lang="en-US" dirty="0">
                <a:hlinkClick r:id="rId4"/>
              </a:rPr>
              <a:t>/article/apple-dials-its-circular-materials-aspirations</a:t>
            </a:r>
            <a:endParaRPr lang="en-US" dirty="0"/>
          </a:p>
          <a:p>
            <a:pPr marL="0" indent="0">
              <a:buNone/>
            </a:pPr>
            <a:br>
              <a:rPr lang="en-US" dirty="0"/>
            </a:br>
            <a:r>
              <a:rPr lang="en-US" dirty="0"/>
              <a:t>To what extent financially will it benefit TNC's such as Apple and Samsung to make their products 'last longer?'</a:t>
            </a:r>
          </a:p>
        </p:txBody>
      </p:sp>
      <p:pic>
        <p:nvPicPr>
          <p:cNvPr id="5" name="Picture 4">
            <a:hlinkClick r:id="rId5"/>
            <a:extLst>
              <a:ext uri="{FF2B5EF4-FFF2-40B4-BE49-F238E27FC236}">
                <a16:creationId xmlns:a16="http://schemas.microsoft.com/office/drawing/2014/main" id="{751027F5-7B93-9648-9EAE-1183F61C5680}"/>
              </a:ext>
            </a:extLst>
          </p:cNvPr>
          <p:cNvPicPr>
            <a:picLocks noChangeAspect="1"/>
          </p:cNvPicPr>
          <p:nvPr/>
        </p:nvPicPr>
        <p:blipFill>
          <a:blip r:embed="rId6"/>
          <a:stretch>
            <a:fillRect/>
          </a:stretch>
        </p:blipFill>
        <p:spPr>
          <a:xfrm>
            <a:off x="6781801" y="2453640"/>
            <a:ext cx="4942164" cy="2788547"/>
          </a:xfrm>
          <a:prstGeom prst="rect">
            <a:avLst/>
          </a:prstGeom>
        </p:spPr>
      </p:pic>
      <p:sp>
        <p:nvSpPr>
          <p:cNvPr id="6" name="TextBox 5">
            <a:extLst>
              <a:ext uri="{FF2B5EF4-FFF2-40B4-BE49-F238E27FC236}">
                <a16:creationId xmlns:a16="http://schemas.microsoft.com/office/drawing/2014/main" id="{8D4CD072-321C-E24C-BF9C-9FF1EA967C6C}"/>
              </a:ext>
            </a:extLst>
          </p:cNvPr>
          <p:cNvSpPr txBox="1"/>
          <p:nvPr/>
        </p:nvSpPr>
        <p:spPr>
          <a:xfrm>
            <a:off x="7696200" y="335280"/>
            <a:ext cx="3185160" cy="400110"/>
          </a:xfrm>
          <a:prstGeom prst="rect">
            <a:avLst/>
          </a:prstGeom>
          <a:noFill/>
        </p:spPr>
        <p:txBody>
          <a:bodyPr wrap="square" rtlCol="0">
            <a:spAutoFit/>
          </a:bodyPr>
          <a:lstStyle/>
          <a:p>
            <a:r>
              <a:rPr lang="en-US" sz="2000" b="1" dirty="0">
                <a:solidFill>
                  <a:srgbClr val="FF0000"/>
                </a:solidFill>
              </a:rPr>
              <a:t>Links to e-waste</a:t>
            </a:r>
          </a:p>
        </p:txBody>
      </p:sp>
    </p:spTree>
    <p:extLst>
      <p:ext uri="{BB962C8B-B14F-4D97-AF65-F5344CB8AC3E}">
        <p14:creationId xmlns:p14="http://schemas.microsoft.com/office/powerpoint/2010/main" val="4062769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67BC-81C2-DA42-8D41-60BECE0B67E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C8A3796-96A7-CD49-9040-B106281108BC}"/>
              </a:ext>
            </a:extLst>
          </p:cNvPr>
          <p:cNvPicPr>
            <a:picLocks noGrp="1" noChangeAspect="1"/>
          </p:cNvPicPr>
          <p:nvPr>
            <p:ph idx="1"/>
          </p:nvPr>
        </p:nvPicPr>
        <p:blipFill>
          <a:blip r:embed="rId2"/>
          <a:stretch>
            <a:fillRect/>
          </a:stretch>
        </p:blipFill>
        <p:spPr>
          <a:xfrm>
            <a:off x="224073" y="194945"/>
            <a:ext cx="5251614" cy="4351338"/>
          </a:xfrm>
        </p:spPr>
      </p:pic>
      <p:pic>
        <p:nvPicPr>
          <p:cNvPr id="7" name="Picture 6">
            <a:extLst>
              <a:ext uri="{FF2B5EF4-FFF2-40B4-BE49-F238E27FC236}">
                <a16:creationId xmlns:a16="http://schemas.microsoft.com/office/drawing/2014/main" id="{4F1F205B-5954-8948-9DAC-E788B24033F5}"/>
              </a:ext>
            </a:extLst>
          </p:cNvPr>
          <p:cNvPicPr>
            <a:picLocks noChangeAspect="1"/>
          </p:cNvPicPr>
          <p:nvPr/>
        </p:nvPicPr>
        <p:blipFill>
          <a:blip r:embed="rId3"/>
          <a:stretch>
            <a:fillRect/>
          </a:stretch>
        </p:blipFill>
        <p:spPr>
          <a:xfrm>
            <a:off x="0" y="3959203"/>
            <a:ext cx="7531100" cy="2882900"/>
          </a:xfrm>
          <a:prstGeom prst="rect">
            <a:avLst/>
          </a:prstGeom>
        </p:spPr>
      </p:pic>
      <p:pic>
        <p:nvPicPr>
          <p:cNvPr id="9" name="Picture 8">
            <a:extLst>
              <a:ext uri="{FF2B5EF4-FFF2-40B4-BE49-F238E27FC236}">
                <a16:creationId xmlns:a16="http://schemas.microsoft.com/office/drawing/2014/main" id="{6A957850-97EA-E84C-B038-48B2BF6B9186}"/>
              </a:ext>
            </a:extLst>
          </p:cNvPr>
          <p:cNvPicPr>
            <a:picLocks noChangeAspect="1"/>
          </p:cNvPicPr>
          <p:nvPr/>
        </p:nvPicPr>
        <p:blipFill>
          <a:blip r:embed="rId4"/>
          <a:stretch>
            <a:fillRect/>
          </a:stretch>
        </p:blipFill>
        <p:spPr>
          <a:xfrm>
            <a:off x="5974080" y="0"/>
            <a:ext cx="6217920" cy="4678658"/>
          </a:xfrm>
          <a:prstGeom prst="rect">
            <a:avLst/>
          </a:prstGeom>
        </p:spPr>
      </p:pic>
    </p:spTree>
    <p:extLst>
      <p:ext uri="{BB962C8B-B14F-4D97-AF65-F5344CB8AC3E}">
        <p14:creationId xmlns:p14="http://schemas.microsoft.com/office/powerpoint/2010/main" val="673008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0A1D8-C3E2-6045-941A-323063E2C7ED}"/>
              </a:ext>
            </a:extLst>
          </p:cNvPr>
          <p:cNvSpPr>
            <a:spLocks noGrp="1"/>
          </p:cNvSpPr>
          <p:nvPr>
            <p:ph type="title"/>
          </p:nvPr>
        </p:nvSpPr>
        <p:spPr/>
        <p:txBody>
          <a:bodyPr/>
          <a:lstStyle/>
          <a:p>
            <a:r>
              <a:rPr lang="en-US" b="1" dirty="0">
                <a:latin typeface="dearJoe 5 CASUAL PRO" panose="02000000000000000000" pitchFamily="2" charset="0"/>
              </a:rPr>
              <a:t>Evaluation: </a:t>
            </a:r>
            <a:r>
              <a:rPr lang="en-US" dirty="0">
                <a:latin typeface="dearJoe 5 CASUAL PRO" panose="02000000000000000000" pitchFamily="2" charset="0"/>
              </a:rPr>
              <a:t>can the circular economy succeed? </a:t>
            </a:r>
          </a:p>
        </p:txBody>
      </p:sp>
      <p:sp>
        <p:nvSpPr>
          <p:cNvPr id="3" name="Content Placeholder 2">
            <a:extLst>
              <a:ext uri="{FF2B5EF4-FFF2-40B4-BE49-F238E27FC236}">
                <a16:creationId xmlns:a16="http://schemas.microsoft.com/office/drawing/2014/main" id="{A97A10E4-A755-D14C-904D-5DEE9550B54C}"/>
              </a:ext>
            </a:extLst>
          </p:cNvPr>
          <p:cNvSpPr>
            <a:spLocks noGrp="1"/>
          </p:cNvSpPr>
          <p:nvPr>
            <p:ph idx="1"/>
          </p:nvPr>
        </p:nvSpPr>
        <p:spPr/>
        <p:txBody>
          <a:bodyPr/>
          <a:lstStyle/>
          <a:p>
            <a:pPr marL="0" indent="0">
              <a:buNone/>
            </a:pPr>
            <a:r>
              <a:rPr lang="en-US" dirty="0"/>
              <a:t>Read page 113 of the ‘Global change’ study book and make notes based on pessimistic and optimistic views. </a:t>
            </a:r>
          </a:p>
        </p:txBody>
      </p:sp>
    </p:spTree>
    <p:extLst>
      <p:ext uri="{BB962C8B-B14F-4D97-AF65-F5344CB8AC3E}">
        <p14:creationId xmlns:p14="http://schemas.microsoft.com/office/powerpoint/2010/main" val="3432430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E8EA0-933D-6D45-B85B-B8C4D5F372AF}"/>
              </a:ext>
            </a:extLst>
          </p:cNvPr>
          <p:cNvSpPr>
            <a:spLocks noGrp="1"/>
          </p:cNvSpPr>
          <p:nvPr>
            <p:ph idx="4294967295"/>
          </p:nvPr>
        </p:nvSpPr>
        <p:spPr>
          <a:xfrm>
            <a:off x="947854" y="1491089"/>
            <a:ext cx="10515600" cy="4351338"/>
          </a:xfrm>
        </p:spPr>
        <p:txBody>
          <a:bodyPr>
            <a:normAutofit/>
          </a:bodyPr>
          <a:lstStyle/>
          <a:p>
            <a:pPr marL="0" indent="0">
              <a:buNone/>
            </a:pPr>
            <a:r>
              <a:rPr lang="en-US" dirty="0">
                <a:latin typeface="dearJoe 5 CASUAL PRO" panose="02000000000000000000" pitchFamily="2" charset="0"/>
              </a:rPr>
              <a:t>What? </a:t>
            </a:r>
            <a:r>
              <a:rPr lang="en-US" dirty="0"/>
              <a:t>The circular economy </a:t>
            </a:r>
          </a:p>
          <a:p>
            <a:pPr marL="0" indent="0">
              <a:buNone/>
            </a:pPr>
            <a:endParaRPr lang="en-US" dirty="0">
              <a:latin typeface="dearJoe 5 CASUAL PRO" panose="02000000000000000000" pitchFamily="2" charset="0"/>
            </a:endParaRPr>
          </a:p>
          <a:p>
            <a:pPr marL="0" indent="0">
              <a:buNone/>
            </a:pPr>
            <a:r>
              <a:rPr lang="en-US" dirty="0">
                <a:latin typeface="dearJoe 5 CASUAL PRO" panose="02000000000000000000" pitchFamily="2" charset="0"/>
              </a:rPr>
              <a:t>Why?</a:t>
            </a:r>
          </a:p>
          <a:p>
            <a:pPr marL="0" indent="0">
              <a:buNone/>
            </a:pPr>
            <a:r>
              <a:rPr lang="en-US" dirty="0"/>
              <a:t>There are different </a:t>
            </a:r>
            <a:r>
              <a:rPr lang="en-US" b="1" dirty="0"/>
              <a:t>Possibilities</a:t>
            </a:r>
            <a:r>
              <a:rPr lang="en-US" dirty="0"/>
              <a:t> for managing resources sustainably </a:t>
            </a:r>
            <a:endParaRPr lang="en-US" dirty="0">
              <a:latin typeface="dearJoe 5 CASUAL PRO" panose="02000000000000000000" pitchFamily="2" charset="0"/>
            </a:endParaRPr>
          </a:p>
        </p:txBody>
      </p:sp>
      <p:pic>
        <p:nvPicPr>
          <p:cNvPr id="5" name="Picture 4">
            <a:extLst>
              <a:ext uri="{FF2B5EF4-FFF2-40B4-BE49-F238E27FC236}">
                <a16:creationId xmlns:a16="http://schemas.microsoft.com/office/drawing/2014/main" id="{4F5FC6F0-0AEB-5849-9780-D90A9C4B89E2}"/>
              </a:ext>
            </a:extLst>
          </p:cNvPr>
          <p:cNvPicPr>
            <a:picLocks noChangeAspect="1"/>
          </p:cNvPicPr>
          <p:nvPr/>
        </p:nvPicPr>
        <p:blipFill>
          <a:blip r:embed="rId2"/>
          <a:stretch>
            <a:fillRect/>
          </a:stretch>
        </p:blipFill>
        <p:spPr>
          <a:xfrm>
            <a:off x="8990965" y="190746"/>
            <a:ext cx="2700454" cy="2600683"/>
          </a:xfrm>
          <a:prstGeom prst="rect">
            <a:avLst/>
          </a:prstGeom>
        </p:spPr>
      </p:pic>
      <p:pic>
        <p:nvPicPr>
          <p:cNvPr id="6" name="Picture 5">
            <a:extLst>
              <a:ext uri="{FF2B5EF4-FFF2-40B4-BE49-F238E27FC236}">
                <a16:creationId xmlns:a16="http://schemas.microsoft.com/office/drawing/2014/main" id="{BD5A0688-9CE5-9A4F-BA79-4B2FD1CBA674}"/>
              </a:ext>
            </a:extLst>
          </p:cNvPr>
          <p:cNvPicPr>
            <a:picLocks noChangeAspect="1"/>
          </p:cNvPicPr>
          <p:nvPr/>
        </p:nvPicPr>
        <p:blipFill>
          <a:blip r:embed="rId3"/>
          <a:stretch>
            <a:fillRect/>
          </a:stretch>
        </p:blipFill>
        <p:spPr>
          <a:xfrm>
            <a:off x="5827394" y="521341"/>
            <a:ext cx="2784475" cy="1939492"/>
          </a:xfrm>
          <a:prstGeom prst="rect">
            <a:avLst/>
          </a:prstGeom>
        </p:spPr>
      </p:pic>
    </p:spTree>
    <p:extLst>
      <p:ext uri="{BB962C8B-B14F-4D97-AF65-F5344CB8AC3E}">
        <p14:creationId xmlns:p14="http://schemas.microsoft.com/office/powerpoint/2010/main" val="3794101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9208-2D67-BF46-BF4C-DB6F721F15C3}"/>
              </a:ext>
            </a:extLst>
          </p:cNvPr>
          <p:cNvSpPr>
            <a:spLocks noGrp="1"/>
          </p:cNvSpPr>
          <p:nvPr>
            <p:ph type="title"/>
          </p:nvPr>
        </p:nvSpPr>
        <p:spPr/>
        <p:txBody>
          <a:bodyPr/>
          <a:lstStyle/>
          <a:p>
            <a:r>
              <a:rPr lang="en-US" dirty="0">
                <a:latin typeface="dearJoe 5 CASUAL PRO" panose="02000000000000000000" pitchFamily="2" charset="0"/>
              </a:rPr>
              <a:t>Assessment</a:t>
            </a:r>
            <a:r>
              <a:rPr lang="en-US" dirty="0"/>
              <a:t> </a:t>
            </a:r>
          </a:p>
        </p:txBody>
      </p:sp>
      <p:sp>
        <p:nvSpPr>
          <p:cNvPr id="3" name="Content Placeholder 2">
            <a:extLst>
              <a:ext uri="{FF2B5EF4-FFF2-40B4-BE49-F238E27FC236}">
                <a16:creationId xmlns:a16="http://schemas.microsoft.com/office/drawing/2014/main" id="{E8B39979-5C50-C541-8417-5D92A1D96294}"/>
              </a:ext>
            </a:extLst>
          </p:cNvPr>
          <p:cNvSpPr>
            <a:spLocks noGrp="1"/>
          </p:cNvSpPr>
          <p:nvPr>
            <p:ph idx="1"/>
          </p:nvPr>
        </p:nvSpPr>
        <p:spPr/>
        <p:txBody>
          <a:bodyPr/>
          <a:lstStyle/>
          <a:p>
            <a:r>
              <a:rPr lang="en-US" dirty="0"/>
              <a:t>Outline two approaches - at differing scales - that have used the circular economy systems approach to address resource sustainability (3 + 3)</a:t>
            </a:r>
          </a:p>
        </p:txBody>
      </p:sp>
    </p:spTree>
    <p:extLst>
      <p:ext uri="{BB962C8B-B14F-4D97-AF65-F5344CB8AC3E}">
        <p14:creationId xmlns:p14="http://schemas.microsoft.com/office/powerpoint/2010/main" val="1650197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D3E3B-2292-2944-8082-22D47EC0E26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6DD5E3C-F89F-C849-BF4C-E2940B544215}"/>
              </a:ext>
            </a:extLst>
          </p:cNvPr>
          <p:cNvPicPr>
            <a:picLocks noGrp="1" noChangeAspect="1"/>
          </p:cNvPicPr>
          <p:nvPr>
            <p:ph idx="1"/>
          </p:nvPr>
        </p:nvPicPr>
        <p:blipFill>
          <a:blip r:embed="rId2"/>
          <a:stretch>
            <a:fillRect/>
          </a:stretch>
        </p:blipFill>
        <p:spPr>
          <a:xfrm>
            <a:off x="609672" y="365125"/>
            <a:ext cx="10972655" cy="5811838"/>
          </a:xfrm>
        </p:spPr>
      </p:pic>
    </p:spTree>
    <p:extLst>
      <p:ext uri="{BB962C8B-B14F-4D97-AF65-F5344CB8AC3E}">
        <p14:creationId xmlns:p14="http://schemas.microsoft.com/office/powerpoint/2010/main" val="360120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56D4-9DCC-DE47-A46E-AF6FA8B2EC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E8155F-2491-4244-8898-73CEF11F62AA}"/>
              </a:ext>
            </a:extLst>
          </p:cNvPr>
          <p:cNvSpPr>
            <a:spLocks noGrp="1"/>
          </p:cNvSpPr>
          <p:nvPr>
            <p:ph idx="1"/>
          </p:nvPr>
        </p:nvSpPr>
        <p:spPr/>
        <p:txBody>
          <a:bodyPr/>
          <a:lstStyle/>
          <a:p>
            <a:pPr marL="0" indent="0">
              <a:buNone/>
            </a:pPr>
            <a:r>
              <a:rPr lang="en-US" dirty="0"/>
              <a:t>“The circular economy is the most effective way of planning resource use for the future”. Discuss the implications of this statement (10)</a:t>
            </a:r>
          </a:p>
        </p:txBody>
      </p:sp>
    </p:spTree>
    <p:extLst>
      <p:ext uri="{BB962C8B-B14F-4D97-AF65-F5344CB8AC3E}">
        <p14:creationId xmlns:p14="http://schemas.microsoft.com/office/powerpoint/2010/main" val="75848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18825"/>
            <a:ext cx="12192000" cy="570121"/>
          </a:xfrm>
          <a:solidFill>
            <a:srgbClr val="00B0F0"/>
          </a:solidFill>
          <a:ln w="28575" cmpd="sng">
            <a:solidFill>
              <a:srgbClr val="000000"/>
            </a:solidFill>
          </a:ln>
        </p:spPr>
        <p:txBody>
          <a:bodyPr>
            <a:noAutofit/>
          </a:bodyPr>
          <a:lstStyle/>
          <a:p>
            <a:pPr algn="l"/>
            <a:r>
              <a:rPr lang="en-US" sz="3200" b="1" dirty="0"/>
              <a:t>Possibilities/power….who is responsible?</a:t>
            </a:r>
            <a:endParaRPr lang="en-US" sz="2000" b="1" u="sng" dirty="0"/>
          </a:p>
        </p:txBody>
      </p:sp>
      <p:pic>
        <p:nvPicPr>
          <p:cNvPr id="2" name="Picture 1"/>
          <p:cNvPicPr>
            <a:picLocks noChangeAspect="1"/>
          </p:cNvPicPr>
          <p:nvPr/>
        </p:nvPicPr>
        <p:blipFill>
          <a:blip r:embed="rId2"/>
          <a:stretch>
            <a:fillRect/>
          </a:stretch>
        </p:blipFill>
        <p:spPr>
          <a:xfrm>
            <a:off x="8474984" y="785811"/>
            <a:ext cx="3420816" cy="3420816"/>
          </a:xfrm>
          <a:prstGeom prst="rect">
            <a:avLst/>
          </a:prstGeom>
        </p:spPr>
      </p:pic>
      <p:pic>
        <p:nvPicPr>
          <p:cNvPr id="3" name="Picture 2"/>
          <p:cNvPicPr>
            <a:picLocks noChangeAspect="1"/>
          </p:cNvPicPr>
          <p:nvPr/>
        </p:nvPicPr>
        <p:blipFill>
          <a:blip r:embed="rId3"/>
          <a:stretch>
            <a:fillRect/>
          </a:stretch>
        </p:blipFill>
        <p:spPr>
          <a:xfrm>
            <a:off x="0" y="1470172"/>
            <a:ext cx="8006824" cy="4181341"/>
          </a:xfrm>
          <a:prstGeom prst="rect">
            <a:avLst/>
          </a:prstGeom>
        </p:spPr>
      </p:pic>
      <p:cxnSp>
        <p:nvCxnSpPr>
          <p:cNvPr id="6" name="Straight Connector 5"/>
          <p:cNvCxnSpPr/>
          <p:nvPr/>
        </p:nvCxnSpPr>
        <p:spPr>
          <a:xfrm flipV="1">
            <a:off x="6583248" y="785811"/>
            <a:ext cx="1891737" cy="2572981"/>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V="1">
            <a:off x="7673005" y="4206627"/>
            <a:ext cx="4222796" cy="277677"/>
          </a:xfrm>
          <a:prstGeom prst="line">
            <a:avLst/>
          </a:prstGeom>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8053051" y="4851295"/>
            <a:ext cx="3677176" cy="1569660"/>
          </a:xfrm>
          <a:prstGeom prst="rect">
            <a:avLst/>
          </a:prstGeom>
          <a:noFill/>
        </p:spPr>
        <p:txBody>
          <a:bodyPr wrap="square" rtlCol="0">
            <a:spAutoFit/>
          </a:bodyPr>
          <a:lstStyle/>
          <a:p>
            <a:pPr algn="ctr"/>
            <a:r>
              <a:rPr lang="en-US" sz="3200" dirty="0"/>
              <a:t>Number 12 is all about responsible consumption! </a:t>
            </a:r>
          </a:p>
        </p:txBody>
      </p:sp>
      <p:sp>
        <p:nvSpPr>
          <p:cNvPr id="4" name="TextBox 3"/>
          <p:cNvSpPr txBox="1"/>
          <p:nvPr/>
        </p:nvSpPr>
        <p:spPr>
          <a:xfrm>
            <a:off x="2238963" y="840460"/>
            <a:ext cx="3875852" cy="584775"/>
          </a:xfrm>
          <a:prstGeom prst="rect">
            <a:avLst/>
          </a:prstGeom>
          <a:noFill/>
        </p:spPr>
        <p:txBody>
          <a:bodyPr wrap="square" rtlCol="0">
            <a:spAutoFit/>
          </a:bodyPr>
          <a:lstStyle/>
          <a:p>
            <a:pPr algn="ctr"/>
            <a:r>
              <a:rPr lang="en-US" sz="3200" dirty="0"/>
              <a:t>Remember these?</a:t>
            </a:r>
          </a:p>
        </p:txBody>
      </p:sp>
      <p:sp>
        <p:nvSpPr>
          <p:cNvPr id="5" name="TextBox 4"/>
          <p:cNvSpPr txBox="1"/>
          <p:nvPr/>
        </p:nvSpPr>
        <p:spPr>
          <a:xfrm>
            <a:off x="16877" y="5992520"/>
            <a:ext cx="8205199" cy="1241622"/>
          </a:xfrm>
          <a:prstGeom prst="rect">
            <a:avLst/>
          </a:prstGeom>
          <a:noFill/>
        </p:spPr>
        <p:txBody>
          <a:bodyPr wrap="square" rtlCol="0">
            <a:spAutoFit/>
          </a:bodyPr>
          <a:lstStyle/>
          <a:p>
            <a:r>
              <a:rPr lang="en-US" sz="1867" dirty="0"/>
              <a:t>Explore the interactive resource at the bottom of this web page: </a:t>
            </a:r>
            <a:r>
              <a:rPr lang="en-US" sz="1867" dirty="0">
                <a:hlinkClick r:id="rId4"/>
              </a:rPr>
              <a:t>https://www.unenvironment.org/explore-topics/sustainable-development-goals/why-do-sustainable-development-goals-matter/goal-12</a:t>
            </a:r>
            <a:endParaRPr lang="en-US" sz="1867" dirty="0"/>
          </a:p>
          <a:p>
            <a:endParaRPr lang="en-US" sz="1867" dirty="0"/>
          </a:p>
        </p:txBody>
      </p:sp>
    </p:spTree>
    <p:extLst>
      <p:ext uri="{BB962C8B-B14F-4D97-AF65-F5344CB8AC3E}">
        <p14:creationId xmlns:p14="http://schemas.microsoft.com/office/powerpoint/2010/main" val="21687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18825"/>
            <a:ext cx="12192000" cy="570121"/>
          </a:xfrm>
          <a:solidFill>
            <a:schemeClr val="accent3">
              <a:lumMod val="60000"/>
              <a:lumOff val="40000"/>
            </a:schemeClr>
          </a:solidFill>
          <a:ln w="28575" cmpd="sng">
            <a:solidFill>
              <a:srgbClr val="000000"/>
            </a:solidFill>
          </a:ln>
        </p:spPr>
        <p:txBody>
          <a:bodyPr>
            <a:noAutofit/>
          </a:bodyPr>
          <a:lstStyle/>
          <a:p>
            <a:pPr algn="l"/>
            <a:r>
              <a:rPr lang="en-US" sz="3200" b="1" dirty="0"/>
              <a:t>SDG 12: Responsible consumption and production</a:t>
            </a:r>
            <a:endParaRPr lang="en-US" sz="2000" b="1" u="sng" dirty="0"/>
          </a:p>
        </p:txBody>
      </p:sp>
      <p:pic>
        <p:nvPicPr>
          <p:cNvPr id="2" name="Picture 1"/>
          <p:cNvPicPr>
            <a:picLocks noChangeAspect="1"/>
          </p:cNvPicPr>
          <p:nvPr/>
        </p:nvPicPr>
        <p:blipFill>
          <a:blip r:embed="rId2"/>
          <a:stretch>
            <a:fillRect/>
          </a:stretch>
        </p:blipFill>
        <p:spPr>
          <a:xfrm>
            <a:off x="8636000" y="1128899"/>
            <a:ext cx="3420816" cy="3420816"/>
          </a:xfrm>
          <a:prstGeom prst="rect">
            <a:avLst/>
          </a:prstGeom>
        </p:spPr>
      </p:pic>
      <p:sp>
        <p:nvSpPr>
          <p:cNvPr id="4" name="Rectangle 3"/>
          <p:cNvSpPr/>
          <p:nvPr/>
        </p:nvSpPr>
        <p:spPr>
          <a:xfrm>
            <a:off x="150520" y="791653"/>
            <a:ext cx="8485481" cy="3785652"/>
          </a:xfrm>
          <a:prstGeom prst="rect">
            <a:avLst/>
          </a:prstGeom>
        </p:spPr>
        <p:txBody>
          <a:bodyPr wrap="square">
            <a:spAutoFit/>
          </a:bodyPr>
          <a:lstStyle/>
          <a:p>
            <a:r>
              <a:rPr lang="en-US" sz="2400" dirty="0"/>
              <a:t>Paragraph 28 of the 2030 sustainable Development Goal Agenda reads: “We (Countries) commit to making fundamental changes in the way that our societies produce and consume goods and services. Governments, international organizations, the business sector and other non-state actors and individuals must contribute to changing unsustainable consumption and production patterns, including through the mobilization, from all sources, of financial and technical assistance to strengthen developing countries’ scientific, technological and innovative capacities to move towards more sustainable patterns of consumption and production. </a:t>
            </a:r>
          </a:p>
        </p:txBody>
      </p:sp>
      <p:sp>
        <p:nvSpPr>
          <p:cNvPr id="5" name="Rectangle 4"/>
          <p:cNvSpPr/>
          <p:nvPr/>
        </p:nvSpPr>
        <p:spPr>
          <a:xfrm>
            <a:off x="150519" y="4765120"/>
            <a:ext cx="11345333" cy="1938992"/>
          </a:xfrm>
          <a:prstGeom prst="rect">
            <a:avLst/>
          </a:prstGeom>
        </p:spPr>
        <p:txBody>
          <a:bodyPr wrap="square">
            <a:spAutoFit/>
          </a:bodyPr>
          <a:lstStyle/>
          <a:p>
            <a:endParaRPr lang="en-US" sz="2400" dirty="0"/>
          </a:p>
          <a:p>
            <a:r>
              <a:rPr lang="en-US" sz="2400" dirty="0"/>
              <a:t>We encourage the implementation of the 10-Year Framework of Programmes on Sustainable Consumption and Production. All countries take action, with developed countries taking the lead, taking into account the development and capabilities of developing countries”</a:t>
            </a:r>
          </a:p>
        </p:txBody>
      </p:sp>
    </p:spTree>
    <p:extLst>
      <p:ext uri="{BB962C8B-B14F-4D97-AF65-F5344CB8AC3E}">
        <p14:creationId xmlns:p14="http://schemas.microsoft.com/office/powerpoint/2010/main" val="2733247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292D-C6E6-EA44-914B-DE3F6781D1E7}"/>
              </a:ext>
            </a:extLst>
          </p:cNvPr>
          <p:cNvSpPr>
            <a:spLocks noGrp="1"/>
          </p:cNvSpPr>
          <p:nvPr>
            <p:ph type="title"/>
          </p:nvPr>
        </p:nvSpPr>
        <p:spPr/>
        <p:txBody>
          <a:bodyPr/>
          <a:lstStyle/>
          <a:p>
            <a:r>
              <a:rPr lang="en-US" dirty="0">
                <a:latin typeface="dearJoe 5 CASUAL PRO" panose="02000000000000000000" pitchFamily="2" charset="0"/>
              </a:rPr>
              <a:t>Why is the circular economy important? </a:t>
            </a:r>
          </a:p>
        </p:txBody>
      </p:sp>
      <p:sp>
        <p:nvSpPr>
          <p:cNvPr id="3" name="Content Placeholder 2">
            <a:extLst>
              <a:ext uri="{FF2B5EF4-FFF2-40B4-BE49-F238E27FC236}">
                <a16:creationId xmlns:a16="http://schemas.microsoft.com/office/drawing/2014/main" id="{4210D447-4D43-F44F-B61C-96983AD8DBAE}"/>
              </a:ext>
            </a:extLst>
          </p:cNvPr>
          <p:cNvSpPr>
            <a:spLocks noGrp="1"/>
          </p:cNvSpPr>
          <p:nvPr>
            <p:ph idx="1"/>
          </p:nvPr>
        </p:nvSpPr>
        <p:spPr/>
        <p:txBody>
          <a:bodyPr/>
          <a:lstStyle/>
          <a:p>
            <a:pPr marL="0" indent="0">
              <a:buNone/>
            </a:pPr>
            <a:r>
              <a:rPr lang="en-US" dirty="0" err="1"/>
              <a:t>Recognising</a:t>
            </a:r>
            <a:r>
              <a:rPr lang="en-US" dirty="0"/>
              <a:t> the interconnectedness of our world – the economy, society and the environment – lies at the heart of geography as a discipline. The circular economy applies systems thinking to resources, following flows of materials, energy and information, it also highlights the importance of seeing the bigger picture and understanding the world as a complex system, rather than one that is linear and predictable.    </a:t>
            </a:r>
            <a:endParaRPr lang="en-US" b="1" dirty="0"/>
          </a:p>
          <a:p>
            <a:endParaRPr lang="en-US" dirty="0"/>
          </a:p>
        </p:txBody>
      </p:sp>
    </p:spTree>
    <p:extLst>
      <p:ext uri="{BB962C8B-B14F-4D97-AF65-F5344CB8AC3E}">
        <p14:creationId xmlns:p14="http://schemas.microsoft.com/office/powerpoint/2010/main" val="403180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4960-CD15-7E4D-8CEB-0203523F10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8AFDE5D-C064-9946-9FC5-C1A6A5671F6B}"/>
              </a:ext>
            </a:extLst>
          </p:cNvPr>
          <p:cNvPicPr>
            <a:picLocks noGrp="1" noChangeAspect="1"/>
          </p:cNvPicPr>
          <p:nvPr>
            <p:ph idx="1"/>
          </p:nvPr>
        </p:nvPicPr>
        <p:blipFill>
          <a:blip r:embed="rId2"/>
          <a:stretch>
            <a:fillRect/>
          </a:stretch>
        </p:blipFill>
        <p:spPr>
          <a:xfrm>
            <a:off x="1049012" y="211919"/>
            <a:ext cx="10093975" cy="6646081"/>
          </a:xfrm>
        </p:spPr>
      </p:pic>
    </p:spTree>
    <p:extLst>
      <p:ext uri="{BB962C8B-B14F-4D97-AF65-F5344CB8AC3E}">
        <p14:creationId xmlns:p14="http://schemas.microsoft.com/office/powerpoint/2010/main" val="601622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5444E-63A8-344F-82F9-39CC56922A8B}"/>
              </a:ext>
            </a:extLst>
          </p:cNvPr>
          <p:cNvSpPr>
            <a:spLocks noGrp="1"/>
          </p:cNvSpPr>
          <p:nvPr>
            <p:ph type="title"/>
          </p:nvPr>
        </p:nvSpPr>
        <p:spPr/>
        <p:txBody>
          <a:bodyPr/>
          <a:lstStyle/>
          <a:p>
            <a:endParaRPr lang="en-US"/>
          </a:p>
        </p:txBody>
      </p:sp>
      <p:pic>
        <p:nvPicPr>
          <p:cNvPr id="5" name="Content Placeholder 4">
            <a:hlinkClick r:id="rId2"/>
            <a:extLst>
              <a:ext uri="{FF2B5EF4-FFF2-40B4-BE49-F238E27FC236}">
                <a16:creationId xmlns:a16="http://schemas.microsoft.com/office/drawing/2014/main" id="{92A18418-98D2-144B-B762-952CE50E13E7}"/>
              </a:ext>
            </a:extLst>
          </p:cNvPr>
          <p:cNvPicPr>
            <a:picLocks noGrp="1" noChangeAspect="1"/>
          </p:cNvPicPr>
          <p:nvPr>
            <p:ph idx="1"/>
          </p:nvPr>
        </p:nvPicPr>
        <p:blipFill>
          <a:blip r:embed="rId3"/>
          <a:stretch>
            <a:fillRect/>
          </a:stretch>
        </p:blipFill>
        <p:spPr>
          <a:xfrm>
            <a:off x="1433396" y="365125"/>
            <a:ext cx="9325208" cy="5811838"/>
          </a:xfrm>
        </p:spPr>
      </p:pic>
    </p:spTree>
    <p:extLst>
      <p:ext uri="{BB962C8B-B14F-4D97-AF65-F5344CB8AC3E}">
        <p14:creationId xmlns:p14="http://schemas.microsoft.com/office/powerpoint/2010/main" val="811432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8264</TotalTime>
  <Words>1958</Words>
  <Application>Microsoft Macintosh PowerPoint</Application>
  <PresentationFormat>Widescreen</PresentationFormat>
  <Paragraphs>131</Paragraphs>
  <Slides>42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dearJoe 5 CASUAL PRO</vt:lpstr>
      <vt:lpstr>Office Theme</vt:lpstr>
      <vt:lpstr>PowerPoint Presentation</vt:lpstr>
      <vt:lpstr>The circular economy</vt:lpstr>
      <vt:lpstr>PowerPoint Presentation</vt:lpstr>
      <vt:lpstr>PowerPoint Presentation</vt:lpstr>
      <vt:lpstr>Possibilities/power….who is responsible?</vt:lpstr>
      <vt:lpstr>SDG 12: Responsible consumption and production</vt:lpstr>
      <vt:lpstr>Why is the circular economy important? </vt:lpstr>
      <vt:lpstr>PowerPoint Presentation</vt:lpstr>
      <vt:lpstr>PowerPoint Presentation</vt:lpstr>
      <vt:lpstr>From Linear to Circular  </vt:lpstr>
      <vt:lpstr>PowerPoint Presentation</vt:lpstr>
      <vt:lpstr>The linear economy </vt:lpstr>
      <vt:lpstr>The story of stuff</vt:lpstr>
      <vt:lpstr>The reuse economy </vt:lpstr>
      <vt:lpstr>The circular economy </vt:lpstr>
      <vt:lpstr>PowerPoint Presentation</vt:lpstr>
      <vt:lpstr>PowerPoint Presentation</vt:lpstr>
      <vt:lpstr>PowerPoint Presentation</vt:lpstr>
      <vt:lpstr>Fast fashion- the issue</vt:lpstr>
      <vt:lpstr>PowerPoint Presentation</vt:lpstr>
      <vt:lpstr>PowerPoint Presentation</vt:lpstr>
      <vt:lpstr>PowerPoint Presentation</vt:lpstr>
      <vt:lpstr>PowerPoint Presentation</vt:lpstr>
      <vt:lpstr>PowerPoint Presentation</vt:lpstr>
      <vt:lpstr>PowerPoint Presentation</vt:lpstr>
      <vt:lpstr>Ikea</vt:lpstr>
      <vt:lpstr>Adidas utlraboost</vt:lpstr>
      <vt:lpstr>Burger king- re useable packaging </vt:lpstr>
      <vt:lpstr>Apple</vt:lpstr>
      <vt:lpstr>Nike Grind</vt:lpstr>
      <vt:lpstr>PowerPoint Presentation</vt:lpstr>
      <vt:lpstr>PowerPoint Presentation</vt:lpstr>
      <vt:lpstr>PowerPoint Presentation</vt:lpstr>
      <vt:lpstr>Ikea and the circular economy </vt:lpstr>
      <vt:lpstr>The sharing economy  </vt:lpstr>
      <vt:lpstr>Zip cars </vt:lpstr>
      <vt:lpstr>Mobile phones</vt:lpstr>
      <vt:lpstr>PowerPoint Presentation</vt:lpstr>
      <vt:lpstr>Evaluation: can the circular economy succeed? </vt:lpstr>
      <vt:lpstr>Assessment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circular economy</dc:title>
  <dc:creator>Anna Bennett</dc:creator>
  <cp:lastModifiedBy>Anna Bennett</cp:lastModifiedBy>
  <cp:revision>29</cp:revision>
  <dcterms:created xsi:type="dcterms:W3CDTF">2018-09-21T18:58:29Z</dcterms:created>
  <dcterms:modified xsi:type="dcterms:W3CDTF">2021-10-27T13:47:45Z</dcterms:modified>
</cp:coreProperties>
</file>