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48EA1-53D7-C045-8AC8-71801BB7D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17C5B-E885-7A4B-827F-530D15E64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0D1A3-6475-5D40-B06C-B4FCB2A4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35143-2A1A-D040-B840-7E95E538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F8086-2CDF-CB46-9473-DA852901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D015-9D98-574B-AC74-D4A0608F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8A505-FE9A-9F42-9C53-7A399A1F3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8B393-940D-3A40-BE3B-29A422DD8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16873-430E-2148-A1EB-959EFA44D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09021-2936-3248-AB91-F6D15C305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A0D41-1C0D-C24E-8D26-64785B204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8B7B0-E51D-294E-A0F4-738E94090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004EA-044D-9D4C-889D-67AF1A6A6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7DEC0-7A73-A047-9B57-D836B501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B2914-EFF1-6C41-A7B4-2BB1C9BE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38C4-2896-6F4E-9D64-E75E2C8D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22C1B-2886-C949-8580-406AE097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7D637-0F84-1246-9572-B89A3F0E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6ADD4-810F-DA4D-9864-D2FCCFEF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93CF0-A5CA-0344-88C8-EDE3A798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3F240-6B15-8743-B2EF-284BDCAE3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8D81-BC34-9847-B0C8-C05C8539D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F10F6-8897-5446-86B7-403A386A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47737-E8EE-B64E-AA83-41A782C3B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45CD0-EFD4-A84A-8497-5EB6F874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E89F-B334-0740-AC24-5B59A157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EF42E-30A0-E34A-9952-C2A68B24A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A24DC-1E0B-B047-A500-7ACC5B14D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93F52-1F77-AD4C-B431-02FE8DBF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45AAD-1973-FC46-9E29-849B05C6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9F52F-F96D-CA4B-93B0-68FA6CDCC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5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512D-7558-F845-9DDE-E385FF54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E46C9-2741-0140-A7BE-368FF3D3C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1014E-9AFD-584A-AF21-2EBC90BE6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C924D-F9DD-FE48-BB42-F0C5C3403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31C86D-BAC3-D74E-AE2D-A1313D3D4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0441E9-50D2-4945-9CDE-EFACBD56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B9DAE5-7E37-FE44-9ED4-F8E31A21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FC67F4-2C19-4844-A8D5-17098230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6281-92D4-EF40-BA34-05967BF0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19125-6D13-9049-B8E7-28786DD9E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E490D-09E6-EA4E-82F5-6A268FAF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84B3A-2CF7-F343-A604-7E86EC0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4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8BDB8-40D4-8F47-BAA8-9415A437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5D1A2-D3C0-5D4F-856B-47C3D0F8D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25B37-2772-FA44-8AB0-EA1C888F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4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9AEA-B2F4-BC4A-A030-076472467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4DE56-682E-C94C-9E1A-1FB8DC5C5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1C8D5-9582-5C49-9B27-626DAEF39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BA725-5931-EB46-A305-A54C62A6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E9D74-2884-BE46-B91C-D958CB11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9FBE0-ABDF-4040-87B6-7A10D3F0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2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71F23-653F-684A-889C-82697B4B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F65578-A5AC-1F41-90F8-8A2CDF5B9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990CE-2CB4-4244-BFED-ED86A1301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4FFE1-AE4B-5944-A248-74E65507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B80C3-3353-8E46-ACD2-9DB5253F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B9AED-8E0D-D643-9D9B-C5473855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9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0B783-D265-0F4C-8A1F-328BE6F8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E4F99-8657-314F-89BE-AC60F7AAA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DFA69-4841-F340-9961-93BFA7949F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0476-D1ED-2244-B893-020864E6854D}" type="datetimeFigureOut">
              <a:rPr lang="en-US" smtClean="0"/>
              <a:t>11/5/18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1DAD7-8A6F-5747-837D-5235E14F1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3D355-6352-804F-B5AB-4DBEDA57E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A6395-41A0-2741-A113-8B7990220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8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451" y="23836"/>
            <a:ext cx="28151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800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Exam question planning sheet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11746" y="-7724"/>
            <a:ext cx="6063533" cy="74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Bell MT"/>
                <a:cs typeface="Bell MT"/>
              </a:rPr>
              <a:t>To what extent does the chocolate trade have benefits for an LIC country you have studied (7 marks)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423515" y="1107052"/>
            <a:ext cx="7449350" cy="5273262"/>
            <a:chOff x="2554802" y="2569540"/>
            <a:chExt cx="5772659" cy="3799416"/>
          </a:xfrm>
        </p:grpSpPr>
        <p:pic>
          <p:nvPicPr>
            <p:cNvPr id="11" name="Shape 224" descr="DescriptionHand.svg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5284043" y="2569540"/>
              <a:ext cx="3043418" cy="37994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Shape 225" descr="DescriptionHand.svg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2554802" y="2767624"/>
              <a:ext cx="2926599" cy="35387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TextBox 12"/>
            <p:cNvSpPr txBox="1"/>
            <p:nvPr/>
          </p:nvSpPr>
          <p:spPr>
            <a:xfrm rot="13900863">
              <a:off x="2019516" y="4023139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20000"/>
                  </a:solidFill>
                  <a:latin typeface="Bell MT"/>
                  <a:cs typeface="Bell MT"/>
                </a:rPr>
                <a:t>Point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5466207">
              <a:off x="2572829" y="3604036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6600"/>
                  </a:solidFill>
                  <a:latin typeface="Bell MT"/>
                  <a:cs typeface="Bell MT"/>
                </a:rPr>
                <a:t>Example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 rot="15982488">
              <a:off x="3029166" y="3354678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2B822D"/>
                  </a:solidFill>
                  <a:latin typeface="Bell MT"/>
                  <a:cs typeface="Bell MT"/>
                </a:rPr>
                <a:t>Because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6822807">
              <a:off x="3610420" y="3567377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4">
                      <a:lumMod val="75000"/>
                    </a:schemeClr>
                  </a:solidFill>
                  <a:latin typeface="Bell MT"/>
                  <a:cs typeface="Bell MT"/>
                </a:rPr>
                <a:t>This means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 rot="18413778">
              <a:off x="4375717" y="4302539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MT"/>
                  <a:cs typeface="Bell MT"/>
                </a:rPr>
                <a:t>Link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3900863">
              <a:off x="4728143" y="4335156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20000"/>
                  </a:solidFill>
                  <a:latin typeface="Bell MT"/>
                  <a:cs typeface="Bell MT"/>
                </a:rPr>
                <a:t>Point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15466207">
              <a:off x="5543847" y="3490619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6600"/>
                  </a:solidFill>
                  <a:latin typeface="Bell MT"/>
                  <a:cs typeface="Bell MT"/>
                </a:rPr>
                <a:t>Example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6562652">
              <a:off x="6110746" y="3327534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2B822D"/>
                  </a:solidFill>
                  <a:latin typeface="Bell MT"/>
                  <a:cs typeface="Bell MT"/>
                </a:rPr>
                <a:t>Because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16822807">
              <a:off x="6570855" y="3587923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4">
                      <a:lumMod val="75000"/>
                    </a:schemeClr>
                  </a:solidFill>
                  <a:latin typeface="Bell MT"/>
                  <a:cs typeface="Bell MT"/>
                </a:rPr>
                <a:t>This means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 rot="18413778">
              <a:off x="7292201" y="3831295"/>
              <a:ext cx="1661583" cy="238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MT"/>
                  <a:cs typeface="Bell MT"/>
                </a:rPr>
                <a:t>Link </a:t>
              </a:r>
            </a:p>
          </p:txBody>
        </p:sp>
      </p:grpSp>
      <p:sp>
        <p:nvSpPr>
          <p:cNvPr id="25" name="Shape 227"/>
          <p:cNvSpPr/>
          <p:nvPr/>
        </p:nvSpPr>
        <p:spPr>
          <a:xfrm>
            <a:off x="3893215" y="6309496"/>
            <a:ext cx="2723404" cy="533357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1400" dirty="0">
                <a:latin typeface="Bell MT"/>
                <a:cs typeface="Bell MT"/>
              </a:rPr>
              <a:t>W</a:t>
            </a:r>
            <a:r>
              <a:rPr lang="en-GB" sz="1400" dirty="0">
                <a:latin typeface="Bell MT"/>
                <a:cs typeface="Bell MT"/>
              </a:rPr>
              <a:t>hat are the opportunities of the chocolate trade for the LIC</a:t>
            </a:r>
            <a:r>
              <a:rPr lang="en" sz="1400" dirty="0">
                <a:latin typeface="Bell MT"/>
                <a:cs typeface="Bell MT"/>
              </a:rPr>
              <a:t>?</a:t>
            </a:r>
          </a:p>
        </p:txBody>
      </p:sp>
      <p:sp>
        <p:nvSpPr>
          <p:cNvPr id="26" name="Shape 228"/>
          <p:cNvSpPr/>
          <p:nvPr/>
        </p:nvSpPr>
        <p:spPr>
          <a:xfrm>
            <a:off x="7773590" y="6315720"/>
            <a:ext cx="2601688" cy="527132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dk1"/>
                </a:solidFill>
                <a:latin typeface="Bell MT"/>
                <a:cs typeface="Bell MT"/>
              </a:rPr>
              <a:t>What are the challenges the chocolate trade for the LIC?</a:t>
            </a:r>
            <a:endParaRPr lang="en" sz="1400" dirty="0">
              <a:solidFill>
                <a:schemeClr val="dk1"/>
              </a:solidFill>
              <a:latin typeface="Bell MT"/>
              <a:cs typeface="Bell M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553589" y="821953"/>
            <a:ext cx="2608499" cy="638099"/>
            <a:chOff x="4247450" y="719325"/>
            <a:chExt cx="2608499" cy="638099"/>
          </a:xfrm>
        </p:grpSpPr>
        <p:sp>
          <p:nvSpPr>
            <p:cNvPr id="29" name="Shape 232"/>
            <p:cNvSpPr/>
            <p:nvPr/>
          </p:nvSpPr>
          <p:spPr>
            <a:xfrm>
              <a:off x="4247450" y="719325"/>
              <a:ext cx="2608499" cy="326999"/>
            </a:xfrm>
            <a:prstGeom prst="rect">
              <a:avLst/>
            </a:prstGeom>
            <a:solidFill>
              <a:srgbClr val="D9EAD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r>
                <a:rPr lang="en" sz="1600" dirty="0">
                  <a:latin typeface="Bell MT"/>
                  <a:cs typeface="Bell MT"/>
                </a:rPr>
                <a:t>Step 3: On the other hand...</a:t>
              </a:r>
            </a:p>
          </p:txBody>
        </p:sp>
        <p:sp>
          <p:nvSpPr>
            <p:cNvPr id="30" name="Shape 305"/>
            <p:cNvSpPr/>
            <p:nvPr/>
          </p:nvSpPr>
          <p:spPr>
            <a:xfrm>
              <a:off x="4247450" y="1030424"/>
              <a:ext cx="2608499" cy="327000"/>
            </a:xfrm>
            <a:prstGeom prst="rect">
              <a:avLst/>
            </a:prstGeom>
            <a:solidFill>
              <a:srgbClr val="FFF2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r>
                <a:rPr lang="en-GB" sz="1200" dirty="0">
                  <a:latin typeface="Bell MT"/>
                  <a:cs typeface="Bell MT"/>
                </a:rPr>
                <a:t>Challenges of the chocolate trade:</a:t>
              </a:r>
              <a:endParaRPr lang="en" sz="1200" dirty="0">
                <a:latin typeface="Bell MT"/>
                <a:cs typeface="Bell M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34004" y="821953"/>
            <a:ext cx="2356199" cy="638099"/>
            <a:chOff x="1828800" y="719325"/>
            <a:chExt cx="2356199" cy="638099"/>
          </a:xfrm>
        </p:grpSpPr>
        <p:sp>
          <p:nvSpPr>
            <p:cNvPr id="28" name="Shape 231"/>
            <p:cNvSpPr/>
            <p:nvPr/>
          </p:nvSpPr>
          <p:spPr>
            <a:xfrm>
              <a:off x="1828800" y="719325"/>
              <a:ext cx="2356199" cy="326999"/>
            </a:xfrm>
            <a:prstGeom prst="rect">
              <a:avLst/>
            </a:prstGeom>
            <a:solidFill>
              <a:srgbClr val="D9EAD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r>
                <a:rPr lang="en" sz="1600" dirty="0">
                  <a:latin typeface="Bell MT"/>
                  <a:cs typeface="Bell MT"/>
                </a:rPr>
                <a:t>Step 2: On one hand...</a:t>
              </a:r>
            </a:p>
          </p:txBody>
        </p:sp>
        <p:sp>
          <p:nvSpPr>
            <p:cNvPr id="31" name="Shape 311"/>
            <p:cNvSpPr/>
            <p:nvPr/>
          </p:nvSpPr>
          <p:spPr>
            <a:xfrm>
              <a:off x="1828800" y="1030424"/>
              <a:ext cx="2356199" cy="327000"/>
            </a:xfrm>
            <a:prstGeom prst="rect">
              <a:avLst/>
            </a:prstGeom>
            <a:solidFill>
              <a:srgbClr val="FFF2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r>
                <a:rPr lang="en-GB" sz="1200" dirty="0">
                  <a:latin typeface="Bell MT"/>
                  <a:cs typeface="Bell MT"/>
                </a:rPr>
                <a:t>Opportunities of the chocolate trade</a:t>
              </a:r>
              <a:r>
                <a:rPr lang="en" sz="1200" dirty="0">
                  <a:latin typeface="Bell MT"/>
                  <a:cs typeface="Bell MT"/>
                </a:rPr>
                <a:t>: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4675" y="1188625"/>
            <a:ext cx="2395410" cy="1362316"/>
            <a:chOff x="1512353" y="5093301"/>
            <a:chExt cx="2370667" cy="1631549"/>
          </a:xfrm>
        </p:grpSpPr>
        <p:sp>
          <p:nvSpPr>
            <p:cNvPr id="38" name="Rounded Rectangle 37"/>
            <p:cNvSpPr/>
            <p:nvPr/>
          </p:nvSpPr>
          <p:spPr>
            <a:xfrm>
              <a:off x="1512353" y="5095017"/>
              <a:ext cx="2370667" cy="1629833"/>
            </a:xfrm>
            <a:prstGeom prst="roundRect">
              <a:avLst/>
            </a:prstGeom>
            <a:solidFill>
              <a:srgbClr val="BD060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12353" y="5093301"/>
              <a:ext cx="2351049" cy="99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1-3 marks</a:t>
              </a:r>
            </a:p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You describe the main </a:t>
              </a:r>
              <a:r>
                <a:rPr lang="en-US" sz="1200" dirty="0" err="1">
                  <a:solidFill>
                    <a:schemeClr val="bg1"/>
                  </a:solidFill>
                  <a:latin typeface="Bell MT"/>
                  <a:cs typeface="Bell MT"/>
                </a:rPr>
                <a:t>impactss</a:t>
              </a:r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 of the chocolate trade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11394" y="2362266"/>
            <a:ext cx="2629702" cy="1685104"/>
            <a:chOff x="3221515" y="4836431"/>
            <a:chExt cx="2621159" cy="1873402"/>
          </a:xfrm>
        </p:grpSpPr>
        <p:sp>
          <p:nvSpPr>
            <p:cNvPr id="41" name="Rounded Rectangle 40"/>
            <p:cNvSpPr/>
            <p:nvPr/>
          </p:nvSpPr>
          <p:spPr>
            <a:xfrm>
              <a:off x="3369733" y="5080000"/>
              <a:ext cx="2370667" cy="1629833"/>
            </a:xfrm>
            <a:prstGeom prst="round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21515" y="4836431"/>
              <a:ext cx="2621159" cy="1745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4-6 marks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You explain the opportunities and challenges of the chocolate trade with some specific case study detail </a:t>
              </a:r>
            </a:p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27342" y="4101715"/>
            <a:ext cx="2417533" cy="1569880"/>
            <a:chOff x="6544733" y="5080000"/>
            <a:chExt cx="2370667" cy="1629833"/>
          </a:xfrm>
        </p:grpSpPr>
        <p:sp>
          <p:nvSpPr>
            <p:cNvPr id="44" name="Rounded Rectangle 43"/>
            <p:cNvSpPr/>
            <p:nvPr/>
          </p:nvSpPr>
          <p:spPr>
            <a:xfrm>
              <a:off x="6544733" y="5080000"/>
              <a:ext cx="2370667" cy="1629833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734" y="5080000"/>
              <a:ext cx="2370666" cy="1629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7 marks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You fully evaluate the opportunities and challenges of developing the chocolate trade using developed case study detail relevant to the case study you are focusing on.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The answer is clearly linked to the question. </a:t>
              </a:r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3"/>
          <a:srcRect l="22982" t="21679" r="21354" b="26105"/>
          <a:stretch/>
        </p:blipFill>
        <p:spPr>
          <a:xfrm>
            <a:off x="6149830" y="1910288"/>
            <a:ext cx="606320" cy="568754"/>
          </a:xfrm>
          <a:prstGeom prst="rect">
            <a:avLst/>
          </a:prstGeom>
        </p:spPr>
      </p:pic>
      <p:sp>
        <p:nvSpPr>
          <p:cNvPr id="47" name="TextBox 29"/>
          <p:cNvSpPr txBox="1">
            <a:spLocks noChangeArrowheads="1"/>
          </p:cNvSpPr>
          <p:nvPr/>
        </p:nvSpPr>
        <p:spPr bwMode="auto">
          <a:xfrm>
            <a:off x="6590202" y="2154431"/>
            <a:ext cx="1474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pple Chancery" charset="0"/>
                <a:cs typeface="Apple Chancery" charset="0"/>
              </a:rPr>
              <a:t>Challenge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196384" y="2523764"/>
            <a:ext cx="19041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1200" dirty="0">
                <a:latin typeface="Bell MT"/>
                <a:cs typeface="Bell MT"/>
              </a:rPr>
              <a:t>Can you explain what conclusion you would reach?</a:t>
            </a:r>
          </a:p>
        </p:txBody>
      </p:sp>
      <p:pic>
        <p:nvPicPr>
          <p:cNvPr id="49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884" y="4719176"/>
            <a:ext cx="622299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6756150" y="5013027"/>
            <a:ext cx="1474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latin typeface="Apple Chancery" charset="0"/>
                <a:cs typeface="Apple Chancery" charset="0"/>
              </a:rPr>
              <a:t>Literacy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4340" y="5382360"/>
            <a:ext cx="223592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latin typeface="Bell MT"/>
                <a:cs typeface="Bell MT"/>
              </a:rPr>
              <a:t>Can you use these key terms: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latin typeface="Bell MT"/>
                <a:cs typeface="Bell MT"/>
              </a:rPr>
              <a:t>Whereas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latin typeface="Bell MT"/>
                <a:cs typeface="Bell MT"/>
              </a:rPr>
              <a:t>However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n-US" sz="1200" dirty="0">
                <a:latin typeface="Bell MT"/>
                <a:cs typeface="Bell MT"/>
              </a:rPr>
              <a:t>On the other hand</a:t>
            </a:r>
          </a:p>
        </p:txBody>
      </p:sp>
    </p:spTree>
    <p:extLst>
      <p:ext uri="{BB962C8B-B14F-4D97-AF65-F5344CB8AC3E}">
        <p14:creationId xmlns:p14="http://schemas.microsoft.com/office/powerpoint/2010/main" val="343923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451" y="23836"/>
            <a:ext cx="281516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800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Exam question planning sheet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11746" y="-7724"/>
            <a:ext cx="6063533" cy="74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>
                <a:latin typeface="Bell MT"/>
                <a:cs typeface="Bell MT"/>
              </a:rPr>
              <a:t>To what extent does the chocolate trade have benefits for an LIC country you have studied (7 marks)</a:t>
            </a:r>
          </a:p>
        </p:txBody>
      </p:sp>
      <p:sp>
        <p:nvSpPr>
          <p:cNvPr id="25" name="Shape 227"/>
          <p:cNvSpPr/>
          <p:nvPr/>
        </p:nvSpPr>
        <p:spPr>
          <a:xfrm>
            <a:off x="3866799" y="6159025"/>
            <a:ext cx="2723404" cy="533357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1400" dirty="0">
                <a:latin typeface="Bell MT"/>
                <a:cs typeface="Bell MT"/>
              </a:rPr>
              <a:t>W</a:t>
            </a:r>
            <a:r>
              <a:rPr lang="en-GB" sz="1400" dirty="0">
                <a:latin typeface="Bell MT"/>
                <a:cs typeface="Bell MT"/>
              </a:rPr>
              <a:t>hat are the opportunities of the chocolate trade for the LIC</a:t>
            </a:r>
            <a:r>
              <a:rPr lang="en" sz="1400" dirty="0">
                <a:latin typeface="Bell MT"/>
                <a:cs typeface="Bell MT"/>
              </a:rPr>
              <a:t>?</a:t>
            </a:r>
          </a:p>
        </p:txBody>
      </p:sp>
      <p:sp>
        <p:nvSpPr>
          <p:cNvPr id="26" name="Shape 228"/>
          <p:cNvSpPr/>
          <p:nvPr/>
        </p:nvSpPr>
        <p:spPr>
          <a:xfrm>
            <a:off x="7773591" y="6143393"/>
            <a:ext cx="2601688" cy="527132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GB" sz="1400" dirty="0">
                <a:solidFill>
                  <a:schemeClr val="dk1"/>
                </a:solidFill>
                <a:latin typeface="Bell MT"/>
                <a:cs typeface="Bell MT"/>
              </a:rPr>
              <a:t>What are the challenges the chocolate trade for the LIC?</a:t>
            </a:r>
            <a:endParaRPr lang="en" sz="1400" dirty="0">
              <a:solidFill>
                <a:schemeClr val="dk1"/>
              </a:solidFill>
              <a:latin typeface="Bell MT"/>
              <a:cs typeface="Bell M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553589" y="821953"/>
            <a:ext cx="2608499" cy="638099"/>
            <a:chOff x="4247450" y="719325"/>
            <a:chExt cx="2608499" cy="638099"/>
          </a:xfrm>
        </p:grpSpPr>
        <p:sp>
          <p:nvSpPr>
            <p:cNvPr id="29" name="Shape 232"/>
            <p:cNvSpPr/>
            <p:nvPr/>
          </p:nvSpPr>
          <p:spPr>
            <a:xfrm>
              <a:off x="4247450" y="719325"/>
              <a:ext cx="2608499" cy="326999"/>
            </a:xfrm>
            <a:prstGeom prst="rect">
              <a:avLst/>
            </a:prstGeom>
            <a:solidFill>
              <a:srgbClr val="D9EAD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r>
                <a:rPr lang="en" sz="1600" dirty="0">
                  <a:latin typeface="Bell MT"/>
                  <a:cs typeface="Bell MT"/>
                </a:rPr>
                <a:t>Step 3: On the other hand...</a:t>
              </a:r>
            </a:p>
          </p:txBody>
        </p:sp>
        <p:sp>
          <p:nvSpPr>
            <p:cNvPr id="30" name="Shape 305"/>
            <p:cNvSpPr/>
            <p:nvPr/>
          </p:nvSpPr>
          <p:spPr>
            <a:xfrm>
              <a:off x="4247450" y="1030424"/>
              <a:ext cx="2608499" cy="327000"/>
            </a:xfrm>
            <a:prstGeom prst="rect">
              <a:avLst/>
            </a:prstGeom>
            <a:solidFill>
              <a:srgbClr val="FFF2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r>
                <a:rPr lang="en-GB" sz="1200" dirty="0">
                  <a:latin typeface="Bell MT"/>
                  <a:cs typeface="Bell MT"/>
                </a:rPr>
                <a:t>Challenges of the chocolate trade:</a:t>
              </a:r>
              <a:endParaRPr lang="en" sz="1200" dirty="0">
                <a:latin typeface="Bell MT"/>
                <a:cs typeface="Bell M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34004" y="821953"/>
            <a:ext cx="2356199" cy="638099"/>
            <a:chOff x="1828800" y="719325"/>
            <a:chExt cx="2356199" cy="638099"/>
          </a:xfrm>
        </p:grpSpPr>
        <p:sp>
          <p:nvSpPr>
            <p:cNvPr id="28" name="Shape 231"/>
            <p:cNvSpPr/>
            <p:nvPr/>
          </p:nvSpPr>
          <p:spPr>
            <a:xfrm>
              <a:off x="1828800" y="719325"/>
              <a:ext cx="2356199" cy="326999"/>
            </a:xfrm>
            <a:prstGeom prst="rect">
              <a:avLst/>
            </a:prstGeom>
            <a:solidFill>
              <a:srgbClr val="D9EAD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r>
                <a:rPr lang="en" sz="1600" dirty="0">
                  <a:latin typeface="Bell MT"/>
                  <a:cs typeface="Bell MT"/>
                </a:rPr>
                <a:t>Step 2: On one hand...</a:t>
              </a:r>
            </a:p>
          </p:txBody>
        </p:sp>
        <p:sp>
          <p:nvSpPr>
            <p:cNvPr id="31" name="Shape 311"/>
            <p:cNvSpPr/>
            <p:nvPr/>
          </p:nvSpPr>
          <p:spPr>
            <a:xfrm>
              <a:off x="1828800" y="1030424"/>
              <a:ext cx="2356199" cy="327000"/>
            </a:xfrm>
            <a:prstGeom prst="rect">
              <a:avLst/>
            </a:prstGeom>
            <a:solidFill>
              <a:srgbClr val="FFF2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r>
                <a:rPr lang="en-GB" sz="1200" dirty="0">
                  <a:latin typeface="Bell MT"/>
                  <a:cs typeface="Bell MT"/>
                </a:rPr>
                <a:t>Opportunities of the chocolate trade</a:t>
              </a:r>
              <a:r>
                <a:rPr lang="en" sz="1200" dirty="0">
                  <a:latin typeface="Bell MT"/>
                  <a:cs typeface="Bell MT"/>
                </a:rPr>
                <a:t>: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4675" y="1188625"/>
            <a:ext cx="2395410" cy="1362316"/>
            <a:chOff x="1512353" y="5093301"/>
            <a:chExt cx="2370667" cy="1631549"/>
          </a:xfrm>
        </p:grpSpPr>
        <p:sp>
          <p:nvSpPr>
            <p:cNvPr id="38" name="Rounded Rectangle 37"/>
            <p:cNvSpPr/>
            <p:nvPr/>
          </p:nvSpPr>
          <p:spPr>
            <a:xfrm>
              <a:off x="1512353" y="5095017"/>
              <a:ext cx="2370667" cy="1629833"/>
            </a:xfrm>
            <a:prstGeom prst="roundRect">
              <a:avLst/>
            </a:prstGeom>
            <a:solidFill>
              <a:srgbClr val="BD060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12353" y="5093301"/>
              <a:ext cx="2351049" cy="99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1-3 marks</a:t>
              </a:r>
            </a:p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You describe the main </a:t>
              </a:r>
              <a:r>
                <a:rPr lang="en-US" sz="1200" dirty="0" err="1">
                  <a:solidFill>
                    <a:schemeClr val="bg1"/>
                  </a:solidFill>
                  <a:latin typeface="Bell MT"/>
                  <a:cs typeface="Bell MT"/>
                </a:rPr>
                <a:t>impactss</a:t>
              </a:r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 of the chocolate trade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11394" y="2362266"/>
            <a:ext cx="2629702" cy="1685104"/>
            <a:chOff x="3221515" y="4836431"/>
            <a:chExt cx="2621159" cy="1873402"/>
          </a:xfrm>
        </p:grpSpPr>
        <p:sp>
          <p:nvSpPr>
            <p:cNvPr id="41" name="Rounded Rectangle 40"/>
            <p:cNvSpPr/>
            <p:nvPr/>
          </p:nvSpPr>
          <p:spPr>
            <a:xfrm>
              <a:off x="3369733" y="5080000"/>
              <a:ext cx="2370667" cy="1629833"/>
            </a:xfrm>
            <a:prstGeom prst="round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21515" y="4836431"/>
              <a:ext cx="2621159" cy="1745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4-6 marks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You explain the opportunities and challenges of the chocolate trade with some specific case study detail </a:t>
              </a:r>
            </a:p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  <a:p>
              <a:pPr algn="ctr"/>
              <a:endParaRPr lang="en-US" sz="1200" dirty="0">
                <a:solidFill>
                  <a:schemeClr val="bg1"/>
                </a:solidFill>
                <a:latin typeface="Bell MT"/>
                <a:cs typeface="Bell M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27342" y="4101715"/>
            <a:ext cx="2417533" cy="1569880"/>
            <a:chOff x="6544733" y="5080000"/>
            <a:chExt cx="2370667" cy="1629833"/>
          </a:xfrm>
        </p:grpSpPr>
        <p:sp>
          <p:nvSpPr>
            <p:cNvPr id="44" name="Rounded Rectangle 43"/>
            <p:cNvSpPr/>
            <p:nvPr/>
          </p:nvSpPr>
          <p:spPr>
            <a:xfrm>
              <a:off x="6544733" y="5080000"/>
              <a:ext cx="2370667" cy="1629833"/>
            </a:xfrm>
            <a:prstGeom prst="round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44734" y="5080000"/>
              <a:ext cx="2370666" cy="1629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7 marks 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You fully evaluate the opportunities and challenges of developing the chocolate trade using developed case study detail relevant to the case study you are focusing on.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  <a:latin typeface="Bell MT"/>
                  <a:cs typeface="Bell MT"/>
                </a:rPr>
                <a:t>The answer is clearly linked to the question. </a:t>
              </a:r>
            </a:p>
          </p:txBody>
        </p:sp>
      </p:grpSp>
      <p:pic>
        <p:nvPicPr>
          <p:cNvPr id="52" name="Picture 51">
            <a:extLst>
              <a:ext uri="{FF2B5EF4-FFF2-40B4-BE49-F238E27FC236}">
                <a16:creationId xmlns:a16="http://schemas.microsoft.com/office/drawing/2014/main" id="{1D324BF0-33C7-3440-966F-D1F015FEC9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111" b="40100"/>
          <a:stretch/>
        </p:blipFill>
        <p:spPr>
          <a:xfrm>
            <a:off x="3307359" y="4599453"/>
            <a:ext cx="6865973" cy="1146914"/>
          </a:xfrm>
          <a:prstGeom prst="rect">
            <a:avLst/>
          </a:prstGeom>
        </p:spPr>
      </p:pic>
      <p:sp>
        <p:nvSpPr>
          <p:cNvPr id="53" name="Rounded Rectangular Callout 52">
            <a:extLst>
              <a:ext uri="{FF2B5EF4-FFF2-40B4-BE49-F238E27FC236}">
                <a16:creationId xmlns:a16="http://schemas.microsoft.com/office/drawing/2014/main" id="{30C90774-BE57-3E4E-9E1D-D1212F22AE01}"/>
              </a:ext>
            </a:extLst>
          </p:cNvPr>
          <p:cNvSpPr/>
          <p:nvPr/>
        </p:nvSpPr>
        <p:spPr>
          <a:xfrm>
            <a:off x="3324617" y="3638310"/>
            <a:ext cx="1282519" cy="654046"/>
          </a:xfrm>
          <a:prstGeom prst="wedgeRoundRectCallout">
            <a:avLst>
              <a:gd name="adj1" fmla="val 37954"/>
              <a:gd name="adj2" fmla="val 7676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ular Callout 53">
            <a:extLst>
              <a:ext uri="{FF2B5EF4-FFF2-40B4-BE49-F238E27FC236}">
                <a16:creationId xmlns:a16="http://schemas.microsoft.com/office/drawing/2014/main" id="{4209241F-D6B8-DE4A-9585-89C4B7FDCEE4}"/>
              </a:ext>
            </a:extLst>
          </p:cNvPr>
          <p:cNvSpPr/>
          <p:nvPr/>
        </p:nvSpPr>
        <p:spPr>
          <a:xfrm>
            <a:off x="3734011" y="2820073"/>
            <a:ext cx="1976907" cy="654046"/>
          </a:xfrm>
          <a:prstGeom prst="wedgeRoundRectCallout">
            <a:avLst>
              <a:gd name="adj1" fmla="val 52528"/>
              <a:gd name="adj2" fmla="val 15946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ounded Rectangular Callout 54">
            <a:extLst>
              <a:ext uri="{FF2B5EF4-FFF2-40B4-BE49-F238E27FC236}">
                <a16:creationId xmlns:a16="http://schemas.microsoft.com/office/drawing/2014/main" id="{73AA370D-EA28-3543-8623-D661D855B0FF}"/>
              </a:ext>
            </a:extLst>
          </p:cNvPr>
          <p:cNvSpPr/>
          <p:nvPr/>
        </p:nvSpPr>
        <p:spPr>
          <a:xfrm>
            <a:off x="3734011" y="1849921"/>
            <a:ext cx="3356184" cy="654046"/>
          </a:xfrm>
          <a:prstGeom prst="wedgeRoundRectCallout">
            <a:avLst>
              <a:gd name="adj1" fmla="val 35911"/>
              <a:gd name="adj2" fmla="val 19687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ounded Rectangular Callout 55">
            <a:extLst>
              <a:ext uri="{FF2B5EF4-FFF2-40B4-BE49-F238E27FC236}">
                <a16:creationId xmlns:a16="http://schemas.microsoft.com/office/drawing/2014/main" id="{12EC46D2-881E-114D-830B-15422C3F5FC2}"/>
              </a:ext>
            </a:extLst>
          </p:cNvPr>
          <p:cNvSpPr/>
          <p:nvPr/>
        </p:nvSpPr>
        <p:spPr>
          <a:xfrm>
            <a:off x="9734019" y="3709763"/>
            <a:ext cx="1282519" cy="654046"/>
          </a:xfrm>
          <a:prstGeom prst="wedgeRoundRectCallout">
            <a:avLst>
              <a:gd name="adj1" fmla="val -32339"/>
              <a:gd name="adj2" fmla="val 8070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ounded Rectangular Callout 56">
            <a:extLst>
              <a:ext uri="{FF2B5EF4-FFF2-40B4-BE49-F238E27FC236}">
                <a16:creationId xmlns:a16="http://schemas.microsoft.com/office/drawing/2014/main" id="{EE749F26-72E2-DB44-977C-8F92ADB86D7E}"/>
              </a:ext>
            </a:extLst>
          </p:cNvPr>
          <p:cNvSpPr/>
          <p:nvPr/>
        </p:nvSpPr>
        <p:spPr>
          <a:xfrm>
            <a:off x="8732151" y="2857204"/>
            <a:ext cx="2003736" cy="654046"/>
          </a:xfrm>
          <a:prstGeom prst="wedgeRoundRectCallout">
            <a:avLst>
              <a:gd name="adj1" fmla="val -48776"/>
              <a:gd name="adj2" fmla="val 17915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ular Callout 57">
            <a:extLst>
              <a:ext uri="{FF2B5EF4-FFF2-40B4-BE49-F238E27FC236}">
                <a16:creationId xmlns:a16="http://schemas.microsoft.com/office/drawing/2014/main" id="{8694B04E-2505-D24B-8B31-F4783A7F7F11}"/>
              </a:ext>
            </a:extLst>
          </p:cNvPr>
          <p:cNvSpPr/>
          <p:nvPr/>
        </p:nvSpPr>
        <p:spPr>
          <a:xfrm>
            <a:off x="7343512" y="1776879"/>
            <a:ext cx="3471928" cy="654046"/>
          </a:xfrm>
          <a:prstGeom prst="wedgeRoundRectCallout">
            <a:avLst>
              <a:gd name="adj1" fmla="val -32062"/>
              <a:gd name="adj2" fmla="val 255951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8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320</Words>
  <Application>Microsoft Macintosh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Apple Chancery</vt:lpstr>
      <vt:lpstr>Arial</vt:lpstr>
      <vt:lpstr>Bell MT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Bennett</dc:creator>
  <cp:lastModifiedBy>Anna Bennett</cp:lastModifiedBy>
  <cp:revision>2</cp:revision>
  <dcterms:created xsi:type="dcterms:W3CDTF">2018-11-05T15:55:30Z</dcterms:created>
  <dcterms:modified xsi:type="dcterms:W3CDTF">2018-11-05T16:13:43Z</dcterms:modified>
</cp:coreProperties>
</file>