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Frank Ruhl Libre" pitchFamily="2" charset="-79"/>
      <p:regular r:id="rId19"/>
      <p:bold r:id="rId20"/>
    </p:embeddedFont>
    <p:embeddedFont>
      <p:font typeface="Frank Ruhl Libre Medium" pitchFamily="2" charset="-79"/>
      <p:regular r:id="rId21"/>
      <p:bold r:id="rId22"/>
    </p:embeddedFont>
    <p:embeddedFont>
      <p:font typeface="Libre Baskerville" panose="02000000000000000000" pitchFamily="2" charset="0"/>
      <p:regular r:id="rId23"/>
      <p:bold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60"/>
  </p:normalViewPr>
  <p:slideViewPr>
    <p:cSldViewPr snapToGrid="0" snapToObjects="1">
      <p:cViewPr varScale="1">
        <p:scale>
          <a:sx n="146" d="100"/>
          <a:sy n="146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8573ed25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8573ed25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8573ed25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8573ed25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8573ed252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8573ed252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953ebf02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953ebf02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8573ed2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8573ed2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8573ed25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8573ed25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8573ed25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8573ed25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8573ed25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8573ed252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953ebf02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953ebf02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953ebf02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953ebf02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953ebf02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953ebf02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953ebf02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953ebf02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953ebf02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953ebf02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11" name="Google Shape;11;p2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Google Shape;13;p2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18" name="Google Shape;18;p2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11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54" name="Google Shape;154;p11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6" name="Google Shape;156;p11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57" name="Google Shape;157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bg>
      <p:bgPr>
        <a:solidFill>
          <a:srgbClr val="B0C6D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/>
          <p:nvPr/>
        </p:nvSpPr>
        <p:spPr>
          <a:xfrm>
            <a:off x="-7650" y="-7650"/>
            <a:ext cx="9151500" cy="5151300"/>
          </a:xfrm>
          <a:prstGeom prst="frame">
            <a:avLst>
              <a:gd name="adj1" fmla="val 4756"/>
            </a:avLst>
          </a:prstGeom>
          <a:solidFill>
            <a:srgbClr val="F2E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162" name="Google Shape;162;p12"/>
          <p:cNvGrpSpPr/>
          <p:nvPr/>
        </p:nvGrpSpPr>
        <p:grpSpPr>
          <a:xfrm>
            <a:off x="114491" y="106842"/>
            <a:ext cx="1127645" cy="1153976"/>
            <a:chOff x="152400" y="152400"/>
            <a:chExt cx="1127645" cy="1153976"/>
          </a:xfrm>
        </p:grpSpPr>
        <p:sp>
          <p:nvSpPr>
            <p:cNvPr id="163" name="Google Shape;163;p12"/>
            <p:cNvSpPr/>
            <p:nvPr/>
          </p:nvSpPr>
          <p:spPr>
            <a:xfrm>
              <a:off x="152400" y="152400"/>
              <a:ext cx="921300" cy="921300"/>
            </a:xfrm>
            <a:prstGeom prst="diagStrip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dist="9525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4" name="Google Shape;164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5400000">
              <a:off x="745611" y="-256999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152411" y="362543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" name="Google Shape;166;p12"/>
          <p:cNvGrpSpPr/>
          <p:nvPr/>
        </p:nvGrpSpPr>
        <p:grpSpPr>
          <a:xfrm rot="10800000">
            <a:off x="7901725" y="3874892"/>
            <a:ext cx="1127645" cy="1154423"/>
            <a:chOff x="152400" y="151952"/>
            <a:chExt cx="1127645" cy="1154423"/>
          </a:xfrm>
        </p:grpSpPr>
        <p:sp>
          <p:nvSpPr>
            <p:cNvPr id="167" name="Google Shape;167;p12"/>
            <p:cNvSpPr/>
            <p:nvPr/>
          </p:nvSpPr>
          <p:spPr>
            <a:xfrm>
              <a:off x="152400" y="152400"/>
              <a:ext cx="921300" cy="921300"/>
            </a:xfrm>
            <a:prstGeom prst="diagStrip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dist="9525" dir="135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8" name="Google Shape;168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5400000">
              <a:off x="745611" y="-257447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152411" y="362543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12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306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25" name="Google Shape;25;p3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" name="Google Shape;27;p3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28" name="Google Shape;28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2795175" y="2948146"/>
            <a:ext cx="3553500" cy="2979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33" name="Google Shape;33;p3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41" name="Google Shape;41;p4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" name="Google Shape;43;p4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44" name="Google Shape;44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3009700" y="1187400"/>
            <a:ext cx="3124500" cy="27687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SzPts val="1800"/>
              <a:buFont typeface="Libre Baskerville"/>
              <a:buChar char="➢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/>
          <p:nvPr/>
        </p:nvSpPr>
        <p:spPr>
          <a:xfrm>
            <a:off x="3593400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0C6D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“</a:t>
            </a:r>
            <a:endParaRPr sz="7200">
              <a:solidFill>
                <a:srgbClr val="B0C6D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52" name="Google Shape;52;p5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4" name="Google Shape;54;p5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55" name="Google Shape;5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5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58" name="Google Shape;58;p5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➢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6"/>
          <p:cNvGrpSpPr/>
          <p:nvPr/>
        </p:nvGrpSpPr>
        <p:grpSpPr>
          <a:xfrm>
            <a:off x="325492" y="304925"/>
            <a:ext cx="4511142" cy="4526109"/>
            <a:chOff x="2316267" y="304925"/>
            <a:chExt cx="4511142" cy="4526109"/>
          </a:xfrm>
        </p:grpSpPr>
        <p:sp>
          <p:nvSpPr>
            <p:cNvPr id="68" name="Google Shape;68;p6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" name="Google Shape;70;p6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71" name="Google Shape;7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" name="Google Shape;73;p6"/>
          <p:cNvGrpSpPr/>
          <p:nvPr/>
        </p:nvGrpSpPr>
        <p:grpSpPr>
          <a:xfrm>
            <a:off x="796444" y="1424044"/>
            <a:ext cx="277537" cy="277654"/>
            <a:chOff x="1191725" y="238125"/>
            <a:chExt cx="5236550" cy="5238750"/>
          </a:xfrm>
        </p:grpSpPr>
        <p:sp>
          <p:nvSpPr>
            <p:cNvPr id="74" name="Google Shape;74;p6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796450" y="845975"/>
            <a:ext cx="3553500" cy="5487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1"/>
          </p:nvPr>
        </p:nvSpPr>
        <p:spPr>
          <a:xfrm>
            <a:off x="796450" y="1792325"/>
            <a:ext cx="3553500" cy="24045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7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85" name="Google Shape;85;p7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7" name="Google Shape;87;p7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88" name="Google Shape;88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" name="Google Shape;90;p7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91" name="Google Shape;91;p7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3356700" cy="2801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4784110" y="1563725"/>
            <a:ext cx="3356700" cy="2801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8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03" name="Google Shape;103;p8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5" name="Google Shape;105;p8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06" name="Google Shape;10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8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109" name="Google Shape;109;p8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14" name="Google Shape;114;p8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body" idx="2"/>
          </p:nvPr>
        </p:nvSpPr>
        <p:spPr>
          <a:xfrm>
            <a:off x="3455100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idx="3"/>
          </p:nvPr>
        </p:nvSpPr>
        <p:spPr>
          <a:xfrm>
            <a:off x="5907003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9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22" name="Google Shape;122;p9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4" name="Google Shape;124;p9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25" name="Google Shape;125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9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128" name="Google Shape;128;p9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10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38" name="Google Shape;138;p10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0" name="Google Shape;140;p10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41" name="Google Shape;141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10"/>
          <p:cNvGrpSpPr/>
          <p:nvPr/>
        </p:nvGrpSpPr>
        <p:grpSpPr>
          <a:xfrm>
            <a:off x="4433231" y="3823844"/>
            <a:ext cx="277537" cy="277654"/>
            <a:chOff x="1191725" y="238125"/>
            <a:chExt cx="5236550" cy="5238750"/>
          </a:xfrm>
        </p:grpSpPr>
        <p:sp>
          <p:nvSpPr>
            <p:cNvPr id="144" name="Google Shape;144;p10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49" name="Google Shape;149;p10"/>
          <p:cNvSpPr txBox="1">
            <a:spLocks noGrp="1"/>
          </p:cNvSpPr>
          <p:nvPr>
            <p:ph type="body" idx="1"/>
          </p:nvPr>
        </p:nvSpPr>
        <p:spPr>
          <a:xfrm>
            <a:off x="735200" y="4101500"/>
            <a:ext cx="7673700" cy="2775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8A9BA6"/>
              </a:buClr>
              <a:buSzPts val="1400"/>
              <a:buNone/>
              <a:defRPr sz="1400" i="1">
                <a:solidFill>
                  <a:srgbClr val="8A9BA6"/>
                </a:solidFill>
              </a:defRPr>
            </a:lvl1pPr>
          </a:lstStyle>
          <a:p>
            <a:endParaRPr/>
          </a:p>
        </p:txBody>
      </p:sp>
      <p:sp>
        <p:nvSpPr>
          <p:cNvPr id="150" name="Google Shape;150;p10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 Medium"/>
              <a:buNone/>
              <a:defRPr sz="1600">
                <a:solidFill>
                  <a:srgbClr val="8A9BA6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➢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lvl="2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lvl="3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lvl="4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lvl="5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lvl="6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lvl="7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lvl="8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ctrTitle"/>
          </p:nvPr>
        </p:nvSpPr>
        <p:spPr>
          <a:xfrm>
            <a:off x="2785950" y="1208250"/>
            <a:ext cx="3572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policy: China </a:t>
            </a:r>
            <a:endParaRPr/>
          </a:p>
        </p:txBody>
      </p:sp>
      <p:pic>
        <p:nvPicPr>
          <p:cNvPr id="179" name="Google Shape;1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663" y="2606375"/>
            <a:ext cx="2612676" cy="174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36" name="Google Shape;2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763" y="967200"/>
            <a:ext cx="6126474" cy="320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42" name="Google Shape;2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4025" y="833438"/>
            <a:ext cx="5695950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48" name="Google Shape;248;p25"/>
          <p:cNvSpPr txBox="1"/>
          <p:nvPr/>
        </p:nvSpPr>
        <p:spPr>
          <a:xfrm>
            <a:off x="602750" y="753425"/>
            <a:ext cx="7725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400 million</a:t>
            </a:r>
            <a:endParaRPr/>
          </a:p>
        </p:txBody>
      </p:sp>
      <p:sp>
        <p:nvSpPr>
          <p:cNvPr id="249" name="Google Shape;249;p25"/>
          <p:cNvSpPr txBox="1"/>
          <p:nvPr/>
        </p:nvSpPr>
        <p:spPr>
          <a:xfrm>
            <a:off x="372750" y="2006650"/>
            <a:ext cx="8398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The policy was credited with preventing from 1979 to 2010 in china. </a:t>
            </a:r>
            <a:endParaRPr sz="2400">
              <a:solidFill>
                <a:schemeClr val="lt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 the policy successful? YES </a:t>
            </a:r>
            <a:endParaRPr/>
          </a:p>
        </p:txBody>
      </p:sp>
      <p:sp>
        <p:nvSpPr>
          <p:cNvPr id="255" name="Google Shape;255;p26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It built a stronger social system due to China’s economy developing so much.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The birth rates dropped from </a:t>
            </a:r>
            <a:r>
              <a:rPr lang="en" sz="1800" b="1">
                <a:solidFill>
                  <a:srgbClr val="8A9BA6"/>
                </a:solidFill>
              </a:rPr>
              <a:t>30%</a:t>
            </a:r>
            <a:r>
              <a:rPr lang="en" sz="1800"/>
              <a:t> to </a:t>
            </a:r>
            <a:r>
              <a:rPr lang="en" sz="1800" b="1">
                <a:solidFill>
                  <a:srgbClr val="8A9BA6"/>
                </a:solidFill>
              </a:rPr>
              <a:t>10%</a:t>
            </a:r>
            <a:endParaRPr sz="1800" b="1">
              <a:solidFill>
                <a:srgbClr val="8A9BA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The population increase during the policy went down from </a:t>
            </a:r>
            <a:r>
              <a:rPr lang="en" sz="1800" b="1">
                <a:solidFill>
                  <a:srgbClr val="8A9BA6"/>
                </a:solidFill>
              </a:rPr>
              <a:t>40%</a:t>
            </a:r>
            <a:r>
              <a:rPr lang="en" sz="1800"/>
              <a:t> in </a:t>
            </a:r>
            <a:r>
              <a:rPr lang="en" sz="1800" b="1">
                <a:solidFill>
                  <a:srgbClr val="8A9BA6"/>
                </a:solidFill>
              </a:rPr>
              <a:t>1946</a:t>
            </a:r>
            <a:r>
              <a:rPr lang="en" sz="1800"/>
              <a:t> to </a:t>
            </a:r>
            <a:r>
              <a:rPr lang="en" sz="1800" b="1">
                <a:solidFill>
                  <a:srgbClr val="8A9BA6"/>
                </a:solidFill>
              </a:rPr>
              <a:t>11%</a:t>
            </a:r>
            <a:r>
              <a:rPr lang="en" sz="1800"/>
              <a:t> in </a:t>
            </a:r>
            <a:r>
              <a:rPr lang="en" sz="1800" b="1">
                <a:solidFill>
                  <a:srgbClr val="8A9BA6"/>
                </a:solidFill>
              </a:rPr>
              <a:t>2011</a:t>
            </a:r>
            <a:r>
              <a:rPr lang="en" sz="1800"/>
              <a:t>.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China's economy improved to one of the best in the world. </a:t>
            </a:r>
            <a:endParaRPr sz="18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  <p:sp>
        <p:nvSpPr>
          <p:cNvPr id="256" name="Google Shape;256;p26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 the policy successful? NO</a:t>
            </a:r>
            <a:endParaRPr/>
          </a:p>
        </p:txBody>
      </p:sp>
      <p:sp>
        <p:nvSpPr>
          <p:cNvPr id="262" name="Google Shape;262;p27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The policy varied within the many provinces e.g. in rural provinces the couple was allowed to have a second child if the first was a girl.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If you were rich you could evade the policy.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It created a high number of young boys leading to a male dominant population.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There were </a:t>
            </a:r>
            <a:r>
              <a:rPr lang="en" sz="1800" b="1">
                <a:solidFill>
                  <a:srgbClr val="8A9BA6"/>
                </a:solidFill>
              </a:rPr>
              <a:t>34 million</a:t>
            </a:r>
            <a:r>
              <a:rPr lang="en" sz="1800"/>
              <a:t> more men than women. </a:t>
            </a:r>
            <a:endParaRPr sz="1800"/>
          </a:p>
        </p:txBody>
      </p:sp>
      <p:sp>
        <p:nvSpPr>
          <p:cNvPr id="263" name="Google Shape;263;p27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 txBox="1">
            <a:spLocks noGrp="1"/>
          </p:cNvSpPr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situation today?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situation today? </a:t>
            </a:r>
            <a:endParaRPr/>
          </a:p>
        </p:txBody>
      </p:sp>
      <p:sp>
        <p:nvSpPr>
          <p:cNvPr id="274" name="Google Shape;274;p29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400"/>
              <a:buChar char="-"/>
            </a:pPr>
            <a:r>
              <a:rPr lang="en" sz="1400">
                <a:solidFill>
                  <a:srgbClr val="454545"/>
                </a:solidFill>
              </a:rPr>
              <a:t>One child policy ended after </a:t>
            </a:r>
            <a:r>
              <a:rPr lang="en" sz="1400" b="1">
                <a:solidFill>
                  <a:srgbClr val="8A9BA6"/>
                </a:solidFill>
              </a:rPr>
              <a:t>35 years</a:t>
            </a:r>
            <a:r>
              <a:rPr lang="en" sz="1400">
                <a:solidFill>
                  <a:srgbClr val="454545"/>
                </a:solidFill>
              </a:rPr>
              <a:t> (</a:t>
            </a:r>
            <a:r>
              <a:rPr lang="en" sz="1400" b="1">
                <a:solidFill>
                  <a:srgbClr val="8A9BA6"/>
                </a:solidFill>
              </a:rPr>
              <a:t>october 2015</a:t>
            </a:r>
            <a:r>
              <a:rPr lang="en" sz="1400">
                <a:solidFill>
                  <a:srgbClr val="454545"/>
                </a:solidFill>
              </a:rPr>
              <a:t>) also allowing all couple to have two children for the first time since the rule of introduced. </a:t>
            </a:r>
            <a:endParaRPr sz="1400">
              <a:solidFill>
                <a:srgbClr val="454545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400"/>
              <a:buChar char="-"/>
            </a:pPr>
            <a:r>
              <a:rPr lang="en" sz="1400">
                <a:solidFill>
                  <a:srgbClr val="454545"/>
                </a:solidFill>
              </a:rPr>
              <a:t>The change of the policy is intended to balance population development and address the challenge of an aging population.</a:t>
            </a:r>
            <a:endParaRPr sz="1400">
              <a:solidFill>
                <a:srgbClr val="454545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400"/>
              <a:buChar char="-"/>
            </a:pPr>
            <a:r>
              <a:rPr lang="en" sz="1400">
                <a:solidFill>
                  <a:srgbClr val="454545"/>
                </a:solidFill>
              </a:rPr>
              <a:t>People celebrated the move as a positive step towards greater personal freedom in china. </a:t>
            </a:r>
            <a:endParaRPr sz="1400">
              <a:solidFill>
                <a:srgbClr val="454545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400"/>
              <a:buChar char="-"/>
            </a:pPr>
            <a:r>
              <a:rPr lang="en" sz="1400">
                <a:solidFill>
                  <a:srgbClr val="454545"/>
                </a:solidFill>
              </a:rPr>
              <a:t>Human rights still believe that the communist party continues to control the size of Chinese families.</a:t>
            </a:r>
            <a:endParaRPr sz="1400">
              <a:solidFill>
                <a:srgbClr val="454545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400"/>
              <a:buChar char="-"/>
            </a:pPr>
            <a:r>
              <a:rPr lang="en" sz="1400">
                <a:solidFill>
                  <a:srgbClr val="454545"/>
                </a:solidFill>
              </a:rPr>
              <a:t>Demographers in and outside china have long warned that its low fertility rate.</a:t>
            </a:r>
            <a:endParaRPr sz="1400">
              <a:solidFill>
                <a:srgbClr val="454545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75" name="Google Shape;275;p29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>
            <a:spLocks noGrp="1"/>
          </p:cNvSpPr>
          <p:nvPr>
            <p:ph type="ctrTitle" idx="4294967295"/>
          </p:nvPr>
        </p:nvSpPr>
        <p:spPr>
          <a:xfrm>
            <a:off x="1013375" y="1677600"/>
            <a:ext cx="4301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The BIG CONCEPT</a:t>
            </a:r>
            <a:endParaRPr sz="6000"/>
          </a:p>
        </p:txBody>
      </p:sp>
      <p:sp>
        <p:nvSpPr>
          <p:cNvPr id="185" name="Google Shape;185;p15"/>
          <p:cNvSpPr txBox="1">
            <a:spLocks noGrp="1"/>
          </p:cNvSpPr>
          <p:nvPr>
            <p:ph type="subTitle" idx="4294967295"/>
          </p:nvPr>
        </p:nvSpPr>
        <p:spPr>
          <a:xfrm>
            <a:off x="1013375" y="2820000"/>
            <a:ext cx="37083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In </a:t>
            </a:r>
            <a:r>
              <a:rPr lang="en" sz="1400" b="1">
                <a:solidFill>
                  <a:srgbClr val="8A9BA6"/>
                </a:solidFill>
              </a:rPr>
              <a:t>1979</a:t>
            </a:r>
            <a:r>
              <a:rPr lang="en" sz="1400"/>
              <a:t> the chinese central government introduced the one-child policy to control the increase in population which was </a:t>
            </a:r>
            <a:r>
              <a:rPr lang="en" sz="1400" b="1">
                <a:solidFill>
                  <a:srgbClr val="8A9BA6"/>
                </a:solidFill>
              </a:rPr>
              <a:t>970 million </a:t>
            </a:r>
            <a:r>
              <a:rPr lang="en" sz="1400"/>
              <a:t>at the time.  </a:t>
            </a:r>
            <a:endParaRPr sz="1400"/>
          </a:p>
        </p:txBody>
      </p:sp>
      <p:sp>
        <p:nvSpPr>
          <p:cNvPr id="186" name="Google Shape;186;p15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87" name="Google Shape;1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675" y="1196712"/>
            <a:ext cx="3648300" cy="275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93" name="Google Shape;193;p16"/>
          <p:cNvSpPr txBox="1">
            <a:spLocks noGrp="1"/>
          </p:cNvSpPr>
          <p:nvPr>
            <p:ph type="body" idx="1"/>
          </p:nvPr>
        </p:nvSpPr>
        <p:spPr>
          <a:xfrm>
            <a:off x="3009700" y="1187400"/>
            <a:ext cx="3124500" cy="27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Key word: </a:t>
            </a:r>
            <a:r>
              <a:rPr lang="en" b="1">
                <a:solidFill>
                  <a:srgbClr val="8A9BA6"/>
                </a:solidFill>
              </a:rPr>
              <a:t>anti-natalist</a:t>
            </a:r>
            <a:endParaRPr b="1">
              <a:solidFill>
                <a:srgbClr val="8A9BA6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“</a:t>
            </a:r>
            <a:r>
              <a:rPr lang="en" sz="1200" i="0">
                <a:solidFill>
                  <a:srgbClr val="222222"/>
                </a:solidFill>
                <a:highlight>
                  <a:srgbClr val="FFFFFF"/>
                </a:highlight>
              </a:rPr>
              <a:t>Antinatalism, or anti-natalism, is a philosophical position that assigns a negative value to birth. Antinatalists argue that people should refrain from procreation because it is morally bad.</a:t>
            </a:r>
            <a:r>
              <a:rPr lang="en" sz="1200" b="1" i="0">
                <a:solidFill>
                  <a:srgbClr val="222222"/>
                </a:solidFill>
                <a:highlight>
                  <a:srgbClr val="FFFFFF"/>
                </a:highlight>
              </a:rPr>
              <a:t>”</a:t>
            </a:r>
            <a:endParaRPr sz="12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 txBox="1">
            <a:spLocks noGrp="1"/>
          </p:cNvSpPr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was it needed?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was the policy needed? </a:t>
            </a:r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body" idx="1"/>
          </p:nvPr>
        </p:nvSpPr>
        <p:spPr>
          <a:xfrm>
            <a:off x="1003200" y="1500275"/>
            <a:ext cx="4481700" cy="27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The policy was put in place due to the fact that China's rapidly increasing population was starting to threaten the countries prospect for economic growth.    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It was introduced by chinese leader </a:t>
            </a:r>
            <a:r>
              <a:rPr lang="en" b="1">
                <a:solidFill>
                  <a:srgbClr val="8A9BA6"/>
                </a:solidFill>
              </a:rPr>
              <a:t>Deng Xiaoping</a:t>
            </a:r>
            <a:r>
              <a:rPr lang="en"/>
              <a:t>.  </a:t>
            </a:r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06" name="Google Shape;2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6350" y="1860375"/>
            <a:ext cx="2260325" cy="226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 txBox="1">
            <a:spLocks noGrp="1"/>
          </p:cNvSpPr>
          <p:nvPr>
            <p:ph type="ctrTitle" idx="4294967295"/>
          </p:nvPr>
        </p:nvSpPr>
        <p:spPr>
          <a:xfrm>
            <a:off x="685800" y="1811942"/>
            <a:ext cx="7772400" cy="1159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Below 1.2 billion</a:t>
            </a:r>
            <a:r>
              <a:rPr lang="en" sz="9600">
                <a:solidFill>
                  <a:srgbClr val="FFFFFF"/>
                </a:solidFill>
              </a:rPr>
              <a:t> 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212" name="Google Shape;212;p19"/>
          <p:cNvSpPr txBox="1">
            <a:spLocks noGrp="1"/>
          </p:cNvSpPr>
          <p:nvPr>
            <p:ph type="subTitle" idx="4294967295"/>
          </p:nvPr>
        </p:nvSpPr>
        <p:spPr>
          <a:xfrm>
            <a:off x="685800" y="2971753"/>
            <a:ext cx="7772400" cy="784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Was the ideal population that China wanted to have at the end of the 20th century.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3" name="Google Shape;213;p19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"/>
          <p:cNvSpPr txBox="1">
            <a:spLocks noGrp="1"/>
          </p:cNvSpPr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was it enforced?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was the one child policy enforced. </a:t>
            </a:r>
            <a:endParaRPr/>
          </a:p>
        </p:txBody>
      </p:sp>
      <p:sp>
        <p:nvSpPr>
          <p:cNvPr id="224" name="Google Shape;224;p21"/>
          <p:cNvSpPr txBox="1">
            <a:spLocks noGrp="1"/>
          </p:cNvSpPr>
          <p:nvPr>
            <p:ph type="body" idx="1"/>
          </p:nvPr>
        </p:nvSpPr>
        <p:spPr>
          <a:xfrm>
            <a:off x="1003200" y="1433125"/>
            <a:ext cx="7137600" cy="27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Forced abortions/ sex-selective abortions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Social compensation fee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Was restricted to ethnic Han chinese living in urban areas, who compromised only </a:t>
            </a:r>
            <a:r>
              <a:rPr lang="en" sz="1400" b="1">
                <a:solidFill>
                  <a:srgbClr val="8A9BA6"/>
                </a:solidFill>
              </a:rPr>
              <a:t>36%</a:t>
            </a:r>
            <a:r>
              <a:rPr lang="en" sz="1400">
                <a:solidFill>
                  <a:srgbClr val="B0C6D3"/>
                </a:solidFill>
              </a:rPr>
              <a:t> </a:t>
            </a:r>
            <a:r>
              <a:rPr lang="en" sz="1400"/>
              <a:t>of the population.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In most provincial areas couples could only have 2 children if the first one was a girl.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In other provinces parents could only have 2 children regardless the sex of the first child.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Fines were given (could be </a:t>
            </a:r>
            <a:r>
              <a:rPr lang="en" sz="1400" b="1">
                <a:solidFill>
                  <a:srgbClr val="8A9BA6"/>
                </a:solidFill>
              </a:rPr>
              <a:t>4x</a:t>
            </a:r>
            <a:r>
              <a:rPr lang="en" sz="1400">
                <a:solidFill>
                  <a:srgbClr val="B0C6D3"/>
                </a:solidFill>
              </a:rPr>
              <a:t> </a:t>
            </a:r>
            <a:r>
              <a:rPr lang="en" sz="1400"/>
              <a:t>people salary) and property were taken away.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Propaganda was put in the workplace to support the policy.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 b="1">
                <a:solidFill>
                  <a:srgbClr val="8A9BA6"/>
                </a:solidFill>
              </a:rPr>
              <a:t>Granny police</a:t>
            </a:r>
            <a:r>
              <a:rPr lang="en" sz="1400">
                <a:solidFill>
                  <a:srgbClr val="8A9BA6"/>
                </a:solidFill>
              </a:rPr>
              <a:t> </a:t>
            </a:r>
            <a:r>
              <a:rPr lang="en" sz="1400"/>
              <a:t>(they would see what contraceptive methods families were using and would coerce pregnant women into having abortions.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Female infanticide.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Forced sterilization.  </a:t>
            </a:r>
            <a:endParaRPr sz="14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5" name="Google Shape;225;p2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"/>
          <p:cNvSpPr txBox="1">
            <a:spLocks noGrp="1"/>
          </p:cNvSpPr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 it successful?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Microsoft Macintosh PowerPoint</Application>
  <PresentationFormat>On-screen Show (16:9)</PresentationFormat>
  <Paragraphs>56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Frank Ruhl Libre</vt:lpstr>
      <vt:lpstr>Arial</vt:lpstr>
      <vt:lpstr>Frank Ruhl Libre Medium</vt:lpstr>
      <vt:lpstr>Libre Baskerville</vt:lpstr>
      <vt:lpstr>Dion template</vt:lpstr>
      <vt:lpstr>Population policy: China </vt:lpstr>
      <vt:lpstr>The BIG CONCEPT</vt:lpstr>
      <vt:lpstr>PowerPoint Presentation</vt:lpstr>
      <vt:lpstr>Why was it needed? </vt:lpstr>
      <vt:lpstr>Why was the policy needed? </vt:lpstr>
      <vt:lpstr>Below 1.2 billion </vt:lpstr>
      <vt:lpstr>How was it enforced? </vt:lpstr>
      <vt:lpstr>How was the one child policy enforced. </vt:lpstr>
      <vt:lpstr>Was it successful? </vt:lpstr>
      <vt:lpstr>PowerPoint Presentation</vt:lpstr>
      <vt:lpstr>PowerPoint Presentation</vt:lpstr>
      <vt:lpstr>PowerPoint Presentation</vt:lpstr>
      <vt:lpstr>Was the policy successful? YES </vt:lpstr>
      <vt:lpstr>Was the policy successful? NO</vt:lpstr>
      <vt:lpstr>What is the situation today? </vt:lpstr>
      <vt:lpstr>What is the situation today?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policy: China </dc:title>
  <cp:lastModifiedBy>Anna Bennett</cp:lastModifiedBy>
  <cp:revision>1</cp:revision>
  <dcterms:modified xsi:type="dcterms:W3CDTF">2018-12-03T20:18:13Z</dcterms:modified>
</cp:coreProperties>
</file>