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1" r:id="rId5"/>
    <p:sldId id="262" r:id="rId6"/>
    <p:sldId id="263" r:id="rId7"/>
    <p:sldId id="264" r:id="rId8"/>
    <p:sldId id="266" r:id="rId9"/>
    <p:sldId id="270" r:id="rId10"/>
    <p:sldId id="271" r:id="rId11"/>
    <p:sldId id="273" r:id="rId12"/>
    <p:sldId id="272" r:id="rId13"/>
    <p:sldId id="267" r:id="rId14"/>
    <p:sldId id="268" r:id="rId15"/>
    <p:sldId id="26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9CADC-0250-214C-A90A-E0AE4329728A}" type="datetimeFigureOut">
              <a:rPr lang="en-US" smtClean="0"/>
              <a:t>9/5/17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4D0A4-17F3-2740-8204-6FE927A0569B}" type="slidenum">
              <a:rPr lang="en-US" smtClean="0"/>
              <a:t>‹#›</a:t>
            </a:fld>
            <a:endParaRPr lang="en-US"/>
          </a:p>
        </p:txBody>
      </p:sp>
    </p:spTree>
    <p:extLst>
      <p:ext uri="{BB962C8B-B14F-4D97-AF65-F5344CB8AC3E}">
        <p14:creationId xmlns:p14="http://schemas.microsoft.com/office/powerpoint/2010/main" val="17904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1B153-ED32-8F44-A660-053195D2C71A}" type="slidenum">
              <a:rPr lang="en-US" smtClean="0"/>
              <a:t>14</a:t>
            </a:fld>
            <a:endParaRPr lang="en-US"/>
          </a:p>
        </p:txBody>
      </p:sp>
    </p:spTree>
    <p:extLst>
      <p:ext uri="{BB962C8B-B14F-4D97-AF65-F5344CB8AC3E}">
        <p14:creationId xmlns:p14="http://schemas.microsoft.com/office/powerpoint/2010/main" val="53885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F6CBA-0525-3F4E-AC30-8F3AE1E55DA0}"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143031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F6CBA-0525-3F4E-AC30-8F3AE1E55DA0}"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26400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F6CBA-0525-3F4E-AC30-8F3AE1E55DA0}"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34875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F6CBA-0525-3F4E-AC30-8F3AE1E55DA0}"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39498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F6CBA-0525-3F4E-AC30-8F3AE1E55DA0}"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61650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F6CBA-0525-3F4E-AC30-8F3AE1E55DA0}"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213413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F6CBA-0525-3F4E-AC30-8F3AE1E55DA0}" type="datetimeFigureOut">
              <a:rPr lang="en-US" smtClean="0"/>
              <a:t>9/5/17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11533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F6CBA-0525-3F4E-AC30-8F3AE1E55DA0}" type="datetimeFigureOut">
              <a:rPr lang="en-US" smtClean="0"/>
              <a:t>9/5/17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103184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F6CBA-0525-3F4E-AC30-8F3AE1E55DA0}" type="datetimeFigureOut">
              <a:rPr lang="en-US" smtClean="0"/>
              <a:t>9/5/17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134364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F6CBA-0525-3F4E-AC30-8F3AE1E55DA0}"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181493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F6CBA-0525-3F4E-AC30-8F3AE1E55DA0}"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B7F-146C-8843-9584-E642F4A9B36B}" type="slidenum">
              <a:rPr lang="en-US" smtClean="0"/>
              <a:t>‹#›</a:t>
            </a:fld>
            <a:endParaRPr lang="en-US"/>
          </a:p>
        </p:txBody>
      </p:sp>
    </p:spTree>
    <p:extLst>
      <p:ext uri="{BB962C8B-B14F-4D97-AF65-F5344CB8AC3E}">
        <p14:creationId xmlns:p14="http://schemas.microsoft.com/office/powerpoint/2010/main" val="714267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F6CBA-0525-3F4E-AC30-8F3AE1E55DA0}" type="datetimeFigureOut">
              <a:rPr lang="en-US" smtClean="0"/>
              <a:t>9/5/17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38B7F-146C-8843-9584-E642F4A9B36B}" type="slidenum">
              <a:rPr lang="en-US" smtClean="0"/>
              <a:t>‹#›</a:t>
            </a:fld>
            <a:endParaRPr lang="en-US"/>
          </a:p>
        </p:txBody>
      </p:sp>
    </p:spTree>
    <p:extLst>
      <p:ext uri="{BB962C8B-B14F-4D97-AF65-F5344CB8AC3E}">
        <p14:creationId xmlns:p14="http://schemas.microsoft.com/office/powerpoint/2010/main" val="88874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amazonian-landscape-with-light-sh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3950"/>
            <a:ext cx="9144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a:xfrm>
            <a:off x="1524001" y="0"/>
            <a:ext cx="3394075" cy="1143000"/>
          </a:xfrm>
        </p:spPr>
        <p:txBody>
          <a:bodyPr/>
          <a:lstStyle/>
          <a:p>
            <a:pPr algn="l" eaLnBrk="1" hangingPunct="1"/>
            <a:r>
              <a:rPr lang="en-GB" altLang="x-none" u="sng">
                <a:solidFill>
                  <a:srgbClr val="006600"/>
                </a:solidFill>
                <a:latin typeface="Comic Sans MS" charset="0"/>
              </a:rPr>
              <a:t>Rainforests</a:t>
            </a:r>
          </a:p>
        </p:txBody>
      </p:sp>
      <p:sp>
        <p:nvSpPr>
          <p:cNvPr id="2052" name="Rectangle 3"/>
          <p:cNvSpPr>
            <a:spLocks noGrp="1" noChangeArrowheads="1"/>
          </p:cNvSpPr>
          <p:nvPr>
            <p:ph type="body" idx="1"/>
          </p:nvPr>
        </p:nvSpPr>
        <p:spPr>
          <a:xfrm>
            <a:off x="1524000" y="1125538"/>
            <a:ext cx="9144000" cy="2590800"/>
          </a:xfrm>
        </p:spPr>
        <p:txBody>
          <a:bodyPr/>
          <a:lstStyle/>
          <a:p>
            <a:pPr eaLnBrk="1" hangingPunct="1">
              <a:lnSpc>
                <a:spcPct val="90000"/>
              </a:lnSpc>
              <a:buFontTx/>
              <a:buNone/>
            </a:pPr>
            <a:r>
              <a:rPr lang="en-GB" altLang="x-none" sz="4400">
                <a:solidFill>
                  <a:srgbClr val="FF0000"/>
                </a:solidFill>
                <a:latin typeface="Comic Sans MS" charset="0"/>
              </a:rPr>
              <a:t>3</a:t>
            </a:r>
            <a:r>
              <a:rPr lang="en-GB" altLang="x-none">
                <a:solidFill>
                  <a:srgbClr val="FF0000"/>
                </a:solidFill>
                <a:latin typeface="Comic Sans MS" charset="0"/>
              </a:rPr>
              <a:t> countries where Rainforests are located.</a:t>
            </a:r>
          </a:p>
          <a:p>
            <a:pPr eaLnBrk="1" hangingPunct="1">
              <a:lnSpc>
                <a:spcPct val="90000"/>
              </a:lnSpc>
              <a:buFontTx/>
              <a:buNone/>
            </a:pPr>
            <a:r>
              <a:rPr lang="en-GB" altLang="x-none" sz="4000">
                <a:solidFill>
                  <a:srgbClr val="FF6600"/>
                </a:solidFill>
                <a:latin typeface="Comic Sans MS" charset="0"/>
              </a:rPr>
              <a:t>2</a:t>
            </a:r>
            <a:r>
              <a:rPr lang="en-GB" altLang="x-none">
                <a:solidFill>
                  <a:srgbClr val="FF6600"/>
                </a:solidFill>
                <a:latin typeface="Comic Sans MS" charset="0"/>
              </a:rPr>
              <a:t> reasons why the Rainforest should be protected. </a:t>
            </a:r>
          </a:p>
          <a:p>
            <a:pPr eaLnBrk="1" hangingPunct="1">
              <a:lnSpc>
                <a:spcPct val="90000"/>
              </a:lnSpc>
              <a:buFontTx/>
              <a:buNone/>
            </a:pPr>
            <a:r>
              <a:rPr lang="en-GB" altLang="x-none">
                <a:solidFill>
                  <a:srgbClr val="FFCC00"/>
                </a:solidFill>
                <a:latin typeface="Comic Sans MS" charset="0"/>
              </a:rPr>
              <a:t>1</a:t>
            </a:r>
            <a:r>
              <a:rPr lang="en-GB" altLang="x-none" sz="6600">
                <a:solidFill>
                  <a:srgbClr val="FFCC00"/>
                </a:solidFill>
                <a:latin typeface="Comic Sans MS" charset="0"/>
              </a:rPr>
              <a:t> </a:t>
            </a:r>
            <a:r>
              <a:rPr lang="en-GB" altLang="x-none">
                <a:solidFill>
                  <a:srgbClr val="FFCC00"/>
                </a:solidFill>
                <a:latin typeface="Comic Sans MS" charset="0"/>
              </a:rPr>
              <a:t>line of latitude where most Rainforests are found. </a:t>
            </a:r>
          </a:p>
        </p:txBody>
      </p:sp>
      <p:sp>
        <p:nvSpPr>
          <p:cNvPr id="2053" name="Text Box 4"/>
          <p:cNvSpPr txBox="1">
            <a:spLocks noChangeArrowheads="1"/>
          </p:cNvSpPr>
          <p:nvPr/>
        </p:nvSpPr>
        <p:spPr bwMode="auto">
          <a:xfrm>
            <a:off x="4800601" y="333376"/>
            <a:ext cx="5688013" cy="646331"/>
          </a:xfrm>
          <a:prstGeom prst="rect">
            <a:avLst/>
          </a:prstGeom>
          <a:noFill/>
          <a:ln w="5080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dirty="0">
                <a:latin typeface="Comic Sans MS" charset="0"/>
              </a:rPr>
              <a:t>LO </a:t>
            </a:r>
            <a:r>
              <a:rPr lang="en-GB" altLang="x-none" dirty="0" smtClean="0">
                <a:latin typeface="Comic Sans MS" charset="0"/>
              </a:rPr>
              <a:t>: To describe the characteristics of the tropical rainforests </a:t>
            </a:r>
            <a:endParaRPr lang="en-GB" altLang="x-none" dirty="0">
              <a:latin typeface="Comic Sans MS" charset="0"/>
            </a:endParaRPr>
          </a:p>
        </p:txBody>
      </p:sp>
    </p:spTree>
    <p:extLst>
      <p:ext uri="{BB962C8B-B14F-4D97-AF65-F5344CB8AC3E}">
        <p14:creationId xmlns:p14="http://schemas.microsoft.com/office/powerpoint/2010/main" val="99924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846"/>
            <a:ext cx="12041436" cy="6688154"/>
          </a:xfrm>
        </p:spPr>
      </p:pic>
    </p:spTree>
    <p:extLst>
      <p:ext uri="{BB962C8B-B14F-4D97-AF65-F5344CB8AC3E}">
        <p14:creationId xmlns:p14="http://schemas.microsoft.com/office/powerpoint/2010/main" val="140776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Energy flow: </a:t>
            </a:r>
          </a:p>
          <a:p>
            <a:endParaRPr lang="en-US" dirty="0"/>
          </a:p>
          <a:p>
            <a:endParaRPr lang="en-US" dirty="0" smtClean="0"/>
          </a:p>
          <a:p>
            <a:pPr marL="0" indent="0">
              <a:buNone/>
            </a:pPr>
            <a:r>
              <a:rPr lang="en-US" dirty="0" smtClean="0">
                <a:solidFill>
                  <a:srgbClr val="92D050"/>
                </a:solidFill>
              </a:rPr>
              <a:t>Food chain: </a:t>
            </a:r>
            <a:endParaRPr lang="en-US" dirty="0">
              <a:solidFill>
                <a:srgbClr val="92D050"/>
              </a:solidFill>
            </a:endParaRPr>
          </a:p>
          <a:p>
            <a:endParaRPr lang="en-US" dirty="0" smtClean="0"/>
          </a:p>
          <a:p>
            <a:endParaRPr lang="en-US" dirty="0"/>
          </a:p>
          <a:p>
            <a:pPr marL="0" indent="0">
              <a:buNone/>
            </a:pPr>
            <a:r>
              <a:rPr lang="en-US" smtClean="0">
                <a:solidFill>
                  <a:srgbClr val="00B0F0"/>
                </a:solidFill>
              </a:rPr>
              <a:t>Food </a:t>
            </a:r>
            <a:r>
              <a:rPr lang="en-US" dirty="0" smtClean="0">
                <a:solidFill>
                  <a:srgbClr val="00B0F0"/>
                </a:solidFill>
              </a:rPr>
              <a:t>web: </a:t>
            </a:r>
          </a:p>
          <a:p>
            <a:endParaRPr lang="en-US" dirty="0"/>
          </a:p>
          <a:p>
            <a:endParaRPr lang="en-US" dirty="0" smtClean="0"/>
          </a:p>
          <a:p>
            <a:endParaRPr lang="en-US" dirty="0"/>
          </a:p>
        </p:txBody>
      </p:sp>
    </p:spTree>
    <p:extLst>
      <p:ext uri="{BB962C8B-B14F-4D97-AF65-F5344CB8AC3E}">
        <p14:creationId xmlns:p14="http://schemas.microsoft.com/office/powerpoint/2010/main" val="66806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241" y="133646"/>
            <a:ext cx="8496759" cy="6739804"/>
          </a:xfrm>
          <a:prstGeom prst="rect">
            <a:avLst/>
          </a:prstGeom>
        </p:spPr>
      </p:pic>
      <p:sp>
        <p:nvSpPr>
          <p:cNvPr id="5" name="Rectangle 4"/>
          <p:cNvSpPr/>
          <p:nvPr/>
        </p:nvSpPr>
        <p:spPr>
          <a:xfrm>
            <a:off x="117512" y="247076"/>
            <a:ext cx="3374834" cy="4247317"/>
          </a:xfrm>
          <a:prstGeom prst="rect">
            <a:avLst/>
          </a:prstGeom>
          <a:solidFill>
            <a:srgbClr val="FFFF00"/>
          </a:solidFill>
        </p:spPr>
        <p:txBody>
          <a:bodyPr wrap="square">
            <a:spAutoFit/>
          </a:bodyPr>
          <a:lstStyle/>
          <a:p>
            <a:r>
              <a:rPr lang="en-US" b="0" i="0" dirty="0" smtClean="0">
                <a:solidFill>
                  <a:srgbClr val="629839"/>
                </a:solidFill>
                <a:effectLst/>
                <a:latin typeface="Crete Round" charset="0"/>
              </a:rPr>
              <a:t>Details:</a:t>
            </a:r>
          </a:p>
          <a:p>
            <a:r>
              <a:rPr lang="en-US" b="1" i="0" dirty="0" smtClean="0">
                <a:solidFill>
                  <a:srgbClr val="837253"/>
                </a:solidFill>
                <a:effectLst/>
                <a:latin typeface="Arial" charset="0"/>
              </a:rPr>
              <a:t>Producers: </a:t>
            </a:r>
            <a:r>
              <a:rPr lang="en-US" b="0" i="0" dirty="0" smtClean="0">
                <a:solidFill>
                  <a:srgbClr val="837253"/>
                </a:solidFill>
                <a:effectLst/>
                <a:latin typeface="Arial" charset="0"/>
              </a:rPr>
              <a:t>Strangler fig, Coconut Trees, Banana Trees, Bamboo Trees, </a:t>
            </a:r>
            <a:br>
              <a:rPr lang="en-US" b="0" i="0" dirty="0" smtClean="0">
                <a:solidFill>
                  <a:srgbClr val="837253"/>
                </a:solidFill>
                <a:effectLst/>
                <a:latin typeface="Arial" charset="0"/>
              </a:rPr>
            </a:br>
            <a:r>
              <a:rPr lang="en-US" b="0" i="0" dirty="0" smtClean="0">
                <a:solidFill>
                  <a:srgbClr val="837253"/>
                </a:solidFill>
                <a:effectLst/>
                <a:latin typeface="Arial" charset="0"/>
              </a:rPr>
              <a:t/>
            </a:r>
            <a:br>
              <a:rPr lang="en-US" b="0" i="0" dirty="0" smtClean="0">
                <a:solidFill>
                  <a:srgbClr val="837253"/>
                </a:solidFill>
                <a:effectLst/>
                <a:latin typeface="Arial" charset="0"/>
              </a:rPr>
            </a:br>
            <a:r>
              <a:rPr lang="en-US" b="1" i="0" dirty="0" smtClean="0">
                <a:solidFill>
                  <a:srgbClr val="837253"/>
                </a:solidFill>
                <a:effectLst/>
                <a:latin typeface="Arial" charset="0"/>
              </a:rPr>
              <a:t>Primary Consumers: </a:t>
            </a:r>
            <a:r>
              <a:rPr lang="en-US" b="0" i="0" dirty="0" smtClean="0">
                <a:solidFill>
                  <a:srgbClr val="837253"/>
                </a:solidFill>
                <a:effectLst/>
                <a:latin typeface="Arial" charset="0"/>
              </a:rPr>
              <a:t>Macaws, Monkeys, Fruit Bats, Grasshoppers </a:t>
            </a:r>
            <a:br>
              <a:rPr lang="en-US" b="0" i="0" dirty="0" smtClean="0">
                <a:solidFill>
                  <a:srgbClr val="837253"/>
                </a:solidFill>
                <a:effectLst/>
                <a:latin typeface="Arial" charset="0"/>
              </a:rPr>
            </a:br>
            <a:r>
              <a:rPr lang="en-US" b="0" i="0" dirty="0" smtClean="0">
                <a:solidFill>
                  <a:srgbClr val="837253"/>
                </a:solidFill>
                <a:effectLst/>
                <a:latin typeface="Arial" charset="0"/>
              </a:rPr>
              <a:t/>
            </a:r>
            <a:br>
              <a:rPr lang="en-US" b="0" i="0" dirty="0" smtClean="0">
                <a:solidFill>
                  <a:srgbClr val="837253"/>
                </a:solidFill>
                <a:effectLst/>
                <a:latin typeface="Arial" charset="0"/>
              </a:rPr>
            </a:br>
            <a:r>
              <a:rPr lang="en-US" b="1" i="0" dirty="0" smtClean="0">
                <a:solidFill>
                  <a:srgbClr val="837253"/>
                </a:solidFill>
                <a:effectLst/>
                <a:latin typeface="Arial" charset="0"/>
              </a:rPr>
              <a:t>Secondary Consumers: </a:t>
            </a:r>
            <a:r>
              <a:rPr lang="en-US" b="0" i="0" dirty="0" smtClean="0">
                <a:solidFill>
                  <a:srgbClr val="837253"/>
                </a:solidFill>
                <a:effectLst/>
                <a:latin typeface="Arial" charset="0"/>
              </a:rPr>
              <a:t>Vampire Bats, Iguanas, Frogs</a:t>
            </a:r>
            <a:br>
              <a:rPr lang="en-US" b="0" i="0" dirty="0" smtClean="0">
                <a:solidFill>
                  <a:srgbClr val="837253"/>
                </a:solidFill>
                <a:effectLst/>
                <a:latin typeface="Arial" charset="0"/>
              </a:rPr>
            </a:br>
            <a:r>
              <a:rPr lang="en-US" b="0" i="0" dirty="0" smtClean="0">
                <a:solidFill>
                  <a:srgbClr val="837253"/>
                </a:solidFill>
                <a:effectLst/>
                <a:latin typeface="Arial" charset="0"/>
              </a:rPr>
              <a:t/>
            </a:r>
            <a:br>
              <a:rPr lang="en-US" b="0" i="0" dirty="0" smtClean="0">
                <a:solidFill>
                  <a:srgbClr val="837253"/>
                </a:solidFill>
                <a:effectLst/>
                <a:latin typeface="Arial" charset="0"/>
              </a:rPr>
            </a:br>
            <a:r>
              <a:rPr lang="en-US" b="1" i="0" dirty="0" smtClean="0">
                <a:solidFill>
                  <a:srgbClr val="837253"/>
                </a:solidFill>
                <a:effectLst/>
                <a:latin typeface="Arial" charset="0"/>
              </a:rPr>
              <a:t>Tertiary Consumers: </a:t>
            </a:r>
            <a:r>
              <a:rPr lang="en-US" b="0" i="0" dirty="0" smtClean="0">
                <a:solidFill>
                  <a:srgbClr val="837253"/>
                </a:solidFill>
                <a:effectLst/>
                <a:latin typeface="Arial" charset="0"/>
              </a:rPr>
              <a:t>Python &amp; Jaguar </a:t>
            </a:r>
            <a:br>
              <a:rPr lang="en-US" b="0" i="0" dirty="0" smtClean="0">
                <a:solidFill>
                  <a:srgbClr val="837253"/>
                </a:solidFill>
                <a:effectLst/>
                <a:latin typeface="Arial" charset="0"/>
              </a:rPr>
            </a:br>
            <a:endParaRPr lang="en-US" b="0" i="0" dirty="0">
              <a:solidFill>
                <a:srgbClr val="837253"/>
              </a:solidFill>
              <a:effectLst/>
              <a:latin typeface="Arial" charset="0"/>
            </a:endParaRPr>
          </a:p>
        </p:txBody>
      </p:sp>
      <p:sp>
        <p:nvSpPr>
          <p:cNvPr id="6" name="TextBox 5"/>
          <p:cNvSpPr txBox="1"/>
          <p:nvPr/>
        </p:nvSpPr>
        <p:spPr>
          <a:xfrm>
            <a:off x="341523" y="4814371"/>
            <a:ext cx="2842352" cy="1477328"/>
          </a:xfrm>
          <a:prstGeom prst="rect">
            <a:avLst/>
          </a:prstGeom>
          <a:solidFill>
            <a:srgbClr val="92D050"/>
          </a:solidFill>
        </p:spPr>
        <p:txBody>
          <a:bodyPr wrap="square" rtlCol="0">
            <a:spAutoFit/>
          </a:bodyPr>
          <a:lstStyle/>
          <a:p>
            <a:r>
              <a:rPr lang="en-US" b="1" u="sng" dirty="0" smtClean="0"/>
              <a:t>Task: </a:t>
            </a:r>
            <a:r>
              <a:rPr lang="en-US" dirty="0" smtClean="0"/>
              <a:t>Make notes from the textbook (p214) on energy flows, food chains and food webs in the </a:t>
            </a:r>
            <a:r>
              <a:rPr lang="en-US" smtClean="0"/>
              <a:t>tropical rainforest </a:t>
            </a:r>
            <a:endParaRPr lang="en-US" dirty="0"/>
          </a:p>
        </p:txBody>
      </p:sp>
    </p:spTree>
    <p:extLst>
      <p:ext uri="{BB962C8B-B14F-4D97-AF65-F5344CB8AC3E}">
        <p14:creationId xmlns:p14="http://schemas.microsoft.com/office/powerpoint/2010/main" val="47888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0744"/>
            <a:ext cx="9144000"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Why are the plants and animals adaptation needed?</a:t>
            </a:r>
            <a:endPar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endParaRPr>
          </a:p>
        </p:txBody>
      </p:sp>
      <p:graphicFrame>
        <p:nvGraphicFramePr>
          <p:cNvPr id="5" name="Table 4"/>
          <p:cNvGraphicFramePr>
            <a:graphicFrameLocks noGrp="1"/>
          </p:cNvGraphicFramePr>
          <p:nvPr>
            <p:extLst/>
          </p:nvPr>
        </p:nvGraphicFramePr>
        <p:xfrm>
          <a:off x="1895041" y="1518153"/>
          <a:ext cx="6223003" cy="2204720"/>
        </p:xfrm>
        <a:graphic>
          <a:graphicData uri="http://schemas.openxmlformats.org/drawingml/2006/table">
            <a:tbl>
              <a:tblPr firstRow="1" bandRow="1">
                <a:tableStyleId>{D113A9D2-9D6B-4929-AA2D-F23B5EE8CBE7}</a:tableStyleId>
              </a:tblPr>
              <a:tblGrid>
                <a:gridCol w="1135144"/>
                <a:gridCol w="1428968"/>
                <a:gridCol w="1574955"/>
                <a:gridCol w="2083936"/>
              </a:tblGrid>
              <a:tr h="370840">
                <a:tc>
                  <a:txBody>
                    <a:bodyPr/>
                    <a:lstStyle/>
                    <a:p>
                      <a:pPr algn="ctr"/>
                      <a:r>
                        <a:rPr lang="en-US" sz="1400" dirty="0" smtClean="0">
                          <a:solidFill>
                            <a:schemeClr val="tx1"/>
                          </a:solidFill>
                          <a:latin typeface="Bell MT"/>
                          <a:cs typeface="Bell MT"/>
                        </a:rPr>
                        <a:t>Adaptation</a:t>
                      </a:r>
                      <a:endParaRPr lang="en-US" sz="1400" dirty="0">
                        <a:solidFill>
                          <a:schemeClr val="tx1"/>
                        </a:solidFill>
                        <a:latin typeface="Bell MT"/>
                        <a:cs typeface="Bell MT"/>
                      </a:endParaRPr>
                    </a:p>
                  </a:txBody>
                  <a:tcPr/>
                </a:tc>
                <a:tc>
                  <a:txBody>
                    <a:bodyPr/>
                    <a:lstStyle/>
                    <a:p>
                      <a:pPr algn="ctr"/>
                      <a:r>
                        <a:rPr lang="en-US" sz="1400" dirty="0" smtClean="0">
                          <a:solidFill>
                            <a:schemeClr val="tx1"/>
                          </a:solidFill>
                          <a:latin typeface="Bell MT"/>
                          <a:cs typeface="Bell MT"/>
                        </a:rPr>
                        <a:t>Diagram/Drawing o</a:t>
                      </a:r>
                      <a:r>
                        <a:rPr lang="en-US" sz="1400" baseline="0" dirty="0" smtClean="0">
                          <a:solidFill>
                            <a:schemeClr val="tx1"/>
                          </a:solidFill>
                          <a:latin typeface="Bell MT"/>
                          <a:cs typeface="Bell MT"/>
                        </a:rPr>
                        <a:t>f adaption</a:t>
                      </a:r>
                      <a:endParaRPr lang="en-US" sz="1400" dirty="0">
                        <a:solidFill>
                          <a:schemeClr val="tx1"/>
                        </a:solidFill>
                        <a:latin typeface="Bell MT"/>
                        <a:cs typeface="Bell M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Bell MT"/>
                          <a:cs typeface="Bell MT"/>
                        </a:rPr>
                        <a:t>Description of the adaption</a:t>
                      </a:r>
                    </a:p>
                    <a:p>
                      <a:pPr algn="ctr"/>
                      <a:endParaRPr lang="en-US" sz="1400" dirty="0">
                        <a:solidFill>
                          <a:schemeClr val="tx1"/>
                        </a:solidFill>
                        <a:latin typeface="Bell MT"/>
                        <a:cs typeface="Bell MT"/>
                      </a:endParaRPr>
                    </a:p>
                  </a:txBody>
                  <a:tcPr/>
                </a:tc>
                <a:tc>
                  <a:txBody>
                    <a:bodyPr/>
                    <a:lstStyle/>
                    <a:p>
                      <a:pPr algn="ctr"/>
                      <a:r>
                        <a:rPr lang="en-US" sz="1400" dirty="0" smtClean="0">
                          <a:solidFill>
                            <a:schemeClr val="tx1"/>
                          </a:solidFill>
                          <a:latin typeface="Bell MT"/>
                          <a:cs typeface="Bell MT"/>
                        </a:rPr>
                        <a:t>Explanation of adaption (refer to climate,</a:t>
                      </a:r>
                      <a:r>
                        <a:rPr lang="en-US" sz="1400" baseline="0" dirty="0" smtClean="0">
                          <a:solidFill>
                            <a:schemeClr val="tx1"/>
                          </a:solidFill>
                          <a:latin typeface="Bell MT"/>
                          <a:cs typeface="Bell MT"/>
                        </a:rPr>
                        <a:t> soils and competition)</a:t>
                      </a:r>
                      <a:endParaRPr lang="en-US" sz="1400" dirty="0">
                        <a:solidFill>
                          <a:schemeClr val="tx1"/>
                        </a:solidFill>
                        <a:latin typeface="Bell MT"/>
                        <a:cs typeface="Bell MT"/>
                      </a:endParaRPr>
                    </a:p>
                  </a:txBody>
                  <a:tcPr/>
                </a:tc>
              </a:tr>
              <a:tr h="370840">
                <a:tc>
                  <a:txBody>
                    <a:bodyPr/>
                    <a:lstStyle/>
                    <a:p>
                      <a:pPr algn="ctr"/>
                      <a:r>
                        <a:rPr lang="en-US" sz="1400" dirty="0" smtClean="0">
                          <a:solidFill>
                            <a:schemeClr val="tx1"/>
                          </a:solidFill>
                          <a:latin typeface="Bell MT"/>
                          <a:cs typeface="Bell MT"/>
                        </a:rPr>
                        <a:t>Buttress roots</a:t>
                      </a:r>
                      <a:endParaRPr lang="en-US" sz="1400" dirty="0">
                        <a:solidFill>
                          <a:schemeClr val="tx1"/>
                        </a:solidFill>
                        <a:latin typeface="Bell MT"/>
                        <a:cs typeface="Bell MT"/>
                      </a:endParaRPr>
                    </a:p>
                  </a:txBody>
                  <a:tcPr/>
                </a:tc>
                <a:tc>
                  <a:txBody>
                    <a:bodyPr/>
                    <a:lstStyle/>
                    <a:p>
                      <a:pPr algn="ctr"/>
                      <a:endParaRPr lang="en-US" sz="1400" dirty="0">
                        <a:solidFill>
                          <a:schemeClr val="tx1"/>
                        </a:solidFill>
                        <a:latin typeface="Bell MT"/>
                        <a:cs typeface="Bell MT"/>
                      </a:endParaRPr>
                    </a:p>
                  </a:txBody>
                  <a:tcPr/>
                </a:tc>
                <a:tc>
                  <a:txBody>
                    <a:bodyPr/>
                    <a:lstStyle/>
                    <a:p>
                      <a:pPr algn="ctr"/>
                      <a:endParaRPr lang="en-US" sz="1400">
                        <a:solidFill>
                          <a:schemeClr val="tx1"/>
                        </a:solidFill>
                        <a:latin typeface="Bell MT"/>
                        <a:cs typeface="Bell MT"/>
                      </a:endParaRPr>
                    </a:p>
                  </a:txBody>
                  <a:tcPr/>
                </a:tc>
                <a:tc>
                  <a:txBody>
                    <a:bodyPr/>
                    <a:lstStyle/>
                    <a:p>
                      <a:pPr algn="ctr"/>
                      <a:endParaRPr lang="en-US" sz="1400">
                        <a:solidFill>
                          <a:schemeClr val="tx1"/>
                        </a:solidFill>
                        <a:latin typeface="Bell MT"/>
                        <a:cs typeface="Bell MT"/>
                      </a:endParaRPr>
                    </a:p>
                  </a:txBody>
                  <a:tcPr/>
                </a:tc>
              </a:tr>
              <a:tr h="370840">
                <a:tc>
                  <a:txBody>
                    <a:bodyPr/>
                    <a:lstStyle/>
                    <a:p>
                      <a:pPr algn="ctr"/>
                      <a:r>
                        <a:rPr lang="en-US" sz="1400" dirty="0" smtClean="0">
                          <a:solidFill>
                            <a:schemeClr val="tx1"/>
                          </a:solidFill>
                          <a:latin typeface="Bell MT"/>
                          <a:cs typeface="Bell MT"/>
                        </a:rPr>
                        <a:t>Drip</a:t>
                      </a:r>
                      <a:r>
                        <a:rPr lang="en-US" sz="1400" baseline="0" dirty="0" smtClean="0">
                          <a:solidFill>
                            <a:schemeClr val="tx1"/>
                          </a:solidFill>
                          <a:latin typeface="Bell MT"/>
                          <a:cs typeface="Bell MT"/>
                        </a:rPr>
                        <a:t> tip leaf</a:t>
                      </a:r>
                      <a:endParaRPr lang="en-US" sz="1400" dirty="0">
                        <a:solidFill>
                          <a:schemeClr val="tx1"/>
                        </a:solidFill>
                        <a:latin typeface="Bell MT"/>
                        <a:cs typeface="Bell MT"/>
                      </a:endParaRPr>
                    </a:p>
                  </a:txBody>
                  <a:tcPr/>
                </a:tc>
                <a:tc>
                  <a:txBody>
                    <a:bodyPr/>
                    <a:lstStyle/>
                    <a:p>
                      <a:pPr algn="ctr"/>
                      <a:endParaRPr lang="en-US" sz="1400">
                        <a:solidFill>
                          <a:schemeClr val="tx1"/>
                        </a:solidFill>
                        <a:latin typeface="Bell MT"/>
                        <a:cs typeface="Bell MT"/>
                      </a:endParaRPr>
                    </a:p>
                  </a:txBody>
                  <a:tcPr/>
                </a:tc>
                <a:tc>
                  <a:txBody>
                    <a:bodyPr/>
                    <a:lstStyle/>
                    <a:p>
                      <a:pPr algn="ctr"/>
                      <a:endParaRPr lang="en-US" sz="1400">
                        <a:solidFill>
                          <a:schemeClr val="tx1"/>
                        </a:solidFill>
                        <a:latin typeface="Bell MT"/>
                        <a:cs typeface="Bell MT"/>
                      </a:endParaRPr>
                    </a:p>
                  </a:txBody>
                  <a:tcPr/>
                </a:tc>
                <a:tc>
                  <a:txBody>
                    <a:bodyPr/>
                    <a:lstStyle/>
                    <a:p>
                      <a:pPr algn="ctr"/>
                      <a:endParaRPr lang="en-US" sz="1400">
                        <a:solidFill>
                          <a:schemeClr val="tx1"/>
                        </a:solidFill>
                        <a:latin typeface="Bell MT"/>
                        <a:cs typeface="Bell MT"/>
                      </a:endParaRPr>
                    </a:p>
                  </a:txBody>
                  <a:tcPr/>
                </a:tc>
              </a:tr>
              <a:tr h="370840">
                <a:tc>
                  <a:txBody>
                    <a:bodyPr/>
                    <a:lstStyle/>
                    <a:p>
                      <a:pPr algn="ctr"/>
                      <a:r>
                        <a:rPr lang="en-US" sz="1400" dirty="0" smtClean="0">
                          <a:solidFill>
                            <a:schemeClr val="tx1"/>
                          </a:solidFill>
                          <a:latin typeface="Bell MT"/>
                          <a:cs typeface="Bell MT"/>
                        </a:rPr>
                        <a:t>Epiphytes</a:t>
                      </a:r>
                      <a:endParaRPr lang="en-US" sz="1400" dirty="0">
                        <a:solidFill>
                          <a:schemeClr val="tx1"/>
                        </a:solidFill>
                        <a:latin typeface="Bell MT"/>
                        <a:cs typeface="Bell MT"/>
                      </a:endParaRPr>
                    </a:p>
                  </a:txBody>
                  <a:tcPr/>
                </a:tc>
                <a:tc>
                  <a:txBody>
                    <a:bodyPr/>
                    <a:lstStyle/>
                    <a:p>
                      <a:pPr algn="ctr"/>
                      <a:endParaRPr lang="en-US" sz="1400" dirty="0">
                        <a:solidFill>
                          <a:schemeClr val="tx1"/>
                        </a:solidFill>
                        <a:latin typeface="Bell MT"/>
                        <a:cs typeface="Bell MT"/>
                      </a:endParaRPr>
                    </a:p>
                  </a:txBody>
                  <a:tcPr/>
                </a:tc>
                <a:tc>
                  <a:txBody>
                    <a:bodyPr/>
                    <a:lstStyle/>
                    <a:p>
                      <a:pPr algn="ctr"/>
                      <a:endParaRPr lang="en-US" sz="1400" dirty="0">
                        <a:solidFill>
                          <a:schemeClr val="tx1"/>
                        </a:solidFill>
                        <a:latin typeface="Bell MT"/>
                        <a:cs typeface="Bell MT"/>
                      </a:endParaRPr>
                    </a:p>
                  </a:txBody>
                  <a:tcPr/>
                </a:tc>
                <a:tc>
                  <a:txBody>
                    <a:bodyPr/>
                    <a:lstStyle/>
                    <a:p>
                      <a:pPr algn="ctr"/>
                      <a:endParaRPr lang="en-US" sz="1400" dirty="0">
                        <a:solidFill>
                          <a:schemeClr val="tx1"/>
                        </a:solidFill>
                        <a:latin typeface="Bell MT"/>
                        <a:cs typeface="Bell MT"/>
                      </a:endParaRPr>
                    </a:p>
                  </a:txBody>
                  <a:tcPr/>
                </a:tc>
              </a:tr>
            </a:tbl>
          </a:graphicData>
        </a:graphic>
      </p:graphicFrame>
      <p:sp>
        <p:nvSpPr>
          <p:cNvPr id="6" name="Rounded Rectangle 5"/>
          <p:cNvSpPr/>
          <p:nvPr/>
        </p:nvSpPr>
        <p:spPr>
          <a:xfrm>
            <a:off x="1895041" y="527056"/>
            <a:ext cx="6223003" cy="687140"/>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Bell MT"/>
                <a:cs typeface="Bell MT"/>
              </a:rPr>
              <a:t>Use the information from the map from memory to complete the table below about the plant and animal adaptations in the rainforest. </a:t>
            </a:r>
            <a:endParaRPr lang="en-US" sz="1600" dirty="0">
              <a:solidFill>
                <a:schemeClr val="tx1"/>
              </a:solidFill>
              <a:latin typeface="Bell MT"/>
              <a:cs typeface="Bell M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1061" y="482408"/>
            <a:ext cx="62229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9019397" y="732583"/>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Harrington"/>
                <a:cs typeface="Harrington"/>
              </a:rPr>
              <a:t>Literacy</a:t>
            </a:r>
          </a:p>
        </p:txBody>
      </p:sp>
      <p:sp>
        <p:nvSpPr>
          <p:cNvPr id="9" name="TextBox 8"/>
          <p:cNvSpPr txBox="1"/>
          <p:nvPr/>
        </p:nvSpPr>
        <p:spPr>
          <a:xfrm>
            <a:off x="8566429" y="1174395"/>
            <a:ext cx="1904105" cy="2492990"/>
          </a:xfrm>
          <a:prstGeom prst="rect">
            <a:avLst/>
          </a:prstGeom>
          <a:noFill/>
          <a:ln>
            <a:solidFill>
              <a:schemeClr val="tx1"/>
            </a:solidFill>
          </a:ln>
        </p:spPr>
        <p:txBody>
          <a:bodyPr wrap="square">
            <a:spAutoFit/>
          </a:bodyPr>
          <a:lstStyle/>
          <a:p>
            <a:pPr>
              <a:defRPr/>
            </a:pPr>
            <a:r>
              <a:rPr lang="en-US" sz="1200" dirty="0">
                <a:latin typeface="Bell MT"/>
                <a:cs typeface="Bell MT"/>
              </a:rPr>
              <a:t>Can you use these key terms</a:t>
            </a:r>
            <a:r>
              <a:rPr lang="en-US" sz="1200" dirty="0">
                <a:latin typeface="Bell MT"/>
                <a:cs typeface="Bell MT"/>
              </a:rPr>
              <a:t>:</a:t>
            </a:r>
          </a:p>
          <a:p>
            <a:pPr marL="171450" indent="-171450">
              <a:buFont typeface="Arial"/>
              <a:buChar char="•"/>
              <a:defRPr/>
            </a:pPr>
            <a:r>
              <a:rPr lang="en-US" sz="1200" dirty="0">
                <a:latin typeface="Bell MT"/>
                <a:cs typeface="Bell MT"/>
              </a:rPr>
              <a:t>Drip-tip</a:t>
            </a:r>
          </a:p>
          <a:p>
            <a:pPr marL="171450" indent="-171450">
              <a:buFont typeface="Arial"/>
              <a:buChar char="•"/>
              <a:defRPr/>
            </a:pPr>
            <a:r>
              <a:rPr lang="en-US" sz="1200" dirty="0">
                <a:latin typeface="Bell MT"/>
                <a:cs typeface="Bell MT"/>
              </a:rPr>
              <a:t>Nutrients </a:t>
            </a:r>
          </a:p>
          <a:p>
            <a:pPr marL="171450" indent="-171450">
              <a:buFont typeface="Arial"/>
              <a:buChar char="•"/>
              <a:defRPr/>
            </a:pPr>
            <a:r>
              <a:rPr lang="en-US" sz="1200" dirty="0">
                <a:latin typeface="Bell MT"/>
                <a:cs typeface="Bell MT"/>
              </a:rPr>
              <a:t>Buttress roots</a:t>
            </a:r>
          </a:p>
          <a:p>
            <a:pPr marL="171450" indent="-171450">
              <a:buFont typeface="Arial"/>
              <a:buChar char="•"/>
              <a:defRPr/>
            </a:pPr>
            <a:r>
              <a:rPr lang="en-US" sz="1200" dirty="0">
                <a:latin typeface="Bell MT"/>
                <a:cs typeface="Bell MT"/>
              </a:rPr>
              <a:t>Competition </a:t>
            </a:r>
          </a:p>
          <a:p>
            <a:pPr marL="171450" indent="-171450">
              <a:buFont typeface="Arial"/>
              <a:buChar char="•"/>
              <a:defRPr/>
            </a:pPr>
            <a:r>
              <a:rPr lang="en-US" sz="1200" dirty="0">
                <a:latin typeface="Bell MT"/>
                <a:cs typeface="Bell MT"/>
              </a:rPr>
              <a:t>Emergents </a:t>
            </a:r>
          </a:p>
          <a:p>
            <a:pPr marL="171450" indent="-171450">
              <a:buFont typeface="Arial"/>
              <a:buChar char="•"/>
              <a:defRPr/>
            </a:pPr>
            <a:r>
              <a:rPr lang="en-US" sz="1200" dirty="0">
                <a:latin typeface="Bell MT"/>
                <a:cs typeface="Bell MT"/>
              </a:rPr>
              <a:t>Sunlight</a:t>
            </a:r>
          </a:p>
          <a:p>
            <a:pPr marL="171450" indent="-171450">
              <a:buFont typeface="Arial"/>
              <a:buChar char="•"/>
              <a:defRPr/>
            </a:pPr>
            <a:r>
              <a:rPr lang="en-US" sz="1200" dirty="0">
                <a:latin typeface="Bell MT"/>
                <a:cs typeface="Bell MT"/>
              </a:rPr>
              <a:t>Photosynthesis</a:t>
            </a:r>
          </a:p>
          <a:p>
            <a:pPr marL="171450" indent="-171450">
              <a:buFont typeface="Arial"/>
              <a:buChar char="•"/>
              <a:defRPr/>
            </a:pPr>
            <a:r>
              <a:rPr lang="en-US" sz="1200" dirty="0">
                <a:latin typeface="Bell MT"/>
                <a:cs typeface="Bell MT"/>
              </a:rPr>
              <a:t>Humidity</a:t>
            </a:r>
          </a:p>
          <a:p>
            <a:pPr marL="171450" indent="-171450">
              <a:buFont typeface="Arial"/>
              <a:buChar char="•"/>
              <a:defRPr/>
            </a:pPr>
            <a:r>
              <a:rPr lang="en-US" sz="1200" dirty="0">
                <a:latin typeface="Bell MT"/>
                <a:cs typeface="Bell MT"/>
              </a:rPr>
              <a:t>Latosol</a:t>
            </a:r>
          </a:p>
          <a:p>
            <a:pPr marL="171450" indent="-171450">
              <a:buFont typeface="Arial"/>
              <a:buChar char="•"/>
              <a:defRPr/>
            </a:pPr>
            <a:r>
              <a:rPr lang="en-US" sz="1200" dirty="0">
                <a:latin typeface="Bell MT"/>
                <a:cs typeface="Bell MT"/>
              </a:rPr>
              <a:t>Leaching/run off</a:t>
            </a:r>
          </a:p>
          <a:p>
            <a:pPr marL="171450" indent="-171450">
              <a:buFont typeface="Arial"/>
              <a:buChar char="•"/>
              <a:defRPr/>
            </a:pPr>
            <a:r>
              <a:rPr lang="en-US" sz="1200" dirty="0">
                <a:latin typeface="Bell MT"/>
                <a:cs typeface="Bell MT"/>
              </a:rPr>
              <a:t>Recycling </a:t>
            </a:r>
          </a:p>
        </p:txBody>
      </p:sp>
      <p:pic>
        <p:nvPicPr>
          <p:cNvPr id="10" name="Picture 9"/>
          <p:cNvPicPr>
            <a:picLocks noChangeAspect="1"/>
          </p:cNvPicPr>
          <p:nvPr/>
        </p:nvPicPr>
        <p:blipFill>
          <a:blip r:embed="rId3"/>
          <a:stretch>
            <a:fillRect/>
          </a:stretch>
        </p:blipFill>
        <p:spPr>
          <a:xfrm>
            <a:off x="8566428" y="3864599"/>
            <a:ext cx="706966" cy="706966"/>
          </a:xfrm>
          <a:prstGeom prst="rect">
            <a:avLst/>
          </a:prstGeom>
        </p:spPr>
      </p:pic>
      <p:sp>
        <p:nvSpPr>
          <p:cNvPr id="11" name="TextBox 29"/>
          <p:cNvSpPr txBox="1">
            <a:spLocks noChangeArrowheads="1"/>
          </p:cNvSpPr>
          <p:nvPr/>
        </p:nvSpPr>
        <p:spPr bwMode="auto">
          <a:xfrm>
            <a:off x="9273394" y="4168348"/>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Apple Chancery" charset="0"/>
                <a:cs typeface="Apple Chancery" charset="0"/>
              </a:rPr>
              <a:t>Extension</a:t>
            </a:r>
            <a:endParaRPr lang="en-US" sz="1800" dirty="0">
              <a:latin typeface="Apple Chancery" charset="0"/>
              <a:cs typeface="Apple Chancery" charset="0"/>
            </a:endParaRPr>
          </a:p>
        </p:txBody>
      </p:sp>
      <p:sp>
        <p:nvSpPr>
          <p:cNvPr id="12" name="TextBox 11"/>
          <p:cNvSpPr txBox="1"/>
          <p:nvPr/>
        </p:nvSpPr>
        <p:spPr>
          <a:xfrm>
            <a:off x="8566429" y="4571565"/>
            <a:ext cx="1904105" cy="2123658"/>
          </a:xfrm>
          <a:prstGeom prst="rect">
            <a:avLst/>
          </a:prstGeom>
          <a:noFill/>
          <a:ln>
            <a:solidFill>
              <a:schemeClr val="tx1"/>
            </a:solidFill>
          </a:ln>
        </p:spPr>
        <p:txBody>
          <a:bodyPr wrap="square">
            <a:spAutoFit/>
          </a:bodyPr>
          <a:lstStyle/>
          <a:p>
            <a:pPr>
              <a:defRPr/>
            </a:pPr>
            <a:r>
              <a:rPr lang="en-US" sz="1200" dirty="0">
                <a:latin typeface="Bell MT"/>
                <a:cs typeface="Bell MT"/>
              </a:rPr>
              <a:t>Can you; </a:t>
            </a:r>
          </a:p>
          <a:p>
            <a:pPr marL="228600" indent="-228600">
              <a:buAutoNum type="alphaLcParenR"/>
              <a:defRPr/>
            </a:pPr>
            <a:r>
              <a:rPr lang="en-US" sz="1200" dirty="0">
                <a:latin typeface="Bell MT"/>
                <a:cs typeface="Bell MT"/>
              </a:rPr>
              <a:t>Explain which is the most important adaptation.</a:t>
            </a:r>
          </a:p>
          <a:p>
            <a:pPr marL="228600" indent="-228600">
              <a:buAutoNum type="alphaLcParenR"/>
              <a:defRPr/>
            </a:pPr>
            <a:r>
              <a:rPr lang="en-US" sz="1200" dirty="0">
                <a:latin typeface="Bell MT"/>
                <a:cs typeface="Bell MT"/>
              </a:rPr>
              <a:t>Explain which is the least important adaptation.</a:t>
            </a:r>
          </a:p>
          <a:p>
            <a:pPr>
              <a:defRPr/>
            </a:pPr>
            <a:r>
              <a:rPr lang="en-US" sz="1200" b="1" dirty="0">
                <a:latin typeface="Bell MT"/>
                <a:cs typeface="Bell MT"/>
              </a:rPr>
              <a:t>In no more than 20 words summarise the main plant and animal adaptations.</a:t>
            </a:r>
          </a:p>
        </p:txBody>
      </p:sp>
      <p:grpSp>
        <p:nvGrpSpPr>
          <p:cNvPr id="13" name="Group 12"/>
          <p:cNvGrpSpPr/>
          <p:nvPr/>
        </p:nvGrpSpPr>
        <p:grpSpPr>
          <a:xfrm>
            <a:off x="1714766" y="4194159"/>
            <a:ext cx="2032000" cy="1883834"/>
            <a:chOff x="698501" y="4804833"/>
            <a:chExt cx="2032000" cy="1883834"/>
          </a:xfrm>
        </p:grpSpPr>
        <p:sp>
          <p:nvSpPr>
            <p:cNvPr id="14" name="Rectangle 13"/>
            <p:cNvSpPr/>
            <p:nvPr/>
          </p:nvSpPr>
          <p:spPr>
            <a:xfrm>
              <a:off x="698501" y="4804833"/>
              <a:ext cx="2032000" cy="1883834"/>
            </a:xfrm>
            <a:prstGeom prst="rect">
              <a:avLst/>
            </a:prstGeom>
            <a:solidFill>
              <a:srgbClr val="B6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98501" y="4804833"/>
              <a:ext cx="2032000" cy="1815882"/>
            </a:xfrm>
            <a:prstGeom prst="rect">
              <a:avLst/>
            </a:prstGeom>
            <a:noFill/>
          </p:spPr>
          <p:txBody>
            <a:bodyPr wrap="square" rtlCol="0">
              <a:spAutoFit/>
            </a:bodyPr>
            <a:lstStyle/>
            <a:p>
              <a:pPr algn="ctr"/>
              <a:r>
                <a:rPr lang="en-US" sz="1600" b="1" dirty="0">
                  <a:latin typeface="Bell MT"/>
                  <a:cs typeface="Bell MT"/>
                </a:rPr>
                <a:t>Levels 1-3</a:t>
              </a:r>
            </a:p>
            <a:p>
              <a:pPr algn="ctr"/>
              <a:r>
                <a:rPr lang="en-US" sz="1600" dirty="0">
                  <a:latin typeface="Bell MT"/>
                  <a:cs typeface="Bell MT"/>
                </a:rPr>
                <a:t>You are able to describe the adaptations of the plants and animals in the tropical rainforest. </a:t>
              </a:r>
              <a:endParaRPr lang="en-US" sz="1600" dirty="0">
                <a:latin typeface="Bell MT"/>
                <a:cs typeface="Bell MT"/>
              </a:endParaRPr>
            </a:p>
          </p:txBody>
        </p:sp>
      </p:grpSp>
      <p:grpSp>
        <p:nvGrpSpPr>
          <p:cNvPr id="16" name="Group 15"/>
          <p:cNvGrpSpPr/>
          <p:nvPr/>
        </p:nvGrpSpPr>
        <p:grpSpPr>
          <a:xfrm>
            <a:off x="3994151" y="4180339"/>
            <a:ext cx="2032000" cy="1890929"/>
            <a:chOff x="3486151" y="4797738"/>
            <a:chExt cx="2032000" cy="1890929"/>
          </a:xfrm>
        </p:grpSpPr>
        <p:sp>
          <p:nvSpPr>
            <p:cNvPr id="17" name="Rectangle 16"/>
            <p:cNvSpPr/>
            <p:nvPr/>
          </p:nvSpPr>
          <p:spPr>
            <a:xfrm>
              <a:off x="3486151" y="4804833"/>
              <a:ext cx="2032000" cy="188383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486151" y="4797738"/>
              <a:ext cx="2032000" cy="1815882"/>
            </a:xfrm>
            <a:prstGeom prst="rect">
              <a:avLst/>
            </a:prstGeom>
            <a:noFill/>
          </p:spPr>
          <p:txBody>
            <a:bodyPr wrap="square" rtlCol="0">
              <a:spAutoFit/>
            </a:bodyPr>
            <a:lstStyle/>
            <a:p>
              <a:pPr algn="ctr"/>
              <a:r>
                <a:rPr lang="en-US" sz="1600" b="1" dirty="0">
                  <a:latin typeface="Bell MT"/>
                  <a:cs typeface="Bell MT"/>
                </a:rPr>
                <a:t>Levels 4-6</a:t>
              </a:r>
            </a:p>
            <a:p>
              <a:pPr algn="ctr"/>
              <a:r>
                <a:rPr lang="en-US" sz="1600" dirty="0">
                  <a:latin typeface="Bell MT"/>
                  <a:cs typeface="Bell MT"/>
                </a:rPr>
                <a:t>You are able to explain why the adaptions that plants and animals have are important in the rainforest.  </a:t>
              </a:r>
              <a:endParaRPr lang="en-US" sz="1600" dirty="0">
                <a:latin typeface="Bell MT"/>
                <a:cs typeface="Bell MT"/>
              </a:endParaRPr>
            </a:p>
          </p:txBody>
        </p:sp>
      </p:grpSp>
      <p:grpSp>
        <p:nvGrpSpPr>
          <p:cNvPr id="19" name="Group 18"/>
          <p:cNvGrpSpPr/>
          <p:nvPr/>
        </p:nvGrpSpPr>
        <p:grpSpPr>
          <a:xfrm>
            <a:off x="6339220" y="4187433"/>
            <a:ext cx="2032000" cy="1883834"/>
            <a:chOff x="6407151" y="4804833"/>
            <a:chExt cx="2032000" cy="1883834"/>
          </a:xfrm>
        </p:grpSpPr>
        <p:sp>
          <p:nvSpPr>
            <p:cNvPr id="20" name="Rectangle 19"/>
            <p:cNvSpPr/>
            <p:nvPr/>
          </p:nvSpPr>
          <p:spPr>
            <a:xfrm>
              <a:off x="6407151" y="4804833"/>
              <a:ext cx="2032000" cy="1883834"/>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407151" y="4804833"/>
              <a:ext cx="2032000" cy="1815882"/>
            </a:xfrm>
            <a:prstGeom prst="rect">
              <a:avLst/>
            </a:prstGeom>
            <a:noFill/>
          </p:spPr>
          <p:txBody>
            <a:bodyPr wrap="square" rtlCol="0">
              <a:spAutoFit/>
            </a:bodyPr>
            <a:lstStyle/>
            <a:p>
              <a:pPr algn="ctr"/>
              <a:r>
                <a:rPr lang="en-US" sz="1600" b="1" dirty="0">
                  <a:latin typeface="Bell MT"/>
                  <a:cs typeface="Bell MT"/>
                </a:rPr>
                <a:t>Levels 7-9</a:t>
              </a:r>
            </a:p>
            <a:p>
              <a:pPr algn="ctr"/>
              <a:r>
                <a:rPr lang="en-US" sz="1600" dirty="0">
                  <a:latin typeface="Bell MT"/>
                  <a:cs typeface="Bell MT"/>
                </a:rPr>
                <a:t>You are able to examine the importance of the adaptations in relation to climate, soil and competition.</a:t>
              </a:r>
              <a:endParaRPr lang="en-US" sz="1600" dirty="0">
                <a:latin typeface="Bell MT"/>
                <a:cs typeface="Bell MT"/>
              </a:endParaRPr>
            </a:p>
          </p:txBody>
        </p:sp>
      </p:grpSp>
    </p:spTree>
    <p:extLst>
      <p:ext uri="{BB962C8B-B14F-4D97-AF65-F5344CB8AC3E}">
        <p14:creationId xmlns:p14="http://schemas.microsoft.com/office/powerpoint/2010/main" val="169199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32774" y="2536132"/>
            <a:ext cx="5334728" cy="3546768"/>
          </a:xfrm>
          <a:prstGeom prst="rect">
            <a:avLst/>
          </a:prstGeom>
        </p:spPr>
      </p:pic>
      <p:sp>
        <p:nvSpPr>
          <p:cNvPr id="5" name="TextBox 4"/>
          <p:cNvSpPr txBox="1"/>
          <p:nvPr/>
        </p:nvSpPr>
        <p:spPr>
          <a:xfrm>
            <a:off x="1600704" y="437869"/>
            <a:ext cx="5854196" cy="1477328"/>
          </a:xfrm>
          <a:prstGeom prst="rect">
            <a:avLst/>
          </a:prstGeom>
          <a:noFill/>
        </p:spPr>
        <p:txBody>
          <a:bodyPr wrap="square" rtlCol="0">
            <a:spAutoFit/>
          </a:bodyPr>
          <a:lstStyle/>
          <a:p>
            <a:pPr algn="just"/>
            <a:r>
              <a:rPr lang="en-US" dirty="0">
                <a:latin typeface="Bell MT"/>
                <a:cs typeface="Bell MT"/>
              </a:rPr>
              <a:t>Study figure 1 below showing part of a tropical rainforest in Central Africa</a:t>
            </a:r>
          </a:p>
          <a:p>
            <a:pPr algn="just"/>
            <a:endParaRPr lang="en-US" dirty="0">
              <a:latin typeface="Bell MT"/>
              <a:cs typeface="Bell MT"/>
            </a:endParaRPr>
          </a:p>
          <a:p>
            <a:pPr algn="just"/>
            <a:r>
              <a:rPr lang="en-US" dirty="0">
                <a:latin typeface="Bell MT"/>
                <a:cs typeface="Bell MT"/>
              </a:rPr>
              <a:t>Describe and explain the features of the vegetation shown in figure 1. (6 marks)</a:t>
            </a:r>
            <a:endParaRPr lang="en-US" dirty="0">
              <a:latin typeface="Bell MT"/>
              <a:cs typeface="Bell MT"/>
            </a:endParaRPr>
          </a:p>
        </p:txBody>
      </p:sp>
      <p:sp>
        <p:nvSpPr>
          <p:cNvPr id="6" name="Rounded Rectangle 5"/>
          <p:cNvSpPr/>
          <p:nvPr/>
        </p:nvSpPr>
        <p:spPr>
          <a:xfrm>
            <a:off x="3549494" y="2126668"/>
            <a:ext cx="2112075" cy="334483"/>
          </a:xfrm>
          <a:prstGeom prst="round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Bell MT"/>
                <a:cs typeface="Bell MT"/>
              </a:rPr>
              <a:t>Figure 1</a:t>
            </a:r>
            <a:endParaRPr lang="en-US" dirty="0">
              <a:solidFill>
                <a:schemeClr val="tx1"/>
              </a:solidFill>
              <a:latin typeface="Bell MT"/>
              <a:cs typeface="Bell MT"/>
            </a:endParaRPr>
          </a:p>
        </p:txBody>
      </p:sp>
      <p:grpSp>
        <p:nvGrpSpPr>
          <p:cNvPr id="7" name="Group 6"/>
          <p:cNvGrpSpPr/>
          <p:nvPr/>
        </p:nvGrpSpPr>
        <p:grpSpPr>
          <a:xfrm>
            <a:off x="7792439" y="296645"/>
            <a:ext cx="2625822" cy="1830022"/>
            <a:chOff x="698501" y="4804833"/>
            <a:chExt cx="2032000" cy="1883834"/>
          </a:xfrm>
        </p:grpSpPr>
        <p:sp>
          <p:nvSpPr>
            <p:cNvPr id="8" name="Rectangle 7"/>
            <p:cNvSpPr/>
            <p:nvPr/>
          </p:nvSpPr>
          <p:spPr>
            <a:xfrm>
              <a:off x="698501" y="4804833"/>
              <a:ext cx="2032000" cy="1883834"/>
            </a:xfrm>
            <a:prstGeom prst="rect">
              <a:avLst/>
            </a:prstGeom>
            <a:solidFill>
              <a:srgbClr val="B6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698501" y="4804833"/>
              <a:ext cx="2032000" cy="1425721"/>
            </a:xfrm>
            <a:prstGeom prst="rect">
              <a:avLst/>
            </a:prstGeom>
            <a:noFill/>
          </p:spPr>
          <p:txBody>
            <a:bodyPr wrap="square" rtlCol="0">
              <a:spAutoFit/>
            </a:bodyPr>
            <a:lstStyle/>
            <a:p>
              <a:pPr algn="ctr"/>
              <a:r>
                <a:rPr lang="en-US" sz="1400" b="1" dirty="0">
                  <a:latin typeface="Bell MT"/>
                  <a:cs typeface="Bell MT"/>
                </a:rPr>
                <a:t>Level 1</a:t>
              </a:r>
              <a:r>
                <a:rPr lang="en-US" sz="1400" b="1" dirty="0">
                  <a:latin typeface="Bell MT"/>
                  <a:cs typeface="Bell MT"/>
                </a:rPr>
                <a:t> </a:t>
              </a:r>
              <a:r>
                <a:rPr lang="en-US" sz="1400" b="1" dirty="0">
                  <a:latin typeface="Bell MT"/>
                  <a:cs typeface="Bell MT"/>
                </a:rPr>
                <a:t>(basic) 1-2 marks</a:t>
              </a:r>
            </a:p>
            <a:p>
              <a:pPr marL="285750" indent="-285750">
                <a:buFont typeface="Wingdings" charset="2"/>
                <a:buChar char="ü"/>
              </a:pPr>
              <a:r>
                <a:rPr lang="en-US" sz="1400" dirty="0">
                  <a:latin typeface="Bell MT"/>
                  <a:cs typeface="Bell MT"/>
                </a:rPr>
                <a:t>You demonstrate limited knowledge of vegetation and climate in rainforest areas. </a:t>
              </a:r>
            </a:p>
            <a:p>
              <a:pPr marL="285750" indent="-285750">
                <a:buFont typeface="Wingdings" charset="2"/>
                <a:buChar char="ü"/>
              </a:pPr>
              <a:r>
                <a:rPr lang="en-US" sz="1400" dirty="0">
                  <a:latin typeface="Bell MT"/>
                  <a:cs typeface="Bell MT"/>
                </a:rPr>
                <a:t>You make limited use of the photograph. </a:t>
              </a:r>
              <a:endParaRPr lang="en-US" sz="1400" dirty="0">
                <a:latin typeface="Bell MT"/>
                <a:cs typeface="Bell MT"/>
              </a:endParaRPr>
            </a:p>
          </p:txBody>
        </p:sp>
      </p:grpSp>
      <p:grpSp>
        <p:nvGrpSpPr>
          <p:cNvPr id="10" name="Group 9"/>
          <p:cNvGrpSpPr/>
          <p:nvPr/>
        </p:nvGrpSpPr>
        <p:grpSpPr>
          <a:xfrm>
            <a:off x="7792441" y="2381711"/>
            <a:ext cx="2625822" cy="1830456"/>
            <a:chOff x="698501" y="4804833"/>
            <a:chExt cx="2032000" cy="1883834"/>
          </a:xfrm>
        </p:grpSpPr>
        <p:sp>
          <p:nvSpPr>
            <p:cNvPr id="11" name="Rectangle 10"/>
            <p:cNvSpPr/>
            <p:nvPr/>
          </p:nvSpPr>
          <p:spPr>
            <a:xfrm>
              <a:off x="698501" y="4804833"/>
              <a:ext cx="2032000" cy="188383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TextBox 11"/>
            <p:cNvSpPr txBox="1"/>
            <p:nvPr/>
          </p:nvSpPr>
          <p:spPr>
            <a:xfrm>
              <a:off x="698501" y="4804833"/>
              <a:ext cx="2032000" cy="1647108"/>
            </a:xfrm>
            <a:prstGeom prst="rect">
              <a:avLst/>
            </a:prstGeom>
            <a:noFill/>
          </p:spPr>
          <p:txBody>
            <a:bodyPr wrap="square" rtlCol="0">
              <a:spAutoFit/>
            </a:bodyPr>
            <a:lstStyle/>
            <a:p>
              <a:pPr algn="ctr"/>
              <a:r>
                <a:rPr lang="en-US" sz="1400" b="1" dirty="0">
                  <a:latin typeface="Bell MT"/>
                  <a:cs typeface="Bell MT"/>
                </a:rPr>
                <a:t>Level 2 (clear) 3-4 marks</a:t>
              </a:r>
            </a:p>
            <a:p>
              <a:pPr marL="285750" indent="-285750">
                <a:buFont typeface="Wingdings" charset="2"/>
                <a:buChar char="ü"/>
              </a:pPr>
              <a:r>
                <a:rPr lang="en-US" sz="1400" dirty="0">
                  <a:latin typeface="Bell MT"/>
                  <a:cs typeface="Bell MT"/>
                </a:rPr>
                <a:t>You demonstrate accurate knowledge of the features of vegetation and climate to support the explanation. </a:t>
              </a:r>
            </a:p>
            <a:p>
              <a:pPr marL="285750" indent="-285750">
                <a:buFont typeface="Wingdings" charset="2"/>
                <a:buChar char="ü"/>
              </a:pPr>
              <a:r>
                <a:rPr lang="en-US" sz="1400" dirty="0">
                  <a:latin typeface="Bell MT"/>
                  <a:cs typeface="Bell MT"/>
                </a:rPr>
                <a:t>You make clear and effective use of the photograph.</a:t>
              </a:r>
            </a:p>
          </p:txBody>
        </p:sp>
      </p:grpSp>
      <p:grpSp>
        <p:nvGrpSpPr>
          <p:cNvPr id="13" name="Group 12"/>
          <p:cNvGrpSpPr/>
          <p:nvPr/>
        </p:nvGrpSpPr>
        <p:grpSpPr>
          <a:xfrm>
            <a:off x="7792439" y="4413251"/>
            <a:ext cx="2625822" cy="2246769"/>
            <a:chOff x="698501" y="4804833"/>
            <a:chExt cx="2032000" cy="1942749"/>
          </a:xfrm>
        </p:grpSpPr>
        <p:sp>
          <p:nvSpPr>
            <p:cNvPr id="14" name="Rectangle 13"/>
            <p:cNvSpPr/>
            <p:nvPr/>
          </p:nvSpPr>
          <p:spPr>
            <a:xfrm>
              <a:off x="698501" y="4804833"/>
              <a:ext cx="2032000" cy="1883834"/>
            </a:xfrm>
            <a:prstGeom prst="rect">
              <a:avLst/>
            </a:prstGeom>
            <a:solidFill>
              <a:srgbClr val="39914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TextBox 14"/>
            <p:cNvSpPr txBox="1"/>
            <p:nvPr/>
          </p:nvSpPr>
          <p:spPr>
            <a:xfrm>
              <a:off x="698501" y="4804833"/>
              <a:ext cx="2032000" cy="1942749"/>
            </a:xfrm>
            <a:prstGeom prst="rect">
              <a:avLst/>
            </a:prstGeom>
            <a:noFill/>
          </p:spPr>
          <p:txBody>
            <a:bodyPr wrap="square" rtlCol="0">
              <a:spAutoFit/>
            </a:bodyPr>
            <a:lstStyle/>
            <a:p>
              <a:pPr algn="ctr"/>
              <a:r>
                <a:rPr lang="en-US" sz="1400" b="1" dirty="0">
                  <a:latin typeface="Bell MT"/>
                  <a:cs typeface="Bell MT"/>
                </a:rPr>
                <a:t>Level </a:t>
              </a:r>
              <a:r>
                <a:rPr lang="en-US" sz="1400" b="1" dirty="0">
                  <a:latin typeface="Bell MT"/>
                  <a:cs typeface="Bell MT"/>
                </a:rPr>
                <a:t>3</a:t>
              </a:r>
              <a:r>
                <a:rPr lang="en-US" sz="1400" b="1" dirty="0">
                  <a:latin typeface="Bell MT"/>
                  <a:cs typeface="Bell MT"/>
                </a:rPr>
                <a:t> (detailed) 5-6 marks</a:t>
              </a:r>
            </a:p>
            <a:p>
              <a:pPr marL="285750" indent="-285750">
                <a:buFont typeface="Wingdings" charset="2"/>
                <a:buChar char="ü"/>
              </a:pPr>
              <a:r>
                <a:rPr lang="en-US" sz="1400" dirty="0">
                  <a:latin typeface="Bell MT"/>
                  <a:cs typeface="Bell MT"/>
                </a:rPr>
                <a:t>You apply detailed knowledge of rainforest vegetation to interpret the features identified. </a:t>
              </a:r>
            </a:p>
            <a:p>
              <a:pPr marL="285750" indent="-285750">
                <a:buFont typeface="Wingdings" charset="2"/>
                <a:buChar char="ü"/>
              </a:pPr>
              <a:r>
                <a:rPr lang="en-US" sz="1400" dirty="0">
                  <a:latin typeface="Bell MT"/>
                  <a:cs typeface="Bell MT"/>
                </a:rPr>
                <a:t>You clearly relate characteristics shown in the photograph to the climate of the tropical rainforest environment.</a:t>
              </a:r>
            </a:p>
          </p:txBody>
        </p:sp>
      </p:grpSp>
      <p:sp>
        <p:nvSpPr>
          <p:cNvPr id="2" name="Oval 1"/>
          <p:cNvSpPr/>
          <p:nvPr/>
        </p:nvSpPr>
        <p:spPr>
          <a:xfrm>
            <a:off x="5080001" y="3884083"/>
            <a:ext cx="1598083" cy="1217084"/>
          </a:xfrm>
          <a:prstGeom prst="ellipse">
            <a:avLst/>
          </a:prstGeom>
          <a:noFill/>
          <a:ln w="25400">
            <a:solidFill>
              <a:srgbClr val="C006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879042" y="5101168"/>
            <a:ext cx="0" cy="1344083"/>
          </a:xfrm>
          <a:prstGeom prst="straightConnector1">
            <a:avLst/>
          </a:prstGeom>
          <a:ln>
            <a:solidFill>
              <a:srgbClr val="C00604"/>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401734" y="2519198"/>
            <a:ext cx="1598083" cy="1217084"/>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6232526" y="1862668"/>
            <a:ext cx="149225" cy="656531"/>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4004735" y="4942417"/>
            <a:ext cx="599017" cy="608542"/>
          </a:xfrm>
          <a:prstGeom prst="ellipse">
            <a:avLst/>
          </a:prstGeom>
          <a:noFill/>
          <a:ln w="25400">
            <a:solidFill>
              <a:srgbClr val="C035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4004734" y="5550960"/>
            <a:ext cx="305858" cy="894290"/>
          </a:xfrm>
          <a:prstGeom prst="straightConnector1">
            <a:avLst/>
          </a:prstGeom>
          <a:ln>
            <a:solidFill>
              <a:srgbClr val="C0356D"/>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692401" y="6407218"/>
            <a:ext cx="2709332" cy="369332"/>
          </a:xfrm>
          <a:prstGeom prst="rect">
            <a:avLst/>
          </a:prstGeom>
          <a:noFill/>
        </p:spPr>
        <p:txBody>
          <a:bodyPr wrap="square" rtlCol="0">
            <a:spAutoFit/>
          </a:bodyPr>
          <a:lstStyle/>
          <a:p>
            <a:r>
              <a:rPr lang="en-US" dirty="0">
                <a:solidFill>
                  <a:srgbClr val="C0356D"/>
                </a:solidFill>
                <a:latin typeface="Bell MT"/>
                <a:cs typeface="Bell MT"/>
              </a:rPr>
              <a:t>Drip tip and waxy leaves</a:t>
            </a:r>
            <a:endParaRPr lang="en-US" dirty="0">
              <a:solidFill>
                <a:srgbClr val="C0356D"/>
              </a:solidFill>
              <a:latin typeface="Bell MT"/>
              <a:cs typeface="Bell MT"/>
            </a:endParaRPr>
          </a:p>
        </p:txBody>
      </p:sp>
      <p:sp>
        <p:nvSpPr>
          <p:cNvPr id="26" name="TextBox 25"/>
          <p:cNvSpPr txBox="1"/>
          <p:nvPr/>
        </p:nvSpPr>
        <p:spPr>
          <a:xfrm>
            <a:off x="5401733" y="6374952"/>
            <a:ext cx="2709332" cy="369332"/>
          </a:xfrm>
          <a:prstGeom prst="rect">
            <a:avLst/>
          </a:prstGeom>
          <a:noFill/>
        </p:spPr>
        <p:txBody>
          <a:bodyPr wrap="square" rtlCol="0">
            <a:spAutoFit/>
          </a:bodyPr>
          <a:lstStyle/>
          <a:p>
            <a:r>
              <a:rPr lang="en-US" dirty="0">
                <a:solidFill>
                  <a:srgbClr val="C00604"/>
                </a:solidFill>
                <a:latin typeface="Bell MT"/>
                <a:cs typeface="Bell MT"/>
              </a:rPr>
              <a:t>Buttress roots</a:t>
            </a:r>
            <a:endParaRPr lang="en-US" dirty="0">
              <a:solidFill>
                <a:srgbClr val="C00604"/>
              </a:solidFill>
              <a:latin typeface="Bell MT"/>
              <a:cs typeface="Bell MT"/>
            </a:endParaRPr>
          </a:p>
        </p:txBody>
      </p:sp>
      <p:sp>
        <p:nvSpPr>
          <p:cNvPr id="27" name="TextBox 26"/>
          <p:cNvSpPr txBox="1"/>
          <p:nvPr/>
        </p:nvSpPr>
        <p:spPr>
          <a:xfrm>
            <a:off x="4794251" y="1530943"/>
            <a:ext cx="2709332" cy="369332"/>
          </a:xfrm>
          <a:prstGeom prst="rect">
            <a:avLst/>
          </a:prstGeom>
          <a:noFill/>
        </p:spPr>
        <p:txBody>
          <a:bodyPr wrap="square" rtlCol="0">
            <a:spAutoFit/>
          </a:bodyPr>
          <a:lstStyle/>
          <a:p>
            <a:pPr algn="ctr"/>
            <a:r>
              <a:rPr lang="en-US" dirty="0">
                <a:solidFill>
                  <a:srgbClr val="FF6600"/>
                </a:solidFill>
                <a:latin typeface="Bell MT"/>
                <a:cs typeface="Bell MT"/>
              </a:rPr>
              <a:t>Thin and smooth bark </a:t>
            </a:r>
            <a:endParaRPr lang="en-US" dirty="0">
              <a:solidFill>
                <a:srgbClr val="FF6600"/>
              </a:solidFill>
              <a:latin typeface="Bell MT"/>
              <a:cs typeface="Bell MT"/>
            </a:endParaRPr>
          </a:p>
        </p:txBody>
      </p:sp>
      <p:sp>
        <p:nvSpPr>
          <p:cNvPr id="28" name="Rectangle 27"/>
          <p:cNvSpPr/>
          <p:nvPr/>
        </p:nvSpPr>
        <p:spPr>
          <a:xfrm>
            <a:off x="1524000" y="20744"/>
            <a:ext cx="2480734"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Exam question</a:t>
            </a:r>
            <a:endPar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endParaRPr>
          </a:p>
        </p:txBody>
      </p:sp>
    </p:spTree>
    <p:extLst>
      <p:ext uri="{BB962C8B-B14F-4D97-AF65-F5344CB8AC3E}">
        <p14:creationId xmlns:p14="http://schemas.microsoft.com/office/powerpoint/2010/main" val="318165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1934" y="121563"/>
            <a:ext cx="8976067" cy="6531620"/>
            <a:chOff x="0" y="0"/>
            <a:chExt cx="10287000" cy="6629400"/>
          </a:xfrm>
        </p:grpSpPr>
        <p:sp>
          <p:nvSpPr>
            <p:cNvPr id="5" name="Rectangle 4"/>
            <p:cNvSpPr/>
            <p:nvPr/>
          </p:nvSpPr>
          <p:spPr>
            <a:xfrm>
              <a:off x="0" y="0"/>
              <a:ext cx="10058400" cy="6629400"/>
            </a:xfrm>
            <a:prstGeom prst="rect">
              <a:avLst/>
            </a:prstGeom>
            <a:no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p:cNvGrpSpPr/>
            <p:nvPr/>
          </p:nvGrpSpPr>
          <p:grpSpPr>
            <a:xfrm>
              <a:off x="0" y="0"/>
              <a:ext cx="10287000" cy="6629397"/>
              <a:chOff x="0" y="0"/>
              <a:chExt cx="10287000" cy="6629397"/>
            </a:xfrm>
          </p:grpSpPr>
          <p:grpSp>
            <p:nvGrpSpPr>
              <p:cNvPr id="7" name="Group 6"/>
              <p:cNvGrpSpPr/>
              <p:nvPr/>
            </p:nvGrpSpPr>
            <p:grpSpPr>
              <a:xfrm>
                <a:off x="0" y="0"/>
                <a:ext cx="10287000" cy="6629397"/>
                <a:chOff x="0" y="0"/>
                <a:chExt cx="10287000" cy="6630108"/>
              </a:xfrm>
            </p:grpSpPr>
            <p:sp>
              <p:nvSpPr>
                <p:cNvPr id="17" name="Rectangle 16"/>
                <p:cNvSpPr/>
                <p:nvPr/>
              </p:nvSpPr>
              <p:spPr>
                <a:xfrm>
                  <a:off x="0" y="36830"/>
                  <a:ext cx="10060305" cy="79248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writing box"/>
                <p:cNvSpPr/>
                <p:nvPr/>
              </p:nvSpPr>
              <p:spPr>
                <a:xfrm>
                  <a:off x="0" y="1438910"/>
                  <a:ext cx="10075545" cy="3578860"/>
                </a:xfrm>
                <a:prstGeom prst="rect">
                  <a:avLst/>
                </a:prstGeom>
                <a:blipFill dpi="0" rotWithShape="1">
                  <a:blip r:embed="rId2">
                    <a:alphaModFix amt="34000"/>
                    <a:extLst>
                      <a:ext uri="{28A0092B-C50C-407E-A947-70E740481C1C}">
                        <a14:useLocalDpi xmlns:a14="http://schemas.microsoft.com/office/drawing/2010/main" val="0"/>
                      </a:ext>
                    </a:extLst>
                  </a:blip>
                  <a:srcRect/>
                  <a:stretch>
                    <a:fillRect/>
                  </a:stretch>
                </a:blip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7"/>
                <p:cNvSpPr txBox="1"/>
                <p:nvPr/>
              </p:nvSpPr>
              <p:spPr>
                <a:xfrm>
                  <a:off x="3154680" y="27305"/>
                  <a:ext cx="2286000"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600">
                      <a:solidFill>
                        <a:srgbClr val="FFFFFF"/>
                      </a:solidFill>
                      <a:latin typeface="Impact"/>
                      <a:ea typeface="Calibri"/>
                      <a:cs typeface="Times New Roman"/>
                    </a:rPr>
                    <a:t>REWRITE</a:t>
                  </a:r>
                  <a:endParaRPr lang="en-GB" sz="1200">
                    <a:ea typeface="Calibri"/>
                    <a:cs typeface="Times New Roman"/>
                  </a:endParaRPr>
                </a:p>
              </p:txBody>
            </p:sp>
            <p:sp>
              <p:nvSpPr>
                <p:cNvPr id="20" name="Text Box 28"/>
                <p:cNvSpPr txBox="1"/>
                <p:nvPr/>
              </p:nvSpPr>
              <p:spPr>
                <a:xfrm>
                  <a:off x="3138805" y="539750"/>
                  <a:ext cx="3335655" cy="472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dirty="0">
                      <a:solidFill>
                        <a:srgbClr val="FF2F71"/>
                      </a:solidFill>
                      <a:latin typeface="Arial"/>
                      <a:ea typeface="Calibri"/>
                      <a:cs typeface="Times New Roman"/>
                    </a:rPr>
                    <a:t>Write out the ‘WABOLL’ correctly</a:t>
                  </a:r>
                  <a:endParaRPr lang="en-GB" sz="1200" dirty="0">
                    <a:ea typeface="Calibri"/>
                    <a:cs typeface="Times New Roman"/>
                  </a:endParaRPr>
                </a:p>
              </p:txBody>
            </p:sp>
            <p:sp>
              <p:nvSpPr>
                <p:cNvPr id="21" name="Text Box 29"/>
                <p:cNvSpPr txBox="1"/>
                <p:nvPr/>
              </p:nvSpPr>
              <p:spPr>
                <a:xfrm>
                  <a:off x="6568440" y="0"/>
                  <a:ext cx="2286000"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600">
                      <a:solidFill>
                        <a:srgbClr val="FFFFFF"/>
                      </a:solidFill>
                      <a:latin typeface="Impact"/>
                      <a:ea typeface="Calibri"/>
                      <a:cs typeface="Times New Roman"/>
                    </a:rPr>
                    <a:t>IMPROVE</a:t>
                  </a:r>
                  <a:endParaRPr lang="en-GB" sz="1200">
                    <a:ea typeface="Calibri"/>
                    <a:cs typeface="Times New Roman"/>
                  </a:endParaRPr>
                </a:p>
              </p:txBody>
            </p:sp>
            <p:sp>
              <p:nvSpPr>
                <p:cNvPr id="22" name="Text Box 15"/>
                <p:cNvSpPr txBox="1"/>
                <p:nvPr/>
              </p:nvSpPr>
              <p:spPr>
                <a:xfrm>
                  <a:off x="470535" y="39370"/>
                  <a:ext cx="2286000"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600">
                      <a:solidFill>
                        <a:srgbClr val="FFFFFF"/>
                      </a:solidFill>
                      <a:latin typeface="Impact"/>
                      <a:ea typeface="Calibri"/>
                      <a:cs typeface="Times New Roman"/>
                    </a:rPr>
                    <a:t>EDIT</a:t>
                  </a:r>
                  <a:endParaRPr lang="en-GB" sz="1200">
                    <a:ea typeface="Calibri"/>
                    <a:cs typeface="Times New Roman"/>
                  </a:endParaRPr>
                </a:p>
              </p:txBody>
            </p:sp>
            <p:sp>
              <p:nvSpPr>
                <p:cNvPr id="23" name="Text Box 33"/>
                <p:cNvSpPr txBox="1"/>
                <p:nvPr/>
              </p:nvSpPr>
              <p:spPr>
                <a:xfrm>
                  <a:off x="501015" y="543560"/>
                  <a:ext cx="2331720" cy="472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a:solidFill>
                        <a:srgbClr val="FF2F71"/>
                      </a:solidFill>
                      <a:latin typeface="Arial"/>
                      <a:ea typeface="Calibri"/>
                      <a:cs typeface="Times New Roman"/>
                    </a:rPr>
                    <a:t>Edit the ‘WABOLL’</a:t>
                  </a:r>
                  <a:endParaRPr lang="en-GB" sz="1200">
                    <a:ea typeface="Calibri"/>
                    <a:cs typeface="Times New Roman"/>
                  </a:endParaRPr>
                </a:p>
              </p:txBody>
            </p:sp>
            <p:sp>
              <p:nvSpPr>
                <p:cNvPr id="24" name="Text Box 34"/>
                <p:cNvSpPr txBox="1"/>
                <p:nvPr/>
              </p:nvSpPr>
              <p:spPr>
                <a:xfrm>
                  <a:off x="6583680" y="539750"/>
                  <a:ext cx="3703320" cy="472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dirty="0">
                      <a:solidFill>
                        <a:srgbClr val="FF2F71"/>
                      </a:solidFill>
                      <a:latin typeface="Arial"/>
                      <a:ea typeface="Calibri"/>
                      <a:cs typeface="Times New Roman"/>
                    </a:rPr>
                    <a:t>Improve and develop the piece further </a:t>
                  </a:r>
                  <a:endParaRPr lang="en-GB" sz="1200" dirty="0">
                    <a:ea typeface="Calibri"/>
                    <a:cs typeface="Times New Roman"/>
                  </a:endParaRPr>
                </a:p>
              </p:txBody>
            </p:sp>
            <p:sp>
              <p:nvSpPr>
                <p:cNvPr id="25" name="Rectangle 24"/>
                <p:cNvSpPr/>
                <p:nvPr/>
              </p:nvSpPr>
              <p:spPr>
                <a:xfrm>
                  <a:off x="15240" y="4791710"/>
                  <a:ext cx="10027920" cy="183839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15240" y="844550"/>
                  <a:ext cx="10027920" cy="624840"/>
                </a:xfrm>
                <a:prstGeom prst="rect">
                  <a:avLst/>
                </a:prstGeom>
                <a:solidFill>
                  <a:srgbClr val="FF2F71">
                    <a:alpha val="48000"/>
                  </a:srgbClr>
                </a:solidFill>
                <a:ln w="3810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 Box 24"/>
                <p:cNvSpPr txBox="1"/>
                <p:nvPr/>
              </p:nvSpPr>
              <p:spPr>
                <a:xfrm>
                  <a:off x="624206" y="872131"/>
                  <a:ext cx="2668904"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800" i="1" dirty="0">
                      <a:solidFill>
                        <a:srgbClr val="000000"/>
                      </a:solidFill>
                      <a:latin typeface="Arial"/>
                      <a:ea typeface="Calibri"/>
                      <a:cs typeface="Times New Roman"/>
                    </a:rPr>
                    <a:t>Circle </a:t>
                  </a:r>
                  <a:r>
                    <a:rPr lang="en-US" sz="800" i="1" u="sng" dirty="0">
                      <a:solidFill>
                        <a:srgbClr val="000000"/>
                      </a:solidFill>
                      <a:latin typeface="Arial"/>
                      <a:ea typeface="Calibri"/>
                      <a:cs typeface="Times New Roman"/>
                    </a:rPr>
                    <a:t>spelling errors</a:t>
                  </a:r>
                  <a:r>
                    <a:rPr lang="en-US" sz="800" i="1" dirty="0">
                      <a:solidFill>
                        <a:srgbClr val="000000"/>
                      </a:solidFill>
                      <a:latin typeface="Arial"/>
                      <a:ea typeface="Calibri"/>
                      <a:cs typeface="Times New Roman"/>
                    </a:rPr>
                    <a:t> and label with ‘</a:t>
                  </a:r>
                  <a:r>
                    <a:rPr lang="en-US" sz="800" i="1" dirty="0" err="1">
                      <a:solidFill>
                        <a:srgbClr val="000000"/>
                      </a:solidFill>
                      <a:latin typeface="Arial"/>
                      <a:ea typeface="Calibri"/>
                      <a:cs typeface="Times New Roman"/>
                    </a:rPr>
                    <a:t>sp</a:t>
                  </a:r>
                  <a:r>
                    <a:rPr lang="en-US" sz="800" i="1" dirty="0">
                      <a:solidFill>
                        <a:srgbClr val="000000"/>
                      </a:solidFill>
                      <a:latin typeface="Arial"/>
                      <a:ea typeface="Calibri"/>
                      <a:cs typeface="Times New Roman"/>
                    </a:rPr>
                    <a:t>’, Circle </a:t>
                  </a:r>
                  <a:r>
                    <a:rPr lang="en-US" sz="800" i="1" u="sng" dirty="0">
                      <a:solidFill>
                        <a:srgbClr val="000000"/>
                      </a:solidFill>
                      <a:latin typeface="Arial"/>
                      <a:ea typeface="Calibri"/>
                      <a:cs typeface="Times New Roman"/>
                    </a:rPr>
                    <a:t>punctuation</a:t>
                  </a:r>
                  <a:r>
                    <a:rPr lang="en-US" sz="800" i="1" dirty="0">
                      <a:solidFill>
                        <a:srgbClr val="000000"/>
                      </a:solidFill>
                      <a:latin typeface="Arial"/>
                      <a:ea typeface="Calibri"/>
                      <a:cs typeface="Times New Roman"/>
                    </a:rPr>
                    <a:t> or capital letter errors, Wobbly underline </a:t>
                  </a:r>
                  <a:r>
                    <a:rPr lang="en-US" sz="800" i="1" u="sng" dirty="0">
                      <a:solidFill>
                        <a:srgbClr val="000000"/>
                      </a:solidFill>
                      <a:latin typeface="Arial"/>
                      <a:ea typeface="Calibri"/>
                      <a:cs typeface="Times New Roman"/>
                    </a:rPr>
                    <a:t>for poorly written sentences</a:t>
                  </a:r>
                  <a:endParaRPr lang="en-GB" sz="1100" dirty="0">
                    <a:ea typeface="Calibri"/>
                    <a:cs typeface="Times New Roman"/>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370" y="82550"/>
                  <a:ext cx="690880" cy="716280"/>
                </a:xfrm>
                <a:prstGeom prst="rect">
                  <a:avLst/>
                </a:prstGeom>
                <a:noFill/>
                <a:ln>
                  <a:noFill/>
                </a:ln>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10700" y="27305"/>
                  <a:ext cx="571500" cy="633469"/>
                </a:xfrm>
                <a:prstGeom prst="rect">
                  <a:avLst/>
                </a:prstGeom>
                <a:noFill/>
                <a:ln>
                  <a:noFill/>
                </a:ln>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2769" y="82550"/>
                  <a:ext cx="641831" cy="635476"/>
                </a:xfrm>
                <a:prstGeom prst="rect">
                  <a:avLst/>
                </a:prstGeom>
                <a:noFill/>
                <a:ln>
                  <a:noFill/>
                </a:ln>
              </p:spPr>
            </p:pic>
            <p:sp>
              <p:nvSpPr>
                <p:cNvPr id="31" name="Text Box 67"/>
                <p:cNvSpPr txBox="1"/>
                <p:nvPr/>
              </p:nvSpPr>
              <p:spPr>
                <a:xfrm rot="16200000">
                  <a:off x="1049655" y="2483485"/>
                  <a:ext cx="4163377"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FF2F71">
                          <a:alpha val="65000"/>
                        </a:srgbClr>
                      </a:solidFill>
                      <a:effectLst>
                        <a:glow rad="63500">
                          <a:srgbClr val="FF2F71">
                            <a:alpha val="10000"/>
                          </a:srgbClr>
                        </a:glow>
                      </a:effectLst>
                      <a:ea typeface="Calibri"/>
                      <a:cs typeface="Times New Roman"/>
                    </a:rPr>
                    <a:t>_______________________ ____</a:t>
                  </a:r>
                  <a:endParaRPr lang="en-GB" sz="1200" dirty="0">
                    <a:ea typeface="Calibri"/>
                    <a:cs typeface="Times New Roman"/>
                  </a:endParaRPr>
                </a:p>
                <a:p>
                  <a:r>
                    <a:rPr lang="en-US" sz="2200" dirty="0">
                      <a:solidFill>
                        <a:srgbClr val="FF2F71">
                          <a:alpha val="65000"/>
                        </a:srgbClr>
                      </a:solidFill>
                      <a:effectLst>
                        <a:glow rad="63500">
                          <a:srgbClr val="FF2F71">
                            <a:alpha val="10000"/>
                          </a:srgbClr>
                        </a:glow>
                      </a:effectLst>
                      <a:ea typeface="Calibri"/>
                      <a:cs typeface="Times New Roman"/>
                    </a:rPr>
                    <a:t> </a:t>
                  </a:r>
                  <a:endParaRPr lang="en-GB" sz="1200" dirty="0">
                    <a:ea typeface="Calibri"/>
                    <a:cs typeface="Times New Roman"/>
                  </a:endParaRPr>
                </a:p>
              </p:txBody>
            </p:sp>
            <p:sp>
              <p:nvSpPr>
                <p:cNvPr id="32" name="Text Box 68"/>
                <p:cNvSpPr txBox="1"/>
                <p:nvPr/>
              </p:nvSpPr>
              <p:spPr>
                <a:xfrm>
                  <a:off x="3217545" y="854775"/>
                  <a:ext cx="3521065"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800" b="1" u="heavy" dirty="0">
                      <a:solidFill>
                        <a:srgbClr val="000000"/>
                      </a:solidFill>
                      <a:latin typeface="Arial"/>
                      <a:ea typeface="Calibri"/>
                      <a:cs typeface="Times New Roman"/>
                    </a:rPr>
                    <a:t>Reminders</a:t>
                  </a:r>
                  <a:r>
                    <a:rPr lang="en-US" sz="800" i="1" dirty="0">
                      <a:solidFill>
                        <a:srgbClr val="000000"/>
                      </a:solidFill>
                      <a:latin typeface="Arial"/>
                      <a:ea typeface="Calibri"/>
                      <a:cs typeface="Times New Roman"/>
                    </a:rPr>
                    <a:t>: </a:t>
                  </a:r>
                  <a:r>
                    <a:rPr lang="en-US" sz="800" i="1" dirty="0"/>
                    <a:t>Capital letters at the start of sentences, geographical key terms and link the adaptations to the conditions in the rainforest. Use because and this means that.</a:t>
                  </a:r>
                  <a:endParaRPr lang="en-GB" sz="800" dirty="0"/>
                </a:p>
                <a:p>
                  <a:r>
                    <a:rPr lang="en-US" sz="800" i="1" dirty="0"/>
                    <a:t> </a:t>
                  </a:r>
                  <a:r>
                    <a:rPr lang="en-US" sz="800" i="1" dirty="0">
                      <a:solidFill>
                        <a:srgbClr val="000000"/>
                      </a:solidFill>
                      <a:latin typeface="Arial"/>
                      <a:ea typeface="Calibri"/>
                      <a:cs typeface="Times New Roman"/>
                    </a:rPr>
                    <a:t> </a:t>
                  </a:r>
                  <a:endParaRPr lang="en-GB" sz="1100" dirty="0">
                    <a:ea typeface="Calibri"/>
                    <a:cs typeface="Times New Roman"/>
                  </a:endParaRPr>
                </a:p>
              </p:txBody>
            </p:sp>
            <p:sp>
              <p:nvSpPr>
                <p:cNvPr id="33" name="Text Box 69"/>
                <p:cNvSpPr txBox="1"/>
                <p:nvPr/>
              </p:nvSpPr>
              <p:spPr>
                <a:xfrm>
                  <a:off x="6645264" y="859790"/>
                  <a:ext cx="3336935" cy="57912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800" b="1" i="1" u="sng" dirty="0">
                      <a:solidFill>
                        <a:srgbClr val="000000"/>
                      </a:solidFill>
                      <a:latin typeface="Arial"/>
                      <a:ea typeface="Calibri"/>
                      <a:cs typeface="Times New Roman"/>
                    </a:rPr>
                    <a:t>Key Ideas</a:t>
                  </a:r>
                  <a:r>
                    <a:rPr lang="en-US" sz="800" i="1" u="sng" dirty="0">
                      <a:solidFill>
                        <a:srgbClr val="000000"/>
                      </a:solidFill>
                      <a:latin typeface="Arial"/>
                      <a:ea typeface="Calibri"/>
                      <a:cs typeface="Times New Roman"/>
                    </a:rPr>
                    <a:t>:</a:t>
                  </a:r>
                  <a:r>
                    <a:rPr lang="en-US" sz="800" i="1" dirty="0">
                      <a:solidFill>
                        <a:srgbClr val="000000"/>
                      </a:solidFill>
                      <a:latin typeface="Arial"/>
                      <a:ea typeface="Calibri"/>
                      <a:cs typeface="Times New Roman"/>
                    </a:rPr>
                    <a:t> </a:t>
                  </a:r>
                  <a:r>
                    <a:rPr lang="en-US" sz="800" i="1" dirty="0"/>
                    <a:t>waxy layer, drip tip, buttress roots, humidity, rainfall, thin and smooth bark, lianas, sunlight, photosynthesis and flexible leaf stems. </a:t>
                  </a:r>
                  <a:endParaRPr lang="en-GB" sz="1100" dirty="0">
                    <a:ea typeface="Calibri"/>
                    <a:cs typeface="Times New Roman"/>
                  </a:endParaRPr>
                </a:p>
              </p:txBody>
            </p:sp>
            <p:sp>
              <p:nvSpPr>
                <p:cNvPr id="34" name="Text Box 72"/>
                <p:cNvSpPr txBox="1"/>
                <p:nvPr/>
              </p:nvSpPr>
              <p:spPr>
                <a:xfrm rot="16200000">
                  <a:off x="4495800" y="2547990"/>
                  <a:ext cx="4163377"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FF2F71">
                          <a:alpha val="65000"/>
                        </a:srgbClr>
                      </a:solidFill>
                      <a:effectLst>
                        <a:glow rad="63500">
                          <a:srgbClr val="FF2F71">
                            <a:alpha val="10000"/>
                          </a:srgbClr>
                        </a:glow>
                      </a:effectLst>
                      <a:ea typeface="Calibri"/>
                      <a:cs typeface="Times New Roman"/>
                    </a:rPr>
                    <a:t>____________________________</a:t>
                  </a:r>
                  <a:endParaRPr lang="en-GB" sz="1200" dirty="0">
                    <a:ea typeface="Calibri"/>
                    <a:cs typeface="Times New Roman"/>
                  </a:endParaRPr>
                </a:p>
                <a:p>
                  <a:r>
                    <a:rPr lang="en-US" sz="2200" dirty="0">
                      <a:solidFill>
                        <a:srgbClr val="FF2F71">
                          <a:alpha val="65000"/>
                        </a:srgbClr>
                      </a:solidFill>
                      <a:effectLst>
                        <a:glow rad="63500">
                          <a:srgbClr val="FF2F71">
                            <a:alpha val="10000"/>
                          </a:srgbClr>
                        </a:glow>
                      </a:effectLst>
                      <a:ea typeface="Calibri"/>
                      <a:cs typeface="Times New Roman"/>
                    </a:rPr>
                    <a:t> </a:t>
                  </a:r>
                  <a:endParaRPr lang="en-GB" sz="1200" dirty="0">
                    <a:ea typeface="Calibri"/>
                    <a:cs typeface="Times New Roman"/>
                  </a:endParaRPr>
                </a:p>
              </p:txBody>
            </p:sp>
            <p:sp>
              <p:nvSpPr>
                <p:cNvPr id="35" name="Text Box 73"/>
                <p:cNvSpPr txBox="1"/>
                <p:nvPr/>
              </p:nvSpPr>
              <p:spPr>
                <a:xfrm rot="16200000">
                  <a:off x="-2142368" y="2598747"/>
                  <a:ext cx="5061342" cy="4718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FF2F71">
                          <a:alpha val="65000"/>
                        </a:srgbClr>
                      </a:solidFill>
                      <a:effectLst>
                        <a:glow rad="63500">
                          <a:srgbClr val="FF2F71">
                            <a:alpha val="10000"/>
                          </a:srgbClr>
                        </a:glow>
                      </a:effectLst>
                      <a:ea typeface="Calibri"/>
                      <a:cs typeface="Times New Roman"/>
                    </a:rPr>
                    <a:t>_______________________________</a:t>
                  </a:r>
                  <a:endParaRPr lang="en-GB" sz="1200" dirty="0">
                    <a:ea typeface="Calibri"/>
                    <a:cs typeface="Times New Roman"/>
                  </a:endParaRPr>
                </a:p>
                <a:p>
                  <a:r>
                    <a:rPr lang="en-US" sz="2200" dirty="0">
                      <a:solidFill>
                        <a:srgbClr val="FF2F71">
                          <a:alpha val="65000"/>
                        </a:srgbClr>
                      </a:solidFill>
                      <a:effectLst>
                        <a:glow rad="63500">
                          <a:srgbClr val="FF2F71">
                            <a:alpha val="10000"/>
                          </a:srgbClr>
                        </a:glow>
                      </a:effectLst>
                      <a:ea typeface="Calibri"/>
                      <a:cs typeface="Times New Roman"/>
                    </a:rPr>
                    <a:t> </a:t>
                  </a:r>
                  <a:endParaRPr lang="en-GB" sz="1200" dirty="0">
                    <a:ea typeface="Calibri"/>
                    <a:cs typeface="Times New Roman"/>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 y="1012190"/>
                  <a:ext cx="350520" cy="353695"/>
                </a:xfrm>
                <a:prstGeom prst="rect">
                  <a:avLst/>
                </a:prstGeom>
                <a:noFill/>
                <a:ln>
                  <a:noFill/>
                </a:ln>
              </p:spPr>
            </p:pic>
            <p:sp>
              <p:nvSpPr>
                <p:cNvPr id="37" name="Text Box 4"/>
                <p:cNvSpPr txBox="1"/>
                <p:nvPr/>
              </p:nvSpPr>
              <p:spPr>
                <a:xfrm>
                  <a:off x="626745" y="1557930"/>
                  <a:ext cx="2590800" cy="262918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pPr>
                  <a:r>
                    <a:rPr lang="en-GB" sz="1100" i="1" dirty="0">
                      <a:latin typeface="Arial"/>
                      <a:ea typeface="Calibri"/>
                      <a:cs typeface="Times New Roman"/>
                    </a:rPr>
                    <a:t>The plants in the tropical rainforest have many adaptations to help them survive. Figure 1 shows plants with a drip tip and waxy leaves. The trees also have a thin layer and are smooth. The trees also have strong roots called buttress roots.</a:t>
                  </a:r>
                  <a:endParaRPr lang="en-GB" sz="1200" dirty="0">
                    <a:ea typeface="Calibri"/>
                    <a:cs typeface="Times New Roman"/>
                  </a:endParaRPr>
                </a:p>
              </p:txBody>
            </p:sp>
          </p:grpSp>
          <p:grpSp>
            <p:nvGrpSpPr>
              <p:cNvPr id="8" name="Group 7"/>
              <p:cNvGrpSpPr/>
              <p:nvPr/>
            </p:nvGrpSpPr>
            <p:grpSpPr>
              <a:xfrm>
                <a:off x="152400" y="4914900"/>
                <a:ext cx="2971800" cy="1485900"/>
                <a:chOff x="0" y="0"/>
                <a:chExt cx="2032000" cy="1883834"/>
              </a:xfrm>
              <a:extLst>
                <a:ext uri="{0CCBE362-F206-4b92-989A-16890622DB6E}">
                  <ma14:wrappingTextBoxFlag xmlns:ma14="http://schemas.microsoft.com/office/mac/drawingml/2011/main"/>
                </a:ext>
              </a:extLst>
            </p:grpSpPr>
            <p:sp>
              <p:nvSpPr>
                <p:cNvPr id="15" name="Rectangle 14"/>
                <p:cNvSpPr/>
                <p:nvPr/>
              </p:nvSpPr>
              <p:spPr>
                <a:xfrm>
                  <a:off x="0" y="0"/>
                  <a:ext cx="2032000" cy="1883834"/>
                </a:xfrm>
                <a:prstGeom prst="rect">
                  <a:avLst/>
                </a:prstGeom>
                <a:solidFill>
                  <a:srgbClr val="C705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GB" sz="1200">
                      <a:ea typeface="Times New Roman"/>
                      <a:cs typeface="Times New Roman"/>
                    </a:rPr>
                    <a:t> </a:t>
                  </a:r>
                  <a:endParaRPr lang="en-GB" sz="1200">
                    <a:ea typeface="Calibri"/>
                    <a:cs typeface="Times New Roman"/>
                  </a:endParaRPr>
                </a:p>
              </p:txBody>
            </p:sp>
            <p:sp>
              <p:nvSpPr>
                <p:cNvPr id="16" name="Text Box 10"/>
                <p:cNvSpPr txBox="1"/>
                <p:nvPr/>
              </p:nvSpPr>
              <p:spPr>
                <a:xfrm>
                  <a:off x="0" y="0"/>
                  <a:ext cx="2031925" cy="1738924"/>
                </a:xfrm>
                <a:prstGeom prst="rect">
                  <a:avLst/>
                </a:prstGeom>
                <a:noFill/>
              </p:spPr>
              <p:txBody>
                <a:bodyPr wrap="square" rtlCol="0">
                  <a:noAutofit/>
                </a:bodyPr>
                <a:lstStyle/>
                <a:p>
                  <a:pPr algn="ctr"/>
                  <a:r>
                    <a:rPr lang="en-US" sz="1200" b="1" dirty="0">
                      <a:solidFill>
                        <a:srgbClr val="000000"/>
                      </a:solidFill>
                      <a:latin typeface="Bell MT"/>
                      <a:ea typeface="Times New Roman"/>
                      <a:cs typeface="Bell MT"/>
                    </a:rPr>
                    <a:t>Level 1 (basic) 1-2 marks</a:t>
                  </a:r>
                  <a:endParaRPr lang="en-GB" sz="900" dirty="0">
                    <a:latin typeface="Times"/>
                    <a:ea typeface="Times New Roman"/>
                    <a:cs typeface="Times New Roman"/>
                  </a:endParaRPr>
                </a:p>
                <a:p>
                  <a:pPr marL="342900" indent="-342900">
                    <a:buFont typeface="Wingdings"/>
                    <a:buChar char=""/>
                    <a:tabLst>
                      <a:tab pos="457200" algn="l"/>
                    </a:tabLst>
                  </a:pPr>
                  <a:r>
                    <a:rPr lang="en-US" sz="1200" dirty="0">
                      <a:solidFill>
                        <a:srgbClr val="000000"/>
                      </a:solidFill>
                      <a:latin typeface="Bell MT"/>
                      <a:ea typeface="Calibri"/>
                      <a:cs typeface="Bell MT"/>
                    </a:rPr>
                    <a:t>You demonstrate limited knowledge of vegetation and climate in rainforest areas. </a:t>
                  </a:r>
                  <a:endParaRPr lang="en-GB" sz="1100" dirty="0">
                    <a:latin typeface="Calibri"/>
                    <a:ea typeface="Calibri"/>
                    <a:cs typeface="Times New Roman"/>
                  </a:endParaRPr>
                </a:p>
                <a:p>
                  <a:pPr marL="342900" indent="-342900">
                    <a:buFont typeface="Wingdings"/>
                    <a:buChar char=""/>
                    <a:tabLst>
                      <a:tab pos="457200" algn="l"/>
                    </a:tabLst>
                  </a:pPr>
                  <a:r>
                    <a:rPr lang="en-US" sz="1200" dirty="0">
                      <a:solidFill>
                        <a:srgbClr val="000000"/>
                      </a:solidFill>
                      <a:latin typeface="Bell MT"/>
                      <a:ea typeface="Calibri"/>
                      <a:cs typeface="Bell MT"/>
                    </a:rPr>
                    <a:t>You make limited use of the photograph. </a:t>
                  </a:r>
                  <a:endParaRPr lang="en-GB" sz="1100" dirty="0">
                    <a:latin typeface="Calibri"/>
                    <a:ea typeface="Calibri"/>
                    <a:cs typeface="Times New Roman"/>
                  </a:endParaRPr>
                </a:p>
              </p:txBody>
            </p:sp>
          </p:grpSp>
          <p:grpSp>
            <p:nvGrpSpPr>
              <p:cNvPr id="9" name="Group 8"/>
              <p:cNvGrpSpPr/>
              <p:nvPr/>
            </p:nvGrpSpPr>
            <p:grpSpPr>
              <a:xfrm>
                <a:off x="3200400" y="4914900"/>
                <a:ext cx="3124200" cy="1485900"/>
                <a:chOff x="0" y="0"/>
                <a:chExt cx="2032000" cy="1883834"/>
              </a:xfrm>
              <a:extLst>
                <a:ext uri="{0CCBE362-F206-4b92-989A-16890622DB6E}">
                  <ma14:wrappingTextBoxFlag xmlns:ma14="http://schemas.microsoft.com/office/mac/drawingml/2011/main"/>
                </a:ext>
              </a:extLst>
            </p:grpSpPr>
            <p:sp>
              <p:nvSpPr>
                <p:cNvPr id="13" name="Rectangle 12"/>
                <p:cNvSpPr/>
                <p:nvPr/>
              </p:nvSpPr>
              <p:spPr>
                <a:xfrm>
                  <a:off x="0" y="0"/>
                  <a:ext cx="2032000" cy="188383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a:ea typeface="Times New Roman"/>
                      <a:cs typeface="Times New Roman"/>
                    </a:rPr>
                    <a:t> </a:t>
                  </a:r>
                  <a:endParaRPr lang="en-GB" sz="1200">
                    <a:ea typeface="Calibri"/>
                    <a:cs typeface="Times New Roman"/>
                  </a:endParaRPr>
                </a:p>
              </p:txBody>
            </p:sp>
            <p:sp>
              <p:nvSpPr>
                <p:cNvPr id="14" name="Text Box 13"/>
                <p:cNvSpPr txBox="1"/>
                <p:nvPr/>
              </p:nvSpPr>
              <p:spPr>
                <a:xfrm>
                  <a:off x="0" y="0"/>
                  <a:ext cx="2031925" cy="1883834"/>
                </a:xfrm>
                <a:prstGeom prst="rect">
                  <a:avLst/>
                </a:prstGeom>
                <a:noFill/>
              </p:spPr>
              <p:txBody>
                <a:bodyPr wrap="square" rtlCol="0">
                  <a:noAutofit/>
                </a:bodyPr>
                <a:lstStyle/>
                <a:p>
                  <a:pPr algn="ctr"/>
                  <a:r>
                    <a:rPr lang="en-US" sz="1200" b="1">
                      <a:solidFill>
                        <a:srgbClr val="000000"/>
                      </a:solidFill>
                      <a:latin typeface="Bell MT"/>
                      <a:ea typeface="Times New Roman"/>
                      <a:cs typeface="Bell MT"/>
                    </a:rPr>
                    <a:t>Level 2 (clear) 3-4 marks</a:t>
                  </a:r>
                  <a:endParaRPr lang="en-GB" sz="900">
                    <a:latin typeface="Times"/>
                    <a:ea typeface="Times New Roman"/>
                    <a:cs typeface="Times New Roman"/>
                  </a:endParaRPr>
                </a:p>
                <a:p>
                  <a:pPr marL="342900" indent="-342900">
                    <a:buFont typeface="Wingdings"/>
                    <a:buChar char=""/>
                    <a:tabLst>
                      <a:tab pos="457200" algn="l"/>
                    </a:tabLst>
                  </a:pPr>
                  <a:r>
                    <a:rPr lang="en-US" sz="1200">
                      <a:solidFill>
                        <a:srgbClr val="000000"/>
                      </a:solidFill>
                      <a:latin typeface="Bell MT"/>
                      <a:ea typeface="Calibri"/>
                      <a:cs typeface="Bell MT"/>
                    </a:rPr>
                    <a:t>You demonstrate accurate knowledge of the features of vegetation and climate to support the explanation. </a:t>
                  </a:r>
                  <a:endParaRPr lang="en-GB" sz="1100">
                    <a:latin typeface="Calibri"/>
                    <a:ea typeface="Calibri"/>
                    <a:cs typeface="Times New Roman"/>
                  </a:endParaRPr>
                </a:p>
                <a:p>
                  <a:pPr marL="342900" indent="-342900">
                    <a:buFont typeface="Wingdings"/>
                    <a:buChar char=""/>
                    <a:tabLst>
                      <a:tab pos="457200" algn="l"/>
                    </a:tabLst>
                  </a:pPr>
                  <a:r>
                    <a:rPr lang="en-US" sz="1200">
                      <a:solidFill>
                        <a:srgbClr val="000000"/>
                      </a:solidFill>
                      <a:latin typeface="Bell MT"/>
                      <a:ea typeface="Calibri"/>
                      <a:cs typeface="Bell MT"/>
                    </a:rPr>
                    <a:t>You make clear and effective use of the photograph.</a:t>
                  </a:r>
                  <a:endParaRPr lang="en-GB" sz="1100">
                    <a:latin typeface="Calibri"/>
                    <a:ea typeface="Calibri"/>
                    <a:cs typeface="Times New Roman"/>
                  </a:endParaRPr>
                </a:p>
              </p:txBody>
            </p:sp>
          </p:grpSp>
          <p:grpSp>
            <p:nvGrpSpPr>
              <p:cNvPr id="10" name="Group 9"/>
              <p:cNvGrpSpPr/>
              <p:nvPr/>
            </p:nvGrpSpPr>
            <p:grpSpPr>
              <a:xfrm>
                <a:off x="6477000" y="4914900"/>
                <a:ext cx="3657600" cy="1600200"/>
                <a:chOff x="0" y="0"/>
                <a:chExt cx="2120348" cy="1384042"/>
              </a:xfrm>
              <a:extLst>
                <a:ext uri="{0CCBE362-F206-4b92-989A-16890622DB6E}">
                  <ma14:wrappingTextBoxFlag xmlns:ma14="http://schemas.microsoft.com/office/mac/drawingml/2011/main"/>
                </a:ext>
              </a:extLst>
            </p:grpSpPr>
            <p:sp>
              <p:nvSpPr>
                <p:cNvPr id="11" name="Rectangle 10"/>
                <p:cNvSpPr/>
                <p:nvPr/>
              </p:nvSpPr>
              <p:spPr>
                <a:xfrm>
                  <a:off x="0" y="0"/>
                  <a:ext cx="2032000" cy="1285181"/>
                </a:xfrm>
                <a:prstGeom prst="rect">
                  <a:avLst/>
                </a:prstGeom>
                <a:solidFill>
                  <a:srgbClr val="39914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900">
                      <a:ea typeface="Times New Roman"/>
                      <a:cs typeface="Times New Roman"/>
                    </a:rPr>
                    <a:t> </a:t>
                  </a:r>
                  <a:endParaRPr lang="en-GB" sz="900">
                    <a:ea typeface="Calibri"/>
                    <a:cs typeface="Times New Roman"/>
                  </a:endParaRPr>
                </a:p>
              </p:txBody>
            </p:sp>
            <p:sp>
              <p:nvSpPr>
                <p:cNvPr id="12" name="Text Box 17"/>
                <p:cNvSpPr txBox="1"/>
                <p:nvPr/>
              </p:nvSpPr>
              <p:spPr>
                <a:xfrm>
                  <a:off x="0" y="1"/>
                  <a:ext cx="2120348" cy="1384041"/>
                </a:xfrm>
                <a:prstGeom prst="rect">
                  <a:avLst/>
                </a:prstGeom>
                <a:noFill/>
              </p:spPr>
              <p:txBody>
                <a:bodyPr wrap="square" rtlCol="0">
                  <a:noAutofit/>
                </a:bodyPr>
                <a:lstStyle/>
                <a:p>
                  <a:pPr algn="ctr"/>
                  <a:r>
                    <a:rPr lang="en-US" sz="1200" b="1" dirty="0">
                      <a:solidFill>
                        <a:srgbClr val="000000"/>
                      </a:solidFill>
                      <a:latin typeface="Bell MT"/>
                      <a:ea typeface="Times New Roman"/>
                      <a:cs typeface="Bell MT"/>
                    </a:rPr>
                    <a:t>Level 3 (detailed) 5-6 marks</a:t>
                  </a:r>
                  <a:endParaRPr lang="en-GB" sz="900" dirty="0">
                    <a:latin typeface="Times"/>
                    <a:ea typeface="Times New Roman"/>
                    <a:cs typeface="Times New Roman"/>
                  </a:endParaRPr>
                </a:p>
                <a:p>
                  <a:pPr marL="342900" indent="-342900">
                    <a:buFont typeface="Wingdings"/>
                    <a:buChar char=""/>
                    <a:tabLst>
                      <a:tab pos="457200" algn="l"/>
                    </a:tabLst>
                  </a:pPr>
                  <a:r>
                    <a:rPr lang="en-US" sz="1200" dirty="0">
                      <a:solidFill>
                        <a:srgbClr val="000000"/>
                      </a:solidFill>
                      <a:latin typeface="Bell MT"/>
                      <a:ea typeface="Calibri"/>
                      <a:cs typeface="Bell MT"/>
                    </a:rPr>
                    <a:t>You apply detailed knowledge of rainforest vegetation to interpret the features identified. </a:t>
                  </a:r>
                  <a:endParaRPr lang="en-GB" sz="1100" dirty="0">
                    <a:latin typeface="Calibri"/>
                    <a:ea typeface="Calibri"/>
                    <a:cs typeface="Times New Roman"/>
                  </a:endParaRPr>
                </a:p>
                <a:p>
                  <a:pPr marL="342900" indent="-342900">
                    <a:buFont typeface="Wingdings"/>
                    <a:buChar char=""/>
                    <a:tabLst>
                      <a:tab pos="457200" algn="l"/>
                    </a:tabLst>
                  </a:pPr>
                  <a:r>
                    <a:rPr lang="en-US" sz="1200" dirty="0">
                      <a:solidFill>
                        <a:srgbClr val="000000"/>
                      </a:solidFill>
                      <a:latin typeface="Bell MT"/>
                      <a:ea typeface="Calibri"/>
                      <a:cs typeface="Bell MT"/>
                    </a:rPr>
                    <a:t>You clearly relate characteristics shown in the photograph to the climate of the tropical rainforest environment.</a:t>
                  </a:r>
                  <a:endParaRPr lang="en-GB" sz="1100" dirty="0">
                    <a:latin typeface="Calibri"/>
                    <a:ea typeface="Calibri"/>
                    <a:cs typeface="Times New Roman"/>
                  </a:endParaRPr>
                </a:p>
              </p:txBody>
            </p:sp>
          </p:grpSp>
        </p:grpSp>
      </p:grpSp>
      <p:sp>
        <p:nvSpPr>
          <p:cNvPr id="38" name="Rounded Rectangle 37"/>
          <p:cNvSpPr/>
          <p:nvPr/>
        </p:nvSpPr>
        <p:spPr>
          <a:xfrm>
            <a:off x="4673568" y="1656351"/>
            <a:ext cx="5551221" cy="3042649"/>
          </a:xfrm>
          <a:prstGeom prst="roundRect">
            <a:avLst/>
          </a:prstGeom>
          <a:solidFill>
            <a:srgbClr val="FD95B8"/>
          </a:solidFill>
          <a:ln>
            <a:solidFill>
              <a:srgbClr val="FB0C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768972" y="1753484"/>
            <a:ext cx="5335288" cy="2923878"/>
          </a:xfrm>
          <a:prstGeom prst="rect">
            <a:avLst/>
          </a:prstGeom>
          <a:noFill/>
        </p:spPr>
        <p:txBody>
          <a:bodyPr wrap="square" rtlCol="0">
            <a:spAutoFit/>
          </a:bodyPr>
          <a:lstStyle/>
          <a:p>
            <a:pPr marL="171450" indent="-171450" algn="just">
              <a:buFont typeface="Arial"/>
              <a:buChar char="•"/>
            </a:pPr>
            <a:r>
              <a:rPr lang="en-US" sz="1150" dirty="0"/>
              <a:t>Responses should include description and explanation. </a:t>
            </a:r>
            <a:r>
              <a:rPr lang="en-US" sz="1150" dirty="0"/>
              <a:t>There should </a:t>
            </a:r>
            <a:r>
              <a:rPr lang="en-US" sz="1150" dirty="0"/>
              <a:t>be clear evidence that the photograph has been used</a:t>
            </a:r>
            <a:r>
              <a:rPr lang="en-US" sz="1150" dirty="0"/>
              <a:t>, e.g. </a:t>
            </a:r>
            <a:r>
              <a:rPr lang="en-US" sz="1150" dirty="0"/>
              <a:t>the buttress roots of the trees, limited undergrowth</a:t>
            </a:r>
            <a:r>
              <a:rPr lang="en-US" sz="1150" dirty="0"/>
              <a:t>, straight trunks</a:t>
            </a:r>
            <a:r>
              <a:rPr lang="en-US" sz="1150" dirty="0"/>
              <a:t>. No credit for features not observed in </a:t>
            </a:r>
            <a:r>
              <a:rPr lang="en-US" sz="1150" dirty="0"/>
              <a:t>the photograph.</a:t>
            </a:r>
          </a:p>
          <a:p>
            <a:pPr marL="171450" indent="-171450" algn="just">
              <a:buFont typeface="Arial"/>
              <a:buChar char="•"/>
            </a:pPr>
            <a:r>
              <a:rPr lang="en-US" sz="1150" dirty="0"/>
              <a:t>Due </a:t>
            </a:r>
            <a:r>
              <a:rPr lang="en-US" sz="1150" dirty="0"/>
              <a:t>to the high rainfall, leaves often have drip tips which </a:t>
            </a:r>
            <a:r>
              <a:rPr lang="en-US" sz="1150" dirty="0"/>
              <a:t>allow the </a:t>
            </a:r>
            <a:r>
              <a:rPr lang="en-US" sz="1150" dirty="0"/>
              <a:t>water to be </a:t>
            </a:r>
            <a:r>
              <a:rPr lang="en-US" sz="1150" dirty="0"/>
              <a:t>channeled </a:t>
            </a:r>
            <a:r>
              <a:rPr lang="en-US" sz="1150" dirty="0"/>
              <a:t>to the end and fall so the leaf </a:t>
            </a:r>
            <a:r>
              <a:rPr lang="en-US" sz="1150" dirty="0"/>
              <a:t>does not </a:t>
            </a:r>
            <a:r>
              <a:rPr lang="en-US" sz="1150" dirty="0"/>
              <a:t>break. Leaf stems are also flexible to allow leaves to </a:t>
            </a:r>
            <a:r>
              <a:rPr lang="en-US" sz="1150" dirty="0"/>
              <a:t>move with </a:t>
            </a:r>
            <a:r>
              <a:rPr lang="en-US" sz="1150" dirty="0"/>
              <a:t>the sun. </a:t>
            </a:r>
          </a:p>
          <a:p>
            <a:pPr marL="171450" indent="-171450" algn="just">
              <a:buFont typeface="Arial"/>
              <a:buChar char="•"/>
            </a:pPr>
            <a:r>
              <a:rPr lang="en-US" sz="1150" dirty="0"/>
              <a:t>The </a:t>
            </a:r>
            <a:r>
              <a:rPr lang="en-US" sz="1150" dirty="0"/>
              <a:t>bark on the trees is thin and smooth to allow free flow </a:t>
            </a:r>
            <a:r>
              <a:rPr lang="en-US" sz="1150" dirty="0"/>
              <a:t>of water </a:t>
            </a:r>
            <a:r>
              <a:rPr lang="en-US" sz="1150" dirty="0"/>
              <a:t>and because the high temperatures mean that there is </a:t>
            </a:r>
            <a:r>
              <a:rPr lang="en-US" sz="1150" dirty="0"/>
              <a:t>no need </a:t>
            </a:r>
            <a:r>
              <a:rPr lang="en-US" sz="1150" dirty="0"/>
              <a:t>for protection against cold. </a:t>
            </a:r>
          </a:p>
          <a:p>
            <a:pPr marL="171450" indent="-171450" algn="just">
              <a:buFont typeface="Arial"/>
              <a:buChar char="•"/>
            </a:pPr>
            <a:r>
              <a:rPr lang="en-US" sz="1150" dirty="0"/>
              <a:t>The </a:t>
            </a:r>
            <a:r>
              <a:rPr lang="en-US" sz="1150" dirty="0"/>
              <a:t>waxy upper surface of the leaves protects against the </a:t>
            </a:r>
            <a:r>
              <a:rPr lang="en-US" sz="1150" dirty="0"/>
              <a:t>heat.</a:t>
            </a:r>
          </a:p>
          <a:p>
            <a:pPr marL="171450" indent="-171450" algn="just">
              <a:buFont typeface="Arial"/>
              <a:buChar char="•"/>
            </a:pPr>
            <a:r>
              <a:rPr lang="en-US" sz="1150" dirty="0"/>
              <a:t>Some </a:t>
            </a:r>
            <a:r>
              <a:rPr lang="en-US" sz="1150" dirty="0"/>
              <a:t>plants, such as lianas, climb up the trees to </a:t>
            </a:r>
            <a:r>
              <a:rPr lang="en-US" sz="1150" dirty="0"/>
              <a:t>reach sunlight for photosynthesis</a:t>
            </a:r>
            <a:r>
              <a:rPr lang="en-US" sz="1150" dirty="0"/>
              <a:t>, while others live on branches in </a:t>
            </a:r>
            <a:r>
              <a:rPr lang="en-US" sz="1150" dirty="0"/>
              <a:t>the canopy </a:t>
            </a:r>
            <a:r>
              <a:rPr lang="en-US" sz="1150" dirty="0"/>
              <a:t>for the same </a:t>
            </a:r>
            <a:r>
              <a:rPr lang="en-US" sz="1150" dirty="0"/>
              <a:t>reason i.e. epiphytes.</a:t>
            </a:r>
          </a:p>
          <a:p>
            <a:pPr marL="171450" indent="-171450" algn="just">
              <a:buFont typeface="Arial"/>
              <a:buChar char="•"/>
            </a:pPr>
            <a:r>
              <a:rPr lang="en-US" sz="1150" dirty="0"/>
              <a:t>Buttress </a:t>
            </a:r>
            <a:r>
              <a:rPr lang="en-US" sz="1150" dirty="0"/>
              <a:t>roots support the trees as they grow incredibly </a:t>
            </a:r>
            <a:r>
              <a:rPr lang="en-US" sz="1150" dirty="0"/>
              <a:t>tall (</a:t>
            </a:r>
            <a:r>
              <a:rPr lang="en-US" sz="1150" dirty="0"/>
              <a:t>over 50 m in some cases) as there is great competition </a:t>
            </a:r>
            <a:r>
              <a:rPr lang="en-US" sz="1150" dirty="0"/>
              <a:t>for sunlight.</a:t>
            </a:r>
          </a:p>
          <a:p>
            <a:pPr marL="171450" indent="-171450" algn="just">
              <a:buFont typeface="Arial"/>
              <a:buChar char="•"/>
            </a:pPr>
            <a:r>
              <a:rPr lang="en-US" sz="1150" dirty="0"/>
              <a:t>Max </a:t>
            </a:r>
            <a:r>
              <a:rPr lang="en-US" sz="1150" dirty="0"/>
              <a:t>level 1 for either description or explanation.</a:t>
            </a:r>
          </a:p>
          <a:p>
            <a:pPr algn="just"/>
            <a:endParaRPr lang="en-US" sz="1150" dirty="0"/>
          </a:p>
        </p:txBody>
      </p:sp>
    </p:spTree>
    <p:extLst>
      <p:ext uri="{BB962C8B-B14F-4D97-AF65-F5344CB8AC3E}">
        <p14:creationId xmlns:p14="http://schemas.microsoft.com/office/powerpoint/2010/main" val="66887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47728" y="620688"/>
            <a:ext cx="2376264" cy="2448272"/>
          </a:xfrm>
          <a:prstGeom prst="rect">
            <a:avLst/>
          </a:prstGeom>
          <a:noFill/>
          <a:ln>
            <a:noFill/>
          </a:ln>
          <a:extLst>
            <a:ext uri="{FAA26D3D-D897-4be2-8F04-BA451C77F1D7}">
              <ma14:placeholderFlag xmlns:ma14="http://schemas.microsoft.com/office/mac/drawingml/2011/main"/>
            </a:ext>
          </a:extLst>
        </p:spPr>
      </p:pic>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23992" y="692696"/>
            <a:ext cx="2376264" cy="2448272"/>
          </a:xfrm>
          <a:prstGeom prst="rect">
            <a:avLst/>
          </a:prstGeom>
          <a:noFill/>
          <a:ln>
            <a:noFill/>
          </a:ln>
          <a:extLst>
            <a:ext uri="{FAA26D3D-D897-4be2-8F04-BA451C77F1D7}">
              <ma14:placeholderFlag xmlns:ma14="http://schemas.microsoft.com/office/mac/drawingml/2011/main"/>
            </a:ext>
          </a:extLst>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291736" y="692696"/>
            <a:ext cx="2376264" cy="2448272"/>
          </a:xfrm>
          <a:prstGeom prst="rect">
            <a:avLst/>
          </a:prstGeom>
          <a:noFill/>
          <a:ln>
            <a:noFill/>
          </a:ln>
          <a:extLst>
            <a:ext uri="{FAA26D3D-D897-4be2-8F04-BA451C77F1D7}">
              <ma14:placeholderFlag xmlns:ma14="http://schemas.microsoft.com/office/mac/drawingml/2011/main"/>
            </a:ext>
          </a:extLst>
        </p:spPr>
      </p:pic>
      <p:sp>
        <p:nvSpPr>
          <p:cNvPr id="7" name="Left Arrow 6"/>
          <p:cNvSpPr/>
          <p:nvPr/>
        </p:nvSpPr>
        <p:spPr>
          <a:xfrm>
            <a:off x="5015880" y="2708920"/>
            <a:ext cx="648072" cy="288032"/>
          </a:xfrm>
          <a:prstGeom prst="leftArrow">
            <a:avLst/>
          </a:prstGeom>
          <a:solidFill>
            <a:srgbClr val="7DD63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7680176" y="2204864"/>
            <a:ext cx="648072" cy="288032"/>
          </a:xfrm>
          <a:prstGeom prst="left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9912424" y="1556792"/>
            <a:ext cx="648072" cy="288032"/>
          </a:xfrm>
          <a:prstGeom prst="leftArrow">
            <a:avLst/>
          </a:prstGeom>
          <a:solidFill>
            <a:srgbClr val="D2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9912424" y="1052736"/>
            <a:ext cx="648072" cy="288032"/>
          </a:xfrm>
          <a:prstGeom prst="leftArrow">
            <a:avLst/>
          </a:prstGeom>
          <a:solidFill>
            <a:srgbClr val="57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703512" y="5184290"/>
            <a:ext cx="1944216" cy="148507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703512" y="5354652"/>
            <a:ext cx="1944216" cy="1277273"/>
          </a:xfrm>
          <a:prstGeom prst="rect">
            <a:avLst/>
          </a:prstGeom>
          <a:noFill/>
        </p:spPr>
        <p:txBody>
          <a:bodyPr wrap="square" rtlCol="0">
            <a:spAutoFit/>
          </a:bodyPr>
          <a:lstStyle/>
          <a:p>
            <a:pPr marL="285750" indent="-285750">
              <a:buFont typeface="Wingdings" charset="2"/>
              <a:buChar char="ü"/>
            </a:pPr>
            <a:r>
              <a:rPr lang="en-US" sz="1100" dirty="0">
                <a:latin typeface="Bell MT"/>
                <a:cs typeface="Bell MT"/>
              </a:rPr>
              <a:t>Use examples</a:t>
            </a:r>
          </a:p>
          <a:p>
            <a:pPr marL="285750" indent="-285750">
              <a:buFont typeface="Wingdings" charset="2"/>
              <a:buChar char="ü"/>
            </a:pPr>
            <a:r>
              <a:rPr lang="en-US" sz="1100" dirty="0">
                <a:latin typeface="Bell MT"/>
                <a:cs typeface="Bell MT"/>
              </a:rPr>
              <a:t>Use key terminology</a:t>
            </a:r>
          </a:p>
          <a:p>
            <a:pPr marL="285750" indent="-285750">
              <a:buFont typeface="Wingdings" charset="2"/>
              <a:buChar char="ü"/>
            </a:pPr>
            <a:r>
              <a:rPr lang="en-US" sz="1100" dirty="0">
                <a:latin typeface="Bell MT"/>
                <a:cs typeface="Bell MT"/>
              </a:rPr>
              <a:t>Make links between points</a:t>
            </a:r>
          </a:p>
          <a:p>
            <a:pPr marL="285750" indent="-285750">
              <a:buFont typeface="Wingdings" charset="2"/>
              <a:buChar char="ü"/>
            </a:pPr>
            <a:r>
              <a:rPr lang="en-US" sz="1100" dirty="0">
                <a:latin typeface="Bell MT"/>
                <a:cs typeface="Bell MT"/>
              </a:rPr>
              <a:t>Use point, example, explain, link to structure your answer</a:t>
            </a:r>
          </a:p>
        </p:txBody>
      </p:sp>
      <p:sp>
        <p:nvSpPr>
          <p:cNvPr id="13" name="Rectangle 12"/>
          <p:cNvSpPr/>
          <p:nvPr/>
        </p:nvSpPr>
        <p:spPr>
          <a:xfrm>
            <a:off x="4079776" y="0"/>
            <a:ext cx="5832648" cy="523220"/>
          </a:xfrm>
          <a:prstGeom prst="rect">
            <a:avLst/>
          </a:prstGeom>
          <a:noFill/>
        </p:spPr>
        <p:txBody>
          <a:bodyPr wrap="square">
            <a:spAutoFit/>
          </a:bodyPr>
          <a:lstStyle/>
          <a:p>
            <a:pPr algn="ctr">
              <a:defRPr/>
            </a:pPr>
            <a:r>
              <a:rPr lang="en-GB" sz="28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Extra exam </a:t>
            </a:r>
            <a:r>
              <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questions</a:t>
            </a:r>
            <a:r>
              <a:rPr lang="is-IS"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a:t>
            </a:r>
            <a:endPar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14" name="TextBox 13"/>
          <p:cNvSpPr txBox="1"/>
          <p:nvPr/>
        </p:nvSpPr>
        <p:spPr>
          <a:xfrm>
            <a:off x="3791744" y="3284984"/>
            <a:ext cx="2232248" cy="2308324"/>
          </a:xfrm>
          <a:prstGeom prst="rect">
            <a:avLst/>
          </a:prstGeom>
          <a:solidFill>
            <a:srgbClr val="7DD63E"/>
          </a:solidFill>
        </p:spPr>
        <p:txBody>
          <a:bodyPr wrap="square" rtlCol="0">
            <a:spAutoFit/>
          </a:bodyPr>
          <a:lstStyle/>
          <a:p>
            <a:pPr algn="ctr"/>
            <a:r>
              <a:rPr lang="en-US" dirty="0">
                <a:latin typeface="Bell MT"/>
                <a:cs typeface="Bell MT"/>
              </a:rPr>
              <a:t>Explain the location of the world’s tropical rainforests.</a:t>
            </a:r>
          </a:p>
          <a:p>
            <a:pPr algn="ctr"/>
            <a:endParaRPr lang="en-US" dirty="0">
              <a:latin typeface="Bell MT"/>
              <a:cs typeface="Bell MT"/>
            </a:endParaRPr>
          </a:p>
          <a:p>
            <a:pPr algn="ctr"/>
            <a:endParaRPr lang="en-US" dirty="0">
              <a:latin typeface="Bell MT"/>
              <a:cs typeface="Bell MT"/>
            </a:endParaRPr>
          </a:p>
          <a:p>
            <a:pPr algn="ctr"/>
            <a:endParaRPr lang="en-US" dirty="0">
              <a:latin typeface="Bell MT"/>
              <a:cs typeface="Bell MT"/>
            </a:endParaRPr>
          </a:p>
          <a:p>
            <a:pPr algn="ctr"/>
            <a:endParaRPr lang="en-US" dirty="0">
              <a:latin typeface="Bell MT"/>
              <a:cs typeface="Bell MT"/>
            </a:endParaRPr>
          </a:p>
          <a:p>
            <a:pPr algn="ctr"/>
            <a:r>
              <a:rPr lang="en-US" dirty="0">
                <a:latin typeface="Bell MT"/>
                <a:cs typeface="Bell MT"/>
              </a:rPr>
              <a:t>(4 marks)</a:t>
            </a:r>
            <a:endParaRPr lang="en-US" dirty="0">
              <a:latin typeface="Bell MT"/>
              <a:cs typeface="Bell MT"/>
            </a:endParaRPr>
          </a:p>
        </p:txBody>
      </p:sp>
      <p:sp>
        <p:nvSpPr>
          <p:cNvPr id="16" name="TextBox 15"/>
          <p:cNvSpPr txBox="1"/>
          <p:nvPr/>
        </p:nvSpPr>
        <p:spPr>
          <a:xfrm>
            <a:off x="6076908" y="3284984"/>
            <a:ext cx="2088232" cy="2308324"/>
          </a:xfrm>
          <a:prstGeom prst="rect">
            <a:avLst/>
          </a:prstGeom>
          <a:solidFill>
            <a:srgbClr val="FF6600"/>
          </a:solidFill>
        </p:spPr>
        <p:txBody>
          <a:bodyPr wrap="square" rtlCol="0">
            <a:spAutoFit/>
          </a:bodyPr>
          <a:lstStyle/>
          <a:p>
            <a:pPr algn="ctr"/>
            <a:r>
              <a:rPr lang="en-US" dirty="0">
                <a:solidFill>
                  <a:srgbClr val="000000"/>
                </a:solidFill>
                <a:latin typeface="Bell MT"/>
                <a:cs typeface="Bell MT"/>
              </a:rPr>
              <a:t>Describe the main characteristics of a tropical rainforest soil.</a:t>
            </a:r>
          </a:p>
          <a:p>
            <a:pPr algn="ctr"/>
            <a:endParaRPr lang="en-US" dirty="0">
              <a:solidFill>
                <a:srgbClr val="000000"/>
              </a:solidFill>
              <a:latin typeface="Bell MT"/>
              <a:cs typeface="Bell MT"/>
            </a:endParaRPr>
          </a:p>
          <a:p>
            <a:pPr algn="ctr"/>
            <a:endParaRPr lang="en-US" dirty="0">
              <a:solidFill>
                <a:srgbClr val="000000"/>
              </a:solidFill>
              <a:latin typeface="Bell MT"/>
              <a:cs typeface="Bell MT"/>
            </a:endParaRPr>
          </a:p>
          <a:p>
            <a:pPr algn="ctr"/>
            <a:endParaRPr lang="en-US" dirty="0">
              <a:solidFill>
                <a:srgbClr val="000000"/>
              </a:solidFill>
              <a:latin typeface="Bell MT"/>
              <a:cs typeface="Bell MT"/>
            </a:endParaRPr>
          </a:p>
          <a:p>
            <a:pPr algn="ctr"/>
            <a:r>
              <a:rPr lang="en-US" dirty="0">
                <a:solidFill>
                  <a:srgbClr val="000000"/>
                </a:solidFill>
                <a:latin typeface="Bell MT"/>
                <a:cs typeface="Bell MT"/>
              </a:rPr>
              <a:t>(4 marks)</a:t>
            </a:r>
            <a:endParaRPr lang="en-US" dirty="0">
              <a:solidFill>
                <a:srgbClr val="000000"/>
              </a:solidFill>
              <a:latin typeface="Bell MT"/>
              <a:cs typeface="Bell MT"/>
            </a:endParaRPr>
          </a:p>
        </p:txBody>
      </p:sp>
      <p:sp>
        <p:nvSpPr>
          <p:cNvPr id="17" name="TextBox 16"/>
          <p:cNvSpPr txBox="1"/>
          <p:nvPr/>
        </p:nvSpPr>
        <p:spPr>
          <a:xfrm>
            <a:off x="8291736" y="3284984"/>
            <a:ext cx="2268760" cy="2308324"/>
          </a:xfrm>
          <a:prstGeom prst="rect">
            <a:avLst/>
          </a:prstGeom>
          <a:gradFill flip="none" rotWithShape="1">
            <a:gsLst>
              <a:gs pos="0">
                <a:srgbClr val="D20000"/>
              </a:gs>
              <a:gs pos="100000">
                <a:srgbClr val="570000"/>
              </a:gs>
            </a:gsLst>
            <a:lin ang="0" scaled="1"/>
            <a:tileRect/>
          </a:gradFill>
        </p:spPr>
        <p:txBody>
          <a:bodyPr wrap="square" rtlCol="0">
            <a:spAutoFit/>
          </a:bodyPr>
          <a:lstStyle/>
          <a:p>
            <a:pPr algn="ctr"/>
            <a:r>
              <a:rPr lang="en-US" dirty="0">
                <a:latin typeface="Bell MT"/>
                <a:cs typeface="Bell MT"/>
              </a:rPr>
              <a:t>Describe the main characteristics of a tropical rainforest ecosystem.</a:t>
            </a:r>
          </a:p>
          <a:p>
            <a:pPr algn="ctr"/>
            <a:endParaRPr lang="en-US" dirty="0">
              <a:latin typeface="Bell MT"/>
              <a:cs typeface="Bell MT"/>
            </a:endParaRPr>
          </a:p>
          <a:p>
            <a:pPr algn="ctr"/>
            <a:endParaRPr lang="en-US" dirty="0">
              <a:latin typeface="Bell MT"/>
              <a:cs typeface="Bell MT"/>
            </a:endParaRPr>
          </a:p>
          <a:p>
            <a:pPr algn="ctr"/>
            <a:r>
              <a:rPr lang="en-US" dirty="0">
                <a:latin typeface="Bell MT"/>
                <a:cs typeface="Bell MT"/>
              </a:rPr>
              <a:t> </a:t>
            </a:r>
            <a:endParaRPr lang="en-US" dirty="0">
              <a:latin typeface="Bell MT"/>
              <a:cs typeface="Bell MT"/>
            </a:endParaRPr>
          </a:p>
          <a:p>
            <a:pPr algn="ctr"/>
            <a:r>
              <a:rPr lang="en-US" dirty="0">
                <a:latin typeface="Bell MT"/>
                <a:cs typeface="Bell MT"/>
              </a:rPr>
              <a:t>(6 marks)</a:t>
            </a:r>
          </a:p>
        </p:txBody>
      </p:sp>
      <p:sp>
        <p:nvSpPr>
          <p:cNvPr id="18" name="Rounded Rectangle 17"/>
          <p:cNvSpPr/>
          <p:nvPr/>
        </p:nvSpPr>
        <p:spPr>
          <a:xfrm>
            <a:off x="3863752" y="5661248"/>
            <a:ext cx="6624736" cy="100811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935760" y="5661248"/>
            <a:ext cx="1728192" cy="369332"/>
          </a:xfrm>
          <a:prstGeom prst="rect">
            <a:avLst/>
          </a:prstGeom>
          <a:noFill/>
        </p:spPr>
        <p:txBody>
          <a:bodyPr wrap="square" rtlCol="0">
            <a:spAutoFit/>
          </a:bodyPr>
          <a:lstStyle/>
          <a:p>
            <a:r>
              <a:rPr lang="en-US" b="1" u="sng" dirty="0">
                <a:latin typeface="Bell MT"/>
                <a:cs typeface="Bell MT"/>
              </a:rPr>
              <a:t>Key words</a:t>
            </a:r>
            <a:endParaRPr lang="en-US" b="1" u="sng" dirty="0">
              <a:latin typeface="Bell MT"/>
              <a:cs typeface="Bell MT"/>
            </a:endParaRPr>
          </a:p>
        </p:txBody>
      </p:sp>
      <p:pic>
        <p:nvPicPr>
          <p:cNvPr id="20" name="Picture 19"/>
          <p:cNvPicPr>
            <a:picLocks noChangeAspect="1"/>
          </p:cNvPicPr>
          <p:nvPr/>
        </p:nvPicPr>
        <p:blipFill>
          <a:blip r:embed="rId3"/>
          <a:stretch>
            <a:fillRect/>
          </a:stretch>
        </p:blipFill>
        <p:spPr>
          <a:xfrm>
            <a:off x="9622102" y="5733256"/>
            <a:ext cx="788315" cy="908720"/>
          </a:xfrm>
          <a:prstGeom prst="rect">
            <a:avLst/>
          </a:prstGeom>
        </p:spPr>
      </p:pic>
      <p:sp>
        <p:nvSpPr>
          <p:cNvPr id="21" name="TextBox 20"/>
          <p:cNvSpPr txBox="1"/>
          <p:nvPr/>
        </p:nvSpPr>
        <p:spPr>
          <a:xfrm>
            <a:off x="1631504" y="188641"/>
            <a:ext cx="2016224" cy="1323439"/>
          </a:xfrm>
          <a:prstGeom prst="rect">
            <a:avLst/>
          </a:prstGeom>
          <a:solidFill>
            <a:srgbClr val="D20000"/>
          </a:solidFill>
        </p:spPr>
        <p:txBody>
          <a:bodyPr wrap="square" rtlCol="0">
            <a:spAutoFit/>
          </a:bodyPr>
          <a:lstStyle/>
          <a:p>
            <a:pPr algn="ctr"/>
            <a:r>
              <a:rPr lang="en-US" sz="1000" dirty="0">
                <a:solidFill>
                  <a:srgbClr val="FFFFFF"/>
                </a:solidFill>
                <a:latin typeface="Bell MT"/>
                <a:cs typeface="Bell MT"/>
              </a:rPr>
              <a:t>Level 1</a:t>
            </a:r>
          </a:p>
          <a:p>
            <a:endParaRPr lang="en-US" sz="1000" dirty="0">
              <a:solidFill>
                <a:srgbClr val="FFFFFF"/>
              </a:solidFill>
              <a:latin typeface="Bell MT"/>
              <a:cs typeface="Bell MT"/>
            </a:endParaRPr>
          </a:p>
          <a:p>
            <a:pPr marL="171450" indent="-171450">
              <a:buFont typeface="Wingdings" charset="2"/>
              <a:buChar char="§"/>
            </a:pPr>
            <a:r>
              <a:rPr lang="en-US" sz="1000" dirty="0">
                <a:solidFill>
                  <a:srgbClr val="FFFFFF"/>
                </a:solidFill>
                <a:latin typeface="Bell MT"/>
                <a:cs typeface="Bell MT"/>
              </a:rPr>
              <a:t>You demonstrate limited knowledge of tropical rainforests.</a:t>
            </a:r>
          </a:p>
          <a:p>
            <a:pPr marL="171450" indent="-171450">
              <a:buFont typeface="Wingdings" charset="2"/>
              <a:buChar char="§"/>
            </a:pPr>
            <a:r>
              <a:rPr lang="en-US" sz="1000" dirty="0">
                <a:solidFill>
                  <a:srgbClr val="FFFFFF"/>
                </a:solidFill>
                <a:latin typeface="Bell MT"/>
                <a:cs typeface="Bell MT"/>
              </a:rPr>
              <a:t>You demonstrate a limited ability to use key terms. </a:t>
            </a:r>
            <a:endParaRPr lang="en-US" sz="1000" dirty="0">
              <a:solidFill>
                <a:srgbClr val="FFFFFF"/>
              </a:solidFill>
              <a:latin typeface="Bell MT"/>
              <a:cs typeface="Bell MT"/>
            </a:endParaRPr>
          </a:p>
          <a:p>
            <a:pPr algn="ctr"/>
            <a:endParaRPr lang="en-US" sz="1000" dirty="0">
              <a:solidFill>
                <a:srgbClr val="FFFFFF"/>
              </a:solidFill>
              <a:latin typeface="Bell MT"/>
              <a:cs typeface="Bell MT"/>
            </a:endParaRPr>
          </a:p>
        </p:txBody>
      </p:sp>
      <p:sp>
        <p:nvSpPr>
          <p:cNvPr id="22" name="TextBox 21"/>
          <p:cNvSpPr txBox="1"/>
          <p:nvPr/>
        </p:nvSpPr>
        <p:spPr>
          <a:xfrm>
            <a:off x="1631504" y="1807657"/>
            <a:ext cx="2016224" cy="1323439"/>
          </a:xfrm>
          <a:prstGeom prst="rect">
            <a:avLst/>
          </a:prstGeom>
          <a:solidFill>
            <a:srgbClr val="FF6600"/>
          </a:solidFill>
        </p:spPr>
        <p:txBody>
          <a:bodyPr wrap="square" rtlCol="0">
            <a:spAutoFit/>
          </a:bodyPr>
          <a:lstStyle/>
          <a:p>
            <a:pPr algn="ctr"/>
            <a:r>
              <a:rPr lang="en-US" sz="1000" dirty="0">
                <a:solidFill>
                  <a:srgbClr val="FFFFFF"/>
                </a:solidFill>
                <a:latin typeface="Bell MT"/>
                <a:cs typeface="Bell MT"/>
              </a:rPr>
              <a:t>Level 2</a:t>
            </a:r>
          </a:p>
          <a:p>
            <a:pPr marL="171450" indent="-171450">
              <a:buFont typeface="Wingdings" charset="2"/>
              <a:buChar char="§"/>
            </a:pPr>
            <a:r>
              <a:rPr lang="en-US" sz="1000" dirty="0">
                <a:solidFill>
                  <a:srgbClr val="FFFFFF"/>
                </a:solidFill>
                <a:latin typeface="Bell MT"/>
                <a:cs typeface="Bell MT"/>
              </a:rPr>
              <a:t>You demonstrate a clear knowledge of tropical rainforests. </a:t>
            </a:r>
          </a:p>
          <a:p>
            <a:pPr marL="171450" indent="-171450">
              <a:buFont typeface="Wingdings" charset="2"/>
              <a:buChar char="§"/>
            </a:pPr>
            <a:r>
              <a:rPr lang="en-US" sz="1000" dirty="0">
                <a:solidFill>
                  <a:srgbClr val="FFFFFF"/>
                </a:solidFill>
                <a:latin typeface="Bell MT"/>
                <a:cs typeface="Bell MT"/>
              </a:rPr>
              <a:t>You are able to use some place specific detail. </a:t>
            </a:r>
          </a:p>
          <a:p>
            <a:pPr marL="171450" indent="-171450">
              <a:buFont typeface="Wingdings" charset="2"/>
              <a:buChar char="§"/>
            </a:pPr>
            <a:r>
              <a:rPr lang="en-US" sz="1000" dirty="0">
                <a:solidFill>
                  <a:srgbClr val="FFFFFF"/>
                </a:solidFill>
                <a:latin typeface="Bell MT"/>
                <a:cs typeface="Bell MT"/>
              </a:rPr>
              <a:t>You are able to use key terms correctly.</a:t>
            </a:r>
          </a:p>
        </p:txBody>
      </p:sp>
      <p:sp>
        <p:nvSpPr>
          <p:cNvPr id="24" name="TextBox 23"/>
          <p:cNvSpPr txBox="1"/>
          <p:nvPr/>
        </p:nvSpPr>
        <p:spPr>
          <a:xfrm>
            <a:off x="1631504" y="3423577"/>
            <a:ext cx="2016224" cy="1477328"/>
          </a:xfrm>
          <a:prstGeom prst="rect">
            <a:avLst/>
          </a:prstGeom>
          <a:solidFill>
            <a:srgbClr val="008000"/>
          </a:solidFill>
        </p:spPr>
        <p:txBody>
          <a:bodyPr wrap="square" rtlCol="0">
            <a:spAutoFit/>
          </a:bodyPr>
          <a:lstStyle/>
          <a:p>
            <a:pPr algn="ctr"/>
            <a:r>
              <a:rPr lang="en-US" sz="1000" dirty="0">
                <a:solidFill>
                  <a:srgbClr val="FFFFFF"/>
                </a:solidFill>
                <a:latin typeface="Bell MT"/>
                <a:cs typeface="Bell MT"/>
              </a:rPr>
              <a:t>Level 3</a:t>
            </a:r>
          </a:p>
          <a:p>
            <a:pPr marL="285750" indent="-285750">
              <a:buFont typeface="Wingdings" charset="2"/>
              <a:buChar char="§"/>
            </a:pPr>
            <a:r>
              <a:rPr lang="en-US" sz="1000" dirty="0">
                <a:solidFill>
                  <a:srgbClr val="FFFFFF"/>
                </a:solidFill>
                <a:latin typeface="Bell MT"/>
                <a:cs typeface="Bell MT"/>
              </a:rPr>
              <a:t>You demonstrate detailed knowledge of tropical rainforests.</a:t>
            </a:r>
          </a:p>
          <a:p>
            <a:pPr marL="285750" indent="-285750">
              <a:buFont typeface="Wingdings" charset="2"/>
              <a:buChar char="§"/>
            </a:pPr>
            <a:r>
              <a:rPr lang="en-US" sz="1000" dirty="0">
                <a:solidFill>
                  <a:srgbClr val="FFFFFF"/>
                </a:solidFill>
                <a:latin typeface="Bell MT"/>
                <a:cs typeface="Bell MT"/>
              </a:rPr>
              <a:t>You are able to use place specific detail thoroughly. </a:t>
            </a:r>
          </a:p>
          <a:p>
            <a:pPr marL="285750" indent="-285750">
              <a:buFont typeface="Wingdings" charset="2"/>
              <a:buChar char="§"/>
            </a:pPr>
            <a:r>
              <a:rPr lang="en-US" sz="1000" dirty="0">
                <a:solidFill>
                  <a:srgbClr val="FFFFFF"/>
                </a:solidFill>
                <a:latin typeface="Bell MT"/>
                <a:cs typeface="Bell MT"/>
              </a:rPr>
              <a:t>You are able to use key terms consistently correctly. </a:t>
            </a:r>
          </a:p>
          <a:p>
            <a:endParaRPr lang="en-US" sz="1000" dirty="0">
              <a:solidFill>
                <a:srgbClr val="FFFFFF"/>
              </a:solidFill>
              <a:latin typeface="Bell MT"/>
              <a:cs typeface="Bell MT"/>
            </a:endParaRPr>
          </a:p>
        </p:txBody>
      </p:sp>
      <p:sp>
        <p:nvSpPr>
          <p:cNvPr id="26" name="Rectangle 25"/>
          <p:cNvSpPr/>
          <p:nvPr/>
        </p:nvSpPr>
        <p:spPr>
          <a:xfrm>
            <a:off x="2279577" y="5067658"/>
            <a:ext cx="867019" cy="369332"/>
          </a:xfrm>
          <a:prstGeom prst="rect">
            <a:avLst/>
          </a:prstGeom>
        </p:spPr>
        <p:txBody>
          <a:bodyPr wrap="none">
            <a:spAutoFit/>
          </a:bodyPr>
          <a:lstStyle/>
          <a:p>
            <a:pPr algn="ctr"/>
            <a:r>
              <a:rPr lang="en-US" b="1" u="sng" dirty="0">
                <a:latin typeface="Bell MT"/>
                <a:cs typeface="Bell MT"/>
              </a:rPr>
              <a:t>Advice</a:t>
            </a:r>
          </a:p>
        </p:txBody>
      </p:sp>
      <p:sp>
        <p:nvSpPr>
          <p:cNvPr id="27" name="Rectangle 26"/>
          <p:cNvSpPr/>
          <p:nvPr/>
        </p:nvSpPr>
        <p:spPr>
          <a:xfrm>
            <a:off x="4909426" y="5672849"/>
            <a:ext cx="2160240" cy="400110"/>
          </a:xfrm>
          <a:prstGeom prst="rect">
            <a:avLst/>
          </a:prstGeom>
          <a:noFill/>
        </p:spPr>
        <p:txBody>
          <a:bodyPr>
            <a:spAutoFit/>
          </a:bodyPr>
          <a:lstStyle/>
          <a:p>
            <a:pPr algn="ctr">
              <a:defRPr/>
            </a:pPr>
            <a:r>
              <a:rPr lang="en-GB" sz="20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ea typeface="ＭＳ Ｐゴシック" charset="0"/>
                <a:cs typeface="Comic Sans MS"/>
              </a:rPr>
              <a:t>Equator</a:t>
            </a:r>
            <a:endParaRPr lang="en-GB" sz="20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28" name="Rectangle 27"/>
          <p:cNvSpPr/>
          <p:nvPr/>
        </p:nvSpPr>
        <p:spPr>
          <a:xfrm>
            <a:off x="3643784" y="6277375"/>
            <a:ext cx="2520280"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ea typeface="ＭＳ Ｐゴシック" charset="0"/>
                <a:cs typeface="Comic Sans MS"/>
              </a:rPr>
              <a:t>Biodiversity</a:t>
            </a:r>
            <a:endParaRPr lang="en-GB" sz="20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29" name="Rectangle 28"/>
          <p:cNvSpPr/>
          <p:nvPr/>
        </p:nvSpPr>
        <p:spPr>
          <a:xfrm>
            <a:off x="7680177" y="5676637"/>
            <a:ext cx="2549541"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FF0000"/>
                </a:solidFill>
                <a:effectLst>
                  <a:outerShdw blurRad="41275" dist="20320" dir="1800000" algn="tl" rotWithShape="0">
                    <a:srgbClr val="000000">
                      <a:alpha val="40000"/>
                    </a:srgbClr>
                  </a:outerShdw>
                </a:effectLst>
                <a:latin typeface="Comic Sans MS"/>
                <a:ea typeface="ＭＳ Ｐゴシック" charset="0"/>
                <a:cs typeface="Comic Sans MS"/>
              </a:rPr>
              <a:t>Fungi</a:t>
            </a:r>
            <a:endParaRPr lang="en-GB" sz="2000" b="1" dirty="0">
              <a:ln w="12700">
                <a:solidFill>
                  <a:srgbClr val="000000"/>
                </a:solidFill>
                <a:prstDash val="solid"/>
              </a:ln>
              <a:solidFill>
                <a:srgbClr val="FF0000"/>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30" name="Rectangle 29"/>
          <p:cNvSpPr/>
          <p:nvPr/>
        </p:nvSpPr>
        <p:spPr>
          <a:xfrm>
            <a:off x="5344111" y="6077320"/>
            <a:ext cx="1880509"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FFFF00"/>
                </a:solidFill>
                <a:effectLst>
                  <a:outerShdw blurRad="41275" dist="20320" dir="1800000" algn="tl" rotWithShape="0">
                    <a:srgbClr val="000000">
                      <a:alpha val="40000"/>
                    </a:srgbClr>
                  </a:outerShdw>
                </a:effectLst>
                <a:latin typeface="Comic Sans MS"/>
                <a:ea typeface="ＭＳ Ｐゴシック" charset="0"/>
                <a:cs typeface="Comic Sans MS"/>
              </a:rPr>
              <a:t>Hadley cell</a:t>
            </a:r>
            <a:endParaRPr lang="en-GB" sz="2000" b="1" dirty="0">
              <a:ln w="12700">
                <a:solidFill>
                  <a:srgbClr val="000000"/>
                </a:solidFill>
                <a:prstDash val="solid"/>
              </a:ln>
              <a:solidFill>
                <a:srgbClr val="FFFF00"/>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31" name="Rectangle 30"/>
          <p:cNvSpPr/>
          <p:nvPr/>
        </p:nvSpPr>
        <p:spPr>
          <a:xfrm>
            <a:off x="6276021" y="5831704"/>
            <a:ext cx="2376263"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42FFF9"/>
                </a:solidFill>
                <a:effectLst>
                  <a:outerShdw blurRad="41275" dist="20320" dir="1800000" algn="tl" rotWithShape="0">
                    <a:srgbClr val="000000">
                      <a:alpha val="40000"/>
                    </a:srgbClr>
                  </a:outerShdw>
                </a:effectLst>
                <a:latin typeface="Comic Sans MS"/>
                <a:ea typeface="ＭＳ Ｐゴシック" charset="0"/>
                <a:cs typeface="Comic Sans MS"/>
              </a:rPr>
              <a:t>Infertile</a:t>
            </a:r>
            <a:endParaRPr lang="en-GB" sz="2000" b="1" dirty="0">
              <a:ln w="12700">
                <a:solidFill>
                  <a:srgbClr val="000000"/>
                </a:solidFill>
                <a:prstDash val="solid"/>
              </a:ln>
              <a:solidFill>
                <a:srgbClr val="42FFF9"/>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32" name="Rectangle 31"/>
          <p:cNvSpPr/>
          <p:nvPr/>
        </p:nvSpPr>
        <p:spPr>
          <a:xfrm>
            <a:off x="6492045" y="6269250"/>
            <a:ext cx="2376263"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E540FD"/>
                </a:solidFill>
                <a:effectLst>
                  <a:outerShdw blurRad="41275" dist="20320" dir="1800000" algn="tl" rotWithShape="0">
                    <a:srgbClr val="000000">
                      <a:alpha val="40000"/>
                    </a:srgbClr>
                  </a:outerShdw>
                </a:effectLst>
                <a:latin typeface="Comic Sans MS"/>
                <a:ea typeface="ＭＳ Ｐゴシック" charset="0"/>
                <a:cs typeface="Comic Sans MS"/>
              </a:rPr>
              <a:t>Latosol</a:t>
            </a:r>
            <a:endParaRPr lang="en-GB" sz="2000" b="1" dirty="0">
              <a:ln w="12700">
                <a:solidFill>
                  <a:srgbClr val="000000"/>
                </a:solidFill>
                <a:prstDash val="solid"/>
              </a:ln>
              <a:solidFill>
                <a:srgbClr val="E540FD"/>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40" name="Rectangle 39"/>
          <p:cNvSpPr/>
          <p:nvPr/>
        </p:nvSpPr>
        <p:spPr>
          <a:xfrm>
            <a:off x="7222067" y="6031759"/>
            <a:ext cx="3160051"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Leaching</a:t>
            </a:r>
            <a:endParaRPr lang="en-GB" sz="20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Tree>
    <p:extLst>
      <p:ext uri="{BB962C8B-B14F-4D97-AF65-F5344CB8AC3E}">
        <p14:creationId xmlns:p14="http://schemas.microsoft.com/office/powerpoint/2010/main" val="4990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0"/>
            <a:ext cx="8229600" cy="1143000"/>
          </a:xfrm>
        </p:spPr>
        <p:txBody>
          <a:bodyPr/>
          <a:lstStyle/>
          <a:p>
            <a:pPr algn="l" eaLnBrk="1" hangingPunct="1"/>
            <a:r>
              <a:rPr lang="en-GB" altLang="x-none" sz="4000">
                <a:latin typeface="Comic Sans MS" charset="0"/>
              </a:rPr>
              <a:t>Tropical rainforest of the world</a:t>
            </a:r>
          </a:p>
        </p:txBody>
      </p:sp>
      <p:sp>
        <p:nvSpPr>
          <p:cNvPr id="3075" name="Rectangle 3"/>
          <p:cNvSpPr>
            <a:spLocks noGrp="1" noChangeArrowheads="1"/>
          </p:cNvSpPr>
          <p:nvPr>
            <p:ph type="body" idx="1"/>
          </p:nvPr>
        </p:nvSpPr>
        <p:spPr/>
        <p:txBody>
          <a:bodyPr/>
          <a:lstStyle/>
          <a:p>
            <a:pPr eaLnBrk="1" hangingPunct="1"/>
            <a:endParaRPr lang="en-US" altLang="x-none"/>
          </a:p>
        </p:txBody>
      </p:sp>
      <p:pic>
        <p:nvPicPr>
          <p:cNvPr id="3076" name="Picture 7" descr="world-rainforest-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700214"/>
            <a:ext cx="8215313"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8"/>
          <p:cNvSpPr txBox="1">
            <a:spLocks noChangeArrowheads="1"/>
          </p:cNvSpPr>
          <p:nvPr/>
        </p:nvSpPr>
        <p:spPr bwMode="auto">
          <a:xfrm>
            <a:off x="1774825" y="10525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Brazil</a:t>
            </a:r>
          </a:p>
        </p:txBody>
      </p:sp>
      <p:sp>
        <p:nvSpPr>
          <p:cNvPr id="3078" name="Text Box 9"/>
          <p:cNvSpPr txBox="1">
            <a:spLocks noChangeArrowheads="1"/>
          </p:cNvSpPr>
          <p:nvPr/>
        </p:nvSpPr>
        <p:spPr bwMode="auto">
          <a:xfrm>
            <a:off x="2640013" y="105251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Ecuador</a:t>
            </a:r>
          </a:p>
        </p:txBody>
      </p:sp>
      <p:sp>
        <p:nvSpPr>
          <p:cNvPr id="3079" name="Text Box 10"/>
          <p:cNvSpPr txBox="1">
            <a:spLocks noChangeArrowheads="1"/>
          </p:cNvSpPr>
          <p:nvPr/>
        </p:nvSpPr>
        <p:spPr bwMode="auto">
          <a:xfrm>
            <a:off x="3863975" y="981076"/>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Peru</a:t>
            </a:r>
          </a:p>
        </p:txBody>
      </p:sp>
      <p:sp>
        <p:nvSpPr>
          <p:cNvPr id="3080" name="Text Box 11"/>
          <p:cNvSpPr txBox="1">
            <a:spLocks noChangeArrowheads="1"/>
          </p:cNvSpPr>
          <p:nvPr/>
        </p:nvSpPr>
        <p:spPr bwMode="auto">
          <a:xfrm>
            <a:off x="4800600" y="1052513"/>
            <a:ext cx="1366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Indonesia</a:t>
            </a:r>
          </a:p>
        </p:txBody>
      </p:sp>
      <p:sp>
        <p:nvSpPr>
          <p:cNvPr id="3081" name="Text Box 12"/>
          <p:cNvSpPr txBox="1">
            <a:spLocks noChangeArrowheads="1"/>
          </p:cNvSpPr>
          <p:nvPr/>
        </p:nvSpPr>
        <p:spPr bwMode="auto">
          <a:xfrm>
            <a:off x="6383338" y="105251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Cameroon</a:t>
            </a:r>
          </a:p>
        </p:txBody>
      </p:sp>
      <p:sp>
        <p:nvSpPr>
          <p:cNvPr id="3082" name="Text Box 13"/>
          <p:cNvSpPr txBox="1">
            <a:spLocks noChangeArrowheads="1"/>
          </p:cNvSpPr>
          <p:nvPr/>
        </p:nvSpPr>
        <p:spPr bwMode="auto">
          <a:xfrm>
            <a:off x="1524000" y="1628776"/>
            <a:ext cx="3168650" cy="1909763"/>
          </a:xfrm>
          <a:prstGeom prst="rect">
            <a:avLst/>
          </a:prstGeom>
          <a:solidFill>
            <a:srgbClr val="00FF00">
              <a:alpha val="67058"/>
            </a:srgbClr>
          </a:solidFill>
          <a:ln w="31750">
            <a:solidFill>
              <a:srgbClr val="008000"/>
            </a:solidFill>
            <a:miter lim="800000"/>
            <a:headEnd/>
            <a:tailEnd/>
          </a:ln>
        </p:spPr>
        <p:txBody>
          <a:bodyPr>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buFontTx/>
              <a:buAutoNum type="arabicPeriod"/>
            </a:pPr>
            <a:r>
              <a:rPr lang="en-GB" altLang="x-none">
                <a:latin typeface="Comic Sans MS" charset="0"/>
              </a:rPr>
              <a:t>Mark on areas of tropical rainforest and </a:t>
            </a:r>
          </a:p>
          <a:p>
            <a:pPr eaLnBrk="1" hangingPunct="1">
              <a:spcBef>
                <a:spcPct val="50000"/>
              </a:spcBef>
              <a:buFontTx/>
              <a:buAutoNum type="arabicPeriod"/>
            </a:pPr>
            <a:r>
              <a:rPr lang="en-GB" altLang="x-none">
                <a:latin typeface="Comic Sans MS" charset="0"/>
              </a:rPr>
              <a:t>Using your Atlas indicate the location of the countries in the purple box.</a:t>
            </a:r>
          </a:p>
        </p:txBody>
      </p:sp>
      <p:sp>
        <p:nvSpPr>
          <p:cNvPr id="3083" name="Rectangle 15"/>
          <p:cNvSpPr>
            <a:spLocks noChangeArrowheads="1"/>
          </p:cNvSpPr>
          <p:nvPr/>
        </p:nvSpPr>
        <p:spPr bwMode="auto">
          <a:xfrm>
            <a:off x="1597025" y="836614"/>
            <a:ext cx="6407150" cy="720725"/>
          </a:xfrm>
          <a:prstGeom prst="rect">
            <a:avLst/>
          </a:prstGeom>
          <a:noFill/>
          <a:ln w="4127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x-none"/>
          </a:p>
        </p:txBody>
      </p:sp>
      <p:sp>
        <p:nvSpPr>
          <p:cNvPr id="3084" name="Text Box 16"/>
          <p:cNvSpPr txBox="1">
            <a:spLocks noChangeArrowheads="1"/>
          </p:cNvSpPr>
          <p:nvPr/>
        </p:nvSpPr>
        <p:spPr bwMode="auto">
          <a:xfrm>
            <a:off x="2063751" y="5870576"/>
            <a:ext cx="7993063" cy="987425"/>
          </a:xfrm>
          <a:prstGeom prst="rect">
            <a:avLst/>
          </a:prstGeom>
          <a:noFill/>
          <a:ln w="412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sz="2800">
                <a:latin typeface="Comic Sans MS" charset="0"/>
              </a:rPr>
              <a:t>Challenge: Describe the distribution of tropical rainforest.</a:t>
            </a:r>
          </a:p>
        </p:txBody>
      </p:sp>
      <p:pic>
        <p:nvPicPr>
          <p:cNvPr id="3085" name="Picture 17" descr="MC9004316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58499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 Box 20"/>
          <p:cNvSpPr txBox="1">
            <a:spLocks noChangeArrowheads="1"/>
          </p:cNvSpPr>
          <p:nvPr/>
        </p:nvSpPr>
        <p:spPr bwMode="auto">
          <a:xfrm>
            <a:off x="8759826" y="836614"/>
            <a:ext cx="1692275" cy="123507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altLang="x-none">
                <a:latin typeface="Comic Sans MS" charset="0"/>
              </a:rPr>
              <a:t>You have got 7 mins to do this. Beat the clock!</a:t>
            </a:r>
          </a:p>
        </p:txBody>
      </p:sp>
    </p:spTree>
    <p:extLst>
      <p:ext uri="{BB962C8B-B14F-4D97-AF65-F5344CB8AC3E}">
        <p14:creationId xmlns:p14="http://schemas.microsoft.com/office/powerpoint/2010/main" val="105195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x-none"/>
          </a:p>
        </p:txBody>
      </p:sp>
      <p:sp>
        <p:nvSpPr>
          <p:cNvPr id="4099" name="Content Placeholder 2"/>
          <p:cNvSpPr>
            <a:spLocks noGrp="1"/>
          </p:cNvSpPr>
          <p:nvPr>
            <p:ph idx="1"/>
          </p:nvPr>
        </p:nvSpPr>
        <p:spPr/>
        <p:txBody>
          <a:bodyPr/>
          <a:lstStyle/>
          <a:p>
            <a:endParaRPr lang="en-US" altLang="x-none"/>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
            <a:ext cx="5715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4" y="2719389"/>
            <a:ext cx="74580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0744"/>
            <a:ext cx="9144000"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cs typeface="Comic Sans MS"/>
              </a:rPr>
              <a:t>Where are the world’s tropical rainforests located?</a:t>
            </a:r>
            <a:endParaRPr lang="en-GB" sz="24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cs typeface="Comic Sans MS"/>
            </a:endParaRPr>
          </a:p>
        </p:txBody>
      </p:sp>
      <p:grpSp>
        <p:nvGrpSpPr>
          <p:cNvPr id="15" name="Group 14"/>
          <p:cNvGrpSpPr/>
          <p:nvPr/>
        </p:nvGrpSpPr>
        <p:grpSpPr>
          <a:xfrm>
            <a:off x="1792817" y="711200"/>
            <a:ext cx="6134100" cy="3606800"/>
            <a:chOff x="1126067" y="711200"/>
            <a:chExt cx="6705600" cy="3955822"/>
          </a:xfrm>
        </p:grpSpPr>
        <p:pic>
          <p:nvPicPr>
            <p:cNvPr id="11" name="Picture 10"/>
            <p:cNvPicPr>
              <a:picLocks noChangeAspect="1"/>
            </p:cNvPicPr>
            <p:nvPr/>
          </p:nvPicPr>
          <p:blipFill>
            <a:blip r:embed="rId2"/>
            <a:stretch>
              <a:fillRect/>
            </a:stretch>
          </p:blipFill>
          <p:spPr>
            <a:xfrm>
              <a:off x="1126067" y="711200"/>
              <a:ext cx="6705600" cy="3955822"/>
            </a:xfrm>
            <a:prstGeom prst="rect">
              <a:avLst/>
            </a:prstGeom>
          </p:spPr>
        </p:pic>
        <p:cxnSp>
          <p:nvCxnSpPr>
            <p:cNvPr id="13" name="Straight Connector 12"/>
            <p:cNvCxnSpPr/>
            <p:nvPr/>
          </p:nvCxnSpPr>
          <p:spPr>
            <a:xfrm>
              <a:off x="1126067" y="2889250"/>
              <a:ext cx="6705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8022168" y="637382"/>
            <a:ext cx="2550582" cy="3693319"/>
          </a:xfrm>
          <a:prstGeom prst="rect">
            <a:avLst/>
          </a:prstGeom>
          <a:noFill/>
        </p:spPr>
        <p:txBody>
          <a:bodyPr wrap="square" rtlCol="0">
            <a:spAutoFit/>
          </a:bodyPr>
          <a:lstStyle/>
          <a:p>
            <a:pPr algn="just"/>
            <a:r>
              <a:rPr lang="en-US" dirty="0">
                <a:latin typeface="Bell MT"/>
                <a:cs typeface="Bell MT"/>
              </a:rPr>
              <a:t>The tropical rainforest occupies only seven per cent of the world’s land surface but it contains many useful resources. It is also valuable in the fight against global warming. The main areas of tropical rainforest are in the Amazon basin, Central Africa and South East Asia.</a:t>
            </a:r>
            <a:endParaRPr lang="en-US" dirty="0">
              <a:latin typeface="Bell MT"/>
              <a:cs typeface="Bell MT"/>
            </a:endParaRPr>
          </a:p>
        </p:txBody>
      </p:sp>
      <p:sp>
        <p:nvSpPr>
          <p:cNvPr id="17" name="TextBox 16"/>
          <p:cNvSpPr txBox="1"/>
          <p:nvPr/>
        </p:nvSpPr>
        <p:spPr>
          <a:xfrm>
            <a:off x="1792818" y="4416428"/>
            <a:ext cx="8779933" cy="923330"/>
          </a:xfrm>
          <a:prstGeom prst="rect">
            <a:avLst/>
          </a:prstGeom>
          <a:noFill/>
        </p:spPr>
        <p:txBody>
          <a:bodyPr wrap="square" rtlCol="0">
            <a:spAutoFit/>
          </a:bodyPr>
          <a:lstStyle/>
          <a:p>
            <a:pPr algn="just"/>
            <a:r>
              <a:rPr lang="en-US" dirty="0">
                <a:latin typeface="Bell MT"/>
                <a:cs typeface="Bell MT"/>
              </a:rPr>
              <a:t>The largest area of tropical rainforest is located in the Amazon. The world’s tropical rainforests are mainly located around the equator, where the Sun’s rays are concentrated, heating moist air which rises which leads to heavy rainfall, with little seasonal variation. </a:t>
            </a:r>
            <a:endParaRPr lang="en-US" dirty="0">
              <a:latin typeface="Bell MT"/>
              <a:cs typeface="Bell MT"/>
            </a:endParaRPr>
          </a:p>
        </p:txBody>
      </p:sp>
    </p:spTree>
    <p:extLst>
      <p:ext uri="{BB962C8B-B14F-4D97-AF65-F5344CB8AC3E}">
        <p14:creationId xmlns:p14="http://schemas.microsoft.com/office/powerpoint/2010/main" val="150809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20744"/>
            <a:ext cx="5693832"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FEC230"/>
                </a:solidFill>
                <a:effectLst>
                  <a:outerShdw blurRad="41275" dist="20320" dir="1800000" algn="tl" rotWithShape="0">
                    <a:srgbClr val="000000">
                      <a:alpha val="40000"/>
                    </a:srgbClr>
                  </a:outerShdw>
                </a:effectLst>
                <a:latin typeface="Comic Sans MS"/>
                <a:cs typeface="Comic Sans MS"/>
              </a:rPr>
              <a:t>What is the climate of the TRF?</a:t>
            </a:r>
            <a:endParaRPr lang="en-GB" sz="2400" b="1" dirty="0">
              <a:ln w="12700">
                <a:solidFill>
                  <a:srgbClr val="000000"/>
                </a:solidFill>
                <a:prstDash val="solid"/>
              </a:ln>
              <a:solidFill>
                <a:srgbClr val="FEC230"/>
              </a:solidFill>
              <a:effectLst>
                <a:outerShdw blurRad="41275" dist="20320" dir="1800000" algn="tl" rotWithShape="0">
                  <a:srgbClr val="000000">
                    <a:alpha val="40000"/>
                  </a:srgbClr>
                </a:outerShdw>
              </a:effectLst>
              <a:latin typeface="Comic Sans MS"/>
              <a:cs typeface="Comic Sans MS"/>
            </a:endParaRPr>
          </a:p>
        </p:txBody>
      </p:sp>
      <p:sp>
        <p:nvSpPr>
          <p:cNvPr id="6" name="TextBox 5"/>
          <p:cNvSpPr txBox="1"/>
          <p:nvPr/>
        </p:nvSpPr>
        <p:spPr>
          <a:xfrm>
            <a:off x="1665818" y="450184"/>
            <a:ext cx="8779933" cy="1477328"/>
          </a:xfrm>
          <a:prstGeom prst="rect">
            <a:avLst/>
          </a:prstGeom>
          <a:noFill/>
        </p:spPr>
        <p:txBody>
          <a:bodyPr wrap="square" rtlCol="0">
            <a:spAutoFit/>
          </a:bodyPr>
          <a:lstStyle/>
          <a:p>
            <a:pPr algn="just"/>
            <a:r>
              <a:rPr lang="en-US" dirty="0">
                <a:latin typeface="Bell MT"/>
                <a:cs typeface="Bell MT"/>
              </a:rPr>
              <a:t>Tropical rainforests thrive in warm and wet conditions. The equatorial zone where they are found is characterised by high rainfall (over 2000 mm a year) and high temperatures (averaging about 27°C) throughout the year. </a:t>
            </a:r>
          </a:p>
          <a:p>
            <a:pPr algn="just"/>
            <a:endParaRPr lang="en-US" dirty="0">
              <a:latin typeface="Bell MT"/>
              <a:cs typeface="Bell MT"/>
            </a:endParaRPr>
          </a:p>
          <a:p>
            <a:pPr algn="just"/>
            <a:r>
              <a:rPr lang="en-US" dirty="0">
                <a:latin typeface="Bell MT"/>
                <a:cs typeface="Bell MT"/>
              </a:rPr>
              <a:t>The climate graph below is for Manaus, in the Amazon rainforest in Brazil. </a:t>
            </a:r>
            <a:endParaRPr lang="en-US" dirty="0">
              <a:latin typeface="Bell MT"/>
              <a:cs typeface="Bell MT"/>
            </a:endParaRPr>
          </a:p>
        </p:txBody>
      </p:sp>
      <p:sp>
        <p:nvSpPr>
          <p:cNvPr id="7" name="TextBox 6"/>
          <p:cNvSpPr txBox="1"/>
          <p:nvPr/>
        </p:nvSpPr>
        <p:spPr>
          <a:xfrm>
            <a:off x="1665817" y="1848913"/>
            <a:ext cx="4059766" cy="2862323"/>
          </a:xfrm>
          <a:prstGeom prst="rect">
            <a:avLst/>
          </a:prstGeom>
          <a:noFill/>
        </p:spPr>
        <p:txBody>
          <a:bodyPr wrap="square" rtlCol="0">
            <a:spAutoFit/>
          </a:bodyPr>
          <a:lstStyle/>
          <a:p>
            <a:pPr marL="285750" indent="-285750" algn="just">
              <a:buFont typeface="Wingdings" charset="2"/>
              <a:buChar char="ü"/>
            </a:pPr>
            <a:r>
              <a:rPr lang="en-US" dirty="0">
                <a:latin typeface="Bell MT"/>
                <a:cs typeface="Bell MT"/>
              </a:rPr>
              <a:t>The temperature is high and constant throughout the year. This is because the powerful Sun is overhead for most of the time. </a:t>
            </a:r>
          </a:p>
          <a:p>
            <a:pPr marL="285750" indent="-285750" algn="just">
              <a:buFont typeface="Wingdings" charset="2"/>
              <a:buChar char="ü"/>
            </a:pPr>
            <a:r>
              <a:rPr lang="en-US" dirty="0">
                <a:latin typeface="Bell MT"/>
                <a:cs typeface="Bell MT"/>
              </a:rPr>
              <a:t>The rainfall is high. This is because the global atmospheric circulation causes an area of low pressure to form at the Equator. The rising air creates clouds and triggers heavy rain. </a:t>
            </a:r>
            <a:endParaRPr lang="en-US" dirty="0">
              <a:latin typeface="Bell MT"/>
              <a:cs typeface="Bell MT"/>
            </a:endParaRPr>
          </a:p>
          <a:p>
            <a:pPr algn="just"/>
            <a:endParaRPr lang="en-US" dirty="0">
              <a:latin typeface="Bell MT"/>
              <a:cs typeface="Bell MT"/>
            </a:endParaRPr>
          </a:p>
        </p:txBody>
      </p:sp>
      <p:pic>
        <p:nvPicPr>
          <p:cNvPr id="8" name="Picture 7"/>
          <p:cNvPicPr>
            <a:picLocks noChangeAspect="1"/>
          </p:cNvPicPr>
          <p:nvPr/>
        </p:nvPicPr>
        <p:blipFill>
          <a:blip r:embed="rId2"/>
          <a:stretch>
            <a:fillRect/>
          </a:stretch>
        </p:blipFill>
        <p:spPr>
          <a:xfrm>
            <a:off x="5969002" y="1927512"/>
            <a:ext cx="4698999" cy="3328458"/>
          </a:xfrm>
          <a:prstGeom prst="rect">
            <a:avLst/>
          </a:prstGeom>
        </p:spPr>
      </p:pic>
      <p:pic>
        <p:nvPicPr>
          <p:cNvPr id="9" name="Picture 8"/>
          <p:cNvPicPr>
            <a:picLocks noChangeAspect="1"/>
          </p:cNvPicPr>
          <p:nvPr/>
        </p:nvPicPr>
        <p:blipFill>
          <a:blip r:embed="rId3"/>
          <a:stretch>
            <a:fillRect/>
          </a:stretch>
        </p:blipFill>
        <p:spPr>
          <a:xfrm>
            <a:off x="1524002" y="4568383"/>
            <a:ext cx="4773082" cy="2199027"/>
          </a:xfrm>
          <a:prstGeom prst="rect">
            <a:avLst/>
          </a:prstGeom>
        </p:spPr>
      </p:pic>
      <p:sp>
        <p:nvSpPr>
          <p:cNvPr id="10" name="Rectangle 9"/>
          <p:cNvSpPr/>
          <p:nvPr/>
        </p:nvSpPr>
        <p:spPr>
          <a:xfrm>
            <a:off x="6297085" y="5143501"/>
            <a:ext cx="4201583" cy="1477328"/>
          </a:xfrm>
          <a:prstGeom prst="rect">
            <a:avLst/>
          </a:prstGeom>
        </p:spPr>
        <p:txBody>
          <a:bodyPr wrap="square">
            <a:spAutoFit/>
          </a:bodyPr>
          <a:lstStyle/>
          <a:p>
            <a:pPr marL="285750" indent="-285750" algn="just">
              <a:buFont typeface="Wingdings" charset="2"/>
              <a:buChar char="ü"/>
            </a:pPr>
            <a:r>
              <a:rPr lang="en-US" dirty="0">
                <a:latin typeface="Bell MT"/>
                <a:cs typeface="Bell MT"/>
              </a:rPr>
              <a:t>Rainfall varies throughout the year, with a distinct wet season lasting about six months. This is due to a period of intense rainfall when the equatorial low pressure area is directly overhead. </a:t>
            </a:r>
            <a:endParaRPr lang="en-US" dirty="0">
              <a:latin typeface="Bell MT"/>
              <a:cs typeface="Bell MT"/>
            </a:endParaRPr>
          </a:p>
        </p:txBody>
      </p:sp>
      <p:sp>
        <p:nvSpPr>
          <p:cNvPr id="2" name="TextBox 1"/>
          <p:cNvSpPr txBox="1"/>
          <p:nvPr/>
        </p:nvSpPr>
        <p:spPr>
          <a:xfrm>
            <a:off x="121187" y="173185"/>
            <a:ext cx="1544630" cy="1477328"/>
          </a:xfrm>
          <a:prstGeom prst="rect">
            <a:avLst/>
          </a:prstGeom>
          <a:solidFill>
            <a:srgbClr val="FFFF00"/>
          </a:solidFill>
        </p:spPr>
        <p:txBody>
          <a:bodyPr wrap="square" rtlCol="0">
            <a:spAutoFit/>
          </a:bodyPr>
          <a:lstStyle/>
          <a:p>
            <a:r>
              <a:rPr lang="en-US" b="1" dirty="0" smtClean="0"/>
              <a:t>Task: </a:t>
            </a:r>
            <a:r>
              <a:rPr lang="en-US" dirty="0" smtClean="0"/>
              <a:t>Create a climate graph for the tropical rainforest</a:t>
            </a:r>
            <a:endParaRPr lang="en-US" dirty="0"/>
          </a:p>
        </p:txBody>
      </p:sp>
    </p:spTree>
    <p:extLst>
      <p:ext uri="{BB962C8B-B14F-4D97-AF65-F5344CB8AC3E}">
        <p14:creationId xmlns:p14="http://schemas.microsoft.com/office/powerpoint/2010/main" val="200743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8" idx="6"/>
            <a:endCxn id="9" idx="2"/>
          </p:cNvCxnSpPr>
          <p:nvPr/>
        </p:nvCxnSpPr>
        <p:spPr>
          <a:xfrm>
            <a:off x="7694085" y="3597179"/>
            <a:ext cx="1744135" cy="0"/>
          </a:xfrm>
          <a:prstGeom prst="straightConnector1">
            <a:avLst/>
          </a:prstGeom>
          <a:ln w="38100">
            <a:solidFill>
              <a:srgbClr val="AC07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0"/>
          </p:cNvCxnSpPr>
          <p:nvPr/>
        </p:nvCxnSpPr>
        <p:spPr>
          <a:xfrm flipH="1" flipV="1">
            <a:off x="8999868" y="1629379"/>
            <a:ext cx="997150" cy="1401497"/>
          </a:xfrm>
          <a:prstGeom prst="straightConnector1">
            <a:avLst/>
          </a:prstGeom>
          <a:ln w="38100">
            <a:solidFill>
              <a:srgbClr val="AC07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3"/>
            <a:endCxn id="8" idx="0"/>
          </p:cNvCxnSpPr>
          <p:nvPr/>
        </p:nvCxnSpPr>
        <p:spPr>
          <a:xfrm flipH="1">
            <a:off x="7135285" y="1629379"/>
            <a:ext cx="876702" cy="1401497"/>
          </a:xfrm>
          <a:prstGeom prst="straightConnector1">
            <a:avLst/>
          </a:prstGeom>
          <a:ln w="38100">
            <a:solidFill>
              <a:srgbClr val="AC0703"/>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524001" y="20744"/>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cs typeface="Comic Sans MS"/>
              </a:rPr>
              <a:t>What is the soil, vegetation and animals of the TRF like?</a:t>
            </a:r>
            <a:endParaRPr lang="en-GB" sz="24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cs typeface="Comic Sans MS"/>
            </a:endParaRPr>
          </a:p>
        </p:txBody>
      </p:sp>
      <p:sp>
        <p:nvSpPr>
          <p:cNvPr id="5" name="TextBox 4"/>
          <p:cNvSpPr txBox="1"/>
          <p:nvPr/>
        </p:nvSpPr>
        <p:spPr>
          <a:xfrm>
            <a:off x="1703917" y="482409"/>
            <a:ext cx="5431368" cy="2031325"/>
          </a:xfrm>
          <a:prstGeom prst="rect">
            <a:avLst/>
          </a:prstGeom>
          <a:noFill/>
        </p:spPr>
        <p:txBody>
          <a:bodyPr wrap="square" rtlCol="0">
            <a:spAutoFit/>
          </a:bodyPr>
          <a:lstStyle/>
          <a:p>
            <a:pPr algn="just"/>
            <a:r>
              <a:rPr lang="en-US" dirty="0">
                <a:latin typeface="Bell MT"/>
                <a:cs typeface="Bell MT"/>
              </a:rPr>
              <a:t>Tropical rainforest soils are surprisingly infertile. Most nutrients are found at the surface, where dead leaves decompose in the hot a humid conditions. Many trees and plants have shallow roots to absorb these nutrients. Fungi growing on the roots transfer nutrients straight from the air. </a:t>
            </a:r>
          </a:p>
          <a:p>
            <a:pPr algn="just"/>
            <a:endParaRPr lang="en-US" dirty="0">
              <a:latin typeface="Bell MT"/>
              <a:cs typeface="Bell MT"/>
            </a:endParaRPr>
          </a:p>
        </p:txBody>
      </p:sp>
      <p:sp>
        <p:nvSpPr>
          <p:cNvPr id="6" name="Oval 5"/>
          <p:cNvSpPr/>
          <p:nvPr/>
        </p:nvSpPr>
        <p:spPr>
          <a:xfrm>
            <a:off x="7810501" y="482409"/>
            <a:ext cx="1375832" cy="1343759"/>
          </a:xfrm>
          <a:prstGeom prst="ellipse">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9438219" y="3030875"/>
            <a:ext cx="1117598" cy="1132608"/>
          </a:xfrm>
          <a:prstGeom prst="ellipse">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841317" y="2074333"/>
            <a:ext cx="1502833" cy="772584"/>
          </a:xfrm>
          <a:prstGeom prst="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814735" y="690660"/>
            <a:ext cx="1371599" cy="769441"/>
          </a:xfrm>
          <a:prstGeom prst="rect">
            <a:avLst/>
          </a:prstGeom>
          <a:noFill/>
        </p:spPr>
        <p:txBody>
          <a:bodyPr wrap="square" rtlCol="0">
            <a:spAutoFit/>
          </a:bodyPr>
          <a:lstStyle/>
          <a:p>
            <a:pPr algn="ctr"/>
            <a:r>
              <a:rPr lang="en-US" sz="1100" b="1" dirty="0">
                <a:latin typeface="Bell MT"/>
                <a:cs typeface="Bell MT"/>
              </a:rPr>
              <a:t>Biomass</a:t>
            </a:r>
          </a:p>
          <a:p>
            <a:pPr algn="ctr"/>
            <a:r>
              <a:rPr lang="en-US" sz="1100" dirty="0">
                <a:latin typeface="Bell MT"/>
                <a:cs typeface="Bell MT"/>
              </a:rPr>
              <a:t>All living things in the ecosystem, both plants and animals</a:t>
            </a:r>
            <a:endParaRPr lang="en-US" sz="1100" dirty="0">
              <a:latin typeface="Bell MT"/>
              <a:cs typeface="Bell MT"/>
            </a:endParaRPr>
          </a:p>
        </p:txBody>
      </p:sp>
      <p:grpSp>
        <p:nvGrpSpPr>
          <p:cNvPr id="27" name="Group 26"/>
          <p:cNvGrpSpPr/>
          <p:nvPr/>
        </p:nvGrpSpPr>
        <p:grpSpPr>
          <a:xfrm>
            <a:off x="7810501" y="3252820"/>
            <a:ext cx="1525910" cy="772584"/>
            <a:chOff x="6286501" y="3252820"/>
            <a:chExt cx="1525910" cy="772584"/>
          </a:xfrm>
        </p:grpSpPr>
        <p:sp>
          <p:nvSpPr>
            <p:cNvPr id="10" name="Rectangle 9"/>
            <p:cNvSpPr/>
            <p:nvPr/>
          </p:nvSpPr>
          <p:spPr>
            <a:xfrm>
              <a:off x="6286501" y="3252820"/>
              <a:ext cx="1502833" cy="772584"/>
            </a:xfrm>
            <a:prstGeom prst="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286501" y="3252820"/>
              <a:ext cx="1525910" cy="600164"/>
            </a:xfrm>
            <a:prstGeom prst="rect">
              <a:avLst/>
            </a:prstGeom>
            <a:noFill/>
          </p:spPr>
          <p:txBody>
            <a:bodyPr wrap="square" rtlCol="0">
              <a:spAutoFit/>
            </a:bodyPr>
            <a:lstStyle/>
            <a:p>
              <a:pPr algn="ctr"/>
              <a:r>
                <a:rPr lang="en-US" sz="1100" dirty="0">
                  <a:latin typeface="Bell MT"/>
                  <a:cs typeface="Bell MT"/>
                </a:rPr>
                <a:t>Nutrients become part of the soil when dead matter decomposes.</a:t>
              </a:r>
              <a:endParaRPr lang="en-US" sz="1100" dirty="0">
                <a:latin typeface="Bell MT"/>
                <a:cs typeface="Bell MT"/>
              </a:endParaRPr>
            </a:p>
          </p:txBody>
        </p:sp>
      </p:grpSp>
      <p:sp>
        <p:nvSpPr>
          <p:cNvPr id="22" name="TextBox 21"/>
          <p:cNvSpPr txBox="1"/>
          <p:nvPr/>
        </p:nvSpPr>
        <p:spPr>
          <a:xfrm>
            <a:off x="8841316" y="2074333"/>
            <a:ext cx="1525910" cy="600164"/>
          </a:xfrm>
          <a:prstGeom prst="rect">
            <a:avLst/>
          </a:prstGeom>
          <a:noFill/>
        </p:spPr>
        <p:txBody>
          <a:bodyPr wrap="square" rtlCol="0">
            <a:spAutoFit/>
          </a:bodyPr>
          <a:lstStyle/>
          <a:p>
            <a:pPr algn="ctr"/>
            <a:r>
              <a:rPr lang="en-US" sz="1100" dirty="0">
                <a:latin typeface="Bell MT"/>
                <a:cs typeface="Bell MT"/>
              </a:rPr>
              <a:t>Plants take up nutrients which are dissolved in soil.</a:t>
            </a:r>
            <a:endParaRPr lang="en-US" sz="1100" dirty="0">
              <a:latin typeface="Bell MT"/>
              <a:cs typeface="Bell MT"/>
            </a:endParaRPr>
          </a:p>
        </p:txBody>
      </p:sp>
      <p:sp>
        <p:nvSpPr>
          <p:cNvPr id="24" name="TextBox 23"/>
          <p:cNvSpPr txBox="1"/>
          <p:nvPr/>
        </p:nvSpPr>
        <p:spPr>
          <a:xfrm>
            <a:off x="9475261" y="3030875"/>
            <a:ext cx="1043514" cy="1184940"/>
          </a:xfrm>
          <a:prstGeom prst="rect">
            <a:avLst/>
          </a:prstGeom>
          <a:noFill/>
        </p:spPr>
        <p:txBody>
          <a:bodyPr wrap="square" rtlCol="0">
            <a:spAutoFit/>
          </a:bodyPr>
          <a:lstStyle/>
          <a:p>
            <a:pPr algn="ctr"/>
            <a:r>
              <a:rPr lang="en-US" sz="1100" b="1" dirty="0">
                <a:latin typeface="Bell MT"/>
                <a:cs typeface="Bell MT"/>
              </a:rPr>
              <a:t>Soil </a:t>
            </a:r>
          </a:p>
          <a:p>
            <a:pPr algn="ctr"/>
            <a:r>
              <a:rPr lang="en-US" sz="1000" dirty="0">
                <a:latin typeface="Bell MT"/>
                <a:cs typeface="Bell MT"/>
              </a:rPr>
              <a:t>Developed by the mixing of dead organic material with weathered bedrock.</a:t>
            </a:r>
            <a:endParaRPr lang="en-US" sz="1000" dirty="0">
              <a:latin typeface="Bell MT"/>
              <a:cs typeface="Bell MT"/>
            </a:endParaRPr>
          </a:p>
        </p:txBody>
      </p:sp>
      <p:pic>
        <p:nvPicPr>
          <p:cNvPr id="25" name="Picture 24"/>
          <p:cNvPicPr>
            <a:picLocks noChangeAspect="1"/>
          </p:cNvPicPr>
          <p:nvPr/>
        </p:nvPicPr>
        <p:blipFill rotWithShape="1">
          <a:blip r:embed="rId2"/>
          <a:srcRect l="27315" t="1697" r="24074" b="11728"/>
          <a:stretch/>
        </p:blipFill>
        <p:spPr>
          <a:xfrm>
            <a:off x="4126162" y="2200982"/>
            <a:ext cx="2657755" cy="3746500"/>
          </a:xfrm>
          <a:prstGeom prst="rect">
            <a:avLst/>
          </a:prstGeom>
        </p:spPr>
      </p:pic>
      <p:sp>
        <p:nvSpPr>
          <p:cNvPr id="26" name="TextBox 25"/>
          <p:cNvSpPr txBox="1"/>
          <p:nvPr/>
        </p:nvSpPr>
        <p:spPr>
          <a:xfrm>
            <a:off x="1703917" y="2103568"/>
            <a:ext cx="2614083" cy="2031325"/>
          </a:xfrm>
          <a:prstGeom prst="rect">
            <a:avLst/>
          </a:prstGeom>
          <a:noFill/>
        </p:spPr>
        <p:txBody>
          <a:bodyPr wrap="square" rtlCol="0">
            <a:spAutoFit/>
          </a:bodyPr>
          <a:lstStyle/>
          <a:p>
            <a:pPr algn="just"/>
            <a:r>
              <a:rPr lang="en-US" dirty="0">
                <a:latin typeface="Bell MT"/>
                <a:cs typeface="Bell MT"/>
              </a:rPr>
              <a:t>Heavy rainfall can quickly dissolve and carry away nutrients. This is called leaching. It leaves behind an infertile red, iron-rich soul called </a:t>
            </a:r>
            <a:r>
              <a:rPr lang="en-US" b="1" dirty="0">
                <a:solidFill>
                  <a:srgbClr val="FF6600"/>
                </a:solidFill>
                <a:latin typeface="Bell MT"/>
                <a:cs typeface="Bell MT"/>
              </a:rPr>
              <a:t>latosol</a:t>
            </a:r>
            <a:r>
              <a:rPr lang="en-US" dirty="0">
                <a:latin typeface="Bell MT"/>
                <a:cs typeface="Bell MT"/>
              </a:rPr>
              <a:t>.</a:t>
            </a:r>
          </a:p>
          <a:p>
            <a:pPr algn="just"/>
            <a:endParaRPr lang="en-US" dirty="0"/>
          </a:p>
        </p:txBody>
      </p:sp>
      <p:grpSp>
        <p:nvGrpSpPr>
          <p:cNvPr id="28" name="Group 27"/>
          <p:cNvGrpSpPr/>
          <p:nvPr/>
        </p:nvGrpSpPr>
        <p:grpSpPr>
          <a:xfrm>
            <a:off x="6576486" y="3030875"/>
            <a:ext cx="1117598" cy="1132608"/>
            <a:chOff x="5052486" y="3030875"/>
            <a:chExt cx="1117598" cy="1132608"/>
          </a:xfrm>
        </p:grpSpPr>
        <p:sp>
          <p:nvSpPr>
            <p:cNvPr id="8" name="Oval 7"/>
            <p:cNvSpPr/>
            <p:nvPr/>
          </p:nvSpPr>
          <p:spPr>
            <a:xfrm>
              <a:off x="5052486" y="3030875"/>
              <a:ext cx="1117598" cy="1132608"/>
            </a:xfrm>
            <a:prstGeom prst="ellipse">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089528" y="3043181"/>
              <a:ext cx="1043514" cy="1031051"/>
            </a:xfrm>
            <a:prstGeom prst="rect">
              <a:avLst/>
            </a:prstGeom>
            <a:noFill/>
          </p:spPr>
          <p:txBody>
            <a:bodyPr wrap="square" rtlCol="0">
              <a:spAutoFit/>
            </a:bodyPr>
            <a:lstStyle/>
            <a:p>
              <a:pPr algn="ctr"/>
              <a:r>
                <a:rPr lang="en-US" sz="1100" b="1" dirty="0">
                  <a:latin typeface="Bell MT"/>
                  <a:cs typeface="Bell MT"/>
                </a:rPr>
                <a:t>Litter</a:t>
              </a:r>
            </a:p>
            <a:p>
              <a:pPr algn="ctr"/>
              <a:r>
                <a:rPr lang="en-US" sz="1000" dirty="0">
                  <a:latin typeface="Bell MT"/>
                  <a:cs typeface="Bell MT"/>
                </a:rPr>
                <a:t>Dead organic material such as fallen leaves or tree trunks and dead animals.</a:t>
              </a:r>
              <a:endParaRPr lang="en-US" sz="1000" dirty="0">
                <a:latin typeface="Bell MT"/>
                <a:cs typeface="Bell MT"/>
              </a:endParaRPr>
            </a:p>
          </p:txBody>
        </p:sp>
      </p:grpSp>
      <p:grpSp>
        <p:nvGrpSpPr>
          <p:cNvPr id="29" name="Group 28"/>
          <p:cNvGrpSpPr/>
          <p:nvPr/>
        </p:nvGrpSpPr>
        <p:grpSpPr>
          <a:xfrm>
            <a:off x="6665589" y="2074333"/>
            <a:ext cx="1525910" cy="772584"/>
            <a:chOff x="5141589" y="2074333"/>
            <a:chExt cx="1525910" cy="772584"/>
          </a:xfrm>
        </p:grpSpPr>
        <p:sp>
          <p:nvSpPr>
            <p:cNvPr id="7" name="Rectangle 6"/>
            <p:cNvSpPr/>
            <p:nvPr/>
          </p:nvSpPr>
          <p:spPr>
            <a:xfrm>
              <a:off x="5164666" y="2074333"/>
              <a:ext cx="1502833" cy="772584"/>
            </a:xfrm>
            <a:prstGeom prst="rect">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141589" y="2077476"/>
              <a:ext cx="1525910" cy="600164"/>
            </a:xfrm>
            <a:prstGeom prst="rect">
              <a:avLst/>
            </a:prstGeom>
            <a:noFill/>
          </p:spPr>
          <p:txBody>
            <a:bodyPr wrap="square" rtlCol="0">
              <a:spAutoFit/>
            </a:bodyPr>
            <a:lstStyle/>
            <a:p>
              <a:pPr algn="ctr"/>
              <a:r>
                <a:rPr lang="en-US" sz="1100" dirty="0">
                  <a:latin typeface="Bell MT"/>
                  <a:cs typeface="Bell MT"/>
                </a:rPr>
                <a:t>Nutrients fall to the ground when plants and animals die.</a:t>
              </a:r>
              <a:endParaRPr lang="en-US" sz="1100" dirty="0">
                <a:latin typeface="Bell MT"/>
                <a:cs typeface="Bell MT"/>
              </a:endParaRPr>
            </a:p>
          </p:txBody>
        </p:sp>
      </p:grpSp>
      <p:sp>
        <p:nvSpPr>
          <p:cNvPr id="30" name="TextBox 29"/>
          <p:cNvSpPr txBox="1"/>
          <p:nvPr/>
        </p:nvSpPr>
        <p:spPr>
          <a:xfrm>
            <a:off x="1703917" y="3782831"/>
            <a:ext cx="2614083" cy="3139321"/>
          </a:xfrm>
          <a:prstGeom prst="rect">
            <a:avLst/>
          </a:prstGeom>
          <a:noFill/>
        </p:spPr>
        <p:txBody>
          <a:bodyPr wrap="square" rtlCol="0">
            <a:spAutoFit/>
          </a:bodyPr>
          <a:lstStyle/>
          <a:p>
            <a:pPr algn="just"/>
            <a:r>
              <a:rPr lang="en-US" dirty="0">
                <a:latin typeface="Bell MT"/>
                <a:cs typeface="Bell MT"/>
              </a:rPr>
              <a:t>Tropical rainforests support the largest number of species of any biome. Over half of all plant and animal species on the planet live on just 7 per cent of the land surface. More than two thirds of the worlds plant species are found in these forests.</a:t>
            </a:r>
            <a:endParaRPr lang="en-US" dirty="0">
              <a:latin typeface="Bell MT"/>
              <a:cs typeface="Bell MT"/>
            </a:endParaRPr>
          </a:p>
        </p:txBody>
      </p:sp>
      <p:sp>
        <p:nvSpPr>
          <p:cNvPr id="31" name="TextBox 30"/>
          <p:cNvSpPr txBox="1"/>
          <p:nvPr/>
        </p:nvSpPr>
        <p:spPr>
          <a:xfrm>
            <a:off x="6576486" y="4256985"/>
            <a:ext cx="3942288" cy="2585323"/>
          </a:xfrm>
          <a:prstGeom prst="rect">
            <a:avLst/>
          </a:prstGeom>
          <a:noFill/>
        </p:spPr>
        <p:txBody>
          <a:bodyPr wrap="square" rtlCol="0">
            <a:spAutoFit/>
          </a:bodyPr>
          <a:lstStyle/>
          <a:p>
            <a:pPr algn="just"/>
            <a:r>
              <a:rPr lang="en-US" dirty="0">
                <a:latin typeface="Bell MT"/>
                <a:cs typeface="Bell MT"/>
              </a:rPr>
              <a:t>Tropical rainforests have a huge </a:t>
            </a:r>
            <a:r>
              <a:rPr lang="en-US" b="1" dirty="0">
                <a:solidFill>
                  <a:srgbClr val="FF6600"/>
                </a:solidFill>
                <a:latin typeface="Bell MT"/>
                <a:cs typeface="Bell MT"/>
              </a:rPr>
              <a:t>biodiversity, </a:t>
            </a:r>
            <a:r>
              <a:rPr lang="en-US" dirty="0">
                <a:latin typeface="Bell MT"/>
                <a:cs typeface="Bell MT"/>
              </a:rPr>
              <a:t>providing habitats for an enormous range of species. </a:t>
            </a:r>
          </a:p>
          <a:p>
            <a:pPr marL="285750" indent="-285750" algn="just">
              <a:buFont typeface="Arial"/>
              <a:buChar char="•"/>
            </a:pPr>
            <a:r>
              <a:rPr lang="en-US" dirty="0">
                <a:latin typeface="Bell MT"/>
                <a:cs typeface="Bell MT"/>
              </a:rPr>
              <a:t>Birds living in the canopy feeding on nectar from flowers. </a:t>
            </a:r>
          </a:p>
          <a:p>
            <a:pPr marL="285750" indent="-285750" algn="just">
              <a:buFont typeface="Arial"/>
              <a:buChar char="•"/>
            </a:pPr>
            <a:r>
              <a:rPr lang="en-US" dirty="0">
                <a:latin typeface="Bell MT"/>
                <a:cs typeface="Bell MT"/>
              </a:rPr>
              <a:t>Mammals like monkeys are well adapted to living in the trees. </a:t>
            </a:r>
          </a:p>
          <a:p>
            <a:pPr marL="285750" indent="-285750" algn="just">
              <a:buFont typeface="Arial"/>
              <a:buChar char="•"/>
            </a:pPr>
            <a:r>
              <a:rPr lang="en-US" dirty="0">
                <a:latin typeface="Bell MT"/>
                <a:cs typeface="Bell MT"/>
              </a:rPr>
              <a:t>Animals like deer and rodents live on the forest floor. </a:t>
            </a:r>
            <a:endParaRPr lang="en-US" dirty="0">
              <a:latin typeface="Bell MT"/>
              <a:cs typeface="Bell MT"/>
            </a:endParaRPr>
          </a:p>
        </p:txBody>
      </p:sp>
    </p:spTree>
    <p:extLst>
      <p:ext uri="{BB962C8B-B14F-4D97-AF65-F5344CB8AC3E}">
        <p14:creationId xmlns:p14="http://schemas.microsoft.com/office/powerpoint/2010/main" val="202811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urved Connector 54"/>
          <p:cNvCxnSpPr>
            <a:stCxn id="7" idx="0"/>
            <a:endCxn id="10" idx="4"/>
          </p:cNvCxnSpPr>
          <p:nvPr/>
        </p:nvCxnSpPr>
        <p:spPr>
          <a:xfrm rot="5400000" flipH="1" flipV="1">
            <a:off x="7800974" y="1394686"/>
            <a:ext cx="402166" cy="259291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524001" y="20744"/>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chemeClr val="accent4">
                    <a:lumMod val="75000"/>
                  </a:schemeClr>
                </a:solidFill>
                <a:effectLst>
                  <a:outerShdw blurRad="41275" dist="20320" dir="1800000" algn="tl" rotWithShape="0">
                    <a:srgbClr val="000000">
                      <a:alpha val="40000"/>
                    </a:srgbClr>
                  </a:outerShdw>
                </a:effectLst>
                <a:latin typeface="Comic Sans MS"/>
                <a:cs typeface="Comic Sans MS"/>
              </a:rPr>
              <a:t>How is the tropical rainforest interdependent?</a:t>
            </a:r>
            <a:endParaRPr lang="en-GB" sz="2400" b="1" dirty="0">
              <a:ln w="12700">
                <a:solidFill>
                  <a:srgbClr val="000000"/>
                </a:solidFill>
                <a:prstDash val="solid"/>
              </a:ln>
              <a:solidFill>
                <a:schemeClr val="accent4">
                  <a:lumMod val="75000"/>
                </a:schemeClr>
              </a:solidFill>
              <a:effectLst>
                <a:outerShdw blurRad="41275" dist="20320" dir="1800000" algn="tl" rotWithShape="0">
                  <a:srgbClr val="000000">
                    <a:alpha val="40000"/>
                  </a:srgbClr>
                </a:outerShdw>
              </a:effectLst>
              <a:latin typeface="Comic Sans MS"/>
              <a:cs typeface="Comic Sans MS"/>
            </a:endParaRPr>
          </a:p>
        </p:txBody>
      </p:sp>
      <p:sp>
        <p:nvSpPr>
          <p:cNvPr id="11" name="TextBox 10"/>
          <p:cNvSpPr txBox="1"/>
          <p:nvPr/>
        </p:nvSpPr>
        <p:spPr>
          <a:xfrm>
            <a:off x="1576918" y="609409"/>
            <a:ext cx="3714751" cy="5909311"/>
          </a:xfrm>
          <a:prstGeom prst="rect">
            <a:avLst/>
          </a:prstGeom>
          <a:noFill/>
        </p:spPr>
        <p:txBody>
          <a:bodyPr wrap="square" rtlCol="0">
            <a:spAutoFit/>
          </a:bodyPr>
          <a:lstStyle/>
          <a:p>
            <a:pPr algn="just"/>
            <a:r>
              <a:rPr lang="en-US" dirty="0">
                <a:latin typeface="Bell MT"/>
                <a:cs typeface="Bell MT"/>
              </a:rPr>
              <a:t>The diagram to the rights shows the main components of the tropical rainforest ecosystem: climate (rain and sunlight), soil, vegetation (trees and plants) and animals. </a:t>
            </a:r>
            <a:endParaRPr lang="en-US" dirty="0">
              <a:latin typeface="Bell MT"/>
              <a:cs typeface="Bell MT"/>
            </a:endParaRPr>
          </a:p>
          <a:p>
            <a:pPr algn="just"/>
            <a:endParaRPr lang="en-US" dirty="0">
              <a:latin typeface="Bell MT"/>
              <a:cs typeface="Bell MT"/>
            </a:endParaRPr>
          </a:p>
          <a:p>
            <a:pPr algn="just"/>
            <a:r>
              <a:rPr lang="en-US" dirty="0">
                <a:latin typeface="Bell MT"/>
                <a:cs typeface="Bell MT"/>
              </a:rPr>
              <a:t>The arrows show how they interact to create an interdependence. The diagram also shows people. It is possible for native people (indigenous tribes) to live as part of, and in harmony with, the ecosystem. Equally though people can badly upset the ecosystem’s balance. </a:t>
            </a:r>
          </a:p>
          <a:p>
            <a:pPr algn="just"/>
            <a:endParaRPr lang="en-US" dirty="0">
              <a:latin typeface="Bell MT"/>
              <a:cs typeface="Bell MT"/>
            </a:endParaRPr>
          </a:p>
          <a:p>
            <a:pPr algn="just"/>
            <a:r>
              <a:rPr lang="en-US" dirty="0">
                <a:latin typeface="Bell MT"/>
                <a:cs typeface="Bell MT"/>
              </a:rPr>
              <a:t>Human exploitation of the rainforest’s resources is reducing its rich </a:t>
            </a:r>
            <a:r>
              <a:rPr lang="en-US" b="1" dirty="0">
                <a:solidFill>
                  <a:schemeClr val="accent4">
                    <a:lumMod val="75000"/>
                  </a:schemeClr>
                </a:solidFill>
                <a:latin typeface="Bell MT"/>
                <a:cs typeface="Bell MT"/>
              </a:rPr>
              <a:t>biodiversity</a:t>
            </a:r>
            <a:r>
              <a:rPr lang="en-US" dirty="0">
                <a:latin typeface="Bell MT"/>
                <a:cs typeface="Bell MT"/>
              </a:rPr>
              <a:t>. Many species are becoming endangered, some have already become extinct. </a:t>
            </a:r>
          </a:p>
          <a:p>
            <a:pPr algn="just"/>
            <a:endParaRPr lang="en-US" dirty="0">
              <a:latin typeface="Bell MT"/>
              <a:cs typeface="Bell MT"/>
            </a:endParaRPr>
          </a:p>
        </p:txBody>
      </p:sp>
      <p:grpSp>
        <p:nvGrpSpPr>
          <p:cNvPr id="22" name="Group 21"/>
          <p:cNvGrpSpPr/>
          <p:nvPr/>
        </p:nvGrpSpPr>
        <p:grpSpPr>
          <a:xfrm>
            <a:off x="5927725" y="1168926"/>
            <a:ext cx="4148667" cy="4302262"/>
            <a:chOff x="4607983" y="137249"/>
            <a:chExt cx="4148667" cy="4302262"/>
          </a:xfrm>
        </p:grpSpPr>
        <p:sp>
          <p:nvSpPr>
            <p:cNvPr id="5" name="Oval 4"/>
            <p:cNvSpPr/>
            <p:nvPr/>
          </p:nvSpPr>
          <p:spPr>
            <a:xfrm>
              <a:off x="5858933" y="3836261"/>
              <a:ext cx="1555750" cy="603250"/>
            </a:xfrm>
            <a:prstGeom prst="ellipse">
              <a:avLst/>
            </a:prstGeom>
            <a:solidFill>
              <a:srgbClr val="9477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Soil</a:t>
              </a:r>
              <a:endParaRPr lang="en-US" dirty="0">
                <a:solidFill>
                  <a:schemeClr val="tx1"/>
                </a:solidFill>
              </a:endParaRPr>
            </a:p>
          </p:txBody>
        </p:sp>
        <p:sp>
          <p:nvSpPr>
            <p:cNvPr id="6" name="Oval 5"/>
            <p:cNvSpPr/>
            <p:nvPr/>
          </p:nvSpPr>
          <p:spPr>
            <a:xfrm>
              <a:off x="5852583" y="2639483"/>
              <a:ext cx="1555750" cy="60325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Forest floor</a:t>
              </a:r>
              <a:endParaRPr lang="en-US" sz="1600" dirty="0">
                <a:solidFill>
                  <a:schemeClr val="tx1"/>
                </a:solidFill>
              </a:endParaRPr>
            </a:p>
          </p:txBody>
        </p:sp>
        <p:sp>
          <p:nvSpPr>
            <p:cNvPr id="7" name="Oval 6"/>
            <p:cNvSpPr/>
            <p:nvPr/>
          </p:nvSpPr>
          <p:spPr>
            <a:xfrm>
              <a:off x="4607983" y="1860549"/>
              <a:ext cx="1555750" cy="60325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Trees</a:t>
              </a:r>
              <a:endParaRPr lang="en-US" sz="1600" dirty="0">
                <a:solidFill>
                  <a:schemeClr val="tx1"/>
                </a:solidFill>
              </a:endParaRPr>
            </a:p>
          </p:txBody>
        </p:sp>
        <p:sp>
          <p:nvSpPr>
            <p:cNvPr id="8" name="Oval 7"/>
            <p:cNvSpPr/>
            <p:nvPr/>
          </p:nvSpPr>
          <p:spPr>
            <a:xfrm>
              <a:off x="7200900" y="1860549"/>
              <a:ext cx="1555750" cy="60325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Understory plants</a:t>
              </a:r>
              <a:endParaRPr lang="en-US" sz="1400" dirty="0">
                <a:solidFill>
                  <a:schemeClr val="tx1"/>
                </a:solidFill>
              </a:endParaRPr>
            </a:p>
          </p:txBody>
        </p:sp>
        <p:sp>
          <p:nvSpPr>
            <p:cNvPr id="9" name="Oval 8"/>
            <p:cNvSpPr/>
            <p:nvPr/>
          </p:nvSpPr>
          <p:spPr>
            <a:xfrm>
              <a:off x="4607983" y="929216"/>
              <a:ext cx="1555750" cy="603250"/>
            </a:xfrm>
            <a:prstGeom prst="ellipse">
              <a:avLst/>
            </a:prstGeom>
            <a:solidFill>
              <a:srgbClr val="C00604">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People</a:t>
              </a:r>
              <a:endParaRPr lang="en-US" sz="1600" dirty="0">
                <a:solidFill>
                  <a:schemeClr val="tx1"/>
                </a:solidFill>
              </a:endParaRPr>
            </a:p>
          </p:txBody>
        </p:sp>
        <p:sp>
          <p:nvSpPr>
            <p:cNvPr id="10" name="Oval 9"/>
            <p:cNvSpPr/>
            <p:nvPr/>
          </p:nvSpPr>
          <p:spPr>
            <a:xfrm>
              <a:off x="7200900" y="855133"/>
              <a:ext cx="1555750" cy="603250"/>
            </a:xfrm>
            <a:prstGeom prst="ellipse">
              <a:avLst/>
            </a:prstGeom>
            <a:solidFill>
              <a:srgbClr val="C00604">
                <a:alpha val="7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Animals</a:t>
              </a:r>
              <a:endParaRPr lang="en-US" sz="1600" dirty="0">
                <a:solidFill>
                  <a:schemeClr val="tx1"/>
                </a:solidFill>
              </a:endParaRPr>
            </a:p>
          </p:txBody>
        </p:sp>
        <p:sp>
          <p:nvSpPr>
            <p:cNvPr id="12" name="Right Arrow 11"/>
            <p:cNvSpPr/>
            <p:nvPr/>
          </p:nvSpPr>
          <p:spPr>
            <a:xfrm rot="16200000">
              <a:off x="5613065" y="781050"/>
              <a:ext cx="2039018" cy="75141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Evapotranspiration</a:t>
              </a:r>
              <a:endParaRPr lang="en-US" sz="1400" dirty="0">
                <a:solidFill>
                  <a:schemeClr val="tx1"/>
                </a:solidFill>
              </a:endParaRPr>
            </a:p>
          </p:txBody>
        </p:sp>
      </p:grpSp>
      <p:sp>
        <p:nvSpPr>
          <p:cNvPr id="16" name="TextBox 15"/>
          <p:cNvSpPr txBox="1"/>
          <p:nvPr/>
        </p:nvSpPr>
        <p:spPr>
          <a:xfrm>
            <a:off x="5323417" y="2647303"/>
            <a:ext cx="1375833" cy="523220"/>
          </a:xfrm>
          <a:prstGeom prst="rect">
            <a:avLst/>
          </a:prstGeom>
          <a:noFill/>
        </p:spPr>
        <p:txBody>
          <a:bodyPr wrap="square" rtlCol="0">
            <a:spAutoFit/>
          </a:bodyPr>
          <a:lstStyle/>
          <a:p>
            <a:r>
              <a:rPr lang="en-US" sz="1400" dirty="0"/>
              <a:t>Harvesting fruits</a:t>
            </a:r>
            <a:endParaRPr lang="en-US" sz="1400" dirty="0"/>
          </a:p>
        </p:txBody>
      </p:sp>
      <p:sp>
        <p:nvSpPr>
          <p:cNvPr id="23" name="Right Arrow 22"/>
          <p:cNvSpPr/>
          <p:nvPr/>
        </p:nvSpPr>
        <p:spPr>
          <a:xfrm rot="2503851">
            <a:off x="4963583" y="1947259"/>
            <a:ext cx="1182158" cy="687917"/>
          </a:xfrm>
          <a:prstGeom prst="rightArrow">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Rain</a:t>
            </a:r>
            <a:endParaRPr lang="en-US" dirty="0">
              <a:solidFill>
                <a:srgbClr val="000000"/>
              </a:solidFill>
            </a:endParaRPr>
          </a:p>
        </p:txBody>
      </p:sp>
      <p:sp>
        <p:nvSpPr>
          <p:cNvPr id="24" name="Right Arrow 23"/>
          <p:cNvSpPr/>
          <p:nvPr/>
        </p:nvSpPr>
        <p:spPr>
          <a:xfrm rot="7440563" flipV="1">
            <a:off x="9541179" y="1056125"/>
            <a:ext cx="1182158" cy="673664"/>
          </a:xfrm>
          <a:prstGeom prst="rightArrow">
            <a:avLst/>
          </a:prstGeom>
          <a:solidFill>
            <a:srgbClr val="FEC2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Sunlight</a:t>
            </a:r>
            <a:endParaRPr lang="en-US" dirty="0">
              <a:solidFill>
                <a:srgbClr val="000000"/>
              </a:solidFill>
            </a:endParaRPr>
          </a:p>
        </p:txBody>
      </p:sp>
      <p:sp>
        <p:nvSpPr>
          <p:cNvPr id="25" name="Right Arrow 24"/>
          <p:cNvSpPr/>
          <p:nvPr/>
        </p:nvSpPr>
        <p:spPr>
          <a:xfrm rot="2376107">
            <a:off x="9097707" y="4936966"/>
            <a:ext cx="1182158" cy="789236"/>
          </a:xfrm>
          <a:prstGeom prst="righ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Nutrient leaching</a:t>
            </a:r>
            <a:endParaRPr lang="en-US" sz="1200" dirty="0">
              <a:solidFill>
                <a:srgbClr val="000000"/>
              </a:solidFill>
            </a:endParaRPr>
          </a:p>
        </p:txBody>
      </p:sp>
      <p:cxnSp>
        <p:nvCxnSpPr>
          <p:cNvPr id="29" name="Curved Connector 28"/>
          <p:cNvCxnSpPr>
            <a:stCxn id="7" idx="0"/>
            <a:endCxn id="9" idx="4"/>
          </p:cNvCxnSpPr>
          <p:nvPr/>
        </p:nvCxnSpPr>
        <p:spPr>
          <a:xfrm rot="5400000" flipH="1" flipV="1">
            <a:off x="6541559" y="2728185"/>
            <a:ext cx="328083" cy="127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7" idx="3"/>
            <a:endCxn id="6" idx="2"/>
          </p:cNvCxnSpPr>
          <p:nvPr/>
        </p:nvCxnSpPr>
        <p:spPr>
          <a:xfrm rot="16200000" flipH="1">
            <a:off x="6381116" y="3181575"/>
            <a:ext cx="565653" cy="101676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5" idx="2"/>
            <a:endCxn id="7" idx="4"/>
          </p:cNvCxnSpPr>
          <p:nvPr/>
        </p:nvCxnSpPr>
        <p:spPr>
          <a:xfrm rot="10800000">
            <a:off x="6705601" y="3495478"/>
            <a:ext cx="473075" cy="167408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Curved Connector 46"/>
          <p:cNvCxnSpPr>
            <a:stCxn id="5" idx="6"/>
            <a:endCxn id="8" idx="4"/>
          </p:cNvCxnSpPr>
          <p:nvPr/>
        </p:nvCxnSpPr>
        <p:spPr>
          <a:xfrm flipV="1">
            <a:off x="8734424" y="3495477"/>
            <a:ext cx="564092" cy="167408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6" idx="0"/>
            <a:endCxn id="8" idx="4"/>
          </p:cNvCxnSpPr>
          <p:nvPr/>
        </p:nvCxnSpPr>
        <p:spPr>
          <a:xfrm rot="5400000" flipH="1" flipV="1">
            <a:off x="8536515" y="2909161"/>
            <a:ext cx="175684" cy="134831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6" idx="0"/>
            <a:endCxn id="7" idx="4"/>
          </p:cNvCxnSpPr>
          <p:nvPr/>
        </p:nvCxnSpPr>
        <p:spPr>
          <a:xfrm rot="16200000" flipV="1">
            <a:off x="7240057" y="2961018"/>
            <a:ext cx="175684" cy="12446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0" idx="6"/>
            <a:endCxn id="6" idx="6"/>
          </p:cNvCxnSpPr>
          <p:nvPr/>
        </p:nvCxnSpPr>
        <p:spPr>
          <a:xfrm flipH="1">
            <a:off x="8728075" y="2188435"/>
            <a:ext cx="1348317" cy="1784350"/>
          </a:xfrm>
          <a:prstGeom prst="curvedConnector3">
            <a:avLst>
              <a:gd name="adj1" fmla="val -1695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8" idx="0"/>
            <a:endCxn id="10" idx="4"/>
          </p:cNvCxnSpPr>
          <p:nvPr/>
        </p:nvCxnSpPr>
        <p:spPr>
          <a:xfrm rot="5400000" flipH="1" flipV="1">
            <a:off x="9097433" y="2691143"/>
            <a:ext cx="402166" cy="127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8" idx="6"/>
            <a:endCxn id="6" idx="6"/>
          </p:cNvCxnSpPr>
          <p:nvPr/>
        </p:nvCxnSpPr>
        <p:spPr>
          <a:xfrm flipH="1">
            <a:off x="8728075" y="3193851"/>
            <a:ext cx="1348317" cy="778934"/>
          </a:xfrm>
          <a:prstGeom prst="curvedConnector3">
            <a:avLst>
              <a:gd name="adj1" fmla="val -16954"/>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262283" y="3145521"/>
            <a:ext cx="1375833" cy="523220"/>
          </a:xfrm>
          <a:prstGeom prst="rect">
            <a:avLst/>
          </a:prstGeom>
          <a:noFill/>
        </p:spPr>
        <p:txBody>
          <a:bodyPr wrap="square" rtlCol="0">
            <a:spAutoFit/>
          </a:bodyPr>
          <a:lstStyle/>
          <a:p>
            <a:pPr algn="ctr"/>
            <a:r>
              <a:rPr lang="en-US" sz="1400" dirty="0"/>
              <a:t>Roots taking up nutrients</a:t>
            </a:r>
            <a:endParaRPr lang="en-US" sz="1400" dirty="0"/>
          </a:p>
        </p:txBody>
      </p:sp>
      <p:sp>
        <p:nvSpPr>
          <p:cNvPr id="13" name="TextBox 12"/>
          <p:cNvSpPr txBox="1"/>
          <p:nvPr/>
        </p:nvSpPr>
        <p:spPr>
          <a:xfrm>
            <a:off x="5826126" y="3517272"/>
            <a:ext cx="885824" cy="523220"/>
          </a:xfrm>
          <a:prstGeom prst="rect">
            <a:avLst/>
          </a:prstGeom>
          <a:noFill/>
        </p:spPr>
        <p:txBody>
          <a:bodyPr wrap="square" rtlCol="0">
            <a:spAutoFit/>
          </a:bodyPr>
          <a:lstStyle/>
          <a:p>
            <a:r>
              <a:rPr lang="en-US" sz="1400" dirty="0"/>
              <a:t>Leaves falling</a:t>
            </a:r>
            <a:endParaRPr lang="en-US" sz="1400" dirty="0"/>
          </a:p>
        </p:txBody>
      </p:sp>
      <p:sp>
        <p:nvSpPr>
          <p:cNvPr id="15" name="TextBox 14"/>
          <p:cNvSpPr txBox="1"/>
          <p:nvPr/>
        </p:nvSpPr>
        <p:spPr>
          <a:xfrm>
            <a:off x="5927725" y="4242427"/>
            <a:ext cx="1375833" cy="523220"/>
          </a:xfrm>
          <a:prstGeom prst="rect">
            <a:avLst/>
          </a:prstGeom>
          <a:noFill/>
        </p:spPr>
        <p:txBody>
          <a:bodyPr wrap="square" rtlCol="0">
            <a:spAutoFit/>
          </a:bodyPr>
          <a:lstStyle/>
          <a:p>
            <a:r>
              <a:rPr lang="en-US" sz="1400" dirty="0"/>
              <a:t>Roots taking up water</a:t>
            </a:r>
            <a:endParaRPr lang="en-US" sz="1400" dirty="0"/>
          </a:p>
        </p:txBody>
      </p:sp>
      <p:sp>
        <p:nvSpPr>
          <p:cNvPr id="17" name="TextBox 16"/>
          <p:cNvSpPr txBox="1"/>
          <p:nvPr/>
        </p:nvSpPr>
        <p:spPr>
          <a:xfrm>
            <a:off x="8337949" y="2467637"/>
            <a:ext cx="1375833" cy="523220"/>
          </a:xfrm>
          <a:prstGeom prst="rect">
            <a:avLst/>
          </a:prstGeom>
          <a:noFill/>
        </p:spPr>
        <p:txBody>
          <a:bodyPr wrap="square" rtlCol="0">
            <a:spAutoFit/>
          </a:bodyPr>
          <a:lstStyle/>
          <a:p>
            <a:r>
              <a:rPr lang="en-US" sz="1400" dirty="0"/>
              <a:t>Animals eating plants</a:t>
            </a:r>
            <a:endParaRPr lang="en-US" sz="1400" dirty="0"/>
          </a:p>
        </p:txBody>
      </p:sp>
      <p:sp>
        <p:nvSpPr>
          <p:cNvPr id="18" name="TextBox 17"/>
          <p:cNvSpPr txBox="1"/>
          <p:nvPr/>
        </p:nvSpPr>
        <p:spPr>
          <a:xfrm>
            <a:off x="9826467" y="2277971"/>
            <a:ext cx="1065361" cy="738664"/>
          </a:xfrm>
          <a:prstGeom prst="rect">
            <a:avLst/>
          </a:prstGeom>
          <a:noFill/>
        </p:spPr>
        <p:txBody>
          <a:bodyPr wrap="square" rtlCol="0">
            <a:spAutoFit/>
          </a:bodyPr>
          <a:lstStyle/>
          <a:p>
            <a:r>
              <a:rPr lang="en-US" sz="1400" dirty="0"/>
              <a:t>Animals excreting and dying</a:t>
            </a:r>
            <a:endParaRPr lang="en-US" sz="1400" dirty="0"/>
          </a:p>
        </p:txBody>
      </p:sp>
      <p:sp>
        <p:nvSpPr>
          <p:cNvPr id="19" name="TextBox 18"/>
          <p:cNvSpPr txBox="1"/>
          <p:nvPr/>
        </p:nvSpPr>
        <p:spPr>
          <a:xfrm>
            <a:off x="9292167" y="3449565"/>
            <a:ext cx="1375833" cy="523220"/>
          </a:xfrm>
          <a:prstGeom prst="rect">
            <a:avLst/>
          </a:prstGeom>
          <a:noFill/>
        </p:spPr>
        <p:txBody>
          <a:bodyPr wrap="square" rtlCol="0">
            <a:spAutoFit/>
          </a:bodyPr>
          <a:lstStyle/>
          <a:p>
            <a:r>
              <a:rPr lang="en-US" sz="1400" dirty="0"/>
              <a:t>Leaves falling and plants dying</a:t>
            </a:r>
            <a:endParaRPr lang="en-US" sz="1400" dirty="0"/>
          </a:p>
        </p:txBody>
      </p:sp>
      <p:sp>
        <p:nvSpPr>
          <p:cNvPr id="64" name="TextBox 63"/>
          <p:cNvSpPr txBox="1"/>
          <p:nvPr/>
        </p:nvSpPr>
        <p:spPr>
          <a:xfrm>
            <a:off x="8638116" y="4133217"/>
            <a:ext cx="1375833" cy="523220"/>
          </a:xfrm>
          <a:prstGeom prst="rect">
            <a:avLst/>
          </a:prstGeom>
          <a:noFill/>
        </p:spPr>
        <p:txBody>
          <a:bodyPr wrap="square" rtlCol="0">
            <a:spAutoFit/>
          </a:bodyPr>
          <a:lstStyle/>
          <a:p>
            <a:r>
              <a:rPr lang="en-US" sz="1400" dirty="0"/>
              <a:t>Roots taking up water</a:t>
            </a:r>
            <a:endParaRPr lang="en-US" sz="1400" dirty="0"/>
          </a:p>
        </p:txBody>
      </p:sp>
      <p:cxnSp>
        <p:nvCxnSpPr>
          <p:cNvPr id="66" name="Curved Connector 65"/>
          <p:cNvCxnSpPr>
            <a:stCxn id="6" idx="4"/>
            <a:endCxn id="5" idx="0"/>
          </p:cNvCxnSpPr>
          <p:nvPr/>
        </p:nvCxnSpPr>
        <p:spPr>
          <a:xfrm rot="16200000" flipH="1">
            <a:off x="7656610" y="4567999"/>
            <a:ext cx="593528" cy="635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172324" y="4344718"/>
            <a:ext cx="1555750" cy="523220"/>
          </a:xfrm>
          <a:prstGeom prst="rect">
            <a:avLst/>
          </a:prstGeom>
          <a:noFill/>
        </p:spPr>
        <p:txBody>
          <a:bodyPr wrap="square" rtlCol="0">
            <a:spAutoFit/>
          </a:bodyPr>
          <a:lstStyle/>
          <a:p>
            <a:pPr algn="ctr"/>
            <a:r>
              <a:rPr lang="en-US" sz="1400" dirty="0"/>
              <a:t>Nutrients leaching into soil</a:t>
            </a:r>
            <a:endParaRPr lang="en-US" sz="1400" dirty="0"/>
          </a:p>
        </p:txBody>
      </p:sp>
      <p:sp>
        <p:nvSpPr>
          <p:cNvPr id="71" name="Rounded Rectangle 70"/>
          <p:cNvSpPr/>
          <p:nvPr/>
        </p:nvSpPr>
        <p:spPr>
          <a:xfrm>
            <a:off x="5568292" y="714585"/>
            <a:ext cx="4187823" cy="359833"/>
          </a:xfrm>
          <a:prstGeom prst="round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Bell MT"/>
                <a:cs typeface="Bell MT"/>
              </a:rPr>
              <a:t>The interactions in the tropical rainforest ecosystem</a:t>
            </a:r>
            <a:endParaRPr lang="en-US" sz="1400" dirty="0">
              <a:solidFill>
                <a:srgbClr val="000000"/>
              </a:solidFill>
              <a:latin typeface="Bell MT"/>
              <a:cs typeface="Bell MT"/>
            </a:endParaRPr>
          </a:p>
        </p:txBody>
      </p:sp>
    </p:spTree>
    <p:extLst>
      <p:ext uri="{BB962C8B-B14F-4D97-AF65-F5344CB8AC3E}">
        <p14:creationId xmlns:p14="http://schemas.microsoft.com/office/powerpoint/2010/main" val="174052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746766" y="4811559"/>
            <a:ext cx="2032000" cy="1883834"/>
            <a:chOff x="698501" y="4804833"/>
            <a:chExt cx="2032000" cy="1883834"/>
          </a:xfrm>
        </p:grpSpPr>
        <p:sp>
          <p:nvSpPr>
            <p:cNvPr id="2" name="Rectangle 1"/>
            <p:cNvSpPr/>
            <p:nvPr/>
          </p:nvSpPr>
          <p:spPr>
            <a:xfrm>
              <a:off x="698501" y="4804833"/>
              <a:ext cx="2032000" cy="1883834"/>
            </a:xfrm>
            <a:prstGeom prst="rect">
              <a:avLst/>
            </a:prstGeom>
            <a:solidFill>
              <a:srgbClr val="B6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98501" y="4804833"/>
              <a:ext cx="2032000" cy="1815882"/>
            </a:xfrm>
            <a:prstGeom prst="rect">
              <a:avLst/>
            </a:prstGeom>
            <a:noFill/>
          </p:spPr>
          <p:txBody>
            <a:bodyPr wrap="square" rtlCol="0">
              <a:spAutoFit/>
            </a:bodyPr>
            <a:lstStyle/>
            <a:p>
              <a:pPr algn="ctr"/>
              <a:r>
                <a:rPr lang="en-US" sz="1600" b="1" dirty="0">
                  <a:latin typeface="Bell MT"/>
                  <a:cs typeface="Bell MT"/>
                </a:rPr>
                <a:t>Levels 1-3</a:t>
              </a:r>
            </a:p>
            <a:p>
              <a:pPr algn="ctr"/>
              <a:r>
                <a:rPr lang="en-US" sz="1600" dirty="0">
                  <a:latin typeface="Bell MT"/>
                  <a:cs typeface="Bell MT"/>
                </a:rPr>
                <a:t>You are able to describe the adaptations of the plants and animals in the tropical rainforest. </a:t>
              </a:r>
              <a:endParaRPr lang="en-US" sz="1600" dirty="0">
                <a:latin typeface="Bell MT"/>
                <a:cs typeface="Bell MT"/>
              </a:endParaRPr>
            </a:p>
          </p:txBody>
        </p:sp>
      </p:grpSp>
      <p:grpSp>
        <p:nvGrpSpPr>
          <p:cNvPr id="21" name="Group 20"/>
          <p:cNvGrpSpPr/>
          <p:nvPr/>
        </p:nvGrpSpPr>
        <p:grpSpPr>
          <a:xfrm>
            <a:off x="6026151" y="4797739"/>
            <a:ext cx="2032000" cy="1890929"/>
            <a:chOff x="3486151" y="4797738"/>
            <a:chExt cx="2032000" cy="1890929"/>
          </a:xfrm>
        </p:grpSpPr>
        <p:sp>
          <p:nvSpPr>
            <p:cNvPr id="7" name="Rectangle 6"/>
            <p:cNvSpPr/>
            <p:nvPr/>
          </p:nvSpPr>
          <p:spPr>
            <a:xfrm>
              <a:off x="3486151" y="4804833"/>
              <a:ext cx="2032000" cy="188383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86151" y="4797738"/>
              <a:ext cx="2032000" cy="1815882"/>
            </a:xfrm>
            <a:prstGeom prst="rect">
              <a:avLst/>
            </a:prstGeom>
            <a:noFill/>
          </p:spPr>
          <p:txBody>
            <a:bodyPr wrap="square" rtlCol="0">
              <a:spAutoFit/>
            </a:bodyPr>
            <a:lstStyle/>
            <a:p>
              <a:pPr algn="ctr"/>
              <a:r>
                <a:rPr lang="en-US" sz="1600" b="1" dirty="0">
                  <a:latin typeface="Bell MT"/>
                  <a:cs typeface="Bell MT"/>
                </a:rPr>
                <a:t>Levels 4-6</a:t>
              </a:r>
            </a:p>
            <a:p>
              <a:pPr algn="ctr"/>
              <a:r>
                <a:rPr lang="en-US" sz="1600" dirty="0">
                  <a:latin typeface="Bell MT"/>
                  <a:cs typeface="Bell MT"/>
                </a:rPr>
                <a:t>You are able to explain why the adaptions that plants and animals have are important in the rainforest.  </a:t>
              </a:r>
              <a:endParaRPr lang="en-US" sz="1600" dirty="0">
                <a:latin typeface="Bell MT"/>
                <a:cs typeface="Bell MT"/>
              </a:endParaRPr>
            </a:p>
          </p:txBody>
        </p:sp>
      </p:grpSp>
      <p:grpSp>
        <p:nvGrpSpPr>
          <p:cNvPr id="27" name="Group 26"/>
          <p:cNvGrpSpPr/>
          <p:nvPr/>
        </p:nvGrpSpPr>
        <p:grpSpPr>
          <a:xfrm>
            <a:off x="8371220" y="4804833"/>
            <a:ext cx="2032000" cy="1883834"/>
            <a:chOff x="6407151" y="4804833"/>
            <a:chExt cx="2032000" cy="1883834"/>
          </a:xfrm>
        </p:grpSpPr>
        <p:sp>
          <p:nvSpPr>
            <p:cNvPr id="8" name="Rectangle 7"/>
            <p:cNvSpPr/>
            <p:nvPr/>
          </p:nvSpPr>
          <p:spPr>
            <a:xfrm>
              <a:off x="6407151" y="4804833"/>
              <a:ext cx="2032000" cy="1883834"/>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07151" y="4804833"/>
              <a:ext cx="2032000" cy="1815882"/>
            </a:xfrm>
            <a:prstGeom prst="rect">
              <a:avLst/>
            </a:prstGeom>
            <a:noFill/>
          </p:spPr>
          <p:txBody>
            <a:bodyPr wrap="square" rtlCol="0">
              <a:spAutoFit/>
            </a:bodyPr>
            <a:lstStyle/>
            <a:p>
              <a:pPr algn="ctr"/>
              <a:r>
                <a:rPr lang="en-US" sz="1600" b="1" dirty="0">
                  <a:latin typeface="Bell MT"/>
                  <a:cs typeface="Bell MT"/>
                </a:rPr>
                <a:t>Levels 7-9</a:t>
              </a:r>
            </a:p>
            <a:p>
              <a:pPr algn="ctr"/>
              <a:r>
                <a:rPr lang="en-US" sz="1600" dirty="0">
                  <a:latin typeface="Bell MT"/>
                  <a:cs typeface="Bell MT"/>
                </a:rPr>
                <a:t>You are able to examine the importance of the adaptations in relation to climate and soil.</a:t>
              </a:r>
              <a:endParaRPr lang="en-US" sz="1600" dirty="0">
                <a:latin typeface="Bell MT"/>
                <a:cs typeface="Bell MT"/>
              </a:endParaRPr>
            </a:p>
          </p:txBody>
        </p:sp>
      </p:grpSp>
      <p:grpSp>
        <p:nvGrpSpPr>
          <p:cNvPr id="6" name="Group 5"/>
          <p:cNvGrpSpPr/>
          <p:nvPr/>
        </p:nvGrpSpPr>
        <p:grpSpPr>
          <a:xfrm>
            <a:off x="1638301" y="459181"/>
            <a:ext cx="2214034" cy="1970617"/>
            <a:chOff x="114300" y="102657"/>
            <a:chExt cx="2214034" cy="1970617"/>
          </a:xfrm>
        </p:grpSpPr>
        <p:grpSp>
          <p:nvGrpSpPr>
            <p:cNvPr id="5" name="Group 4"/>
            <p:cNvGrpSpPr/>
            <p:nvPr/>
          </p:nvGrpSpPr>
          <p:grpSpPr>
            <a:xfrm>
              <a:off x="114301" y="102657"/>
              <a:ext cx="2214033" cy="1970617"/>
              <a:chOff x="114301" y="102657"/>
              <a:chExt cx="2214033" cy="1970617"/>
            </a:xfrm>
          </p:grpSpPr>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114301" y="102657"/>
                <a:ext cx="2214033" cy="1970617"/>
              </a:xfrm>
              <a:prstGeom prst="rect">
                <a:avLst/>
              </a:prstGeom>
              <a:noFill/>
              <a:ln>
                <a:noFill/>
              </a:ln>
              <a:extLst>
                <a:ext uri="{FAA26D3D-D897-4be2-8F04-BA451C77F1D7}">
                  <ma14:placeholderFlag xmlns:ma14="http://schemas.microsoft.com/office/mac/drawingml/2011/main"/>
                </a:ext>
              </a:extLst>
            </p:spPr>
          </p:pic>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1492247" y="186266"/>
                <a:ext cx="740835" cy="742578"/>
              </a:xfrm>
              <a:prstGeom prst="rect">
                <a:avLst/>
              </a:prstGeom>
              <a:noFill/>
              <a:ln>
                <a:noFill/>
              </a:ln>
              <a:extLst>
                <a:ext uri="{FAA26D3D-D897-4be2-8F04-BA451C77F1D7}">
                  <ma14:placeholderFlag xmlns:ma14="http://schemas.microsoft.com/office/mac/drawingml/2011/main"/>
                </a:ext>
              </a:extLst>
            </p:spPr>
          </p:pic>
        </p:grpSp>
        <p:sp>
          <p:nvSpPr>
            <p:cNvPr id="19" name="Text Box 5"/>
            <p:cNvSpPr txBox="1"/>
            <p:nvPr/>
          </p:nvSpPr>
          <p:spPr>
            <a:xfrm>
              <a:off x="114300" y="272880"/>
              <a:ext cx="2214034" cy="69177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prstTxWarp>
              <a:noAutofit/>
            </a:bodyPr>
            <a:lstStyle/>
            <a:p>
              <a:r>
                <a:rPr lang="en-GB" sz="2400" dirty="0">
                  <a:latin typeface="Lucida Calligraphy"/>
                  <a:ea typeface="ＭＳ 明朝"/>
                  <a:cs typeface="Lucida Calligraphy"/>
                </a:rPr>
                <a:t>Map from memory</a:t>
              </a:r>
              <a:endParaRPr lang="en-GB" sz="2400" dirty="0">
                <a:latin typeface="Lucida Calligraphy"/>
                <a:ea typeface="ＭＳ 明朝"/>
                <a:cs typeface="Lucida Calligraphy"/>
              </a:endParaRPr>
            </a:p>
          </p:txBody>
        </p:sp>
      </p:grpSp>
      <p:sp>
        <p:nvSpPr>
          <p:cNvPr id="13" name="Rounded Rectangle 12"/>
          <p:cNvSpPr/>
          <p:nvPr/>
        </p:nvSpPr>
        <p:spPr>
          <a:xfrm>
            <a:off x="1634604" y="2673505"/>
            <a:ext cx="2888328" cy="1726091"/>
          </a:xfrm>
          <a:prstGeom prst="roundRect">
            <a:avLst/>
          </a:prstGeom>
          <a:solidFill>
            <a:srgbClr val="39914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Bell MT"/>
                <a:cs typeface="Bell MT"/>
              </a:rPr>
              <a:t>Explain:</a:t>
            </a:r>
          </a:p>
          <a:p>
            <a:pPr marL="342900" indent="-342900">
              <a:buAutoNum type="alphaLcParenR"/>
            </a:pPr>
            <a:r>
              <a:rPr lang="en-US" sz="1400" dirty="0">
                <a:solidFill>
                  <a:schemeClr val="tx1"/>
                </a:solidFill>
                <a:latin typeface="Bell MT"/>
                <a:cs typeface="Bell MT"/>
              </a:rPr>
              <a:t>Why adaptions are needed in the rainforest</a:t>
            </a:r>
          </a:p>
          <a:p>
            <a:pPr marL="342900" indent="-342900">
              <a:buAutoNum type="alphaLcParenR"/>
            </a:pPr>
            <a:r>
              <a:rPr lang="en-US" sz="1400" dirty="0">
                <a:solidFill>
                  <a:schemeClr val="tx1"/>
                </a:solidFill>
                <a:latin typeface="Bell MT"/>
                <a:cs typeface="Bell MT"/>
              </a:rPr>
              <a:t>Which adaptation is most important for plants</a:t>
            </a:r>
          </a:p>
          <a:p>
            <a:pPr marL="342900" indent="-342900">
              <a:buAutoNum type="alphaLcParenR"/>
            </a:pPr>
            <a:r>
              <a:rPr lang="en-US" sz="1400" dirty="0">
                <a:solidFill>
                  <a:schemeClr val="tx1"/>
                </a:solidFill>
                <a:latin typeface="Bell MT"/>
                <a:cs typeface="Bell MT"/>
              </a:rPr>
              <a:t>Which adaptation is most important for animals </a:t>
            </a:r>
            <a:endParaRPr lang="en-US" sz="1400" dirty="0">
              <a:solidFill>
                <a:schemeClr val="tx1"/>
              </a:solidFill>
              <a:latin typeface="Bell MT"/>
              <a:cs typeface="Bell MT"/>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3153" y="4618411"/>
            <a:ext cx="62229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2131489" y="4868586"/>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Harrington"/>
                <a:cs typeface="Harrington"/>
              </a:rPr>
              <a:t>Literacy</a:t>
            </a:r>
          </a:p>
        </p:txBody>
      </p:sp>
      <p:sp>
        <p:nvSpPr>
          <p:cNvPr id="31" name="TextBox 30"/>
          <p:cNvSpPr txBox="1"/>
          <p:nvPr/>
        </p:nvSpPr>
        <p:spPr>
          <a:xfrm>
            <a:off x="1678521" y="5310399"/>
            <a:ext cx="1904105" cy="1384995"/>
          </a:xfrm>
          <a:prstGeom prst="rect">
            <a:avLst/>
          </a:prstGeom>
          <a:noFill/>
          <a:ln>
            <a:solidFill>
              <a:schemeClr val="tx1"/>
            </a:solidFill>
          </a:ln>
        </p:spPr>
        <p:txBody>
          <a:bodyPr wrap="square">
            <a:spAutoFit/>
          </a:bodyPr>
          <a:lstStyle/>
          <a:p>
            <a:pPr>
              <a:defRPr/>
            </a:pPr>
            <a:r>
              <a:rPr lang="en-US" sz="1200" dirty="0">
                <a:latin typeface="Bell MT"/>
                <a:cs typeface="Bell MT"/>
              </a:rPr>
              <a:t>Can you use these key terms</a:t>
            </a:r>
            <a:r>
              <a:rPr lang="en-US" sz="1200" dirty="0">
                <a:latin typeface="Bell MT"/>
                <a:cs typeface="Bell MT"/>
              </a:rPr>
              <a:t>:</a:t>
            </a:r>
          </a:p>
          <a:p>
            <a:pPr marL="171450" indent="-171450">
              <a:buFont typeface="Arial"/>
              <a:buChar char="•"/>
              <a:defRPr/>
            </a:pPr>
            <a:r>
              <a:rPr lang="en-US" sz="1200" dirty="0">
                <a:latin typeface="Bell MT"/>
                <a:cs typeface="Bell MT"/>
              </a:rPr>
              <a:t>Drip-tip</a:t>
            </a:r>
          </a:p>
          <a:p>
            <a:pPr marL="171450" indent="-171450">
              <a:buFont typeface="Arial"/>
              <a:buChar char="•"/>
              <a:defRPr/>
            </a:pPr>
            <a:r>
              <a:rPr lang="en-US" sz="1200" dirty="0">
                <a:latin typeface="Bell MT"/>
                <a:cs typeface="Bell MT"/>
              </a:rPr>
              <a:t>Nutrients </a:t>
            </a:r>
          </a:p>
          <a:p>
            <a:pPr marL="171450" indent="-171450">
              <a:buFont typeface="Arial"/>
              <a:buChar char="•"/>
              <a:defRPr/>
            </a:pPr>
            <a:r>
              <a:rPr lang="en-US" sz="1200" dirty="0">
                <a:latin typeface="Bell MT"/>
                <a:cs typeface="Bell MT"/>
              </a:rPr>
              <a:t>Buttress roots</a:t>
            </a:r>
          </a:p>
          <a:p>
            <a:pPr marL="171450" indent="-171450">
              <a:buFont typeface="Arial"/>
              <a:buChar char="•"/>
              <a:defRPr/>
            </a:pPr>
            <a:r>
              <a:rPr lang="en-US" sz="1200" dirty="0">
                <a:latin typeface="Bell MT"/>
                <a:cs typeface="Bell MT"/>
              </a:rPr>
              <a:t>Competition </a:t>
            </a:r>
          </a:p>
          <a:p>
            <a:pPr marL="171450" indent="-171450">
              <a:buFont typeface="Arial"/>
              <a:buChar char="•"/>
              <a:defRPr/>
            </a:pPr>
            <a:r>
              <a:rPr lang="en-US" sz="1200" dirty="0">
                <a:latin typeface="Bell MT"/>
                <a:cs typeface="Bell MT"/>
              </a:rPr>
              <a:t>Emergents </a:t>
            </a:r>
          </a:p>
        </p:txBody>
      </p:sp>
      <p:pic>
        <p:nvPicPr>
          <p:cNvPr id="32" name="Picture 31"/>
          <p:cNvPicPr>
            <a:picLocks noChangeAspect="1"/>
          </p:cNvPicPr>
          <p:nvPr/>
        </p:nvPicPr>
        <p:blipFill>
          <a:blip r:embed="rId5"/>
          <a:stretch>
            <a:fillRect/>
          </a:stretch>
        </p:blipFill>
        <p:spPr>
          <a:xfrm>
            <a:off x="4008208" y="2284038"/>
            <a:ext cx="778933" cy="778933"/>
          </a:xfrm>
          <a:prstGeom prst="rect">
            <a:avLst/>
          </a:prstGeom>
        </p:spPr>
      </p:pic>
      <p:sp>
        <p:nvSpPr>
          <p:cNvPr id="33" name="Rectangle 32"/>
          <p:cNvSpPr/>
          <p:nvPr/>
        </p:nvSpPr>
        <p:spPr>
          <a:xfrm>
            <a:off x="1524000" y="-32762"/>
            <a:ext cx="9144000"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How are the plants and animals adapted to the TRF?</a:t>
            </a:r>
            <a:endPar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endParaRPr>
          </a:p>
        </p:txBody>
      </p:sp>
      <p:grpSp>
        <p:nvGrpSpPr>
          <p:cNvPr id="34" name="Group 33"/>
          <p:cNvGrpSpPr/>
          <p:nvPr/>
        </p:nvGrpSpPr>
        <p:grpSpPr>
          <a:xfrm>
            <a:off x="4672840" y="366754"/>
            <a:ext cx="5943600" cy="4343400"/>
            <a:chOff x="0" y="0"/>
            <a:chExt cx="5943600" cy="4343400"/>
          </a:xfrm>
        </p:grpSpPr>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backgroundRemoval t="0" b="98942" l="0" r="100000">
                          <a14:foregroundMark x1="12019" y1="61905" x2="12019" y2="61905"/>
                          <a14:foregroundMark x1="21635" y1="61023" x2="21635" y2="61023"/>
                          <a14:foregroundMark x1="13942" y1="60494" x2="13942" y2="60494"/>
                          <a14:foregroundMark x1="14423" y1="54850" x2="14423" y2="54850"/>
                          <a14:foregroundMark x1="18109" y1="58201" x2="18109" y2="58201"/>
                          <a14:foregroundMark x1="10577" y1="38624" x2="10577" y2="38624"/>
                          <a14:foregroundMark x1="8333" y1="33686" x2="8333" y2="33686"/>
                          <a14:foregroundMark x1="6090" y1="31922" x2="6090" y2="31922"/>
                          <a14:foregroundMark x1="9135" y1="27690" x2="9135" y2="27690"/>
                        </a14:backgroundRemoval>
                      </a14:imgEffect>
                    </a14:imgLayer>
                  </a14:imgProps>
                </a:ext>
                <a:ext uri="{28A0092B-C50C-407E-A947-70E740481C1C}">
                  <a14:useLocalDpi xmlns:a14="http://schemas.microsoft.com/office/drawing/2010/main" val="0"/>
                </a:ext>
              </a:extLst>
            </a:blip>
            <a:srcRect/>
            <a:stretch>
              <a:fillRect/>
            </a:stretch>
          </p:blipFill>
          <p:spPr bwMode="auto">
            <a:xfrm>
              <a:off x="114300" y="228600"/>
              <a:ext cx="4028440" cy="3657600"/>
            </a:xfrm>
            <a:prstGeom prst="rect">
              <a:avLst/>
            </a:prstGeom>
            <a:noFill/>
            <a:ln>
              <a:noFill/>
            </a:ln>
            <a:extLst>
              <a:ext uri="{FAA26D3D-D897-4be2-8F04-BA451C77F1D7}">
                <ma14:placeholderFlag xmlns:ma14="http://schemas.microsoft.com/office/mac/drawingml/2011/main"/>
              </a:ext>
            </a:extLst>
          </p:spPr>
        </p:pic>
        <p:sp>
          <p:nvSpPr>
            <p:cNvPr id="36" name="Rounded Rectangle 35"/>
            <p:cNvSpPr/>
            <p:nvPr/>
          </p:nvSpPr>
          <p:spPr>
            <a:xfrm>
              <a:off x="3429000" y="2400300"/>
              <a:ext cx="2514600" cy="6858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Plants called epiphytes can live on branches high in the canopy to seek sunlight- they obtain nutrients from water and air rather than soil</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37" name="Rounded Rectangle 36"/>
            <p:cNvSpPr/>
            <p:nvPr/>
          </p:nvSpPr>
          <p:spPr>
            <a:xfrm>
              <a:off x="1028700" y="800100"/>
              <a:ext cx="1371600" cy="5715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800" dirty="0">
                  <a:solidFill>
                    <a:srgbClr val="000000"/>
                  </a:solidFill>
                  <a:latin typeface="Bell MT"/>
                  <a:ea typeface="ＭＳ 明朝"/>
                  <a:cs typeface="Bell MT"/>
                </a:rPr>
                <a:t>The smooth bark on trees to allow water to flow down easily</a:t>
              </a:r>
              <a:endParaRPr lang="en-GB" sz="900" dirty="0">
                <a:latin typeface="Bell MT"/>
                <a:ea typeface="ＭＳ 明朝"/>
                <a:cs typeface="Bell MT"/>
              </a:endParaRPr>
            </a:p>
            <a:p>
              <a:pPr algn="just">
                <a:lnSpc>
                  <a:spcPct val="150000"/>
                </a:lnSpc>
              </a:pPr>
              <a:r>
                <a:rPr lang="en-GB" sz="800" dirty="0">
                  <a:solidFill>
                    <a:srgbClr val="000000"/>
                  </a:solidFill>
                  <a:latin typeface="Bell MT"/>
                  <a:ea typeface="ＭＳ 明朝"/>
                  <a:cs typeface="Bell MT"/>
                </a:rPr>
                <a:t> </a:t>
              </a:r>
              <a:endParaRPr lang="en-GB" sz="900" dirty="0">
                <a:latin typeface="Bell MT"/>
                <a:ea typeface="ＭＳ 明朝"/>
                <a:cs typeface="Bell MT"/>
              </a:endParaRPr>
            </a:p>
          </p:txBody>
        </p:sp>
        <p:sp>
          <p:nvSpPr>
            <p:cNvPr id="38" name="Rounded Rectangle 37"/>
            <p:cNvSpPr/>
            <p:nvPr/>
          </p:nvSpPr>
          <p:spPr>
            <a:xfrm>
              <a:off x="3543300" y="1257300"/>
              <a:ext cx="2057400" cy="5715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Many leaves have a drip-tip to allow the heavy rain to drip off the leaf. </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39" name="Rounded Rectangle 38"/>
            <p:cNvSpPr/>
            <p:nvPr/>
          </p:nvSpPr>
          <p:spPr>
            <a:xfrm>
              <a:off x="3543300" y="0"/>
              <a:ext cx="1828800" cy="685800"/>
            </a:xfrm>
            <a:prstGeom prst="roundRect">
              <a:avLst/>
            </a:prstGeom>
            <a:solidFill>
              <a:sysClr val="window" lastClr="FFFFFF">
                <a:lumMod val="85000"/>
              </a:sysClr>
            </a:solidFill>
            <a:ln w="9525" cap="flat" cmpd="sng" algn="ctr">
              <a:solidFill>
                <a:sysClr val="windowText" lastClr="000000"/>
              </a:solidFill>
              <a:prstDash val="solid"/>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800" dirty="0">
                  <a:latin typeface="Bell MT"/>
                  <a:ea typeface="ＭＳ 明朝"/>
                  <a:cs typeface="Bell MT"/>
                </a:rPr>
                <a:t>Fast-growing trees such as kapok out compete other trees to reach sunlight- such trees are called emergents</a:t>
              </a:r>
              <a:endParaRPr lang="en-GB" sz="900" dirty="0">
                <a:latin typeface="Bell MT"/>
                <a:ea typeface="ＭＳ 明朝"/>
                <a:cs typeface="Bell MT"/>
              </a:endParaRPr>
            </a:p>
            <a:p>
              <a:pPr algn="just">
                <a:lnSpc>
                  <a:spcPct val="150000"/>
                </a:lnSpc>
              </a:pPr>
              <a:r>
                <a:rPr lang="en-GB" sz="800" dirty="0">
                  <a:solidFill>
                    <a:srgbClr val="000000"/>
                  </a:solidFill>
                  <a:latin typeface="Bell MT"/>
                  <a:ea typeface="ＭＳ 明朝"/>
                  <a:cs typeface="Bell MT"/>
                </a:rPr>
                <a:t> </a:t>
              </a:r>
              <a:endParaRPr lang="en-GB" sz="900" dirty="0">
                <a:latin typeface="Bell MT"/>
                <a:ea typeface="ＭＳ 明朝"/>
                <a:cs typeface="Bell MT"/>
              </a:endParaRPr>
            </a:p>
          </p:txBody>
        </p:sp>
        <p:sp>
          <p:nvSpPr>
            <p:cNvPr id="40" name="Rounded Rectangle 39"/>
            <p:cNvSpPr/>
            <p:nvPr/>
          </p:nvSpPr>
          <p:spPr>
            <a:xfrm>
              <a:off x="2286000" y="3771900"/>
              <a:ext cx="2057400" cy="457200"/>
            </a:xfrm>
            <a:prstGeom prst="roundRect">
              <a:avLst/>
            </a:prstGeom>
            <a:solidFill>
              <a:schemeClr val="bg1">
                <a:lumMod val="85000"/>
              </a:schemeClr>
            </a:solidFill>
            <a:ln>
              <a:solidFill>
                <a:schemeClr val="tx1"/>
              </a:solidFill>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Many trees have flexible bases so that they can turn to face the Sun</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41" name="Rounded Rectangle 40"/>
            <p:cNvSpPr/>
            <p:nvPr/>
          </p:nvSpPr>
          <p:spPr>
            <a:xfrm>
              <a:off x="0" y="3429000"/>
              <a:ext cx="2171700" cy="9144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Buttresses- massive ridges help support the base of the tall trees and help transport water. May also help oxygen/ carbon dioxide exchange by increasing the surface area</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cxnSp>
          <p:nvCxnSpPr>
            <p:cNvPr id="46" name="Straight Arrow Connector 45"/>
            <p:cNvCxnSpPr/>
            <p:nvPr/>
          </p:nvCxnSpPr>
          <p:spPr>
            <a:xfrm flipV="1">
              <a:off x="3200400" y="457200"/>
              <a:ext cx="4572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286000" y="1257300"/>
              <a:ext cx="342900" cy="11430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057400" y="3429000"/>
              <a:ext cx="11430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3429000" y="1714500"/>
              <a:ext cx="8001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743200" y="2743200"/>
              <a:ext cx="800100" cy="1143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822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2228" y="321751"/>
            <a:ext cx="2312690" cy="1600200"/>
          </a:xfrm>
          <a:solidFill>
            <a:srgbClr val="92D050"/>
          </a:solidFill>
        </p:spPr>
        <p:txBody>
          <a:bodyPr/>
          <a:lstStyle/>
          <a:p>
            <a:pPr algn="ctr"/>
            <a:r>
              <a:rPr lang="en-US" b="1" dirty="0" smtClean="0"/>
              <a:t>Layers of the tropical rainforest </a:t>
            </a:r>
            <a:endParaRPr lang="en-US" b="1" dirty="0"/>
          </a:p>
        </p:txBody>
      </p:sp>
      <p:sp>
        <p:nvSpPr>
          <p:cNvPr id="18" name="Content Placeholder 17"/>
          <p:cNvSpPr>
            <a:spLocks noGrp="1"/>
          </p:cNvSpPr>
          <p:nvPr>
            <p:ph idx="1"/>
          </p:nvPr>
        </p:nvSpPr>
        <p:spPr/>
        <p:txBody>
          <a:bodyPr/>
          <a:lstStyle/>
          <a:p>
            <a:endParaRPr lang="en-US"/>
          </a:p>
        </p:txBody>
      </p:sp>
      <p:sp>
        <p:nvSpPr>
          <p:cNvPr id="19" name="Text Placeholder 18"/>
          <p:cNvSpPr>
            <a:spLocks noGrp="1"/>
          </p:cNvSpPr>
          <p:nvPr>
            <p:ph type="body" sz="half" idx="2"/>
          </p:nvPr>
        </p:nvSpPr>
        <p:spPr/>
        <p:txBody>
          <a:bodyPr/>
          <a:lstStyle/>
          <a:p>
            <a:endParaRPr lang="en-US" dirty="0"/>
          </a:p>
        </p:txBody>
      </p:sp>
      <p:grpSp>
        <p:nvGrpSpPr>
          <p:cNvPr id="4" name="Group 3"/>
          <p:cNvGrpSpPr/>
          <p:nvPr/>
        </p:nvGrpSpPr>
        <p:grpSpPr>
          <a:xfrm>
            <a:off x="2894918" y="335755"/>
            <a:ext cx="9102451" cy="6176963"/>
            <a:chOff x="0" y="0"/>
            <a:chExt cx="5943600" cy="434340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8942" l="0" r="100000">
                          <a14:foregroundMark x1="12019" y1="61905" x2="12019" y2="61905"/>
                          <a14:foregroundMark x1="21635" y1="61023" x2="21635" y2="61023"/>
                          <a14:foregroundMark x1="13942" y1="60494" x2="13942" y2="60494"/>
                          <a14:foregroundMark x1="14423" y1="54850" x2="14423" y2="54850"/>
                          <a14:foregroundMark x1="18109" y1="58201" x2="18109" y2="58201"/>
                          <a14:foregroundMark x1="10577" y1="38624" x2="10577" y2="38624"/>
                          <a14:foregroundMark x1="8333" y1="33686" x2="8333" y2="33686"/>
                          <a14:foregroundMark x1="6090" y1="31922" x2="6090" y2="31922"/>
                          <a14:foregroundMark x1="9135" y1="27690" x2="9135" y2="27690"/>
                        </a14:backgroundRemoval>
                      </a14:imgEffect>
                    </a14:imgLayer>
                  </a14:imgProps>
                </a:ext>
                <a:ext uri="{28A0092B-C50C-407E-A947-70E740481C1C}">
                  <a14:useLocalDpi xmlns:a14="http://schemas.microsoft.com/office/drawing/2010/main" val="0"/>
                </a:ext>
              </a:extLst>
            </a:blip>
            <a:srcRect/>
            <a:stretch>
              <a:fillRect/>
            </a:stretch>
          </p:blipFill>
          <p:spPr bwMode="auto">
            <a:xfrm>
              <a:off x="114300" y="228600"/>
              <a:ext cx="4028440" cy="3657600"/>
            </a:xfrm>
            <a:prstGeom prst="rect">
              <a:avLst/>
            </a:prstGeom>
            <a:noFill/>
            <a:ln>
              <a:noFill/>
            </a:ln>
            <a:extLst>
              <a:ext uri="{FAA26D3D-D897-4be2-8F04-BA451C77F1D7}">
                <ma14:placeholderFlag xmlns:ma14="http://schemas.microsoft.com/office/mac/drawingml/2011/main"/>
              </a:ext>
            </a:extLst>
          </p:spPr>
        </p:pic>
        <p:sp>
          <p:nvSpPr>
            <p:cNvPr id="6" name="Rounded Rectangle 5"/>
            <p:cNvSpPr/>
            <p:nvPr/>
          </p:nvSpPr>
          <p:spPr>
            <a:xfrm>
              <a:off x="3429000" y="2400300"/>
              <a:ext cx="2514600" cy="6858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Plants called epiphytes can live on branches high in the canopy to seek sunlight- they obtain nutrients from water and air rather than soil</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7" name="Rounded Rectangle 6"/>
            <p:cNvSpPr/>
            <p:nvPr/>
          </p:nvSpPr>
          <p:spPr>
            <a:xfrm>
              <a:off x="1028700" y="800100"/>
              <a:ext cx="1371600" cy="5715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800" dirty="0">
                  <a:solidFill>
                    <a:srgbClr val="000000"/>
                  </a:solidFill>
                  <a:latin typeface="Bell MT"/>
                  <a:ea typeface="ＭＳ 明朝"/>
                  <a:cs typeface="Bell MT"/>
                </a:rPr>
                <a:t>The smooth bark on trees to allow water to flow down easily</a:t>
              </a:r>
              <a:endParaRPr lang="en-GB" sz="900" dirty="0">
                <a:latin typeface="Bell MT"/>
                <a:ea typeface="ＭＳ 明朝"/>
                <a:cs typeface="Bell MT"/>
              </a:endParaRPr>
            </a:p>
            <a:p>
              <a:pPr algn="just">
                <a:lnSpc>
                  <a:spcPct val="150000"/>
                </a:lnSpc>
              </a:pPr>
              <a:r>
                <a:rPr lang="en-GB" sz="800" dirty="0">
                  <a:solidFill>
                    <a:srgbClr val="000000"/>
                  </a:solidFill>
                  <a:latin typeface="Bell MT"/>
                  <a:ea typeface="ＭＳ 明朝"/>
                  <a:cs typeface="Bell MT"/>
                </a:rPr>
                <a:t> </a:t>
              </a:r>
              <a:endParaRPr lang="en-GB" sz="900" dirty="0">
                <a:latin typeface="Bell MT"/>
                <a:ea typeface="ＭＳ 明朝"/>
                <a:cs typeface="Bell MT"/>
              </a:endParaRPr>
            </a:p>
          </p:txBody>
        </p:sp>
        <p:sp>
          <p:nvSpPr>
            <p:cNvPr id="8" name="Rounded Rectangle 7"/>
            <p:cNvSpPr/>
            <p:nvPr/>
          </p:nvSpPr>
          <p:spPr>
            <a:xfrm>
              <a:off x="3543300" y="1257300"/>
              <a:ext cx="2057400" cy="5715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Many leaves have a drip-tip to allow the heavy rain to drip off the leaf. </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9" name="Rounded Rectangle 8"/>
            <p:cNvSpPr/>
            <p:nvPr/>
          </p:nvSpPr>
          <p:spPr>
            <a:xfrm>
              <a:off x="3543300" y="0"/>
              <a:ext cx="1828800" cy="685800"/>
            </a:xfrm>
            <a:prstGeom prst="roundRect">
              <a:avLst/>
            </a:prstGeom>
            <a:solidFill>
              <a:sysClr val="window" lastClr="FFFFFF">
                <a:lumMod val="85000"/>
              </a:sysClr>
            </a:solidFill>
            <a:ln w="9525" cap="flat" cmpd="sng" algn="ctr">
              <a:solidFill>
                <a:sysClr val="windowText" lastClr="000000"/>
              </a:solidFill>
              <a:prstDash val="solid"/>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800" dirty="0">
                  <a:latin typeface="Bell MT"/>
                  <a:ea typeface="ＭＳ 明朝"/>
                  <a:cs typeface="Bell MT"/>
                </a:rPr>
                <a:t>Fast-growing trees such as kapok out compete other trees to reach sunlight- such trees are called emergents</a:t>
              </a:r>
              <a:endParaRPr lang="en-GB" sz="900" dirty="0">
                <a:latin typeface="Bell MT"/>
                <a:ea typeface="ＭＳ 明朝"/>
                <a:cs typeface="Bell MT"/>
              </a:endParaRPr>
            </a:p>
            <a:p>
              <a:pPr algn="just">
                <a:lnSpc>
                  <a:spcPct val="150000"/>
                </a:lnSpc>
              </a:pPr>
              <a:r>
                <a:rPr lang="en-GB" sz="800" dirty="0">
                  <a:solidFill>
                    <a:srgbClr val="000000"/>
                  </a:solidFill>
                  <a:latin typeface="Bell MT"/>
                  <a:ea typeface="ＭＳ 明朝"/>
                  <a:cs typeface="Bell MT"/>
                </a:rPr>
                <a:t> </a:t>
              </a:r>
              <a:endParaRPr lang="en-GB" sz="900" dirty="0">
                <a:latin typeface="Bell MT"/>
                <a:ea typeface="ＭＳ 明朝"/>
                <a:cs typeface="Bell MT"/>
              </a:endParaRPr>
            </a:p>
          </p:txBody>
        </p:sp>
        <p:sp>
          <p:nvSpPr>
            <p:cNvPr id="10" name="Rounded Rectangle 9"/>
            <p:cNvSpPr/>
            <p:nvPr/>
          </p:nvSpPr>
          <p:spPr>
            <a:xfrm>
              <a:off x="2286000" y="3771900"/>
              <a:ext cx="2057400" cy="457200"/>
            </a:xfrm>
            <a:prstGeom prst="roundRect">
              <a:avLst/>
            </a:prstGeom>
            <a:solidFill>
              <a:schemeClr val="bg1">
                <a:lumMod val="85000"/>
              </a:schemeClr>
            </a:solidFill>
            <a:ln>
              <a:solidFill>
                <a:schemeClr val="tx1"/>
              </a:solidFill>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Many trees have flexible bases so that they can turn to face the Sun</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sp>
          <p:nvSpPr>
            <p:cNvPr id="11" name="Rounded Rectangle 10"/>
            <p:cNvSpPr/>
            <p:nvPr/>
          </p:nvSpPr>
          <p:spPr>
            <a:xfrm>
              <a:off x="0" y="3429000"/>
              <a:ext cx="2171700" cy="914400"/>
            </a:xfrm>
            <a:prstGeom prst="roundRect">
              <a:avLst/>
            </a:prstGeom>
            <a:solidFill>
              <a:schemeClr val="bg1">
                <a:lumMod val="85000"/>
              </a:schemeClr>
            </a:solid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en-GB" sz="900" dirty="0">
                  <a:solidFill>
                    <a:srgbClr val="000000"/>
                  </a:solidFill>
                  <a:latin typeface="Bell MT"/>
                  <a:ea typeface="ＭＳ 明朝"/>
                  <a:cs typeface="Bell MT"/>
                </a:rPr>
                <a:t>Buttresses- massive ridges help support the base of the tall trees and help transport water. May also help oxygen/ carbon dioxide exchange by increasing the surface area</a:t>
              </a:r>
              <a:endParaRPr lang="en-GB" sz="1000" dirty="0">
                <a:latin typeface="Bell MT"/>
                <a:ea typeface="ＭＳ 明朝"/>
                <a:cs typeface="Bell MT"/>
              </a:endParaRPr>
            </a:p>
            <a:p>
              <a:pPr algn="just">
                <a:lnSpc>
                  <a:spcPct val="150000"/>
                </a:lnSpc>
              </a:pPr>
              <a:r>
                <a:rPr lang="en-GB" sz="900" dirty="0">
                  <a:solidFill>
                    <a:srgbClr val="000000"/>
                  </a:solidFill>
                  <a:latin typeface="Bell MT"/>
                  <a:ea typeface="ＭＳ 明朝"/>
                  <a:cs typeface="Bell MT"/>
                </a:rPr>
                <a:t> </a:t>
              </a:r>
              <a:endParaRPr lang="en-GB" sz="1000" dirty="0">
                <a:latin typeface="Bell MT"/>
                <a:ea typeface="ＭＳ 明朝"/>
                <a:cs typeface="Bell MT"/>
              </a:endParaRPr>
            </a:p>
          </p:txBody>
        </p:sp>
        <p:cxnSp>
          <p:nvCxnSpPr>
            <p:cNvPr id="12" name="Straight Arrow Connector 11"/>
            <p:cNvCxnSpPr/>
            <p:nvPr/>
          </p:nvCxnSpPr>
          <p:spPr>
            <a:xfrm flipV="1">
              <a:off x="3200400" y="457200"/>
              <a:ext cx="4572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286000" y="1257300"/>
              <a:ext cx="342900" cy="11430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057400" y="3429000"/>
              <a:ext cx="11430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29000" y="1714500"/>
              <a:ext cx="800100" cy="3429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743200" y="2743200"/>
              <a:ext cx="800100" cy="114300"/>
            </a:xfrm>
            <a:prstGeom prst="straightConnector1">
              <a:avLst/>
            </a:prstGeom>
            <a:ln>
              <a:solidFill>
                <a:schemeClr val="tx1"/>
              </a:solidFill>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3870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2103</Words>
  <Application>Microsoft Macintosh PowerPoint</Application>
  <PresentationFormat>Widescreen</PresentationFormat>
  <Paragraphs>254</Paragraphs>
  <Slides>16</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Apple Chancery</vt:lpstr>
      <vt:lpstr>Bell MT</vt:lpstr>
      <vt:lpstr>Calibri Light</vt:lpstr>
      <vt:lpstr>Comic Sans MS</vt:lpstr>
      <vt:lpstr>Crete Round</vt:lpstr>
      <vt:lpstr>Harrington</vt:lpstr>
      <vt:lpstr>Impact</vt:lpstr>
      <vt:lpstr>Lucida Calligraphy</vt:lpstr>
      <vt:lpstr>ＭＳ Ｐゴシック</vt:lpstr>
      <vt:lpstr>ＭＳ 明朝</vt:lpstr>
      <vt:lpstr>Times</vt:lpstr>
      <vt:lpstr>Times New Roman</vt:lpstr>
      <vt:lpstr>Wingdings</vt:lpstr>
      <vt:lpstr>Arial</vt:lpstr>
      <vt:lpstr>Calibri</vt:lpstr>
      <vt:lpstr>Office Theme</vt:lpstr>
      <vt:lpstr>Rainforests</vt:lpstr>
      <vt:lpstr>Tropical rainforest of the world</vt:lpstr>
      <vt:lpstr>PowerPoint Presentation</vt:lpstr>
      <vt:lpstr>PowerPoint Presentation</vt:lpstr>
      <vt:lpstr>PowerPoint Presentation</vt:lpstr>
      <vt:lpstr>PowerPoint Presentation</vt:lpstr>
      <vt:lpstr>PowerPoint Presentation</vt:lpstr>
      <vt:lpstr>PowerPoint Presentation</vt:lpstr>
      <vt:lpstr>Layers of the tropical rainforest </vt:lpstr>
      <vt:lpstr>PowerPoint Presentation</vt:lpstr>
      <vt:lpstr>Key terms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Rainforests</dc:title>
  <dc:creator>Anna Bennett</dc:creator>
  <cp:lastModifiedBy>Anna Bennett</cp:lastModifiedBy>
  <cp:revision>5</cp:revision>
  <dcterms:created xsi:type="dcterms:W3CDTF">2017-09-05T18:15:07Z</dcterms:created>
  <dcterms:modified xsi:type="dcterms:W3CDTF">2017-09-05T19:00:21Z</dcterms:modified>
</cp:coreProperties>
</file>