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2" r:id="rId3"/>
    <p:sldId id="263" r:id="rId4"/>
    <p:sldId id="264" r:id="rId5"/>
    <p:sldId id="265" r:id="rId6"/>
    <p:sldId id="266" r:id="rId7"/>
    <p:sldId id="268" r:id="rId8"/>
    <p:sldId id="259" r:id="rId9"/>
    <p:sldId id="267" r:id="rId10"/>
    <p:sldId id="269" r:id="rId11"/>
    <p:sldId id="276" r:id="rId12"/>
    <p:sldId id="274" r:id="rId13"/>
    <p:sldId id="277" r:id="rId14"/>
    <p:sldId id="278" r:id="rId15"/>
    <p:sldId id="279" r:id="rId16"/>
    <p:sldId id="280" r:id="rId17"/>
    <p:sldId id="289" r:id="rId18"/>
    <p:sldId id="281" r:id="rId19"/>
    <p:sldId id="282" r:id="rId20"/>
    <p:sldId id="257" r:id="rId21"/>
    <p:sldId id="260" r:id="rId22"/>
    <p:sldId id="295" r:id="rId23"/>
    <p:sldId id="288" r:id="rId24"/>
    <p:sldId id="261" r:id="rId25"/>
    <p:sldId id="294" r:id="rId26"/>
    <p:sldId id="283" r:id="rId27"/>
    <p:sldId id="290" r:id="rId28"/>
    <p:sldId id="291" r:id="rId29"/>
    <p:sldId id="284" r:id="rId30"/>
    <p:sldId id="285" r:id="rId31"/>
    <p:sldId id="286" r:id="rId32"/>
    <p:sldId id="287"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84"/>
    <p:restoredTop sz="94611"/>
  </p:normalViewPr>
  <p:slideViewPr>
    <p:cSldViewPr snapToGrid="0" snapToObjects="1">
      <p:cViewPr varScale="1">
        <p:scale>
          <a:sx n="83" d="100"/>
          <a:sy n="83" d="100"/>
        </p:scale>
        <p:origin x="240"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DEAC-64AF-834E-B951-FEDABFFB2A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865590-9B97-A54C-90AC-83A7506965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38CEF3-5D62-C44B-BDB3-1BDC56EDF664}"/>
              </a:ext>
            </a:extLst>
          </p:cNvPr>
          <p:cNvSpPr>
            <a:spLocks noGrp="1"/>
          </p:cNvSpPr>
          <p:nvPr>
            <p:ph type="dt" sz="half" idx="10"/>
          </p:nvPr>
        </p:nvSpPr>
        <p:spPr/>
        <p:txBody>
          <a:bodyPr/>
          <a:lstStyle/>
          <a:p>
            <a:fld id="{7A12CDE5-3A16-6C41-B7A2-7478E66D5BF4}" type="datetimeFigureOut">
              <a:rPr lang="en-US" smtClean="0"/>
              <a:t>1/13/20</a:t>
            </a:fld>
            <a:endParaRPr lang="en-US"/>
          </a:p>
        </p:txBody>
      </p:sp>
      <p:sp>
        <p:nvSpPr>
          <p:cNvPr id="5" name="Footer Placeholder 4">
            <a:extLst>
              <a:ext uri="{FF2B5EF4-FFF2-40B4-BE49-F238E27FC236}">
                <a16:creationId xmlns:a16="http://schemas.microsoft.com/office/drawing/2014/main" id="{CA6BED7B-12C8-9F4C-B3DE-AA32B3B00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2CD69-59F7-3946-9929-A2B111B25A40}"/>
              </a:ext>
            </a:extLst>
          </p:cNvPr>
          <p:cNvSpPr>
            <a:spLocks noGrp="1"/>
          </p:cNvSpPr>
          <p:nvPr>
            <p:ph type="sldNum" sz="quarter" idx="12"/>
          </p:nvPr>
        </p:nvSpPr>
        <p:spPr/>
        <p:txBody>
          <a:bodyPr/>
          <a:lstStyle/>
          <a:p>
            <a:fld id="{AB68665D-6E41-9A48-B7E5-E87E5C1D8A7E}" type="slidenum">
              <a:rPr lang="en-US" smtClean="0"/>
              <a:t>‹#›</a:t>
            </a:fld>
            <a:endParaRPr lang="en-US"/>
          </a:p>
        </p:txBody>
      </p:sp>
    </p:spTree>
    <p:extLst>
      <p:ext uri="{BB962C8B-B14F-4D97-AF65-F5344CB8AC3E}">
        <p14:creationId xmlns:p14="http://schemas.microsoft.com/office/powerpoint/2010/main" val="29098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6F97-D90E-C446-B42E-54CCA7614B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A12643-A42E-BF4A-BE15-7AEDCE2774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A6BBA-35AE-0C42-9163-DCD096D4F738}"/>
              </a:ext>
            </a:extLst>
          </p:cNvPr>
          <p:cNvSpPr>
            <a:spLocks noGrp="1"/>
          </p:cNvSpPr>
          <p:nvPr>
            <p:ph type="dt" sz="half" idx="10"/>
          </p:nvPr>
        </p:nvSpPr>
        <p:spPr/>
        <p:txBody>
          <a:bodyPr/>
          <a:lstStyle/>
          <a:p>
            <a:fld id="{7A12CDE5-3A16-6C41-B7A2-7478E66D5BF4}" type="datetimeFigureOut">
              <a:rPr lang="en-US" smtClean="0"/>
              <a:t>1/13/20</a:t>
            </a:fld>
            <a:endParaRPr lang="en-US"/>
          </a:p>
        </p:txBody>
      </p:sp>
      <p:sp>
        <p:nvSpPr>
          <p:cNvPr id="5" name="Footer Placeholder 4">
            <a:extLst>
              <a:ext uri="{FF2B5EF4-FFF2-40B4-BE49-F238E27FC236}">
                <a16:creationId xmlns:a16="http://schemas.microsoft.com/office/drawing/2014/main" id="{656CA757-95A0-8841-9C01-B2481DD80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B6E71-D7E7-E547-BBAD-C6993EFAE61A}"/>
              </a:ext>
            </a:extLst>
          </p:cNvPr>
          <p:cNvSpPr>
            <a:spLocks noGrp="1"/>
          </p:cNvSpPr>
          <p:nvPr>
            <p:ph type="sldNum" sz="quarter" idx="12"/>
          </p:nvPr>
        </p:nvSpPr>
        <p:spPr/>
        <p:txBody>
          <a:bodyPr/>
          <a:lstStyle/>
          <a:p>
            <a:fld id="{AB68665D-6E41-9A48-B7E5-E87E5C1D8A7E}" type="slidenum">
              <a:rPr lang="en-US" smtClean="0"/>
              <a:t>‹#›</a:t>
            </a:fld>
            <a:endParaRPr lang="en-US"/>
          </a:p>
        </p:txBody>
      </p:sp>
    </p:spTree>
    <p:extLst>
      <p:ext uri="{BB962C8B-B14F-4D97-AF65-F5344CB8AC3E}">
        <p14:creationId xmlns:p14="http://schemas.microsoft.com/office/powerpoint/2010/main" val="57030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808C86-DC7D-8443-8234-E2131DA651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6F2113-FAE7-E847-AC73-F04E90053B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63258-01F6-F04F-B2A8-7C95DBC6F9F8}"/>
              </a:ext>
            </a:extLst>
          </p:cNvPr>
          <p:cNvSpPr>
            <a:spLocks noGrp="1"/>
          </p:cNvSpPr>
          <p:nvPr>
            <p:ph type="dt" sz="half" idx="10"/>
          </p:nvPr>
        </p:nvSpPr>
        <p:spPr/>
        <p:txBody>
          <a:bodyPr/>
          <a:lstStyle/>
          <a:p>
            <a:fld id="{7A12CDE5-3A16-6C41-B7A2-7478E66D5BF4}" type="datetimeFigureOut">
              <a:rPr lang="en-US" smtClean="0"/>
              <a:t>1/13/20</a:t>
            </a:fld>
            <a:endParaRPr lang="en-US"/>
          </a:p>
        </p:txBody>
      </p:sp>
      <p:sp>
        <p:nvSpPr>
          <p:cNvPr id="5" name="Footer Placeholder 4">
            <a:extLst>
              <a:ext uri="{FF2B5EF4-FFF2-40B4-BE49-F238E27FC236}">
                <a16:creationId xmlns:a16="http://schemas.microsoft.com/office/drawing/2014/main" id="{9D70FBA0-5805-DC42-B475-54C86BB11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833F6-DC3B-E441-B6A4-9F498EB56B7E}"/>
              </a:ext>
            </a:extLst>
          </p:cNvPr>
          <p:cNvSpPr>
            <a:spLocks noGrp="1"/>
          </p:cNvSpPr>
          <p:nvPr>
            <p:ph type="sldNum" sz="quarter" idx="12"/>
          </p:nvPr>
        </p:nvSpPr>
        <p:spPr/>
        <p:txBody>
          <a:bodyPr/>
          <a:lstStyle/>
          <a:p>
            <a:fld id="{AB68665D-6E41-9A48-B7E5-E87E5C1D8A7E}" type="slidenum">
              <a:rPr lang="en-US" smtClean="0"/>
              <a:t>‹#›</a:t>
            </a:fld>
            <a:endParaRPr lang="en-US"/>
          </a:p>
        </p:txBody>
      </p:sp>
    </p:spTree>
    <p:extLst>
      <p:ext uri="{BB962C8B-B14F-4D97-AF65-F5344CB8AC3E}">
        <p14:creationId xmlns:p14="http://schemas.microsoft.com/office/powerpoint/2010/main" val="109004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FC3C-579D-9343-9E17-BB8CEE54F5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F32BB-B68F-B647-A763-202B77FA3C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18A77-9FDF-744A-951C-C1C98492E0DD}"/>
              </a:ext>
            </a:extLst>
          </p:cNvPr>
          <p:cNvSpPr>
            <a:spLocks noGrp="1"/>
          </p:cNvSpPr>
          <p:nvPr>
            <p:ph type="dt" sz="half" idx="10"/>
          </p:nvPr>
        </p:nvSpPr>
        <p:spPr/>
        <p:txBody>
          <a:bodyPr/>
          <a:lstStyle/>
          <a:p>
            <a:fld id="{7A12CDE5-3A16-6C41-B7A2-7478E66D5BF4}" type="datetimeFigureOut">
              <a:rPr lang="en-US" smtClean="0"/>
              <a:t>1/13/20</a:t>
            </a:fld>
            <a:endParaRPr lang="en-US"/>
          </a:p>
        </p:txBody>
      </p:sp>
      <p:sp>
        <p:nvSpPr>
          <p:cNvPr id="5" name="Footer Placeholder 4">
            <a:extLst>
              <a:ext uri="{FF2B5EF4-FFF2-40B4-BE49-F238E27FC236}">
                <a16:creationId xmlns:a16="http://schemas.microsoft.com/office/drawing/2014/main" id="{490DFF6E-4939-EC41-B35B-16DC20955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DABEA-30D2-8D47-A52D-04C1E6C7D8F3}"/>
              </a:ext>
            </a:extLst>
          </p:cNvPr>
          <p:cNvSpPr>
            <a:spLocks noGrp="1"/>
          </p:cNvSpPr>
          <p:nvPr>
            <p:ph type="sldNum" sz="quarter" idx="12"/>
          </p:nvPr>
        </p:nvSpPr>
        <p:spPr/>
        <p:txBody>
          <a:bodyPr/>
          <a:lstStyle/>
          <a:p>
            <a:fld id="{AB68665D-6E41-9A48-B7E5-E87E5C1D8A7E}" type="slidenum">
              <a:rPr lang="en-US" smtClean="0"/>
              <a:t>‹#›</a:t>
            </a:fld>
            <a:endParaRPr lang="en-US"/>
          </a:p>
        </p:txBody>
      </p:sp>
    </p:spTree>
    <p:extLst>
      <p:ext uri="{BB962C8B-B14F-4D97-AF65-F5344CB8AC3E}">
        <p14:creationId xmlns:p14="http://schemas.microsoft.com/office/powerpoint/2010/main" val="327925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70E7-D184-1F4A-AE1D-2DED16738D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F9D8C-E3C7-3D4F-B27B-0CA2208207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CF5A15-CB11-624D-8F7A-679E317BF70B}"/>
              </a:ext>
            </a:extLst>
          </p:cNvPr>
          <p:cNvSpPr>
            <a:spLocks noGrp="1"/>
          </p:cNvSpPr>
          <p:nvPr>
            <p:ph type="dt" sz="half" idx="10"/>
          </p:nvPr>
        </p:nvSpPr>
        <p:spPr/>
        <p:txBody>
          <a:bodyPr/>
          <a:lstStyle/>
          <a:p>
            <a:fld id="{7A12CDE5-3A16-6C41-B7A2-7478E66D5BF4}" type="datetimeFigureOut">
              <a:rPr lang="en-US" smtClean="0"/>
              <a:t>1/13/20</a:t>
            </a:fld>
            <a:endParaRPr lang="en-US"/>
          </a:p>
        </p:txBody>
      </p:sp>
      <p:sp>
        <p:nvSpPr>
          <p:cNvPr id="5" name="Footer Placeholder 4">
            <a:extLst>
              <a:ext uri="{FF2B5EF4-FFF2-40B4-BE49-F238E27FC236}">
                <a16:creationId xmlns:a16="http://schemas.microsoft.com/office/drawing/2014/main" id="{C3BB749E-742C-2E46-A57A-741419327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C9EEC-2227-F94A-804F-969BB0DBACFF}"/>
              </a:ext>
            </a:extLst>
          </p:cNvPr>
          <p:cNvSpPr>
            <a:spLocks noGrp="1"/>
          </p:cNvSpPr>
          <p:nvPr>
            <p:ph type="sldNum" sz="quarter" idx="12"/>
          </p:nvPr>
        </p:nvSpPr>
        <p:spPr/>
        <p:txBody>
          <a:bodyPr/>
          <a:lstStyle/>
          <a:p>
            <a:fld id="{AB68665D-6E41-9A48-B7E5-E87E5C1D8A7E}" type="slidenum">
              <a:rPr lang="en-US" smtClean="0"/>
              <a:t>‹#›</a:t>
            </a:fld>
            <a:endParaRPr lang="en-US"/>
          </a:p>
        </p:txBody>
      </p:sp>
    </p:spTree>
    <p:extLst>
      <p:ext uri="{BB962C8B-B14F-4D97-AF65-F5344CB8AC3E}">
        <p14:creationId xmlns:p14="http://schemas.microsoft.com/office/powerpoint/2010/main" val="76786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AA07-3473-3043-8457-288C9A9490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C90331-8E0D-044B-A57D-811A63BA2D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FFDBD-1798-5E4D-AE9E-3D673CECB5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EDEE23-FFD4-0649-B78F-DEA3F6895785}"/>
              </a:ext>
            </a:extLst>
          </p:cNvPr>
          <p:cNvSpPr>
            <a:spLocks noGrp="1"/>
          </p:cNvSpPr>
          <p:nvPr>
            <p:ph type="dt" sz="half" idx="10"/>
          </p:nvPr>
        </p:nvSpPr>
        <p:spPr/>
        <p:txBody>
          <a:bodyPr/>
          <a:lstStyle/>
          <a:p>
            <a:fld id="{7A12CDE5-3A16-6C41-B7A2-7478E66D5BF4}" type="datetimeFigureOut">
              <a:rPr lang="en-US" smtClean="0"/>
              <a:t>1/13/20</a:t>
            </a:fld>
            <a:endParaRPr lang="en-US"/>
          </a:p>
        </p:txBody>
      </p:sp>
      <p:sp>
        <p:nvSpPr>
          <p:cNvPr id="6" name="Footer Placeholder 5">
            <a:extLst>
              <a:ext uri="{FF2B5EF4-FFF2-40B4-BE49-F238E27FC236}">
                <a16:creationId xmlns:a16="http://schemas.microsoft.com/office/drawing/2014/main" id="{35CDD32E-AC92-E248-A311-C42B79B530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B7000-299B-FB48-987D-CA282AED227A}"/>
              </a:ext>
            </a:extLst>
          </p:cNvPr>
          <p:cNvSpPr>
            <a:spLocks noGrp="1"/>
          </p:cNvSpPr>
          <p:nvPr>
            <p:ph type="sldNum" sz="quarter" idx="12"/>
          </p:nvPr>
        </p:nvSpPr>
        <p:spPr/>
        <p:txBody>
          <a:bodyPr/>
          <a:lstStyle/>
          <a:p>
            <a:fld id="{AB68665D-6E41-9A48-B7E5-E87E5C1D8A7E}" type="slidenum">
              <a:rPr lang="en-US" smtClean="0"/>
              <a:t>‹#›</a:t>
            </a:fld>
            <a:endParaRPr lang="en-US"/>
          </a:p>
        </p:txBody>
      </p:sp>
    </p:spTree>
    <p:extLst>
      <p:ext uri="{BB962C8B-B14F-4D97-AF65-F5344CB8AC3E}">
        <p14:creationId xmlns:p14="http://schemas.microsoft.com/office/powerpoint/2010/main" val="326718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884B-E749-344E-8368-11F5F521E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FE037A-D4FC-5C45-909E-67FC65CC2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9991EA-8387-0046-81A7-EA702A308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87F11C-4C5E-0E4C-8088-F38530062F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3E76B6-CBD0-A440-8CF4-9492A69DBE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2403AA-4952-8D45-826E-0DD46036C50F}"/>
              </a:ext>
            </a:extLst>
          </p:cNvPr>
          <p:cNvSpPr>
            <a:spLocks noGrp="1"/>
          </p:cNvSpPr>
          <p:nvPr>
            <p:ph type="dt" sz="half" idx="10"/>
          </p:nvPr>
        </p:nvSpPr>
        <p:spPr/>
        <p:txBody>
          <a:bodyPr/>
          <a:lstStyle/>
          <a:p>
            <a:fld id="{7A12CDE5-3A16-6C41-B7A2-7478E66D5BF4}" type="datetimeFigureOut">
              <a:rPr lang="en-US" smtClean="0"/>
              <a:t>1/13/20</a:t>
            </a:fld>
            <a:endParaRPr lang="en-US"/>
          </a:p>
        </p:txBody>
      </p:sp>
      <p:sp>
        <p:nvSpPr>
          <p:cNvPr id="8" name="Footer Placeholder 7">
            <a:extLst>
              <a:ext uri="{FF2B5EF4-FFF2-40B4-BE49-F238E27FC236}">
                <a16:creationId xmlns:a16="http://schemas.microsoft.com/office/drawing/2014/main" id="{99404E86-9CBF-054C-B01B-A92664DA2D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94D1F0-0F23-C248-B4B8-CA55F0890B32}"/>
              </a:ext>
            </a:extLst>
          </p:cNvPr>
          <p:cNvSpPr>
            <a:spLocks noGrp="1"/>
          </p:cNvSpPr>
          <p:nvPr>
            <p:ph type="sldNum" sz="quarter" idx="12"/>
          </p:nvPr>
        </p:nvSpPr>
        <p:spPr/>
        <p:txBody>
          <a:bodyPr/>
          <a:lstStyle/>
          <a:p>
            <a:fld id="{AB68665D-6E41-9A48-B7E5-E87E5C1D8A7E}" type="slidenum">
              <a:rPr lang="en-US" smtClean="0"/>
              <a:t>‹#›</a:t>
            </a:fld>
            <a:endParaRPr lang="en-US"/>
          </a:p>
        </p:txBody>
      </p:sp>
    </p:spTree>
    <p:extLst>
      <p:ext uri="{BB962C8B-B14F-4D97-AF65-F5344CB8AC3E}">
        <p14:creationId xmlns:p14="http://schemas.microsoft.com/office/powerpoint/2010/main" val="412706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0319-784F-8C45-AF21-4B5A60E614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E742CF-9A56-9842-9634-088836B64F20}"/>
              </a:ext>
            </a:extLst>
          </p:cNvPr>
          <p:cNvSpPr>
            <a:spLocks noGrp="1"/>
          </p:cNvSpPr>
          <p:nvPr>
            <p:ph type="dt" sz="half" idx="10"/>
          </p:nvPr>
        </p:nvSpPr>
        <p:spPr/>
        <p:txBody>
          <a:bodyPr/>
          <a:lstStyle/>
          <a:p>
            <a:fld id="{7A12CDE5-3A16-6C41-B7A2-7478E66D5BF4}" type="datetimeFigureOut">
              <a:rPr lang="en-US" smtClean="0"/>
              <a:t>1/13/20</a:t>
            </a:fld>
            <a:endParaRPr lang="en-US"/>
          </a:p>
        </p:txBody>
      </p:sp>
      <p:sp>
        <p:nvSpPr>
          <p:cNvPr id="4" name="Footer Placeholder 3">
            <a:extLst>
              <a:ext uri="{FF2B5EF4-FFF2-40B4-BE49-F238E27FC236}">
                <a16:creationId xmlns:a16="http://schemas.microsoft.com/office/drawing/2014/main" id="{186FC454-291A-C740-9C3F-26361EC4B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4CF42B-1FAB-D547-AD53-11DB17B4D637}"/>
              </a:ext>
            </a:extLst>
          </p:cNvPr>
          <p:cNvSpPr>
            <a:spLocks noGrp="1"/>
          </p:cNvSpPr>
          <p:nvPr>
            <p:ph type="sldNum" sz="quarter" idx="12"/>
          </p:nvPr>
        </p:nvSpPr>
        <p:spPr/>
        <p:txBody>
          <a:bodyPr/>
          <a:lstStyle/>
          <a:p>
            <a:fld id="{AB68665D-6E41-9A48-B7E5-E87E5C1D8A7E}" type="slidenum">
              <a:rPr lang="en-US" smtClean="0"/>
              <a:t>‹#›</a:t>
            </a:fld>
            <a:endParaRPr lang="en-US"/>
          </a:p>
        </p:txBody>
      </p:sp>
    </p:spTree>
    <p:extLst>
      <p:ext uri="{BB962C8B-B14F-4D97-AF65-F5344CB8AC3E}">
        <p14:creationId xmlns:p14="http://schemas.microsoft.com/office/powerpoint/2010/main" val="395654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BFFA9-603A-C341-8D2E-F1AB8DB703F3}"/>
              </a:ext>
            </a:extLst>
          </p:cNvPr>
          <p:cNvSpPr>
            <a:spLocks noGrp="1"/>
          </p:cNvSpPr>
          <p:nvPr>
            <p:ph type="dt" sz="half" idx="10"/>
          </p:nvPr>
        </p:nvSpPr>
        <p:spPr/>
        <p:txBody>
          <a:bodyPr/>
          <a:lstStyle/>
          <a:p>
            <a:fld id="{7A12CDE5-3A16-6C41-B7A2-7478E66D5BF4}" type="datetimeFigureOut">
              <a:rPr lang="en-US" smtClean="0"/>
              <a:t>1/13/20</a:t>
            </a:fld>
            <a:endParaRPr lang="en-US"/>
          </a:p>
        </p:txBody>
      </p:sp>
      <p:sp>
        <p:nvSpPr>
          <p:cNvPr id="3" name="Footer Placeholder 2">
            <a:extLst>
              <a:ext uri="{FF2B5EF4-FFF2-40B4-BE49-F238E27FC236}">
                <a16:creationId xmlns:a16="http://schemas.microsoft.com/office/drawing/2014/main" id="{21B5B4B6-4BF8-A545-8025-B5916AD90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637352-392B-1940-9044-B3304DEAEECF}"/>
              </a:ext>
            </a:extLst>
          </p:cNvPr>
          <p:cNvSpPr>
            <a:spLocks noGrp="1"/>
          </p:cNvSpPr>
          <p:nvPr>
            <p:ph type="sldNum" sz="quarter" idx="12"/>
          </p:nvPr>
        </p:nvSpPr>
        <p:spPr/>
        <p:txBody>
          <a:bodyPr/>
          <a:lstStyle/>
          <a:p>
            <a:fld id="{AB68665D-6E41-9A48-B7E5-E87E5C1D8A7E}" type="slidenum">
              <a:rPr lang="en-US" smtClean="0"/>
              <a:t>‹#›</a:t>
            </a:fld>
            <a:endParaRPr lang="en-US"/>
          </a:p>
        </p:txBody>
      </p:sp>
    </p:spTree>
    <p:extLst>
      <p:ext uri="{BB962C8B-B14F-4D97-AF65-F5344CB8AC3E}">
        <p14:creationId xmlns:p14="http://schemas.microsoft.com/office/powerpoint/2010/main" val="368870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3011-3AC2-AB47-B752-0CE54385AD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D70739-8E0E-164E-9000-C8C455A498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774E66-9EDD-0A4C-B90F-19BB39735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F9CBF9-5AA5-D644-915D-FDE782B758D4}"/>
              </a:ext>
            </a:extLst>
          </p:cNvPr>
          <p:cNvSpPr>
            <a:spLocks noGrp="1"/>
          </p:cNvSpPr>
          <p:nvPr>
            <p:ph type="dt" sz="half" idx="10"/>
          </p:nvPr>
        </p:nvSpPr>
        <p:spPr/>
        <p:txBody>
          <a:bodyPr/>
          <a:lstStyle/>
          <a:p>
            <a:fld id="{7A12CDE5-3A16-6C41-B7A2-7478E66D5BF4}" type="datetimeFigureOut">
              <a:rPr lang="en-US" smtClean="0"/>
              <a:t>1/13/20</a:t>
            </a:fld>
            <a:endParaRPr lang="en-US"/>
          </a:p>
        </p:txBody>
      </p:sp>
      <p:sp>
        <p:nvSpPr>
          <p:cNvPr id="6" name="Footer Placeholder 5">
            <a:extLst>
              <a:ext uri="{FF2B5EF4-FFF2-40B4-BE49-F238E27FC236}">
                <a16:creationId xmlns:a16="http://schemas.microsoft.com/office/drawing/2014/main" id="{1D9771D6-7AC7-394B-970D-1A64211225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ED58B0-DDF1-C641-9097-780BF4C00936}"/>
              </a:ext>
            </a:extLst>
          </p:cNvPr>
          <p:cNvSpPr>
            <a:spLocks noGrp="1"/>
          </p:cNvSpPr>
          <p:nvPr>
            <p:ph type="sldNum" sz="quarter" idx="12"/>
          </p:nvPr>
        </p:nvSpPr>
        <p:spPr/>
        <p:txBody>
          <a:bodyPr/>
          <a:lstStyle/>
          <a:p>
            <a:fld id="{AB68665D-6E41-9A48-B7E5-E87E5C1D8A7E}" type="slidenum">
              <a:rPr lang="en-US" smtClean="0"/>
              <a:t>‹#›</a:t>
            </a:fld>
            <a:endParaRPr lang="en-US"/>
          </a:p>
        </p:txBody>
      </p:sp>
    </p:spTree>
    <p:extLst>
      <p:ext uri="{BB962C8B-B14F-4D97-AF65-F5344CB8AC3E}">
        <p14:creationId xmlns:p14="http://schemas.microsoft.com/office/powerpoint/2010/main" val="113309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73AD4-C3CC-5845-B300-541B4CC150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B56699-EFC9-E845-9679-739B8047C7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4D0DC9-53AE-2C4F-82CB-3947143CD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AE964C-93B1-D741-810D-BED03053B86F}"/>
              </a:ext>
            </a:extLst>
          </p:cNvPr>
          <p:cNvSpPr>
            <a:spLocks noGrp="1"/>
          </p:cNvSpPr>
          <p:nvPr>
            <p:ph type="dt" sz="half" idx="10"/>
          </p:nvPr>
        </p:nvSpPr>
        <p:spPr/>
        <p:txBody>
          <a:bodyPr/>
          <a:lstStyle/>
          <a:p>
            <a:fld id="{7A12CDE5-3A16-6C41-B7A2-7478E66D5BF4}" type="datetimeFigureOut">
              <a:rPr lang="en-US" smtClean="0"/>
              <a:t>1/13/20</a:t>
            </a:fld>
            <a:endParaRPr lang="en-US"/>
          </a:p>
        </p:txBody>
      </p:sp>
      <p:sp>
        <p:nvSpPr>
          <p:cNvPr id="6" name="Footer Placeholder 5">
            <a:extLst>
              <a:ext uri="{FF2B5EF4-FFF2-40B4-BE49-F238E27FC236}">
                <a16:creationId xmlns:a16="http://schemas.microsoft.com/office/drawing/2014/main" id="{46FC9256-8078-834C-9F23-01BCB31DF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550B2-0887-C047-B292-7E3A87798708}"/>
              </a:ext>
            </a:extLst>
          </p:cNvPr>
          <p:cNvSpPr>
            <a:spLocks noGrp="1"/>
          </p:cNvSpPr>
          <p:nvPr>
            <p:ph type="sldNum" sz="quarter" idx="12"/>
          </p:nvPr>
        </p:nvSpPr>
        <p:spPr/>
        <p:txBody>
          <a:bodyPr/>
          <a:lstStyle/>
          <a:p>
            <a:fld id="{AB68665D-6E41-9A48-B7E5-E87E5C1D8A7E}" type="slidenum">
              <a:rPr lang="en-US" smtClean="0"/>
              <a:t>‹#›</a:t>
            </a:fld>
            <a:endParaRPr lang="en-US"/>
          </a:p>
        </p:txBody>
      </p:sp>
    </p:spTree>
    <p:extLst>
      <p:ext uri="{BB962C8B-B14F-4D97-AF65-F5344CB8AC3E}">
        <p14:creationId xmlns:p14="http://schemas.microsoft.com/office/powerpoint/2010/main" val="154327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A07DD0-858B-E54A-B161-AB7923B2D6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989F4B-0C0E-F046-A544-3616BEBE02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ED0A3-F3C9-FA41-BC15-64E97B408B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2CDE5-3A16-6C41-B7A2-7478E66D5BF4}" type="datetimeFigureOut">
              <a:rPr lang="en-US" smtClean="0"/>
              <a:t>1/13/20</a:t>
            </a:fld>
            <a:endParaRPr lang="en-US"/>
          </a:p>
        </p:txBody>
      </p:sp>
      <p:sp>
        <p:nvSpPr>
          <p:cNvPr id="5" name="Footer Placeholder 4">
            <a:extLst>
              <a:ext uri="{FF2B5EF4-FFF2-40B4-BE49-F238E27FC236}">
                <a16:creationId xmlns:a16="http://schemas.microsoft.com/office/drawing/2014/main" id="{5C6B26FD-A2C3-854A-B765-7125A3E968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CA4CA2-242B-CC4C-ACCF-AE07F1E033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8665D-6E41-9A48-B7E5-E87E5C1D8A7E}" type="slidenum">
              <a:rPr lang="en-US" smtClean="0"/>
              <a:t>‹#›</a:t>
            </a:fld>
            <a:endParaRPr lang="en-US"/>
          </a:p>
        </p:txBody>
      </p:sp>
    </p:spTree>
    <p:extLst>
      <p:ext uri="{BB962C8B-B14F-4D97-AF65-F5344CB8AC3E}">
        <p14:creationId xmlns:p14="http://schemas.microsoft.com/office/powerpoint/2010/main" val="1885397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etoffice.gov.uk/climate-guide/science/science-behind-climate-change/dimming" TargetMode="External"/><Relationship Id="rId2" Type="http://schemas.openxmlformats.org/officeDocument/2006/relationships/hyperlink" Target="https://www.youtube.com/watch?v=n-GQ-hkVj9E&amp;feature=youtu.be" TargetMode="External"/><Relationship Id="rId1" Type="http://schemas.openxmlformats.org/officeDocument/2006/relationships/slideLayout" Target="../slideLayouts/slideLayout2.xml"/><Relationship Id="rId4" Type="http://schemas.openxmlformats.org/officeDocument/2006/relationships/hyperlink" Target="https://www.youtube.com/watch?v=3ZDWGwFWLT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hyperlink" Target="http://mountpinatubo.ne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hyperlink" Target="https://www.livescience.com/14513-pinatubo-volcano-future-climate-change-eruption.html" TargetMode="External"/><Relationship Id="rId1" Type="http://schemas.openxmlformats.org/officeDocument/2006/relationships/slideLayout" Target="../slideLayouts/slideLayout7.xml"/><Relationship Id="rId4" Type="http://schemas.openxmlformats.org/officeDocument/2006/relationships/image" Target="../media/image16.tiff"/></Relationships>
</file>

<file path=ppt/slides/_rels/slide18.xml.rels><?xml version="1.0" encoding="UTF-8" standalone="yes"?>
<Relationships xmlns="http://schemas.openxmlformats.org/package/2006/relationships"><Relationship Id="rId2" Type="http://schemas.openxmlformats.org/officeDocument/2006/relationships/hyperlink" Target="http://www.bbc.com/news/uk-england-london-3874648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http://www.bishoustonhumanities.net/the-causes-of-global-climate-change.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fJ999LIWvJk&amp;feature=emb_logo"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cW4JTHz1aR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www.youtube.com/watch?v=1KwZjHKOefk&amp;feature=emb_logo"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ko4cUnzoPic"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inVZoI1AkC8"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tif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4K9WLx97vuM"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news.bbc.co.uk/2/hi/8615789.s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96750-BE8A-FB41-B976-90B4E3CA2032}"/>
              </a:ext>
            </a:extLst>
          </p:cNvPr>
          <p:cNvSpPr>
            <a:spLocks noGrp="1"/>
          </p:cNvSpPr>
          <p:nvPr>
            <p:ph type="ctrTitle"/>
          </p:nvPr>
        </p:nvSpPr>
        <p:spPr>
          <a:xfrm>
            <a:off x="149291" y="279919"/>
            <a:ext cx="6382138" cy="3676262"/>
          </a:xfrm>
        </p:spPr>
        <p:txBody>
          <a:bodyPr>
            <a:normAutofit fontScale="90000"/>
          </a:bodyPr>
          <a:lstStyle/>
          <a:p>
            <a:r>
              <a:rPr lang="en-US" b="1" dirty="0">
                <a:latin typeface="dearJoe 5 CASUAL PRO" panose="02000000000000000000" pitchFamily="2" charset="0"/>
                <a:ea typeface="KBSticktoIt Medium" panose="02000603000000000000" pitchFamily="2" charset="0"/>
              </a:rPr>
              <a:t>What leads to changes in the global energy balance?</a:t>
            </a:r>
            <a:br>
              <a:rPr lang="en-US" b="1" dirty="0"/>
            </a:br>
            <a:endParaRPr lang="en-US" dirty="0"/>
          </a:p>
        </p:txBody>
      </p:sp>
      <p:sp>
        <p:nvSpPr>
          <p:cNvPr id="3" name="Subtitle 2">
            <a:extLst>
              <a:ext uri="{FF2B5EF4-FFF2-40B4-BE49-F238E27FC236}">
                <a16:creationId xmlns:a16="http://schemas.microsoft.com/office/drawing/2014/main" id="{78FDE390-E13C-3440-8A9C-3345E7864415}"/>
              </a:ext>
            </a:extLst>
          </p:cNvPr>
          <p:cNvSpPr>
            <a:spLocks noGrp="1"/>
          </p:cNvSpPr>
          <p:nvPr>
            <p:ph type="subTitle" idx="1"/>
          </p:nvPr>
        </p:nvSpPr>
        <p:spPr>
          <a:xfrm>
            <a:off x="330200" y="4224338"/>
            <a:ext cx="11493500" cy="2443162"/>
          </a:xfrm>
        </p:spPr>
        <p:txBody>
          <a:bodyPr>
            <a:normAutofit fontScale="92500" lnSpcReduction="10000"/>
          </a:bodyPr>
          <a:lstStyle/>
          <a:p>
            <a:r>
              <a:rPr lang="en-US" dirty="0">
                <a:solidFill>
                  <a:srgbClr val="7030A0"/>
                </a:solidFill>
                <a:latin typeface="dearJoe 5 CASUAL PRO" panose="02000000000000000000" pitchFamily="2" charset="0"/>
              </a:rPr>
              <a:t>LO:  </a:t>
            </a:r>
            <a:r>
              <a:rPr lang="en-NZ" dirty="0">
                <a:solidFill>
                  <a:srgbClr val="7030A0"/>
                </a:solidFill>
                <a:latin typeface="dearJoe 5 CASUAL PRO" panose="02000000000000000000" pitchFamily="2" charset="0"/>
              </a:rPr>
              <a:t>I understand that the energy balance can be changed due to variations in solar radiation through processes such as global dimming due to volcanic eruptions. I understand that feedback loops occur in response to these processes.</a:t>
            </a:r>
            <a:r>
              <a:rPr lang="en-US" dirty="0">
                <a:solidFill>
                  <a:srgbClr val="7030A0"/>
                </a:solidFill>
                <a:effectLst/>
                <a:latin typeface="dearJoe 5 CASUAL PRO" panose="02000000000000000000" pitchFamily="2" charset="0"/>
              </a:rPr>
              <a:t> </a:t>
            </a:r>
          </a:p>
          <a:p>
            <a:r>
              <a:rPr lang="en-NZ" dirty="0">
                <a:solidFill>
                  <a:srgbClr val="7030A0"/>
                </a:solidFill>
                <a:latin typeface="dearJoe 5 CASUAL PRO" panose="02000000000000000000" pitchFamily="2" charset="0"/>
              </a:rPr>
              <a:t>I understand that the energy balance can be changed due to changes in terrestrial albedo and the feedback loops that occur.</a:t>
            </a:r>
            <a:r>
              <a:rPr lang="en-US" dirty="0">
                <a:solidFill>
                  <a:srgbClr val="7030A0"/>
                </a:solidFill>
                <a:effectLst/>
                <a:latin typeface="dearJoe 5 CASUAL PRO" panose="02000000000000000000" pitchFamily="2" charset="0"/>
              </a:rPr>
              <a:t> </a:t>
            </a:r>
          </a:p>
          <a:p>
            <a:r>
              <a:rPr lang="en-NZ" dirty="0">
                <a:solidFill>
                  <a:srgbClr val="7030A0"/>
                </a:solidFill>
                <a:latin typeface="dearJoe 5 CASUAL PRO" panose="02000000000000000000" pitchFamily="2" charset="0"/>
              </a:rPr>
              <a:t>I understand that the energy balance can be changed due to methane gas release and the feedback loops that occur.</a:t>
            </a:r>
            <a:r>
              <a:rPr lang="en-US" dirty="0">
                <a:solidFill>
                  <a:srgbClr val="7030A0"/>
                </a:solidFill>
                <a:effectLst/>
                <a:latin typeface="dearJoe 5 CASUAL PRO" panose="02000000000000000000" pitchFamily="2" charset="0"/>
              </a:rPr>
              <a:t> </a:t>
            </a:r>
          </a:p>
          <a:p>
            <a:endParaRPr lang="en-US" dirty="0"/>
          </a:p>
        </p:txBody>
      </p:sp>
      <p:pic>
        <p:nvPicPr>
          <p:cNvPr id="4" name="Picture 3">
            <a:extLst>
              <a:ext uri="{FF2B5EF4-FFF2-40B4-BE49-F238E27FC236}">
                <a16:creationId xmlns:a16="http://schemas.microsoft.com/office/drawing/2014/main" id="{1C8D7740-B62E-D041-8CC0-E2CE36456B6E}"/>
              </a:ext>
            </a:extLst>
          </p:cNvPr>
          <p:cNvPicPr>
            <a:picLocks noChangeAspect="1"/>
          </p:cNvPicPr>
          <p:nvPr/>
        </p:nvPicPr>
        <p:blipFill>
          <a:blip r:embed="rId2"/>
          <a:stretch>
            <a:fillRect/>
          </a:stretch>
        </p:blipFill>
        <p:spPr>
          <a:xfrm>
            <a:off x="6666935" y="429209"/>
            <a:ext cx="5156765" cy="3377681"/>
          </a:xfrm>
          <a:prstGeom prst="rect">
            <a:avLst/>
          </a:prstGeom>
        </p:spPr>
      </p:pic>
    </p:spTree>
    <p:extLst>
      <p:ext uri="{BB962C8B-B14F-4D97-AF65-F5344CB8AC3E}">
        <p14:creationId xmlns:p14="http://schemas.microsoft.com/office/powerpoint/2010/main" val="3583698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1" y="2226469"/>
            <a:ext cx="3959449" cy="3614906"/>
          </a:xfrm>
        </p:spPr>
        <p:txBody>
          <a:bodyPr>
            <a:normAutofit fontScale="85000" lnSpcReduction="20000"/>
          </a:bodyPr>
          <a:lstStyle/>
          <a:p>
            <a:pPr marL="0" indent="0">
              <a:buNone/>
            </a:pPr>
            <a:r>
              <a:rPr lang="en-US" b="1" u="sng"/>
              <a:t>VOLCANIC ACTIVITY </a:t>
            </a:r>
            <a:r>
              <a:rPr lang="en-US"/>
              <a:t>– </a:t>
            </a:r>
            <a:r>
              <a:rPr lang="en-GB"/>
              <a:t>Explosive volcanic eruptions have been shown to have a short-term cooling effect on the atmosphere if they eject large quantities of Sulphur Dioxide into the stratosphere. This can have an effect on climate because of ash and SO2 reducing the reception of solar radiation on the Earth's surface. This is referred to as </a:t>
            </a:r>
            <a:r>
              <a:rPr lang="en-GB" b="1" i="1"/>
              <a:t>global dimming</a:t>
            </a:r>
            <a:r>
              <a:rPr lang="en-GB"/>
              <a:t>.</a:t>
            </a:r>
            <a:endParaRPr lang="en-US"/>
          </a:p>
        </p:txBody>
      </p:sp>
      <p:sp>
        <p:nvSpPr>
          <p:cNvPr id="4" name="Title 1"/>
          <p:cNvSpPr>
            <a:spLocks noGrp="1"/>
          </p:cNvSpPr>
          <p:nvPr>
            <p:ph type="title"/>
          </p:nvPr>
        </p:nvSpPr>
        <p:spPr>
          <a:xfrm>
            <a:off x="291790" y="376276"/>
            <a:ext cx="10515600" cy="1325563"/>
          </a:xfrm>
        </p:spPr>
        <p:txBody>
          <a:bodyPr/>
          <a:lstStyle/>
          <a:p>
            <a:r>
              <a:rPr lang="en-US" b="1" u="sng" dirty="0"/>
              <a:t>Changes in INSOLATION</a:t>
            </a:r>
          </a:p>
        </p:txBody>
      </p:sp>
      <p:pic>
        <p:nvPicPr>
          <p:cNvPr id="11266" name="Picture 2" descr="http://www.physicalgeography.net/fundamentals/images/pinatuboplu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872" y="1910117"/>
            <a:ext cx="3817116" cy="22806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93860" y="4495668"/>
            <a:ext cx="4105141" cy="1754326"/>
          </a:xfrm>
          <a:prstGeom prst="rect">
            <a:avLst/>
          </a:prstGeom>
        </p:spPr>
        <p:txBody>
          <a:bodyPr wrap="square">
            <a:spAutoFit/>
          </a:bodyPr>
          <a:lstStyle/>
          <a:p>
            <a:r>
              <a:rPr lang="en-GB" sz="1350" dirty="0">
                <a:solidFill>
                  <a:srgbClr val="333333"/>
                </a:solidFill>
                <a:latin typeface="Calibri (Headings)"/>
              </a:rPr>
              <a:t>Mount Pinatubo's SO2 and dust aerosol plume (red and yellow areas) between June 14 and July 26, 1991. The plume formed a band 20 to 50° of latitude wide. Areas outside this band were clear of volcanic aerosols. Within a year, the SO2 continued to migrate towards the North and South Pole until it covered the entire Earth because of the dominant poleward flow of stratospheric winds. </a:t>
            </a:r>
            <a:endParaRPr lang="en-US" sz="1350" dirty="0">
              <a:latin typeface="Calibri (Headings)"/>
            </a:endParaRPr>
          </a:p>
        </p:txBody>
      </p:sp>
      <p:sp>
        <p:nvSpPr>
          <p:cNvPr id="6" name="Rectangle 5">
            <a:extLst>
              <a:ext uri="{FF2B5EF4-FFF2-40B4-BE49-F238E27FC236}">
                <a16:creationId xmlns:a16="http://schemas.microsoft.com/office/drawing/2014/main" id="{EA337211-F785-A749-A582-8049C0804C70}"/>
              </a:ext>
            </a:extLst>
          </p:cNvPr>
          <p:cNvSpPr/>
          <p:nvPr/>
        </p:nvSpPr>
        <p:spPr>
          <a:xfrm>
            <a:off x="6096000" y="365125"/>
            <a:ext cx="6096000" cy="1200329"/>
          </a:xfrm>
          <a:prstGeom prst="rect">
            <a:avLst/>
          </a:prstGeom>
        </p:spPr>
        <p:txBody>
          <a:bodyPr>
            <a:spAutoFit/>
          </a:bodyPr>
          <a:lstStyle/>
          <a:p>
            <a:r>
              <a:rPr lang="en-NZ" dirty="0">
                <a:solidFill>
                  <a:srgbClr val="7030A0"/>
                </a:solidFill>
                <a:latin typeface="dearJoe 5 CASUAL PRO" panose="02000000000000000000" pitchFamily="2" charset="0"/>
              </a:rPr>
              <a:t>I understand that the energy balance can be changed due to variations in solar radiation through processes such as global dimming due to volcanic eruptions. I understand that feedback loops occur in response to these processes.</a:t>
            </a:r>
            <a:r>
              <a:rPr lang="en-US" dirty="0">
                <a:solidFill>
                  <a:srgbClr val="7030A0"/>
                </a:solidFill>
                <a:latin typeface="dearJoe 5 CASUAL PRO" panose="02000000000000000000" pitchFamily="2" charset="0"/>
              </a:rPr>
              <a:t> </a:t>
            </a:r>
            <a:endParaRPr lang="en-US" dirty="0">
              <a:solidFill>
                <a:srgbClr val="7030A0"/>
              </a:solidFill>
            </a:endParaRPr>
          </a:p>
        </p:txBody>
      </p:sp>
    </p:spTree>
    <p:extLst>
      <p:ext uri="{BB962C8B-B14F-4D97-AF65-F5344CB8AC3E}">
        <p14:creationId xmlns:p14="http://schemas.microsoft.com/office/powerpoint/2010/main" val="4044431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7AC9-0D6E-EA49-9FFB-C850B568BED1}"/>
              </a:ext>
            </a:extLst>
          </p:cNvPr>
          <p:cNvSpPr>
            <a:spLocks noGrp="1"/>
          </p:cNvSpPr>
          <p:nvPr>
            <p:ph type="title"/>
          </p:nvPr>
        </p:nvSpPr>
        <p:spPr/>
        <p:txBody>
          <a:bodyPr/>
          <a:lstStyle/>
          <a:p>
            <a:r>
              <a:rPr lang="en-US" dirty="0">
                <a:latin typeface="dearJoe 5 CASUAL PRO" panose="02000000000000000000" pitchFamily="2" charset="0"/>
              </a:rPr>
              <a:t>What is global dimming?</a:t>
            </a:r>
          </a:p>
        </p:txBody>
      </p:sp>
      <p:sp>
        <p:nvSpPr>
          <p:cNvPr id="3" name="Content Placeholder 2">
            <a:extLst>
              <a:ext uri="{FF2B5EF4-FFF2-40B4-BE49-F238E27FC236}">
                <a16:creationId xmlns:a16="http://schemas.microsoft.com/office/drawing/2014/main" id="{61C225F6-8783-104F-B120-0F865935D47E}"/>
              </a:ext>
            </a:extLst>
          </p:cNvPr>
          <p:cNvSpPr>
            <a:spLocks noGrp="1"/>
          </p:cNvSpPr>
          <p:nvPr>
            <p:ph idx="1"/>
          </p:nvPr>
        </p:nvSpPr>
        <p:spPr/>
        <p:txBody>
          <a:bodyPr/>
          <a:lstStyle/>
          <a:p>
            <a:r>
              <a:rPr lang="en-US" dirty="0"/>
              <a:t>Between the 1950s and the 1990s scientists observed that the amount of sunlight reaching the Earth’s surface was gradually falling.</a:t>
            </a:r>
          </a:p>
          <a:p>
            <a:r>
              <a:rPr lang="en-US" dirty="0"/>
              <a:t>The impact varied spatially but there was an overall decline of 1–2% per decade. </a:t>
            </a:r>
          </a:p>
          <a:p>
            <a:r>
              <a:rPr lang="en-US" dirty="0"/>
              <a:t>The phenomenon was named </a:t>
            </a:r>
            <a:r>
              <a:rPr lang="en-US" b="1" dirty="0"/>
              <a:t>global dimming </a:t>
            </a:r>
            <a:r>
              <a:rPr lang="en-US" dirty="0"/>
              <a:t>and although greeted with skepticism in 2001 it is now an accepted phenomenon.</a:t>
            </a:r>
          </a:p>
        </p:txBody>
      </p:sp>
    </p:spTree>
    <p:extLst>
      <p:ext uri="{BB962C8B-B14F-4D97-AF65-F5344CB8AC3E}">
        <p14:creationId xmlns:p14="http://schemas.microsoft.com/office/powerpoint/2010/main" val="227859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936B-199F-B84E-A5B0-8D0F5CC0ACCE}"/>
              </a:ext>
            </a:extLst>
          </p:cNvPr>
          <p:cNvSpPr>
            <a:spLocks noGrp="1"/>
          </p:cNvSpPr>
          <p:nvPr>
            <p:ph type="title"/>
          </p:nvPr>
        </p:nvSpPr>
        <p:spPr/>
        <p:txBody>
          <a:bodyPr/>
          <a:lstStyle/>
          <a:p>
            <a:r>
              <a:rPr lang="en-US" dirty="0">
                <a:latin typeface="dearJoe 5 CASUAL PRO" panose="02000000000000000000" pitchFamily="2" charset="0"/>
              </a:rPr>
              <a:t>Global dimming</a:t>
            </a:r>
          </a:p>
        </p:txBody>
      </p:sp>
      <p:sp>
        <p:nvSpPr>
          <p:cNvPr id="3" name="Content Placeholder 2">
            <a:extLst>
              <a:ext uri="{FF2B5EF4-FFF2-40B4-BE49-F238E27FC236}">
                <a16:creationId xmlns:a16="http://schemas.microsoft.com/office/drawing/2014/main" id="{99492AB8-A177-7445-8002-A73992CCF6FC}"/>
              </a:ext>
            </a:extLst>
          </p:cNvPr>
          <p:cNvSpPr>
            <a:spLocks noGrp="1"/>
          </p:cNvSpPr>
          <p:nvPr>
            <p:ph idx="1"/>
          </p:nvPr>
        </p:nvSpPr>
        <p:spPr/>
        <p:txBody>
          <a:bodyPr/>
          <a:lstStyle/>
          <a:p>
            <a:r>
              <a:rPr lang="en-US" dirty="0"/>
              <a:t>This </a:t>
            </a:r>
            <a:r>
              <a:rPr lang="en-US" dirty="0">
                <a:hlinkClick r:id="rId2"/>
              </a:rPr>
              <a:t>video</a:t>
            </a:r>
            <a:r>
              <a:rPr lang="en-US" dirty="0"/>
              <a:t> provides a very brief introduction to explain global dimming, or this </a:t>
            </a:r>
            <a:r>
              <a:rPr lang="en-US" dirty="0">
                <a:hlinkClick r:id="rId3"/>
              </a:rPr>
              <a:t>website</a:t>
            </a:r>
            <a:r>
              <a:rPr lang="en-US" dirty="0"/>
              <a:t> provides maps with further information.</a:t>
            </a:r>
          </a:p>
          <a:p>
            <a:r>
              <a:rPr lang="en-US" dirty="0"/>
              <a:t>Another </a:t>
            </a:r>
            <a:r>
              <a:rPr lang="en-US" dirty="0">
                <a:hlinkClick r:id="rId4"/>
              </a:rPr>
              <a:t>video</a:t>
            </a:r>
            <a:r>
              <a:rPr lang="en-US" dirty="0"/>
              <a:t> explaining global dimming from the met office.</a:t>
            </a:r>
          </a:p>
        </p:txBody>
      </p:sp>
      <p:sp>
        <p:nvSpPr>
          <p:cNvPr id="4" name="Rectangle 3">
            <a:extLst>
              <a:ext uri="{FF2B5EF4-FFF2-40B4-BE49-F238E27FC236}">
                <a16:creationId xmlns:a16="http://schemas.microsoft.com/office/drawing/2014/main" id="{5262DEB0-B18D-2441-A9BE-003FFA5E07A6}"/>
              </a:ext>
            </a:extLst>
          </p:cNvPr>
          <p:cNvSpPr/>
          <p:nvPr/>
        </p:nvSpPr>
        <p:spPr>
          <a:xfrm>
            <a:off x="6096000" y="365125"/>
            <a:ext cx="6096000" cy="1200329"/>
          </a:xfrm>
          <a:prstGeom prst="rect">
            <a:avLst/>
          </a:prstGeom>
        </p:spPr>
        <p:txBody>
          <a:bodyPr>
            <a:spAutoFit/>
          </a:bodyPr>
          <a:lstStyle/>
          <a:p>
            <a:r>
              <a:rPr lang="en-NZ" dirty="0">
                <a:solidFill>
                  <a:srgbClr val="7030A0"/>
                </a:solidFill>
                <a:latin typeface="dearJoe 5 CASUAL PRO" panose="02000000000000000000" pitchFamily="2" charset="0"/>
              </a:rPr>
              <a:t>I understand that the energy balance can be changed due to variations in solar radiation through processes such as global dimming due to volcanic eruptions. I understand that feedback loops occur in response to these processes.</a:t>
            </a:r>
            <a:r>
              <a:rPr lang="en-US" dirty="0">
                <a:solidFill>
                  <a:srgbClr val="7030A0"/>
                </a:solidFill>
                <a:latin typeface="dearJoe 5 CASUAL PRO" panose="02000000000000000000" pitchFamily="2" charset="0"/>
              </a:rPr>
              <a:t> </a:t>
            </a:r>
            <a:endParaRPr lang="en-US" dirty="0">
              <a:solidFill>
                <a:srgbClr val="7030A0"/>
              </a:solidFill>
            </a:endParaRPr>
          </a:p>
        </p:txBody>
      </p:sp>
    </p:spTree>
    <p:extLst>
      <p:ext uri="{BB962C8B-B14F-4D97-AF65-F5344CB8AC3E}">
        <p14:creationId xmlns:p14="http://schemas.microsoft.com/office/powerpoint/2010/main" val="1744227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48978-120D-D745-BC44-D7D8D22F37D7}"/>
              </a:ext>
            </a:extLst>
          </p:cNvPr>
          <p:cNvSpPr>
            <a:spLocks noGrp="1"/>
          </p:cNvSpPr>
          <p:nvPr>
            <p:ph type="title"/>
          </p:nvPr>
        </p:nvSpPr>
        <p:spPr/>
        <p:txBody>
          <a:bodyPr/>
          <a:lstStyle/>
          <a:p>
            <a:r>
              <a:rPr lang="en-US" dirty="0">
                <a:latin typeface="dearJoe 5 CASUAL PRO" panose="02000000000000000000" pitchFamily="2" charset="0"/>
              </a:rPr>
              <a:t>The causes of global dimming</a:t>
            </a:r>
          </a:p>
        </p:txBody>
      </p:sp>
      <p:sp>
        <p:nvSpPr>
          <p:cNvPr id="3" name="Content Placeholder 2">
            <a:extLst>
              <a:ext uri="{FF2B5EF4-FFF2-40B4-BE49-F238E27FC236}">
                <a16:creationId xmlns:a16="http://schemas.microsoft.com/office/drawing/2014/main" id="{09D79D31-8A08-E64B-8A19-4EAAD7016C28}"/>
              </a:ext>
            </a:extLst>
          </p:cNvPr>
          <p:cNvSpPr>
            <a:spLocks noGrp="1"/>
          </p:cNvSpPr>
          <p:nvPr>
            <p:ph idx="1"/>
          </p:nvPr>
        </p:nvSpPr>
        <p:spPr>
          <a:xfrm>
            <a:off x="838200" y="1825624"/>
            <a:ext cx="10515600" cy="4702175"/>
          </a:xfrm>
        </p:spPr>
        <p:txBody>
          <a:bodyPr>
            <a:normAutofit fontScale="85000" lnSpcReduction="20000"/>
          </a:bodyPr>
          <a:lstStyle/>
          <a:p>
            <a:r>
              <a:rPr lang="en-US" dirty="0"/>
              <a:t>Dimming is caused by an increase in </a:t>
            </a:r>
            <a:r>
              <a:rPr lang="en-US" b="1" dirty="0"/>
              <a:t>particulates and sulfate aerosols</a:t>
            </a:r>
            <a:r>
              <a:rPr lang="en-US" dirty="0"/>
              <a:t>, which </a:t>
            </a:r>
            <a:r>
              <a:rPr lang="en-US" b="1" dirty="0"/>
              <a:t>reflect sunlight </a:t>
            </a:r>
            <a:r>
              <a:rPr lang="en-US" dirty="0"/>
              <a:t>back out to </a:t>
            </a:r>
            <a:r>
              <a:rPr lang="en-US" b="1" dirty="0"/>
              <a:t>space. </a:t>
            </a:r>
          </a:p>
          <a:p>
            <a:r>
              <a:rPr lang="en-US" dirty="0"/>
              <a:t>The particles also </a:t>
            </a:r>
            <a:r>
              <a:rPr lang="en-US" b="1" dirty="0"/>
              <a:t>change the characteristics of clouds </a:t>
            </a:r>
            <a:r>
              <a:rPr lang="en-US" dirty="0"/>
              <a:t>as they act as seeds for water droplets. Water coalesces around the particles and form larger droplets with a </a:t>
            </a:r>
            <a:r>
              <a:rPr lang="en-US" b="1" dirty="0"/>
              <a:t>higher albedo</a:t>
            </a:r>
            <a:r>
              <a:rPr lang="en-US" dirty="0"/>
              <a:t>, which reflect more solar radiation back to space. </a:t>
            </a:r>
          </a:p>
          <a:p>
            <a:r>
              <a:rPr lang="en-US" dirty="0"/>
              <a:t>The </a:t>
            </a:r>
            <a:r>
              <a:rPr lang="en-US" b="1" dirty="0"/>
              <a:t>source</a:t>
            </a:r>
            <a:r>
              <a:rPr lang="en-US" dirty="0"/>
              <a:t> of such particles may be natural (e.g. volcanic eruptions) or </a:t>
            </a:r>
            <a:r>
              <a:rPr lang="en-US" b="1" dirty="0"/>
              <a:t>anthropogenic</a:t>
            </a:r>
            <a:r>
              <a:rPr lang="en-US" dirty="0"/>
              <a:t> (caused by humans), generally through the </a:t>
            </a:r>
            <a:r>
              <a:rPr lang="en-US" b="1" dirty="0"/>
              <a:t>combustion </a:t>
            </a:r>
            <a:r>
              <a:rPr lang="en-US" dirty="0"/>
              <a:t>of fossil fuels (coal and oil) and wood. </a:t>
            </a:r>
          </a:p>
          <a:p>
            <a:r>
              <a:rPr lang="en-US" b="1" dirty="0"/>
              <a:t>Aircraft contrails </a:t>
            </a:r>
            <a:r>
              <a:rPr lang="en-US" dirty="0"/>
              <a:t>(</a:t>
            </a:r>
            <a:r>
              <a:rPr lang="en-US" dirty="0" err="1"/>
              <a:t>vapour</a:t>
            </a:r>
            <a:r>
              <a:rPr lang="en-US" dirty="0"/>
              <a:t> trails) may also be responsible but it is difficult to prove, as air traffic is constant. </a:t>
            </a:r>
          </a:p>
          <a:p>
            <a:r>
              <a:rPr lang="en-US" dirty="0"/>
              <a:t>However, measurements taken during the almost total shut down of civil air traffic for 3 days after the 11 September 2001 terrorist attacks on the World Trade Center in New York showed that the diurnal temperature range increased by 1°C (higher daytime and lower nighttime temperatures resulted).</a:t>
            </a:r>
          </a:p>
        </p:txBody>
      </p:sp>
    </p:spTree>
    <p:extLst>
      <p:ext uri="{BB962C8B-B14F-4D97-AF65-F5344CB8AC3E}">
        <p14:creationId xmlns:p14="http://schemas.microsoft.com/office/powerpoint/2010/main" val="133097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4F10-E181-2E45-809E-1813B126CF44}"/>
              </a:ext>
            </a:extLst>
          </p:cNvPr>
          <p:cNvSpPr>
            <a:spLocks noGrp="1"/>
          </p:cNvSpPr>
          <p:nvPr>
            <p:ph type="title"/>
          </p:nvPr>
        </p:nvSpPr>
        <p:spPr/>
        <p:txBody>
          <a:bodyPr/>
          <a:lstStyle/>
          <a:p>
            <a:r>
              <a:rPr lang="en-US" dirty="0">
                <a:latin typeface="dearJoe 5 CASUAL PRO" panose="02000000000000000000" pitchFamily="2" charset="0"/>
              </a:rPr>
              <a:t>The causes of global dimming – volcanic eruptions</a:t>
            </a:r>
            <a:endParaRPr lang="en-US" dirty="0"/>
          </a:p>
        </p:txBody>
      </p:sp>
      <p:sp>
        <p:nvSpPr>
          <p:cNvPr id="3" name="Content Placeholder 2">
            <a:extLst>
              <a:ext uri="{FF2B5EF4-FFF2-40B4-BE49-F238E27FC236}">
                <a16:creationId xmlns:a16="http://schemas.microsoft.com/office/drawing/2014/main" id="{C81A0AF0-A6EB-374A-85CD-160378016B55}"/>
              </a:ext>
            </a:extLst>
          </p:cNvPr>
          <p:cNvSpPr>
            <a:spLocks noGrp="1"/>
          </p:cNvSpPr>
          <p:nvPr>
            <p:ph idx="1"/>
          </p:nvPr>
        </p:nvSpPr>
        <p:spPr>
          <a:xfrm>
            <a:off x="292100" y="1863725"/>
            <a:ext cx="6159500" cy="4351338"/>
          </a:xfrm>
        </p:spPr>
        <p:txBody>
          <a:bodyPr>
            <a:normAutofit fontScale="70000" lnSpcReduction="20000"/>
          </a:bodyPr>
          <a:lstStyle/>
          <a:p>
            <a:r>
              <a:rPr lang="en-US" b="1" dirty="0"/>
              <a:t>Major volcanic eruptions </a:t>
            </a:r>
            <a:r>
              <a:rPr lang="en-US" dirty="0"/>
              <a:t>generally produce </a:t>
            </a:r>
            <a:r>
              <a:rPr lang="en-US" b="1" dirty="0"/>
              <a:t>carbon dioxide </a:t>
            </a:r>
            <a:r>
              <a:rPr lang="en-US" dirty="0"/>
              <a:t>(a greenhouse gas, GHG), </a:t>
            </a:r>
            <a:r>
              <a:rPr lang="en-US" b="1" dirty="0"/>
              <a:t>ash particles and sulfur-rich gases. </a:t>
            </a:r>
            <a:r>
              <a:rPr lang="en-US" dirty="0"/>
              <a:t>Such eruptions can have a significant impact on incoming solar radiation (among other things).</a:t>
            </a:r>
          </a:p>
          <a:p>
            <a:pPr marL="0" indent="0">
              <a:buNone/>
            </a:pPr>
            <a:r>
              <a:rPr lang="en-US" dirty="0"/>
              <a:t>The </a:t>
            </a:r>
            <a:r>
              <a:rPr lang="en-US" b="1" dirty="0" err="1"/>
              <a:t>Laki</a:t>
            </a:r>
            <a:r>
              <a:rPr lang="en-US" dirty="0"/>
              <a:t> fissure system in </a:t>
            </a:r>
            <a:r>
              <a:rPr lang="en-US" b="1" dirty="0"/>
              <a:t>Iceland</a:t>
            </a:r>
            <a:r>
              <a:rPr lang="en-US" dirty="0"/>
              <a:t> erupted for </a:t>
            </a:r>
            <a:r>
              <a:rPr lang="en-US" b="1" dirty="0"/>
              <a:t>8 months in 1783</a:t>
            </a:r>
            <a:r>
              <a:rPr lang="en-US" dirty="0"/>
              <a:t>, producing:</a:t>
            </a:r>
          </a:p>
          <a:p>
            <a:r>
              <a:rPr lang="en-US" dirty="0"/>
              <a:t>a dense cloud of ash that spread into the stratosphere</a:t>
            </a:r>
          </a:p>
          <a:p>
            <a:r>
              <a:rPr lang="en-US" dirty="0"/>
              <a:t>a haze across Europe</a:t>
            </a:r>
          </a:p>
          <a:p>
            <a:r>
              <a:rPr lang="en-US" dirty="0"/>
              <a:t>toxic gases such as sulfur dioxide, hydrogen chloride and hydrogen fluoride gases produced acid rain, killing crops and livestock</a:t>
            </a:r>
          </a:p>
          <a:p>
            <a:r>
              <a:rPr lang="en-US" dirty="0"/>
              <a:t>record low temperatures were recorded in the USA in 1783 and 1784</a:t>
            </a:r>
          </a:p>
          <a:p>
            <a:r>
              <a:rPr lang="en-US" dirty="0"/>
              <a:t>northern hemisphere temperature dropped by 1°C.</a:t>
            </a:r>
          </a:p>
          <a:p>
            <a:endParaRPr lang="en-US" dirty="0"/>
          </a:p>
        </p:txBody>
      </p:sp>
      <p:pic>
        <p:nvPicPr>
          <p:cNvPr id="4" name="Picture 3">
            <a:extLst>
              <a:ext uri="{FF2B5EF4-FFF2-40B4-BE49-F238E27FC236}">
                <a16:creationId xmlns:a16="http://schemas.microsoft.com/office/drawing/2014/main" id="{15115858-B2D0-7A4D-9733-0CCB7AB02D89}"/>
              </a:ext>
            </a:extLst>
          </p:cNvPr>
          <p:cNvPicPr>
            <a:picLocks noChangeAspect="1"/>
          </p:cNvPicPr>
          <p:nvPr/>
        </p:nvPicPr>
        <p:blipFill>
          <a:blip r:embed="rId2"/>
          <a:stretch>
            <a:fillRect/>
          </a:stretch>
        </p:blipFill>
        <p:spPr>
          <a:xfrm>
            <a:off x="6604000" y="1863725"/>
            <a:ext cx="5462004" cy="3641336"/>
          </a:xfrm>
          <a:prstGeom prst="rect">
            <a:avLst/>
          </a:prstGeom>
        </p:spPr>
      </p:pic>
    </p:spTree>
    <p:extLst>
      <p:ext uri="{BB962C8B-B14F-4D97-AF65-F5344CB8AC3E}">
        <p14:creationId xmlns:p14="http://schemas.microsoft.com/office/powerpoint/2010/main" val="130599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6CC6F-4A00-5741-B914-191DD9988143}"/>
              </a:ext>
            </a:extLst>
          </p:cNvPr>
          <p:cNvSpPr>
            <a:spLocks noGrp="1"/>
          </p:cNvSpPr>
          <p:nvPr>
            <p:ph type="title"/>
          </p:nvPr>
        </p:nvSpPr>
        <p:spPr>
          <a:xfrm>
            <a:off x="177800" y="141191"/>
            <a:ext cx="11858689" cy="1325563"/>
          </a:xfrm>
        </p:spPr>
        <p:txBody>
          <a:bodyPr/>
          <a:lstStyle/>
          <a:p>
            <a:r>
              <a:rPr lang="en-US" dirty="0">
                <a:latin typeface="dearJoe 5 CASUAL PRO" panose="02000000000000000000" pitchFamily="2" charset="0"/>
              </a:rPr>
              <a:t>The causes of global dimming – volcanic eruptions – </a:t>
            </a:r>
            <a:r>
              <a:rPr lang="en-US" dirty="0">
                <a:latin typeface="dearJoe 5 CASUAL PRO" panose="02000000000000000000" pitchFamily="2" charset="0"/>
                <a:hlinkClick r:id="rId2"/>
              </a:rPr>
              <a:t>Mount Pinatubo </a:t>
            </a:r>
            <a:r>
              <a:rPr lang="en-US" dirty="0">
                <a:latin typeface="dearJoe 5 CASUAL PRO" panose="02000000000000000000" pitchFamily="2" charset="0"/>
              </a:rPr>
              <a:t>– The Philippines</a:t>
            </a:r>
            <a:endParaRPr lang="en-US" dirty="0"/>
          </a:p>
        </p:txBody>
      </p:sp>
      <p:sp>
        <p:nvSpPr>
          <p:cNvPr id="3" name="Content Placeholder 2">
            <a:extLst>
              <a:ext uri="{FF2B5EF4-FFF2-40B4-BE49-F238E27FC236}">
                <a16:creationId xmlns:a16="http://schemas.microsoft.com/office/drawing/2014/main" id="{A1D9CB52-ED63-5845-B1F9-580E00899D17}"/>
              </a:ext>
            </a:extLst>
          </p:cNvPr>
          <p:cNvSpPr>
            <a:spLocks noGrp="1"/>
          </p:cNvSpPr>
          <p:nvPr>
            <p:ph idx="1"/>
          </p:nvPr>
        </p:nvSpPr>
        <p:spPr>
          <a:xfrm>
            <a:off x="762000" y="1863724"/>
            <a:ext cx="5168900" cy="4676775"/>
          </a:xfrm>
        </p:spPr>
        <p:txBody>
          <a:bodyPr>
            <a:normAutofit fontScale="85000" lnSpcReduction="20000"/>
          </a:bodyPr>
          <a:lstStyle/>
          <a:p>
            <a:pPr marL="0" indent="0">
              <a:buNone/>
            </a:pPr>
            <a:r>
              <a:rPr lang="en-US" dirty="0"/>
              <a:t>In </a:t>
            </a:r>
            <a:r>
              <a:rPr lang="en-US" b="1" dirty="0"/>
              <a:t>1991 Mount Pinatubo </a:t>
            </a:r>
            <a:r>
              <a:rPr lang="en-US" dirty="0"/>
              <a:t>in the Philippines ejected </a:t>
            </a:r>
            <a:r>
              <a:rPr lang="en-US" b="1" dirty="0"/>
              <a:t>17 million tons </a:t>
            </a:r>
            <a:r>
              <a:rPr lang="en-US" dirty="0"/>
              <a:t>of material into the atmosphere. </a:t>
            </a:r>
            <a:r>
              <a:rPr lang="en-US" b="1" dirty="0"/>
              <a:t>Ash, lava, dust and aerosols </a:t>
            </a:r>
            <a:r>
              <a:rPr lang="en-US" dirty="0"/>
              <a:t>reached the stratosphere. </a:t>
            </a:r>
          </a:p>
          <a:p>
            <a:pPr marL="0" indent="0">
              <a:buNone/>
            </a:pPr>
            <a:r>
              <a:rPr lang="en-US" dirty="0"/>
              <a:t>The results were:</a:t>
            </a:r>
          </a:p>
          <a:p>
            <a:r>
              <a:rPr lang="en-US" dirty="0">
                <a:solidFill>
                  <a:srgbClr val="00B0F0"/>
                </a:solidFill>
              </a:rPr>
              <a:t>a 10% drop in the amount of sunlight reaching the Earth’s surface</a:t>
            </a:r>
          </a:p>
          <a:p>
            <a:r>
              <a:rPr lang="en-US" dirty="0">
                <a:solidFill>
                  <a:srgbClr val="00B0F0"/>
                </a:solidFill>
              </a:rPr>
              <a:t>a drop in northern hemisphere temperatures of around 0.5°C</a:t>
            </a:r>
          </a:p>
          <a:p>
            <a:r>
              <a:rPr lang="en-US" dirty="0">
                <a:solidFill>
                  <a:srgbClr val="00B0F0"/>
                </a:solidFill>
              </a:rPr>
              <a:t>a cloud in the stratosphere that lasted for 3 years</a:t>
            </a:r>
          </a:p>
          <a:p>
            <a:r>
              <a:rPr lang="en-US" dirty="0">
                <a:solidFill>
                  <a:srgbClr val="00B0F0"/>
                </a:solidFill>
              </a:rPr>
              <a:t>a large amount of ozone was destroyed.</a:t>
            </a:r>
          </a:p>
          <a:p>
            <a:pPr marL="0" indent="0">
              <a:buNone/>
            </a:pPr>
            <a:endParaRPr lang="en-US" dirty="0"/>
          </a:p>
        </p:txBody>
      </p:sp>
      <p:pic>
        <p:nvPicPr>
          <p:cNvPr id="4" name="Picture 3">
            <a:extLst>
              <a:ext uri="{FF2B5EF4-FFF2-40B4-BE49-F238E27FC236}">
                <a16:creationId xmlns:a16="http://schemas.microsoft.com/office/drawing/2014/main" id="{075E1B3D-9854-1C4B-A1AA-1D04057840B7}"/>
              </a:ext>
            </a:extLst>
          </p:cNvPr>
          <p:cNvPicPr>
            <a:picLocks noChangeAspect="1"/>
          </p:cNvPicPr>
          <p:nvPr/>
        </p:nvPicPr>
        <p:blipFill>
          <a:blip r:embed="rId3"/>
          <a:stretch>
            <a:fillRect/>
          </a:stretch>
        </p:blipFill>
        <p:spPr>
          <a:xfrm>
            <a:off x="6613948" y="1466754"/>
            <a:ext cx="4701751" cy="5189669"/>
          </a:xfrm>
          <a:prstGeom prst="rect">
            <a:avLst/>
          </a:prstGeom>
        </p:spPr>
      </p:pic>
    </p:spTree>
    <p:extLst>
      <p:ext uri="{BB962C8B-B14F-4D97-AF65-F5344CB8AC3E}">
        <p14:creationId xmlns:p14="http://schemas.microsoft.com/office/powerpoint/2010/main" val="3954434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36BD87-80F4-7349-993F-F841657211E6}"/>
              </a:ext>
            </a:extLst>
          </p:cNvPr>
          <p:cNvSpPr>
            <a:spLocks noGrp="1"/>
          </p:cNvSpPr>
          <p:nvPr>
            <p:ph idx="1"/>
          </p:nvPr>
        </p:nvSpPr>
        <p:spPr>
          <a:xfrm>
            <a:off x="165100" y="466724"/>
            <a:ext cx="6362700" cy="5921375"/>
          </a:xfrm>
        </p:spPr>
        <p:txBody>
          <a:bodyPr>
            <a:normAutofit fontScale="92500" lnSpcReduction="10000"/>
          </a:bodyPr>
          <a:lstStyle/>
          <a:p>
            <a:r>
              <a:rPr lang="en-US" dirty="0"/>
              <a:t>Mount Pinatubo is the most recent volcanic eruption with documented impacts on the amount of incoming solar radiation and resultant global dimming. </a:t>
            </a:r>
          </a:p>
          <a:p>
            <a:r>
              <a:rPr lang="en-US" dirty="0"/>
              <a:t>Although the 2010 eruptions of </a:t>
            </a:r>
            <a:r>
              <a:rPr lang="en-US" dirty="0" err="1"/>
              <a:t>Eyjafjallajökull</a:t>
            </a:r>
            <a:r>
              <a:rPr lang="en-US" dirty="0"/>
              <a:t> in Iceland caused major disruption to European air travel for about a week the eruption was not large enough to cause global dimming. </a:t>
            </a:r>
          </a:p>
          <a:p>
            <a:r>
              <a:rPr lang="en-US" dirty="0"/>
              <a:t>Global dimming is also the result of anthropogenic sources of atmospheric aerosol and particulate matter. </a:t>
            </a:r>
          </a:p>
          <a:p>
            <a:r>
              <a:rPr lang="en-US" dirty="0"/>
              <a:t>When particulates get into the atmosphere global dimming can start a positive feedback cycle. This has been linked recently to the Little Ice Age that occurred in the years 1275 –1300: see </a:t>
            </a:r>
            <a:r>
              <a:rPr lang="en-US" b="1" dirty="0"/>
              <a:t>Figure 2</a:t>
            </a:r>
            <a:r>
              <a:rPr lang="en-US" dirty="0"/>
              <a:t>.</a:t>
            </a:r>
          </a:p>
          <a:p>
            <a:endParaRPr lang="en-US" dirty="0"/>
          </a:p>
        </p:txBody>
      </p:sp>
      <p:pic>
        <p:nvPicPr>
          <p:cNvPr id="4" name="Picture 3">
            <a:extLst>
              <a:ext uri="{FF2B5EF4-FFF2-40B4-BE49-F238E27FC236}">
                <a16:creationId xmlns:a16="http://schemas.microsoft.com/office/drawing/2014/main" id="{0AF44062-673E-D84C-A18C-F030F4FC64A6}"/>
              </a:ext>
            </a:extLst>
          </p:cNvPr>
          <p:cNvPicPr>
            <a:picLocks noChangeAspect="1"/>
          </p:cNvPicPr>
          <p:nvPr/>
        </p:nvPicPr>
        <p:blipFill>
          <a:blip r:embed="rId2"/>
          <a:stretch>
            <a:fillRect/>
          </a:stretch>
        </p:blipFill>
        <p:spPr>
          <a:xfrm>
            <a:off x="6494100" y="1298769"/>
            <a:ext cx="5580622" cy="3362131"/>
          </a:xfrm>
          <a:prstGeom prst="rect">
            <a:avLst/>
          </a:prstGeom>
        </p:spPr>
      </p:pic>
    </p:spTree>
    <p:extLst>
      <p:ext uri="{BB962C8B-B14F-4D97-AF65-F5344CB8AC3E}">
        <p14:creationId xmlns:p14="http://schemas.microsoft.com/office/powerpoint/2010/main" val="529272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1CD2F3-28D8-374D-92E0-415EF6ADD6CC}"/>
              </a:ext>
            </a:extLst>
          </p:cNvPr>
          <p:cNvSpPr/>
          <p:nvPr/>
        </p:nvSpPr>
        <p:spPr>
          <a:xfrm>
            <a:off x="206034" y="1975384"/>
            <a:ext cx="5600700" cy="3539430"/>
          </a:xfrm>
          <a:prstGeom prst="rect">
            <a:avLst/>
          </a:prstGeom>
        </p:spPr>
        <p:txBody>
          <a:bodyPr wrap="square">
            <a:spAutoFit/>
          </a:bodyPr>
          <a:lstStyle/>
          <a:p>
            <a:r>
              <a:rPr lang="en-US" sz="2800" dirty="0">
                <a:solidFill>
                  <a:srgbClr val="3F3F3F"/>
                </a:solidFill>
                <a:latin typeface="Open Sans"/>
              </a:rPr>
              <a:t>Using the information within </a:t>
            </a:r>
            <a:r>
              <a:rPr lang="en-US" sz="2800" dirty="0">
                <a:solidFill>
                  <a:srgbClr val="3F3F3F"/>
                </a:solidFill>
                <a:latin typeface="Open Sans"/>
                <a:hlinkClick r:id="rId2"/>
              </a:rPr>
              <a:t>this Live Science Link</a:t>
            </a:r>
            <a:r>
              <a:rPr lang="en-US" sz="2800" dirty="0">
                <a:solidFill>
                  <a:srgbClr val="3F3F3F"/>
                </a:solidFill>
                <a:latin typeface="Open Sans"/>
              </a:rPr>
              <a:t>, particularly focusing on the section entitled 'Pinatubo's global reach', the section above on Global Dimming and the graph below, explain how a volcanic eruption of this magnitude can affect global temperatures.</a:t>
            </a:r>
            <a:endParaRPr lang="en-US" sz="2800" dirty="0"/>
          </a:p>
        </p:txBody>
      </p:sp>
      <p:pic>
        <p:nvPicPr>
          <p:cNvPr id="5" name="Picture 4">
            <a:extLst>
              <a:ext uri="{FF2B5EF4-FFF2-40B4-BE49-F238E27FC236}">
                <a16:creationId xmlns:a16="http://schemas.microsoft.com/office/drawing/2014/main" id="{3EE32853-4EFC-D442-84E6-074C934571F6}"/>
              </a:ext>
            </a:extLst>
          </p:cNvPr>
          <p:cNvPicPr>
            <a:picLocks noChangeAspect="1"/>
          </p:cNvPicPr>
          <p:nvPr/>
        </p:nvPicPr>
        <p:blipFill>
          <a:blip r:embed="rId3"/>
          <a:stretch>
            <a:fillRect/>
          </a:stretch>
        </p:blipFill>
        <p:spPr>
          <a:xfrm>
            <a:off x="6405329" y="160386"/>
            <a:ext cx="5549129" cy="3121997"/>
          </a:xfrm>
          <a:prstGeom prst="rect">
            <a:avLst/>
          </a:prstGeom>
        </p:spPr>
      </p:pic>
      <p:pic>
        <p:nvPicPr>
          <p:cNvPr id="6" name="Picture 5">
            <a:extLst>
              <a:ext uri="{FF2B5EF4-FFF2-40B4-BE49-F238E27FC236}">
                <a16:creationId xmlns:a16="http://schemas.microsoft.com/office/drawing/2014/main" id="{747172C7-4BC9-7C4B-9486-5183E2F36C60}"/>
              </a:ext>
            </a:extLst>
          </p:cNvPr>
          <p:cNvPicPr>
            <a:picLocks noChangeAspect="1"/>
          </p:cNvPicPr>
          <p:nvPr/>
        </p:nvPicPr>
        <p:blipFill>
          <a:blip r:embed="rId4"/>
          <a:stretch>
            <a:fillRect/>
          </a:stretch>
        </p:blipFill>
        <p:spPr>
          <a:xfrm>
            <a:off x="5973485" y="3489649"/>
            <a:ext cx="5980973" cy="2721558"/>
          </a:xfrm>
          <a:prstGeom prst="rect">
            <a:avLst/>
          </a:prstGeom>
        </p:spPr>
      </p:pic>
      <p:sp>
        <p:nvSpPr>
          <p:cNvPr id="7" name="TextBox 6">
            <a:extLst>
              <a:ext uri="{FF2B5EF4-FFF2-40B4-BE49-F238E27FC236}">
                <a16:creationId xmlns:a16="http://schemas.microsoft.com/office/drawing/2014/main" id="{0DE53E18-96E7-AA4B-8429-BC533F8EA443}"/>
              </a:ext>
            </a:extLst>
          </p:cNvPr>
          <p:cNvSpPr txBox="1"/>
          <p:nvPr/>
        </p:nvSpPr>
        <p:spPr>
          <a:xfrm>
            <a:off x="206034" y="397945"/>
            <a:ext cx="5592485" cy="1323439"/>
          </a:xfrm>
          <a:prstGeom prst="rect">
            <a:avLst/>
          </a:prstGeom>
          <a:noFill/>
        </p:spPr>
        <p:txBody>
          <a:bodyPr wrap="square" rtlCol="0">
            <a:spAutoFit/>
          </a:bodyPr>
          <a:lstStyle/>
          <a:p>
            <a:pPr algn="ctr"/>
            <a:r>
              <a:rPr lang="en-US" sz="4000" dirty="0">
                <a:latin typeface="dearJoe 5 CASUAL PRO" panose="02000000000000000000" pitchFamily="2" charset="0"/>
              </a:rPr>
              <a:t>Mount Pinatubo’s Global Reach</a:t>
            </a:r>
          </a:p>
        </p:txBody>
      </p:sp>
    </p:spTree>
    <p:extLst>
      <p:ext uri="{BB962C8B-B14F-4D97-AF65-F5344CB8AC3E}">
        <p14:creationId xmlns:p14="http://schemas.microsoft.com/office/powerpoint/2010/main" val="1794283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843C-7170-4C45-9CDB-46CF9A6600B9}"/>
              </a:ext>
            </a:extLst>
          </p:cNvPr>
          <p:cNvSpPr>
            <a:spLocks noGrp="1"/>
          </p:cNvSpPr>
          <p:nvPr>
            <p:ph type="title"/>
          </p:nvPr>
        </p:nvSpPr>
        <p:spPr/>
        <p:txBody>
          <a:bodyPr/>
          <a:lstStyle/>
          <a:p>
            <a:r>
              <a:rPr lang="en-US" dirty="0">
                <a:latin typeface="dearJoe 5 CASUAL PRO" panose="02000000000000000000" pitchFamily="2" charset="0"/>
              </a:rPr>
              <a:t>Why should we be worried about global </a:t>
            </a:r>
            <a:r>
              <a:rPr lang="en-US" dirty="0" err="1">
                <a:latin typeface="dearJoe 5 CASUAL PRO" panose="02000000000000000000" pitchFamily="2" charset="0"/>
              </a:rPr>
              <a:t>dimmimg</a:t>
            </a:r>
            <a:r>
              <a:rPr lang="en-US" dirty="0">
                <a:latin typeface="dearJoe 5 CASUAL PRO" panose="02000000000000000000" pitchFamily="2" charset="0"/>
              </a:rPr>
              <a:t>?</a:t>
            </a:r>
          </a:p>
        </p:txBody>
      </p:sp>
      <p:sp>
        <p:nvSpPr>
          <p:cNvPr id="3" name="Content Placeholder 2">
            <a:extLst>
              <a:ext uri="{FF2B5EF4-FFF2-40B4-BE49-F238E27FC236}">
                <a16:creationId xmlns:a16="http://schemas.microsoft.com/office/drawing/2014/main" id="{9C54094E-556A-C448-82BD-6E215FBE0955}"/>
              </a:ext>
            </a:extLst>
          </p:cNvPr>
          <p:cNvSpPr>
            <a:spLocks noGrp="1"/>
          </p:cNvSpPr>
          <p:nvPr>
            <p:ph idx="1"/>
          </p:nvPr>
        </p:nvSpPr>
        <p:spPr>
          <a:xfrm>
            <a:off x="838200" y="1825624"/>
            <a:ext cx="10515600" cy="4664075"/>
          </a:xfrm>
        </p:spPr>
        <p:txBody>
          <a:bodyPr>
            <a:normAutofit fontScale="77500" lnSpcReduction="20000"/>
          </a:bodyPr>
          <a:lstStyle/>
          <a:p>
            <a:r>
              <a:rPr lang="en-US" dirty="0"/>
              <a:t>One of the most worrying aspects of global dimming is that scientists think it masks the severity of global climate change. </a:t>
            </a:r>
          </a:p>
          <a:p>
            <a:r>
              <a:rPr lang="en-US" dirty="0"/>
              <a:t>Anthropogenic pollution is currently producing carbon dioxide (a GHG) and particulate matter, which cancel each other out. </a:t>
            </a:r>
          </a:p>
          <a:p>
            <a:r>
              <a:rPr lang="en-US" dirty="0"/>
              <a:t>Carbon dioxide drives warming while particulate matter drives cooling. </a:t>
            </a:r>
          </a:p>
          <a:p>
            <a:r>
              <a:rPr lang="en-US" dirty="0"/>
              <a:t>The problem is that although carbon dioxide levels are set to continue increasing, levels of particulate matter are not. This is because pollution control measures have been successful in targeting particulate matter and preventing it from entering the atmosphere. </a:t>
            </a:r>
          </a:p>
          <a:p>
            <a:r>
              <a:rPr lang="en-US" dirty="0"/>
              <a:t>It is interesting to note that trends and what is 'fashionable' may affect levels of pollution. </a:t>
            </a:r>
          </a:p>
          <a:p>
            <a:r>
              <a:rPr lang="en-US" dirty="0"/>
              <a:t>London saw a decrease in air quality when wood burning stoves became fashionable recently. How long this trend will last and the long-term impact is yet to be seen. </a:t>
            </a:r>
          </a:p>
          <a:p>
            <a:r>
              <a:rPr lang="en-US" dirty="0"/>
              <a:t>Check out the BBC news article from January 2017: </a:t>
            </a:r>
            <a:r>
              <a:rPr lang="en-US" dirty="0">
                <a:hlinkClick r:id="rId2"/>
              </a:rPr>
              <a:t>'Pollution in London from wood burning on the rise'.</a:t>
            </a:r>
            <a:endParaRPr lang="en-US" dirty="0"/>
          </a:p>
        </p:txBody>
      </p:sp>
    </p:spTree>
    <p:extLst>
      <p:ext uri="{BB962C8B-B14F-4D97-AF65-F5344CB8AC3E}">
        <p14:creationId xmlns:p14="http://schemas.microsoft.com/office/powerpoint/2010/main" val="3298015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4061D0-05AB-BC44-AB0B-226F3C391EB3}"/>
              </a:ext>
            </a:extLst>
          </p:cNvPr>
          <p:cNvPicPr>
            <a:picLocks noChangeAspect="1"/>
          </p:cNvPicPr>
          <p:nvPr/>
        </p:nvPicPr>
        <p:blipFill>
          <a:blip r:embed="rId2"/>
          <a:stretch>
            <a:fillRect/>
          </a:stretch>
        </p:blipFill>
        <p:spPr>
          <a:xfrm>
            <a:off x="0" y="1671605"/>
            <a:ext cx="12200274" cy="2209930"/>
          </a:xfrm>
          <a:prstGeom prst="rect">
            <a:avLst/>
          </a:prstGeom>
        </p:spPr>
      </p:pic>
    </p:spTree>
    <p:extLst>
      <p:ext uri="{BB962C8B-B14F-4D97-AF65-F5344CB8AC3E}">
        <p14:creationId xmlns:p14="http://schemas.microsoft.com/office/powerpoint/2010/main" val="269835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D89711-2D56-AE4D-9CD0-4F3A4C13B238}"/>
              </a:ext>
            </a:extLst>
          </p:cNvPr>
          <p:cNvSpPr>
            <a:spLocks noGrp="1"/>
          </p:cNvSpPr>
          <p:nvPr>
            <p:ph idx="1"/>
          </p:nvPr>
        </p:nvSpPr>
        <p:spPr>
          <a:xfrm>
            <a:off x="215900" y="1965325"/>
            <a:ext cx="5715000" cy="4351338"/>
          </a:xfrm>
        </p:spPr>
        <p:txBody>
          <a:bodyPr/>
          <a:lstStyle/>
          <a:p>
            <a:pPr marL="0" indent="0">
              <a:buNone/>
            </a:pPr>
            <a:r>
              <a:rPr lang="en-US" dirty="0"/>
              <a:t>Watch the video on </a:t>
            </a:r>
            <a:r>
              <a:rPr lang="en-US" dirty="0">
                <a:hlinkClick r:id="rId2"/>
              </a:rPr>
              <a:t>Weebly</a:t>
            </a:r>
            <a:r>
              <a:rPr lang="en-US" dirty="0"/>
              <a:t> explaining the natural causes of climate change, including variations in solar radiation as a result of global dimming and sunspots.</a:t>
            </a:r>
          </a:p>
        </p:txBody>
      </p:sp>
      <p:pic>
        <p:nvPicPr>
          <p:cNvPr id="5" name="Picture 4">
            <a:extLst>
              <a:ext uri="{FF2B5EF4-FFF2-40B4-BE49-F238E27FC236}">
                <a16:creationId xmlns:a16="http://schemas.microsoft.com/office/drawing/2014/main" id="{B2E1A989-C13D-CA42-BC4C-46E6AD7C883B}"/>
              </a:ext>
            </a:extLst>
          </p:cNvPr>
          <p:cNvPicPr>
            <a:picLocks noChangeAspect="1"/>
          </p:cNvPicPr>
          <p:nvPr/>
        </p:nvPicPr>
        <p:blipFill>
          <a:blip r:embed="rId3"/>
          <a:stretch>
            <a:fillRect/>
          </a:stretch>
        </p:blipFill>
        <p:spPr>
          <a:xfrm>
            <a:off x="6631971" y="1638900"/>
            <a:ext cx="4386769" cy="3298631"/>
          </a:xfrm>
          <a:prstGeom prst="rect">
            <a:avLst/>
          </a:prstGeom>
        </p:spPr>
      </p:pic>
    </p:spTree>
    <p:extLst>
      <p:ext uri="{BB962C8B-B14F-4D97-AF65-F5344CB8AC3E}">
        <p14:creationId xmlns:p14="http://schemas.microsoft.com/office/powerpoint/2010/main" val="3456868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3753-4194-1247-BA85-E5B19B12815E}"/>
              </a:ext>
            </a:extLst>
          </p:cNvPr>
          <p:cNvSpPr>
            <a:spLocks noGrp="1"/>
          </p:cNvSpPr>
          <p:nvPr>
            <p:ph type="title"/>
          </p:nvPr>
        </p:nvSpPr>
        <p:spPr/>
        <p:txBody>
          <a:bodyPr>
            <a:normAutofit/>
          </a:bodyPr>
          <a:lstStyle/>
          <a:p>
            <a:r>
              <a:rPr lang="en-US" b="1" dirty="0">
                <a:latin typeface="dearJoe 5 CASUAL PRO" panose="02000000000000000000" pitchFamily="2" charset="0"/>
              </a:rPr>
              <a:t>Changes in terrestrial albedo...</a:t>
            </a:r>
            <a:br>
              <a:rPr lang="en-US" dirty="0"/>
            </a:br>
            <a:endParaRPr lang="en-US" dirty="0"/>
          </a:p>
        </p:txBody>
      </p:sp>
      <p:graphicFrame>
        <p:nvGraphicFramePr>
          <p:cNvPr id="4" name="Content Placeholder 3">
            <a:extLst>
              <a:ext uri="{FF2B5EF4-FFF2-40B4-BE49-F238E27FC236}">
                <a16:creationId xmlns:a16="http://schemas.microsoft.com/office/drawing/2014/main" id="{C712F54E-F7BC-2C43-8174-F1A87C2AB3D5}"/>
              </a:ext>
            </a:extLst>
          </p:cNvPr>
          <p:cNvGraphicFramePr>
            <a:graphicFrameLocks noGrp="1"/>
          </p:cNvGraphicFramePr>
          <p:nvPr>
            <p:ph idx="1"/>
            <p:extLst>
              <p:ext uri="{D42A27DB-BD31-4B8C-83A1-F6EECF244321}">
                <p14:modId xmlns:p14="http://schemas.microsoft.com/office/powerpoint/2010/main" val="315044547"/>
              </p:ext>
            </p:extLst>
          </p:nvPr>
        </p:nvGraphicFramePr>
        <p:xfrm>
          <a:off x="838200" y="2105699"/>
          <a:ext cx="10515600" cy="2646602"/>
        </p:xfrm>
        <a:graphic>
          <a:graphicData uri="http://schemas.openxmlformats.org/drawingml/2006/table">
            <a:tbl>
              <a:tblPr/>
              <a:tblGrid>
                <a:gridCol w="10515600">
                  <a:extLst>
                    <a:ext uri="{9D8B030D-6E8A-4147-A177-3AD203B41FA5}">
                      <a16:colId xmlns:a16="http://schemas.microsoft.com/office/drawing/2014/main" val="798301293"/>
                    </a:ext>
                  </a:extLst>
                </a:gridCol>
              </a:tblGrid>
              <a:tr h="603973">
                <a:tc>
                  <a:txBody>
                    <a:bodyPr/>
                    <a:lstStyle/>
                    <a:p>
                      <a:pPr algn="just" fontAlgn="t"/>
                      <a:r>
                        <a:rPr lang="en-US" sz="2800" b="1" dirty="0">
                          <a:solidFill>
                            <a:srgbClr val="626262"/>
                          </a:solidFill>
                          <a:effectLst/>
                          <a:latin typeface="Open Sans"/>
                        </a:rPr>
                        <a:t>Albedo</a:t>
                      </a:r>
                      <a:r>
                        <a:rPr lang="en-US" sz="2800" dirty="0">
                          <a:solidFill>
                            <a:srgbClr val="626262"/>
                          </a:solidFill>
                          <a:effectLst/>
                          <a:latin typeface="Open Sans"/>
                        </a:rPr>
                        <a:t> is the fraction of Sun’s radiation reflected from a surface. The term has its origins from the Latin word </a:t>
                      </a:r>
                      <a:r>
                        <a:rPr lang="en-US" sz="2800" i="1" dirty="0" err="1">
                          <a:solidFill>
                            <a:srgbClr val="626262"/>
                          </a:solidFill>
                          <a:effectLst/>
                          <a:latin typeface="Open Sans"/>
                        </a:rPr>
                        <a:t>albus</a:t>
                      </a:r>
                      <a:r>
                        <a:rPr lang="en-US" sz="2800" dirty="0">
                          <a:solidFill>
                            <a:srgbClr val="626262"/>
                          </a:solidFill>
                          <a:effectLst/>
                          <a:latin typeface="Open Sans"/>
                        </a:rPr>
                        <a:t>, meaning “white”. </a:t>
                      </a:r>
                    </a:p>
                    <a:p>
                      <a:pPr algn="just" fontAlgn="t"/>
                      <a:endParaRPr lang="en-US" sz="2800" dirty="0">
                        <a:solidFill>
                          <a:srgbClr val="626262"/>
                        </a:solidFill>
                        <a:effectLst/>
                        <a:latin typeface="Open Sans"/>
                      </a:endParaRPr>
                    </a:p>
                    <a:p>
                      <a:pPr algn="just" fontAlgn="t"/>
                      <a:r>
                        <a:rPr lang="en-US" sz="2800" b="0" i="0" kern="1200" dirty="0">
                          <a:solidFill>
                            <a:schemeClr val="tx1"/>
                          </a:solidFill>
                          <a:effectLst/>
                          <a:latin typeface="+mn-lt"/>
                          <a:ea typeface="+mn-ea"/>
                          <a:cs typeface="+mn-cs"/>
                        </a:rPr>
                        <a:t>An average of 6.7% of the sun's energy is reflected back into space but the actual amount reflected at different locations varies depending upon the surface. </a:t>
                      </a:r>
                      <a:endParaRPr lang="en-US" sz="2800" dirty="0">
                        <a:solidFill>
                          <a:srgbClr val="3F3F3F"/>
                        </a:solidFill>
                        <a:effectLst/>
                        <a:latin typeface="Open Sans"/>
                      </a:endParaRPr>
                    </a:p>
                  </a:txBody>
                  <a:tcPr marL="134815" marR="134815" marT="43141" marB="43141">
                    <a:lnL>
                      <a:noFill/>
                    </a:lnL>
                    <a:lnR>
                      <a:noFill/>
                    </a:lnR>
                    <a:lnT>
                      <a:noFill/>
                    </a:lnT>
                    <a:lnB>
                      <a:noFill/>
                    </a:lnB>
                  </a:tcPr>
                </a:tc>
                <a:extLst>
                  <a:ext uri="{0D108BD9-81ED-4DB2-BD59-A6C34878D82A}">
                    <a16:rowId xmlns:a16="http://schemas.microsoft.com/office/drawing/2014/main" val="2581501432"/>
                  </a:ext>
                </a:extLst>
              </a:tr>
            </a:tbl>
          </a:graphicData>
        </a:graphic>
      </p:graphicFrame>
      <p:sp>
        <p:nvSpPr>
          <p:cNvPr id="3" name="TextBox 2">
            <a:extLst>
              <a:ext uri="{FF2B5EF4-FFF2-40B4-BE49-F238E27FC236}">
                <a16:creationId xmlns:a16="http://schemas.microsoft.com/office/drawing/2014/main" id="{D904EF75-0AF2-1542-A30D-7159A7D170F7}"/>
              </a:ext>
            </a:extLst>
          </p:cNvPr>
          <p:cNvSpPr txBox="1"/>
          <p:nvPr/>
        </p:nvSpPr>
        <p:spPr>
          <a:xfrm>
            <a:off x="8263054" y="365125"/>
            <a:ext cx="3090746" cy="1477328"/>
          </a:xfrm>
          <a:prstGeom prst="rect">
            <a:avLst/>
          </a:prstGeom>
          <a:noFill/>
        </p:spPr>
        <p:txBody>
          <a:bodyPr wrap="square" rtlCol="0">
            <a:spAutoFit/>
          </a:bodyPr>
          <a:lstStyle/>
          <a:p>
            <a:r>
              <a:rPr lang="en-NZ" dirty="0">
                <a:solidFill>
                  <a:srgbClr val="7030A0"/>
                </a:solidFill>
                <a:latin typeface="dearJoe 5 CASUAL PRO" panose="02000000000000000000" pitchFamily="2" charset="0"/>
              </a:rPr>
              <a:t>I understand that the energy balance can be changed due to changes in terrestrial albedo and the feedback loops that occur.</a:t>
            </a:r>
            <a:r>
              <a:rPr lang="en-US" dirty="0">
                <a:solidFill>
                  <a:srgbClr val="7030A0"/>
                </a:solidFill>
                <a:latin typeface="dearJoe 5 CASUAL PRO" panose="02000000000000000000" pitchFamily="2" charset="0"/>
              </a:rPr>
              <a:t> </a:t>
            </a:r>
          </a:p>
          <a:p>
            <a:endParaRPr lang="en-US" dirty="0"/>
          </a:p>
        </p:txBody>
      </p:sp>
    </p:spTree>
    <p:extLst>
      <p:ext uri="{BB962C8B-B14F-4D97-AF65-F5344CB8AC3E}">
        <p14:creationId xmlns:p14="http://schemas.microsoft.com/office/powerpoint/2010/main" val="2649792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0D2377-7E9A-A847-95EF-2B810AD279FE}"/>
              </a:ext>
            </a:extLst>
          </p:cNvPr>
          <p:cNvPicPr>
            <a:picLocks noGrp="1" noChangeAspect="1"/>
          </p:cNvPicPr>
          <p:nvPr>
            <p:ph idx="1"/>
          </p:nvPr>
        </p:nvPicPr>
        <p:blipFill>
          <a:blip r:embed="rId2"/>
          <a:stretch>
            <a:fillRect/>
          </a:stretch>
        </p:blipFill>
        <p:spPr>
          <a:xfrm>
            <a:off x="428022" y="433817"/>
            <a:ext cx="7444739" cy="5315734"/>
          </a:xfrm>
        </p:spPr>
      </p:pic>
      <p:pic>
        <p:nvPicPr>
          <p:cNvPr id="2" name="Picture 1">
            <a:extLst>
              <a:ext uri="{FF2B5EF4-FFF2-40B4-BE49-F238E27FC236}">
                <a16:creationId xmlns:a16="http://schemas.microsoft.com/office/drawing/2014/main" id="{F292A5D1-3C11-2646-AAEE-2006DBD7C8FC}"/>
              </a:ext>
            </a:extLst>
          </p:cNvPr>
          <p:cNvPicPr>
            <a:picLocks noChangeAspect="1"/>
          </p:cNvPicPr>
          <p:nvPr/>
        </p:nvPicPr>
        <p:blipFill>
          <a:blip r:embed="rId3"/>
          <a:stretch>
            <a:fillRect/>
          </a:stretch>
        </p:blipFill>
        <p:spPr>
          <a:xfrm>
            <a:off x="7410201" y="2085278"/>
            <a:ext cx="4353777" cy="4581010"/>
          </a:xfrm>
          <a:prstGeom prst="rect">
            <a:avLst/>
          </a:prstGeom>
        </p:spPr>
      </p:pic>
    </p:spTree>
    <p:extLst>
      <p:ext uri="{BB962C8B-B14F-4D97-AF65-F5344CB8AC3E}">
        <p14:creationId xmlns:p14="http://schemas.microsoft.com/office/powerpoint/2010/main" val="2678295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301F-CFCC-4947-BA7E-5D37B5DA1A42}"/>
              </a:ext>
            </a:extLst>
          </p:cNvPr>
          <p:cNvSpPr>
            <a:spLocks noGrp="1"/>
          </p:cNvSpPr>
          <p:nvPr>
            <p:ph type="title"/>
          </p:nvPr>
        </p:nvSpPr>
        <p:spPr/>
        <p:txBody>
          <a:bodyPr/>
          <a:lstStyle/>
          <a:p>
            <a:r>
              <a:rPr lang="en-US" dirty="0"/>
              <a:t>Watch</a:t>
            </a:r>
          </a:p>
        </p:txBody>
      </p:sp>
      <p:pic>
        <p:nvPicPr>
          <p:cNvPr id="5" name="Content Placeholder 4">
            <a:hlinkClick r:id="rId2"/>
            <a:extLst>
              <a:ext uri="{FF2B5EF4-FFF2-40B4-BE49-F238E27FC236}">
                <a16:creationId xmlns:a16="http://schemas.microsoft.com/office/drawing/2014/main" id="{3CF53041-F07E-D54C-8B27-E0DDECD82863}"/>
              </a:ext>
            </a:extLst>
          </p:cNvPr>
          <p:cNvPicPr>
            <a:picLocks noGrp="1" noChangeAspect="1"/>
          </p:cNvPicPr>
          <p:nvPr>
            <p:ph idx="1"/>
          </p:nvPr>
        </p:nvPicPr>
        <p:blipFill>
          <a:blip r:embed="rId3"/>
          <a:stretch>
            <a:fillRect/>
          </a:stretch>
        </p:blipFill>
        <p:spPr>
          <a:xfrm>
            <a:off x="3087439" y="791786"/>
            <a:ext cx="7081589" cy="4351338"/>
          </a:xfrm>
        </p:spPr>
      </p:pic>
    </p:spTree>
    <p:extLst>
      <p:ext uri="{BB962C8B-B14F-4D97-AF65-F5344CB8AC3E}">
        <p14:creationId xmlns:p14="http://schemas.microsoft.com/office/powerpoint/2010/main" val="3463010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5E5004-0670-B14E-81D6-9B3F860417DE}"/>
              </a:ext>
            </a:extLst>
          </p:cNvPr>
          <p:cNvPicPr>
            <a:picLocks noChangeAspect="1"/>
          </p:cNvPicPr>
          <p:nvPr/>
        </p:nvPicPr>
        <p:blipFill>
          <a:blip r:embed="rId2"/>
          <a:stretch>
            <a:fillRect/>
          </a:stretch>
        </p:blipFill>
        <p:spPr>
          <a:xfrm>
            <a:off x="1825625" y="0"/>
            <a:ext cx="8540750" cy="6858000"/>
          </a:xfrm>
          <a:prstGeom prst="rect">
            <a:avLst/>
          </a:prstGeom>
        </p:spPr>
      </p:pic>
    </p:spTree>
    <p:extLst>
      <p:ext uri="{BB962C8B-B14F-4D97-AF65-F5344CB8AC3E}">
        <p14:creationId xmlns:p14="http://schemas.microsoft.com/office/powerpoint/2010/main" val="776723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2"/>
            <a:extLst>
              <a:ext uri="{FF2B5EF4-FFF2-40B4-BE49-F238E27FC236}">
                <a16:creationId xmlns:a16="http://schemas.microsoft.com/office/drawing/2014/main" id="{5D97E282-427E-3E46-BEB9-3C2D11EB838F}"/>
              </a:ext>
            </a:extLst>
          </p:cNvPr>
          <p:cNvPicPr>
            <a:picLocks noGrp="1" noChangeAspect="1"/>
          </p:cNvPicPr>
          <p:nvPr>
            <p:ph idx="1"/>
          </p:nvPr>
        </p:nvPicPr>
        <p:blipFill>
          <a:blip r:embed="rId3"/>
          <a:stretch>
            <a:fillRect/>
          </a:stretch>
        </p:blipFill>
        <p:spPr>
          <a:xfrm>
            <a:off x="2416938" y="2178165"/>
            <a:ext cx="7159819" cy="4351338"/>
          </a:xfrm>
        </p:spPr>
      </p:pic>
      <p:pic>
        <p:nvPicPr>
          <p:cNvPr id="11" name="Picture 10">
            <a:extLst>
              <a:ext uri="{FF2B5EF4-FFF2-40B4-BE49-F238E27FC236}">
                <a16:creationId xmlns:a16="http://schemas.microsoft.com/office/drawing/2014/main" id="{A2766CFC-D009-EE45-A039-F56279CB1B9C}"/>
              </a:ext>
            </a:extLst>
          </p:cNvPr>
          <p:cNvPicPr>
            <a:picLocks noChangeAspect="1"/>
          </p:cNvPicPr>
          <p:nvPr/>
        </p:nvPicPr>
        <p:blipFill>
          <a:blip r:embed="rId4"/>
          <a:stretch>
            <a:fillRect/>
          </a:stretch>
        </p:blipFill>
        <p:spPr>
          <a:xfrm>
            <a:off x="1588957" y="202340"/>
            <a:ext cx="8534400" cy="1587500"/>
          </a:xfrm>
          <a:prstGeom prst="rect">
            <a:avLst/>
          </a:prstGeom>
        </p:spPr>
      </p:pic>
    </p:spTree>
    <p:extLst>
      <p:ext uri="{BB962C8B-B14F-4D97-AF65-F5344CB8AC3E}">
        <p14:creationId xmlns:p14="http://schemas.microsoft.com/office/powerpoint/2010/main" val="3601575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A5DCC-8939-E740-9283-B3CC7641CD18}"/>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9978B0E4-CEE5-C84C-B787-A8CCFD21F886}"/>
              </a:ext>
            </a:extLst>
          </p:cNvPr>
          <p:cNvPicPr>
            <a:picLocks noGrp="1" noChangeAspect="1"/>
          </p:cNvPicPr>
          <p:nvPr>
            <p:ph idx="1"/>
          </p:nvPr>
        </p:nvPicPr>
        <p:blipFill>
          <a:blip r:embed="rId2"/>
          <a:stretch>
            <a:fillRect/>
          </a:stretch>
        </p:blipFill>
        <p:spPr>
          <a:xfrm>
            <a:off x="2679660" y="1825625"/>
            <a:ext cx="6832679" cy="4351338"/>
          </a:xfrm>
        </p:spPr>
      </p:pic>
      <p:pic>
        <p:nvPicPr>
          <p:cNvPr id="4" name="Picture 3">
            <a:extLst>
              <a:ext uri="{FF2B5EF4-FFF2-40B4-BE49-F238E27FC236}">
                <a16:creationId xmlns:a16="http://schemas.microsoft.com/office/drawing/2014/main" id="{21EAEE8F-79E5-3A42-86FC-6742E24FEBFB}"/>
              </a:ext>
            </a:extLst>
          </p:cNvPr>
          <p:cNvPicPr>
            <a:picLocks noChangeAspect="1"/>
          </p:cNvPicPr>
          <p:nvPr/>
        </p:nvPicPr>
        <p:blipFill>
          <a:blip r:embed="rId3"/>
          <a:stretch>
            <a:fillRect/>
          </a:stretch>
        </p:blipFill>
        <p:spPr>
          <a:xfrm>
            <a:off x="1427748" y="1920940"/>
            <a:ext cx="10035864" cy="4668799"/>
          </a:xfrm>
          <a:prstGeom prst="rect">
            <a:avLst/>
          </a:prstGeom>
        </p:spPr>
      </p:pic>
      <p:pic>
        <p:nvPicPr>
          <p:cNvPr id="8" name="Picture 7">
            <a:hlinkClick r:id="rId4"/>
            <a:extLst>
              <a:ext uri="{FF2B5EF4-FFF2-40B4-BE49-F238E27FC236}">
                <a16:creationId xmlns:a16="http://schemas.microsoft.com/office/drawing/2014/main" id="{3A6E95ED-F9A6-0D47-9A9D-328D63FF4ACE}"/>
              </a:ext>
            </a:extLst>
          </p:cNvPr>
          <p:cNvPicPr>
            <a:picLocks noChangeAspect="1"/>
          </p:cNvPicPr>
          <p:nvPr/>
        </p:nvPicPr>
        <p:blipFill>
          <a:blip r:embed="rId2"/>
          <a:stretch>
            <a:fillRect/>
          </a:stretch>
        </p:blipFill>
        <p:spPr>
          <a:xfrm>
            <a:off x="838200" y="523929"/>
            <a:ext cx="4087971" cy="2603392"/>
          </a:xfrm>
          <a:prstGeom prst="rect">
            <a:avLst/>
          </a:prstGeom>
        </p:spPr>
      </p:pic>
    </p:spTree>
    <p:extLst>
      <p:ext uri="{BB962C8B-B14F-4D97-AF65-F5344CB8AC3E}">
        <p14:creationId xmlns:p14="http://schemas.microsoft.com/office/powerpoint/2010/main" val="3985132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AE421-EE9F-9D49-859D-096A23E525FC}"/>
              </a:ext>
            </a:extLst>
          </p:cNvPr>
          <p:cNvSpPr>
            <a:spLocks noGrp="1"/>
          </p:cNvSpPr>
          <p:nvPr>
            <p:ph type="title"/>
          </p:nvPr>
        </p:nvSpPr>
        <p:spPr/>
        <p:txBody>
          <a:bodyPr/>
          <a:lstStyle/>
          <a:p>
            <a:r>
              <a:rPr lang="en-US" dirty="0">
                <a:latin typeface="dearJoe 5 CASUAL PRO" panose="02000000000000000000" pitchFamily="2" charset="0"/>
              </a:rPr>
              <a:t>Changes in methane</a:t>
            </a:r>
          </a:p>
        </p:txBody>
      </p:sp>
      <p:sp>
        <p:nvSpPr>
          <p:cNvPr id="3" name="Content Placeholder 2">
            <a:extLst>
              <a:ext uri="{FF2B5EF4-FFF2-40B4-BE49-F238E27FC236}">
                <a16:creationId xmlns:a16="http://schemas.microsoft.com/office/drawing/2014/main" id="{91ED558D-EF2A-DC47-9058-86BDAFD3FF37}"/>
              </a:ext>
            </a:extLst>
          </p:cNvPr>
          <p:cNvSpPr>
            <a:spLocks noGrp="1"/>
          </p:cNvSpPr>
          <p:nvPr>
            <p:ph idx="1"/>
          </p:nvPr>
        </p:nvSpPr>
        <p:spPr>
          <a:xfrm>
            <a:off x="838200" y="1825624"/>
            <a:ext cx="10515600" cy="4714875"/>
          </a:xfrm>
        </p:spPr>
        <p:txBody>
          <a:bodyPr>
            <a:normAutofit fontScale="92500" lnSpcReduction="10000"/>
          </a:bodyPr>
          <a:lstStyle/>
          <a:p>
            <a:r>
              <a:rPr lang="en-US" dirty="0"/>
              <a:t>Methane is the major constituent in </a:t>
            </a:r>
            <a:r>
              <a:rPr lang="en-US" b="1" dirty="0"/>
              <a:t>natural gas</a:t>
            </a:r>
            <a:r>
              <a:rPr lang="en-US" dirty="0"/>
              <a:t> and according to the Intergovernmental Panel on Climate Change (IPCC) it has a much </a:t>
            </a:r>
            <a:r>
              <a:rPr lang="en-US" b="1" dirty="0"/>
              <a:t>more significant </a:t>
            </a:r>
            <a:r>
              <a:rPr lang="en-US" dirty="0"/>
              <a:t>global warming </a:t>
            </a:r>
            <a:r>
              <a:rPr lang="en-US" b="1" dirty="0"/>
              <a:t>potential</a:t>
            </a:r>
            <a:r>
              <a:rPr lang="en-US" dirty="0"/>
              <a:t> (GWP) than </a:t>
            </a:r>
            <a:r>
              <a:rPr lang="en-US" b="1" dirty="0"/>
              <a:t>carbon dioxide. </a:t>
            </a:r>
          </a:p>
          <a:p>
            <a:r>
              <a:rPr lang="en-US" dirty="0"/>
              <a:t>Methane has been largely </a:t>
            </a:r>
            <a:r>
              <a:rPr lang="en-US" b="1" dirty="0"/>
              <a:t>ignored</a:t>
            </a:r>
            <a:r>
              <a:rPr lang="en-US" dirty="0"/>
              <a:t> as a GHG because of its </a:t>
            </a:r>
            <a:r>
              <a:rPr lang="en-US" b="1" dirty="0"/>
              <a:t>short lifespan</a:t>
            </a:r>
            <a:r>
              <a:rPr lang="en-US" dirty="0"/>
              <a:t>: it stays in the atmosphere for about 20 years before it decays and becomes harmless. </a:t>
            </a:r>
          </a:p>
          <a:p>
            <a:r>
              <a:rPr lang="en-US" dirty="0"/>
              <a:t>However, in those 20 years it </a:t>
            </a:r>
            <a:r>
              <a:rPr lang="en-US" b="1" dirty="0"/>
              <a:t>84–86 times more effective than carbon dioxide at warming the planet. </a:t>
            </a:r>
          </a:p>
          <a:p>
            <a:r>
              <a:rPr lang="en-US" dirty="0"/>
              <a:t>The</a:t>
            </a:r>
            <a:r>
              <a:rPr lang="en-US" b="1" dirty="0"/>
              <a:t> controversy </a:t>
            </a:r>
            <a:r>
              <a:rPr lang="en-US" dirty="0"/>
              <a:t>is that when policy makers are compiling a nation's emissions inventory they look at </a:t>
            </a:r>
            <a:r>
              <a:rPr lang="en-US" b="1" dirty="0"/>
              <a:t>methane potential over a 100-year period. </a:t>
            </a:r>
            <a:r>
              <a:rPr lang="en-US" dirty="0"/>
              <a:t>This approach makes it appear harmless, and environmentalists say that it's cheating!</a:t>
            </a:r>
          </a:p>
        </p:txBody>
      </p:sp>
      <p:sp>
        <p:nvSpPr>
          <p:cNvPr id="4" name="Rectangle 3">
            <a:extLst>
              <a:ext uri="{FF2B5EF4-FFF2-40B4-BE49-F238E27FC236}">
                <a16:creationId xmlns:a16="http://schemas.microsoft.com/office/drawing/2014/main" id="{E2F23699-AAA7-EB4A-B27E-E256B204224E}"/>
              </a:ext>
            </a:extLst>
          </p:cNvPr>
          <p:cNvSpPr/>
          <p:nvPr/>
        </p:nvSpPr>
        <p:spPr>
          <a:xfrm>
            <a:off x="5389756" y="788660"/>
            <a:ext cx="6096000" cy="646331"/>
          </a:xfrm>
          <a:prstGeom prst="rect">
            <a:avLst/>
          </a:prstGeom>
        </p:spPr>
        <p:txBody>
          <a:bodyPr>
            <a:spAutoFit/>
          </a:bodyPr>
          <a:lstStyle/>
          <a:p>
            <a:r>
              <a:rPr lang="en-NZ" dirty="0">
                <a:solidFill>
                  <a:srgbClr val="7030A0"/>
                </a:solidFill>
                <a:latin typeface="dearJoe 5 CASUAL PRO" panose="02000000000000000000" pitchFamily="2" charset="0"/>
              </a:rPr>
              <a:t>I understand that the energy balance can be changed due to methane gas release and the feedback loops that occur.</a:t>
            </a:r>
            <a:r>
              <a:rPr lang="en-US" dirty="0">
                <a:solidFill>
                  <a:srgbClr val="7030A0"/>
                </a:solidFill>
                <a:latin typeface="dearJoe 5 CASUAL PRO" panose="02000000000000000000" pitchFamily="2" charset="0"/>
              </a:rPr>
              <a:t> </a:t>
            </a:r>
          </a:p>
        </p:txBody>
      </p:sp>
    </p:spTree>
    <p:extLst>
      <p:ext uri="{BB962C8B-B14F-4D97-AF65-F5344CB8AC3E}">
        <p14:creationId xmlns:p14="http://schemas.microsoft.com/office/powerpoint/2010/main" val="2316793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43659C-5DCE-494E-8108-61D165C37A49}"/>
              </a:ext>
            </a:extLst>
          </p:cNvPr>
          <p:cNvSpPr/>
          <p:nvPr/>
        </p:nvSpPr>
        <p:spPr>
          <a:xfrm>
            <a:off x="298450" y="1027906"/>
            <a:ext cx="11595100" cy="4247317"/>
          </a:xfrm>
          <a:prstGeom prst="rect">
            <a:avLst/>
          </a:prstGeom>
        </p:spPr>
        <p:txBody>
          <a:bodyPr wrap="square">
            <a:spAutoFit/>
          </a:bodyPr>
          <a:lstStyle/>
          <a:p>
            <a:endParaRPr lang="en-US" dirty="0">
              <a:solidFill>
                <a:srgbClr val="3F3F3F"/>
              </a:solidFill>
              <a:latin typeface="Open Sans"/>
            </a:endParaRPr>
          </a:p>
          <a:p>
            <a:r>
              <a:rPr lang="en-US" dirty="0">
                <a:solidFill>
                  <a:srgbClr val="3F3F3F"/>
                </a:solidFill>
                <a:latin typeface="Open Sans"/>
              </a:rPr>
              <a:t>Methane is a chemical compound with the chemical formula CH4 (one atom of carbon and four atoms of hydrogen). It is a group-14 hydride and the simplest alkane, and is the main constituent of natural gas. The relative abundance of methane on Earth makes it an attractive fuel, though capturing and storing it poses challenges due to its gaseous state under normal conditions for temperature and pressure.</a:t>
            </a:r>
            <a:br>
              <a:rPr lang="en-US" dirty="0"/>
            </a:br>
            <a:br>
              <a:rPr lang="en-US" dirty="0"/>
            </a:br>
            <a:r>
              <a:rPr lang="en-US" dirty="0">
                <a:solidFill>
                  <a:srgbClr val="3F3F3F"/>
                </a:solidFill>
                <a:latin typeface="Open Sans"/>
              </a:rPr>
              <a:t>Natural methane is found both below ground and under the sea floor. When it reaches the surface and the atmosphere, it is known as atmospheric methane. The Earth's atmospheric methane concentration has increased by about 150% since 1750, and it accounts for 20% of the total radiative forcing from all of the long-lived and globally mixed greenhouse gases. (Wikipedia 2017) </a:t>
            </a:r>
            <a:br>
              <a:rPr lang="en-US" dirty="0"/>
            </a:br>
            <a:br>
              <a:rPr lang="en-US" dirty="0"/>
            </a:br>
            <a:r>
              <a:rPr lang="en-US" b="1" dirty="0">
                <a:solidFill>
                  <a:srgbClr val="3F3F3F"/>
                </a:solidFill>
                <a:latin typeface="dearJoe 5 CASUAL PRO" panose="02000000000000000000" pitchFamily="2" charset="0"/>
              </a:rPr>
              <a:t>Task 1</a:t>
            </a:r>
            <a:r>
              <a:rPr lang="en-US" b="1" dirty="0">
                <a:solidFill>
                  <a:srgbClr val="3F3F3F"/>
                </a:solidFill>
                <a:latin typeface="Open Sans"/>
              </a:rPr>
              <a:t> </a:t>
            </a:r>
            <a:r>
              <a:rPr lang="en-US" dirty="0">
                <a:solidFill>
                  <a:srgbClr val="3F3F3F"/>
                </a:solidFill>
                <a:latin typeface="Open Sans"/>
              </a:rPr>
              <a:t>- Read the information above and watch the </a:t>
            </a:r>
            <a:r>
              <a:rPr lang="en-US" dirty="0">
                <a:solidFill>
                  <a:srgbClr val="3F3F3F"/>
                </a:solidFill>
                <a:latin typeface="Open Sans"/>
                <a:hlinkClick r:id="rId2"/>
              </a:rPr>
              <a:t>video </a:t>
            </a:r>
            <a:endParaRPr lang="en-US" dirty="0">
              <a:solidFill>
                <a:srgbClr val="3F3F3F"/>
              </a:solidFill>
              <a:latin typeface="Open Sans"/>
            </a:endParaRPr>
          </a:p>
          <a:p>
            <a:r>
              <a:rPr lang="en-US" dirty="0">
                <a:solidFill>
                  <a:srgbClr val="3F3F3F"/>
                </a:solidFill>
                <a:latin typeface="Open Sans"/>
              </a:rPr>
              <a:t>In your own words, explain how methane contributes to global warming via positive feedback. </a:t>
            </a:r>
          </a:p>
          <a:p>
            <a:r>
              <a:rPr lang="en-US" dirty="0">
                <a:solidFill>
                  <a:srgbClr val="3F3F3F"/>
                </a:solidFill>
                <a:latin typeface="Open Sans"/>
              </a:rPr>
              <a:t>Pay particular attention to its links with ice melt as studied previously. </a:t>
            </a:r>
            <a:br>
              <a:rPr lang="en-US" dirty="0"/>
            </a:br>
            <a:endParaRPr lang="en-US" dirty="0"/>
          </a:p>
        </p:txBody>
      </p:sp>
      <p:sp>
        <p:nvSpPr>
          <p:cNvPr id="3" name="Title 1">
            <a:extLst>
              <a:ext uri="{FF2B5EF4-FFF2-40B4-BE49-F238E27FC236}">
                <a16:creationId xmlns:a16="http://schemas.microsoft.com/office/drawing/2014/main" id="{DB835B7E-2BEB-D349-B163-603EC56D36A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dearJoe 5 CASUAL PRO" panose="02000000000000000000" pitchFamily="2" charset="0"/>
              </a:rPr>
              <a:t>Changes in methane</a:t>
            </a:r>
          </a:p>
        </p:txBody>
      </p:sp>
      <p:sp>
        <p:nvSpPr>
          <p:cNvPr id="4" name="TextBox 3">
            <a:extLst>
              <a:ext uri="{FF2B5EF4-FFF2-40B4-BE49-F238E27FC236}">
                <a16:creationId xmlns:a16="http://schemas.microsoft.com/office/drawing/2014/main" id="{2CA4FFD3-C9E9-B54C-8544-95D0D70CCF85}"/>
              </a:ext>
            </a:extLst>
          </p:cNvPr>
          <p:cNvSpPr txBox="1"/>
          <p:nvPr/>
        </p:nvSpPr>
        <p:spPr>
          <a:xfrm>
            <a:off x="6255834" y="234176"/>
            <a:ext cx="5776332" cy="923330"/>
          </a:xfrm>
          <a:prstGeom prst="rect">
            <a:avLst/>
          </a:prstGeom>
          <a:noFill/>
        </p:spPr>
        <p:txBody>
          <a:bodyPr wrap="square" rtlCol="0">
            <a:spAutoFit/>
          </a:bodyPr>
          <a:lstStyle/>
          <a:p>
            <a:r>
              <a:rPr lang="en-NZ" dirty="0">
                <a:solidFill>
                  <a:srgbClr val="7030A0"/>
                </a:solidFill>
                <a:latin typeface="dearJoe 5 CASUAL PRO" panose="02000000000000000000" pitchFamily="2" charset="0"/>
              </a:rPr>
              <a:t>I understand that the energy balance can be changed due to methane gas release and the feedback loops that occur.</a:t>
            </a:r>
            <a:r>
              <a:rPr lang="en-US" dirty="0">
                <a:solidFill>
                  <a:srgbClr val="7030A0"/>
                </a:solidFill>
                <a:latin typeface="dearJoe 5 CASUAL PRO" panose="02000000000000000000" pitchFamily="2" charset="0"/>
              </a:rPr>
              <a:t> </a:t>
            </a:r>
          </a:p>
          <a:p>
            <a:endParaRPr lang="en-US" dirty="0"/>
          </a:p>
        </p:txBody>
      </p:sp>
    </p:spTree>
    <p:extLst>
      <p:ext uri="{BB962C8B-B14F-4D97-AF65-F5344CB8AC3E}">
        <p14:creationId xmlns:p14="http://schemas.microsoft.com/office/powerpoint/2010/main" val="3892283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955397-E3BC-914E-AF61-8E77ACFCD273}"/>
              </a:ext>
            </a:extLst>
          </p:cNvPr>
          <p:cNvPicPr>
            <a:picLocks noChangeAspect="1"/>
          </p:cNvPicPr>
          <p:nvPr/>
        </p:nvPicPr>
        <p:blipFill>
          <a:blip r:embed="rId2"/>
          <a:stretch>
            <a:fillRect/>
          </a:stretch>
        </p:blipFill>
        <p:spPr>
          <a:xfrm>
            <a:off x="308934" y="0"/>
            <a:ext cx="11574132" cy="6858000"/>
          </a:xfrm>
          <a:prstGeom prst="rect">
            <a:avLst/>
          </a:prstGeom>
        </p:spPr>
      </p:pic>
    </p:spTree>
    <p:extLst>
      <p:ext uri="{BB962C8B-B14F-4D97-AF65-F5344CB8AC3E}">
        <p14:creationId xmlns:p14="http://schemas.microsoft.com/office/powerpoint/2010/main" val="4043979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A9CFA2-6235-7645-877F-78B662401A5B}"/>
              </a:ext>
            </a:extLst>
          </p:cNvPr>
          <p:cNvPicPr>
            <a:picLocks noChangeAspect="1"/>
          </p:cNvPicPr>
          <p:nvPr/>
        </p:nvPicPr>
        <p:blipFill>
          <a:blip r:embed="rId2"/>
          <a:stretch>
            <a:fillRect/>
          </a:stretch>
        </p:blipFill>
        <p:spPr>
          <a:xfrm>
            <a:off x="0" y="1609271"/>
            <a:ext cx="12171374" cy="2216280"/>
          </a:xfrm>
          <a:prstGeom prst="rect">
            <a:avLst/>
          </a:prstGeom>
        </p:spPr>
      </p:pic>
    </p:spTree>
    <p:extLst>
      <p:ext uri="{BB962C8B-B14F-4D97-AF65-F5344CB8AC3E}">
        <p14:creationId xmlns:p14="http://schemas.microsoft.com/office/powerpoint/2010/main" val="14158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7485-E1E6-904D-8C5A-D3CC9D50E8DE}"/>
              </a:ext>
            </a:extLst>
          </p:cNvPr>
          <p:cNvSpPr>
            <a:spLocks noGrp="1"/>
          </p:cNvSpPr>
          <p:nvPr>
            <p:ph type="title"/>
          </p:nvPr>
        </p:nvSpPr>
        <p:spPr/>
        <p:txBody>
          <a:bodyPr/>
          <a:lstStyle/>
          <a:p>
            <a:r>
              <a:rPr lang="en-US" b="1" dirty="0"/>
              <a:t>Feedback loops </a:t>
            </a:r>
          </a:p>
        </p:txBody>
      </p:sp>
      <p:sp>
        <p:nvSpPr>
          <p:cNvPr id="3" name="Content Placeholder 2">
            <a:extLst>
              <a:ext uri="{FF2B5EF4-FFF2-40B4-BE49-F238E27FC236}">
                <a16:creationId xmlns:a16="http://schemas.microsoft.com/office/drawing/2014/main" id="{DFFF5408-E615-BA40-B42A-D22D960565CD}"/>
              </a:ext>
            </a:extLst>
          </p:cNvPr>
          <p:cNvSpPr>
            <a:spLocks noGrp="1"/>
          </p:cNvSpPr>
          <p:nvPr>
            <p:ph idx="1"/>
          </p:nvPr>
        </p:nvSpPr>
        <p:spPr/>
        <p:txBody>
          <a:bodyPr/>
          <a:lstStyle/>
          <a:p>
            <a:r>
              <a:rPr lang="en-US" dirty="0"/>
              <a:t>Sometimes part of a system output re-enters the system as feedback and becomes a new input (</a:t>
            </a:r>
            <a:r>
              <a:rPr lang="en-US" b="1" dirty="0"/>
              <a:t>Figure 2</a:t>
            </a:r>
            <a:r>
              <a:rPr lang="en-US" dirty="0"/>
              <a:t>). In this case the system responds to a change (internal or external) and the feedback moves the system in the same direction (</a:t>
            </a:r>
            <a:r>
              <a:rPr lang="en-US" b="1" dirty="0"/>
              <a:t>positive feedback</a:t>
            </a:r>
            <a:r>
              <a:rPr lang="en-US" dirty="0"/>
              <a:t>) or the opposite direction (</a:t>
            </a:r>
            <a:r>
              <a:rPr lang="en-US" b="1" dirty="0"/>
              <a:t>negative feedback</a:t>
            </a:r>
            <a:r>
              <a:rPr lang="en-US" dirty="0"/>
              <a:t>). </a:t>
            </a:r>
          </a:p>
        </p:txBody>
      </p:sp>
      <p:pic>
        <p:nvPicPr>
          <p:cNvPr id="5" name="Picture 4">
            <a:extLst>
              <a:ext uri="{FF2B5EF4-FFF2-40B4-BE49-F238E27FC236}">
                <a16:creationId xmlns:a16="http://schemas.microsoft.com/office/drawing/2014/main" id="{B0581681-2661-C34E-93B5-ADB6A8F34372}"/>
              </a:ext>
            </a:extLst>
          </p:cNvPr>
          <p:cNvPicPr>
            <a:picLocks noChangeAspect="1"/>
          </p:cNvPicPr>
          <p:nvPr/>
        </p:nvPicPr>
        <p:blipFill>
          <a:blip r:embed="rId2"/>
          <a:stretch>
            <a:fillRect/>
          </a:stretch>
        </p:blipFill>
        <p:spPr>
          <a:xfrm>
            <a:off x="6096000" y="3619708"/>
            <a:ext cx="5397500" cy="2946400"/>
          </a:xfrm>
          <a:prstGeom prst="rect">
            <a:avLst/>
          </a:prstGeom>
        </p:spPr>
      </p:pic>
      <p:pic>
        <p:nvPicPr>
          <p:cNvPr id="7" name="Picture 6">
            <a:hlinkClick r:id="rId3"/>
            <a:extLst>
              <a:ext uri="{FF2B5EF4-FFF2-40B4-BE49-F238E27FC236}">
                <a16:creationId xmlns:a16="http://schemas.microsoft.com/office/drawing/2014/main" id="{659F1D9D-9F65-4046-B0E9-61FA5D81F339}"/>
              </a:ext>
            </a:extLst>
          </p:cNvPr>
          <p:cNvPicPr>
            <a:picLocks noChangeAspect="1"/>
          </p:cNvPicPr>
          <p:nvPr/>
        </p:nvPicPr>
        <p:blipFill>
          <a:blip r:embed="rId4"/>
          <a:stretch>
            <a:fillRect/>
          </a:stretch>
        </p:blipFill>
        <p:spPr>
          <a:xfrm>
            <a:off x="1019331" y="4004864"/>
            <a:ext cx="4025171" cy="2307036"/>
          </a:xfrm>
          <a:prstGeom prst="rect">
            <a:avLst/>
          </a:prstGeom>
        </p:spPr>
      </p:pic>
    </p:spTree>
    <p:extLst>
      <p:ext uri="{BB962C8B-B14F-4D97-AF65-F5344CB8AC3E}">
        <p14:creationId xmlns:p14="http://schemas.microsoft.com/office/powerpoint/2010/main" val="3635851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565CC4-92F2-BC40-B88B-9B682FC48B4C}"/>
              </a:ext>
            </a:extLst>
          </p:cNvPr>
          <p:cNvPicPr>
            <a:picLocks noChangeAspect="1"/>
          </p:cNvPicPr>
          <p:nvPr/>
        </p:nvPicPr>
        <p:blipFill>
          <a:blip r:embed="rId2"/>
          <a:stretch>
            <a:fillRect/>
          </a:stretch>
        </p:blipFill>
        <p:spPr>
          <a:xfrm>
            <a:off x="6489699" y="1291770"/>
            <a:ext cx="5584351" cy="3966029"/>
          </a:xfrm>
          <a:prstGeom prst="rect">
            <a:avLst/>
          </a:prstGeom>
        </p:spPr>
      </p:pic>
      <p:sp>
        <p:nvSpPr>
          <p:cNvPr id="5" name="Rectangle 4">
            <a:extLst>
              <a:ext uri="{FF2B5EF4-FFF2-40B4-BE49-F238E27FC236}">
                <a16:creationId xmlns:a16="http://schemas.microsoft.com/office/drawing/2014/main" id="{95AC21F7-552F-A647-B82C-BD12FB7C6240}"/>
              </a:ext>
            </a:extLst>
          </p:cNvPr>
          <p:cNvSpPr/>
          <p:nvPr/>
        </p:nvSpPr>
        <p:spPr>
          <a:xfrm>
            <a:off x="152400" y="346144"/>
            <a:ext cx="6807200" cy="6247864"/>
          </a:xfrm>
          <a:prstGeom prst="rect">
            <a:avLst/>
          </a:prstGeom>
        </p:spPr>
        <p:txBody>
          <a:bodyPr wrap="square">
            <a:spAutoFit/>
          </a:bodyPr>
          <a:lstStyle/>
          <a:p>
            <a:r>
              <a:rPr lang="en-US" sz="2000" dirty="0">
                <a:solidFill>
                  <a:srgbClr val="333333"/>
                </a:solidFill>
                <a:latin typeface="Times New Roman" panose="02020603050405020304" pitchFamily="18" charset="0"/>
              </a:rPr>
              <a:t>Methane comes from both </a:t>
            </a:r>
            <a:r>
              <a:rPr lang="en-US" sz="2000" b="1" dirty="0">
                <a:solidFill>
                  <a:srgbClr val="333333"/>
                </a:solidFill>
                <a:latin typeface="Times New Roman" panose="02020603050405020304" pitchFamily="18" charset="0"/>
              </a:rPr>
              <a:t>natural and human sources </a:t>
            </a:r>
            <a:r>
              <a:rPr lang="en-US" sz="2000" dirty="0">
                <a:solidFill>
                  <a:srgbClr val="333333"/>
                </a:solidFill>
                <a:latin typeface="Times New Roman" panose="02020603050405020304" pitchFamily="18" charset="0"/>
              </a:rPr>
              <a:t>(</a:t>
            </a:r>
            <a:r>
              <a:rPr lang="en-US" sz="2000" b="1" dirty="0">
                <a:solidFill>
                  <a:srgbClr val="333333"/>
                </a:solidFill>
                <a:latin typeface="Times New Roman" panose="02020603050405020304" pitchFamily="18" charset="0"/>
              </a:rPr>
              <a:t>Fig 1</a:t>
            </a:r>
            <a:r>
              <a:rPr lang="en-US" sz="2000" dirty="0">
                <a:solidFill>
                  <a:srgbClr val="333333"/>
                </a:solidFill>
                <a:latin typeface="Times New Roman" panose="02020603050405020304" pitchFamily="18" charset="0"/>
              </a:rPr>
              <a:t>):</a:t>
            </a:r>
          </a:p>
          <a:p>
            <a:endParaRPr lang="en-US" sz="2000" dirty="0">
              <a:solidFill>
                <a:srgbClr val="333333"/>
              </a:solidFill>
              <a:latin typeface="Times New Roman" panose="02020603050405020304" pitchFamily="18" charset="0"/>
            </a:endParaRPr>
          </a:p>
          <a:p>
            <a:pPr>
              <a:buFont typeface="Arial" panose="020B0604020202020204" pitchFamily="34" charset="0"/>
              <a:buChar char="•"/>
            </a:pPr>
            <a:r>
              <a:rPr lang="en-US" sz="2000" dirty="0">
                <a:solidFill>
                  <a:srgbClr val="333333"/>
                </a:solidFill>
                <a:latin typeface="Times New Roman" panose="02020603050405020304" pitchFamily="18" charset="0"/>
              </a:rPr>
              <a:t>Waterlogged conditions in the world’s </a:t>
            </a:r>
            <a:r>
              <a:rPr lang="en-US" sz="2000" b="1" dirty="0">
                <a:solidFill>
                  <a:srgbClr val="333333"/>
                </a:solidFill>
                <a:latin typeface="Times New Roman" panose="02020603050405020304" pitchFamily="18" charset="0"/>
              </a:rPr>
              <a:t>wetlands and rice fields </a:t>
            </a:r>
            <a:r>
              <a:rPr lang="en-US" sz="2000" dirty="0">
                <a:solidFill>
                  <a:srgbClr val="333333"/>
                </a:solidFill>
                <a:latin typeface="Times New Roman" panose="02020603050405020304" pitchFamily="18" charset="0"/>
              </a:rPr>
              <a:t>encourage anaerobic decomposition of organic matter, which releases methane.</a:t>
            </a:r>
          </a:p>
          <a:p>
            <a:pPr>
              <a:buFont typeface="Arial" panose="020B0604020202020204" pitchFamily="34" charset="0"/>
              <a:buChar char="•"/>
            </a:pPr>
            <a:r>
              <a:rPr lang="en-US" sz="2000" dirty="0">
                <a:solidFill>
                  <a:srgbClr val="333333"/>
                </a:solidFill>
                <a:latin typeface="Times New Roman" panose="02020603050405020304" pitchFamily="18" charset="0"/>
              </a:rPr>
              <a:t>Methane is a byproduct of the </a:t>
            </a:r>
            <a:r>
              <a:rPr lang="en-US" sz="2000" b="1" dirty="0">
                <a:solidFill>
                  <a:srgbClr val="333333"/>
                </a:solidFill>
                <a:latin typeface="Times New Roman" panose="02020603050405020304" pitchFamily="18" charset="0"/>
              </a:rPr>
              <a:t>digestive processes of herbivores such as cows, sheep and termites.</a:t>
            </a:r>
            <a:r>
              <a:rPr lang="en-US" sz="2000" dirty="0">
                <a:solidFill>
                  <a:srgbClr val="333333"/>
                </a:solidFill>
                <a:latin typeface="Times New Roman" panose="02020603050405020304" pitchFamily="18" charset="0"/>
              </a:rPr>
              <a:t> It is also a minor byproduct of our own digestive processes.</a:t>
            </a:r>
          </a:p>
          <a:p>
            <a:pPr>
              <a:buFont typeface="Arial" panose="020B0604020202020204" pitchFamily="34" charset="0"/>
              <a:buChar char="•"/>
            </a:pPr>
            <a:r>
              <a:rPr lang="en-US" sz="2000" dirty="0">
                <a:solidFill>
                  <a:srgbClr val="333333"/>
                </a:solidFill>
                <a:latin typeface="Times New Roman" panose="02020603050405020304" pitchFamily="18" charset="0"/>
              </a:rPr>
              <a:t>The </a:t>
            </a:r>
            <a:r>
              <a:rPr lang="en-US" sz="2000" b="1" dirty="0">
                <a:solidFill>
                  <a:srgbClr val="333333"/>
                </a:solidFill>
                <a:latin typeface="Times New Roman" panose="02020603050405020304" pitchFamily="18" charset="0"/>
              </a:rPr>
              <a:t>oceans produce methane through microbial activity and mud volcanoes</a:t>
            </a:r>
            <a:r>
              <a:rPr lang="en-US" sz="2000" dirty="0">
                <a:solidFill>
                  <a:srgbClr val="333333"/>
                </a:solidFill>
                <a:latin typeface="Times New Roman" panose="02020603050405020304" pitchFamily="18" charset="0"/>
              </a:rPr>
              <a:t> on the sea floor.</a:t>
            </a:r>
          </a:p>
          <a:p>
            <a:pPr>
              <a:buFont typeface="Arial" panose="020B0604020202020204" pitchFamily="34" charset="0"/>
              <a:buChar char="•"/>
            </a:pPr>
            <a:r>
              <a:rPr lang="en-US" sz="2000" b="1" dirty="0">
                <a:solidFill>
                  <a:srgbClr val="333333"/>
                </a:solidFill>
                <a:latin typeface="Times New Roman" panose="02020603050405020304" pitchFamily="18" charset="0"/>
              </a:rPr>
              <a:t>Fossil fuel production, distribution and use </a:t>
            </a:r>
            <a:r>
              <a:rPr lang="en-US" sz="2000" dirty="0">
                <a:solidFill>
                  <a:srgbClr val="333333"/>
                </a:solidFill>
                <a:latin typeface="Times New Roman" panose="02020603050405020304" pitchFamily="18" charset="0"/>
              </a:rPr>
              <a:t>are the </a:t>
            </a:r>
            <a:r>
              <a:rPr lang="en-US" sz="2000" b="1" dirty="0">
                <a:solidFill>
                  <a:srgbClr val="333333"/>
                </a:solidFill>
                <a:latin typeface="Times New Roman" panose="02020603050405020304" pitchFamily="18" charset="0"/>
              </a:rPr>
              <a:t>largest </a:t>
            </a:r>
            <a:r>
              <a:rPr lang="en-US" sz="2000" dirty="0">
                <a:solidFill>
                  <a:srgbClr val="333333"/>
                </a:solidFill>
                <a:latin typeface="Times New Roman" panose="02020603050405020304" pitchFamily="18" charset="0"/>
              </a:rPr>
              <a:t>anthropogenic contributors of methane to the atmosphere. The extraction and combustion of all fossil fuels releases methane into the atmosphere.</a:t>
            </a:r>
          </a:p>
          <a:p>
            <a:pPr>
              <a:buFont typeface="Arial" panose="020B0604020202020204" pitchFamily="34" charset="0"/>
              <a:buChar char="•"/>
            </a:pPr>
            <a:r>
              <a:rPr lang="en-US" sz="2000" b="1" dirty="0">
                <a:solidFill>
                  <a:srgbClr val="333333"/>
                </a:solidFill>
                <a:latin typeface="Times New Roman" panose="02020603050405020304" pitchFamily="18" charset="0"/>
              </a:rPr>
              <a:t>Landfill and waste disposal </a:t>
            </a:r>
            <a:r>
              <a:rPr lang="en-US" sz="2000" dirty="0">
                <a:solidFill>
                  <a:srgbClr val="333333"/>
                </a:solidFill>
                <a:latin typeface="Times New Roman" panose="02020603050405020304" pitchFamily="18" charset="0"/>
              </a:rPr>
              <a:t>sites are sources of methane through the decomposition of organic matter in solid domestic waste.</a:t>
            </a:r>
          </a:p>
          <a:p>
            <a:pPr>
              <a:buFont typeface="Arial" panose="020B0604020202020204" pitchFamily="34" charset="0"/>
              <a:buChar char="•"/>
            </a:pPr>
            <a:r>
              <a:rPr lang="en-US" sz="2000" b="1" dirty="0">
                <a:solidFill>
                  <a:srgbClr val="333333"/>
                </a:solidFill>
                <a:latin typeface="Times New Roman" panose="02020603050405020304" pitchFamily="18" charset="0"/>
              </a:rPr>
              <a:t>Burning biomass and using biofuels releases methane. </a:t>
            </a:r>
            <a:r>
              <a:rPr lang="en-US" sz="2000" dirty="0">
                <a:solidFill>
                  <a:srgbClr val="333333"/>
                </a:solidFill>
                <a:latin typeface="Times New Roman" panose="02020603050405020304" pitchFamily="18" charset="0"/>
              </a:rPr>
              <a:t>This can be through burning off crop waste, land clearance, forest fires, cooking and heating, among other things.</a:t>
            </a:r>
            <a:endParaRPr lang="en-US" sz="2000" b="0" i="0" dirty="0">
              <a:solidFill>
                <a:srgbClr val="333333"/>
              </a:solidFill>
              <a:effectLst/>
              <a:latin typeface="Times New Roman" panose="02020603050405020304" pitchFamily="18" charset="0"/>
            </a:endParaRPr>
          </a:p>
        </p:txBody>
      </p:sp>
    </p:spTree>
    <p:extLst>
      <p:ext uri="{BB962C8B-B14F-4D97-AF65-F5344CB8AC3E}">
        <p14:creationId xmlns:p14="http://schemas.microsoft.com/office/powerpoint/2010/main" val="163428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89927C-95B4-9546-BF8E-A827B4D1851F}"/>
              </a:ext>
            </a:extLst>
          </p:cNvPr>
          <p:cNvPicPr>
            <a:picLocks noChangeAspect="1"/>
          </p:cNvPicPr>
          <p:nvPr/>
        </p:nvPicPr>
        <p:blipFill>
          <a:blip r:embed="rId2"/>
          <a:stretch>
            <a:fillRect/>
          </a:stretch>
        </p:blipFill>
        <p:spPr>
          <a:xfrm>
            <a:off x="6324600" y="990600"/>
            <a:ext cx="5867400" cy="4119062"/>
          </a:xfrm>
          <a:prstGeom prst="rect">
            <a:avLst/>
          </a:prstGeom>
        </p:spPr>
      </p:pic>
      <p:sp>
        <p:nvSpPr>
          <p:cNvPr id="3" name="Rectangle 2">
            <a:extLst>
              <a:ext uri="{FF2B5EF4-FFF2-40B4-BE49-F238E27FC236}">
                <a16:creationId xmlns:a16="http://schemas.microsoft.com/office/drawing/2014/main" id="{38F23791-128C-244B-A4D0-CF9D97E0B091}"/>
              </a:ext>
            </a:extLst>
          </p:cNvPr>
          <p:cNvSpPr/>
          <p:nvPr/>
        </p:nvSpPr>
        <p:spPr>
          <a:xfrm>
            <a:off x="228600" y="230644"/>
            <a:ext cx="6096000" cy="6186309"/>
          </a:xfrm>
          <a:prstGeom prst="rect">
            <a:avLst/>
          </a:prstGeom>
        </p:spPr>
        <p:txBody>
          <a:bodyPr>
            <a:spAutoFit/>
          </a:bodyPr>
          <a:lstStyle/>
          <a:p>
            <a:r>
              <a:rPr lang="en-US" b="1" dirty="0">
                <a:solidFill>
                  <a:srgbClr val="333333"/>
                </a:solidFill>
                <a:latin typeface="Times New Roman" panose="02020603050405020304" pitchFamily="18" charset="0"/>
              </a:rPr>
              <a:t>Figure 2</a:t>
            </a:r>
            <a:r>
              <a:rPr lang="en-US" dirty="0">
                <a:solidFill>
                  <a:srgbClr val="333333"/>
                </a:solidFill>
                <a:latin typeface="Times New Roman" panose="02020603050405020304" pitchFamily="18" charset="0"/>
              </a:rPr>
              <a:t> shows that the mean concentration of methane has risen steadily since 1984. </a:t>
            </a:r>
          </a:p>
          <a:p>
            <a:r>
              <a:rPr lang="en-US" dirty="0">
                <a:solidFill>
                  <a:srgbClr val="333333"/>
                </a:solidFill>
                <a:latin typeface="Times New Roman" panose="02020603050405020304" pitchFamily="18" charset="0"/>
              </a:rPr>
              <a:t>Indeed, methane levels have risen by 149% since the Industrial Revolution. </a:t>
            </a:r>
          </a:p>
          <a:p>
            <a:r>
              <a:rPr lang="en-US" dirty="0">
                <a:solidFill>
                  <a:srgbClr val="333333"/>
                </a:solidFill>
                <a:latin typeface="Times New Roman" panose="02020603050405020304" pitchFamily="18" charset="0"/>
              </a:rPr>
              <a:t>The rise in concentration leveled off between 2000 and 2005 but started to climb again around 2007 and reached 1800 ppb by 2015. </a:t>
            </a:r>
          </a:p>
          <a:p>
            <a:r>
              <a:rPr lang="en-US" b="1" u="sng" dirty="0">
                <a:solidFill>
                  <a:srgbClr val="333333"/>
                </a:solidFill>
                <a:latin typeface="Times New Roman" panose="02020603050405020304" pitchFamily="18" charset="0"/>
              </a:rPr>
              <a:t>There are a number of reasons for the rise:</a:t>
            </a:r>
          </a:p>
          <a:p>
            <a:pPr>
              <a:buFont typeface="Arial" panose="020B0604020202020204" pitchFamily="34" charset="0"/>
              <a:buChar char="•"/>
            </a:pPr>
            <a:r>
              <a:rPr lang="en-US" dirty="0">
                <a:solidFill>
                  <a:srgbClr val="333333"/>
                </a:solidFill>
                <a:latin typeface="Times New Roman" panose="02020603050405020304" pitchFamily="18" charset="0"/>
              </a:rPr>
              <a:t>There has been an </a:t>
            </a:r>
            <a:r>
              <a:rPr lang="en-US" b="1" dirty="0">
                <a:solidFill>
                  <a:srgbClr val="333333"/>
                </a:solidFill>
                <a:latin typeface="Times New Roman" panose="02020603050405020304" pitchFamily="18" charset="0"/>
              </a:rPr>
              <a:t>increase</a:t>
            </a:r>
            <a:r>
              <a:rPr lang="en-US" dirty="0">
                <a:solidFill>
                  <a:srgbClr val="333333"/>
                </a:solidFill>
                <a:latin typeface="Times New Roman" panose="02020603050405020304" pitchFamily="18" charset="0"/>
              </a:rPr>
              <a:t> in the amount of </a:t>
            </a:r>
            <a:r>
              <a:rPr lang="en-US" b="1" dirty="0">
                <a:solidFill>
                  <a:srgbClr val="333333"/>
                </a:solidFill>
                <a:latin typeface="Times New Roman" panose="02020603050405020304" pitchFamily="18" charset="0"/>
              </a:rPr>
              <a:t>fossil fuels </a:t>
            </a:r>
            <a:r>
              <a:rPr lang="en-US" dirty="0">
                <a:solidFill>
                  <a:srgbClr val="333333"/>
                </a:solidFill>
                <a:latin typeface="Times New Roman" panose="02020603050405020304" pitchFamily="18" charset="0"/>
              </a:rPr>
              <a:t>being burned.</a:t>
            </a:r>
          </a:p>
          <a:p>
            <a:pPr>
              <a:buFont typeface="Arial" panose="020B0604020202020204" pitchFamily="34" charset="0"/>
              <a:buChar char="•"/>
            </a:pPr>
            <a:r>
              <a:rPr lang="en-US" b="1" dirty="0">
                <a:solidFill>
                  <a:srgbClr val="333333"/>
                </a:solidFill>
                <a:latin typeface="Times New Roman" panose="02020603050405020304" pitchFamily="18" charset="0"/>
              </a:rPr>
              <a:t>Changing diet </a:t>
            </a:r>
            <a:r>
              <a:rPr lang="en-US" dirty="0">
                <a:solidFill>
                  <a:srgbClr val="333333"/>
                </a:solidFill>
                <a:latin typeface="Times New Roman" panose="02020603050405020304" pitchFamily="18" charset="0"/>
              </a:rPr>
              <a:t>has meant an increase in the amount of meat and rice that is consumed globally. This has increased the number of herbivores (cows and sheep) that are kept and the number of rice paddies, both of which produce large amounts of methane.</a:t>
            </a:r>
          </a:p>
          <a:p>
            <a:pPr>
              <a:buFont typeface="Arial" panose="020B0604020202020204" pitchFamily="34" charset="0"/>
              <a:buChar char="•"/>
            </a:pPr>
            <a:r>
              <a:rPr lang="en-US" dirty="0">
                <a:solidFill>
                  <a:srgbClr val="333333"/>
                </a:solidFill>
                <a:latin typeface="Times New Roman" panose="02020603050405020304" pitchFamily="18" charset="0"/>
              </a:rPr>
              <a:t>A steadily </a:t>
            </a:r>
            <a:r>
              <a:rPr lang="en-US" b="1" dirty="0">
                <a:solidFill>
                  <a:srgbClr val="333333"/>
                </a:solidFill>
                <a:latin typeface="Times New Roman" panose="02020603050405020304" pitchFamily="18" charset="0"/>
              </a:rPr>
              <a:t>increasing population </a:t>
            </a:r>
            <a:r>
              <a:rPr lang="en-US" dirty="0">
                <a:solidFill>
                  <a:srgbClr val="333333"/>
                </a:solidFill>
                <a:latin typeface="Times New Roman" panose="02020603050405020304" pitchFamily="18" charset="0"/>
              </a:rPr>
              <a:t>is generating ever-increasing amounts of </a:t>
            </a:r>
            <a:r>
              <a:rPr lang="en-US" b="1" dirty="0">
                <a:solidFill>
                  <a:srgbClr val="333333"/>
                </a:solidFill>
                <a:latin typeface="Times New Roman" panose="02020603050405020304" pitchFamily="18" charset="0"/>
              </a:rPr>
              <a:t>waste</a:t>
            </a:r>
            <a:r>
              <a:rPr lang="en-US" dirty="0">
                <a:solidFill>
                  <a:srgbClr val="333333"/>
                </a:solidFill>
                <a:latin typeface="Times New Roman" panose="02020603050405020304" pitchFamily="18" charset="0"/>
              </a:rPr>
              <a:t>, the decomposition of which generates methane.</a:t>
            </a:r>
          </a:p>
          <a:p>
            <a:pPr>
              <a:buFont typeface="Arial" panose="020B0604020202020204" pitchFamily="34" charset="0"/>
              <a:buChar char="•"/>
            </a:pPr>
            <a:r>
              <a:rPr lang="en-US" b="1" dirty="0">
                <a:solidFill>
                  <a:srgbClr val="333333"/>
                </a:solidFill>
                <a:latin typeface="Times New Roman" panose="02020603050405020304" pitchFamily="18" charset="0"/>
              </a:rPr>
              <a:t>Rising temperatures </a:t>
            </a:r>
            <a:r>
              <a:rPr lang="en-US" dirty="0">
                <a:solidFill>
                  <a:srgbClr val="333333"/>
                </a:solidFill>
                <a:latin typeface="Times New Roman" panose="02020603050405020304" pitchFamily="18" charset="0"/>
              </a:rPr>
              <a:t>increase </a:t>
            </a:r>
            <a:r>
              <a:rPr lang="en-US" b="1" dirty="0">
                <a:solidFill>
                  <a:srgbClr val="333333"/>
                </a:solidFill>
                <a:latin typeface="Times New Roman" panose="02020603050405020304" pitchFamily="18" charset="0"/>
              </a:rPr>
              <a:t>methane emissions from fresh water. </a:t>
            </a:r>
          </a:p>
          <a:p>
            <a:pPr>
              <a:buFont typeface="Arial" panose="020B0604020202020204" pitchFamily="34" charset="0"/>
              <a:buChar char="•"/>
            </a:pPr>
            <a:r>
              <a:rPr lang="en-US" dirty="0">
                <a:solidFill>
                  <a:srgbClr val="333333"/>
                </a:solidFill>
                <a:latin typeface="Times New Roman" panose="02020603050405020304" pitchFamily="18" charset="0"/>
              </a:rPr>
              <a:t>Rising temperatures are also </a:t>
            </a:r>
            <a:r>
              <a:rPr lang="en-US" b="1" dirty="0">
                <a:solidFill>
                  <a:srgbClr val="333333"/>
                </a:solidFill>
                <a:latin typeface="Times New Roman" panose="02020603050405020304" pitchFamily="18" charset="0"/>
              </a:rPr>
              <a:t>exposing permafrost</a:t>
            </a:r>
            <a:r>
              <a:rPr lang="en-US" dirty="0">
                <a:solidFill>
                  <a:srgbClr val="333333"/>
                </a:solidFill>
                <a:latin typeface="Times New Roman" panose="02020603050405020304" pitchFamily="18" charset="0"/>
              </a:rPr>
              <a:t>, which is </a:t>
            </a:r>
            <a:r>
              <a:rPr lang="en-US" b="1" dirty="0">
                <a:solidFill>
                  <a:srgbClr val="333333"/>
                </a:solidFill>
                <a:latin typeface="Times New Roman" panose="02020603050405020304" pitchFamily="18" charset="0"/>
              </a:rPr>
              <a:t>thawing and releasing additional methane. </a:t>
            </a:r>
            <a:endParaRPr lang="en-US" b="1" i="0" dirty="0">
              <a:solidFill>
                <a:srgbClr val="333333"/>
              </a:solidFill>
              <a:effectLst/>
              <a:latin typeface="Times New Roman" panose="02020603050405020304" pitchFamily="18" charset="0"/>
            </a:endParaRPr>
          </a:p>
        </p:txBody>
      </p:sp>
    </p:spTree>
    <p:extLst>
      <p:ext uri="{BB962C8B-B14F-4D97-AF65-F5344CB8AC3E}">
        <p14:creationId xmlns:p14="http://schemas.microsoft.com/office/powerpoint/2010/main" val="3516261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2D1C07-E53A-FD4A-AE75-2BC21FE2E375}"/>
              </a:ext>
            </a:extLst>
          </p:cNvPr>
          <p:cNvPicPr>
            <a:picLocks noChangeAspect="1"/>
          </p:cNvPicPr>
          <p:nvPr/>
        </p:nvPicPr>
        <p:blipFill>
          <a:blip r:embed="rId2"/>
          <a:stretch>
            <a:fillRect/>
          </a:stretch>
        </p:blipFill>
        <p:spPr>
          <a:xfrm>
            <a:off x="2028438" y="63500"/>
            <a:ext cx="9740900" cy="6731000"/>
          </a:xfrm>
          <a:prstGeom prst="rect">
            <a:avLst/>
          </a:prstGeom>
        </p:spPr>
      </p:pic>
      <p:pic>
        <p:nvPicPr>
          <p:cNvPr id="3" name="Picture 2">
            <a:extLst>
              <a:ext uri="{FF2B5EF4-FFF2-40B4-BE49-F238E27FC236}">
                <a16:creationId xmlns:a16="http://schemas.microsoft.com/office/drawing/2014/main" id="{29D48AD9-CD00-9741-9177-285A907B5D60}"/>
              </a:ext>
            </a:extLst>
          </p:cNvPr>
          <p:cNvPicPr>
            <a:picLocks noChangeAspect="1"/>
          </p:cNvPicPr>
          <p:nvPr/>
        </p:nvPicPr>
        <p:blipFill>
          <a:blip r:embed="rId3"/>
          <a:stretch>
            <a:fillRect/>
          </a:stretch>
        </p:blipFill>
        <p:spPr>
          <a:xfrm>
            <a:off x="422662" y="1112797"/>
            <a:ext cx="3328020" cy="3683144"/>
          </a:xfrm>
          <a:prstGeom prst="rect">
            <a:avLst/>
          </a:prstGeom>
        </p:spPr>
      </p:pic>
    </p:spTree>
    <p:extLst>
      <p:ext uri="{BB962C8B-B14F-4D97-AF65-F5344CB8AC3E}">
        <p14:creationId xmlns:p14="http://schemas.microsoft.com/office/powerpoint/2010/main" val="485642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EE5E-3BDA-CF4C-8117-02D1BBDD60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2D20CE-1266-B94E-AAA3-D5B6BA149E2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038DFB2-92F7-9C4E-8462-D6050046BBF8}"/>
              </a:ext>
            </a:extLst>
          </p:cNvPr>
          <p:cNvPicPr/>
          <p:nvPr/>
        </p:nvPicPr>
        <p:blipFill>
          <a:blip r:embed="rId2">
            <a:extLst>
              <a:ext uri="{28A0092B-C50C-407E-A947-70E740481C1C}">
                <a14:useLocalDpi xmlns:a14="http://schemas.microsoft.com/office/drawing/2010/main" val="0"/>
              </a:ext>
            </a:extLst>
          </a:blip>
          <a:stretch>
            <a:fillRect/>
          </a:stretch>
        </p:blipFill>
        <p:spPr>
          <a:xfrm>
            <a:off x="2575932" y="278780"/>
            <a:ext cx="7136779" cy="6467708"/>
          </a:xfrm>
          <a:prstGeom prst="rect">
            <a:avLst/>
          </a:prstGeom>
        </p:spPr>
      </p:pic>
    </p:spTree>
    <p:extLst>
      <p:ext uri="{BB962C8B-B14F-4D97-AF65-F5344CB8AC3E}">
        <p14:creationId xmlns:p14="http://schemas.microsoft.com/office/powerpoint/2010/main" val="3578236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3697-BE0C-B344-9624-1F358145B2C0}"/>
              </a:ext>
            </a:extLst>
          </p:cNvPr>
          <p:cNvSpPr>
            <a:spLocks noGrp="1"/>
          </p:cNvSpPr>
          <p:nvPr>
            <p:ph type="title"/>
          </p:nvPr>
        </p:nvSpPr>
        <p:spPr>
          <a:xfrm>
            <a:off x="838200" y="300060"/>
            <a:ext cx="10515600" cy="1325563"/>
          </a:xfrm>
        </p:spPr>
        <p:txBody>
          <a:bodyPr/>
          <a:lstStyle/>
          <a:p>
            <a:r>
              <a:rPr lang="en-US" b="1" dirty="0"/>
              <a:t>Positive feedback</a:t>
            </a:r>
            <a:br>
              <a:rPr lang="en-US" b="1" dirty="0"/>
            </a:br>
            <a:endParaRPr lang="en-US" dirty="0"/>
          </a:p>
        </p:txBody>
      </p:sp>
      <p:sp>
        <p:nvSpPr>
          <p:cNvPr id="3" name="Content Placeholder 2">
            <a:extLst>
              <a:ext uri="{FF2B5EF4-FFF2-40B4-BE49-F238E27FC236}">
                <a16:creationId xmlns:a16="http://schemas.microsoft.com/office/drawing/2014/main" id="{4AAD4934-FE0E-7D47-9E33-3EAA874553E1}"/>
              </a:ext>
            </a:extLst>
          </p:cNvPr>
          <p:cNvSpPr>
            <a:spLocks noGrp="1"/>
          </p:cNvSpPr>
          <p:nvPr>
            <p:ph idx="1"/>
          </p:nvPr>
        </p:nvSpPr>
        <p:spPr>
          <a:xfrm>
            <a:off x="838200" y="1142579"/>
            <a:ext cx="10515600" cy="4351338"/>
          </a:xfrm>
        </p:spPr>
        <p:txBody>
          <a:bodyPr/>
          <a:lstStyle/>
          <a:p>
            <a:pPr marL="0" indent="0">
              <a:buNone/>
            </a:pPr>
            <a:r>
              <a:rPr lang="en-US" dirty="0"/>
              <a:t>This type of feedback amplifies a change in a system and keeps it going in the same direction. So a small disturbance in the system causes an increase in that disturbance. </a:t>
            </a:r>
          </a:p>
        </p:txBody>
      </p:sp>
      <p:pic>
        <p:nvPicPr>
          <p:cNvPr id="5" name="Picture 4">
            <a:extLst>
              <a:ext uri="{FF2B5EF4-FFF2-40B4-BE49-F238E27FC236}">
                <a16:creationId xmlns:a16="http://schemas.microsoft.com/office/drawing/2014/main" id="{756CC1AF-B94B-0A44-B9AD-814A8285959C}"/>
              </a:ext>
            </a:extLst>
          </p:cNvPr>
          <p:cNvPicPr>
            <a:picLocks noChangeAspect="1"/>
          </p:cNvPicPr>
          <p:nvPr/>
        </p:nvPicPr>
        <p:blipFill>
          <a:blip r:embed="rId2"/>
          <a:stretch>
            <a:fillRect/>
          </a:stretch>
        </p:blipFill>
        <p:spPr>
          <a:xfrm>
            <a:off x="2327446" y="2415698"/>
            <a:ext cx="6951465" cy="4160580"/>
          </a:xfrm>
          <a:prstGeom prst="rect">
            <a:avLst/>
          </a:prstGeom>
        </p:spPr>
      </p:pic>
    </p:spTree>
    <p:extLst>
      <p:ext uri="{BB962C8B-B14F-4D97-AF65-F5344CB8AC3E}">
        <p14:creationId xmlns:p14="http://schemas.microsoft.com/office/powerpoint/2010/main" val="5785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A720-9B6C-0246-9A85-0F4F4FBB7CFB}"/>
              </a:ext>
            </a:extLst>
          </p:cNvPr>
          <p:cNvSpPr>
            <a:spLocks noGrp="1"/>
          </p:cNvSpPr>
          <p:nvPr>
            <p:ph type="title"/>
          </p:nvPr>
        </p:nvSpPr>
        <p:spPr/>
        <p:txBody>
          <a:bodyPr/>
          <a:lstStyle/>
          <a:p>
            <a:r>
              <a:rPr lang="en-US" b="1" dirty="0"/>
              <a:t>Negative feedback</a:t>
            </a:r>
            <a:br>
              <a:rPr lang="en-US" b="1" dirty="0"/>
            </a:br>
            <a:endParaRPr lang="en-US" dirty="0"/>
          </a:p>
        </p:txBody>
      </p:sp>
      <p:sp>
        <p:nvSpPr>
          <p:cNvPr id="3" name="Content Placeholder 2">
            <a:extLst>
              <a:ext uri="{FF2B5EF4-FFF2-40B4-BE49-F238E27FC236}">
                <a16:creationId xmlns:a16="http://schemas.microsoft.com/office/drawing/2014/main" id="{D19B8A3D-C35B-7644-8ADA-ED882D54D8A8}"/>
              </a:ext>
            </a:extLst>
          </p:cNvPr>
          <p:cNvSpPr>
            <a:spLocks noGrp="1"/>
          </p:cNvSpPr>
          <p:nvPr>
            <p:ph idx="1"/>
          </p:nvPr>
        </p:nvSpPr>
        <p:spPr>
          <a:xfrm>
            <a:off x="838200" y="1211029"/>
            <a:ext cx="10515600" cy="4351338"/>
          </a:xfrm>
        </p:spPr>
        <p:txBody>
          <a:bodyPr/>
          <a:lstStyle/>
          <a:p>
            <a:pPr marL="0" indent="0">
              <a:buNone/>
            </a:pPr>
            <a:r>
              <a:rPr lang="en-US" dirty="0"/>
              <a:t>This type of feedback promotes stability in a system as it reverses a change and moves the system in the direction of the original state of equilibrium. </a:t>
            </a:r>
          </a:p>
        </p:txBody>
      </p:sp>
      <p:pic>
        <p:nvPicPr>
          <p:cNvPr id="5" name="Picture 4">
            <a:extLst>
              <a:ext uri="{FF2B5EF4-FFF2-40B4-BE49-F238E27FC236}">
                <a16:creationId xmlns:a16="http://schemas.microsoft.com/office/drawing/2014/main" id="{AABF903A-3FD2-564B-9052-1E67B9220E7B}"/>
              </a:ext>
            </a:extLst>
          </p:cNvPr>
          <p:cNvPicPr>
            <a:picLocks noChangeAspect="1"/>
          </p:cNvPicPr>
          <p:nvPr/>
        </p:nvPicPr>
        <p:blipFill>
          <a:blip r:embed="rId2"/>
          <a:stretch>
            <a:fillRect/>
          </a:stretch>
        </p:blipFill>
        <p:spPr>
          <a:xfrm>
            <a:off x="2940101" y="2100878"/>
            <a:ext cx="7612974" cy="4438057"/>
          </a:xfrm>
          <a:prstGeom prst="rect">
            <a:avLst/>
          </a:prstGeom>
        </p:spPr>
      </p:pic>
    </p:spTree>
    <p:extLst>
      <p:ext uri="{BB962C8B-B14F-4D97-AF65-F5344CB8AC3E}">
        <p14:creationId xmlns:p14="http://schemas.microsoft.com/office/powerpoint/2010/main" val="1365534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8446-9400-7B45-BF1A-3EFE0032FBF8}"/>
              </a:ext>
            </a:extLst>
          </p:cNvPr>
          <p:cNvSpPr>
            <a:spLocks noGrp="1"/>
          </p:cNvSpPr>
          <p:nvPr>
            <p:ph type="title"/>
          </p:nvPr>
        </p:nvSpPr>
        <p:spPr/>
        <p:txBody>
          <a:bodyPr/>
          <a:lstStyle/>
          <a:p>
            <a:r>
              <a:rPr lang="en-US" dirty="0"/>
              <a:t>True or false….</a:t>
            </a:r>
          </a:p>
        </p:txBody>
      </p:sp>
      <p:pic>
        <p:nvPicPr>
          <p:cNvPr id="5" name="Content Placeholder 4">
            <a:extLst>
              <a:ext uri="{FF2B5EF4-FFF2-40B4-BE49-F238E27FC236}">
                <a16:creationId xmlns:a16="http://schemas.microsoft.com/office/drawing/2014/main" id="{C5058F56-8084-4144-918F-6A88115756C0}"/>
              </a:ext>
            </a:extLst>
          </p:cNvPr>
          <p:cNvPicPr>
            <a:picLocks noGrp="1" noChangeAspect="1"/>
          </p:cNvPicPr>
          <p:nvPr>
            <p:ph idx="1"/>
          </p:nvPr>
        </p:nvPicPr>
        <p:blipFill>
          <a:blip r:embed="rId2"/>
          <a:stretch>
            <a:fillRect/>
          </a:stretch>
        </p:blipFill>
        <p:spPr>
          <a:xfrm>
            <a:off x="605928" y="2820638"/>
            <a:ext cx="6781800" cy="3200400"/>
          </a:xfrm>
        </p:spPr>
      </p:pic>
      <p:sp>
        <p:nvSpPr>
          <p:cNvPr id="6" name="Rectangle 5">
            <a:extLst>
              <a:ext uri="{FF2B5EF4-FFF2-40B4-BE49-F238E27FC236}">
                <a16:creationId xmlns:a16="http://schemas.microsoft.com/office/drawing/2014/main" id="{948EA9FC-0BB2-B64A-876E-F25443CBDA15}"/>
              </a:ext>
            </a:extLst>
          </p:cNvPr>
          <p:cNvSpPr/>
          <p:nvPr/>
        </p:nvSpPr>
        <p:spPr>
          <a:xfrm>
            <a:off x="1159239" y="1576839"/>
            <a:ext cx="9573717" cy="830997"/>
          </a:xfrm>
          <a:prstGeom prst="rect">
            <a:avLst/>
          </a:prstGeom>
        </p:spPr>
        <p:txBody>
          <a:bodyPr wrap="square">
            <a:spAutoFit/>
          </a:bodyPr>
          <a:lstStyle/>
          <a:p>
            <a:r>
              <a:rPr lang="en-US" sz="2400" b="0" i="0" dirty="0">
                <a:solidFill>
                  <a:srgbClr val="333333"/>
                </a:solidFill>
                <a:effectLst/>
                <a:latin typeface="Times New Roman" panose="02020603050405020304" pitchFamily="18" charset="0"/>
              </a:rPr>
              <a:t>The figure below shows a negative feedback cycles for global climate change. </a:t>
            </a:r>
            <a:endParaRPr lang="en-US" sz="2400" dirty="0"/>
          </a:p>
        </p:txBody>
      </p:sp>
      <p:sp>
        <p:nvSpPr>
          <p:cNvPr id="7" name="TextBox 6">
            <a:extLst>
              <a:ext uri="{FF2B5EF4-FFF2-40B4-BE49-F238E27FC236}">
                <a16:creationId xmlns:a16="http://schemas.microsoft.com/office/drawing/2014/main" id="{675BEE39-DFAA-8743-B944-EF2F748C7F76}"/>
              </a:ext>
            </a:extLst>
          </p:cNvPr>
          <p:cNvSpPr txBox="1"/>
          <p:nvPr/>
        </p:nvSpPr>
        <p:spPr>
          <a:xfrm>
            <a:off x="7612655" y="2313542"/>
            <a:ext cx="3955056" cy="1477328"/>
          </a:xfrm>
          <a:prstGeom prst="rect">
            <a:avLst/>
          </a:prstGeom>
          <a:noFill/>
        </p:spPr>
        <p:txBody>
          <a:bodyPr wrap="square" rtlCol="0">
            <a:spAutoFit/>
          </a:bodyPr>
          <a:lstStyle/>
          <a:p>
            <a:r>
              <a:rPr lang="en-US" b="1" dirty="0">
                <a:solidFill>
                  <a:srgbClr val="FF0000"/>
                </a:solidFill>
              </a:rPr>
              <a:t>FALSE</a:t>
            </a:r>
          </a:p>
          <a:p>
            <a:endParaRPr lang="en-US" dirty="0"/>
          </a:p>
          <a:p>
            <a:r>
              <a:rPr lang="en-US" dirty="0"/>
              <a:t>The figure shows a positive feedback cycle as it will push change in the same direction and increase climate change. </a:t>
            </a:r>
          </a:p>
        </p:txBody>
      </p:sp>
    </p:spTree>
    <p:extLst>
      <p:ext uri="{BB962C8B-B14F-4D97-AF65-F5344CB8AC3E}">
        <p14:creationId xmlns:p14="http://schemas.microsoft.com/office/powerpoint/2010/main" val="257682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13" y="965289"/>
            <a:ext cx="10515600" cy="1325563"/>
          </a:xfrm>
        </p:spPr>
        <p:txBody>
          <a:bodyPr/>
          <a:lstStyle/>
          <a:p>
            <a:r>
              <a:rPr lang="en-US" b="1" u="sng" dirty="0"/>
              <a:t>Changes in INSOLATION</a:t>
            </a:r>
          </a:p>
        </p:txBody>
      </p:sp>
      <p:sp>
        <p:nvSpPr>
          <p:cNvPr id="3" name="Content Placeholder 2"/>
          <p:cNvSpPr>
            <a:spLocks noGrp="1"/>
          </p:cNvSpPr>
          <p:nvPr>
            <p:ph idx="1"/>
          </p:nvPr>
        </p:nvSpPr>
        <p:spPr>
          <a:xfrm>
            <a:off x="838200" y="2141095"/>
            <a:ext cx="3969108" cy="3263504"/>
          </a:xfrm>
        </p:spPr>
        <p:txBody>
          <a:bodyPr>
            <a:normAutofit fontScale="77500" lnSpcReduction="20000"/>
          </a:bodyPr>
          <a:lstStyle/>
          <a:p>
            <a:pPr marL="0" indent="0">
              <a:buNone/>
            </a:pPr>
            <a:r>
              <a:rPr lang="en-US" b="1" u="sng" dirty="0"/>
              <a:t>SUNSPOTS</a:t>
            </a:r>
            <a:r>
              <a:rPr lang="en-US" dirty="0"/>
              <a:t> – Differences in the rotation between the Sun's equator and poles amplify the solar magnetic field until it bursts through to the surface as "sunspots". The activity follows an 11-year cycle, which may vary by a few years. High sunspot activity is associated with a strong solar winds and slightly higher radiation intensity – about 0.1 per cent higher than a sunspot minimum.</a:t>
            </a:r>
          </a:p>
        </p:txBody>
      </p:sp>
      <p:pic>
        <p:nvPicPr>
          <p:cNvPr id="10246" name="Picture 6" descr="http://www.eia.gov/todayinenergy/images/2013.03.28/sunspo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019" y="3240010"/>
            <a:ext cx="6494068" cy="32528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3"/>
            <a:extLst>
              <a:ext uri="{FF2B5EF4-FFF2-40B4-BE49-F238E27FC236}">
                <a16:creationId xmlns:a16="http://schemas.microsoft.com/office/drawing/2014/main" id="{C25E540E-4E8A-AE4D-A23E-01013EAB66C3}"/>
              </a:ext>
            </a:extLst>
          </p:cNvPr>
          <p:cNvPicPr>
            <a:picLocks noChangeAspect="1"/>
          </p:cNvPicPr>
          <p:nvPr/>
        </p:nvPicPr>
        <p:blipFill>
          <a:blip r:embed="rId4"/>
          <a:stretch>
            <a:fillRect/>
          </a:stretch>
        </p:blipFill>
        <p:spPr>
          <a:xfrm>
            <a:off x="6698914" y="0"/>
            <a:ext cx="4789173" cy="2708419"/>
          </a:xfrm>
          <a:prstGeom prst="rect">
            <a:avLst/>
          </a:prstGeom>
        </p:spPr>
      </p:pic>
      <p:sp>
        <p:nvSpPr>
          <p:cNvPr id="6" name="Rectangle 5">
            <a:extLst>
              <a:ext uri="{FF2B5EF4-FFF2-40B4-BE49-F238E27FC236}">
                <a16:creationId xmlns:a16="http://schemas.microsoft.com/office/drawing/2014/main" id="{78A97334-828A-C444-9800-C45F0A07212F}"/>
              </a:ext>
            </a:extLst>
          </p:cNvPr>
          <p:cNvSpPr/>
          <p:nvPr/>
        </p:nvSpPr>
        <p:spPr>
          <a:xfrm>
            <a:off x="435339" y="24417"/>
            <a:ext cx="6096000" cy="1200329"/>
          </a:xfrm>
          <a:prstGeom prst="rect">
            <a:avLst/>
          </a:prstGeom>
        </p:spPr>
        <p:txBody>
          <a:bodyPr>
            <a:spAutoFit/>
          </a:bodyPr>
          <a:lstStyle/>
          <a:p>
            <a:r>
              <a:rPr lang="en-NZ" dirty="0">
                <a:solidFill>
                  <a:srgbClr val="7030A0"/>
                </a:solidFill>
                <a:latin typeface="dearJoe 5 CASUAL PRO" panose="02000000000000000000" pitchFamily="2" charset="0"/>
              </a:rPr>
              <a:t>I understand that the energy balance can be changed due to variations in solar radiation through processes such as global dimming due to volcanic eruptions. I understand that feedback loops occur in response to these processes.</a:t>
            </a:r>
            <a:r>
              <a:rPr lang="en-US" dirty="0">
                <a:solidFill>
                  <a:srgbClr val="7030A0"/>
                </a:solidFill>
                <a:latin typeface="dearJoe 5 CASUAL PRO" panose="02000000000000000000" pitchFamily="2" charset="0"/>
              </a:rPr>
              <a:t> </a:t>
            </a:r>
            <a:endParaRPr lang="en-US" dirty="0">
              <a:solidFill>
                <a:srgbClr val="7030A0"/>
              </a:solidFill>
            </a:endParaRPr>
          </a:p>
        </p:txBody>
      </p:sp>
    </p:spTree>
    <p:extLst>
      <p:ext uri="{BB962C8B-B14F-4D97-AF65-F5344CB8AC3E}">
        <p14:creationId xmlns:p14="http://schemas.microsoft.com/office/powerpoint/2010/main" val="67942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3CC1-51E8-EB42-8308-0430DE1AF93B}"/>
              </a:ext>
            </a:extLst>
          </p:cNvPr>
          <p:cNvSpPr>
            <a:spLocks noGrp="1"/>
          </p:cNvSpPr>
          <p:nvPr>
            <p:ph type="title"/>
          </p:nvPr>
        </p:nvSpPr>
        <p:spPr/>
        <p:txBody>
          <a:bodyPr/>
          <a:lstStyle/>
          <a:p>
            <a:br>
              <a:rPr lang="en-US" dirty="0"/>
            </a:br>
            <a:r>
              <a:rPr lang="en-US" b="1" dirty="0"/>
              <a:t>Solar radiation variations..</a:t>
            </a:r>
            <a:endParaRPr lang="en-US" dirty="0"/>
          </a:p>
        </p:txBody>
      </p:sp>
      <p:sp>
        <p:nvSpPr>
          <p:cNvPr id="3" name="Content Placeholder 2">
            <a:extLst>
              <a:ext uri="{FF2B5EF4-FFF2-40B4-BE49-F238E27FC236}">
                <a16:creationId xmlns:a16="http://schemas.microsoft.com/office/drawing/2014/main" id="{4D3945E8-C667-6248-9B7B-DAAA0A766C33}"/>
              </a:ext>
            </a:extLst>
          </p:cNvPr>
          <p:cNvSpPr>
            <a:spLocks noGrp="1"/>
          </p:cNvSpPr>
          <p:nvPr>
            <p:ph idx="1"/>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E3177D2C-D985-BA4C-AABC-F343E2748485}"/>
              </a:ext>
            </a:extLst>
          </p:cNvPr>
          <p:cNvPicPr>
            <a:picLocks noChangeAspect="1"/>
          </p:cNvPicPr>
          <p:nvPr/>
        </p:nvPicPr>
        <p:blipFill>
          <a:blip r:embed="rId2"/>
          <a:stretch>
            <a:fillRect/>
          </a:stretch>
        </p:blipFill>
        <p:spPr>
          <a:xfrm>
            <a:off x="529652" y="2031220"/>
            <a:ext cx="7309162" cy="4145743"/>
          </a:xfrm>
          <a:prstGeom prst="rect">
            <a:avLst/>
          </a:prstGeom>
        </p:spPr>
      </p:pic>
      <p:sp>
        <p:nvSpPr>
          <p:cNvPr id="6" name="TextBox 5">
            <a:extLst>
              <a:ext uri="{FF2B5EF4-FFF2-40B4-BE49-F238E27FC236}">
                <a16:creationId xmlns:a16="http://schemas.microsoft.com/office/drawing/2014/main" id="{0D14AD42-14E9-2444-BDF4-1CC3F8B1FCEE}"/>
              </a:ext>
            </a:extLst>
          </p:cNvPr>
          <p:cNvSpPr txBox="1"/>
          <p:nvPr/>
        </p:nvSpPr>
        <p:spPr>
          <a:xfrm>
            <a:off x="7838814" y="854439"/>
            <a:ext cx="4053382" cy="4401205"/>
          </a:xfrm>
          <a:prstGeom prst="rect">
            <a:avLst/>
          </a:prstGeom>
          <a:noFill/>
        </p:spPr>
        <p:txBody>
          <a:bodyPr wrap="square" rtlCol="0">
            <a:spAutoFit/>
          </a:bodyPr>
          <a:lstStyle/>
          <a:p>
            <a:r>
              <a:rPr lang="en-US" sz="2800" b="1" dirty="0"/>
              <a:t>1.  </a:t>
            </a:r>
            <a:r>
              <a:rPr lang="en-US" sz="2800" dirty="0"/>
              <a:t>Using the graph (below right), describe the pattern of sunspot activity between 1960 and 2010. </a:t>
            </a:r>
            <a:br>
              <a:rPr lang="en-US" sz="2800" dirty="0"/>
            </a:br>
            <a:br>
              <a:rPr lang="en-US" sz="2800" dirty="0"/>
            </a:br>
            <a:r>
              <a:rPr lang="en-US" sz="2800" b="1" dirty="0"/>
              <a:t>2. </a:t>
            </a:r>
            <a:r>
              <a:rPr lang="en-US" sz="2800" dirty="0"/>
              <a:t>  Is there a relationship between sunspot activity and global temperatures (don't forget to use data look for anomalies)</a:t>
            </a:r>
          </a:p>
        </p:txBody>
      </p:sp>
    </p:spTree>
    <p:extLst>
      <p:ext uri="{BB962C8B-B14F-4D97-AF65-F5344CB8AC3E}">
        <p14:creationId xmlns:p14="http://schemas.microsoft.com/office/powerpoint/2010/main" val="54074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3FCE-4FA0-1D4D-9FFB-9B86A1583942}"/>
              </a:ext>
            </a:extLst>
          </p:cNvPr>
          <p:cNvSpPr>
            <a:spLocks noGrp="1"/>
          </p:cNvSpPr>
          <p:nvPr>
            <p:ph type="title"/>
          </p:nvPr>
        </p:nvSpPr>
        <p:spPr/>
        <p:txBody>
          <a:bodyPr/>
          <a:lstStyle/>
          <a:p>
            <a:r>
              <a:rPr lang="en-US" b="1" dirty="0"/>
              <a:t>The impacts of sunspots </a:t>
            </a:r>
          </a:p>
        </p:txBody>
      </p:sp>
      <p:sp>
        <p:nvSpPr>
          <p:cNvPr id="3" name="Content Placeholder 2">
            <a:extLst>
              <a:ext uri="{FF2B5EF4-FFF2-40B4-BE49-F238E27FC236}">
                <a16:creationId xmlns:a16="http://schemas.microsoft.com/office/drawing/2014/main" id="{8AF096AB-47D6-FD4F-9D16-3677501F2E98}"/>
              </a:ext>
            </a:extLst>
          </p:cNvPr>
          <p:cNvSpPr>
            <a:spLocks noGrp="1"/>
          </p:cNvSpPr>
          <p:nvPr>
            <p:ph idx="1"/>
          </p:nvPr>
        </p:nvSpPr>
        <p:spPr/>
        <p:txBody>
          <a:bodyPr/>
          <a:lstStyle/>
          <a:p>
            <a:pPr marL="0" indent="0">
              <a:buNone/>
            </a:pPr>
            <a:r>
              <a:rPr lang="en-US" dirty="0"/>
              <a:t>Click on </a:t>
            </a:r>
            <a:r>
              <a:rPr lang="en-US" b="1" u="sng" dirty="0">
                <a:hlinkClick r:id="rId2"/>
              </a:rPr>
              <a:t>this link </a:t>
            </a:r>
            <a:r>
              <a:rPr lang="en-US" dirty="0"/>
              <a:t>from the BBC and print out and read the article carefully. </a:t>
            </a:r>
            <a:br>
              <a:rPr lang="en-US" dirty="0"/>
            </a:br>
            <a:br>
              <a:rPr lang="en-US" dirty="0"/>
            </a:br>
            <a:r>
              <a:rPr lang="en-US" dirty="0" err="1"/>
              <a:t>i</a:t>
            </a:r>
            <a:r>
              <a:rPr lang="en-US" dirty="0"/>
              <a:t>. What is the Maunder Minimum?</a:t>
            </a:r>
            <a:br>
              <a:rPr lang="en-US" dirty="0"/>
            </a:br>
            <a:br>
              <a:rPr lang="en-US" dirty="0"/>
            </a:br>
            <a:r>
              <a:rPr lang="en-US" dirty="0"/>
              <a:t>​ii. What is blocking?</a:t>
            </a:r>
            <a:br>
              <a:rPr lang="en-US" dirty="0"/>
            </a:br>
            <a:br>
              <a:rPr lang="en-US" dirty="0"/>
            </a:br>
            <a:r>
              <a:rPr lang="en-US" dirty="0"/>
              <a:t>iii. Outline the impacts of sunspots on continental Europe and its populations. </a:t>
            </a:r>
          </a:p>
        </p:txBody>
      </p:sp>
    </p:spTree>
    <p:extLst>
      <p:ext uri="{BB962C8B-B14F-4D97-AF65-F5344CB8AC3E}">
        <p14:creationId xmlns:p14="http://schemas.microsoft.com/office/powerpoint/2010/main" val="3405825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2287</Words>
  <Application>Microsoft Macintosh PowerPoint</Application>
  <PresentationFormat>Widescreen</PresentationFormat>
  <Paragraphs>105</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(Headings)</vt:lpstr>
      <vt:lpstr>Calibri Light</vt:lpstr>
      <vt:lpstr>dearJoe 5 CASUAL PRO</vt:lpstr>
      <vt:lpstr>Open Sans</vt:lpstr>
      <vt:lpstr>Times New Roman</vt:lpstr>
      <vt:lpstr>Office Theme</vt:lpstr>
      <vt:lpstr>What leads to changes in the global energy balance? </vt:lpstr>
      <vt:lpstr>PowerPoint Presentation</vt:lpstr>
      <vt:lpstr>Feedback loops </vt:lpstr>
      <vt:lpstr>Positive feedback </vt:lpstr>
      <vt:lpstr>Negative feedback </vt:lpstr>
      <vt:lpstr>True or false….</vt:lpstr>
      <vt:lpstr>Changes in INSOLATION</vt:lpstr>
      <vt:lpstr> Solar radiation variations..</vt:lpstr>
      <vt:lpstr>The impacts of sunspots </vt:lpstr>
      <vt:lpstr>Changes in INSOLATION</vt:lpstr>
      <vt:lpstr>What is global dimming?</vt:lpstr>
      <vt:lpstr>Global dimming</vt:lpstr>
      <vt:lpstr>The causes of global dimming</vt:lpstr>
      <vt:lpstr>The causes of global dimming – volcanic eruptions</vt:lpstr>
      <vt:lpstr>The causes of global dimming – volcanic eruptions – Mount Pinatubo – The Philippines</vt:lpstr>
      <vt:lpstr>PowerPoint Presentation</vt:lpstr>
      <vt:lpstr>PowerPoint Presentation</vt:lpstr>
      <vt:lpstr>Why should we be worried about global dimmimg?</vt:lpstr>
      <vt:lpstr>PowerPoint Presentation</vt:lpstr>
      <vt:lpstr>Changes in terrestrial albedo... </vt:lpstr>
      <vt:lpstr>PowerPoint Presentation</vt:lpstr>
      <vt:lpstr>Watch</vt:lpstr>
      <vt:lpstr>PowerPoint Presentation</vt:lpstr>
      <vt:lpstr>PowerPoint Presentation</vt:lpstr>
      <vt:lpstr>PowerPoint Presentation</vt:lpstr>
      <vt:lpstr>Changes in methane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in the global energy balance </dc:title>
  <dc:creator>Anna Bennett</dc:creator>
  <cp:lastModifiedBy>Anna Bennett</cp:lastModifiedBy>
  <cp:revision>34</cp:revision>
  <dcterms:created xsi:type="dcterms:W3CDTF">2018-05-07T20:00:22Z</dcterms:created>
  <dcterms:modified xsi:type="dcterms:W3CDTF">2020-01-14T01:30:02Z</dcterms:modified>
</cp:coreProperties>
</file>