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71"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D08476-8984-4A77-83E8-075EA538C45B}" v="60" dt="2019-11-11T04:33:38.4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9DD08476-8984-4A77-83E8-075EA538C45B}"/>
    <pc:docChg chg="delSld modSld">
      <pc:chgData name="" userId="" providerId="" clId="Web-{9DD08476-8984-4A77-83E8-075EA538C45B}" dt="2019-11-11T04:33:38.441" v="54"/>
      <pc:docMkLst>
        <pc:docMk/>
      </pc:docMkLst>
      <pc:sldChg chg="delSp modSp">
        <pc:chgData name="" userId="" providerId="" clId="Web-{9DD08476-8984-4A77-83E8-075EA538C45B}" dt="2019-11-11T04:30:54.143" v="22" actId="1076"/>
        <pc:sldMkLst>
          <pc:docMk/>
          <pc:sldMk cId="0" sldId="256"/>
        </pc:sldMkLst>
        <pc:spChg chg="mod">
          <ac:chgData name="" userId="" providerId="" clId="Web-{9DD08476-8984-4A77-83E8-075EA538C45B}" dt="2019-11-11T04:30:54.143" v="22" actId="1076"/>
          <ac:spMkLst>
            <pc:docMk/>
            <pc:sldMk cId="0" sldId="256"/>
            <ac:spMk id="6" creationId="{00000000-0000-0000-0000-000000000000}"/>
          </ac:spMkLst>
        </pc:spChg>
        <pc:picChg chg="del">
          <ac:chgData name="" userId="" providerId="" clId="Web-{9DD08476-8984-4A77-83E8-075EA538C45B}" dt="2019-11-11T04:30:48.565" v="21"/>
          <ac:picMkLst>
            <pc:docMk/>
            <pc:sldMk cId="0" sldId="256"/>
            <ac:picMk id="5" creationId="{00000000-0000-0000-0000-000000000000}"/>
          </ac:picMkLst>
        </pc:picChg>
      </pc:sldChg>
      <pc:sldChg chg="modSp">
        <pc:chgData name="" userId="" providerId="" clId="Web-{9DD08476-8984-4A77-83E8-075EA538C45B}" dt="2019-11-11T04:31:40.784" v="32" actId="20577"/>
        <pc:sldMkLst>
          <pc:docMk/>
          <pc:sldMk cId="0" sldId="260"/>
        </pc:sldMkLst>
        <pc:spChg chg="mod">
          <ac:chgData name="" userId="" providerId="" clId="Web-{9DD08476-8984-4A77-83E8-075EA538C45B}" dt="2019-11-11T04:31:40.784" v="32" actId="20577"/>
          <ac:spMkLst>
            <pc:docMk/>
            <pc:sldMk cId="0" sldId="260"/>
            <ac:spMk id="3" creationId="{00000000-0000-0000-0000-000000000000}"/>
          </ac:spMkLst>
        </pc:spChg>
      </pc:sldChg>
      <pc:sldChg chg="modSp">
        <pc:chgData name="" userId="" providerId="" clId="Web-{9DD08476-8984-4A77-83E8-075EA538C45B}" dt="2019-11-11T04:33:18.347" v="52"/>
        <pc:sldMkLst>
          <pc:docMk/>
          <pc:sldMk cId="0" sldId="267"/>
        </pc:sldMkLst>
        <pc:graphicFrameChg chg="mod modGraphic">
          <ac:chgData name="" userId="" providerId="" clId="Web-{9DD08476-8984-4A77-83E8-075EA538C45B}" dt="2019-11-11T04:33:18.347" v="52"/>
          <ac:graphicFrameMkLst>
            <pc:docMk/>
            <pc:sldMk cId="0" sldId="267"/>
            <ac:graphicFrameMk id="4" creationId="{00000000-0000-0000-0000-000000000000}"/>
          </ac:graphicFrameMkLst>
        </pc:graphicFrameChg>
      </pc:sldChg>
      <pc:sldChg chg="del">
        <pc:chgData name="" userId="" providerId="" clId="Web-{9DD08476-8984-4A77-83E8-075EA538C45B}" dt="2019-11-11T04:33:33.581" v="53"/>
        <pc:sldMkLst>
          <pc:docMk/>
          <pc:sldMk cId="0" sldId="268"/>
        </pc:sldMkLst>
      </pc:sldChg>
      <pc:sldChg chg="del">
        <pc:chgData name="" userId="" providerId="" clId="Web-{9DD08476-8984-4A77-83E8-075EA538C45B}" dt="2019-11-11T04:31:21.784" v="23"/>
        <pc:sldMkLst>
          <pc:docMk/>
          <pc:sldMk cId="0" sldId="269"/>
        </pc:sldMkLst>
      </pc:sldChg>
      <pc:sldChg chg="del">
        <pc:chgData name="" userId="" providerId="" clId="Web-{9DD08476-8984-4A77-83E8-075EA538C45B}" dt="2019-11-11T04:33:38.441" v="54"/>
        <pc:sldMkLst>
          <pc:docMk/>
          <pc:sldMk cId="0" sldId="270"/>
        </pc:sldMkLst>
      </pc:sldChg>
      <pc:sldChg chg="modSp">
        <pc:chgData name="" userId="" providerId="" clId="Web-{9DD08476-8984-4A77-83E8-075EA538C45B}" dt="2019-11-11T04:32:51.581" v="42" actId="20577"/>
        <pc:sldMkLst>
          <pc:docMk/>
          <pc:sldMk cId="0" sldId="271"/>
        </pc:sldMkLst>
        <pc:spChg chg="mod">
          <ac:chgData name="" userId="" providerId="" clId="Web-{9DD08476-8984-4A77-83E8-075EA538C45B}" dt="2019-11-11T04:32:27.331" v="38" actId="20577"/>
          <ac:spMkLst>
            <pc:docMk/>
            <pc:sldMk cId="0" sldId="271"/>
            <ac:spMk id="2" creationId="{00000000-0000-0000-0000-000000000000}"/>
          </ac:spMkLst>
        </pc:spChg>
        <pc:spChg chg="mod">
          <ac:chgData name="" userId="" providerId="" clId="Web-{9DD08476-8984-4A77-83E8-075EA538C45B}" dt="2019-11-11T04:32:51.581" v="42" actId="20577"/>
          <ac:spMkLst>
            <pc:docMk/>
            <pc:sldMk cId="0" sldId="271"/>
            <ac:spMk id="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A82FE6-6D90-4599-96C0-495719FC51A7}" type="datetimeFigureOut">
              <a:rPr lang="en-GB" smtClean="0"/>
              <a:pPr/>
              <a:t>10/11/2019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8C384A-66C3-44D2-B441-8A275B4331DC}"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dirty="0"/>
              <a:t>Starter: How did medieval kings control their kingdom?</a:t>
            </a:r>
          </a:p>
        </p:txBody>
      </p:sp>
      <p:sp>
        <p:nvSpPr>
          <p:cNvPr id="6" name="Rounded Rectangle 5"/>
          <p:cNvSpPr/>
          <p:nvPr/>
        </p:nvSpPr>
        <p:spPr>
          <a:xfrm>
            <a:off x="2424545" y="1611745"/>
            <a:ext cx="4495800" cy="502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Last week you independently researched 3 problems and methods that King William used to control his kingdom. What were they?</a:t>
            </a:r>
          </a:p>
          <a:p>
            <a:pPr algn="ctr"/>
            <a:endParaRPr lang="en-GB" sz="2400" dirty="0"/>
          </a:p>
          <a:p>
            <a:pPr algn="ctr"/>
            <a:r>
              <a:rPr lang="en-GB" sz="2400" dirty="0"/>
              <a:t>You are going to listen to  what your partner found out and give them a +  = or – for their research.  If you learn a new fact from your partner that you don’t have you can write it on your sheet.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r>
              <a:rPr lang="en-GB" sz="2800" dirty="0"/>
              <a:t>Conclusion – who had more power King or Church?</a:t>
            </a:r>
            <a:br>
              <a:rPr lang="en-GB" sz="2800" dirty="0"/>
            </a:br>
            <a:endParaRPr lang="en-GB" sz="2800" dirty="0">
              <a:cs typeface="Calibri"/>
            </a:endParaRPr>
          </a:p>
        </p:txBody>
      </p:sp>
      <p:sp>
        <p:nvSpPr>
          <p:cNvPr id="4" name="Rectangle 3"/>
          <p:cNvSpPr/>
          <p:nvPr/>
        </p:nvSpPr>
        <p:spPr>
          <a:xfrm>
            <a:off x="4267200" y="1628800"/>
            <a:ext cx="4409256" cy="475252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457200" indent="-457200">
              <a:buFont typeface="Arial" pitchFamily="34" charset="0"/>
              <a:buChar char="•"/>
            </a:pPr>
            <a:r>
              <a:rPr lang="en-GB" sz="2400" i="1" dirty="0"/>
              <a:t> Look back at the case studies and reflect on the power of the King and Church</a:t>
            </a:r>
          </a:p>
          <a:p>
            <a:pPr marL="457200" indent="-457200">
              <a:buFont typeface="Arial" pitchFamily="34" charset="0"/>
              <a:buChar char="•"/>
            </a:pPr>
            <a:r>
              <a:rPr lang="en-GB" sz="2400" dirty="0"/>
              <a:t>You do not have to answer every question – but choose a selection which CHALLENGE you to think hard about what you have learned. </a:t>
            </a:r>
          </a:p>
          <a:p>
            <a:pPr marL="457200" indent="-457200">
              <a:buFont typeface="Arial" pitchFamily="34" charset="0"/>
              <a:buChar char="•"/>
            </a:pPr>
            <a:r>
              <a:rPr lang="en-GB" sz="2400" dirty="0"/>
              <a:t>Write the Q chosen and your answer on the lined paper provided. </a:t>
            </a:r>
          </a:p>
        </p:txBody>
      </p:sp>
      <p:pic>
        <p:nvPicPr>
          <p:cNvPr id="1026" name="Picture 2"/>
          <p:cNvPicPr>
            <a:picLocks noChangeAspect="1" noChangeArrowheads="1"/>
          </p:cNvPicPr>
          <p:nvPr/>
        </p:nvPicPr>
        <p:blipFill>
          <a:blip r:embed="rId2" cstate="print"/>
          <a:srcRect l="49780" t="19792" r="22694" b="14583"/>
          <a:stretch>
            <a:fillRect/>
          </a:stretch>
        </p:blipFill>
        <p:spPr bwMode="auto">
          <a:xfrm>
            <a:off x="533400" y="1676400"/>
            <a:ext cx="3581400" cy="4800600"/>
          </a:xfrm>
          <a:prstGeom prst="rect">
            <a:avLst/>
          </a:prstGeom>
          <a:ln>
            <a:headEnd/>
            <a:tailEnd/>
          </a:ln>
        </p:spPr>
        <p:style>
          <a:lnRef idx="2">
            <a:schemeClr val="dk1"/>
          </a:lnRef>
          <a:fillRef idx="1">
            <a:schemeClr val="lt1"/>
          </a:fillRef>
          <a:effectRef idx="0">
            <a:schemeClr val="dk1"/>
          </a:effectRef>
          <a:fontRef idx="minor">
            <a:schemeClr val="dk1"/>
          </a:fontRef>
        </p:style>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dirty="0"/>
              <a:t>Plenary: Opinion line ranking activity</a:t>
            </a:r>
          </a:p>
        </p:txBody>
      </p:sp>
      <p:sp>
        <p:nvSpPr>
          <p:cNvPr id="3" name="Content Placeholder 2"/>
          <p:cNvSpPr>
            <a:spLocks noGrp="1"/>
          </p:cNvSpPr>
          <p:nvPr>
            <p:ph idx="1"/>
          </p:nvPr>
        </p:nvSpPr>
        <p:spPr>
          <a:xfrm>
            <a:off x="457200" y="1600200"/>
            <a:ext cx="8229600" cy="4876800"/>
          </a:xfrm>
        </p:spPr>
        <p:style>
          <a:lnRef idx="2">
            <a:schemeClr val="accent4"/>
          </a:lnRef>
          <a:fillRef idx="1">
            <a:schemeClr val="lt1"/>
          </a:fillRef>
          <a:effectRef idx="0">
            <a:schemeClr val="accent4"/>
          </a:effectRef>
          <a:fontRef idx="minor">
            <a:schemeClr val="dk1"/>
          </a:fontRef>
        </p:style>
        <p:txBody>
          <a:bodyPr>
            <a:normAutofit fontScale="92500"/>
          </a:bodyPr>
          <a:lstStyle/>
          <a:p>
            <a:r>
              <a:rPr lang="en-GB" dirty="0"/>
              <a:t>You are going to rank the power of the King from 1-10. </a:t>
            </a:r>
          </a:p>
          <a:p>
            <a:pPr lvl="1"/>
            <a:r>
              <a:rPr lang="en-GB" dirty="0">
                <a:solidFill>
                  <a:srgbClr val="FF0000"/>
                </a:solidFill>
              </a:rPr>
              <a:t>6 - 10 = the king was more powerful than the Church. </a:t>
            </a:r>
          </a:p>
          <a:p>
            <a:pPr lvl="1"/>
            <a:r>
              <a:rPr lang="en-GB" dirty="0">
                <a:solidFill>
                  <a:srgbClr val="00B0F0"/>
                </a:solidFill>
              </a:rPr>
              <a:t>5 = They were equally powerful.</a:t>
            </a:r>
            <a:endParaRPr lang="en-GB" dirty="0">
              <a:solidFill>
                <a:srgbClr val="FF0000"/>
              </a:solidFill>
            </a:endParaRPr>
          </a:p>
          <a:p>
            <a:pPr lvl="1"/>
            <a:r>
              <a:rPr lang="en-GB" dirty="0">
                <a:solidFill>
                  <a:srgbClr val="00B050"/>
                </a:solidFill>
              </a:rPr>
              <a:t>1-4 = The Church was more powerful than the king. </a:t>
            </a:r>
          </a:p>
          <a:p>
            <a:r>
              <a:rPr lang="en-GB" dirty="0"/>
              <a:t>You must write the score out of  10 in your book and at least a sentence to support your judgement. You will be asked to explain your answer.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Resources below:</a:t>
            </a:r>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259119336"/>
              </p:ext>
            </p:extLst>
          </p:nvPr>
        </p:nvGraphicFramePr>
        <p:xfrm>
          <a:off x="0" y="0"/>
          <a:ext cx="9144000" cy="6857999"/>
        </p:xfrm>
        <a:graphic>
          <a:graphicData uri="http://schemas.openxmlformats.org/drawingml/2006/table">
            <a:tbl>
              <a:tblPr>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663776">
                <a:tc>
                  <a:txBody>
                    <a:bodyPr/>
                    <a:lstStyle/>
                    <a:p>
                      <a:pPr algn="ctr"/>
                      <a:r>
                        <a:rPr lang="en-GB" b="1" dirty="0">
                          <a:solidFill>
                            <a:schemeClr val="tx1"/>
                          </a:solidFill>
                        </a:rPr>
                        <a:t>Case study A: Henry</a:t>
                      </a:r>
                      <a:r>
                        <a:rPr lang="en-GB" b="1" baseline="0" dirty="0">
                          <a:solidFill>
                            <a:schemeClr val="tx1"/>
                          </a:solidFill>
                        </a:rPr>
                        <a:t> II and Thomas Becket</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Case Study B: King John and Pope Innocent III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tx1"/>
                          </a:solidFill>
                        </a:rPr>
                        <a:t>Case Study C: William</a:t>
                      </a:r>
                      <a:r>
                        <a:rPr lang="en-GB" b="1" baseline="0" dirty="0">
                          <a:solidFill>
                            <a:schemeClr val="tx1"/>
                          </a:solidFill>
                        </a:rPr>
                        <a:t> II and Anselm.</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064741">
                <a:tc>
                  <a:txBody>
                    <a:bodyPr/>
                    <a:lstStyle/>
                    <a:p>
                      <a:r>
                        <a:rPr lang="en-GB" sz="1200" b="0" dirty="0">
                          <a:solidFill>
                            <a:schemeClr val="tx1"/>
                          </a:solidFill>
                        </a:rPr>
                        <a:t>Describe (L3-4) Wh</a:t>
                      </a:r>
                      <a:r>
                        <a:rPr lang="en-GB" sz="1200" b="0" baseline="0" dirty="0">
                          <a:solidFill>
                            <a:schemeClr val="tx1"/>
                          </a:solidFill>
                        </a:rPr>
                        <a:t>y did the King and Church fall out?</a:t>
                      </a:r>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rPr>
                        <a:t>Describe (L3-4) Wh</a:t>
                      </a:r>
                      <a:r>
                        <a:rPr lang="en-GB" sz="1200" b="0" baseline="0" dirty="0">
                          <a:solidFill>
                            <a:schemeClr val="tx1"/>
                          </a:solidFill>
                        </a:rPr>
                        <a:t>y did the King and Church fall out?</a:t>
                      </a:r>
                      <a:endParaRPr lang="en-GB" sz="1200" b="0" dirty="0">
                        <a:solidFill>
                          <a:schemeClr val="tx1"/>
                        </a:solidFill>
                      </a:endParaRPr>
                    </a:p>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rPr>
                        <a:t>Describe (L3-4) Wh</a:t>
                      </a:r>
                      <a:r>
                        <a:rPr lang="en-GB" sz="1200" b="0" baseline="0" dirty="0">
                          <a:solidFill>
                            <a:schemeClr val="tx1"/>
                          </a:solidFill>
                        </a:rPr>
                        <a:t>y did the King and Church fall out?</a:t>
                      </a:r>
                      <a:endParaRPr lang="en-GB" sz="1200" b="0" dirty="0">
                        <a:solidFill>
                          <a:schemeClr val="tx1"/>
                        </a:solidFill>
                      </a:endParaRPr>
                    </a:p>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064741">
                <a:tc>
                  <a:txBody>
                    <a:bodyPr/>
                    <a:lstStyle/>
                    <a:p>
                      <a:r>
                        <a:rPr lang="en-GB" sz="1200" b="0" dirty="0">
                          <a:solidFill>
                            <a:schemeClr val="tx1"/>
                          </a:solidFill>
                        </a:rPr>
                        <a:t>Explain</a:t>
                      </a:r>
                      <a:r>
                        <a:rPr lang="en-GB" sz="1200" b="0" baseline="0" dirty="0">
                          <a:solidFill>
                            <a:schemeClr val="tx1"/>
                          </a:solidFill>
                        </a:rPr>
                        <a:t> (L5-6) </a:t>
                      </a:r>
                      <a:r>
                        <a:rPr lang="en-GB" sz="1200" b="0" dirty="0">
                          <a:solidFill>
                            <a:schemeClr val="tx1"/>
                          </a:solidFill>
                        </a:rPr>
                        <a:t>Who had the most</a:t>
                      </a:r>
                      <a:r>
                        <a:rPr lang="en-GB" sz="1200" b="0" baseline="0" dirty="0">
                          <a:solidFill>
                            <a:schemeClr val="tx1"/>
                          </a:solidFill>
                        </a:rPr>
                        <a:t> power King or Church?</a:t>
                      </a:r>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rPr>
                        <a:t>Explain</a:t>
                      </a:r>
                      <a:r>
                        <a:rPr lang="en-GB" sz="1200" b="0" baseline="0" dirty="0">
                          <a:solidFill>
                            <a:schemeClr val="tx1"/>
                          </a:solidFill>
                        </a:rPr>
                        <a:t> (L5-6) </a:t>
                      </a:r>
                      <a:r>
                        <a:rPr lang="en-GB" sz="1200" b="0" dirty="0">
                          <a:solidFill>
                            <a:schemeClr val="tx1"/>
                          </a:solidFill>
                        </a:rPr>
                        <a:t>Who had the most</a:t>
                      </a:r>
                      <a:r>
                        <a:rPr lang="en-GB" sz="1200" b="0" baseline="0" dirty="0">
                          <a:solidFill>
                            <a:schemeClr val="tx1"/>
                          </a:solidFill>
                        </a:rPr>
                        <a:t> power King or Church?</a:t>
                      </a:r>
                      <a:endParaRPr lang="en-GB" sz="1200" b="0" dirty="0">
                        <a:solidFill>
                          <a:schemeClr val="tx1"/>
                        </a:solidFill>
                      </a:endParaRPr>
                    </a:p>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rPr>
                        <a:t>Explain</a:t>
                      </a:r>
                      <a:r>
                        <a:rPr lang="en-GB" sz="1200" b="0" baseline="0" dirty="0">
                          <a:solidFill>
                            <a:schemeClr val="tx1"/>
                          </a:solidFill>
                        </a:rPr>
                        <a:t> (L5-6) </a:t>
                      </a:r>
                      <a:r>
                        <a:rPr lang="en-GB" sz="1200" b="0" dirty="0">
                          <a:solidFill>
                            <a:schemeClr val="tx1"/>
                          </a:solidFill>
                        </a:rPr>
                        <a:t>Who had the most</a:t>
                      </a:r>
                      <a:r>
                        <a:rPr lang="en-GB" sz="1200" b="0" baseline="0" dirty="0">
                          <a:solidFill>
                            <a:schemeClr val="tx1"/>
                          </a:solidFill>
                        </a:rPr>
                        <a:t> power King or Church?</a:t>
                      </a:r>
                      <a:endParaRPr lang="en-GB" sz="1200" b="0" dirty="0">
                        <a:solidFill>
                          <a:schemeClr val="tx1"/>
                        </a:solidFill>
                      </a:endParaRPr>
                    </a:p>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064741">
                <a:tc>
                  <a:txBody>
                    <a:bodyPr/>
                    <a:lstStyle/>
                    <a:p>
                      <a:r>
                        <a:rPr lang="en-GB" sz="1200" b="0" dirty="0">
                          <a:solidFill>
                            <a:schemeClr val="tx1"/>
                          </a:solidFill>
                        </a:rPr>
                        <a:t>Analyse</a:t>
                      </a:r>
                      <a:r>
                        <a:rPr lang="en-GB" sz="1200" b="0" baseline="0" dirty="0">
                          <a:solidFill>
                            <a:schemeClr val="tx1"/>
                          </a:solidFill>
                        </a:rPr>
                        <a:t> (L6-7) </a:t>
                      </a:r>
                      <a:r>
                        <a:rPr lang="en-GB" sz="1200" b="0" dirty="0">
                          <a:solidFill>
                            <a:schemeClr val="tx1"/>
                          </a:solidFill>
                        </a:rPr>
                        <a:t>Why did each party</a:t>
                      </a:r>
                      <a:r>
                        <a:rPr lang="en-GB" sz="1200" b="0" baseline="0" dirty="0">
                          <a:solidFill>
                            <a:schemeClr val="tx1"/>
                          </a:solidFill>
                        </a:rPr>
                        <a:t> (King/Church) feel they ought to have ultimate power?</a:t>
                      </a:r>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rPr>
                        <a:t>Analyse</a:t>
                      </a:r>
                      <a:r>
                        <a:rPr lang="en-GB" sz="1200" b="0" baseline="0" dirty="0">
                          <a:solidFill>
                            <a:schemeClr val="tx1"/>
                          </a:solidFill>
                        </a:rPr>
                        <a:t> (L6-7) </a:t>
                      </a:r>
                      <a:r>
                        <a:rPr lang="en-GB" sz="1200" b="0" dirty="0">
                          <a:solidFill>
                            <a:schemeClr val="tx1"/>
                          </a:solidFill>
                        </a:rPr>
                        <a:t>Why did each party</a:t>
                      </a:r>
                      <a:r>
                        <a:rPr lang="en-GB" sz="1200" b="0" baseline="0" dirty="0">
                          <a:solidFill>
                            <a:schemeClr val="tx1"/>
                          </a:solidFill>
                        </a:rPr>
                        <a:t> (King/Church) feel they ought to have ultimate power?</a:t>
                      </a:r>
                      <a:endParaRPr lang="en-GB" sz="1200" b="0" dirty="0">
                        <a:solidFill>
                          <a:schemeClr val="tx1"/>
                        </a:solidFill>
                      </a:endParaRPr>
                    </a:p>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rPr>
                        <a:t>Analyse</a:t>
                      </a:r>
                      <a:r>
                        <a:rPr lang="en-GB" sz="1200" b="0" baseline="0" dirty="0">
                          <a:solidFill>
                            <a:schemeClr val="tx1"/>
                          </a:solidFill>
                        </a:rPr>
                        <a:t> (L6-7) </a:t>
                      </a:r>
                      <a:r>
                        <a:rPr lang="en-GB" sz="1200" b="0" dirty="0">
                          <a:solidFill>
                            <a:schemeClr val="tx1"/>
                          </a:solidFill>
                        </a:rPr>
                        <a:t>Why did each party</a:t>
                      </a:r>
                      <a:r>
                        <a:rPr lang="en-GB" sz="1200" b="0" baseline="0" dirty="0">
                          <a:solidFill>
                            <a:schemeClr val="tx1"/>
                          </a:solidFill>
                        </a:rPr>
                        <a:t> (King/Church) feel they ought to have ultimate power?</a:t>
                      </a:r>
                      <a:endParaRPr lang="en-GB" sz="1200" b="0" dirty="0">
                        <a:solidFill>
                          <a:schemeClr val="tx1"/>
                        </a:solidFill>
                      </a:endParaRPr>
                    </a:p>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GB" dirty="0"/>
              <a:t>Starter: Peer assessment criteria</a:t>
            </a:r>
          </a:p>
        </p:txBody>
      </p:sp>
      <p:graphicFrame>
        <p:nvGraphicFramePr>
          <p:cNvPr id="5" name="Content Placeholder 4"/>
          <p:cNvGraphicFramePr>
            <a:graphicFrameLocks noGrp="1"/>
          </p:cNvGraphicFramePr>
          <p:nvPr>
            <p:ph idx="1"/>
          </p:nvPr>
        </p:nvGraphicFramePr>
        <p:xfrm>
          <a:off x="457200" y="1600200"/>
          <a:ext cx="8229601" cy="4998720"/>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6858001">
                  <a:extLst>
                    <a:ext uri="{9D8B030D-6E8A-4147-A177-3AD203B41FA5}">
                      <a16:colId xmlns:a16="http://schemas.microsoft.com/office/drawing/2014/main" val="20001"/>
                    </a:ext>
                  </a:extLst>
                </a:gridCol>
              </a:tblGrid>
              <a:tr h="1600200">
                <a:tc>
                  <a:txBody>
                    <a:bodyPr/>
                    <a:lstStyle/>
                    <a:p>
                      <a:pPr algn="ctr"/>
                      <a:endParaRPr lang="en-GB" sz="4800" b="0" dirty="0">
                        <a:solidFill>
                          <a:schemeClr val="tx1"/>
                        </a:solidFill>
                      </a:endParaRPr>
                    </a:p>
                    <a:p>
                      <a:pPr algn="ctr"/>
                      <a:r>
                        <a:rPr lang="en-GB" sz="4800" b="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2800" b="0" dirty="0">
                          <a:solidFill>
                            <a:schemeClr val="tx1"/>
                          </a:solidFill>
                        </a:rPr>
                        <a:t>Detailed notes about all three sections.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2800" b="0" dirty="0">
                          <a:solidFill>
                            <a:schemeClr val="tx1"/>
                          </a:solidFill>
                        </a:rPr>
                        <a:t>They have </a:t>
                      </a:r>
                      <a:r>
                        <a:rPr lang="en-GB" sz="2800" b="1" dirty="0">
                          <a:solidFill>
                            <a:schemeClr val="tx1"/>
                          </a:solidFill>
                        </a:rPr>
                        <a:t>explained</a:t>
                      </a:r>
                      <a:r>
                        <a:rPr lang="en-GB" sz="2800" b="0" dirty="0">
                          <a:solidFill>
                            <a:schemeClr val="tx1"/>
                          </a:solidFill>
                        </a:rPr>
                        <a:t> HOW each method helped William keep control.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600200">
                <a:tc>
                  <a:txBody>
                    <a:bodyPr/>
                    <a:lstStyle/>
                    <a:p>
                      <a:pPr algn="ctr"/>
                      <a:endParaRPr lang="en-GB" sz="4800" b="0" dirty="0">
                        <a:solidFill>
                          <a:schemeClr val="tx1"/>
                        </a:solidFill>
                      </a:endParaRPr>
                    </a:p>
                    <a:p>
                      <a:pPr algn="ctr"/>
                      <a:r>
                        <a:rPr lang="en-GB" sz="4800" b="0" baseline="0" dirty="0">
                          <a:solidFill>
                            <a:schemeClr val="tx1"/>
                          </a:solidFill>
                        </a:rPr>
                        <a:t>  =</a:t>
                      </a:r>
                      <a:r>
                        <a:rPr lang="en-GB" sz="4800" b="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buFont typeface="Arial" pitchFamily="34" charset="0"/>
                        <a:buChar char="•"/>
                      </a:pPr>
                      <a:r>
                        <a:rPr lang="en-GB" sz="2800" b="0" dirty="0">
                          <a:solidFill>
                            <a:schemeClr val="tx1"/>
                          </a:solidFill>
                        </a:rPr>
                        <a:t> </a:t>
                      </a:r>
                      <a:r>
                        <a:rPr lang="en-GB" sz="2800" b="1" dirty="0">
                          <a:solidFill>
                            <a:schemeClr val="tx1"/>
                          </a:solidFill>
                        </a:rPr>
                        <a:t>Detailed</a:t>
                      </a:r>
                      <a:r>
                        <a:rPr lang="en-GB" sz="2800" b="0" dirty="0">
                          <a:solidFill>
                            <a:schemeClr val="tx1"/>
                          </a:solidFill>
                        </a:rPr>
                        <a:t> notes about two</a:t>
                      </a:r>
                      <a:r>
                        <a:rPr lang="en-GB" sz="2800" b="0" baseline="0" dirty="0">
                          <a:solidFill>
                            <a:schemeClr val="tx1"/>
                          </a:solidFill>
                        </a:rPr>
                        <a:t> or three sections</a:t>
                      </a:r>
                    </a:p>
                    <a:p>
                      <a:pPr>
                        <a:buFont typeface="Arial" pitchFamily="34" charset="0"/>
                        <a:buChar char="•"/>
                      </a:pPr>
                      <a:r>
                        <a:rPr lang="en-GB" sz="2800" b="0" baseline="0" dirty="0">
                          <a:solidFill>
                            <a:schemeClr val="tx1"/>
                          </a:solidFill>
                        </a:rPr>
                        <a:t> They have </a:t>
                      </a:r>
                      <a:r>
                        <a:rPr lang="en-GB" sz="2800" b="1" baseline="0" dirty="0">
                          <a:solidFill>
                            <a:schemeClr val="tx1"/>
                          </a:solidFill>
                        </a:rPr>
                        <a:t>started</a:t>
                      </a:r>
                      <a:r>
                        <a:rPr lang="en-GB" sz="2800" b="0" baseline="0" dirty="0">
                          <a:solidFill>
                            <a:schemeClr val="tx1"/>
                          </a:solidFill>
                        </a:rPr>
                        <a:t> to </a:t>
                      </a:r>
                      <a:r>
                        <a:rPr lang="en-GB" sz="2800" b="1" baseline="0" dirty="0">
                          <a:solidFill>
                            <a:schemeClr val="tx1"/>
                          </a:solidFill>
                        </a:rPr>
                        <a:t>explain</a:t>
                      </a:r>
                      <a:r>
                        <a:rPr lang="en-GB" sz="2800" b="0" baseline="0" dirty="0">
                          <a:solidFill>
                            <a:schemeClr val="tx1"/>
                          </a:solidFill>
                        </a:rPr>
                        <a:t> how this made the king powerful/keep control</a:t>
                      </a:r>
                      <a:endParaRPr lang="en-GB"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600200">
                <a:tc>
                  <a:txBody>
                    <a:bodyPr/>
                    <a:lstStyle/>
                    <a:p>
                      <a:pPr algn="ctr"/>
                      <a:endParaRPr lang="en-GB" sz="4800" b="0" dirty="0">
                        <a:solidFill>
                          <a:schemeClr val="tx1"/>
                        </a:solidFill>
                      </a:endParaRPr>
                    </a:p>
                    <a:p>
                      <a:pPr algn="ctr"/>
                      <a:r>
                        <a:rPr lang="en-GB" sz="4800" b="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buFont typeface="Arial" pitchFamily="34" charset="0"/>
                        <a:buChar char="•"/>
                      </a:pPr>
                      <a:r>
                        <a:rPr lang="en-GB" sz="2800" b="0" dirty="0">
                          <a:solidFill>
                            <a:schemeClr val="tx1"/>
                          </a:solidFill>
                        </a:rPr>
                        <a:t> </a:t>
                      </a:r>
                      <a:r>
                        <a:rPr lang="en-GB" sz="2800" b="1" dirty="0">
                          <a:solidFill>
                            <a:schemeClr val="tx1"/>
                          </a:solidFill>
                        </a:rPr>
                        <a:t>Simple</a:t>
                      </a:r>
                      <a:r>
                        <a:rPr lang="en-GB" sz="2800" b="0" dirty="0">
                          <a:solidFill>
                            <a:schemeClr val="tx1"/>
                          </a:solidFill>
                        </a:rPr>
                        <a:t> notes about all</a:t>
                      </a:r>
                      <a:r>
                        <a:rPr lang="en-GB" sz="2800" b="0" baseline="0" dirty="0">
                          <a:solidFill>
                            <a:schemeClr val="tx1"/>
                          </a:solidFill>
                        </a:rPr>
                        <a:t> three sections OR detailed notes on only one section.</a:t>
                      </a:r>
                    </a:p>
                    <a:p>
                      <a:pPr>
                        <a:buFont typeface="Arial" pitchFamily="34" charset="0"/>
                        <a:buChar char="•"/>
                      </a:pPr>
                      <a:r>
                        <a:rPr lang="en-GB" sz="2800" b="0" baseline="0" dirty="0">
                          <a:solidFill>
                            <a:schemeClr val="tx1"/>
                          </a:solidFill>
                        </a:rPr>
                        <a:t> Notes are </a:t>
                      </a:r>
                      <a:r>
                        <a:rPr lang="en-GB" sz="2800" b="1" baseline="0" dirty="0">
                          <a:solidFill>
                            <a:schemeClr val="tx1"/>
                          </a:solidFill>
                        </a:rPr>
                        <a:t>describing</a:t>
                      </a:r>
                      <a:r>
                        <a:rPr lang="en-GB" sz="2800" b="0" baseline="0" dirty="0">
                          <a:solidFill>
                            <a:schemeClr val="tx1"/>
                          </a:solidFill>
                        </a:rPr>
                        <a:t> the feudal system rather than explaining how it kept control.</a:t>
                      </a:r>
                      <a:endParaRPr lang="en-GB"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noAutofit/>
          </a:bodyPr>
          <a:lstStyle/>
          <a:p>
            <a:r>
              <a:rPr lang="en-GB" sz="3600" u="sng" dirty="0"/>
              <a:t>Title: How far was the Christian Church able to limit the power of medieval Kings?</a:t>
            </a:r>
          </a:p>
        </p:txBody>
      </p:sp>
      <p:sp>
        <p:nvSpPr>
          <p:cNvPr id="5" name="Text Placeholder 4"/>
          <p:cNvSpPr>
            <a:spLocks noGrp="1"/>
          </p:cNvSpPr>
          <p:nvPr>
            <p:ph type="body" idx="1"/>
          </p:nvPr>
        </p:nvSpPr>
        <p:spPr/>
        <p:style>
          <a:lnRef idx="1">
            <a:schemeClr val="accent3"/>
          </a:lnRef>
          <a:fillRef idx="2">
            <a:schemeClr val="accent3"/>
          </a:fillRef>
          <a:effectRef idx="1">
            <a:schemeClr val="accent3"/>
          </a:effectRef>
          <a:fontRef idx="minor">
            <a:schemeClr val="dk1"/>
          </a:fontRef>
        </p:style>
        <p:txBody>
          <a:bodyPr/>
          <a:lstStyle/>
          <a:p>
            <a:r>
              <a:rPr lang="en-GB" dirty="0"/>
              <a:t>Objective	</a:t>
            </a:r>
          </a:p>
        </p:txBody>
      </p:sp>
      <p:sp>
        <p:nvSpPr>
          <p:cNvPr id="6" name="Content Placeholder 5"/>
          <p:cNvSpPr>
            <a:spLocks noGrp="1"/>
          </p:cNvSpPr>
          <p:nvPr>
            <p:ph sz="half" idx="2"/>
          </p:nvPr>
        </p:nvSpPr>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r>
              <a:rPr lang="en-GB" sz="2600" dirty="0"/>
              <a:t>Create a </a:t>
            </a:r>
            <a:r>
              <a:rPr lang="en-GB" sz="2600" b="1" dirty="0"/>
              <a:t>judgement</a:t>
            </a:r>
            <a:r>
              <a:rPr lang="en-GB" sz="2600" dirty="0"/>
              <a:t> about how far the Church was able to limit the power of a medieval King.</a:t>
            </a:r>
          </a:p>
          <a:p>
            <a:endParaRPr lang="en-GB" dirty="0"/>
          </a:p>
          <a:p>
            <a:pPr>
              <a:buNone/>
            </a:pPr>
            <a:r>
              <a:rPr lang="en-GB" b="1" u="sng" dirty="0"/>
              <a:t>Keywords: </a:t>
            </a:r>
          </a:p>
          <a:p>
            <a:r>
              <a:rPr lang="en-GB" dirty="0"/>
              <a:t>Catholic Church ( the institution)</a:t>
            </a:r>
          </a:p>
          <a:p>
            <a:r>
              <a:rPr lang="en-GB" dirty="0"/>
              <a:t>Pope</a:t>
            </a:r>
          </a:p>
          <a:p>
            <a:r>
              <a:rPr lang="en-GB" dirty="0"/>
              <a:t>Archbishop</a:t>
            </a:r>
          </a:p>
          <a:p>
            <a:r>
              <a:rPr lang="en-GB" dirty="0"/>
              <a:t>Bishop </a:t>
            </a:r>
          </a:p>
        </p:txBody>
      </p:sp>
      <p:sp>
        <p:nvSpPr>
          <p:cNvPr id="7" name="Text Placeholder 6"/>
          <p:cNvSpPr>
            <a:spLocks noGrp="1"/>
          </p:cNvSpPr>
          <p:nvPr>
            <p:ph type="body" sz="quarter" idx="3"/>
          </p:nvPr>
        </p:nvSpPr>
        <p:spPr/>
        <p:style>
          <a:lnRef idx="1">
            <a:schemeClr val="accent5"/>
          </a:lnRef>
          <a:fillRef idx="2">
            <a:schemeClr val="accent5"/>
          </a:fillRef>
          <a:effectRef idx="1">
            <a:schemeClr val="accent5"/>
          </a:effectRef>
          <a:fontRef idx="minor">
            <a:schemeClr val="dk1"/>
          </a:fontRef>
        </p:style>
        <p:txBody>
          <a:bodyPr/>
          <a:lstStyle/>
          <a:p>
            <a:r>
              <a:rPr lang="en-GB" dirty="0"/>
              <a:t>Success criteria:</a:t>
            </a:r>
          </a:p>
        </p:txBody>
      </p:sp>
      <p:sp>
        <p:nvSpPr>
          <p:cNvPr id="8" name="Content Placeholder 7"/>
          <p:cNvSpPr>
            <a:spLocks noGrp="1"/>
          </p:cNvSpPr>
          <p:nvPr>
            <p:ph sz="quarter" idx="4"/>
          </p:nvPr>
        </p:nvSpPr>
        <p:spPr/>
        <p:txBody>
          <a:bodyPr>
            <a:normAutofit fontScale="92500" lnSpcReduction="20000"/>
          </a:bodyPr>
          <a:lstStyle/>
          <a:p>
            <a:r>
              <a:rPr lang="en-GB" dirty="0">
                <a:solidFill>
                  <a:srgbClr val="00B050"/>
                </a:solidFill>
              </a:rPr>
              <a:t>Will be able to </a:t>
            </a:r>
            <a:r>
              <a:rPr lang="en-GB" b="1" dirty="0">
                <a:solidFill>
                  <a:srgbClr val="00B050"/>
                </a:solidFill>
              </a:rPr>
              <a:t>describe</a:t>
            </a:r>
            <a:r>
              <a:rPr lang="en-GB" dirty="0">
                <a:solidFill>
                  <a:srgbClr val="00B050"/>
                </a:solidFill>
              </a:rPr>
              <a:t> arguments between King and Church. Can </a:t>
            </a:r>
            <a:r>
              <a:rPr lang="en-GB" b="1" dirty="0">
                <a:solidFill>
                  <a:srgbClr val="00B050"/>
                </a:solidFill>
              </a:rPr>
              <a:t>identify</a:t>
            </a:r>
            <a:r>
              <a:rPr lang="en-GB" dirty="0">
                <a:solidFill>
                  <a:srgbClr val="00B050"/>
                </a:solidFill>
              </a:rPr>
              <a:t> common themes in the case studies.</a:t>
            </a:r>
          </a:p>
          <a:p>
            <a:r>
              <a:rPr lang="en-GB" dirty="0">
                <a:solidFill>
                  <a:schemeClr val="accent6">
                    <a:lumMod val="75000"/>
                  </a:schemeClr>
                </a:solidFill>
              </a:rPr>
              <a:t>Should be able to </a:t>
            </a:r>
            <a:r>
              <a:rPr lang="en-GB" b="1" dirty="0">
                <a:solidFill>
                  <a:schemeClr val="accent6">
                    <a:lumMod val="75000"/>
                  </a:schemeClr>
                </a:solidFill>
              </a:rPr>
              <a:t>explain</a:t>
            </a:r>
            <a:r>
              <a:rPr lang="en-GB" dirty="0">
                <a:solidFill>
                  <a:schemeClr val="accent6">
                    <a:lumMod val="75000"/>
                  </a:schemeClr>
                </a:solidFill>
              </a:rPr>
              <a:t> </a:t>
            </a:r>
            <a:r>
              <a:rPr lang="en-GB" b="1" dirty="0">
                <a:solidFill>
                  <a:schemeClr val="accent6">
                    <a:lumMod val="75000"/>
                  </a:schemeClr>
                </a:solidFill>
              </a:rPr>
              <a:t>links</a:t>
            </a:r>
            <a:r>
              <a:rPr lang="en-GB" dirty="0">
                <a:solidFill>
                  <a:schemeClr val="accent6">
                    <a:lumMod val="75000"/>
                  </a:schemeClr>
                </a:solidFill>
              </a:rPr>
              <a:t> between a range of case studies as </a:t>
            </a:r>
            <a:r>
              <a:rPr lang="en-GB" b="1" dirty="0">
                <a:solidFill>
                  <a:schemeClr val="accent6">
                    <a:lumMod val="75000"/>
                  </a:schemeClr>
                </a:solidFill>
              </a:rPr>
              <a:t>evidence</a:t>
            </a:r>
            <a:r>
              <a:rPr lang="en-GB" dirty="0">
                <a:solidFill>
                  <a:schemeClr val="accent6">
                    <a:lumMod val="75000"/>
                  </a:schemeClr>
                </a:solidFill>
              </a:rPr>
              <a:t> for their judgement about the power.</a:t>
            </a:r>
          </a:p>
          <a:p>
            <a:r>
              <a:rPr lang="en-GB" dirty="0">
                <a:solidFill>
                  <a:srgbClr val="FF0000"/>
                </a:solidFill>
              </a:rPr>
              <a:t>Could </a:t>
            </a:r>
            <a:r>
              <a:rPr lang="en-GB" b="1" dirty="0">
                <a:solidFill>
                  <a:srgbClr val="FF0000"/>
                </a:solidFill>
              </a:rPr>
              <a:t>analyse</a:t>
            </a:r>
            <a:r>
              <a:rPr lang="en-GB" dirty="0">
                <a:solidFill>
                  <a:srgbClr val="FF0000"/>
                </a:solidFill>
              </a:rPr>
              <a:t> why both King and Church felt they had the right to ultimate power. </a:t>
            </a:r>
            <a:r>
              <a:rPr lang="en-GB" b="1" dirty="0">
                <a:solidFill>
                  <a:srgbClr val="FF0000"/>
                </a:solidFill>
              </a:rPr>
              <a:t>Predict</a:t>
            </a:r>
            <a:r>
              <a:rPr lang="en-GB" dirty="0">
                <a:solidFill>
                  <a:srgbClr val="FF0000"/>
                </a:solidFill>
              </a:rPr>
              <a:t> the problems to come in future.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Autofit/>
          </a:bodyPr>
          <a:lstStyle/>
          <a:p>
            <a:r>
              <a:rPr lang="en-GB" sz="3200" dirty="0"/>
              <a:t>Task 1: Hypothesise</a:t>
            </a:r>
            <a:br>
              <a:rPr lang="en-GB" sz="3200" dirty="0"/>
            </a:br>
            <a:r>
              <a:rPr lang="en-GB" sz="3200" dirty="0"/>
              <a:t>How might the king’s power be challenged?</a:t>
            </a:r>
          </a:p>
        </p:txBody>
      </p:sp>
      <p:sp>
        <p:nvSpPr>
          <p:cNvPr id="8" name="Rounded Rectangle 7"/>
          <p:cNvSpPr/>
          <p:nvPr/>
        </p:nvSpPr>
        <p:spPr>
          <a:xfrm>
            <a:off x="2743200" y="2743200"/>
            <a:ext cx="3276600" cy="18288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3600" dirty="0"/>
              <a:t>Challenges to the king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4" name="Picture 6" descr="http://t1.gstatic.com/images?q=tbn:ANd9GcTEC4kZsmN0z5ofZ2aL0-hBS8Y5Np3hkz38eb0-C9Su02Ly3FISbw"/>
          <p:cNvPicPr>
            <a:picLocks noChangeAspect="1" noChangeArrowheads="1"/>
          </p:cNvPicPr>
          <p:nvPr/>
        </p:nvPicPr>
        <p:blipFill>
          <a:blip r:embed="rId2" cstate="print"/>
          <a:srcRect/>
          <a:stretch>
            <a:fillRect/>
          </a:stretch>
        </p:blipFill>
        <p:spPr bwMode="auto">
          <a:xfrm>
            <a:off x="5105400" y="4762500"/>
            <a:ext cx="2181225" cy="2095500"/>
          </a:xfrm>
          <a:prstGeom prst="rect">
            <a:avLst/>
          </a:prstGeom>
          <a:noFill/>
        </p:spPr>
      </p:pic>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GB" dirty="0"/>
              <a:t>Next steps in your learning...</a:t>
            </a:r>
          </a:p>
        </p:txBody>
      </p:sp>
      <p:sp>
        <p:nvSpPr>
          <p:cNvPr id="3" name="Content Placeholder 2"/>
          <p:cNvSpPr>
            <a:spLocks noGrp="1"/>
          </p:cNvSpPr>
          <p:nvPr>
            <p:ph idx="1"/>
          </p:nvPr>
        </p:nvSpPr>
        <p:spPr>
          <a:xfrm>
            <a:off x="457200" y="1600200"/>
            <a:ext cx="4648200" cy="4525963"/>
          </a:xfrm>
        </p:spPr>
        <p:style>
          <a:lnRef idx="2">
            <a:schemeClr val="accent4"/>
          </a:lnRef>
          <a:fillRef idx="1">
            <a:schemeClr val="lt1"/>
          </a:fillRef>
          <a:effectRef idx="0">
            <a:schemeClr val="accent4"/>
          </a:effectRef>
          <a:fontRef idx="minor">
            <a:schemeClr val="dk1"/>
          </a:fontRef>
        </p:style>
        <p:txBody>
          <a:bodyPr vert="horz" lIns="91440" tIns="45720" rIns="91440" bIns="45720" rtlCol="0" anchor="t">
            <a:normAutofit/>
          </a:bodyPr>
          <a:lstStyle/>
          <a:p>
            <a:r>
              <a:rPr lang="en-GB" dirty="0"/>
              <a:t>Over the next few lessons we will be looking at the following challenges to a medieval king’s power:</a:t>
            </a:r>
          </a:p>
          <a:p>
            <a:endParaRPr lang="en-GB" dirty="0"/>
          </a:p>
          <a:p>
            <a:pPr lvl="1"/>
            <a:r>
              <a:rPr lang="en-GB" dirty="0"/>
              <a:t>Medieval Catholic Church</a:t>
            </a:r>
          </a:p>
          <a:p>
            <a:pPr lvl="1"/>
            <a:r>
              <a:rPr lang="en-GB" dirty="0"/>
              <a:t>The Barons</a:t>
            </a:r>
            <a:endParaRPr lang="en-GB" dirty="0">
              <a:cs typeface="Calibri"/>
            </a:endParaRPr>
          </a:p>
        </p:txBody>
      </p:sp>
      <p:pic>
        <p:nvPicPr>
          <p:cNvPr id="12290" name="Picture 2" descr="http://blog.prosperyourmind.com/wp-content/uploads/2010/10/pope_350.jpg"/>
          <p:cNvPicPr>
            <a:picLocks noChangeAspect="1" noChangeArrowheads="1"/>
          </p:cNvPicPr>
          <p:nvPr/>
        </p:nvPicPr>
        <p:blipFill>
          <a:blip r:embed="rId3" cstate="print"/>
          <a:srcRect/>
          <a:stretch>
            <a:fillRect/>
          </a:stretch>
        </p:blipFill>
        <p:spPr bwMode="auto">
          <a:xfrm>
            <a:off x="5257800" y="1600200"/>
            <a:ext cx="1752600" cy="2328455"/>
          </a:xfrm>
          <a:prstGeom prst="rect">
            <a:avLst/>
          </a:prstGeom>
          <a:noFill/>
        </p:spPr>
      </p:pic>
      <p:pic>
        <p:nvPicPr>
          <p:cNvPr id="12292" name="Picture 4" descr="http://t0.gstatic.com/images?q=tbn:ANd9GcQcjMEEEXxzOjdSZtytXZe5SHZ4kzYx6b2H0DUKqEIbC0l4mbdB7w"/>
          <p:cNvPicPr>
            <a:picLocks noChangeAspect="1" noChangeArrowheads="1"/>
          </p:cNvPicPr>
          <p:nvPr/>
        </p:nvPicPr>
        <p:blipFill>
          <a:blip r:embed="rId4" cstate="print"/>
          <a:srcRect/>
          <a:stretch>
            <a:fillRect/>
          </a:stretch>
        </p:blipFill>
        <p:spPr bwMode="auto">
          <a:xfrm>
            <a:off x="7010400" y="2819400"/>
            <a:ext cx="1933575" cy="236220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blog.prosperyourmind.com/wp-content/uploads/2010/10/pope_350.jpg"/>
          <p:cNvPicPr>
            <a:picLocks noChangeAspect="1" noChangeArrowheads="1"/>
          </p:cNvPicPr>
          <p:nvPr/>
        </p:nvPicPr>
        <p:blipFill>
          <a:blip r:embed="rId2" cstate="print"/>
          <a:srcRect/>
          <a:stretch>
            <a:fillRect/>
          </a:stretch>
        </p:blipFill>
        <p:spPr bwMode="auto">
          <a:xfrm>
            <a:off x="6019800" y="1371600"/>
            <a:ext cx="2358718" cy="3133726"/>
          </a:xfrm>
          <a:prstGeom prst="rect">
            <a:avLst/>
          </a:prstGeom>
          <a:noFill/>
        </p:spPr>
      </p:pic>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dirty="0"/>
              <a:t>Task 2: Who was more powerful in Medieval England: Church or King?</a:t>
            </a:r>
          </a:p>
        </p:txBody>
      </p:sp>
      <p:sp>
        <p:nvSpPr>
          <p:cNvPr id="3" name="Content Placeholder 2"/>
          <p:cNvSpPr>
            <a:spLocks noGrp="1"/>
          </p:cNvSpPr>
          <p:nvPr>
            <p:ph idx="1"/>
          </p:nvPr>
        </p:nvSpPr>
        <p:spPr>
          <a:xfrm>
            <a:off x="457200" y="1600200"/>
            <a:ext cx="4953000" cy="2514600"/>
          </a:xfrm>
        </p:spPr>
        <p:style>
          <a:lnRef idx="2">
            <a:schemeClr val="accent4"/>
          </a:lnRef>
          <a:fillRef idx="1">
            <a:schemeClr val="lt1"/>
          </a:fillRef>
          <a:effectRef idx="0">
            <a:schemeClr val="accent4"/>
          </a:effectRef>
          <a:fontRef idx="minor">
            <a:schemeClr val="dk1"/>
          </a:fontRef>
        </p:style>
        <p:txBody>
          <a:bodyPr>
            <a:normAutofit fontScale="85000" lnSpcReduction="10000"/>
          </a:bodyPr>
          <a:lstStyle/>
          <a:p>
            <a:r>
              <a:rPr lang="en-GB" dirty="0"/>
              <a:t>You are going to investigate a number of famous incidents between Church and King in Medieval England. Some you may have studied before, others are new. </a:t>
            </a:r>
          </a:p>
          <a:p>
            <a:pPr lvl="1"/>
            <a:endParaRPr lang="en-GB" dirty="0"/>
          </a:p>
        </p:txBody>
      </p:sp>
      <p:pic>
        <p:nvPicPr>
          <p:cNvPr id="4" name="Picture 3" descr="http://www.historylearningsite.co.uk/fileadmin/historyLearningSite/becket1.jpg"/>
          <p:cNvPicPr/>
          <p:nvPr/>
        </p:nvPicPr>
        <p:blipFill>
          <a:blip r:embed="rId3" cstate="print"/>
          <a:srcRect/>
          <a:stretch>
            <a:fillRect/>
          </a:stretch>
        </p:blipFill>
        <p:spPr bwMode="auto">
          <a:xfrm>
            <a:off x="304800" y="4229100"/>
            <a:ext cx="3295650" cy="2552700"/>
          </a:xfrm>
          <a:prstGeom prst="rect">
            <a:avLst/>
          </a:prstGeom>
          <a:noFill/>
          <a:ln w="9525">
            <a:noFill/>
            <a:miter lim="800000"/>
            <a:headEnd/>
            <a:tailEnd/>
          </a:ln>
        </p:spPr>
      </p:pic>
      <p:sp>
        <p:nvSpPr>
          <p:cNvPr id="5" name="Rounded Rectangle 4"/>
          <p:cNvSpPr/>
          <p:nvPr/>
        </p:nvSpPr>
        <p:spPr>
          <a:xfrm>
            <a:off x="3657600" y="4572000"/>
            <a:ext cx="5181600" cy="2133600"/>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r>
              <a:rPr lang="en-GB" sz="2400" dirty="0"/>
              <a:t>You will be using detail from the case study(s) to answer the key question:</a:t>
            </a:r>
          </a:p>
          <a:p>
            <a:endParaRPr lang="en-GB" sz="2400" dirty="0"/>
          </a:p>
          <a:p>
            <a:pPr algn="ctr"/>
            <a:r>
              <a:rPr lang="en-GB" sz="2400" b="1" dirty="0">
                <a:solidFill>
                  <a:srgbClr val="7030A0"/>
                </a:solidFill>
              </a:rPr>
              <a:t>Who was more powerful in Medieval England: Church or King?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GB" dirty="0"/>
              <a:t>Option A: Group Work: Study and Present</a:t>
            </a:r>
          </a:p>
        </p:txBody>
      </p:sp>
      <p:sp>
        <p:nvSpPr>
          <p:cNvPr id="3" name="Content Placeholder 2"/>
          <p:cNvSpPr>
            <a:spLocks noGrp="1"/>
          </p:cNvSpPr>
          <p:nvPr>
            <p:ph idx="1"/>
          </p:nvPr>
        </p:nvSpPr>
        <p:spPr>
          <a:xfrm>
            <a:off x="3962400" y="1600200"/>
            <a:ext cx="4724400" cy="4525963"/>
          </a:xfrm>
        </p:spPr>
        <p:style>
          <a:lnRef idx="2">
            <a:schemeClr val="accent2"/>
          </a:lnRef>
          <a:fillRef idx="1">
            <a:schemeClr val="lt1"/>
          </a:fillRef>
          <a:effectRef idx="0">
            <a:schemeClr val="accent2"/>
          </a:effectRef>
          <a:fontRef idx="minor">
            <a:schemeClr val="dk1"/>
          </a:fontRef>
        </p:style>
        <p:txBody>
          <a:bodyPr>
            <a:normAutofit fontScale="77500" lnSpcReduction="20000"/>
          </a:bodyPr>
          <a:lstStyle/>
          <a:p>
            <a:r>
              <a:rPr lang="en-GB" dirty="0"/>
              <a:t>Your teacher will give your group one case to study.</a:t>
            </a:r>
          </a:p>
          <a:p>
            <a:r>
              <a:rPr lang="en-GB" dirty="0"/>
              <a:t>Your group should read it carefully and answer the questions on the sheet in as much detail as possible. </a:t>
            </a:r>
          </a:p>
          <a:p>
            <a:r>
              <a:rPr lang="en-GB" dirty="0"/>
              <a:t>Your job will be to explain the story to the class in your own words. You will teach your peers what to put in the boxes on their sheet.</a:t>
            </a:r>
          </a:p>
          <a:p>
            <a:r>
              <a:rPr lang="en-GB" dirty="0"/>
              <a:t>Your presentation cannot be more than 5 minutes long.</a:t>
            </a:r>
          </a:p>
        </p:txBody>
      </p:sp>
      <p:pic>
        <p:nvPicPr>
          <p:cNvPr id="4" name="il_fi" descr="http://elore.com/Gothic/Learning/Becket/martyrdom.jpg"/>
          <p:cNvPicPr/>
          <p:nvPr/>
        </p:nvPicPr>
        <p:blipFill>
          <a:blip r:embed="rId2" cstate="print"/>
          <a:srcRect/>
          <a:stretch>
            <a:fillRect/>
          </a:stretch>
        </p:blipFill>
        <p:spPr bwMode="auto">
          <a:xfrm>
            <a:off x="228600" y="1600200"/>
            <a:ext cx="3657600" cy="48006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GB" dirty="0"/>
              <a:t>Option B: Rotation </a:t>
            </a:r>
          </a:p>
        </p:txBody>
      </p:sp>
      <p:sp>
        <p:nvSpPr>
          <p:cNvPr id="3" name="Content Placeholder 2"/>
          <p:cNvSpPr>
            <a:spLocks noGrp="1"/>
          </p:cNvSpPr>
          <p:nvPr>
            <p:ph idx="1"/>
          </p:nvPr>
        </p:nvSpPr>
        <p:spPr>
          <a:xfrm>
            <a:off x="3733800" y="1600200"/>
            <a:ext cx="4953000" cy="4525963"/>
          </a:xfrm>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r>
              <a:rPr lang="en-GB" dirty="0"/>
              <a:t>This can be done individually or in pairs.</a:t>
            </a:r>
          </a:p>
          <a:p>
            <a:r>
              <a:rPr lang="en-GB" dirty="0"/>
              <a:t>There are three case studies. You will see them one at a time.</a:t>
            </a:r>
          </a:p>
          <a:p>
            <a:r>
              <a:rPr lang="en-GB" dirty="0"/>
              <a:t>When you have been given a case study read it and try to put notes under the headings on your sheet. </a:t>
            </a:r>
          </a:p>
          <a:p>
            <a:r>
              <a:rPr lang="en-GB" dirty="0"/>
              <a:t>You will have 8-10 minutes per case study.</a:t>
            </a:r>
          </a:p>
        </p:txBody>
      </p:sp>
      <p:pic>
        <p:nvPicPr>
          <p:cNvPr id="4" name="il_fi" descr="http://crossandcrescentthecrusades.devhub.com/img/upload/innocent3_1.jpg"/>
          <p:cNvPicPr/>
          <p:nvPr/>
        </p:nvPicPr>
        <p:blipFill>
          <a:blip r:embed="rId2" cstate="print"/>
          <a:srcRect/>
          <a:stretch>
            <a:fillRect/>
          </a:stretch>
        </p:blipFill>
        <p:spPr bwMode="auto">
          <a:xfrm>
            <a:off x="457200" y="1676400"/>
            <a:ext cx="3133725" cy="44196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GB" dirty="0"/>
              <a:t>Option C: Home-Expert Groups</a:t>
            </a:r>
          </a:p>
        </p:txBody>
      </p:sp>
      <p:sp>
        <p:nvSpPr>
          <p:cNvPr id="3" name="Content Placeholder 2"/>
          <p:cNvSpPr>
            <a:spLocks noGrp="1"/>
          </p:cNvSpPr>
          <p:nvPr>
            <p:ph idx="1"/>
          </p:nvPr>
        </p:nvSpPr>
        <p:spPr>
          <a:xfrm>
            <a:off x="457200" y="1600200"/>
            <a:ext cx="8229600" cy="4876800"/>
          </a:xfrm>
        </p:spPr>
        <p:style>
          <a:lnRef idx="2">
            <a:schemeClr val="accent2"/>
          </a:lnRef>
          <a:fillRef idx="1">
            <a:schemeClr val="lt1"/>
          </a:fillRef>
          <a:effectRef idx="0">
            <a:schemeClr val="accent2"/>
          </a:effectRef>
          <a:fontRef idx="minor">
            <a:schemeClr val="dk1"/>
          </a:fontRef>
        </p:style>
        <p:txBody>
          <a:bodyPr>
            <a:normAutofit fontScale="77500" lnSpcReduction="20000"/>
          </a:bodyPr>
          <a:lstStyle/>
          <a:p>
            <a:r>
              <a:rPr lang="en-GB" dirty="0">
                <a:solidFill>
                  <a:srgbClr val="0070C0"/>
                </a:solidFill>
              </a:rPr>
              <a:t>Step 1: Students in groups of 3 – This is your HOME group. Decide who is going to be the expert on:</a:t>
            </a:r>
          </a:p>
          <a:p>
            <a:pPr lvl="1"/>
            <a:r>
              <a:rPr lang="en-GB" dirty="0">
                <a:solidFill>
                  <a:srgbClr val="0070C0"/>
                </a:solidFill>
              </a:rPr>
              <a:t>Case study A: Challenging</a:t>
            </a:r>
          </a:p>
          <a:p>
            <a:pPr lvl="1"/>
            <a:r>
              <a:rPr lang="en-GB" dirty="0">
                <a:solidFill>
                  <a:srgbClr val="0070C0"/>
                </a:solidFill>
              </a:rPr>
              <a:t>Case study B: Easy</a:t>
            </a:r>
          </a:p>
          <a:p>
            <a:pPr lvl="1"/>
            <a:r>
              <a:rPr lang="en-GB" dirty="0">
                <a:solidFill>
                  <a:srgbClr val="0070C0"/>
                </a:solidFill>
              </a:rPr>
              <a:t>Case study C: Moderate</a:t>
            </a:r>
          </a:p>
          <a:p>
            <a:r>
              <a:rPr lang="en-GB" dirty="0">
                <a:solidFill>
                  <a:srgbClr val="00B050"/>
                </a:solidFill>
              </a:rPr>
              <a:t>Step 2: Expert groups gather together on a workstation. Read the case study together. Discuss the questions thoroughly. Write up your NOTES on your sheet. Make sure you understand because you will be responsible for teaching the others in your HOME group. </a:t>
            </a:r>
          </a:p>
          <a:p>
            <a:r>
              <a:rPr lang="en-GB" dirty="0">
                <a:solidFill>
                  <a:srgbClr val="7030A0"/>
                </a:solidFill>
              </a:rPr>
              <a:t>Step 3: Home groups – Students take 5 minutes each to teach the others what to put under each heading on their worksheet.  Do not simply copy each others sheet – this defeats the learning challenge of explaining and teaching.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1548</Words>
  <Application>Microsoft Office PowerPoint</Application>
  <PresentationFormat>On-screen Show (4:3)</PresentationFormat>
  <Paragraphs>116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Starter: How did medieval kings control their kingdom?</vt:lpstr>
      <vt:lpstr>Starter: Peer assessment criteria</vt:lpstr>
      <vt:lpstr>Title: How far was the Christian Church able to limit the power of medieval Kings?</vt:lpstr>
      <vt:lpstr>Task 1: Hypothesise How might the king’s power be challenged?</vt:lpstr>
      <vt:lpstr>Next steps in your learning...</vt:lpstr>
      <vt:lpstr>Task 2: Who was more powerful in Medieval England: Church or King?</vt:lpstr>
      <vt:lpstr>Option A: Group Work: Study and Present</vt:lpstr>
      <vt:lpstr>Option B: Rotation </vt:lpstr>
      <vt:lpstr>Option C: Home-Expert Groups</vt:lpstr>
      <vt:lpstr>Conclusion – who had more power King or Church? </vt:lpstr>
      <vt:lpstr>Plenary: Opinion line ranking activity</vt:lpstr>
      <vt:lpstr>Resources below:</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Starter: How did medieval kings control their kingdom?</dc:title>
  <dc:creator>Eaton, K</dc:creator>
  <cp:lastModifiedBy>keaton</cp:lastModifiedBy>
  <cp:revision>73</cp:revision>
  <dcterms:created xsi:type="dcterms:W3CDTF">2006-08-16T00:00:00Z</dcterms:created>
  <dcterms:modified xsi:type="dcterms:W3CDTF">2019-11-11T04:34:02Z</dcterms:modified>
</cp:coreProperties>
</file>