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59" r:id="rId4"/>
    <p:sldId id="265" r:id="rId5"/>
    <p:sldId id="264" r:id="rId6"/>
    <p:sldId id="261" r:id="rId7"/>
    <p:sldId id="287" r:id="rId8"/>
    <p:sldId id="289" r:id="rId9"/>
    <p:sldId id="295" r:id="rId10"/>
    <p:sldId id="262" r:id="rId11"/>
    <p:sldId id="263" r:id="rId12"/>
    <p:sldId id="285" r:id="rId13"/>
    <p:sldId id="286" r:id="rId14"/>
    <p:sldId id="281" r:id="rId15"/>
    <p:sldId id="298" r:id="rId16"/>
    <p:sldId id="299" r:id="rId17"/>
    <p:sldId id="300" r:id="rId18"/>
    <p:sldId id="296" r:id="rId19"/>
    <p:sldId id="291" r:id="rId20"/>
    <p:sldId id="292" r:id="rId21"/>
    <p:sldId id="293" r:id="rId22"/>
    <p:sldId id="271" r:id="rId23"/>
    <p:sldId id="269" r:id="rId24"/>
    <p:sldId id="258" r:id="rId25"/>
    <p:sldId id="297" r:id="rId26"/>
    <p:sldId id="266" r:id="rId27"/>
    <p:sldId id="268" r:id="rId28"/>
    <p:sldId id="275" r:id="rId29"/>
    <p:sldId id="276" r:id="rId30"/>
    <p:sldId id="279" r:id="rId31"/>
    <p:sldId id="277" r:id="rId32"/>
    <p:sldId id="278" r:id="rId33"/>
    <p:sldId id="272" r:id="rId34"/>
    <p:sldId id="274" r:id="rId35"/>
    <p:sldId id="273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/>
    <p:restoredTop sz="94578"/>
  </p:normalViewPr>
  <p:slideViewPr>
    <p:cSldViewPr>
      <p:cViewPr varScale="1">
        <p:scale>
          <a:sx n="108" d="100"/>
          <a:sy n="108" d="100"/>
        </p:scale>
        <p:origin x="11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D1424-670D-4D12-A8A0-6DEF47BC5F8C}" type="datetimeFigureOut">
              <a:rPr lang="en-US" smtClean="0"/>
              <a:pPr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8D318-127A-47EC-B158-8573CFBAF8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local?lid=YN873x103091149&amp;id=YN873x103091149&amp;q=Houston+City+Hall&amp;name=Houston+City+Hall&amp;cp=29.7601833343506%7e-95.3693618774414&amp;ppois=29.7601833343506_-95.3693618774414_Houston+City+Hall&amp;FORM=SNAPS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atributosurbanos.es/en/terms/doughnut-cit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townhouston.org/site_media/uploads/attachments/2010-04-07/2B-Framework_pg_1-18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workdegreeguide.com/30-inspiring-urban-renewal-projects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a.edu/4594523/Houston_Gentrification_and_The_METRO_Rail_Case_Study_of_EaDo_and_Third_Ward_Houst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townhouston.org/news/article/bucking-trends-urban-renewal-revisited/" TargetMode="External"/><Relationship Id="rId2" Type="http://schemas.openxmlformats.org/officeDocument/2006/relationships/hyperlink" Target="http://www.governing.com/topics/urban/gov-houston-urban-reviva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nn.com/2013/08/27/tech/houston-we-have-solution-spanjian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514600"/>
            <a:ext cx="7772400" cy="1470025"/>
          </a:xfrm>
        </p:spPr>
        <p:txBody>
          <a:bodyPr/>
          <a:lstStyle/>
          <a:p>
            <a:r>
              <a:rPr lang="en-US" dirty="0"/>
              <a:t>CBD Houston </a:t>
            </a:r>
            <a:br>
              <a:rPr lang="en-US" dirty="0"/>
            </a:br>
            <a:r>
              <a:rPr lang="en-US" dirty="0"/>
              <a:t>Internal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latin typeface="dearJoe 5 CASUAL PRO" panose="02000000000000000000" pitchFamily="2" charset="0"/>
              </a:rPr>
              <a:t>Background information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1" y="381000"/>
            <a:ext cx="2971800" cy="2021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609600"/>
            <a:ext cx="50577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24200"/>
            <a:ext cx="2051649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6800"/>
            <a:ext cx="25812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2667000"/>
            <a:ext cx="1905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4495800"/>
            <a:ext cx="244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4724400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The Core-Frame Model: a land-use model for the CBD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The CBD is the economic powerhouse of the city. It located at the central point of the city; with the highest land values and the best public access through both public and private transport networks. </a:t>
            </a:r>
          </a:p>
          <a:p>
            <a:pPr>
              <a:buNone/>
            </a:pPr>
            <a:r>
              <a:rPr lang="en-US" dirty="0"/>
              <a:t>As a result, the CBD is the most dynamic (changeable) of the zones of the urban area.</a:t>
            </a:r>
          </a:p>
          <a:p>
            <a:pPr>
              <a:buNone/>
            </a:pPr>
            <a:r>
              <a:rPr lang="en-US" b="1" dirty="0"/>
              <a:t>The Core-Frame Model describes the typical land-use of the CBD, including changes over time and space.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Core-frame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54864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b="1" dirty="0">
                <a:solidFill>
                  <a:srgbClr val="0070C0"/>
                </a:solidFill>
              </a:rPr>
              <a:t>Core-frame model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/>
              <a:t>– is a land-use model that explains the typical pattern of land-use that might be found in the CBD of a town or city. The model identifies 5 possible land-use zones – the inner core, outer core, frame, zone of assimilation and zone of discard.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1" dirty="0"/>
              <a:t>The major parts are: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Inner Core </a:t>
            </a:r>
            <a:r>
              <a:rPr lang="en-US" dirty="0"/>
              <a:t>- the location rarely changes, because this area contains the best transport links. In this area, the highest order shops and highest profit office activities are found.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PLVI (Peak Land Value Intersection) - </a:t>
            </a:r>
            <a:r>
              <a:rPr lang="en-US" dirty="0"/>
              <a:t>The PLVI is the “highest rated, busiest, most accessible part of the city.” The area with the highest land value.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Outer Core </a:t>
            </a:r>
            <a:r>
              <a:rPr lang="en-US" dirty="0"/>
              <a:t>- these are similar activities to the Inner Core, but require more space e.g. cinemas, or are have lower profit levels e.g. non commercial office activities such as local government.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Frame</a:t>
            </a:r>
            <a:r>
              <a:rPr lang="en-US" dirty="0"/>
              <a:t> - this is the edge of the CBD. It includes the major transport terminals, and activities that directly support the CBD.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Zone of Assimilation </a:t>
            </a:r>
            <a:r>
              <a:rPr lang="en-US" dirty="0"/>
              <a:t>- an area that is relatively fluid and can move. This corresponds closely to the gentrification argument - an area of low quality becomes fashionable, resulting in an increase of income which can then extend the CBD in that direction.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Zone of Discard </a:t>
            </a:r>
            <a:r>
              <a:rPr lang="en-US" dirty="0"/>
              <a:t>- an area becomes run down, often due to a major employer closing down and/or a lack of investment in the urban infrastructure.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F96-BF73-5042-80E3-8551490A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Fieldwork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4BACA-DC5A-3045-94F3-933A9F776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/>
              <a:t>“To what extent does Downtown Houston fit the core-frame CBD land-use model?”</a:t>
            </a:r>
          </a:p>
        </p:txBody>
      </p:sp>
    </p:spTree>
    <p:extLst>
      <p:ext uri="{BB962C8B-B14F-4D97-AF65-F5344CB8AC3E}">
        <p14:creationId xmlns:p14="http://schemas.microsoft.com/office/powerpoint/2010/main" val="2853754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27991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Interpreting the core-frame model (predictions)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D5712-6CAB-5B44-8EC0-D10DEA1E4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229600" cy="4448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2AA22A-7D97-6D4E-AE65-C451DC06880C}"/>
              </a:ext>
            </a:extLst>
          </p:cNvPr>
          <p:cNvSpPr txBox="1"/>
          <p:nvPr/>
        </p:nvSpPr>
        <p:spPr>
          <a:xfrm>
            <a:off x="6172200" y="0"/>
            <a:ext cx="29718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If including this in your coursework introduction you should annotate it to explain its relevance to your enquiry</a:t>
            </a:r>
          </a:p>
        </p:txBody>
      </p:sp>
    </p:spTree>
    <p:extLst>
      <p:ext uri="{BB962C8B-B14F-4D97-AF65-F5344CB8AC3E}">
        <p14:creationId xmlns:p14="http://schemas.microsoft.com/office/powerpoint/2010/main" val="138338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dearJoe 5 CASUAL PRO" panose="02000000000000000000" pitchFamily="2" charset="0"/>
              </a:rPr>
              <a:t>How will we collect data?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1FB45C-2A3B-5144-A53B-7A11F9FB7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286000" cy="2487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27BEC-3CD7-DC40-BF89-8332EC209B79}"/>
              </a:ext>
            </a:extLst>
          </p:cNvPr>
          <p:cNvSpPr txBox="1"/>
          <p:nvPr/>
        </p:nvSpPr>
        <p:spPr>
          <a:xfrm>
            <a:off x="965200" y="2232025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earJoe 5 CASUAL PRO" panose="02000000000000000000" pitchFamily="2" charset="0"/>
              </a:rPr>
              <a:t>Primary data?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0F9CB-FEDE-9E47-BCAC-2EA93F37D0BA}"/>
              </a:ext>
            </a:extLst>
          </p:cNvPr>
          <p:cNvSpPr txBox="1"/>
          <p:nvPr/>
        </p:nvSpPr>
        <p:spPr>
          <a:xfrm>
            <a:off x="6172200" y="4114800"/>
            <a:ext cx="1967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earJoe 5 CASUAL PRO" panose="02000000000000000000" pitchFamily="2" charset="0"/>
              </a:rPr>
              <a:t>Secondary data?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34B97A-63DB-6340-A2CA-62E26772386E}"/>
              </a:ext>
            </a:extLst>
          </p:cNvPr>
          <p:cNvCxnSpPr>
            <a:cxnSpLocks/>
          </p:cNvCxnSpPr>
          <p:nvPr/>
        </p:nvCxnSpPr>
        <p:spPr>
          <a:xfrm flipH="1">
            <a:off x="863600" y="3202403"/>
            <a:ext cx="5334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813BDB-FD13-9F46-B622-A674540AEC95}"/>
              </a:ext>
            </a:extLst>
          </p:cNvPr>
          <p:cNvCxnSpPr>
            <a:cxnSpLocks/>
          </p:cNvCxnSpPr>
          <p:nvPr/>
        </p:nvCxnSpPr>
        <p:spPr>
          <a:xfrm>
            <a:off x="1924050" y="3180022"/>
            <a:ext cx="330200" cy="525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9D7D39-B4D2-8C4E-82DC-2318AC6AAD8F}"/>
              </a:ext>
            </a:extLst>
          </p:cNvPr>
          <p:cNvCxnSpPr>
            <a:cxnSpLocks/>
          </p:cNvCxnSpPr>
          <p:nvPr/>
        </p:nvCxnSpPr>
        <p:spPr>
          <a:xfrm flipH="1">
            <a:off x="203200" y="2594806"/>
            <a:ext cx="698500" cy="213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1B4578-DEE3-EE4F-9C8A-08F422ECBB47}"/>
              </a:ext>
            </a:extLst>
          </p:cNvPr>
          <p:cNvCxnSpPr>
            <a:cxnSpLocks/>
          </p:cNvCxnSpPr>
          <p:nvPr/>
        </p:nvCxnSpPr>
        <p:spPr>
          <a:xfrm flipV="1">
            <a:off x="2463800" y="2552386"/>
            <a:ext cx="698500" cy="1314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3FE5ED-0AB0-C245-9FB3-921AC7142C87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1759084"/>
            <a:ext cx="12700" cy="4602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569D0B-648E-9341-BEB0-910F241E16B3}"/>
              </a:ext>
            </a:extLst>
          </p:cNvPr>
          <p:cNvCxnSpPr>
            <a:cxnSpLocks/>
          </p:cNvCxnSpPr>
          <p:nvPr/>
        </p:nvCxnSpPr>
        <p:spPr>
          <a:xfrm flipH="1">
            <a:off x="5638800" y="5077968"/>
            <a:ext cx="565150" cy="484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69B4B3-F3A8-8B43-858C-801CC9540EFD}"/>
              </a:ext>
            </a:extLst>
          </p:cNvPr>
          <p:cNvCxnSpPr>
            <a:cxnSpLocks/>
          </p:cNvCxnSpPr>
          <p:nvPr/>
        </p:nvCxnSpPr>
        <p:spPr>
          <a:xfrm flipH="1" flipV="1">
            <a:off x="6759809" y="3442593"/>
            <a:ext cx="377591" cy="6722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6EC50C-BC42-574D-8F9F-B553537878C7}"/>
              </a:ext>
            </a:extLst>
          </p:cNvPr>
          <p:cNvCxnSpPr>
            <a:cxnSpLocks/>
          </p:cNvCxnSpPr>
          <p:nvPr/>
        </p:nvCxnSpPr>
        <p:spPr>
          <a:xfrm>
            <a:off x="7391400" y="4872736"/>
            <a:ext cx="631591" cy="4846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BB2B-0766-FA40-BD94-2B764818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the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3F608-51AE-B84E-B409-EDA90E498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Land-use mapping– Maryam, Max, Mary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height – </a:t>
            </a:r>
            <a:r>
              <a:rPr lang="en-US" dirty="0" err="1"/>
              <a:t>Caelan</a:t>
            </a:r>
            <a:r>
              <a:rPr lang="en-US" dirty="0"/>
              <a:t>, Giulia, Serena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People count/character perception – Arjun, Eugenie, Angela, Abril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Environmental quality/photos – Delia, </a:t>
            </a:r>
            <a:r>
              <a:rPr lang="en-US" dirty="0" err="1"/>
              <a:t>Janire</a:t>
            </a:r>
            <a:r>
              <a:rPr lang="en-US" dirty="0"/>
              <a:t>, Philipp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Traffic count – Josh, Alex, Dani</a:t>
            </a:r>
          </a:p>
        </p:txBody>
      </p:sp>
    </p:spTree>
    <p:extLst>
      <p:ext uri="{BB962C8B-B14F-4D97-AF65-F5344CB8AC3E}">
        <p14:creationId xmlns:p14="http://schemas.microsoft.com/office/powerpoint/2010/main" val="72921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555D0-597B-634D-91EA-592E464E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4F220-54B6-514D-A7D3-F46EA4C2A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Site 1: Chevron building 1400 Smith Street Site 2: Cathedral</a:t>
            </a:r>
            <a:r>
              <a:rPr lang="en-US" u="sng" dirty="0"/>
              <a:t> </a:t>
            </a:r>
            <a:r>
              <a:rPr lang="en-US" dirty="0"/>
              <a:t>1111 St Joseph Pkwy, Houston, TX 77002</a:t>
            </a:r>
            <a:br>
              <a:rPr lang="en-US" dirty="0"/>
            </a:br>
            <a:r>
              <a:rPr lang="en-US" dirty="0"/>
              <a:t>Site 3: Toyota </a:t>
            </a:r>
            <a:r>
              <a:rPr lang="en-US" dirty="0" err="1"/>
              <a:t>centre</a:t>
            </a:r>
            <a:r>
              <a:rPr lang="en-US" dirty="0"/>
              <a:t> 1510 Polk St, Houston, TX 77002</a:t>
            </a:r>
            <a:br>
              <a:rPr lang="en-US" dirty="0"/>
            </a:br>
            <a:r>
              <a:rPr lang="en-US" dirty="0"/>
              <a:t>Site 4: Discovery Green </a:t>
            </a:r>
            <a:br>
              <a:rPr lang="en-US" dirty="0"/>
            </a:br>
            <a:r>
              <a:rPr lang="en-US" dirty="0"/>
              <a:t>Site 5: Minute Maid park- corner of Congress and Crawford </a:t>
            </a:r>
            <a:br>
              <a:rPr lang="en-US" dirty="0"/>
            </a:br>
            <a:r>
              <a:rPr lang="en-US" dirty="0"/>
              <a:t>Site 6: Prison District: Fannin and Crawford</a:t>
            </a:r>
            <a:br>
              <a:rPr lang="en-US" dirty="0"/>
            </a:br>
            <a:r>
              <a:rPr lang="en-US" dirty="0"/>
              <a:t>Site 7: Chase tower: 600 Travis St</a:t>
            </a:r>
            <a:br>
              <a:rPr lang="en-US" dirty="0"/>
            </a:br>
            <a:r>
              <a:rPr lang="en-US" dirty="0"/>
              <a:t>Site 8: Green Street: 1201 Fannin St, Houston, TX 77002</a:t>
            </a:r>
            <a:br>
              <a:rPr lang="en-US" dirty="0"/>
            </a:br>
            <a:r>
              <a:rPr lang="en-US" dirty="0"/>
              <a:t>Site 9: City Hall: : </a:t>
            </a:r>
            <a:r>
              <a:rPr lang="en-US" dirty="0">
                <a:hlinkClick r:id="rId2"/>
              </a:rPr>
              <a:t>901 Bagby St Downtown, Houston, TX 77002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9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1AB8EC-2EED-1E45-A222-C46CE4D1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58" y="685800"/>
            <a:ext cx="8167283" cy="5712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273108-0C22-C349-8C3E-1A423DF92FB6}"/>
              </a:ext>
            </a:extLst>
          </p:cNvPr>
          <p:cNvSpPr txBox="1"/>
          <p:nvPr/>
        </p:nvSpPr>
        <p:spPr>
          <a:xfrm>
            <a:off x="0" y="1703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 3D map of Houston’s Downtown from Google Maps – what patterns can you see here?</a:t>
            </a:r>
          </a:p>
        </p:txBody>
      </p:sp>
    </p:spTree>
    <p:extLst>
      <p:ext uri="{BB962C8B-B14F-4D97-AF65-F5344CB8AC3E}">
        <p14:creationId xmlns:p14="http://schemas.microsoft.com/office/powerpoint/2010/main" val="3492177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68EC7C-3B9F-DC46-A7FB-0F8196F24F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Some other supporting background theories (bid rent and distance decay). If using them make sure you can explain them!</a:t>
            </a:r>
          </a:p>
        </p:txBody>
      </p:sp>
    </p:spTree>
    <p:extLst>
      <p:ext uri="{BB962C8B-B14F-4D97-AF65-F5344CB8AC3E}">
        <p14:creationId xmlns:p14="http://schemas.microsoft.com/office/powerpoint/2010/main" val="1327387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20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The bid rent theory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44780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This bid-rent theory explains one pattern of urban land-use that is also identified by Burgess' concentric ring model.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Bid-rent the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3840783" cy="4724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" y="57150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diagram shows what various land-users are prepared and able to pay for good access to the CBD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2209800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Bid rent theory</a:t>
            </a:r>
            <a:r>
              <a:rPr lang="en-US" dirty="0"/>
              <a:t> is a geographical theory that refers to how the price and demand on land changes as the distance towards the CBD (Central Business District) increases.</a:t>
            </a: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350520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different land users all compete with one and other for the more accessible land. The amount that they are willing to pay is called </a:t>
            </a:r>
            <a:r>
              <a:rPr lang="en-US" b="1" dirty="0"/>
              <a:t>Bid Rent</a:t>
            </a:r>
            <a:r>
              <a:rPr lang="en-US" dirty="0"/>
              <a:t>. As a direct result of this, a</a:t>
            </a:r>
            <a:r>
              <a:rPr lang="en-US" b="1" dirty="0"/>
              <a:t> pattern of concentric rings of land use develops</a:t>
            </a:r>
            <a:r>
              <a:rPr lang="en-US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8072E-6AB4-AB45-8730-16AF79373C66}"/>
              </a:ext>
            </a:extLst>
          </p:cNvPr>
          <p:cNvSpPr txBox="1"/>
          <p:nvPr/>
        </p:nvSpPr>
        <p:spPr>
          <a:xfrm>
            <a:off x="6705600" y="0"/>
            <a:ext cx="2438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If including this in your coursework introduction you need to make sure you can explain its relevance to your fieldwork question</a:t>
            </a:r>
          </a:p>
        </p:txBody>
      </p:sp>
    </p:spTree>
    <p:extLst>
      <p:ext uri="{BB962C8B-B14F-4D97-AF65-F5344CB8AC3E}">
        <p14:creationId xmlns:p14="http://schemas.microsoft.com/office/powerpoint/2010/main" val="411602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95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95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D09813F-2516-8642-A11B-535A02008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485" y="4277356"/>
            <a:ext cx="7475220" cy="15603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rgbClr val="495737"/>
                </a:solidFill>
                <a:latin typeface="dearJoe 5 CASUAL PRO" panose="02000000000000000000" pitchFamily="2" charset="0"/>
              </a:rPr>
              <a:t>What is the CBD and what are its characteristics?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565502B-7018-2444-B13A-C35440AA1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9110" r="18015" b="-1"/>
          <a:stretch/>
        </p:blipFill>
        <p:spPr bwMode="auto">
          <a:xfrm>
            <a:off x="182880" y="256540"/>
            <a:ext cx="8778240" cy="3764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8041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Distance Decay principal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PLVI – Peak land value intersection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696200" cy="365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16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Distance decay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</a:t>
            </a:r>
            <a:r>
              <a:rPr lang="en-US" b="1" dirty="0"/>
              <a:t> CBD </a:t>
            </a:r>
            <a:r>
              <a:rPr lang="en-US" dirty="0"/>
              <a:t>of a city will be the location of the </a:t>
            </a:r>
            <a:r>
              <a:rPr lang="en-US" b="1" dirty="0"/>
              <a:t>PLVI.</a:t>
            </a:r>
          </a:p>
          <a:p>
            <a:r>
              <a:rPr lang="en-US" dirty="0"/>
              <a:t>This means is the </a:t>
            </a:r>
            <a:r>
              <a:rPr lang="en-US" b="1" dirty="0"/>
              <a:t>highest rated, busiest and most accessible part of the city </a:t>
            </a:r>
            <a:r>
              <a:rPr lang="en-US" dirty="0"/>
              <a:t>– meaning land prices are also the highest.</a:t>
            </a:r>
          </a:p>
          <a:p>
            <a:r>
              <a:rPr lang="en-US" b="1" dirty="0"/>
              <a:t>Secondary peaks </a:t>
            </a:r>
            <a:r>
              <a:rPr lang="en-US" dirty="0"/>
              <a:t>also exist in urban areas. These are areas that are also very accessible and so highly rated e.g. Houston – the Medical Center, Energy Corridor, Galleria District are all secondary peaks.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5660032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How would we know where the PLVI is?</a:t>
            </a:r>
          </a:p>
          <a:p>
            <a:r>
              <a:rPr lang="en-US" b="1" dirty="0">
                <a:solidFill>
                  <a:srgbClr val="0070C0"/>
                </a:solidFill>
              </a:rPr>
              <a:t>Where do you think it is in Houston?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CF9DC-87BC-7F4E-88A0-D466455CE410}"/>
              </a:ext>
            </a:extLst>
          </p:cNvPr>
          <p:cNvSpPr txBox="1"/>
          <p:nvPr/>
        </p:nvSpPr>
        <p:spPr>
          <a:xfrm>
            <a:off x="6705600" y="0"/>
            <a:ext cx="2438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If including this in your coursework introduction you need to make sure you can explain its relevance to your fieldwork question</a:t>
            </a:r>
          </a:p>
        </p:txBody>
      </p:sp>
    </p:spTree>
    <p:extLst>
      <p:ext uri="{BB962C8B-B14F-4D97-AF65-F5344CB8AC3E}">
        <p14:creationId xmlns:p14="http://schemas.microsoft.com/office/powerpoint/2010/main" val="319054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Section A: geographical context and research question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7557F-319E-8B47-840E-E220400C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24599"/>
            <a:ext cx="8153400" cy="57334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Relationship to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u="sng" dirty="0">
                <a:solidFill>
                  <a:srgbClr val="7030A0"/>
                </a:solidFill>
                <a:latin typeface="dearJoe 5 CASUAL PRO" panose="02000000000000000000" pitchFamily="2" charset="0"/>
              </a:rPr>
              <a:t>Syllabus link: </a:t>
            </a:r>
          </a:p>
          <a:p>
            <a:pPr>
              <a:buNone/>
            </a:pPr>
            <a:r>
              <a:rPr lang="en-US" b="1" dirty="0">
                <a:solidFill>
                  <a:srgbClr val="7030A0"/>
                </a:solidFill>
              </a:rPr>
              <a:t>Optional theme G: Urban environments: “The characteristics of urban places - land-use”.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429000"/>
            <a:ext cx="682494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Core-frame model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a graphic representation of the CBD split into three main zones of the core (centre), frame (edge) and area between (outer core). 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Land use</a:t>
            </a:r>
            <a:r>
              <a:rPr lang="en-US" dirty="0">
                <a:solidFill>
                  <a:srgbClr val="0070C0"/>
                </a:solidFill>
              </a:rPr>
              <a:t> - </a:t>
            </a:r>
            <a:r>
              <a:rPr lang="en-US" dirty="0"/>
              <a:t>the activity and buildings occupying space e.g. offices, shops, restaurants. This can also refer to the type of offices and shops e.g. fashion outlets or banks.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Internal structure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the spatial distribution of functions within the CBD.</a:t>
            </a:r>
          </a:p>
          <a:p>
            <a:pPr>
              <a:buNone/>
            </a:pPr>
            <a:r>
              <a:rPr lang="en-US" b="1" dirty="0">
                <a:solidFill>
                  <a:srgbClr val="0070C0"/>
                </a:solidFill>
              </a:rPr>
              <a:t>Footfall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- the number of people walking past a particular location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283DF5-BD91-9547-B570-5F2ADA9B8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More background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948657-CC5A-4342-9DE3-54888A401C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27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Decline in the CBD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87621" y="1752600"/>
            <a:ext cx="8756379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937"/>
            <a:ext cx="7086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</a:t>
            </a:r>
            <a:r>
              <a:rPr lang="en-US" dirty="0">
                <a:latin typeface="dearJoe 5 CASUAL PRO" panose="02000000000000000000" pitchFamily="2" charset="0"/>
              </a:rPr>
              <a:t>plaining Houston’s land-use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/>
              <a:t>The doughnut effect related to Houston:</a:t>
            </a:r>
          </a:p>
          <a:p>
            <a:r>
              <a:rPr lang="en-US" dirty="0">
                <a:hlinkClick r:id="rId2"/>
              </a:rPr>
              <a:t>http://www.atributosurbanos.es/en/terms/doughnut-city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5534" y="3581400"/>
            <a:ext cx="46312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urbanophile.com/wp-content/uploads/2014/09/OldDonu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3026"/>
            <a:ext cx="1945216" cy="14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43300"/>
            <a:ext cx="36307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175"/>
            <a:ext cx="89154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1700" y="2362200"/>
            <a:ext cx="4572000" cy="433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304800"/>
            <a:ext cx="888050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905000" y="4953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http://www.downtownhouston.org/site_media/uploads/attachments/2010-04-07/2B-Framework_pg_1-18.pdf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What is the CBD?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876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dearJoe 5 CASUAL PRO" panose="02000000000000000000" pitchFamily="2" charset="0"/>
              </a:rPr>
              <a:t>CBD = Central Business District. </a:t>
            </a:r>
            <a:r>
              <a:rPr lang="en-US" b="1" i="1" dirty="0">
                <a:solidFill>
                  <a:srgbClr val="FF0000"/>
                </a:solidFill>
              </a:rPr>
              <a:t>“The CBD is the commercial and economic core of a city. It is the heart of a city, the area most accessible to public transport, and the location with the highest land-values.” (Geography Course Companion, G. Nagel, p342 ) </a:t>
            </a:r>
          </a:p>
          <a:p>
            <a:pPr marL="0" indent="0">
              <a:buNone/>
            </a:pPr>
            <a:r>
              <a:rPr lang="en-US" b="1" dirty="0"/>
              <a:t>The main features of the CBD are (source: Geography, An Integrated Approach by David Waugh, p430):</a:t>
            </a:r>
            <a:br>
              <a:rPr lang="en-US" b="1" dirty="0"/>
            </a:br>
            <a:r>
              <a:rPr lang="en-US" dirty="0"/>
              <a:t>- Major retailing outlets</a:t>
            </a:r>
            <a:br>
              <a:rPr lang="en-US" dirty="0"/>
            </a:br>
            <a:r>
              <a:rPr lang="en-US" dirty="0"/>
              <a:t>- Offices</a:t>
            </a:r>
            <a:br>
              <a:rPr lang="en-US" dirty="0"/>
            </a:br>
            <a:r>
              <a:rPr lang="en-US" dirty="0"/>
              <a:t>- Tallest buildings due to high rent per square foot of land</a:t>
            </a:r>
            <a:br>
              <a:rPr lang="en-US" dirty="0"/>
            </a:br>
            <a:r>
              <a:rPr lang="en-US" dirty="0"/>
              <a:t>- Greatest concentration of pedestrians</a:t>
            </a:r>
            <a:br>
              <a:rPr lang="en-US" dirty="0"/>
            </a:br>
            <a:r>
              <a:rPr lang="en-US" dirty="0"/>
              <a:t>- Highest concentration of traffic</a:t>
            </a:r>
            <a:br>
              <a:rPr lang="en-US" dirty="0"/>
            </a:br>
            <a:r>
              <a:rPr lang="en-US" dirty="0"/>
              <a:t>- Highest land values</a:t>
            </a:r>
            <a:br>
              <a:rPr lang="en-US" dirty="0"/>
            </a:br>
            <a:r>
              <a:rPr lang="en-US" dirty="0"/>
              <a:t>- Most dynamic area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Explosion 2 3"/>
          <p:cNvSpPr/>
          <p:nvPr/>
        </p:nvSpPr>
        <p:spPr>
          <a:xfrm>
            <a:off x="4038600" y="4572000"/>
            <a:ext cx="5105400" cy="22860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5181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is essentially your key theory- how could we measure these things during data collection?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81800" cy="658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99" y="152400"/>
            <a:ext cx="727500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781800" cy="647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dearJoe 5 CASUAL PRO" panose="02000000000000000000" pitchFamily="2" charset="0"/>
              </a:rPr>
              <a:t>Locational context for Houston- Discovery Green (regeneration/ zone of assimilation)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The City of Houston, the Houston First Corporation, and Discovery Green Conservancy:</a:t>
            </a:r>
            <a:br>
              <a:rPr lang="en-US" dirty="0"/>
            </a:br>
            <a:r>
              <a:rPr lang="en-US" dirty="0"/>
              <a:t>“When people come here to visit, their vision and image of Houston is now changed because of this park.”</a:t>
            </a:r>
            <a:br>
              <a:rPr lang="en-US" dirty="0"/>
            </a:br>
            <a:r>
              <a:rPr lang="en-US" b="1" dirty="0"/>
              <a:t>History:</a:t>
            </a:r>
            <a:br>
              <a:rPr lang="en-US" dirty="0"/>
            </a:br>
            <a:r>
              <a:rPr lang="en-US" dirty="0"/>
              <a:t>The site that would eventually become Discovery Green was originally a high-end residential neighborhood back in the late 19th century, but by the end of the 20th century, it is become nothing more than two large parking lots.</a:t>
            </a:r>
            <a:br>
              <a:rPr lang="en-US" dirty="0"/>
            </a:br>
            <a:r>
              <a:rPr lang="en-US" dirty="0"/>
              <a:t>It cost the city of Houston approximately $57 million to acquire the 12 acres of land and another $125 million to build and landscape the project. The park opened to the public in 2008.</a:t>
            </a:r>
            <a:br>
              <a:rPr lang="en-US" dirty="0"/>
            </a:br>
            <a:r>
              <a:rPr lang="en-US" b="1" dirty="0"/>
              <a:t>Impact:</a:t>
            </a:r>
            <a:br>
              <a:rPr lang="en-US" dirty="0"/>
            </a:br>
            <a:r>
              <a:rPr lang="en-US" dirty="0"/>
              <a:t>Discovery Green has transform downtown Houston into a place to play, as well as work. Original attendance projections were ambitiously hopeful at 500,000 visitors a year, but Discovery Green was able to meet that goal in its first six months, and now draws more than 1.2 million visitors to over 600 annual free events.</a:t>
            </a:r>
            <a:br>
              <a:rPr lang="en-US" dirty="0"/>
            </a:br>
            <a:r>
              <a:rPr lang="en-US" dirty="0"/>
              <a:t>Economically, the park has spurred downtown development to the tune of $625 million with another $1 billion in future projects such as offices, hotels, and residential units.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267561"/>
            <a:ext cx="2057400" cy="159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09600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http://www.socialworkdegreeguide.com/30-inspiring-urban-renewal-projects/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52400"/>
            <a:ext cx="8610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To attract the most innovative companies and talented individuals, Houston will need to grow into a more environmentally and aesthetically appealing urban destination’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922722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0" y="3505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http://www.academia.edu/4594523/Houston_Gentrification_and_The_METRO_Rail_Case_Study_of_EaDo_and_Third_Ward_Houston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Houston background reading…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b="1" dirty="0"/>
              <a:t>Houston: The Surprising Contender in America’s Urban Revival (based on the East side of Houston)</a:t>
            </a:r>
          </a:p>
          <a:p>
            <a:r>
              <a:rPr lang="en-US" sz="1800" dirty="0">
                <a:hlinkClick r:id="rId2"/>
              </a:rPr>
              <a:t>http://www.governing.com/topics/urban/gov-houston-urban-revival.html</a:t>
            </a:r>
            <a:endParaRPr lang="en-US" sz="1800" dirty="0"/>
          </a:p>
          <a:p>
            <a:pPr>
              <a:buNone/>
            </a:pPr>
            <a:r>
              <a:rPr lang="en-US" sz="1800" b="1" dirty="0"/>
              <a:t>Bucking trends: Urban renewal revisited (based on Bayou Place)</a:t>
            </a:r>
          </a:p>
          <a:p>
            <a:r>
              <a:rPr lang="en-US" sz="1800" dirty="0">
                <a:hlinkClick r:id="rId3"/>
              </a:rPr>
              <a:t>http://www.downtownhouston.org/news/article/bucking-trends-urban-renewal-revisited/</a:t>
            </a:r>
            <a:endParaRPr lang="en-US" sz="1800" dirty="0"/>
          </a:p>
          <a:p>
            <a:pPr>
              <a:buNone/>
            </a:pPr>
            <a:r>
              <a:rPr lang="en-US" sz="1800" b="1" dirty="0"/>
              <a:t>Houston, we have a solution: Turning 'car city' into green city </a:t>
            </a:r>
          </a:p>
          <a:p>
            <a:r>
              <a:rPr lang="en-US" sz="1800" dirty="0">
                <a:hlinkClick r:id="rId4"/>
              </a:rPr>
              <a:t>http://www.cnn.com/2013/08/27/tech/houston-we-have-solution-spanjian/</a:t>
            </a:r>
            <a:endParaRPr lang="en-US" sz="1800" dirty="0"/>
          </a:p>
          <a:p>
            <a:endParaRPr lang="en-US" sz="1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74638"/>
            <a:ext cx="80010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Where will data be collected?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00200"/>
            <a:ext cx="54102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4669"/>
            <a:ext cx="8991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What are the characteristics of the CBD?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327297"/>
              </p:ext>
            </p:extLst>
          </p:nvPr>
        </p:nvGraphicFramePr>
        <p:xfrm>
          <a:off x="457199" y="1198931"/>
          <a:ext cx="8077201" cy="5536845"/>
        </p:xfrm>
        <a:graphic>
          <a:graphicData uri="http://schemas.openxmlformats.org/drawingml/2006/table">
            <a:tbl>
              <a:tblPr/>
              <a:tblGrid>
                <a:gridCol w="229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4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 b="1" dirty="0">
                          <a:effectLst/>
                        </a:rPr>
                        <a:t>CHARACTERISTICS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b="1">
                          <a:effectLst/>
                        </a:rPr>
                        <a:t>DESCRIPTIONS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Intensive land use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Multi-storied buildings: highest retail productivity per unit area, characteristics by higher order functions.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Extended vertical scale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Growth mainly vertical.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Limited horizontal scale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Greatest horizontal dimension seldom exceed walking scale.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Limited horizontal change 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Gradual horizontal change, with slums and undesirables limited to a few blocks.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Concentrated day time population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Location of highest concentration foot traffic; absence of permanent residential population.</a:t>
                      </a:r>
                      <a:br>
                        <a:rPr lang="en-GB" sz="1600" dirty="0">
                          <a:effectLst/>
                        </a:rPr>
                      </a:br>
                      <a:endParaRPr lang="en-GB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104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Focus of mass transit</a:t>
                      </a:r>
                      <a:br>
                        <a:rPr lang="en-US" sz="1600">
                          <a:effectLst/>
                        </a:rPr>
                      </a:br>
                      <a:endParaRPr lang="en-US" sz="160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Major mass transit interchange location for entire city.</a:t>
                      </a: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111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effectLst/>
                        </a:rPr>
                        <a:t>Centre of </a:t>
                      </a:r>
                      <a:r>
                        <a:rPr lang="en-US" sz="1600" dirty="0" err="1">
                          <a:effectLst/>
                        </a:rPr>
                        <a:t>specialised</a:t>
                      </a:r>
                      <a:r>
                        <a:rPr lang="en-US" sz="1600" dirty="0">
                          <a:effectLst/>
                        </a:rPr>
                        <a:t> functions</a:t>
                      </a:r>
                      <a:br>
                        <a:rPr lang="en-US" sz="1600" dirty="0">
                          <a:effectLst/>
                        </a:rPr>
                      </a:br>
                      <a:endParaRPr lang="en-US" sz="1600" dirty="0">
                        <a:effectLst/>
                      </a:endParaRP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sz="1600" dirty="0">
                          <a:effectLst/>
                        </a:rPr>
                        <a:t>Extensive use of office space for executive and policy making functions: centre of specialised professional and business services.</a:t>
                      </a:r>
                    </a:p>
                  </a:txBody>
                  <a:tcPr marL="44102" marR="44102" marT="29401" marB="29401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89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More CBD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617220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b="1" dirty="0"/>
              <a:t>	Old Core</a:t>
            </a:r>
            <a:r>
              <a:rPr lang="en-US" dirty="0"/>
              <a:t> - often narrow streets / historical core (e.g. The Backs in Cambridge/The Lanes in Brighton)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Very Accessible</a:t>
            </a:r>
            <a:r>
              <a:rPr lang="en-US" dirty="0"/>
              <a:t> - due to the convergence of major rail and road routes (often find public transport meets here - e.g. railway stations / bus stations)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Traffic Restrictions</a:t>
            </a:r>
            <a:r>
              <a:rPr lang="en-US" dirty="0"/>
              <a:t> are often in place to deal with the large numbers of traffic and ensure safety for the high numbers of pedestrians.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Often has a </a:t>
            </a:r>
            <a:r>
              <a:rPr lang="en-US" b="1" dirty="0"/>
              <a:t>central Market square area</a:t>
            </a:r>
            <a:r>
              <a:rPr lang="en-US" dirty="0"/>
              <a:t> 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Very High Land Values</a:t>
            </a:r>
            <a:r>
              <a:rPr lang="en-US" dirty="0"/>
              <a:t> - due to lack of space and competition for land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Little/ No Residential Land Use</a:t>
            </a:r>
            <a:r>
              <a:rPr lang="en-US" dirty="0"/>
              <a:t> - due to high land-values there is usually no residential land-use apart from the possibility of some flats above shops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 err="1"/>
              <a:t>Multistorey</a:t>
            </a:r>
            <a:r>
              <a:rPr lang="en-US" b="1" dirty="0"/>
              <a:t> buildings</a:t>
            </a:r>
            <a:r>
              <a:rPr lang="en-US" dirty="0"/>
              <a:t> - due to high land values resulting in building up rather than out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Shops Offices and specialist buildings </a:t>
            </a:r>
            <a:r>
              <a:rPr lang="en-US" dirty="0"/>
              <a:t>e.g. Banks, buildings societies etc. (need to be accessible and can afford the high land values)</a:t>
            </a:r>
          </a:p>
          <a:p>
            <a:pPr>
              <a:buNone/>
            </a:pPr>
            <a:br>
              <a:rPr lang="en-US" dirty="0"/>
            </a:br>
            <a:r>
              <a:rPr lang="en-US" b="1" dirty="0"/>
              <a:t>- Mainly National Chain stores</a:t>
            </a:r>
            <a:r>
              <a:rPr lang="en-US" dirty="0"/>
              <a:t> (have high threshold population and can afford the high land-values associated with the CBD - e.g. M&amp;S; WHS; Next etc)</a:t>
            </a:r>
          </a:p>
          <a:p>
            <a:pPr>
              <a:buNone/>
            </a:pPr>
            <a:br>
              <a:rPr lang="en-US" dirty="0"/>
            </a:br>
            <a:r>
              <a:rPr lang="en-US" b="1" dirty="0"/>
              <a:t>- High numbers of pedestrians</a:t>
            </a: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2 daily rush hours</a:t>
            </a:r>
            <a:r>
              <a:rPr lang="en-US" dirty="0"/>
              <a:t> (am and pm)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Many now have </a:t>
            </a:r>
            <a:r>
              <a:rPr lang="en-US" b="1" dirty="0"/>
              <a:t>undercover shopping </a:t>
            </a:r>
            <a:r>
              <a:rPr lang="en-US" b="1" dirty="0" err="1"/>
              <a:t>centres</a:t>
            </a:r>
            <a:r>
              <a:rPr lang="en-US" dirty="0"/>
              <a:t> 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Presence of public buildings / government buildings</a:t>
            </a:r>
            <a:r>
              <a:rPr lang="en-US" dirty="0"/>
              <a:t> (e.g. Town Hall etc.)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museums / castles / historical buildings</a:t>
            </a:r>
            <a:r>
              <a:rPr lang="en-US" dirty="0"/>
              <a:t> (e.g. museums / University buildings)</a:t>
            </a:r>
          </a:p>
          <a:p>
            <a:pPr>
              <a:buNone/>
            </a:pPr>
            <a:br>
              <a:rPr lang="en-US" dirty="0"/>
            </a:br>
            <a:r>
              <a:rPr lang="en-US" dirty="0"/>
              <a:t>- </a:t>
            </a:r>
            <a:r>
              <a:rPr lang="en-US" b="1" dirty="0"/>
              <a:t>Entertainment</a:t>
            </a:r>
            <a:r>
              <a:rPr lang="en-US" dirty="0"/>
              <a:t> - restaurants, clubs etc.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Core-frame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1295400"/>
            <a:ext cx="928687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FADCC-B590-C846-A546-98808F80C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39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8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96AC9-CCA9-9E4A-A5A1-E2BF117A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3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4BB1-EAD2-C646-BC80-64F7214BD1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Describe the land-use pattern shown in the core frame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5CD2F-1300-1D48-B0E9-F1BCC10587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1059</Words>
  <Application>Microsoft Macintosh PowerPoint</Application>
  <PresentationFormat>On-screen Show (4:3)</PresentationFormat>
  <Paragraphs>112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dearJoe 5 CASUAL PRO</vt:lpstr>
      <vt:lpstr>Office Theme</vt:lpstr>
      <vt:lpstr>CBD Houston  Internal Assessment</vt:lpstr>
      <vt:lpstr>What is the CBD and what are its characteristics?</vt:lpstr>
      <vt:lpstr>What is the CBD?</vt:lpstr>
      <vt:lpstr>What are the characteristics of the CBD?</vt:lpstr>
      <vt:lpstr>More CBD Characteristics</vt:lpstr>
      <vt:lpstr>Core-frame model</vt:lpstr>
      <vt:lpstr>PowerPoint Presentation</vt:lpstr>
      <vt:lpstr>PowerPoint Presentation</vt:lpstr>
      <vt:lpstr>Describe the land-use pattern shown in the core frame model</vt:lpstr>
      <vt:lpstr>The Core-Frame Model: a land-use model for the CBD</vt:lpstr>
      <vt:lpstr>Core-frame model</vt:lpstr>
      <vt:lpstr>Fieldwork question</vt:lpstr>
      <vt:lpstr>Interpreting the core-frame model (predictions)</vt:lpstr>
      <vt:lpstr>How will we collect data? </vt:lpstr>
      <vt:lpstr>Planning the data collection</vt:lpstr>
      <vt:lpstr>Sites</vt:lpstr>
      <vt:lpstr>PowerPoint Presentation</vt:lpstr>
      <vt:lpstr>Some other supporting background theories (bid rent and distance decay). If using them make sure you can explain them!</vt:lpstr>
      <vt:lpstr>The bid rent theory</vt:lpstr>
      <vt:lpstr>Distance Decay principal </vt:lpstr>
      <vt:lpstr>Distance decay</vt:lpstr>
      <vt:lpstr>Section A: geographical context and research question </vt:lpstr>
      <vt:lpstr>Relationship to syllabus</vt:lpstr>
      <vt:lpstr>Key terms</vt:lpstr>
      <vt:lpstr>More background</vt:lpstr>
      <vt:lpstr>Decline in the CBD</vt:lpstr>
      <vt:lpstr>Explaining Houston’s land-use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Locational context for Houston- Discovery Green (regeneration/ zone of assimilation)</vt:lpstr>
      <vt:lpstr>PowerPoint Presentation</vt:lpstr>
      <vt:lpstr>Houston background reading…</vt:lpstr>
      <vt:lpstr>Where will data be collected?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CBD Houston  Internal Assessment</dc:title>
  <dc:creator>Ruth Capper</dc:creator>
  <cp:lastModifiedBy>Ruth Capper</cp:lastModifiedBy>
  <cp:revision>9</cp:revision>
  <cp:lastPrinted>2019-03-21T13:49:19Z</cp:lastPrinted>
  <dcterms:created xsi:type="dcterms:W3CDTF">2019-03-21T12:57:25Z</dcterms:created>
  <dcterms:modified xsi:type="dcterms:W3CDTF">2019-03-28T01:42:40Z</dcterms:modified>
</cp:coreProperties>
</file>