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9" r:id="rId1"/>
  </p:sldMasterIdLst>
  <p:sldIdLst>
    <p:sldId id="256" r:id="rId2"/>
    <p:sldId id="257" r:id="rId3"/>
    <p:sldId id="282" r:id="rId4"/>
    <p:sldId id="258" r:id="rId5"/>
    <p:sldId id="278" r:id="rId6"/>
    <p:sldId id="284" r:id="rId7"/>
    <p:sldId id="259" r:id="rId8"/>
    <p:sldId id="292" r:id="rId9"/>
    <p:sldId id="293" r:id="rId10"/>
    <p:sldId id="294" r:id="rId11"/>
    <p:sldId id="264" r:id="rId12"/>
    <p:sldId id="265" r:id="rId13"/>
    <p:sldId id="295" r:id="rId14"/>
    <p:sldId id="260" r:id="rId15"/>
    <p:sldId id="299" r:id="rId16"/>
    <p:sldId id="296" r:id="rId17"/>
    <p:sldId id="297" r:id="rId18"/>
    <p:sldId id="277" r:id="rId19"/>
    <p:sldId id="298" r:id="rId20"/>
    <p:sldId id="261" r:id="rId21"/>
    <p:sldId id="302" r:id="rId22"/>
    <p:sldId id="283" r:id="rId23"/>
    <p:sldId id="266" r:id="rId24"/>
    <p:sldId id="300" r:id="rId25"/>
    <p:sldId id="262" r:id="rId26"/>
    <p:sldId id="288" r:id="rId27"/>
    <p:sldId id="263" r:id="rId28"/>
    <p:sldId id="267" r:id="rId29"/>
    <p:sldId id="268" r:id="rId30"/>
    <p:sldId id="279" r:id="rId31"/>
    <p:sldId id="280" r:id="rId32"/>
    <p:sldId id="304" r:id="rId33"/>
    <p:sldId id="269" r:id="rId34"/>
    <p:sldId id="281" r:id="rId35"/>
    <p:sldId id="270" r:id="rId36"/>
    <p:sldId id="305" r:id="rId37"/>
    <p:sldId id="306" r:id="rId38"/>
    <p:sldId id="271" r:id="rId39"/>
    <p:sldId id="307" r:id="rId40"/>
    <p:sldId id="308" r:id="rId41"/>
    <p:sldId id="272" r:id="rId42"/>
    <p:sldId id="273" r:id="rId43"/>
    <p:sldId id="274" r:id="rId44"/>
    <p:sldId id="309" r:id="rId45"/>
    <p:sldId id="310" r:id="rId46"/>
    <p:sldId id="311" r:id="rId47"/>
    <p:sldId id="312" r:id="rId48"/>
    <p:sldId id="275" r:id="rId49"/>
    <p:sldId id="276" r:id="rId50"/>
    <p:sldId id="289" r:id="rId51"/>
    <p:sldId id="286" r:id="rId52"/>
    <p:sldId id="290" r:id="rId53"/>
    <p:sldId id="291" r:id="rId54"/>
    <p:sldId id="314" r:id="rId55"/>
    <p:sldId id="303" r:id="rId56"/>
    <p:sldId id="287" r:id="rId57"/>
    <p:sldId id="313" r:id="rId58"/>
    <p:sldId id="315"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0072"/>
    <p:restoredTop sz="94444"/>
  </p:normalViewPr>
  <p:slideViewPr>
    <p:cSldViewPr snapToGrid="0" snapToObjects="1">
      <p:cViewPr>
        <p:scale>
          <a:sx n="87" d="100"/>
          <a:sy n="87" d="100"/>
        </p:scale>
        <p:origin x="-88" y="5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6T22:59:57.943"/>
    </inkml:context>
    <inkml:brush xml:id="br0">
      <inkml:brushProperty name="width" value="0.2" units="cm"/>
      <inkml:brushProperty name="height" value="0.4" units="cm"/>
      <inkml:brushProperty name="color" value="#FCFF9D"/>
      <inkml:brushProperty name="tip" value="rectangle"/>
      <inkml:brushProperty name="rasterOp" value="maskPen"/>
    </inkml:brush>
  </inkml:definitions>
  <inkml:trace contextRef="#ctx0" brushRef="#br0">0 125 16383,'26'-13'0,"-3"5"0,-15 0 0,1 7 0,3-6 0,-3 6 0,3-6 0,0 6 0,-3-3 0,3 0 0,0 3 0,-3-2 0,3 3 0,0 0 0,-2 0 0,2-4 0,-1 3 0,-1-3 0,2 4 0,4 0 0,-5 0 0,5 0 0,-8 0 0,1 0 0,3 0 0,-3 0 0,3 0 0,0 0 0,-3 0 0,3 0 0,0 0 0,-3 0 0,3 0 0,0 0 0,-3 0 0,3 0 0,0 0 0,-3 0 0,2-3 0,1 2 0,-3-3 0,3 4 0,0 0 0,-3 0 0,3 0 0,0 0 0,-3 0 0,2 0 0,1 0 0,-3 0 0,3 0 0,0 0 0,-3 0 0,3 0 0,0 0 0,-3 0 0,3 0 0,0 0 0,-3-3 0,3 2 0,0-3 0,-2 4 0,2 0 0,0 0 0,-3 0 0,3 0 0,0 0 0,-3 0 0,3 0 0,-1 0 0,-1 0 0,2 0 0,0 0 0,-3 0 0,3 0 0,4 0 0,-5 0 0,5 0 0,-8 0 0,5 0 0,-3 0 0,2-3 0,5 2 0,-7-3 0,7 4 0,-9 0 0,0 0 0,4 0 0,2 0 0,-1-4 0,0 3 0,-5-2 0,4 3 0,-3 0 0,3 0 0,0-4 0,-3 3 0,3-3 0,0 4 0,-2 0 0,2 0 0,4 0 0,-6 0 0,7 0 0,-9 0 0,0 0 0,4 0 0,-2 0 0,2 0 0,0 0 0,-3 0 0,3 0 0,0 0 0,-3 0 0,3 0 0,0 0 0,-3 0 0,3 0 0,0 0 0,-3 0 0,3 0 0,0 0 0,-2 0 0,2 0 0,0 0 0,-3 0 0,3 0 0,4 0 0,-5 0 0,5 0 0,-8 0 0,1 0 0,3 0 0,-3 0 0,3 0 0,1 0 0,-4 0 0,4 0 0,-1 0 0,-3 0 0,3 0 0,0 0 0,-3 0 0,3 0 0,0 0 0,-3 0 0,3 0 0,0 0 0,-2 0 0,2 0 0,-1 0 0,-1 0 0,2 0 0,-1 0 0,-1 0 0,1 0 0,1-3 0,-3 2 0,3-3 0,0 4 0,-3 0 0,3 0 0,0 0 0,-2 0 0,2 0 0,0 0 0,-3 0 0,3 0 0,0-4 0,-3 3 0,3-2 0,0 3 0,-3 0 0,3 0 0,0 0 0,-3 0 0,3 0 0,0 0 0,-2 0 0,2 0 0,-1 0 0,-1 0 0,2 0 0,0 0 0,-3 0 0,3 0 0,1 0 0,-4 0 0,4 0 0,-1 0 0,2 0 0,-1 0 0,-1 0 0,-3 0 0,3 0 0,-3 0 0,3 0 0,1 0 0,-4 0 0,4 0 0,-1 0 0,-3 0 0,3 0 0,0 0 0,-3 0 0,3 0 0,0 0 0,-3 0 0,3 0 0,0 0 0,-2 0 0,2 0 0,0 0 0,-3 0 0,3 0 0,0 0 0,-3 0 0,3 0 0,0 0 0,-3 0 0,3 0 0,0 0 0,2 0 0,-1 0 0,0 0 0,-5 3 0,4-2 0,-3 3 0,3-4 0,0 0 0,-3 0 0,3 4 0,0-3 0,-3 2 0,3-3 0,0 0 0,-3 0 0,3 0 0,0 4 0,-3-3 0,3 3 0,0-1 0,-3-2 0,2 3 0,1-4 0,-3 3 0,2 2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B51C7-F909-324D-8545-C31B914D8A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14AEB0D-37BC-174F-BA66-E162F9F8B1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9BC99DF-F36E-2D46-80A2-05F48E5A9C63}"/>
              </a:ext>
            </a:extLst>
          </p:cNvPr>
          <p:cNvSpPr>
            <a:spLocks noGrp="1"/>
          </p:cNvSpPr>
          <p:nvPr>
            <p:ph type="dt" sz="half" idx="10"/>
          </p:nvPr>
        </p:nvSpPr>
        <p:spPr/>
        <p:txBody>
          <a:bodyPr/>
          <a:lstStyle/>
          <a:p>
            <a:fld id="{AA70F276-1833-4A75-9C1D-A56E2295A68D}" type="datetimeFigureOut">
              <a:rPr lang="en-US" smtClean="0"/>
              <a:t>3/31/21</a:t>
            </a:fld>
            <a:endParaRPr lang="en-US"/>
          </a:p>
        </p:txBody>
      </p:sp>
      <p:sp>
        <p:nvSpPr>
          <p:cNvPr id="5" name="Footer Placeholder 4">
            <a:extLst>
              <a:ext uri="{FF2B5EF4-FFF2-40B4-BE49-F238E27FC236}">
                <a16:creationId xmlns:a16="http://schemas.microsoft.com/office/drawing/2014/main" id="{76603949-F081-3A41-AD65-1C42F7386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C9067-4054-1B4C-92E0-80EBCF8A81A5}"/>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953128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9AC23-1E94-4B4F-A881-5F0F6C06518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E9D0F0-60E9-304B-9272-726A62CF7D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0CCA68-BAA8-2347-9E61-68B849176845}"/>
              </a:ext>
            </a:extLst>
          </p:cNvPr>
          <p:cNvSpPr>
            <a:spLocks noGrp="1"/>
          </p:cNvSpPr>
          <p:nvPr>
            <p:ph type="dt" sz="half" idx="10"/>
          </p:nvPr>
        </p:nvSpPr>
        <p:spPr/>
        <p:txBody>
          <a:bodyPr/>
          <a:lstStyle/>
          <a:p>
            <a:fld id="{AA70F276-1833-4A75-9C1D-A56E2295A68D}" type="datetimeFigureOut">
              <a:rPr lang="en-US" smtClean="0"/>
              <a:t>3/31/21</a:t>
            </a:fld>
            <a:endParaRPr lang="en-US"/>
          </a:p>
        </p:txBody>
      </p:sp>
      <p:sp>
        <p:nvSpPr>
          <p:cNvPr id="5" name="Footer Placeholder 4">
            <a:extLst>
              <a:ext uri="{FF2B5EF4-FFF2-40B4-BE49-F238E27FC236}">
                <a16:creationId xmlns:a16="http://schemas.microsoft.com/office/drawing/2014/main" id="{3088EE8C-BB78-B941-8744-CAFF8431C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093B3-FDFE-D64E-89AE-91EB61293127}"/>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444212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93A8D8-555A-3844-B282-B0BC1C46D6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DA431BB-18A4-DD45-BFF8-15C0FB4A96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BCD529-7458-0948-A165-1B9EE9CF328D}"/>
              </a:ext>
            </a:extLst>
          </p:cNvPr>
          <p:cNvSpPr>
            <a:spLocks noGrp="1"/>
          </p:cNvSpPr>
          <p:nvPr>
            <p:ph type="dt" sz="half" idx="10"/>
          </p:nvPr>
        </p:nvSpPr>
        <p:spPr/>
        <p:txBody>
          <a:bodyPr/>
          <a:lstStyle/>
          <a:p>
            <a:fld id="{AA70F276-1833-4A75-9C1D-A56E2295A68D}" type="datetimeFigureOut">
              <a:rPr lang="en-US" smtClean="0"/>
              <a:t>3/31/21</a:t>
            </a:fld>
            <a:endParaRPr lang="en-US"/>
          </a:p>
        </p:txBody>
      </p:sp>
      <p:sp>
        <p:nvSpPr>
          <p:cNvPr id="5" name="Footer Placeholder 4">
            <a:extLst>
              <a:ext uri="{FF2B5EF4-FFF2-40B4-BE49-F238E27FC236}">
                <a16:creationId xmlns:a16="http://schemas.microsoft.com/office/drawing/2014/main" id="{EDA7EFAB-6A46-954A-B46E-263C44AFB0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FD2E7-E08D-1849-B9A4-E11561A742D8}"/>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514238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F4ED6-169F-0A41-AEEC-916D9392C72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282892-D6C1-2548-A3A4-A58F807EF0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DF4430-52BF-1046-A7B8-6473A017D5A1}"/>
              </a:ext>
            </a:extLst>
          </p:cNvPr>
          <p:cNvSpPr>
            <a:spLocks noGrp="1"/>
          </p:cNvSpPr>
          <p:nvPr>
            <p:ph type="dt" sz="half" idx="10"/>
          </p:nvPr>
        </p:nvSpPr>
        <p:spPr/>
        <p:txBody>
          <a:bodyPr/>
          <a:lstStyle/>
          <a:p>
            <a:fld id="{AA70F276-1833-4A75-9C1D-A56E2295A68D}" type="datetimeFigureOut">
              <a:rPr lang="en-US" smtClean="0"/>
              <a:t>3/31/21</a:t>
            </a:fld>
            <a:endParaRPr lang="en-US"/>
          </a:p>
        </p:txBody>
      </p:sp>
      <p:sp>
        <p:nvSpPr>
          <p:cNvPr id="5" name="Footer Placeholder 4">
            <a:extLst>
              <a:ext uri="{FF2B5EF4-FFF2-40B4-BE49-F238E27FC236}">
                <a16:creationId xmlns:a16="http://schemas.microsoft.com/office/drawing/2014/main" id="{EA9234DC-35C5-654C-8E04-B2DF155E9A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B75FF3-E4EC-9447-ABD0-66C3A2D63023}"/>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983814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C1C80-8835-2140-BE65-9EB3DBB461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F53C7DF-4675-B648-8B34-EEBDB25C07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D440F5-70F4-1342-A2E9-3A40B58DBD05}"/>
              </a:ext>
            </a:extLst>
          </p:cNvPr>
          <p:cNvSpPr>
            <a:spLocks noGrp="1"/>
          </p:cNvSpPr>
          <p:nvPr>
            <p:ph type="dt" sz="half" idx="10"/>
          </p:nvPr>
        </p:nvSpPr>
        <p:spPr/>
        <p:txBody>
          <a:bodyPr/>
          <a:lstStyle/>
          <a:p>
            <a:fld id="{AA70F276-1833-4A75-9C1D-A56E2295A68D}" type="datetimeFigureOut">
              <a:rPr lang="en-US" smtClean="0"/>
              <a:t>3/31/21</a:t>
            </a:fld>
            <a:endParaRPr lang="en-US"/>
          </a:p>
        </p:txBody>
      </p:sp>
      <p:sp>
        <p:nvSpPr>
          <p:cNvPr id="5" name="Footer Placeholder 4">
            <a:extLst>
              <a:ext uri="{FF2B5EF4-FFF2-40B4-BE49-F238E27FC236}">
                <a16:creationId xmlns:a16="http://schemas.microsoft.com/office/drawing/2014/main" id="{3DFB1E6B-E06A-404C-B63E-568C4CB795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CC7DCA-694F-2D45-96B5-0761BC12742C}"/>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723019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A57FD-B792-D046-AA77-EC22F91A8A2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6C2B830-0F14-A443-B74D-C9013BA5AD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D1CC694-65BE-414C-AFAD-A532091459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5491FC1-A0B0-C64B-80FA-C07B05FE6935}"/>
              </a:ext>
            </a:extLst>
          </p:cNvPr>
          <p:cNvSpPr>
            <a:spLocks noGrp="1"/>
          </p:cNvSpPr>
          <p:nvPr>
            <p:ph type="dt" sz="half" idx="10"/>
          </p:nvPr>
        </p:nvSpPr>
        <p:spPr/>
        <p:txBody>
          <a:bodyPr/>
          <a:lstStyle/>
          <a:p>
            <a:fld id="{AA70F276-1833-4A75-9C1D-A56E2295A68D}" type="datetimeFigureOut">
              <a:rPr lang="en-US" smtClean="0"/>
              <a:t>3/31/21</a:t>
            </a:fld>
            <a:endParaRPr lang="en-US"/>
          </a:p>
        </p:txBody>
      </p:sp>
      <p:sp>
        <p:nvSpPr>
          <p:cNvPr id="6" name="Footer Placeholder 5">
            <a:extLst>
              <a:ext uri="{FF2B5EF4-FFF2-40B4-BE49-F238E27FC236}">
                <a16:creationId xmlns:a16="http://schemas.microsoft.com/office/drawing/2014/main" id="{0140DEB8-D603-F44C-9A82-2AFB631A4F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3E4343-B6B0-B14C-860D-53CF74625903}"/>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15434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8FFB3-832E-1C41-8194-C490705FE39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705965D-5D85-3844-8F59-2AFD64D81C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4823BF-48CC-FD46-B56E-F1E151235B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02EBDE3-D4D1-1941-8C13-4091A51ACB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64E1F8-8657-E54A-B56F-628CF88F6E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E552556-B735-FB4B-A167-14B4A697C640}"/>
              </a:ext>
            </a:extLst>
          </p:cNvPr>
          <p:cNvSpPr>
            <a:spLocks noGrp="1"/>
          </p:cNvSpPr>
          <p:nvPr>
            <p:ph type="dt" sz="half" idx="10"/>
          </p:nvPr>
        </p:nvSpPr>
        <p:spPr/>
        <p:txBody>
          <a:bodyPr/>
          <a:lstStyle/>
          <a:p>
            <a:fld id="{AA70F276-1833-4A75-9C1D-A56E2295A68D}" type="datetimeFigureOut">
              <a:rPr lang="en-US" smtClean="0"/>
              <a:t>3/31/21</a:t>
            </a:fld>
            <a:endParaRPr lang="en-US"/>
          </a:p>
        </p:txBody>
      </p:sp>
      <p:sp>
        <p:nvSpPr>
          <p:cNvPr id="8" name="Footer Placeholder 7">
            <a:extLst>
              <a:ext uri="{FF2B5EF4-FFF2-40B4-BE49-F238E27FC236}">
                <a16:creationId xmlns:a16="http://schemas.microsoft.com/office/drawing/2014/main" id="{137A4E35-E932-8244-9ED6-98440FF844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07D235-A4CC-6A4E-8972-A9D4DCE4C850}"/>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013662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717BE-76AF-1541-A767-A4DD5B33BD3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C7BC008-9183-E042-8DDC-956B519FFC3E}"/>
              </a:ext>
            </a:extLst>
          </p:cNvPr>
          <p:cNvSpPr>
            <a:spLocks noGrp="1"/>
          </p:cNvSpPr>
          <p:nvPr>
            <p:ph type="dt" sz="half" idx="10"/>
          </p:nvPr>
        </p:nvSpPr>
        <p:spPr/>
        <p:txBody>
          <a:bodyPr/>
          <a:lstStyle/>
          <a:p>
            <a:fld id="{AA70F276-1833-4A75-9C1D-A56E2295A68D}" type="datetimeFigureOut">
              <a:rPr lang="en-US" smtClean="0"/>
              <a:t>3/31/21</a:t>
            </a:fld>
            <a:endParaRPr lang="en-US"/>
          </a:p>
        </p:txBody>
      </p:sp>
      <p:sp>
        <p:nvSpPr>
          <p:cNvPr id="4" name="Footer Placeholder 3">
            <a:extLst>
              <a:ext uri="{FF2B5EF4-FFF2-40B4-BE49-F238E27FC236}">
                <a16:creationId xmlns:a16="http://schemas.microsoft.com/office/drawing/2014/main" id="{208A57A1-1940-4046-88A6-074112327C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F2A528-FABA-AB4A-94CB-EE99F9BE47B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455819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116545-43A6-9642-B52D-71EEEAB012AA}"/>
              </a:ext>
            </a:extLst>
          </p:cNvPr>
          <p:cNvSpPr>
            <a:spLocks noGrp="1"/>
          </p:cNvSpPr>
          <p:nvPr>
            <p:ph type="dt" sz="half" idx="10"/>
          </p:nvPr>
        </p:nvSpPr>
        <p:spPr/>
        <p:txBody>
          <a:bodyPr/>
          <a:lstStyle/>
          <a:p>
            <a:fld id="{AA70F276-1833-4A75-9C1D-A56E2295A68D}" type="datetimeFigureOut">
              <a:rPr lang="en-US" smtClean="0"/>
              <a:t>3/31/21</a:t>
            </a:fld>
            <a:endParaRPr lang="en-US"/>
          </a:p>
        </p:txBody>
      </p:sp>
      <p:sp>
        <p:nvSpPr>
          <p:cNvPr id="3" name="Footer Placeholder 2">
            <a:extLst>
              <a:ext uri="{FF2B5EF4-FFF2-40B4-BE49-F238E27FC236}">
                <a16:creationId xmlns:a16="http://schemas.microsoft.com/office/drawing/2014/main" id="{A926F9E4-CC9A-284D-8C40-43F9D9B1CF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8515-48D8-6246-9B92-276829E89494}"/>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095608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C37F7-CD5F-3F42-A5FC-AC4A7C76E5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EF969B8-DDC4-3A45-BF95-B8438ED402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D1F0CCB-F1F2-774D-B074-7208B62FC9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811312-3E14-4047-915B-3D1859A94989}"/>
              </a:ext>
            </a:extLst>
          </p:cNvPr>
          <p:cNvSpPr>
            <a:spLocks noGrp="1"/>
          </p:cNvSpPr>
          <p:nvPr>
            <p:ph type="dt" sz="half" idx="10"/>
          </p:nvPr>
        </p:nvSpPr>
        <p:spPr/>
        <p:txBody>
          <a:bodyPr/>
          <a:lstStyle/>
          <a:p>
            <a:fld id="{AA70F276-1833-4A75-9C1D-A56E2295A68D}" type="datetimeFigureOut">
              <a:rPr lang="en-US" smtClean="0"/>
              <a:t>3/31/21</a:t>
            </a:fld>
            <a:endParaRPr lang="en-US"/>
          </a:p>
        </p:txBody>
      </p:sp>
      <p:sp>
        <p:nvSpPr>
          <p:cNvPr id="6" name="Footer Placeholder 5">
            <a:extLst>
              <a:ext uri="{FF2B5EF4-FFF2-40B4-BE49-F238E27FC236}">
                <a16:creationId xmlns:a16="http://schemas.microsoft.com/office/drawing/2014/main" id="{894ED9D9-F74D-7F43-BFD3-154EE02022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6627D2-344F-0540-9B8A-D1A8EBAD8D8C}"/>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383705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1213D-2149-A54C-80A1-7740A70571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5192453-B735-7F47-BD09-20926A8528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C2B44A6-B402-1A49-88BE-3EC3BEF6BD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D74F7E-FF16-EE4E-9CD1-3B7BED65B494}"/>
              </a:ext>
            </a:extLst>
          </p:cNvPr>
          <p:cNvSpPr>
            <a:spLocks noGrp="1"/>
          </p:cNvSpPr>
          <p:nvPr>
            <p:ph type="dt" sz="half" idx="10"/>
          </p:nvPr>
        </p:nvSpPr>
        <p:spPr/>
        <p:txBody>
          <a:bodyPr/>
          <a:lstStyle/>
          <a:p>
            <a:fld id="{AA70F276-1833-4A75-9C1D-A56E2295A68D}" type="datetimeFigureOut">
              <a:rPr lang="en-US" smtClean="0"/>
              <a:t>3/31/21</a:t>
            </a:fld>
            <a:endParaRPr lang="en-US"/>
          </a:p>
        </p:txBody>
      </p:sp>
      <p:sp>
        <p:nvSpPr>
          <p:cNvPr id="6" name="Footer Placeholder 5">
            <a:extLst>
              <a:ext uri="{FF2B5EF4-FFF2-40B4-BE49-F238E27FC236}">
                <a16:creationId xmlns:a16="http://schemas.microsoft.com/office/drawing/2014/main" id="{E9F67209-A3BE-2345-96E9-8BEC3A0D0F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422D04-942A-B54B-9C87-509DB1924BC7}"/>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561328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F569C6-1952-F242-97F5-5CDF58C637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C76B022-B9CD-6146-8F9E-797069706D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FD9B60-4941-5340-B6BD-7DA503C73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70F276-1833-4A75-9C1D-A56E2295A68D}" type="datetimeFigureOut">
              <a:rPr lang="en-US" smtClean="0"/>
              <a:pPr/>
              <a:t>3/31/21</a:t>
            </a:fld>
            <a:endParaRPr lang="en-US" dirty="0"/>
          </a:p>
        </p:txBody>
      </p:sp>
      <p:sp>
        <p:nvSpPr>
          <p:cNvPr id="5" name="Footer Placeholder 4">
            <a:extLst>
              <a:ext uri="{FF2B5EF4-FFF2-40B4-BE49-F238E27FC236}">
                <a16:creationId xmlns:a16="http://schemas.microsoft.com/office/drawing/2014/main" id="{A567828C-E9BA-494D-9FCF-019439679C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FFFFFF"/>
              </a:solidFill>
            </a:endParaRPr>
          </a:p>
        </p:txBody>
      </p:sp>
      <p:sp>
        <p:nvSpPr>
          <p:cNvPr id="6" name="Slide Number Placeholder 5">
            <a:extLst>
              <a:ext uri="{FF2B5EF4-FFF2-40B4-BE49-F238E27FC236}">
                <a16:creationId xmlns:a16="http://schemas.microsoft.com/office/drawing/2014/main" id="{67DF4100-9D77-5D41-9F3F-89639A3A7C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335445924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tiff"/><Relationship Id="rId1" Type="http://schemas.openxmlformats.org/officeDocument/2006/relationships/slideLayout" Target="../slideLayouts/slideLayout2.xml"/><Relationship Id="rId4" Type="http://schemas.microsoft.com/office/2007/relationships/hdphoto" Target="../media/hdphoto8.wdp"/></Relationships>
</file>

<file path=ppt/slides/_rels/slide3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4CE61CE-BBE9-E544-9EE3-72C5F3471B2E}"/>
              </a:ext>
            </a:extLst>
          </p:cNvPr>
          <p:cNvSpPr>
            <a:spLocks noGrp="1"/>
          </p:cNvSpPr>
          <p:nvPr>
            <p:ph type="subTitle" idx="1"/>
          </p:nvPr>
        </p:nvSpPr>
        <p:spPr>
          <a:xfrm>
            <a:off x="1524000" y="3739198"/>
            <a:ext cx="9144000" cy="1655762"/>
          </a:xfrm>
        </p:spPr>
        <p:txBody>
          <a:bodyPr>
            <a:normAutofit/>
          </a:bodyPr>
          <a:lstStyle/>
          <a:p>
            <a:r>
              <a:rPr lang="en-GB" sz="3200" b="1" dirty="0">
                <a:latin typeface="Georgia" panose="02040502050405020303" pitchFamily="18" charset="0"/>
              </a:rPr>
              <a:t>1959-2010</a:t>
            </a:r>
          </a:p>
        </p:txBody>
      </p:sp>
      <p:sp>
        <p:nvSpPr>
          <p:cNvPr id="4" name="Title 1">
            <a:extLst>
              <a:ext uri="{FF2B5EF4-FFF2-40B4-BE49-F238E27FC236}">
                <a16:creationId xmlns:a16="http://schemas.microsoft.com/office/drawing/2014/main" id="{A0BA6DB8-9D18-C64F-84E5-E8ACA227DEB4}"/>
              </a:ext>
            </a:extLst>
          </p:cNvPr>
          <p:cNvSpPr txBox="1">
            <a:spLocks/>
          </p:cNvSpPr>
          <p:nvPr/>
        </p:nvSpPr>
        <p:spPr>
          <a:xfrm>
            <a:off x="1386840" y="2103437"/>
            <a:ext cx="9418320" cy="1325563"/>
          </a:xfrm>
          <a:custGeom>
            <a:avLst/>
            <a:gdLst>
              <a:gd name="connsiteX0" fmla="*/ 0 w 9418320"/>
              <a:gd name="connsiteY0" fmla="*/ 0 h 1325563"/>
              <a:gd name="connsiteX1" fmla="*/ 494462 w 9418320"/>
              <a:gd name="connsiteY1" fmla="*/ 0 h 1325563"/>
              <a:gd name="connsiteX2" fmla="*/ 894740 w 9418320"/>
              <a:gd name="connsiteY2" fmla="*/ 0 h 1325563"/>
              <a:gd name="connsiteX3" fmla="*/ 1295019 w 9418320"/>
              <a:gd name="connsiteY3" fmla="*/ 0 h 1325563"/>
              <a:gd name="connsiteX4" fmla="*/ 1977847 w 9418320"/>
              <a:gd name="connsiteY4" fmla="*/ 0 h 1325563"/>
              <a:gd name="connsiteX5" fmla="*/ 2754859 w 9418320"/>
              <a:gd name="connsiteY5" fmla="*/ 0 h 1325563"/>
              <a:gd name="connsiteX6" fmla="*/ 3531870 w 9418320"/>
              <a:gd name="connsiteY6" fmla="*/ 0 h 1325563"/>
              <a:gd name="connsiteX7" fmla="*/ 3932149 w 9418320"/>
              <a:gd name="connsiteY7" fmla="*/ 0 h 1325563"/>
              <a:gd name="connsiteX8" fmla="*/ 4238244 w 9418320"/>
              <a:gd name="connsiteY8" fmla="*/ 0 h 1325563"/>
              <a:gd name="connsiteX9" fmla="*/ 4544339 w 9418320"/>
              <a:gd name="connsiteY9" fmla="*/ 0 h 1325563"/>
              <a:gd name="connsiteX10" fmla="*/ 5132984 w 9418320"/>
              <a:gd name="connsiteY10" fmla="*/ 0 h 1325563"/>
              <a:gd name="connsiteX11" fmla="*/ 5439080 w 9418320"/>
              <a:gd name="connsiteY11" fmla="*/ 0 h 1325563"/>
              <a:gd name="connsiteX12" fmla="*/ 5933542 w 9418320"/>
              <a:gd name="connsiteY12" fmla="*/ 0 h 1325563"/>
              <a:gd name="connsiteX13" fmla="*/ 6710553 w 9418320"/>
              <a:gd name="connsiteY13" fmla="*/ 0 h 1325563"/>
              <a:gd name="connsiteX14" fmla="*/ 7110832 w 9418320"/>
              <a:gd name="connsiteY14" fmla="*/ 0 h 1325563"/>
              <a:gd name="connsiteX15" fmla="*/ 7605293 w 9418320"/>
              <a:gd name="connsiteY15" fmla="*/ 0 h 1325563"/>
              <a:gd name="connsiteX16" fmla="*/ 7911389 w 9418320"/>
              <a:gd name="connsiteY16" fmla="*/ 0 h 1325563"/>
              <a:gd name="connsiteX17" fmla="*/ 8405851 w 9418320"/>
              <a:gd name="connsiteY17" fmla="*/ 0 h 1325563"/>
              <a:gd name="connsiteX18" fmla="*/ 9418320 w 9418320"/>
              <a:gd name="connsiteY18" fmla="*/ 0 h 1325563"/>
              <a:gd name="connsiteX19" fmla="*/ 9418320 w 9418320"/>
              <a:gd name="connsiteY19" fmla="*/ 455110 h 1325563"/>
              <a:gd name="connsiteX20" fmla="*/ 9418320 w 9418320"/>
              <a:gd name="connsiteY20" fmla="*/ 923476 h 1325563"/>
              <a:gd name="connsiteX21" fmla="*/ 9418320 w 9418320"/>
              <a:gd name="connsiteY21" fmla="*/ 1325563 h 1325563"/>
              <a:gd name="connsiteX22" fmla="*/ 9112225 w 9418320"/>
              <a:gd name="connsiteY22" fmla="*/ 1325563 h 1325563"/>
              <a:gd name="connsiteX23" fmla="*/ 8711946 w 9418320"/>
              <a:gd name="connsiteY23" fmla="*/ 1325563 h 1325563"/>
              <a:gd name="connsiteX24" fmla="*/ 8123301 w 9418320"/>
              <a:gd name="connsiteY24" fmla="*/ 1325563 h 1325563"/>
              <a:gd name="connsiteX25" fmla="*/ 7723022 w 9418320"/>
              <a:gd name="connsiteY25" fmla="*/ 1325563 h 1325563"/>
              <a:gd name="connsiteX26" fmla="*/ 6946011 w 9418320"/>
              <a:gd name="connsiteY26" fmla="*/ 1325563 h 1325563"/>
              <a:gd name="connsiteX27" fmla="*/ 6639916 w 9418320"/>
              <a:gd name="connsiteY27" fmla="*/ 1325563 h 1325563"/>
              <a:gd name="connsiteX28" fmla="*/ 6051271 w 9418320"/>
              <a:gd name="connsiteY28" fmla="*/ 1325563 h 1325563"/>
              <a:gd name="connsiteX29" fmla="*/ 5274259 w 9418320"/>
              <a:gd name="connsiteY29" fmla="*/ 1325563 h 1325563"/>
              <a:gd name="connsiteX30" fmla="*/ 4497248 w 9418320"/>
              <a:gd name="connsiteY30" fmla="*/ 1325563 h 1325563"/>
              <a:gd name="connsiteX31" fmla="*/ 4191152 w 9418320"/>
              <a:gd name="connsiteY31" fmla="*/ 1325563 h 1325563"/>
              <a:gd name="connsiteX32" fmla="*/ 3885057 w 9418320"/>
              <a:gd name="connsiteY32" fmla="*/ 1325563 h 1325563"/>
              <a:gd name="connsiteX33" fmla="*/ 3390595 w 9418320"/>
              <a:gd name="connsiteY33" fmla="*/ 1325563 h 1325563"/>
              <a:gd name="connsiteX34" fmla="*/ 2896133 w 9418320"/>
              <a:gd name="connsiteY34" fmla="*/ 1325563 h 1325563"/>
              <a:gd name="connsiteX35" fmla="*/ 2119122 w 9418320"/>
              <a:gd name="connsiteY35" fmla="*/ 1325563 h 1325563"/>
              <a:gd name="connsiteX36" fmla="*/ 1530477 w 9418320"/>
              <a:gd name="connsiteY36" fmla="*/ 1325563 h 1325563"/>
              <a:gd name="connsiteX37" fmla="*/ 1224382 w 9418320"/>
              <a:gd name="connsiteY37" fmla="*/ 1325563 h 1325563"/>
              <a:gd name="connsiteX38" fmla="*/ 0 w 9418320"/>
              <a:gd name="connsiteY38" fmla="*/ 1325563 h 1325563"/>
              <a:gd name="connsiteX39" fmla="*/ 0 w 9418320"/>
              <a:gd name="connsiteY39" fmla="*/ 910220 h 1325563"/>
              <a:gd name="connsiteX40" fmla="*/ 0 w 9418320"/>
              <a:gd name="connsiteY40" fmla="*/ 468366 h 1325563"/>
              <a:gd name="connsiteX41" fmla="*/ 0 w 9418320"/>
              <a:gd name="connsiteY41" fmla="*/ 0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418320" h="1325563" fill="none" extrusionOk="0">
                <a:moveTo>
                  <a:pt x="0" y="0"/>
                </a:moveTo>
                <a:cubicBezTo>
                  <a:pt x="160721" y="-5560"/>
                  <a:pt x="318171" y="48814"/>
                  <a:pt x="494462" y="0"/>
                </a:cubicBezTo>
                <a:cubicBezTo>
                  <a:pt x="670753" y="-48814"/>
                  <a:pt x="775700" y="18020"/>
                  <a:pt x="894740" y="0"/>
                </a:cubicBezTo>
                <a:cubicBezTo>
                  <a:pt x="1013780" y="-18020"/>
                  <a:pt x="1179943" y="23332"/>
                  <a:pt x="1295019" y="0"/>
                </a:cubicBezTo>
                <a:cubicBezTo>
                  <a:pt x="1410095" y="-23332"/>
                  <a:pt x="1661873" y="38359"/>
                  <a:pt x="1977847" y="0"/>
                </a:cubicBezTo>
                <a:cubicBezTo>
                  <a:pt x="2293821" y="-38359"/>
                  <a:pt x="2439122" y="89682"/>
                  <a:pt x="2754859" y="0"/>
                </a:cubicBezTo>
                <a:cubicBezTo>
                  <a:pt x="3070596" y="-89682"/>
                  <a:pt x="3151499" y="61887"/>
                  <a:pt x="3531870" y="0"/>
                </a:cubicBezTo>
                <a:cubicBezTo>
                  <a:pt x="3912241" y="-61887"/>
                  <a:pt x="3835284" y="19314"/>
                  <a:pt x="3932149" y="0"/>
                </a:cubicBezTo>
                <a:cubicBezTo>
                  <a:pt x="4029014" y="-19314"/>
                  <a:pt x="4125809" y="31317"/>
                  <a:pt x="4238244" y="0"/>
                </a:cubicBezTo>
                <a:cubicBezTo>
                  <a:pt x="4350679" y="-31317"/>
                  <a:pt x="4421001" y="26551"/>
                  <a:pt x="4544339" y="0"/>
                </a:cubicBezTo>
                <a:cubicBezTo>
                  <a:pt x="4667677" y="-26551"/>
                  <a:pt x="4941881" y="4555"/>
                  <a:pt x="5132984" y="0"/>
                </a:cubicBezTo>
                <a:cubicBezTo>
                  <a:pt x="5324087" y="-4555"/>
                  <a:pt x="5331899" y="15308"/>
                  <a:pt x="5439080" y="0"/>
                </a:cubicBezTo>
                <a:cubicBezTo>
                  <a:pt x="5546261" y="-15308"/>
                  <a:pt x="5696997" y="6398"/>
                  <a:pt x="5933542" y="0"/>
                </a:cubicBezTo>
                <a:cubicBezTo>
                  <a:pt x="6170087" y="-6398"/>
                  <a:pt x="6511168" y="56002"/>
                  <a:pt x="6710553" y="0"/>
                </a:cubicBezTo>
                <a:cubicBezTo>
                  <a:pt x="6909938" y="-56002"/>
                  <a:pt x="6972256" y="45718"/>
                  <a:pt x="7110832" y="0"/>
                </a:cubicBezTo>
                <a:cubicBezTo>
                  <a:pt x="7249408" y="-45718"/>
                  <a:pt x="7438110" y="37220"/>
                  <a:pt x="7605293" y="0"/>
                </a:cubicBezTo>
                <a:cubicBezTo>
                  <a:pt x="7772476" y="-37220"/>
                  <a:pt x="7834364" y="34323"/>
                  <a:pt x="7911389" y="0"/>
                </a:cubicBezTo>
                <a:cubicBezTo>
                  <a:pt x="7988414" y="-34323"/>
                  <a:pt x="8219549" y="10396"/>
                  <a:pt x="8405851" y="0"/>
                </a:cubicBezTo>
                <a:cubicBezTo>
                  <a:pt x="8592153" y="-10396"/>
                  <a:pt x="9124264" y="69360"/>
                  <a:pt x="9418320" y="0"/>
                </a:cubicBezTo>
                <a:cubicBezTo>
                  <a:pt x="9428805" y="187072"/>
                  <a:pt x="9378767" y="331447"/>
                  <a:pt x="9418320" y="455110"/>
                </a:cubicBezTo>
                <a:cubicBezTo>
                  <a:pt x="9457873" y="578773"/>
                  <a:pt x="9407781" y="765584"/>
                  <a:pt x="9418320" y="923476"/>
                </a:cubicBezTo>
                <a:cubicBezTo>
                  <a:pt x="9428859" y="1081368"/>
                  <a:pt x="9407668" y="1154874"/>
                  <a:pt x="9418320" y="1325563"/>
                </a:cubicBezTo>
                <a:cubicBezTo>
                  <a:pt x="9317695" y="1356054"/>
                  <a:pt x="9263702" y="1297692"/>
                  <a:pt x="9112225" y="1325563"/>
                </a:cubicBezTo>
                <a:cubicBezTo>
                  <a:pt x="8960749" y="1353434"/>
                  <a:pt x="8905256" y="1294173"/>
                  <a:pt x="8711946" y="1325563"/>
                </a:cubicBezTo>
                <a:cubicBezTo>
                  <a:pt x="8518636" y="1356953"/>
                  <a:pt x="8269085" y="1314395"/>
                  <a:pt x="8123301" y="1325563"/>
                </a:cubicBezTo>
                <a:cubicBezTo>
                  <a:pt x="7977517" y="1336731"/>
                  <a:pt x="7843205" y="1287842"/>
                  <a:pt x="7723022" y="1325563"/>
                </a:cubicBezTo>
                <a:cubicBezTo>
                  <a:pt x="7602839" y="1363284"/>
                  <a:pt x="7196635" y="1295617"/>
                  <a:pt x="6946011" y="1325563"/>
                </a:cubicBezTo>
                <a:cubicBezTo>
                  <a:pt x="6695387" y="1355509"/>
                  <a:pt x="6792253" y="1316935"/>
                  <a:pt x="6639916" y="1325563"/>
                </a:cubicBezTo>
                <a:cubicBezTo>
                  <a:pt x="6487580" y="1334191"/>
                  <a:pt x="6331126" y="1254952"/>
                  <a:pt x="6051271" y="1325563"/>
                </a:cubicBezTo>
                <a:cubicBezTo>
                  <a:pt x="5771416" y="1396174"/>
                  <a:pt x="5478025" y="1237157"/>
                  <a:pt x="5274259" y="1325563"/>
                </a:cubicBezTo>
                <a:cubicBezTo>
                  <a:pt x="5070493" y="1413969"/>
                  <a:pt x="4736572" y="1236245"/>
                  <a:pt x="4497248" y="1325563"/>
                </a:cubicBezTo>
                <a:cubicBezTo>
                  <a:pt x="4257924" y="1414881"/>
                  <a:pt x="4292091" y="1290885"/>
                  <a:pt x="4191152" y="1325563"/>
                </a:cubicBezTo>
                <a:cubicBezTo>
                  <a:pt x="4090213" y="1360241"/>
                  <a:pt x="3975330" y="1292515"/>
                  <a:pt x="3885057" y="1325563"/>
                </a:cubicBezTo>
                <a:cubicBezTo>
                  <a:pt x="3794785" y="1358611"/>
                  <a:pt x="3507613" y="1303943"/>
                  <a:pt x="3390595" y="1325563"/>
                </a:cubicBezTo>
                <a:cubicBezTo>
                  <a:pt x="3273577" y="1347183"/>
                  <a:pt x="3075012" y="1291797"/>
                  <a:pt x="2896133" y="1325563"/>
                </a:cubicBezTo>
                <a:cubicBezTo>
                  <a:pt x="2717254" y="1359329"/>
                  <a:pt x="2389063" y="1324490"/>
                  <a:pt x="2119122" y="1325563"/>
                </a:cubicBezTo>
                <a:cubicBezTo>
                  <a:pt x="1849181" y="1326636"/>
                  <a:pt x="1721672" y="1323241"/>
                  <a:pt x="1530477" y="1325563"/>
                </a:cubicBezTo>
                <a:cubicBezTo>
                  <a:pt x="1339282" y="1327885"/>
                  <a:pt x="1311279" y="1308680"/>
                  <a:pt x="1224382" y="1325563"/>
                </a:cubicBezTo>
                <a:cubicBezTo>
                  <a:pt x="1137486" y="1342446"/>
                  <a:pt x="420114" y="1200126"/>
                  <a:pt x="0" y="1325563"/>
                </a:cubicBezTo>
                <a:cubicBezTo>
                  <a:pt x="-7472" y="1234977"/>
                  <a:pt x="20828" y="1085347"/>
                  <a:pt x="0" y="910220"/>
                </a:cubicBezTo>
                <a:cubicBezTo>
                  <a:pt x="-20828" y="735093"/>
                  <a:pt x="28189" y="598031"/>
                  <a:pt x="0" y="468366"/>
                </a:cubicBezTo>
                <a:cubicBezTo>
                  <a:pt x="-28189" y="338701"/>
                  <a:pt x="39359" y="149767"/>
                  <a:pt x="0" y="0"/>
                </a:cubicBezTo>
                <a:close/>
              </a:path>
              <a:path w="9418320" h="1325563" stroke="0" extrusionOk="0">
                <a:moveTo>
                  <a:pt x="0" y="0"/>
                </a:moveTo>
                <a:cubicBezTo>
                  <a:pt x="136049" y="-2520"/>
                  <a:pt x="287076" y="45727"/>
                  <a:pt x="494462" y="0"/>
                </a:cubicBezTo>
                <a:cubicBezTo>
                  <a:pt x="701848" y="-45727"/>
                  <a:pt x="1108533" y="7662"/>
                  <a:pt x="1271473" y="0"/>
                </a:cubicBezTo>
                <a:cubicBezTo>
                  <a:pt x="1434413" y="-7662"/>
                  <a:pt x="1678114" y="76998"/>
                  <a:pt x="1954301" y="0"/>
                </a:cubicBezTo>
                <a:cubicBezTo>
                  <a:pt x="2230488" y="-76998"/>
                  <a:pt x="2461366" y="42429"/>
                  <a:pt x="2637130" y="0"/>
                </a:cubicBezTo>
                <a:cubicBezTo>
                  <a:pt x="2812894" y="-42429"/>
                  <a:pt x="2852242" y="20238"/>
                  <a:pt x="3037408" y="0"/>
                </a:cubicBezTo>
                <a:cubicBezTo>
                  <a:pt x="3222574" y="-20238"/>
                  <a:pt x="3334882" y="45434"/>
                  <a:pt x="3626053" y="0"/>
                </a:cubicBezTo>
                <a:cubicBezTo>
                  <a:pt x="3917224" y="-45434"/>
                  <a:pt x="4033684" y="68505"/>
                  <a:pt x="4214698" y="0"/>
                </a:cubicBezTo>
                <a:cubicBezTo>
                  <a:pt x="4395713" y="-68505"/>
                  <a:pt x="4491120" y="47921"/>
                  <a:pt x="4614977" y="0"/>
                </a:cubicBezTo>
                <a:cubicBezTo>
                  <a:pt x="4738834" y="-47921"/>
                  <a:pt x="4773328" y="1923"/>
                  <a:pt x="4921072" y="0"/>
                </a:cubicBezTo>
                <a:cubicBezTo>
                  <a:pt x="5068817" y="-1923"/>
                  <a:pt x="5375509" y="42520"/>
                  <a:pt x="5509717" y="0"/>
                </a:cubicBezTo>
                <a:cubicBezTo>
                  <a:pt x="5643926" y="-42520"/>
                  <a:pt x="5842491" y="23544"/>
                  <a:pt x="6098362" y="0"/>
                </a:cubicBezTo>
                <a:cubicBezTo>
                  <a:pt x="6354233" y="-23544"/>
                  <a:pt x="6653204" y="21770"/>
                  <a:pt x="6875374" y="0"/>
                </a:cubicBezTo>
                <a:cubicBezTo>
                  <a:pt x="7097544" y="-21770"/>
                  <a:pt x="7412970" y="81542"/>
                  <a:pt x="7652385" y="0"/>
                </a:cubicBezTo>
                <a:cubicBezTo>
                  <a:pt x="7891800" y="-81542"/>
                  <a:pt x="7909784" y="51539"/>
                  <a:pt x="8146847" y="0"/>
                </a:cubicBezTo>
                <a:cubicBezTo>
                  <a:pt x="8383910" y="-51539"/>
                  <a:pt x="8463959" y="32448"/>
                  <a:pt x="8547125" y="0"/>
                </a:cubicBezTo>
                <a:cubicBezTo>
                  <a:pt x="8630291" y="-32448"/>
                  <a:pt x="9182106" y="104275"/>
                  <a:pt x="9418320" y="0"/>
                </a:cubicBezTo>
                <a:cubicBezTo>
                  <a:pt x="9464956" y="94561"/>
                  <a:pt x="9400992" y="298525"/>
                  <a:pt x="9418320" y="455110"/>
                </a:cubicBezTo>
                <a:cubicBezTo>
                  <a:pt x="9435648" y="611695"/>
                  <a:pt x="9402728" y="710582"/>
                  <a:pt x="9418320" y="870453"/>
                </a:cubicBezTo>
                <a:cubicBezTo>
                  <a:pt x="9433912" y="1030324"/>
                  <a:pt x="9372933" y="1101636"/>
                  <a:pt x="9418320" y="1325563"/>
                </a:cubicBezTo>
                <a:cubicBezTo>
                  <a:pt x="9284304" y="1325789"/>
                  <a:pt x="9219115" y="1297810"/>
                  <a:pt x="9112225" y="1325563"/>
                </a:cubicBezTo>
                <a:cubicBezTo>
                  <a:pt x="9005335" y="1353316"/>
                  <a:pt x="8912164" y="1325117"/>
                  <a:pt x="8806129" y="1325563"/>
                </a:cubicBezTo>
                <a:cubicBezTo>
                  <a:pt x="8700094" y="1326009"/>
                  <a:pt x="8197589" y="1281522"/>
                  <a:pt x="8029118" y="1325563"/>
                </a:cubicBezTo>
                <a:cubicBezTo>
                  <a:pt x="7860647" y="1369604"/>
                  <a:pt x="7644734" y="1285365"/>
                  <a:pt x="7534656" y="1325563"/>
                </a:cubicBezTo>
                <a:cubicBezTo>
                  <a:pt x="7424578" y="1365761"/>
                  <a:pt x="7357766" y="1323887"/>
                  <a:pt x="7228561" y="1325563"/>
                </a:cubicBezTo>
                <a:cubicBezTo>
                  <a:pt x="7099357" y="1327239"/>
                  <a:pt x="6745178" y="1288744"/>
                  <a:pt x="6545732" y="1325563"/>
                </a:cubicBezTo>
                <a:cubicBezTo>
                  <a:pt x="6346286" y="1362382"/>
                  <a:pt x="6259875" y="1290569"/>
                  <a:pt x="6145454" y="1325563"/>
                </a:cubicBezTo>
                <a:cubicBezTo>
                  <a:pt x="6031033" y="1360557"/>
                  <a:pt x="5894918" y="1324292"/>
                  <a:pt x="5745175" y="1325563"/>
                </a:cubicBezTo>
                <a:cubicBezTo>
                  <a:pt x="5595432" y="1326834"/>
                  <a:pt x="5343876" y="1291964"/>
                  <a:pt x="5156530" y="1325563"/>
                </a:cubicBezTo>
                <a:cubicBezTo>
                  <a:pt x="4969185" y="1359162"/>
                  <a:pt x="4811646" y="1304216"/>
                  <a:pt x="4662068" y="1325563"/>
                </a:cubicBezTo>
                <a:cubicBezTo>
                  <a:pt x="4512490" y="1346910"/>
                  <a:pt x="4455639" y="1317304"/>
                  <a:pt x="4355973" y="1325563"/>
                </a:cubicBezTo>
                <a:cubicBezTo>
                  <a:pt x="4256307" y="1333822"/>
                  <a:pt x="4197886" y="1318000"/>
                  <a:pt x="4049878" y="1325563"/>
                </a:cubicBezTo>
                <a:cubicBezTo>
                  <a:pt x="3901871" y="1333126"/>
                  <a:pt x="3844043" y="1296661"/>
                  <a:pt x="3743782" y="1325563"/>
                </a:cubicBezTo>
                <a:cubicBezTo>
                  <a:pt x="3643521" y="1354465"/>
                  <a:pt x="3447221" y="1289476"/>
                  <a:pt x="3343504" y="1325563"/>
                </a:cubicBezTo>
                <a:cubicBezTo>
                  <a:pt x="3239787" y="1361650"/>
                  <a:pt x="2943425" y="1257646"/>
                  <a:pt x="2566492" y="1325563"/>
                </a:cubicBezTo>
                <a:cubicBezTo>
                  <a:pt x="2189559" y="1393480"/>
                  <a:pt x="2306774" y="1284841"/>
                  <a:pt x="2072030" y="1325563"/>
                </a:cubicBezTo>
                <a:cubicBezTo>
                  <a:pt x="1837286" y="1366285"/>
                  <a:pt x="1705746" y="1302300"/>
                  <a:pt x="1577569" y="1325563"/>
                </a:cubicBezTo>
                <a:cubicBezTo>
                  <a:pt x="1449392" y="1348826"/>
                  <a:pt x="1110914" y="1324438"/>
                  <a:pt x="894740" y="1325563"/>
                </a:cubicBezTo>
                <a:cubicBezTo>
                  <a:pt x="678566" y="1326688"/>
                  <a:pt x="365254" y="1301550"/>
                  <a:pt x="0" y="1325563"/>
                </a:cubicBezTo>
                <a:cubicBezTo>
                  <a:pt x="-45319" y="1227409"/>
                  <a:pt x="3637" y="1016897"/>
                  <a:pt x="0" y="923476"/>
                </a:cubicBezTo>
                <a:cubicBezTo>
                  <a:pt x="-3637" y="830055"/>
                  <a:pt x="23933" y="675122"/>
                  <a:pt x="0" y="521388"/>
                </a:cubicBezTo>
                <a:cubicBezTo>
                  <a:pt x="-23933" y="367654"/>
                  <a:pt x="16903" y="118508"/>
                  <a:pt x="0" y="0"/>
                </a:cubicBezTo>
                <a:close/>
              </a:path>
            </a:pathLst>
          </a:custGeom>
          <a:solidFill>
            <a:schemeClr val="tx1"/>
          </a:solidFill>
          <a:ln>
            <a:solidFill>
              <a:schemeClr val="tx1"/>
            </a:solidFill>
            <a:extLst>
              <a:ext uri="{C807C97D-BFC1-408E-A445-0C87EB9F89A2}">
                <ask:lineSketchStyleProps xmlns:ask="http://schemas.microsoft.com/office/drawing/2018/sketchyshapes" sd="2077165756">
                  <a:prstGeom prst="rect">
                    <a:avLst/>
                  </a:prstGeom>
                  <ask:type>
                    <ask:lineSketchScribble/>
                  </ask:type>
                </ask:lineSketchStyleProps>
              </a:ext>
            </a:extLst>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Castro’s Foreign Policy</a:t>
            </a:r>
          </a:p>
        </p:txBody>
      </p:sp>
    </p:spTree>
    <p:extLst>
      <p:ext uri="{BB962C8B-B14F-4D97-AF65-F5344CB8AC3E}">
        <p14:creationId xmlns:p14="http://schemas.microsoft.com/office/powerpoint/2010/main" val="300136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66F74-5D55-4E41-A937-A734F463E720}"/>
              </a:ext>
            </a:extLst>
          </p:cNvPr>
          <p:cNvSpPr>
            <a:spLocks noGrp="1"/>
          </p:cNvSpPr>
          <p:nvPr>
            <p:ph type="title"/>
          </p:nvPr>
        </p:nvSpPr>
        <p:spPr>
          <a:xfrm>
            <a:off x="1349297" y="-7570"/>
            <a:ext cx="10515600" cy="1325563"/>
          </a:xfrm>
        </p:spPr>
        <p:txBody>
          <a:bodyPr/>
          <a:lstStyle/>
          <a:p>
            <a:r>
              <a:rPr lang="en-GB" b="1" dirty="0">
                <a:latin typeface="Georgia" panose="02040502050405020303" pitchFamily="18" charset="0"/>
              </a:rPr>
              <a:t>La Coubre</a:t>
            </a:r>
          </a:p>
        </p:txBody>
      </p:sp>
      <p:sp>
        <p:nvSpPr>
          <p:cNvPr id="3" name="Content Placeholder 2">
            <a:extLst>
              <a:ext uri="{FF2B5EF4-FFF2-40B4-BE49-F238E27FC236}">
                <a16:creationId xmlns:a16="http://schemas.microsoft.com/office/drawing/2014/main" id="{910820AC-B5A0-A74A-9082-CE52D36C0ED2}"/>
              </a:ext>
            </a:extLst>
          </p:cNvPr>
          <p:cNvSpPr>
            <a:spLocks noGrp="1"/>
          </p:cNvSpPr>
          <p:nvPr>
            <p:ph idx="1"/>
          </p:nvPr>
        </p:nvSpPr>
        <p:spPr>
          <a:xfrm>
            <a:off x="327103" y="1136708"/>
            <a:ext cx="6831980" cy="5604669"/>
          </a:xfrm>
        </p:spPr>
        <p:txBody>
          <a:bodyPr>
            <a:normAutofit fontScale="92500" lnSpcReduction="10000"/>
          </a:bodyPr>
          <a:lstStyle/>
          <a:p>
            <a:pPr marL="0" indent="0">
              <a:buNone/>
            </a:pPr>
            <a:r>
              <a:rPr lang="en-GB" dirty="0"/>
              <a:t>In March 1960, a French ship blew up in Havana Harbour that was carrying Belgian arms and ammunition, killing 81 people and injuring hundreds.</a:t>
            </a:r>
          </a:p>
          <a:p>
            <a:r>
              <a:rPr lang="en-GB" i="1" dirty="0"/>
              <a:t>Although there was no evidence to support this, Castro blamed the incident on the US, further uniting Cubans via anti-US sentiment.</a:t>
            </a:r>
          </a:p>
          <a:p>
            <a:r>
              <a:rPr lang="en-GB" i="1" dirty="0"/>
              <a:t>Based on the incident, Castro invented a new slogan: ‘Homeland or Death, We Shall Prevail’</a:t>
            </a:r>
          </a:p>
          <a:p>
            <a:r>
              <a:rPr lang="en-GB" i="1" dirty="0"/>
              <a:t>Before this event, in the winter of 1959-1960, there was an increase in CIA supervised bombings and incendiary raids piloted by exiled Cubans based in the US. Later, in after Eisenhower was enabled to take ‘retaliatory steps’ in June, an embargo was placed on Cuba</a:t>
            </a:r>
          </a:p>
        </p:txBody>
      </p:sp>
      <p:pic>
        <p:nvPicPr>
          <p:cNvPr id="4" name="Picture 3">
            <a:extLst>
              <a:ext uri="{FF2B5EF4-FFF2-40B4-BE49-F238E27FC236}">
                <a16:creationId xmlns:a16="http://schemas.microsoft.com/office/drawing/2014/main" id="{3C412F99-90F3-ED4B-85FF-4DC39B0F12C3}"/>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7386484" y="3704102"/>
            <a:ext cx="4478413" cy="2491117"/>
          </a:xfrm>
          <a:prstGeom prst="rect">
            <a:avLst/>
          </a:prstGeom>
        </p:spPr>
      </p:pic>
      <p:pic>
        <p:nvPicPr>
          <p:cNvPr id="5" name="Picture 4">
            <a:extLst>
              <a:ext uri="{FF2B5EF4-FFF2-40B4-BE49-F238E27FC236}">
                <a16:creationId xmlns:a16="http://schemas.microsoft.com/office/drawing/2014/main" id="{5BAE609E-7185-A346-AFDD-6B0E269D4AA1}"/>
              </a:ext>
            </a:extLst>
          </p:cNvPr>
          <p:cNvPicPr>
            <a:picLocks noChangeAspect="1"/>
          </p:cNvPicPr>
          <p:nvPr/>
        </p:nvPicPr>
        <p:blipFill>
          <a:blip r:embed="rId4">
            <a:grayscl/>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7386484" y="1147859"/>
            <a:ext cx="4505253" cy="2281141"/>
          </a:xfrm>
          <a:prstGeom prst="rect">
            <a:avLst/>
          </a:prstGeom>
        </p:spPr>
      </p:pic>
      <p:sp>
        <p:nvSpPr>
          <p:cNvPr id="6" name="Title 1">
            <a:extLst>
              <a:ext uri="{FF2B5EF4-FFF2-40B4-BE49-F238E27FC236}">
                <a16:creationId xmlns:a16="http://schemas.microsoft.com/office/drawing/2014/main" id="{79AAE308-815A-B743-8182-7B278CBB3DC6}"/>
              </a:ext>
            </a:extLst>
          </p:cNvPr>
          <p:cNvSpPr txBox="1">
            <a:spLocks/>
          </p:cNvSpPr>
          <p:nvPr/>
        </p:nvSpPr>
        <p:spPr>
          <a:xfrm>
            <a:off x="4695568" y="632353"/>
            <a:ext cx="7496432" cy="45719"/>
          </a:xfrm>
          <a:custGeom>
            <a:avLst/>
            <a:gdLst>
              <a:gd name="connsiteX0" fmla="*/ 0 w 7496432"/>
              <a:gd name="connsiteY0" fmla="*/ 0 h 45719"/>
              <a:gd name="connsiteX1" fmla="*/ 351756 w 7496432"/>
              <a:gd name="connsiteY1" fmla="*/ 0 h 45719"/>
              <a:gd name="connsiteX2" fmla="*/ 1078333 w 7496432"/>
              <a:gd name="connsiteY2" fmla="*/ 0 h 45719"/>
              <a:gd name="connsiteX3" fmla="*/ 1804910 w 7496432"/>
              <a:gd name="connsiteY3" fmla="*/ 0 h 45719"/>
              <a:gd name="connsiteX4" fmla="*/ 2156666 w 7496432"/>
              <a:gd name="connsiteY4" fmla="*/ 0 h 45719"/>
              <a:gd name="connsiteX5" fmla="*/ 2733314 w 7496432"/>
              <a:gd name="connsiteY5" fmla="*/ 0 h 45719"/>
              <a:gd name="connsiteX6" fmla="*/ 3459892 w 7496432"/>
              <a:gd name="connsiteY6" fmla="*/ 0 h 45719"/>
              <a:gd name="connsiteX7" fmla="*/ 3811647 w 7496432"/>
              <a:gd name="connsiteY7" fmla="*/ 0 h 45719"/>
              <a:gd name="connsiteX8" fmla="*/ 4388296 w 7496432"/>
              <a:gd name="connsiteY8" fmla="*/ 0 h 45719"/>
              <a:gd name="connsiteX9" fmla="*/ 4964945 w 7496432"/>
              <a:gd name="connsiteY9" fmla="*/ 0 h 45719"/>
              <a:gd name="connsiteX10" fmla="*/ 5316700 w 7496432"/>
              <a:gd name="connsiteY10" fmla="*/ 0 h 45719"/>
              <a:gd name="connsiteX11" fmla="*/ 5818385 w 7496432"/>
              <a:gd name="connsiteY11" fmla="*/ 0 h 45719"/>
              <a:gd name="connsiteX12" fmla="*/ 6170140 w 7496432"/>
              <a:gd name="connsiteY12" fmla="*/ 0 h 45719"/>
              <a:gd name="connsiteX13" fmla="*/ 6521896 w 7496432"/>
              <a:gd name="connsiteY13" fmla="*/ 0 h 45719"/>
              <a:gd name="connsiteX14" fmla="*/ 6948616 w 7496432"/>
              <a:gd name="connsiteY14" fmla="*/ 0 h 45719"/>
              <a:gd name="connsiteX15" fmla="*/ 7496432 w 7496432"/>
              <a:gd name="connsiteY15" fmla="*/ 0 h 45719"/>
              <a:gd name="connsiteX16" fmla="*/ 7496432 w 7496432"/>
              <a:gd name="connsiteY16" fmla="*/ 45719 h 45719"/>
              <a:gd name="connsiteX17" fmla="*/ 7144676 w 7496432"/>
              <a:gd name="connsiteY17" fmla="*/ 45719 h 45719"/>
              <a:gd name="connsiteX18" fmla="*/ 6792921 w 7496432"/>
              <a:gd name="connsiteY18" fmla="*/ 45719 h 45719"/>
              <a:gd name="connsiteX19" fmla="*/ 6366201 w 7496432"/>
              <a:gd name="connsiteY19" fmla="*/ 45719 h 45719"/>
              <a:gd name="connsiteX20" fmla="*/ 5864516 w 7496432"/>
              <a:gd name="connsiteY20" fmla="*/ 45719 h 45719"/>
              <a:gd name="connsiteX21" fmla="*/ 5362832 w 7496432"/>
              <a:gd name="connsiteY21" fmla="*/ 45719 h 45719"/>
              <a:gd name="connsiteX22" fmla="*/ 4861148 w 7496432"/>
              <a:gd name="connsiteY22" fmla="*/ 45719 h 45719"/>
              <a:gd name="connsiteX23" fmla="*/ 4134571 w 7496432"/>
              <a:gd name="connsiteY23" fmla="*/ 45719 h 45719"/>
              <a:gd name="connsiteX24" fmla="*/ 3782815 w 7496432"/>
              <a:gd name="connsiteY24" fmla="*/ 45719 h 45719"/>
              <a:gd name="connsiteX25" fmla="*/ 3356095 w 7496432"/>
              <a:gd name="connsiteY25" fmla="*/ 45719 h 45719"/>
              <a:gd name="connsiteX26" fmla="*/ 2704482 w 7496432"/>
              <a:gd name="connsiteY26" fmla="*/ 45719 h 45719"/>
              <a:gd name="connsiteX27" fmla="*/ 1977905 w 7496432"/>
              <a:gd name="connsiteY27" fmla="*/ 45719 h 45719"/>
              <a:gd name="connsiteX28" fmla="*/ 1476220 w 7496432"/>
              <a:gd name="connsiteY28" fmla="*/ 45719 h 45719"/>
              <a:gd name="connsiteX29" fmla="*/ 974536 w 7496432"/>
              <a:gd name="connsiteY29" fmla="*/ 45719 h 45719"/>
              <a:gd name="connsiteX30" fmla="*/ 622781 w 7496432"/>
              <a:gd name="connsiteY30" fmla="*/ 45719 h 45719"/>
              <a:gd name="connsiteX31" fmla="*/ 0 w 7496432"/>
              <a:gd name="connsiteY31" fmla="*/ 45719 h 45719"/>
              <a:gd name="connsiteX32" fmla="*/ 0 w 7496432"/>
              <a:gd name="connsiteY32"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496432" h="45719" fill="none" extrusionOk="0">
                <a:moveTo>
                  <a:pt x="0" y="0"/>
                </a:moveTo>
                <a:cubicBezTo>
                  <a:pt x="95632" y="-21211"/>
                  <a:pt x="218625" y="10759"/>
                  <a:pt x="351756" y="0"/>
                </a:cubicBezTo>
                <a:cubicBezTo>
                  <a:pt x="484887" y="-10759"/>
                  <a:pt x="827630" y="59309"/>
                  <a:pt x="1078333" y="0"/>
                </a:cubicBezTo>
                <a:cubicBezTo>
                  <a:pt x="1329036" y="-59309"/>
                  <a:pt x="1557725" y="8609"/>
                  <a:pt x="1804910" y="0"/>
                </a:cubicBezTo>
                <a:cubicBezTo>
                  <a:pt x="2052095" y="-8609"/>
                  <a:pt x="1997773" y="2549"/>
                  <a:pt x="2156666" y="0"/>
                </a:cubicBezTo>
                <a:cubicBezTo>
                  <a:pt x="2315559" y="-2549"/>
                  <a:pt x="2470580" y="66353"/>
                  <a:pt x="2733314" y="0"/>
                </a:cubicBezTo>
                <a:cubicBezTo>
                  <a:pt x="2996048" y="-66353"/>
                  <a:pt x="3152696" y="40375"/>
                  <a:pt x="3459892" y="0"/>
                </a:cubicBezTo>
                <a:cubicBezTo>
                  <a:pt x="3767088" y="-40375"/>
                  <a:pt x="3711697" y="32044"/>
                  <a:pt x="3811647" y="0"/>
                </a:cubicBezTo>
                <a:cubicBezTo>
                  <a:pt x="3911597" y="-32044"/>
                  <a:pt x="4182696" y="10265"/>
                  <a:pt x="4388296" y="0"/>
                </a:cubicBezTo>
                <a:cubicBezTo>
                  <a:pt x="4593896" y="-10265"/>
                  <a:pt x="4814991" y="30718"/>
                  <a:pt x="4964945" y="0"/>
                </a:cubicBezTo>
                <a:cubicBezTo>
                  <a:pt x="5114899" y="-30718"/>
                  <a:pt x="5166566" y="22255"/>
                  <a:pt x="5316700" y="0"/>
                </a:cubicBezTo>
                <a:cubicBezTo>
                  <a:pt x="5466835" y="-22255"/>
                  <a:pt x="5590226" y="17930"/>
                  <a:pt x="5818385" y="0"/>
                </a:cubicBezTo>
                <a:cubicBezTo>
                  <a:pt x="6046545" y="-17930"/>
                  <a:pt x="6040662" y="21620"/>
                  <a:pt x="6170140" y="0"/>
                </a:cubicBezTo>
                <a:cubicBezTo>
                  <a:pt x="6299618" y="-21620"/>
                  <a:pt x="6362476" y="17289"/>
                  <a:pt x="6521896" y="0"/>
                </a:cubicBezTo>
                <a:cubicBezTo>
                  <a:pt x="6681316" y="-17289"/>
                  <a:pt x="6765039" y="13138"/>
                  <a:pt x="6948616" y="0"/>
                </a:cubicBezTo>
                <a:cubicBezTo>
                  <a:pt x="7132193" y="-13138"/>
                  <a:pt x="7336977" y="32977"/>
                  <a:pt x="7496432" y="0"/>
                </a:cubicBezTo>
                <a:cubicBezTo>
                  <a:pt x="7501241" y="9648"/>
                  <a:pt x="7491251" y="33474"/>
                  <a:pt x="7496432" y="45719"/>
                </a:cubicBezTo>
                <a:cubicBezTo>
                  <a:pt x="7355350" y="75973"/>
                  <a:pt x="7251560" y="42363"/>
                  <a:pt x="7144676" y="45719"/>
                </a:cubicBezTo>
                <a:cubicBezTo>
                  <a:pt x="7037792" y="49075"/>
                  <a:pt x="6952271" y="43798"/>
                  <a:pt x="6792921" y="45719"/>
                </a:cubicBezTo>
                <a:cubicBezTo>
                  <a:pt x="6633571" y="47640"/>
                  <a:pt x="6570297" y="11071"/>
                  <a:pt x="6366201" y="45719"/>
                </a:cubicBezTo>
                <a:cubicBezTo>
                  <a:pt x="6162105" y="80367"/>
                  <a:pt x="6092738" y="34997"/>
                  <a:pt x="5864516" y="45719"/>
                </a:cubicBezTo>
                <a:cubicBezTo>
                  <a:pt x="5636295" y="56441"/>
                  <a:pt x="5483298" y="27"/>
                  <a:pt x="5362832" y="45719"/>
                </a:cubicBezTo>
                <a:cubicBezTo>
                  <a:pt x="5242366" y="91411"/>
                  <a:pt x="5021722" y="31070"/>
                  <a:pt x="4861148" y="45719"/>
                </a:cubicBezTo>
                <a:cubicBezTo>
                  <a:pt x="4700574" y="60368"/>
                  <a:pt x="4471748" y="-23652"/>
                  <a:pt x="4134571" y="45719"/>
                </a:cubicBezTo>
                <a:cubicBezTo>
                  <a:pt x="3797394" y="115090"/>
                  <a:pt x="3854867" y="4465"/>
                  <a:pt x="3782815" y="45719"/>
                </a:cubicBezTo>
                <a:cubicBezTo>
                  <a:pt x="3710763" y="86973"/>
                  <a:pt x="3478958" y="28855"/>
                  <a:pt x="3356095" y="45719"/>
                </a:cubicBezTo>
                <a:cubicBezTo>
                  <a:pt x="3233232" y="62583"/>
                  <a:pt x="2967460" y="2141"/>
                  <a:pt x="2704482" y="45719"/>
                </a:cubicBezTo>
                <a:cubicBezTo>
                  <a:pt x="2441504" y="89297"/>
                  <a:pt x="2240823" y="-33709"/>
                  <a:pt x="1977905" y="45719"/>
                </a:cubicBezTo>
                <a:cubicBezTo>
                  <a:pt x="1714987" y="125147"/>
                  <a:pt x="1723957" y="44406"/>
                  <a:pt x="1476220" y="45719"/>
                </a:cubicBezTo>
                <a:cubicBezTo>
                  <a:pt x="1228484" y="47032"/>
                  <a:pt x="1209694" y="35173"/>
                  <a:pt x="974536" y="45719"/>
                </a:cubicBezTo>
                <a:cubicBezTo>
                  <a:pt x="739378" y="56265"/>
                  <a:pt x="696121" y="44042"/>
                  <a:pt x="622781" y="45719"/>
                </a:cubicBezTo>
                <a:cubicBezTo>
                  <a:pt x="549442" y="47396"/>
                  <a:pt x="164120" y="-1709"/>
                  <a:pt x="0" y="45719"/>
                </a:cubicBezTo>
                <a:cubicBezTo>
                  <a:pt x="-5348" y="34747"/>
                  <a:pt x="1249" y="20472"/>
                  <a:pt x="0" y="0"/>
                </a:cubicBezTo>
                <a:close/>
              </a:path>
              <a:path w="7496432" h="45719" stroke="0" extrusionOk="0">
                <a:moveTo>
                  <a:pt x="0" y="0"/>
                </a:moveTo>
                <a:cubicBezTo>
                  <a:pt x="134561" y="-6648"/>
                  <a:pt x="305671" y="10644"/>
                  <a:pt x="576649" y="0"/>
                </a:cubicBezTo>
                <a:cubicBezTo>
                  <a:pt x="847627" y="-10644"/>
                  <a:pt x="813278" y="19275"/>
                  <a:pt x="1003369" y="0"/>
                </a:cubicBezTo>
                <a:cubicBezTo>
                  <a:pt x="1193460" y="-19275"/>
                  <a:pt x="1372398" y="54198"/>
                  <a:pt x="1729946" y="0"/>
                </a:cubicBezTo>
                <a:cubicBezTo>
                  <a:pt x="2087494" y="-54198"/>
                  <a:pt x="2090803" y="21292"/>
                  <a:pt x="2231630" y="0"/>
                </a:cubicBezTo>
                <a:cubicBezTo>
                  <a:pt x="2372457" y="-21292"/>
                  <a:pt x="2503048" y="16499"/>
                  <a:pt x="2733314" y="0"/>
                </a:cubicBezTo>
                <a:cubicBezTo>
                  <a:pt x="2963580" y="-16499"/>
                  <a:pt x="3108542" y="5592"/>
                  <a:pt x="3384927" y="0"/>
                </a:cubicBezTo>
                <a:cubicBezTo>
                  <a:pt x="3661312" y="-5592"/>
                  <a:pt x="3818945" y="49055"/>
                  <a:pt x="4036540" y="0"/>
                </a:cubicBezTo>
                <a:cubicBezTo>
                  <a:pt x="4254135" y="-49055"/>
                  <a:pt x="4336823" y="6849"/>
                  <a:pt x="4463260" y="0"/>
                </a:cubicBezTo>
                <a:cubicBezTo>
                  <a:pt x="4589697" y="-6849"/>
                  <a:pt x="4863126" y="7831"/>
                  <a:pt x="5189838" y="0"/>
                </a:cubicBezTo>
                <a:cubicBezTo>
                  <a:pt x="5516550" y="-7831"/>
                  <a:pt x="5693788" y="19319"/>
                  <a:pt x="5916415" y="0"/>
                </a:cubicBezTo>
                <a:cubicBezTo>
                  <a:pt x="6139042" y="-19319"/>
                  <a:pt x="6237059" y="21257"/>
                  <a:pt x="6493063" y="0"/>
                </a:cubicBezTo>
                <a:cubicBezTo>
                  <a:pt x="6749067" y="-21257"/>
                  <a:pt x="7209328" y="18355"/>
                  <a:pt x="7496432" y="0"/>
                </a:cubicBezTo>
                <a:cubicBezTo>
                  <a:pt x="7501021" y="10904"/>
                  <a:pt x="7495259" y="31314"/>
                  <a:pt x="7496432" y="45719"/>
                </a:cubicBezTo>
                <a:cubicBezTo>
                  <a:pt x="7215399" y="83254"/>
                  <a:pt x="6936881" y="5624"/>
                  <a:pt x="6769855" y="45719"/>
                </a:cubicBezTo>
                <a:cubicBezTo>
                  <a:pt x="6602829" y="85814"/>
                  <a:pt x="6444945" y="40256"/>
                  <a:pt x="6343135" y="45719"/>
                </a:cubicBezTo>
                <a:cubicBezTo>
                  <a:pt x="6241325" y="51182"/>
                  <a:pt x="5957080" y="-9370"/>
                  <a:pt x="5766486" y="45719"/>
                </a:cubicBezTo>
                <a:cubicBezTo>
                  <a:pt x="5575892" y="100808"/>
                  <a:pt x="5590183" y="22554"/>
                  <a:pt x="5414730" y="45719"/>
                </a:cubicBezTo>
                <a:cubicBezTo>
                  <a:pt x="5239277" y="68884"/>
                  <a:pt x="5018738" y="4734"/>
                  <a:pt x="4913046" y="45719"/>
                </a:cubicBezTo>
                <a:cubicBezTo>
                  <a:pt x="4807354" y="86704"/>
                  <a:pt x="4572026" y="-4662"/>
                  <a:pt x="4486326" y="45719"/>
                </a:cubicBezTo>
                <a:cubicBezTo>
                  <a:pt x="4400626" y="96100"/>
                  <a:pt x="4214134" y="10646"/>
                  <a:pt x="4134571" y="45719"/>
                </a:cubicBezTo>
                <a:cubicBezTo>
                  <a:pt x="4055008" y="80792"/>
                  <a:pt x="3691087" y="-14633"/>
                  <a:pt x="3482958" y="45719"/>
                </a:cubicBezTo>
                <a:cubicBezTo>
                  <a:pt x="3274829" y="106071"/>
                  <a:pt x="2979066" y="-3541"/>
                  <a:pt x="2831345" y="45719"/>
                </a:cubicBezTo>
                <a:cubicBezTo>
                  <a:pt x="2683624" y="94979"/>
                  <a:pt x="2515643" y="41279"/>
                  <a:pt x="2329660" y="45719"/>
                </a:cubicBezTo>
                <a:cubicBezTo>
                  <a:pt x="2143677" y="50159"/>
                  <a:pt x="2057286" y="-13556"/>
                  <a:pt x="1827976" y="45719"/>
                </a:cubicBezTo>
                <a:cubicBezTo>
                  <a:pt x="1598666" y="104994"/>
                  <a:pt x="1404395" y="26826"/>
                  <a:pt x="1251327" y="45719"/>
                </a:cubicBezTo>
                <a:cubicBezTo>
                  <a:pt x="1098259" y="64612"/>
                  <a:pt x="967747" y="8209"/>
                  <a:pt x="749643" y="45719"/>
                </a:cubicBezTo>
                <a:cubicBezTo>
                  <a:pt x="531539" y="83229"/>
                  <a:pt x="224561" y="27374"/>
                  <a:pt x="0" y="45719"/>
                </a:cubicBezTo>
                <a:cubicBezTo>
                  <a:pt x="-3181" y="35578"/>
                  <a:pt x="2405" y="20471"/>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8" name="Title 1">
            <a:extLst>
              <a:ext uri="{FF2B5EF4-FFF2-40B4-BE49-F238E27FC236}">
                <a16:creationId xmlns:a16="http://schemas.microsoft.com/office/drawing/2014/main" id="{C3881CB5-A9EF-1C4B-87C3-C6D25D672724}"/>
              </a:ext>
            </a:extLst>
          </p:cNvPr>
          <p:cNvSpPr txBox="1">
            <a:spLocks/>
          </p:cNvSpPr>
          <p:nvPr/>
        </p:nvSpPr>
        <p:spPr>
          <a:xfrm>
            <a:off x="-26840" y="589644"/>
            <a:ext cx="1349297" cy="45719"/>
          </a:xfrm>
          <a:custGeom>
            <a:avLst/>
            <a:gdLst>
              <a:gd name="connsiteX0" fmla="*/ 0 w 1349297"/>
              <a:gd name="connsiteY0" fmla="*/ 0 h 45719"/>
              <a:gd name="connsiteX1" fmla="*/ 449766 w 1349297"/>
              <a:gd name="connsiteY1" fmla="*/ 0 h 45719"/>
              <a:gd name="connsiteX2" fmla="*/ 926517 w 1349297"/>
              <a:gd name="connsiteY2" fmla="*/ 0 h 45719"/>
              <a:gd name="connsiteX3" fmla="*/ 1349297 w 1349297"/>
              <a:gd name="connsiteY3" fmla="*/ 0 h 45719"/>
              <a:gd name="connsiteX4" fmla="*/ 1349297 w 1349297"/>
              <a:gd name="connsiteY4" fmla="*/ 45719 h 45719"/>
              <a:gd name="connsiteX5" fmla="*/ 926517 w 1349297"/>
              <a:gd name="connsiteY5" fmla="*/ 45719 h 45719"/>
              <a:gd name="connsiteX6" fmla="*/ 476752 w 1349297"/>
              <a:gd name="connsiteY6" fmla="*/ 45719 h 45719"/>
              <a:gd name="connsiteX7" fmla="*/ 0 w 1349297"/>
              <a:gd name="connsiteY7" fmla="*/ 45719 h 45719"/>
              <a:gd name="connsiteX8" fmla="*/ 0 w 1349297"/>
              <a:gd name="connsiteY8"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9297" h="45719" fill="none" extrusionOk="0">
                <a:moveTo>
                  <a:pt x="0" y="0"/>
                </a:moveTo>
                <a:cubicBezTo>
                  <a:pt x="162707" y="-30950"/>
                  <a:pt x="225165" y="20074"/>
                  <a:pt x="449766" y="0"/>
                </a:cubicBezTo>
                <a:cubicBezTo>
                  <a:pt x="674367" y="-20074"/>
                  <a:pt x="693965" y="45409"/>
                  <a:pt x="926517" y="0"/>
                </a:cubicBezTo>
                <a:cubicBezTo>
                  <a:pt x="1159069" y="-45409"/>
                  <a:pt x="1254017" y="31433"/>
                  <a:pt x="1349297" y="0"/>
                </a:cubicBezTo>
                <a:cubicBezTo>
                  <a:pt x="1350069" y="21444"/>
                  <a:pt x="1348481" y="27801"/>
                  <a:pt x="1349297" y="45719"/>
                </a:cubicBezTo>
                <a:cubicBezTo>
                  <a:pt x="1244291" y="73428"/>
                  <a:pt x="1052680" y="23988"/>
                  <a:pt x="926517" y="45719"/>
                </a:cubicBezTo>
                <a:cubicBezTo>
                  <a:pt x="800354" y="67450"/>
                  <a:pt x="590001" y="5253"/>
                  <a:pt x="476752" y="45719"/>
                </a:cubicBezTo>
                <a:cubicBezTo>
                  <a:pt x="363504" y="86185"/>
                  <a:pt x="145163" y="-4542"/>
                  <a:pt x="0" y="45719"/>
                </a:cubicBezTo>
                <a:cubicBezTo>
                  <a:pt x="-2651" y="34799"/>
                  <a:pt x="4988" y="9416"/>
                  <a:pt x="0" y="0"/>
                </a:cubicBezTo>
                <a:close/>
              </a:path>
              <a:path w="1349297" h="45719" stroke="0" extrusionOk="0">
                <a:moveTo>
                  <a:pt x="0" y="0"/>
                </a:moveTo>
                <a:cubicBezTo>
                  <a:pt x="164303" y="-34575"/>
                  <a:pt x="236361" y="31364"/>
                  <a:pt x="449766" y="0"/>
                </a:cubicBezTo>
                <a:cubicBezTo>
                  <a:pt x="663171" y="-31364"/>
                  <a:pt x="762846" y="38353"/>
                  <a:pt x="872545" y="0"/>
                </a:cubicBezTo>
                <a:cubicBezTo>
                  <a:pt x="982244" y="-38353"/>
                  <a:pt x="1217745" y="14742"/>
                  <a:pt x="1349297" y="0"/>
                </a:cubicBezTo>
                <a:cubicBezTo>
                  <a:pt x="1350651" y="14320"/>
                  <a:pt x="1344501" y="32159"/>
                  <a:pt x="1349297" y="45719"/>
                </a:cubicBezTo>
                <a:cubicBezTo>
                  <a:pt x="1199712" y="71543"/>
                  <a:pt x="1073553" y="15487"/>
                  <a:pt x="899531" y="45719"/>
                </a:cubicBezTo>
                <a:cubicBezTo>
                  <a:pt x="725509" y="75951"/>
                  <a:pt x="672930" y="38135"/>
                  <a:pt x="463259" y="45719"/>
                </a:cubicBezTo>
                <a:cubicBezTo>
                  <a:pt x="253588" y="53303"/>
                  <a:pt x="176396" y="44368"/>
                  <a:pt x="0" y="45719"/>
                </a:cubicBezTo>
                <a:cubicBezTo>
                  <a:pt x="-413" y="23702"/>
                  <a:pt x="2835" y="16691"/>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3966337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DC2B7-BDD6-EC47-BA23-7AA5ABEC9AA0}"/>
              </a:ext>
            </a:extLst>
          </p:cNvPr>
          <p:cNvSpPr>
            <a:spLocks noGrp="1"/>
          </p:cNvSpPr>
          <p:nvPr>
            <p:ph type="title"/>
          </p:nvPr>
        </p:nvSpPr>
        <p:spPr>
          <a:xfrm>
            <a:off x="597568" y="0"/>
            <a:ext cx="10515600" cy="1325563"/>
          </a:xfrm>
        </p:spPr>
        <p:txBody>
          <a:bodyPr/>
          <a:lstStyle/>
          <a:p>
            <a:r>
              <a:rPr lang="en-GB" b="1" dirty="0">
                <a:latin typeface="Georgia" panose="02040502050405020303" pitchFamily="18" charset="0"/>
              </a:rPr>
              <a:t>The Bay of Pigs, 1961</a:t>
            </a:r>
          </a:p>
        </p:txBody>
      </p:sp>
      <p:pic>
        <p:nvPicPr>
          <p:cNvPr id="5" name="Content Placeholder 4">
            <a:extLst>
              <a:ext uri="{FF2B5EF4-FFF2-40B4-BE49-F238E27FC236}">
                <a16:creationId xmlns:a16="http://schemas.microsoft.com/office/drawing/2014/main" id="{22ACEC7C-EF62-4E45-9808-B061FC0A014E}"/>
              </a:ext>
            </a:extLst>
          </p:cNvPr>
          <p:cNvPicPr>
            <a:picLocks noGrp="1" noChangeAspect="1"/>
          </p:cNvPicPr>
          <p:nvPr>
            <p:ph idx="1"/>
          </p:nvPr>
        </p:nvPicPr>
        <p:blipFill>
          <a:blip r:embed="rId2"/>
          <a:stretch>
            <a:fillRect/>
          </a:stretch>
        </p:blipFill>
        <p:spPr>
          <a:xfrm>
            <a:off x="7638047" y="1194480"/>
            <a:ext cx="4152091" cy="3123477"/>
          </a:xfrm>
        </p:spPr>
      </p:pic>
      <p:pic>
        <p:nvPicPr>
          <p:cNvPr id="4" name="Picture 3">
            <a:extLst>
              <a:ext uri="{FF2B5EF4-FFF2-40B4-BE49-F238E27FC236}">
                <a16:creationId xmlns:a16="http://schemas.microsoft.com/office/drawing/2014/main" id="{C7A0273F-D436-8147-A8EB-2C29FF0EA111}"/>
              </a:ext>
            </a:extLst>
          </p:cNvPr>
          <p:cNvPicPr>
            <a:picLocks noChangeAspect="1"/>
          </p:cNvPicPr>
          <p:nvPr/>
        </p:nvPicPr>
        <p:blipFill>
          <a:blip r:embed="rId3"/>
          <a:stretch>
            <a:fillRect/>
          </a:stretch>
        </p:blipFill>
        <p:spPr>
          <a:xfrm>
            <a:off x="7638047" y="4028603"/>
            <a:ext cx="4152091" cy="2693917"/>
          </a:xfrm>
          <a:prstGeom prst="rect">
            <a:avLst/>
          </a:prstGeom>
        </p:spPr>
      </p:pic>
      <p:sp>
        <p:nvSpPr>
          <p:cNvPr id="6" name="Title 1">
            <a:extLst>
              <a:ext uri="{FF2B5EF4-FFF2-40B4-BE49-F238E27FC236}">
                <a16:creationId xmlns:a16="http://schemas.microsoft.com/office/drawing/2014/main" id="{518F6D08-4B1B-B345-8E53-8BF5AA7FE072}"/>
              </a:ext>
            </a:extLst>
          </p:cNvPr>
          <p:cNvSpPr txBox="1">
            <a:spLocks/>
          </p:cNvSpPr>
          <p:nvPr/>
        </p:nvSpPr>
        <p:spPr>
          <a:xfrm>
            <a:off x="6737684" y="632353"/>
            <a:ext cx="5454316" cy="45719"/>
          </a:xfrm>
          <a:custGeom>
            <a:avLst/>
            <a:gdLst>
              <a:gd name="connsiteX0" fmla="*/ 0 w 5454316"/>
              <a:gd name="connsiteY0" fmla="*/ 0 h 45719"/>
              <a:gd name="connsiteX1" fmla="*/ 545432 w 5454316"/>
              <a:gd name="connsiteY1" fmla="*/ 0 h 45719"/>
              <a:gd name="connsiteX2" fmla="*/ 1199950 w 5454316"/>
              <a:gd name="connsiteY2" fmla="*/ 0 h 45719"/>
              <a:gd name="connsiteX3" fmla="*/ 1799924 w 5454316"/>
              <a:gd name="connsiteY3" fmla="*/ 0 h 45719"/>
              <a:gd name="connsiteX4" fmla="*/ 2236270 w 5454316"/>
              <a:gd name="connsiteY4" fmla="*/ 0 h 45719"/>
              <a:gd name="connsiteX5" fmla="*/ 2618072 w 5454316"/>
              <a:gd name="connsiteY5" fmla="*/ 0 h 45719"/>
              <a:gd name="connsiteX6" fmla="*/ 3054417 w 5454316"/>
              <a:gd name="connsiteY6" fmla="*/ 0 h 45719"/>
              <a:gd name="connsiteX7" fmla="*/ 3545305 w 5454316"/>
              <a:gd name="connsiteY7" fmla="*/ 0 h 45719"/>
              <a:gd name="connsiteX8" fmla="*/ 4199823 w 5454316"/>
              <a:gd name="connsiteY8" fmla="*/ 0 h 45719"/>
              <a:gd name="connsiteX9" fmla="*/ 4854341 w 5454316"/>
              <a:gd name="connsiteY9" fmla="*/ 0 h 45719"/>
              <a:gd name="connsiteX10" fmla="*/ 5454316 w 5454316"/>
              <a:gd name="connsiteY10" fmla="*/ 0 h 45719"/>
              <a:gd name="connsiteX11" fmla="*/ 5454316 w 5454316"/>
              <a:gd name="connsiteY11" fmla="*/ 45719 h 45719"/>
              <a:gd name="connsiteX12" fmla="*/ 4799798 w 5454316"/>
              <a:gd name="connsiteY12" fmla="*/ 45719 h 45719"/>
              <a:gd name="connsiteX13" fmla="*/ 4254366 w 5454316"/>
              <a:gd name="connsiteY13" fmla="*/ 45719 h 45719"/>
              <a:gd name="connsiteX14" fmla="*/ 3872564 w 5454316"/>
              <a:gd name="connsiteY14" fmla="*/ 45719 h 45719"/>
              <a:gd name="connsiteX15" fmla="*/ 3381676 w 5454316"/>
              <a:gd name="connsiteY15" fmla="*/ 45719 h 45719"/>
              <a:gd name="connsiteX16" fmla="*/ 2781701 w 5454316"/>
              <a:gd name="connsiteY16" fmla="*/ 45719 h 45719"/>
              <a:gd name="connsiteX17" fmla="*/ 2290813 w 5454316"/>
              <a:gd name="connsiteY17" fmla="*/ 45719 h 45719"/>
              <a:gd name="connsiteX18" fmla="*/ 1799924 w 5454316"/>
              <a:gd name="connsiteY18" fmla="*/ 45719 h 45719"/>
              <a:gd name="connsiteX19" fmla="*/ 1363579 w 5454316"/>
              <a:gd name="connsiteY19" fmla="*/ 45719 h 45719"/>
              <a:gd name="connsiteX20" fmla="*/ 927234 w 5454316"/>
              <a:gd name="connsiteY20" fmla="*/ 45719 h 45719"/>
              <a:gd name="connsiteX21" fmla="*/ 0 w 5454316"/>
              <a:gd name="connsiteY21" fmla="*/ 45719 h 45719"/>
              <a:gd name="connsiteX22" fmla="*/ 0 w 5454316"/>
              <a:gd name="connsiteY22"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4316" h="45719" fill="none" extrusionOk="0">
                <a:moveTo>
                  <a:pt x="0" y="0"/>
                </a:moveTo>
                <a:cubicBezTo>
                  <a:pt x="191934" y="-9947"/>
                  <a:pt x="435803" y="9651"/>
                  <a:pt x="545432" y="0"/>
                </a:cubicBezTo>
                <a:cubicBezTo>
                  <a:pt x="655061" y="-9651"/>
                  <a:pt x="883677" y="9650"/>
                  <a:pt x="1199950" y="0"/>
                </a:cubicBezTo>
                <a:cubicBezTo>
                  <a:pt x="1516223" y="-9650"/>
                  <a:pt x="1673410" y="61886"/>
                  <a:pt x="1799924" y="0"/>
                </a:cubicBezTo>
                <a:cubicBezTo>
                  <a:pt x="1926438" y="-61886"/>
                  <a:pt x="2039074" y="27292"/>
                  <a:pt x="2236270" y="0"/>
                </a:cubicBezTo>
                <a:cubicBezTo>
                  <a:pt x="2433466" y="-27292"/>
                  <a:pt x="2480480" y="15362"/>
                  <a:pt x="2618072" y="0"/>
                </a:cubicBezTo>
                <a:cubicBezTo>
                  <a:pt x="2755664" y="-15362"/>
                  <a:pt x="2847651" y="42947"/>
                  <a:pt x="3054417" y="0"/>
                </a:cubicBezTo>
                <a:cubicBezTo>
                  <a:pt x="3261184" y="-42947"/>
                  <a:pt x="3308336" y="26713"/>
                  <a:pt x="3545305" y="0"/>
                </a:cubicBezTo>
                <a:cubicBezTo>
                  <a:pt x="3782274" y="-26713"/>
                  <a:pt x="3888070" y="26993"/>
                  <a:pt x="4199823" y="0"/>
                </a:cubicBezTo>
                <a:cubicBezTo>
                  <a:pt x="4511576" y="-26993"/>
                  <a:pt x="4632891" y="61154"/>
                  <a:pt x="4854341" y="0"/>
                </a:cubicBezTo>
                <a:cubicBezTo>
                  <a:pt x="5075791" y="-61154"/>
                  <a:pt x="5181290" y="47631"/>
                  <a:pt x="5454316" y="0"/>
                </a:cubicBezTo>
                <a:cubicBezTo>
                  <a:pt x="5456647" y="21134"/>
                  <a:pt x="5449575" y="26304"/>
                  <a:pt x="5454316" y="45719"/>
                </a:cubicBezTo>
                <a:cubicBezTo>
                  <a:pt x="5232231" y="119971"/>
                  <a:pt x="5118226" y="37726"/>
                  <a:pt x="4799798" y="45719"/>
                </a:cubicBezTo>
                <a:cubicBezTo>
                  <a:pt x="4481370" y="53712"/>
                  <a:pt x="4464140" y="15929"/>
                  <a:pt x="4254366" y="45719"/>
                </a:cubicBezTo>
                <a:cubicBezTo>
                  <a:pt x="4044592" y="75509"/>
                  <a:pt x="4028734" y="8303"/>
                  <a:pt x="3872564" y="45719"/>
                </a:cubicBezTo>
                <a:cubicBezTo>
                  <a:pt x="3716394" y="83135"/>
                  <a:pt x="3592368" y="16578"/>
                  <a:pt x="3381676" y="45719"/>
                </a:cubicBezTo>
                <a:cubicBezTo>
                  <a:pt x="3170984" y="74860"/>
                  <a:pt x="2978036" y="32591"/>
                  <a:pt x="2781701" y="45719"/>
                </a:cubicBezTo>
                <a:cubicBezTo>
                  <a:pt x="2585367" y="58847"/>
                  <a:pt x="2493273" y="34992"/>
                  <a:pt x="2290813" y="45719"/>
                </a:cubicBezTo>
                <a:cubicBezTo>
                  <a:pt x="2088353" y="56446"/>
                  <a:pt x="1921097" y="-10529"/>
                  <a:pt x="1799924" y="45719"/>
                </a:cubicBezTo>
                <a:cubicBezTo>
                  <a:pt x="1678751" y="101967"/>
                  <a:pt x="1553075" y="16542"/>
                  <a:pt x="1363579" y="45719"/>
                </a:cubicBezTo>
                <a:cubicBezTo>
                  <a:pt x="1174084" y="74896"/>
                  <a:pt x="1022269" y="16146"/>
                  <a:pt x="927234" y="45719"/>
                </a:cubicBezTo>
                <a:cubicBezTo>
                  <a:pt x="832200" y="75292"/>
                  <a:pt x="194993" y="29327"/>
                  <a:pt x="0" y="45719"/>
                </a:cubicBezTo>
                <a:cubicBezTo>
                  <a:pt x="-802" y="29582"/>
                  <a:pt x="2532" y="15021"/>
                  <a:pt x="0" y="0"/>
                </a:cubicBezTo>
                <a:close/>
              </a:path>
              <a:path w="5454316" h="45719" stroke="0" extrusionOk="0">
                <a:moveTo>
                  <a:pt x="0" y="0"/>
                </a:moveTo>
                <a:cubicBezTo>
                  <a:pt x="243588" y="-183"/>
                  <a:pt x="306274" y="31494"/>
                  <a:pt x="545432" y="0"/>
                </a:cubicBezTo>
                <a:cubicBezTo>
                  <a:pt x="784590" y="-31494"/>
                  <a:pt x="884352" y="11316"/>
                  <a:pt x="981777" y="0"/>
                </a:cubicBezTo>
                <a:cubicBezTo>
                  <a:pt x="1079203" y="-11316"/>
                  <a:pt x="1445549" y="52323"/>
                  <a:pt x="1636295" y="0"/>
                </a:cubicBezTo>
                <a:cubicBezTo>
                  <a:pt x="1827041" y="-52323"/>
                  <a:pt x="1895130" y="10892"/>
                  <a:pt x="2127183" y="0"/>
                </a:cubicBezTo>
                <a:cubicBezTo>
                  <a:pt x="2359236" y="-10892"/>
                  <a:pt x="2469058" y="17313"/>
                  <a:pt x="2618072" y="0"/>
                </a:cubicBezTo>
                <a:cubicBezTo>
                  <a:pt x="2767086" y="-17313"/>
                  <a:pt x="2985799" y="65261"/>
                  <a:pt x="3218046" y="0"/>
                </a:cubicBezTo>
                <a:cubicBezTo>
                  <a:pt x="3450293" y="-65261"/>
                  <a:pt x="3591236" y="66837"/>
                  <a:pt x="3818021" y="0"/>
                </a:cubicBezTo>
                <a:cubicBezTo>
                  <a:pt x="4044806" y="-66837"/>
                  <a:pt x="4159824" y="27857"/>
                  <a:pt x="4254366" y="0"/>
                </a:cubicBezTo>
                <a:cubicBezTo>
                  <a:pt x="4348909" y="-27857"/>
                  <a:pt x="4651177" y="70272"/>
                  <a:pt x="4908884" y="0"/>
                </a:cubicBezTo>
                <a:cubicBezTo>
                  <a:pt x="5166591" y="-70272"/>
                  <a:pt x="5242184" y="34782"/>
                  <a:pt x="5454316" y="0"/>
                </a:cubicBezTo>
                <a:cubicBezTo>
                  <a:pt x="5456946" y="18082"/>
                  <a:pt x="5452221" y="29471"/>
                  <a:pt x="5454316" y="45719"/>
                </a:cubicBezTo>
                <a:cubicBezTo>
                  <a:pt x="5161588" y="66669"/>
                  <a:pt x="5119754" y="-4408"/>
                  <a:pt x="4799798" y="45719"/>
                </a:cubicBezTo>
                <a:cubicBezTo>
                  <a:pt x="4479842" y="95846"/>
                  <a:pt x="4420553" y="-5485"/>
                  <a:pt x="4199823" y="45719"/>
                </a:cubicBezTo>
                <a:cubicBezTo>
                  <a:pt x="3979094" y="96923"/>
                  <a:pt x="3909677" y="-4990"/>
                  <a:pt x="3654392" y="45719"/>
                </a:cubicBezTo>
                <a:cubicBezTo>
                  <a:pt x="3399107" y="96428"/>
                  <a:pt x="3347645" y="24269"/>
                  <a:pt x="3218046" y="45719"/>
                </a:cubicBezTo>
                <a:cubicBezTo>
                  <a:pt x="3088447" y="67169"/>
                  <a:pt x="2812524" y="28317"/>
                  <a:pt x="2672615" y="45719"/>
                </a:cubicBezTo>
                <a:cubicBezTo>
                  <a:pt x="2532706" y="63121"/>
                  <a:pt x="2476861" y="10592"/>
                  <a:pt x="2290813" y="45719"/>
                </a:cubicBezTo>
                <a:cubicBezTo>
                  <a:pt x="2104765" y="80846"/>
                  <a:pt x="1909060" y="30655"/>
                  <a:pt x="1799924" y="45719"/>
                </a:cubicBezTo>
                <a:cubicBezTo>
                  <a:pt x="1690788" y="60783"/>
                  <a:pt x="1580872" y="32092"/>
                  <a:pt x="1363579" y="45719"/>
                </a:cubicBezTo>
                <a:cubicBezTo>
                  <a:pt x="1146287" y="59346"/>
                  <a:pt x="1120218" y="32973"/>
                  <a:pt x="981777" y="45719"/>
                </a:cubicBezTo>
                <a:cubicBezTo>
                  <a:pt x="843336" y="58465"/>
                  <a:pt x="255277" y="20812"/>
                  <a:pt x="0" y="45719"/>
                </a:cubicBezTo>
                <a:cubicBezTo>
                  <a:pt x="-3274" y="24859"/>
                  <a:pt x="638" y="18262"/>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7" name="Title 1">
            <a:extLst>
              <a:ext uri="{FF2B5EF4-FFF2-40B4-BE49-F238E27FC236}">
                <a16:creationId xmlns:a16="http://schemas.microsoft.com/office/drawing/2014/main" id="{570E2296-AC28-E742-8DBD-6385F3C8F464}"/>
              </a:ext>
            </a:extLst>
          </p:cNvPr>
          <p:cNvSpPr txBox="1">
            <a:spLocks/>
          </p:cNvSpPr>
          <p:nvPr/>
        </p:nvSpPr>
        <p:spPr>
          <a:xfrm flipV="1">
            <a:off x="1" y="617062"/>
            <a:ext cx="597567" cy="45719"/>
          </a:xfrm>
          <a:custGeom>
            <a:avLst/>
            <a:gdLst>
              <a:gd name="connsiteX0" fmla="*/ 0 w 597567"/>
              <a:gd name="connsiteY0" fmla="*/ 0 h 45719"/>
              <a:gd name="connsiteX1" fmla="*/ 597567 w 597567"/>
              <a:gd name="connsiteY1" fmla="*/ 0 h 45719"/>
              <a:gd name="connsiteX2" fmla="*/ 597567 w 597567"/>
              <a:gd name="connsiteY2" fmla="*/ 45719 h 45719"/>
              <a:gd name="connsiteX3" fmla="*/ 0 w 597567"/>
              <a:gd name="connsiteY3" fmla="*/ 45719 h 45719"/>
              <a:gd name="connsiteX4" fmla="*/ 0 w 597567"/>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67" h="45719" fill="none" extrusionOk="0">
                <a:moveTo>
                  <a:pt x="0" y="0"/>
                </a:moveTo>
                <a:cubicBezTo>
                  <a:pt x="231211" y="-41568"/>
                  <a:pt x="459166" y="28891"/>
                  <a:pt x="597567" y="0"/>
                </a:cubicBezTo>
                <a:cubicBezTo>
                  <a:pt x="597722" y="18101"/>
                  <a:pt x="592494" y="35733"/>
                  <a:pt x="597567" y="45719"/>
                </a:cubicBezTo>
                <a:cubicBezTo>
                  <a:pt x="436963" y="57061"/>
                  <a:pt x="218504" y="33866"/>
                  <a:pt x="0" y="45719"/>
                </a:cubicBezTo>
                <a:cubicBezTo>
                  <a:pt x="-3784" y="31532"/>
                  <a:pt x="3899" y="13283"/>
                  <a:pt x="0" y="0"/>
                </a:cubicBezTo>
                <a:close/>
              </a:path>
              <a:path w="597567" h="45719" stroke="0" extrusionOk="0">
                <a:moveTo>
                  <a:pt x="0" y="0"/>
                </a:moveTo>
                <a:cubicBezTo>
                  <a:pt x="166725" y="-46840"/>
                  <a:pt x="365960" y="38986"/>
                  <a:pt x="597567" y="0"/>
                </a:cubicBezTo>
                <a:cubicBezTo>
                  <a:pt x="597833" y="22372"/>
                  <a:pt x="594689" y="27956"/>
                  <a:pt x="597567" y="45719"/>
                </a:cubicBezTo>
                <a:cubicBezTo>
                  <a:pt x="299496" y="104694"/>
                  <a:pt x="202664" y="28032"/>
                  <a:pt x="0" y="45719"/>
                </a:cubicBezTo>
                <a:cubicBezTo>
                  <a:pt x="-3568" y="35523"/>
                  <a:pt x="4143" y="11622"/>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10" name="TextBox 9">
            <a:extLst>
              <a:ext uri="{FF2B5EF4-FFF2-40B4-BE49-F238E27FC236}">
                <a16:creationId xmlns:a16="http://schemas.microsoft.com/office/drawing/2014/main" id="{C11E34C1-D918-CF48-A376-AE2E091F9CEC}"/>
              </a:ext>
            </a:extLst>
          </p:cNvPr>
          <p:cNvSpPr txBox="1"/>
          <p:nvPr/>
        </p:nvSpPr>
        <p:spPr>
          <a:xfrm>
            <a:off x="298784" y="1113490"/>
            <a:ext cx="7040479" cy="5632311"/>
          </a:xfrm>
          <a:prstGeom prst="rect">
            <a:avLst/>
          </a:prstGeom>
          <a:noFill/>
        </p:spPr>
        <p:txBody>
          <a:bodyPr wrap="square" rtlCol="0">
            <a:spAutoFit/>
          </a:bodyPr>
          <a:lstStyle/>
          <a:p>
            <a:r>
              <a:rPr lang="en-GB" sz="2400" dirty="0"/>
              <a:t>The effect of the Bay of Pigs related to Castro’s aim of establishing Cuban independence in foreign affairs, through intensifying fear of the US. </a:t>
            </a:r>
          </a:p>
          <a:p>
            <a:endParaRPr lang="en-GB" sz="2400" dirty="0"/>
          </a:p>
          <a:p>
            <a:r>
              <a:rPr lang="en-GB" sz="2400" dirty="0"/>
              <a:t>In April 1960, an invasion force of Cuban exiles trained in the US by the CIA invaded Cuba, using US equipment and landing at various sites, including one at the Bay of Pigs. Castro was prewarned of the invasion, arresting 20,000 people as a precaution. Castro agreed to the repatriation of the prisoners in exchange for $53 million in food and medicine. </a:t>
            </a:r>
          </a:p>
          <a:p>
            <a:pPr marL="342900" indent="-342900">
              <a:buFont typeface="Arial" panose="020B0604020202020204" pitchFamily="34" charset="0"/>
              <a:buChar char="•"/>
            </a:pPr>
            <a:r>
              <a:rPr lang="en-GB" sz="2400" i="1" dirty="0"/>
              <a:t>To counter the US threat, Cuba needed a great power patron, turning to the USSR. The later ‘Cuban Missile Crisis’ would show the limitations to this support.</a:t>
            </a:r>
          </a:p>
        </p:txBody>
      </p:sp>
    </p:spTree>
    <p:extLst>
      <p:ext uri="{BB962C8B-B14F-4D97-AF65-F5344CB8AC3E}">
        <p14:creationId xmlns:p14="http://schemas.microsoft.com/office/powerpoint/2010/main" val="3405875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BDDB7-C7F3-CD43-AF97-F7AEEF7344DE}"/>
              </a:ext>
            </a:extLst>
          </p:cNvPr>
          <p:cNvSpPr>
            <a:spLocks noGrp="1"/>
          </p:cNvSpPr>
          <p:nvPr>
            <p:ph type="title"/>
          </p:nvPr>
        </p:nvSpPr>
        <p:spPr>
          <a:xfrm>
            <a:off x="838200" y="156462"/>
            <a:ext cx="10515600" cy="1325563"/>
          </a:xfrm>
        </p:spPr>
        <p:txBody>
          <a:bodyPr/>
          <a:lstStyle/>
          <a:p>
            <a:r>
              <a:rPr lang="en-GB" b="1" dirty="0">
                <a:latin typeface="Georgia" panose="02040502050405020303" pitchFamily="18" charset="0"/>
              </a:rPr>
              <a:t>The Cuban Missile Crisis, 1962</a:t>
            </a:r>
          </a:p>
        </p:txBody>
      </p:sp>
      <p:sp>
        <p:nvSpPr>
          <p:cNvPr id="3" name="Content Placeholder 2">
            <a:extLst>
              <a:ext uri="{FF2B5EF4-FFF2-40B4-BE49-F238E27FC236}">
                <a16:creationId xmlns:a16="http://schemas.microsoft.com/office/drawing/2014/main" id="{881D40B7-57FD-3F4D-A06B-6396A4E6D9B1}"/>
              </a:ext>
            </a:extLst>
          </p:cNvPr>
          <p:cNvSpPr>
            <a:spLocks noGrp="1"/>
          </p:cNvSpPr>
          <p:nvPr>
            <p:ph idx="1"/>
          </p:nvPr>
        </p:nvSpPr>
        <p:spPr>
          <a:xfrm>
            <a:off x="264160" y="1482025"/>
            <a:ext cx="6906661" cy="5087050"/>
          </a:xfrm>
        </p:spPr>
        <p:txBody>
          <a:bodyPr>
            <a:normAutofit fontScale="92500" lnSpcReduction="10000"/>
          </a:bodyPr>
          <a:lstStyle/>
          <a:p>
            <a:pPr marL="0" indent="0">
              <a:buNone/>
            </a:pPr>
            <a:r>
              <a:rPr lang="en-GB" dirty="0"/>
              <a:t>In 1962, Khrushchev installed medium-range nuclear missiles in Cuba to counter U.S nuclear missiles in Turkey, with double the number of targets as Soviet missiles. </a:t>
            </a:r>
          </a:p>
          <a:p>
            <a:r>
              <a:rPr lang="en-GB" i="1" dirty="0"/>
              <a:t>By October 16</a:t>
            </a:r>
            <a:r>
              <a:rPr lang="en-GB" i="1" baseline="30000" dirty="0"/>
              <a:t>th</a:t>
            </a:r>
            <a:r>
              <a:rPr lang="en-GB" i="1" dirty="0"/>
              <a:t> President Kennedy opted for a naval quarantine to prevent Soviet ships with missiles from reaching Cuba. On October 24</a:t>
            </a:r>
            <a:r>
              <a:rPr lang="en-GB" i="1" baseline="30000" dirty="0"/>
              <a:t>th </a:t>
            </a:r>
            <a:r>
              <a:rPr lang="en-GB" i="1" dirty="0"/>
              <a:t>Soviet ships moved away from Cuba</a:t>
            </a:r>
          </a:p>
          <a:p>
            <a:r>
              <a:rPr lang="en-GB" i="1" dirty="0"/>
              <a:t>The US put nuclear forces on red alert and assembled an invasion force in Florida</a:t>
            </a:r>
          </a:p>
          <a:p>
            <a:r>
              <a:rPr lang="en-GB" i="1" dirty="0"/>
              <a:t>Khrushchev offered to withdraw the missiles in Cuba in exchange for: a US pledge never to invade the island and the US withdrawal of nuclear missiles in Turkey. </a:t>
            </a:r>
          </a:p>
        </p:txBody>
      </p:sp>
      <p:pic>
        <p:nvPicPr>
          <p:cNvPr id="4" name="Picture 3">
            <a:extLst>
              <a:ext uri="{FF2B5EF4-FFF2-40B4-BE49-F238E27FC236}">
                <a16:creationId xmlns:a16="http://schemas.microsoft.com/office/drawing/2014/main" id="{13B4B79E-7805-E84A-AD99-0C2562BAEFA3}"/>
              </a:ext>
            </a:extLst>
          </p:cNvPr>
          <p:cNvPicPr>
            <a:picLocks noChangeAspect="1"/>
          </p:cNvPicPr>
          <p:nvPr/>
        </p:nvPicPr>
        <p:blipFill>
          <a:blip r:embed="rId2">
            <a:grayscl/>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8643148" y="1355749"/>
            <a:ext cx="3084833" cy="2792306"/>
          </a:xfrm>
          <a:prstGeom prst="rect">
            <a:avLst/>
          </a:prstGeom>
        </p:spPr>
      </p:pic>
      <p:sp>
        <p:nvSpPr>
          <p:cNvPr id="5" name="Title 1">
            <a:extLst>
              <a:ext uri="{FF2B5EF4-FFF2-40B4-BE49-F238E27FC236}">
                <a16:creationId xmlns:a16="http://schemas.microsoft.com/office/drawing/2014/main" id="{8EFA888C-E5D5-A741-BCAD-91214D53782F}"/>
              </a:ext>
            </a:extLst>
          </p:cNvPr>
          <p:cNvSpPr txBox="1">
            <a:spLocks/>
          </p:cNvSpPr>
          <p:nvPr/>
        </p:nvSpPr>
        <p:spPr>
          <a:xfrm>
            <a:off x="9769642" y="839952"/>
            <a:ext cx="2422358" cy="45719"/>
          </a:xfrm>
          <a:custGeom>
            <a:avLst/>
            <a:gdLst>
              <a:gd name="connsiteX0" fmla="*/ 0 w 2422358"/>
              <a:gd name="connsiteY0" fmla="*/ 0 h 45719"/>
              <a:gd name="connsiteX1" fmla="*/ 411801 w 2422358"/>
              <a:gd name="connsiteY1" fmla="*/ 0 h 45719"/>
              <a:gd name="connsiteX2" fmla="*/ 872049 w 2422358"/>
              <a:gd name="connsiteY2" fmla="*/ 0 h 45719"/>
              <a:gd name="connsiteX3" fmla="*/ 1380744 w 2422358"/>
              <a:gd name="connsiteY3" fmla="*/ 0 h 45719"/>
              <a:gd name="connsiteX4" fmla="*/ 1816769 w 2422358"/>
              <a:gd name="connsiteY4" fmla="*/ 0 h 45719"/>
              <a:gd name="connsiteX5" fmla="*/ 2422358 w 2422358"/>
              <a:gd name="connsiteY5" fmla="*/ 0 h 45719"/>
              <a:gd name="connsiteX6" fmla="*/ 2422358 w 2422358"/>
              <a:gd name="connsiteY6" fmla="*/ 45719 h 45719"/>
              <a:gd name="connsiteX7" fmla="*/ 1913663 w 2422358"/>
              <a:gd name="connsiteY7" fmla="*/ 45719 h 45719"/>
              <a:gd name="connsiteX8" fmla="*/ 1453415 w 2422358"/>
              <a:gd name="connsiteY8" fmla="*/ 45719 h 45719"/>
              <a:gd name="connsiteX9" fmla="*/ 968943 w 2422358"/>
              <a:gd name="connsiteY9" fmla="*/ 45719 h 45719"/>
              <a:gd name="connsiteX10" fmla="*/ 557142 w 2422358"/>
              <a:gd name="connsiteY10" fmla="*/ 45719 h 45719"/>
              <a:gd name="connsiteX11" fmla="*/ 0 w 2422358"/>
              <a:gd name="connsiteY11" fmla="*/ 45719 h 45719"/>
              <a:gd name="connsiteX12" fmla="*/ 0 w 2422358"/>
              <a:gd name="connsiteY12"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2358" h="45719" fill="none" extrusionOk="0">
                <a:moveTo>
                  <a:pt x="0" y="0"/>
                </a:moveTo>
                <a:cubicBezTo>
                  <a:pt x="203200" y="-13721"/>
                  <a:pt x="268604" y="451"/>
                  <a:pt x="411801" y="0"/>
                </a:cubicBezTo>
                <a:cubicBezTo>
                  <a:pt x="554998" y="-451"/>
                  <a:pt x="678220" y="24603"/>
                  <a:pt x="872049" y="0"/>
                </a:cubicBezTo>
                <a:cubicBezTo>
                  <a:pt x="1065878" y="-24603"/>
                  <a:pt x="1170778" y="18671"/>
                  <a:pt x="1380744" y="0"/>
                </a:cubicBezTo>
                <a:cubicBezTo>
                  <a:pt x="1590711" y="-18671"/>
                  <a:pt x="1627933" y="41789"/>
                  <a:pt x="1816769" y="0"/>
                </a:cubicBezTo>
                <a:cubicBezTo>
                  <a:pt x="2005606" y="-41789"/>
                  <a:pt x="2230967" y="15865"/>
                  <a:pt x="2422358" y="0"/>
                </a:cubicBezTo>
                <a:cubicBezTo>
                  <a:pt x="2422857" y="22587"/>
                  <a:pt x="2420416" y="34800"/>
                  <a:pt x="2422358" y="45719"/>
                </a:cubicBezTo>
                <a:cubicBezTo>
                  <a:pt x="2236629" y="93228"/>
                  <a:pt x="2130063" y="27239"/>
                  <a:pt x="1913663" y="45719"/>
                </a:cubicBezTo>
                <a:cubicBezTo>
                  <a:pt x="1697264" y="64199"/>
                  <a:pt x="1650190" y="8424"/>
                  <a:pt x="1453415" y="45719"/>
                </a:cubicBezTo>
                <a:cubicBezTo>
                  <a:pt x="1256640" y="83014"/>
                  <a:pt x="1098870" y="32313"/>
                  <a:pt x="968943" y="45719"/>
                </a:cubicBezTo>
                <a:cubicBezTo>
                  <a:pt x="839016" y="59125"/>
                  <a:pt x="760135" y="375"/>
                  <a:pt x="557142" y="45719"/>
                </a:cubicBezTo>
                <a:cubicBezTo>
                  <a:pt x="354149" y="91063"/>
                  <a:pt x="153382" y="9354"/>
                  <a:pt x="0" y="45719"/>
                </a:cubicBezTo>
                <a:cubicBezTo>
                  <a:pt x="-3785" y="32603"/>
                  <a:pt x="1736" y="9651"/>
                  <a:pt x="0" y="0"/>
                </a:cubicBezTo>
                <a:close/>
              </a:path>
              <a:path w="2422358" h="45719" stroke="0" extrusionOk="0">
                <a:moveTo>
                  <a:pt x="0" y="0"/>
                </a:moveTo>
                <a:cubicBezTo>
                  <a:pt x="106819" y="-48874"/>
                  <a:pt x="338603" y="4578"/>
                  <a:pt x="484472" y="0"/>
                </a:cubicBezTo>
                <a:cubicBezTo>
                  <a:pt x="630341" y="-4578"/>
                  <a:pt x="810261" y="692"/>
                  <a:pt x="920496" y="0"/>
                </a:cubicBezTo>
                <a:cubicBezTo>
                  <a:pt x="1030731" y="-692"/>
                  <a:pt x="1343826" y="14459"/>
                  <a:pt x="1453415" y="0"/>
                </a:cubicBezTo>
                <a:cubicBezTo>
                  <a:pt x="1563004" y="-14459"/>
                  <a:pt x="1760869" y="24186"/>
                  <a:pt x="1913663" y="0"/>
                </a:cubicBezTo>
                <a:cubicBezTo>
                  <a:pt x="2066457" y="-24186"/>
                  <a:pt x="2254401" y="24670"/>
                  <a:pt x="2422358" y="0"/>
                </a:cubicBezTo>
                <a:cubicBezTo>
                  <a:pt x="2423701" y="20382"/>
                  <a:pt x="2418762" y="24757"/>
                  <a:pt x="2422358" y="45719"/>
                </a:cubicBezTo>
                <a:cubicBezTo>
                  <a:pt x="2208037" y="59018"/>
                  <a:pt x="2148562" y="36349"/>
                  <a:pt x="1937886" y="45719"/>
                </a:cubicBezTo>
                <a:cubicBezTo>
                  <a:pt x="1727210" y="55089"/>
                  <a:pt x="1660644" y="36029"/>
                  <a:pt x="1429191" y="45719"/>
                </a:cubicBezTo>
                <a:cubicBezTo>
                  <a:pt x="1197739" y="55409"/>
                  <a:pt x="1168108" y="855"/>
                  <a:pt x="1017390" y="45719"/>
                </a:cubicBezTo>
                <a:cubicBezTo>
                  <a:pt x="866672" y="90583"/>
                  <a:pt x="784630" y="22870"/>
                  <a:pt x="581366" y="45719"/>
                </a:cubicBezTo>
                <a:cubicBezTo>
                  <a:pt x="378102" y="68568"/>
                  <a:pt x="285567" y="30310"/>
                  <a:pt x="0" y="45719"/>
                </a:cubicBezTo>
                <a:cubicBezTo>
                  <a:pt x="-2825" y="23490"/>
                  <a:pt x="185" y="16431"/>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6" name="Title 1">
            <a:extLst>
              <a:ext uri="{FF2B5EF4-FFF2-40B4-BE49-F238E27FC236}">
                <a16:creationId xmlns:a16="http://schemas.microsoft.com/office/drawing/2014/main" id="{FB89258A-6B83-1A44-A64A-33D6BDFFB60C}"/>
              </a:ext>
            </a:extLst>
          </p:cNvPr>
          <p:cNvSpPr txBox="1">
            <a:spLocks/>
          </p:cNvSpPr>
          <p:nvPr/>
        </p:nvSpPr>
        <p:spPr>
          <a:xfrm flipV="1">
            <a:off x="1" y="819244"/>
            <a:ext cx="838199" cy="45719"/>
          </a:xfrm>
          <a:custGeom>
            <a:avLst/>
            <a:gdLst>
              <a:gd name="connsiteX0" fmla="*/ 0 w 838199"/>
              <a:gd name="connsiteY0" fmla="*/ 0 h 45719"/>
              <a:gd name="connsiteX1" fmla="*/ 435863 w 838199"/>
              <a:gd name="connsiteY1" fmla="*/ 0 h 45719"/>
              <a:gd name="connsiteX2" fmla="*/ 838199 w 838199"/>
              <a:gd name="connsiteY2" fmla="*/ 0 h 45719"/>
              <a:gd name="connsiteX3" fmla="*/ 838199 w 838199"/>
              <a:gd name="connsiteY3" fmla="*/ 45719 h 45719"/>
              <a:gd name="connsiteX4" fmla="*/ 419100 w 838199"/>
              <a:gd name="connsiteY4" fmla="*/ 45719 h 45719"/>
              <a:gd name="connsiteX5" fmla="*/ 0 w 838199"/>
              <a:gd name="connsiteY5" fmla="*/ 45719 h 45719"/>
              <a:gd name="connsiteX6" fmla="*/ 0 w 838199"/>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199" h="45719" fill="none" extrusionOk="0">
                <a:moveTo>
                  <a:pt x="0" y="0"/>
                </a:moveTo>
                <a:cubicBezTo>
                  <a:pt x="160606" y="-20039"/>
                  <a:pt x="336323" y="6171"/>
                  <a:pt x="435863" y="0"/>
                </a:cubicBezTo>
                <a:cubicBezTo>
                  <a:pt x="535403" y="-6171"/>
                  <a:pt x="741766" y="15445"/>
                  <a:pt x="838199" y="0"/>
                </a:cubicBezTo>
                <a:cubicBezTo>
                  <a:pt x="841590" y="15756"/>
                  <a:pt x="833253" y="29950"/>
                  <a:pt x="838199" y="45719"/>
                </a:cubicBezTo>
                <a:cubicBezTo>
                  <a:pt x="691502" y="71036"/>
                  <a:pt x="528502" y="18016"/>
                  <a:pt x="419100" y="45719"/>
                </a:cubicBezTo>
                <a:cubicBezTo>
                  <a:pt x="309698" y="73422"/>
                  <a:pt x="86108" y="35665"/>
                  <a:pt x="0" y="45719"/>
                </a:cubicBezTo>
                <a:cubicBezTo>
                  <a:pt x="-941" y="24031"/>
                  <a:pt x="2953" y="22211"/>
                  <a:pt x="0" y="0"/>
                </a:cubicBezTo>
                <a:close/>
              </a:path>
              <a:path w="838199" h="45719" stroke="0" extrusionOk="0">
                <a:moveTo>
                  <a:pt x="0" y="0"/>
                </a:moveTo>
                <a:cubicBezTo>
                  <a:pt x="136601" y="-4537"/>
                  <a:pt x="281939" y="22723"/>
                  <a:pt x="419100" y="0"/>
                </a:cubicBezTo>
                <a:cubicBezTo>
                  <a:pt x="556261" y="-22723"/>
                  <a:pt x="654963" y="46288"/>
                  <a:pt x="838199" y="0"/>
                </a:cubicBezTo>
                <a:cubicBezTo>
                  <a:pt x="839560" y="15153"/>
                  <a:pt x="835782" y="34729"/>
                  <a:pt x="838199" y="45719"/>
                </a:cubicBezTo>
                <a:cubicBezTo>
                  <a:pt x="672588" y="89103"/>
                  <a:pt x="506625" y="7387"/>
                  <a:pt x="410718" y="45719"/>
                </a:cubicBezTo>
                <a:cubicBezTo>
                  <a:pt x="314811" y="84051"/>
                  <a:pt x="166678" y="26096"/>
                  <a:pt x="0" y="45719"/>
                </a:cubicBezTo>
                <a:cubicBezTo>
                  <a:pt x="-4409" y="29169"/>
                  <a:pt x="3605" y="12744"/>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pic>
        <p:nvPicPr>
          <p:cNvPr id="7" name="Picture 6">
            <a:extLst>
              <a:ext uri="{FF2B5EF4-FFF2-40B4-BE49-F238E27FC236}">
                <a16:creationId xmlns:a16="http://schemas.microsoft.com/office/drawing/2014/main" id="{24455291-9414-7E43-AB9A-C77879A64313}"/>
              </a:ext>
            </a:extLst>
          </p:cNvPr>
          <p:cNvPicPr>
            <a:picLocks noChangeAspect="1"/>
          </p:cNvPicPr>
          <p:nvPr/>
        </p:nvPicPr>
        <p:blipFill>
          <a:blip r:embed="rId4"/>
          <a:stretch>
            <a:fillRect/>
          </a:stretch>
        </p:blipFill>
        <p:spPr>
          <a:xfrm>
            <a:off x="7170821" y="4269345"/>
            <a:ext cx="3635724" cy="2423816"/>
          </a:xfrm>
          <a:prstGeom prst="rect">
            <a:avLst/>
          </a:prstGeom>
        </p:spPr>
      </p:pic>
    </p:spTree>
    <p:extLst>
      <p:ext uri="{BB962C8B-B14F-4D97-AF65-F5344CB8AC3E}">
        <p14:creationId xmlns:p14="http://schemas.microsoft.com/office/powerpoint/2010/main" val="1310245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BDDB7-C7F3-CD43-AF97-F7AEEF7344DE}"/>
              </a:ext>
            </a:extLst>
          </p:cNvPr>
          <p:cNvSpPr>
            <a:spLocks noGrp="1"/>
          </p:cNvSpPr>
          <p:nvPr>
            <p:ph type="title"/>
          </p:nvPr>
        </p:nvSpPr>
        <p:spPr>
          <a:xfrm>
            <a:off x="838199" y="-92024"/>
            <a:ext cx="10515600" cy="1325563"/>
          </a:xfrm>
        </p:spPr>
        <p:txBody>
          <a:bodyPr/>
          <a:lstStyle/>
          <a:p>
            <a:r>
              <a:rPr lang="en-GB" b="1" dirty="0">
                <a:latin typeface="Georgia" panose="02040502050405020303" pitchFamily="18" charset="0"/>
              </a:rPr>
              <a:t>The Cuban Missile Crisis, 1962</a:t>
            </a:r>
          </a:p>
        </p:txBody>
      </p:sp>
      <p:sp>
        <p:nvSpPr>
          <p:cNvPr id="3" name="Content Placeholder 2">
            <a:extLst>
              <a:ext uri="{FF2B5EF4-FFF2-40B4-BE49-F238E27FC236}">
                <a16:creationId xmlns:a16="http://schemas.microsoft.com/office/drawing/2014/main" id="{881D40B7-57FD-3F4D-A06B-6396A4E6D9B1}"/>
              </a:ext>
            </a:extLst>
          </p:cNvPr>
          <p:cNvSpPr>
            <a:spLocks noGrp="1"/>
          </p:cNvSpPr>
          <p:nvPr>
            <p:ph idx="1"/>
          </p:nvPr>
        </p:nvSpPr>
        <p:spPr>
          <a:xfrm>
            <a:off x="245290" y="904734"/>
            <a:ext cx="11701417" cy="5953266"/>
          </a:xfrm>
        </p:spPr>
        <p:txBody>
          <a:bodyPr>
            <a:normAutofit lnSpcReduction="10000"/>
          </a:bodyPr>
          <a:lstStyle/>
          <a:p>
            <a:pPr marL="0" indent="0">
              <a:buNone/>
            </a:pPr>
            <a:r>
              <a:rPr lang="en-GB" dirty="0"/>
              <a:t>This was the closest to nuclear war that any two countries have ever come and resulted in the removal of both Soviet and US missiles. The US had to tolerate a Communist country in the Caribbean and relations were stained between Khrushchev and Castro with Khrushchev being discredited. </a:t>
            </a:r>
          </a:p>
          <a:p>
            <a:r>
              <a:rPr lang="en-GB" i="1" dirty="0"/>
              <a:t>Relations with the Soviets were strained after this; Castro wanted the Soviets to oust the Americans from Guantanamo Bay, among other things. </a:t>
            </a:r>
          </a:p>
          <a:p>
            <a:r>
              <a:rPr lang="en-GB" i="1" dirty="0"/>
              <a:t>Despite this, Castro benefitted from the 1962 missile crisis in two ways: having suffered no damage to his country, he emerged with a guarantee by the US not to invade Cuba. The US would be accountable to the USSR for any aggressive actions towards Cuba, which was a serious deterrent. </a:t>
            </a:r>
          </a:p>
          <a:p>
            <a:r>
              <a:rPr lang="en-GB" i="1" dirty="0"/>
              <a:t>The perceived betrayal of Castro gave him the reason he needed to push the USSR away and assert his own independence politically. </a:t>
            </a:r>
          </a:p>
          <a:p>
            <a:r>
              <a:rPr lang="en-GB" i="1" dirty="0"/>
              <a:t>The period of 1962 to 1968 was characterized by harsh criticisms of the two major players in the crisis and was a period of experimentation by Castro, with him independently approaching the foreign policy arena. </a:t>
            </a:r>
          </a:p>
        </p:txBody>
      </p:sp>
      <p:sp>
        <p:nvSpPr>
          <p:cNvPr id="5" name="Title 1">
            <a:extLst>
              <a:ext uri="{FF2B5EF4-FFF2-40B4-BE49-F238E27FC236}">
                <a16:creationId xmlns:a16="http://schemas.microsoft.com/office/drawing/2014/main" id="{8EFA888C-E5D5-A741-BCAD-91214D53782F}"/>
              </a:ext>
            </a:extLst>
          </p:cNvPr>
          <p:cNvSpPr txBox="1">
            <a:spLocks/>
          </p:cNvSpPr>
          <p:nvPr/>
        </p:nvSpPr>
        <p:spPr>
          <a:xfrm>
            <a:off x="9769642" y="578249"/>
            <a:ext cx="2422358" cy="45719"/>
          </a:xfrm>
          <a:custGeom>
            <a:avLst/>
            <a:gdLst>
              <a:gd name="connsiteX0" fmla="*/ 0 w 2422358"/>
              <a:gd name="connsiteY0" fmla="*/ 0 h 45719"/>
              <a:gd name="connsiteX1" fmla="*/ 411801 w 2422358"/>
              <a:gd name="connsiteY1" fmla="*/ 0 h 45719"/>
              <a:gd name="connsiteX2" fmla="*/ 872049 w 2422358"/>
              <a:gd name="connsiteY2" fmla="*/ 0 h 45719"/>
              <a:gd name="connsiteX3" fmla="*/ 1380744 w 2422358"/>
              <a:gd name="connsiteY3" fmla="*/ 0 h 45719"/>
              <a:gd name="connsiteX4" fmla="*/ 1816769 w 2422358"/>
              <a:gd name="connsiteY4" fmla="*/ 0 h 45719"/>
              <a:gd name="connsiteX5" fmla="*/ 2422358 w 2422358"/>
              <a:gd name="connsiteY5" fmla="*/ 0 h 45719"/>
              <a:gd name="connsiteX6" fmla="*/ 2422358 w 2422358"/>
              <a:gd name="connsiteY6" fmla="*/ 45719 h 45719"/>
              <a:gd name="connsiteX7" fmla="*/ 1913663 w 2422358"/>
              <a:gd name="connsiteY7" fmla="*/ 45719 h 45719"/>
              <a:gd name="connsiteX8" fmla="*/ 1453415 w 2422358"/>
              <a:gd name="connsiteY8" fmla="*/ 45719 h 45719"/>
              <a:gd name="connsiteX9" fmla="*/ 968943 w 2422358"/>
              <a:gd name="connsiteY9" fmla="*/ 45719 h 45719"/>
              <a:gd name="connsiteX10" fmla="*/ 557142 w 2422358"/>
              <a:gd name="connsiteY10" fmla="*/ 45719 h 45719"/>
              <a:gd name="connsiteX11" fmla="*/ 0 w 2422358"/>
              <a:gd name="connsiteY11" fmla="*/ 45719 h 45719"/>
              <a:gd name="connsiteX12" fmla="*/ 0 w 2422358"/>
              <a:gd name="connsiteY12"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2358" h="45719" fill="none" extrusionOk="0">
                <a:moveTo>
                  <a:pt x="0" y="0"/>
                </a:moveTo>
                <a:cubicBezTo>
                  <a:pt x="203200" y="-13721"/>
                  <a:pt x="268604" y="451"/>
                  <a:pt x="411801" y="0"/>
                </a:cubicBezTo>
                <a:cubicBezTo>
                  <a:pt x="554998" y="-451"/>
                  <a:pt x="678220" y="24603"/>
                  <a:pt x="872049" y="0"/>
                </a:cubicBezTo>
                <a:cubicBezTo>
                  <a:pt x="1065878" y="-24603"/>
                  <a:pt x="1170778" y="18671"/>
                  <a:pt x="1380744" y="0"/>
                </a:cubicBezTo>
                <a:cubicBezTo>
                  <a:pt x="1590711" y="-18671"/>
                  <a:pt x="1627933" y="41789"/>
                  <a:pt x="1816769" y="0"/>
                </a:cubicBezTo>
                <a:cubicBezTo>
                  <a:pt x="2005606" y="-41789"/>
                  <a:pt x="2230967" y="15865"/>
                  <a:pt x="2422358" y="0"/>
                </a:cubicBezTo>
                <a:cubicBezTo>
                  <a:pt x="2422857" y="22587"/>
                  <a:pt x="2420416" y="34800"/>
                  <a:pt x="2422358" y="45719"/>
                </a:cubicBezTo>
                <a:cubicBezTo>
                  <a:pt x="2236629" y="93228"/>
                  <a:pt x="2130063" y="27239"/>
                  <a:pt x="1913663" y="45719"/>
                </a:cubicBezTo>
                <a:cubicBezTo>
                  <a:pt x="1697264" y="64199"/>
                  <a:pt x="1650190" y="8424"/>
                  <a:pt x="1453415" y="45719"/>
                </a:cubicBezTo>
                <a:cubicBezTo>
                  <a:pt x="1256640" y="83014"/>
                  <a:pt x="1098870" y="32313"/>
                  <a:pt x="968943" y="45719"/>
                </a:cubicBezTo>
                <a:cubicBezTo>
                  <a:pt x="839016" y="59125"/>
                  <a:pt x="760135" y="375"/>
                  <a:pt x="557142" y="45719"/>
                </a:cubicBezTo>
                <a:cubicBezTo>
                  <a:pt x="354149" y="91063"/>
                  <a:pt x="153382" y="9354"/>
                  <a:pt x="0" y="45719"/>
                </a:cubicBezTo>
                <a:cubicBezTo>
                  <a:pt x="-3785" y="32603"/>
                  <a:pt x="1736" y="9651"/>
                  <a:pt x="0" y="0"/>
                </a:cubicBezTo>
                <a:close/>
              </a:path>
              <a:path w="2422358" h="45719" stroke="0" extrusionOk="0">
                <a:moveTo>
                  <a:pt x="0" y="0"/>
                </a:moveTo>
                <a:cubicBezTo>
                  <a:pt x="106819" y="-48874"/>
                  <a:pt x="338603" y="4578"/>
                  <a:pt x="484472" y="0"/>
                </a:cubicBezTo>
                <a:cubicBezTo>
                  <a:pt x="630341" y="-4578"/>
                  <a:pt x="810261" y="692"/>
                  <a:pt x="920496" y="0"/>
                </a:cubicBezTo>
                <a:cubicBezTo>
                  <a:pt x="1030731" y="-692"/>
                  <a:pt x="1343826" y="14459"/>
                  <a:pt x="1453415" y="0"/>
                </a:cubicBezTo>
                <a:cubicBezTo>
                  <a:pt x="1563004" y="-14459"/>
                  <a:pt x="1760869" y="24186"/>
                  <a:pt x="1913663" y="0"/>
                </a:cubicBezTo>
                <a:cubicBezTo>
                  <a:pt x="2066457" y="-24186"/>
                  <a:pt x="2254401" y="24670"/>
                  <a:pt x="2422358" y="0"/>
                </a:cubicBezTo>
                <a:cubicBezTo>
                  <a:pt x="2423701" y="20382"/>
                  <a:pt x="2418762" y="24757"/>
                  <a:pt x="2422358" y="45719"/>
                </a:cubicBezTo>
                <a:cubicBezTo>
                  <a:pt x="2208037" y="59018"/>
                  <a:pt x="2148562" y="36349"/>
                  <a:pt x="1937886" y="45719"/>
                </a:cubicBezTo>
                <a:cubicBezTo>
                  <a:pt x="1727210" y="55089"/>
                  <a:pt x="1660644" y="36029"/>
                  <a:pt x="1429191" y="45719"/>
                </a:cubicBezTo>
                <a:cubicBezTo>
                  <a:pt x="1197739" y="55409"/>
                  <a:pt x="1168108" y="855"/>
                  <a:pt x="1017390" y="45719"/>
                </a:cubicBezTo>
                <a:cubicBezTo>
                  <a:pt x="866672" y="90583"/>
                  <a:pt x="784630" y="22870"/>
                  <a:pt x="581366" y="45719"/>
                </a:cubicBezTo>
                <a:cubicBezTo>
                  <a:pt x="378102" y="68568"/>
                  <a:pt x="285567" y="30310"/>
                  <a:pt x="0" y="45719"/>
                </a:cubicBezTo>
                <a:cubicBezTo>
                  <a:pt x="-2825" y="23490"/>
                  <a:pt x="185" y="16431"/>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6" name="Title 1">
            <a:extLst>
              <a:ext uri="{FF2B5EF4-FFF2-40B4-BE49-F238E27FC236}">
                <a16:creationId xmlns:a16="http://schemas.microsoft.com/office/drawing/2014/main" id="{FB89258A-6B83-1A44-A64A-33D6BDFFB60C}"/>
              </a:ext>
            </a:extLst>
          </p:cNvPr>
          <p:cNvSpPr txBox="1">
            <a:spLocks/>
          </p:cNvSpPr>
          <p:nvPr/>
        </p:nvSpPr>
        <p:spPr>
          <a:xfrm flipV="1">
            <a:off x="0" y="525038"/>
            <a:ext cx="838199" cy="45719"/>
          </a:xfrm>
          <a:custGeom>
            <a:avLst/>
            <a:gdLst>
              <a:gd name="connsiteX0" fmla="*/ 0 w 838199"/>
              <a:gd name="connsiteY0" fmla="*/ 0 h 45719"/>
              <a:gd name="connsiteX1" fmla="*/ 435863 w 838199"/>
              <a:gd name="connsiteY1" fmla="*/ 0 h 45719"/>
              <a:gd name="connsiteX2" fmla="*/ 838199 w 838199"/>
              <a:gd name="connsiteY2" fmla="*/ 0 h 45719"/>
              <a:gd name="connsiteX3" fmla="*/ 838199 w 838199"/>
              <a:gd name="connsiteY3" fmla="*/ 45719 h 45719"/>
              <a:gd name="connsiteX4" fmla="*/ 419100 w 838199"/>
              <a:gd name="connsiteY4" fmla="*/ 45719 h 45719"/>
              <a:gd name="connsiteX5" fmla="*/ 0 w 838199"/>
              <a:gd name="connsiteY5" fmla="*/ 45719 h 45719"/>
              <a:gd name="connsiteX6" fmla="*/ 0 w 838199"/>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199" h="45719" fill="none" extrusionOk="0">
                <a:moveTo>
                  <a:pt x="0" y="0"/>
                </a:moveTo>
                <a:cubicBezTo>
                  <a:pt x="160606" y="-20039"/>
                  <a:pt x="336323" y="6171"/>
                  <a:pt x="435863" y="0"/>
                </a:cubicBezTo>
                <a:cubicBezTo>
                  <a:pt x="535403" y="-6171"/>
                  <a:pt x="741766" y="15445"/>
                  <a:pt x="838199" y="0"/>
                </a:cubicBezTo>
                <a:cubicBezTo>
                  <a:pt x="841590" y="15756"/>
                  <a:pt x="833253" y="29950"/>
                  <a:pt x="838199" y="45719"/>
                </a:cubicBezTo>
                <a:cubicBezTo>
                  <a:pt x="691502" y="71036"/>
                  <a:pt x="528502" y="18016"/>
                  <a:pt x="419100" y="45719"/>
                </a:cubicBezTo>
                <a:cubicBezTo>
                  <a:pt x="309698" y="73422"/>
                  <a:pt x="86108" y="35665"/>
                  <a:pt x="0" y="45719"/>
                </a:cubicBezTo>
                <a:cubicBezTo>
                  <a:pt x="-941" y="24031"/>
                  <a:pt x="2953" y="22211"/>
                  <a:pt x="0" y="0"/>
                </a:cubicBezTo>
                <a:close/>
              </a:path>
              <a:path w="838199" h="45719" stroke="0" extrusionOk="0">
                <a:moveTo>
                  <a:pt x="0" y="0"/>
                </a:moveTo>
                <a:cubicBezTo>
                  <a:pt x="136601" y="-4537"/>
                  <a:pt x="281939" y="22723"/>
                  <a:pt x="419100" y="0"/>
                </a:cubicBezTo>
                <a:cubicBezTo>
                  <a:pt x="556261" y="-22723"/>
                  <a:pt x="654963" y="46288"/>
                  <a:pt x="838199" y="0"/>
                </a:cubicBezTo>
                <a:cubicBezTo>
                  <a:pt x="839560" y="15153"/>
                  <a:pt x="835782" y="34729"/>
                  <a:pt x="838199" y="45719"/>
                </a:cubicBezTo>
                <a:cubicBezTo>
                  <a:pt x="672588" y="89103"/>
                  <a:pt x="506625" y="7387"/>
                  <a:pt x="410718" y="45719"/>
                </a:cubicBezTo>
                <a:cubicBezTo>
                  <a:pt x="314811" y="84051"/>
                  <a:pt x="166678" y="26096"/>
                  <a:pt x="0" y="45719"/>
                </a:cubicBezTo>
                <a:cubicBezTo>
                  <a:pt x="-4409" y="29169"/>
                  <a:pt x="3605" y="12744"/>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401021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9ED00-8C74-654F-8044-B33238930B40}"/>
              </a:ext>
            </a:extLst>
          </p:cNvPr>
          <p:cNvSpPr>
            <a:spLocks noGrp="1"/>
          </p:cNvSpPr>
          <p:nvPr>
            <p:ph type="title"/>
          </p:nvPr>
        </p:nvSpPr>
        <p:spPr>
          <a:xfrm>
            <a:off x="1412965" y="18255"/>
            <a:ext cx="10515600" cy="1325563"/>
          </a:xfrm>
        </p:spPr>
        <p:txBody>
          <a:bodyPr/>
          <a:lstStyle/>
          <a:p>
            <a:r>
              <a:rPr lang="en-GB" b="1" dirty="0">
                <a:latin typeface="Georgia" panose="02040502050405020303" pitchFamily="18" charset="0"/>
              </a:rPr>
              <a:t>The USSR</a:t>
            </a:r>
          </a:p>
        </p:txBody>
      </p:sp>
      <p:sp>
        <p:nvSpPr>
          <p:cNvPr id="3" name="Content Placeholder 2">
            <a:extLst>
              <a:ext uri="{FF2B5EF4-FFF2-40B4-BE49-F238E27FC236}">
                <a16:creationId xmlns:a16="http://schemas.microsoft.com/office/drawing/2014/main" id="{65C9ACC8-3A85-AB42-B466-4D21C7920D43}"/>
              </a:ext>
            </a:extLst>
          </p:cNvPr>
          <p:cNvSpPr>
            <a:spLocks noGrp="1"/>
          </p:cNvSpPr>
          <p:nvPr>
            <p:ph idx="1"/>
          </p:nvPr>
        </p:nvSpPr>
        <p:spPr>
          <a:xfrm>
            <a:off x="131717" y="1279847"/>
            <a:ext cx="8311224" cy="6462378"/>
          </a:xfrm>
        </p:spPr>
        <p:txBody>
          <a:bodyPr>
            <a:normAutofit/>
          </a:bodyPr>
          <a:lstStyle/>
          <a:p>
            <a:pPr marL="0" indent="0">
              <a:lnSpc>
                <a:spcPct val="100000"/>
              </a:lnSpc>
              <a:buNone/>
            </a:pPr>
            <a:r>
              <a:rPr lang="en-GB" sz="2400" dirty="0"/>
              <a:t>It was not only US hostility that pushed Castro towards the Soviet Union and Soviet-style socialism. The Soviet economy model of modernization suited the Cuban leaders. They saw Stalin’s industrialisation of the Soviet Union without any outside assistance as a way of constructing a fairer society in Cuba in the face of hostility from the US. </a:t>
            </a:r>
          </a:p>
          <a:p>
            <a:pPr marL="0" indent="0">
              <a:lnSpc>
                <a:spcPct val="110000"/>
              </a:lnSpc>
              <a:buNone/>
            </a:pPr>
            <a:r>
              <a:rPr lang="en-GB" sz="2400" dirty="0"/>
              <a:t>The US trade embargo restricted the outlets for Cuban products to a limited number of countries, resulting in Cuba’s trade balance always being in deficit. Practically all Cuba’s oil purchases were from the USSR and Cuba was in debt to the USSR by 7 billion dollars. Cuba owed a further 3.5 billion to international banks.</a:t>
            </a:r>
          </a:p>
        </p:txBody>
      </p:sp>
      <p:sp>
        <p:nvSpPr>
          <p:cNvPr id="4" name="Title 1">
            <a:extLst>
              <a:ext uri="{FF2B5EF4-FFF2-40B4-BE49-F238E27FC236}">
                <a16:creationId xmlns:a16="http://schemas.microsoft.com/office/drawing/2014/main" id="{79878C7F-46A9-6C44-8900-8BAAD6E69EB1}"/>
              </a:ext>
            </a:extLst>
          </p:cNvPr>
          <p:cNvSpPr txBox="1">
            <a:spLocks/>
          </p:cNvSpPr>
          <p:nvPr/>
        </p:nvSpPr>
        <p:spPr>
          <a:xfrm flipV="1">
            <a:off x="4441371" y="605712"/>
            <a:ext cx="7750629" cy="57069"/>
          </a:xfrm>
          <a:custGeom>
            <a:avLst/>
            <a:gdLst>
              <a:gd name="connsiteX0" fmla="*/ 0 w 7750629"/>
              <a:gd name="connsiteY0" fmla="*/ 0 h 57069"/>
              <a:gd name="connsiteX1" fmla="*/ 363683 w 7750629"/>
              <a:gd name="connsiteY1" fmla="*/ 0 h 57069"/>
              <a:gd name="connsiteX2" fmla="*/ 1114898 w 7750629"/>
              <a:gd name="connsiteY2" fmla="*/ 0 h 57069"/>
              <a:gd name="connsiteX3" fmla="*/ 1866113 w 7750629"/>
              <a:gd name="connsiteY3" fmla="*/ 0 h 57069"/>
              <a:gd name="connsiteX4" fmla="*/ 2229796 w 7750629"/>
              <a:gd name="connsiteY4" fmla="*/ 0 h 57069"/>
              <a:gd name="connsiteX5" fmla="*/ 2825999 w 7750629"/>
              <a:gd name="connsiteY5" fmla="*/ 0 h 57069"/>
              <a:gd name="connsiteX6" fmla="*/ 3577213 w 7750629"/>
              <a:gd name="connsiteY6" fmla="*/ 0 h 57069"/>
              <a:gd name="connsiteX7" fmla="*/ 3940897 w 7750629"/>
              <a:gd name="connsiteY7" fmla="*/ 0 h 57069"/>
              <a:gd name="connsiteX8" fmla="*/ 4537099 w 7750629"/>
              <a:gd name="connsiteY8" fmla="*/ 0 h 57069"/>
              <a:gd name="connsiteX9" fmla="*/ 5133301 w 7750629"/>
              <a:gd name="connsiteY9" fmla="*/ 0 h 57069"/>
              <a:gd name="connsiteX10" fmla="*/ 5496985 w 7750629"/>
              <a:gd name="connsiteY10" fmla="*/ 0 h 57069"/>
              <a:gd name="connsiteX11" fmla="*/ 6015681 w 7750629"/>
              <a:gd name="connsiteY11" fmla="*/ 0 h 57069"/>
              <a:gd name="connsiteX12" fmla="*/ 6379364 w 7750629"/>
              <a:gd name="connsiteY12" fmla="*/ 0 h 57069"/>
              <a:gd name="connsiteX13" fmla="*/ 6743047 w 7750629"/>
              <a:gd name="connsiteY13" fmla="*/ 0 h 57069"/>
              <a:gd name="connsiteX14" fmla="*/ 7184237 w 7750629"/>
              <a:gd name="connsiteY14" fmla="*/ 0 h 57069"/>
              <a:gd name="connsiteX15" fmla="*/ 7750629 w 7750629"/>
              <a:gd name="connsiteY15" fmla="*/ 0 h 57069"/>
              <a:gd name="connsiteX16" fmla="*/ 7750629 w 7750629"/>
              <a:gd name="connsiteY16" fmla="*/ 57069 h 57069"/>
              <a:gd name="connsiteX17" fmla="*/ 7386946 w 7750629"/>
              <a:gd name="connsiteY17" fmla="*/ 57069 h 57069"/>
              <a:gd name="connsiteX18" fmla="*/ 7023262 w 7750629"/>
              <a:gd name="connsiteY18" fmla="*/ 57069 h 57069"/>
              <a:gd name="connsiteX19" fmla="*/ 6582073 w 7750629"/>
              <a:gd name="connsiteY19" fmla="*/ 57069 h 57069"/>
              <a:gd name="connsiteX20" fmla="*/ 6063377 w 7750629"/>
              <a:gd name="connsiteY20" fmla="*/ 57069 h 57069"/>
              <a:gd name="connsiteX21" fmla="*/ 5544681 w 7750629"/>
              <a:gd name="connsiteY21" fmla="*/ 57069 h 57069"/>
              <a:gd name="connsiteX22" fmla="*/ 5025985 w 7750629"/>
              <a:gd name="connsiteY22" fmla="*/ 57069 h 57069"/>
              <a:gd name="connsiteX23" fmla="*/ 4274770 w 7750629"/>
              <a:gd name="connsiteY23" fmla="*/ 57069 h 57069"/>
              <a:gd name="connsiteX24" fmla="*/ 3911087 w 7750629"/>
              <a:gd name="connsiteY24" fmla="*/ 57069 h 57069"/>
              <a:gd name="connsiteX25" fmla="*/ 3469897 w 7750629"/>
              <a:gd name="connsiteY25" fmla="*/ 57069 h 57069"/>
              <a:gd name="connsiteX26" fmla="*/ 2796188 w 7750629"/>
              <a:gd name="connsiteY26" fmla="*/ 57069 h 57069"/>
              <a:gd name="connsiteX27" fmla="*/ 2044974 w 7750629"/>
              <a:gd name="connsiteY27" fmla="*/ 57069 h 57069"/>
              <a:gd name="connsiteX28" fmla="*/ 1526278 w 7750629"/>
              <a:gd name="connsiteY28" fmla="*/ 57069 h 57069"/>
              <a:gd name="connsiteX29" fmla="*/ 1007582 w 7750629"/>
              <a:gd name="connsiteY29" fmla="*/ 57069 h 57069"/>
              <a:gd name="connsiteX30" fmla="*/ 643898 w 7750629"/>
              <a:gd name="connsiteY30" fmla="*/ 57069 h 57069"/>
              <a:gd name="connsiteX31" fmla="*/ 0 w 7750629"/>
              <a:gd name="connsiteY31" fmla="*/ 57069 h 57069"/>
              <a:gd name="connsiteX32" fmla="*/ 0 w 7750629"/>
              <a:gd name="connsiteY32" fmla="*/ 0 h 5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50629" h="57069" fill="none" extrusionOk="0">
                <a:moveTo>
                  <a:pt x="0" y="0"/>
                </a:moveTo>
                <a:cubicBezTo>
                  <a:pt x="153689" y="-9196"/>
                  <a:pt x="249866" y="40613"/>
                  <a:pt x="363683" y="0"/>
                </a:cubicBezTo>
                <a:cubicBezTo>
                  <a:pt x="477500" y="-40613"/>
                  <a:pt x="746759" y="1561"/>
                  <a:pt x="1114898" y="0"/>
                </a:cubicBezTo>
                <a:cubicBezTo>
                  <a:pt x="1483038" y="-1561"/>
                  <a:pt x="1595991" y="69824"/>
                  <a:pt x="1866113" y="0"/>
                </a:cubicBezTo>
                <a:cubicBezTo>
                  <a:pt x="2136236" y="-69824"/>
                  <a:pt x="2115394" y="40874"/>
                  <a:pt x="2229796" y="0"/>
                </a:cubicBezTo>
                <a:cubicBezTo>
                  <a:pt x="2344198" y="-40874"/>
                  <a:pt x="2610276" y="43363"/>
                  <a:pt x="2825999" y="0"/>
                </a:cubicBezTo>
                <a:cubicBezTo>
                  <a:pt x="3041722" y="-43363"/>
                  <a:pt x="3378740" y="88993"/>
                  <a:pt x="3577213" y="0"/>
                </a:cubicBezTo>
                <a:cubicBezTo>
                  <a:pt x="3775686" y="-88993"/>
                  <a:pt x="3771121" y="33321"/>
                  <a:pt x="3940897" y="0"/>
                </a:cubicBezTo>
                <a:cubicBezTo>
                  <a:pt x="4110673" y="-33321"/>
                  <a:pt x="4248524" y="66516"/>
                  <a:pt x="4537099" y="0"/>
                </a:cubicBezTo>
                <a:cubicBezTo>
                  <a:pt x="4825674" y="-66516"/>
                  <a:pt x="4997080" y="54284"/>
                  <a:pt x="5133301" y="0"/>
                </a:cubicBezTo>
                <a:cubicBezTo>
                  <a:pt x="5269522" y="-54284"/>
                  <a:pt x="5419087" y="19625"/>
                  <a:pt x="5496985" y="0"/>
                </a:cubicBezTo>
                <a:cubicBezTo>
                  <a:pt x="5574883" y="-19625"/>
                  <a:pt x="5774875" y="21832"/>
                  <a:pt x="6015681" y="0"/>
                </a:cubicBezTo>
                <a:cubicBezTo>
                  <a:pt x="6256487" y="-21832"/>
                  <a:pt x="6282452" y="6201"/>
                  <a:pt x="6379364" y="0"/>
                </a:cubicBezTo>
                <a:cubicBezTo>
                  <a:pt x="6476276" y="-6201"/>
                  <a:pt x="6571065" y="35752"/>
                  <a:pt x="6743047" y="0"/>
                </a:cubicBezTo>
                <a:cubicBezTo>
                  <a:pt x="6915029" y="-35752"/>
                  <a:pt x="7069301" y="38175"/>
                  <a:pt x="7184237" y="0"/>
                </a:cubicBezTo>
                <a:cubicBezTo>
                  <a:pt x="7299173" y="-38175"/>
                  <a:pt x="7617101" y="11218"/>
                  <a:pt x="7750629" y="0"/>
                </a:cubicBezTo>
                <a:cubicBezTo>
                  <a:pt x="7756370" y="27976"/>
                  <a:pt x="7744840" y="30025"/>
                  <a:pt x="7750629" y="57069"/>
                </a:cubicBezTo>
                <a:cubicBezTo>
                  <a:pt x="7593398" y="82964"/>
                  <a:pt x="7512893" y="27205"/>
                  <a:pt x="7386946" y="57069"/>
                </a:cubicBezTo>
                <a:cubicBezTo>
                  <a:pt x="7260999" y="86933"/>
                  <a:pt x="7160109" y="32446"/>
                  <a:pt x="7023262" y="57069"/>
                </a:cubicBezTo>
                <a:cubicBezTo>
                  <a:pt x="6886415" y="81692"/>
                  <a:pt x="6756929" y="8198"/>
                  <a:pt x="6582073" y="57069"/>
                </a:cubicBezTo>
                <a:cubicBezTo>
                  <a:pt x="6407217" y="105940"/>
                  <a:pt x="6266407" y="27525"/>
                  <a:pt x="6063377" y="57069"/>
                </a:cubicBezTo>
                <a:cubicBezTo>
                  <a:pt x="5860347" y="86613"/>
                  <a:pt x="5740873" y="-943"/>
                  <a:pt x="5544681" y="57069"/>
                </a:cubicBezTo>
                <a:cubicBezTo>
                  <a:pt x="5348489" y="115081"/>
                  <a:pt x="5202945" y="10530"/>
                  <a:pt x="5025985" y="57069"/>
                </a:cubicBezTo>
                <a:cubicBezTo>
                  <a:pt x="4849025" y="103608"/>
                  <a:pt x="4527727" y="-28266"/>
                  <a:pt x="4274770" y="57069"/>
                </a:cubicBezTo>
                <a:cubicBezTo>
                  <a:pt x="4021813" y="142404"/>
                  <a:pt x="4077305" y="49402"/>
                  <a:pt x="3911087" y="57069"/>
                </a:cubicBezTo>
                <a:cubicBezTo>
                  <a:pt x="3744869" y="64736"/>
                  <a:pt x="3640825" y="9419"/>
                  <a:pt x="3469897" y="57069"/>
                </a:cubicBezTo>
                <a:cubicBezTo>
                  <a:pt x="3298969" y="104719"/>
                  <a:pt x="3022775" y="-2296"/>
                  <a:pt x="2796188" y="57069"/>
                </a:cubicBezTo>
                <a:cubicBezTo>
                  <a:pt x="2569601" y="116434"/>
                  <a:pt x="2340059" y="31247"/>
                  <a:pt x="2044974" y="57069"/>
                </a:cubicBezTo>
                <a:cubicBezTo>
                  <a:pt x="1749889" y="82891"/>
                  <a:pt x="1631529" y="35912"/>
                  <a:pt x="1526278" y="57069"/>
                </a:cubicBezTo>
                <a:cubicBezTo>
                  <a:pt x="1421027" y="78226"/>
                  <a:pt x="1153461" y="9850"/>
                  <a:pt x="1007582" y="57069"/>
                </a:cubicBezTo>
                <a:cubicBezTo>
                  <a:pt x="861703" y="104288"/>
                  <a:pt x="775247" y="27987"/>
                  <a:pt x="643898" y="57069"/>
                </a:cubicBezTo>
                <a:cubicBezTo>
                  <a:pt x="512549" y="86151"/>
                  <a:pt x="281091" y="38015"/>
                  <a:pt x="0" y="57069"/>
                </a:cubicBezTo>
                <a:cubicBezTo>
                  <a:pt x="-5189" y="32618"/>
                  <a:pt x="1201" y="19812"/>
                  <a:pt x="0" y="0"/>
                </a:cubicBezTo>
                <a:close/>
              </a:path>
              <a:path w="7750629" h="57069" stroke="0" extrusionOk="0">
                <a:moveTo>
                  <a:pt x="0" y="0"/>
                </a:moveTo>
                <a:cubicBezTo>
                  <a:pt x="175182" y="-61403"/>
                  <a:pt x="326984" y="36780"/>
                  <a:pt x="596202" y="0"/>
                </a:cubicBezTo>
                <a:cubicBezTo>
                  <a:pt x="865420" y="-36780"/>
                  <a:pt x="890631" y="52382"/>
                  <a:pt x="1037392" y="0"/>
                </a:cubicBezTo>
                <a:cubicBezTo>
                  <a:pt x="1184153" y="-52382"/>
                  <a:pt x="1464510" y="74124"/>
                  <a:pt x="1788607" y="0"/>
                </a:cubicBezTo>
                <a:cubicBezTo>
                  <a:pt x="2112704" y="-74124"/>
                  <a:pt x="2143178" y="43923"/>
                  <a:pt x="2307303" y="0"/>
                </a:cubicBezTo>
                <a:cubicBezTo>
                  <a:pt x="2471428" y="-43923"/>
                  <a:pt x="2693417" y="48286"/>
                  <a:pt x="2825999" y="0"/>
                </a:cubicBezTo>
                <a:cubicBezTo>
                  <a:pt x="2958581" y="-48286"/>
                  <a:pt x="3216318" y="23073"/>
                  <a:pt x="3499707" y="0"/>
                </a:cubicBezTo>
                <a:cubicBezTo>
                  <a:pt x="3783096" y="-23073"/>
                  <a:pt x="4012000" y="56397"/>
                  <a:pt x="4173416" y="0"/>
                </a:cubicBezTo>
                <a:cubicBezTo>
                  <a:pt x="4334832" y="-56397"/>
                  <a:pt x="4453895" y="10949"/>
                  <a:pt x="4614605" y="0"/>
                </a:cubicBezTo>
                <a:cubicBezTo>
                  <a:pt x="4775315" y="-10949"/>
                  <a:pt x="5105545" y="81756"/>
                  <a:pt x="5365820" y="0"/>
                </a:cubicBezTo>
                <a:cubicBezTo>
                  <a:pt x="5626095" y="-81756"/>
                  <a:pt x="5748759" y="10399"/>
                  <a:pt x="6117035" y="0"/>
                </a:cubicBezTo>
                <a:cubicBezTo>
                  <a:pt x="6485311" y="-10399"/>
                  <a:pt x="6457811" y="23006"/>
                  <a:pt x="6713237" y="0"/>
                </a:cubicBezTo>
                <a:cubicBezTo>
                  <a:pt x="6968663" y="-23006"/>
                  <a:pt x="7303352" y="12768"/>
                  <a:pt x="7750629" y="0"/>
                </a:cubicBezTo>
                <a:cubicBezTo>
                  <a:pt x="7751189" y="26888"/>
                  <a:pt x="7748529" y="38448"/>
                  <a:pt x="7750629" y="57069"/>
                </a:cubicBezTo>
                <a:cubicBezTo>
                  <a:pt x="7567594" y="106139"/>
                  <a:pt x="7198528" y="11592"/>
                  <a:pt x="6999414" y="57069"/>
                </a:cubicBezTo>
                <a:cubicBezTo>
                  <a:pt x="6800300" y="102546"/>
                  <a:pt x="6755801" y="49965"/>
                  <a:pt x="6558225" y="57069"/>
                </a:cubicBezTo>
                <a:cubicBezTo>
                  <a:pt x="6360649" y="64173"/>
                  <a:pt x="6132938" y="23812"/>
                  <a:pt x="5962022" y="57069"/>
                </a:cubicBezTo>
                <a:cubicBezTo>
                  <a:pt x="5791106" y="90326"/>
                  <a:pt x="5700993" y="56274"/>
                  <a:pt x="5598339" y="57069"/>
                </a:cubicBezTo>
                <a:cubicBezTo>
                  <a:pt x="5495685" y="57864"/>
                  <a:pt x="5323126" y="-1620"/>
                  <a:pt x="5079643" y="57069"/>
                </a:cubicBezTo>
                <a:cubicBezTo>
                  <a:pt x="4836160" y="115758"/>
                  <a:pt x="4817692" y="27336"/>
                  <a:pt x="4638453" y="57069"/>
                </a:cubicBezTo>
                <a:cubicBezTo>
                  <a:pt x="4459214" y="86802"/>
                  <a:pt x="4408392" y="38327"/>
                  <a:pt x="4274770" y="57069"/>
                </a:cubicBezTo>
                <a:cubicBezTo>
                  <a:pt x="4141148" y="75811"/>
                  <a:pt x="3768569" y="3771"/>
                  <a:pt x="3601061" y="57069"/>
                </a:cubicBezTo>
                <a:cubicBezTo>
                  <a:pt x="3433553" y="110367"/>
                  <a:pt x="3182396" y="-22477"/>
                  <a:pt x="2927353" y="57069"/>
                </a:cubicBezTo>
                <a:cubicBezTo>
                  <a:pt x="2672310" y="136615"/>
                  <a:pt x="2651347" y="53806"/>
                  <a:pt x="2408657" y="57069"/>
                </a:cubicBezTo>
                <a:cubicBezTo>
                  <a:pt x="2165967" y="60332"/>
                  <a:pt x="2081434" y="-942"/>
                  <a:pt x="1889961" y="57069"/>
                </a:cubicBezTo>
                <a:cubicBezTo>
                  <a:pt x="1698488" y="115080"/>
                  <a:pt x="1454802" y="3208"/>
                  <a:pt x="1293759" y="57069"/>
                </a:cubicBezTo>
                <a:cubicBezTo>
                  <a:pt x="1132716" y="110930"/>
                  <a:pt x="899096" y="40778"/>
                  <a:pt x="775063" y="57069"/>
                </a:cubicBezTo>
                <a:cubicBezTo>
                  <a:pt x="651030" y="73360"/>
                  <a:pt x="208318" y="-19317"/>
                  <a:pt x="0" y="57069"/>
                </a:cubicBezTo>
                <a:cubicBezTo>
                  <a:pt x="-3474" y="34806"/>
                  <a:pt x="1105" y="22338"/>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7D039989-830C-B042-8DEA-B654FE458A4F}"/>
              </a:ext>
            </a:extLst>
          </p:cNvPr>
          <p:cNvSpPr txBox="1">
            <a:spLocks/>
          </p:cNvSpPr>
          <p:nvPr/>
        </p:nvSpPr>
        <p:spPr>
          <a:xfrm>
            <a:off x="2177" y="617065"/>
            <a:ext cx="1410787" cy="63972"/>
          </a:xfrm>
          <a:custGeom>
            <a:avLst/>
            <a:gdLst>
              <a:gd name="connsiteX0" fmla="*/ 0 w 1410787"/>
              <a:gd name="connsiteY0" fmla="*/ 0 h 63972"/>
              <a:gd name="connsiteX1" fmla="*/ 470262 w 1410787"/>
              <a:gd name="connsiteY1" fmla="*/ 0 h 63972"/>
              <a:gd name="connsiteX2" fmla="*/ 968740 w 1410787"/>
              <a:gd name="connsiteY2" fmla="*/ 0 h 63972"/>
              <a:gd name="connsiteX3" fmla="*/ 1410787 w 1410787"/>
              <a:gd name="connsiteY3" fmla="*/ 0 h 63972"/>
              <a:gd name="connsiteX4" fmla="*/ 1410787 w 1410787"/>
              <a:gd name="connsiteY4" fmla="*/ 63972 h 63972"/>
              <a:gd name="connsiteX5" fmla="*/ 968740 w 1410787"/>
              <a:gd name="connsiteY5" fmla="*/ 63972 h 63972"/>
              <a:gd name="connsiteX6" fmla="*/ 498478 w 1410787"/>
              <a:gd name="connsiteY6" fmla="*/ 63972 h 63972"/>
              <a:gd name="connsiteX7" fmla="*/ 0 w 1410787"/>
              <a:gd name="connsiteY7" fmla="*/ 63972 h 63972"/>
              <a:gd name="connsiteX8" fmla="*/ 0 w 1410787"/>
              <a:gd name="connsiteY8" fmla="*/ 0 h 6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0787" h="63972" fill="none" extrusionOk="0">
                <a:moveTo>
                  <a:pt x="0" y="0"/>
                </a:moveTo>
                <a:cubicBezTo>
                  <a:pt x="133101" y="-37923"/>
                  <a:pt x="304399" y="48432"/>
                  <a:pt x="470262" y="0"/>
                </a:cubicBezTo>
                <a:cubicBezTo>
                  <a:pt x="636125" y="-48432"/>
                  <a:pt x="860271" y="45828"/>
                  <a:pt x="968740" y="0"/>
                </a:cubicBezTo>
                <a:cubicBezTo>
                  <a:pt x="1077209" y="-45828"/>
                  <a:pt x="1275213" y="46258"/>
                  <a:pt x="1410787" y="0"/>
                </a:cubicBezTo>
                <a:cubicBezTo>
                  <a:pt x="1412937" y="25248"/>
                  <a:pt x="1404901" y="46235"/>
                  <a:pt x="1410787" y="63972"/>
                </a:cubicBezTo>
                <a:cubicBezTo>
                  <a:pt x="1252883" y="114034"/>
                  <a:pt x="1186132" y="42967"/>
                  <a:pt x="968740" y="63972"/>
                </a:cubicBezTo>
                <a:cubicBezTo>
                  <a:pt x="751348" y="84977"/>
                  <a:pt x="621592" y="19099"/>
                  <a:pt x="498478" y="63972"/>
                </a:cubicBezTo>
                <a:cubicBezTo>
                  <a:pt x="375364" y="108845"/>
                  <a:pt x="183666" y="57607"/>
                  <a:pt x="0" y="63972"/>
                </a:cubicBezTo>
                <a:cubicBezTo>
                  <a:pt x="-3222" y="43914"/>
                  <a:pt x="3045" y="25072"/>
                  <a:pt x="0" y="0"/>
                </a:cubicBezTo>
                <a:close/>
              </a:path>
              <a:path w="1410787" h="63972" stroke="0" extrusionOk="0">
                <a:moveTo>
                  <a:pt x="0" y="0"/>
                </a:moveTo>
                <a:cubicBezTo>
                  <a:pt x="171293" y="-39847"/>
                  <a:pt x="259179" y="39737"/>
                  <a:pt x="470262" y="0"/>
                </a:cubicBezTo>
                <a:cubicBezTo>
                  <a:pt x="681345" y="-39737"/>
                  <a:pt x="771562" y="3296"/>
                  <a:pt x="912309" y="0"/>
                </a:cubicBezTo>
                <a:cubicBezTo>
                  <a:pt x="1053056" y="-3296"/>
                  <a:pt x="1164397" y="23142"/>
                  <a:pt x="1410787" y="0"/>
                </a:cubicBezTo>
                <a:cubicBezTo>
                  <a:pt x="1413103" y="28625"/>
                  <a:pt x="1404236" y="48923"/>
                  <a:pt x="1410787" y="63972"/>
                </a:cubicBezTo>
                <a:cubicBezTo>
                  <a:pt x="1243205" y="88106"/>
                  <a:pt x="1137638" y="28253"/>
                  <a:pt x="940525" y="63972"/>
                </a:cubicBezTo>
                <a:cubicBezTo>
                  <a:pt x="743412" y="99691"/>
                  <a:pt x="674092" y="32344"/>
                  <a:pt x="484370" y="63972"/>
                </a:cubicBezTo>
                <a:cubicBezTo>
                  <a:pt x="294649" y="95600"/>
                  <a:pt x="167304" y="35247"/>
                  <a:pt x="0" y="63972"/>
                </a:cubicBezTo>
                <a:cubicBezTo>
                  <a:pt x="-4578" y="42293"/>
                  <a:pt x="4393" y="13850"/>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pic>
        <p:nvPicPr>
          <p:cNvPr id="6" name="Picture 5">
            <a:extLst>
              <a:ext uri="{FF2B5EF4-FFF2-40B4-BE49-F238E27FC236}">
                <a16:creationId xmlns:a16="http://schemas.microsoft.com/office/drawing/2014/main" id="{5B02D3CC-DA15-494B-A486-96E816A8910E}"/>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8858053" y="883227"/>
            <a:ext cx="3202230" cy="2545773"/>
          </a:xfrm>
          <a:prstGeom prst="rect">
            <a:avLst/>
          </a:prstGeom>
        </p:spPr>
      </p:pic>
      <p:pic>
        <p:nvPicPr>
          <p:cNvPr id="7" name="Picture 6">
            <a:extLst>
              <a:ext uri="{FF2B5EF4-FFF2-40B4-BE49-F238E27FC236}">
                <a16:creationId xmlns:a16="http://schemas.microsoft.com/office/drawing/2014/main" id="{EBCCF8EF-9798-8E44-B352-80E8293711B8}"/>
              </a:ext>
            </a:extLst>
          </p:cNvPr>
          <p:cNvPicPr>
            <a:picLocks noChangeAspect="1"/>
          </p:cNvPicPr>
          <p:nvPr/>
        </p:nvPicPr>
        <p:blipFill>
          <a:blip r:embed="rId4"/>
          <a:stretch>
            <a:fillRect/>
          </a:stretch>
        </p:blipFill>
        <p:spPr>
          <a:xfrm>
            <a:off x="8929155" y="3649446"/>
            <a:ext cx="2999410" cy="2912330"/>
          </a:xfrm>
          <a:prstGeom prst="rect">
            <a:avLst/>
          </a:prstGeom>
        </p:spPr>
      </p:pic>
    </p:spTree>
    <p:extLst>
      <p:ext uri="{BB962C8B-B14F-4D97-AF65-F5344CB8AC3E}">
        <p14:creationId xmlns:p14="http://schemas.microsoft.com/office/powerpoint/2010/main" val="2586746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9ED00-8C74-654F-8044-B33238930B40}"/>
              </a:ext>
            </a:extLst>
          </p:cNvPr>
          <p:cNvSpPr>
            <a:spLocks noGrp="1"/>
          </p:cNvSpPr>
          <p:nvPr>
            <p:ph type="title"/>
          </p:nvPr>
        </p:nvSpPr>
        <p:spPr>
          <a:xfrm>
            <a:off x="1412965" y="18255"/>
            <a:ext cx="10515600" cy="1325563"/>
          </a:xfrm>
        </p:spPr>
        <p:txBody>
          <a:bodyPr/>
          <a:lstStyle/>
          <a:p>
            <a:r>
              <a:rPr lang="en-GB" b="1" dirty="0">
                <a:latin typeface="Georgia" panose="02040502050405020303" pitchFamily="18" charset="0"/>
              </a:rPr>
              <a:t>The USSR</a:t>
            </a:r>
          </a:p>
        </p:txBody>
      </p:sp>
      <p:sp>
        <p:nvSpPr>
          <p:cNvPr id="3" name="Content Placeholder 2">
            <a:extLst>
              <a:ext uri="{FF2B5EF4-FFF2-40B4-BE49-F238E27FC236}">
                <a16:creationId xmlns:a16="http://schemas.microsoft.com/office/drawing/2014/main" id="{65C9ACC8-3A85-AB42-B466-4D21C7920D43}"/>
              </a:ext>
            </a:extLst>
          </p:cNvPr>
          <p:cNvSpPr>
            <a:spLocks noGrp="1"/>
          </p:cNvSpPr>
          <p:nvPr>
            <p:ph idx="1"/>
          </p:nvPr>
        </p:nvSpPr>
        <p:spPr>
          <a:xfrm>
            <a:off x="197576" y="720303"/>
            <a:ext cx="11796848" cy="5897057"/>
          </a:xfrm>
        </p:spPr>
        <p:txBody>
          <a:bodyPr>
            <a:normAutofit fontScale="92500" lnSpcReduction="10000"/>
          </a:bodyPr>
          <a:lstStyle/>
          <a:p>
            <a:pPr marL="0" indent="0">
              <a:lnSpc>
                <a:spcPct val="120000"/>
              </a:lnSpc>
              <a:buNone/>
            </a:pPr>
            <a:endParaRPr lang="en-GB" sz="3200" dirty="0"/>
          </a:p>
          <a:p>
            <a:pPr marL="0" indent="0">
              <a:lnSpc>
                <a:spcPct val="120000"/>
              </a:lnSpc>
              <a:buNone/>
            </a:pPr>
            <a:r>
              <a:rPr lang="en-GB" sz="3000" dirty="0"/>
              <a:t>The Cuban Missile Crisis temporarily disrupted good relations with the Soviet Union as Castro felt Cuba had be used. Furthermore, after the Cuban Missile Crisis, the Soviets were put into a difficult situation. Cuba was safe from invasion, barring missteps by Castro that would present direct threats to vital US interests. There was also the problem that Washington had the tendency to view Communist actors as the puppets of Moscow. The Kremlin did not want the US to think the Soviets were behind Castro’s attempts to overturn the international system in the Western Hemisphere. </a:t>
            </a:r>
          </a:p>
          <a:p>
            <a:pPr>
              <a:lnSpc>
                <a:spcPct val="120000"/>
              </a:lnSpc>
            </a:pPr>
            <a:r>
              <a:rPr lang="en-GB" sz="3000" i="1" dirty="0"/>
              <a:t>The USSR distanced itself from Castro’s actions, but maintained economic aid. It could not abandon its only ally in the Americas.</a:t>
            </a:r>
          </a:p>
          <a:p>
            <a:pPr marL="0" indent="0">
              <a:buNone/>
            </a:pPr>
            <a:endParaRPr lang="en-GB" dirty="0"/>
          </a:p>
        </p:txBody>
      </p:sp>
      <p:sp>
        <p:nvSpPr>
          <p:cNvPr id="4" name="Title 1">
            <a:extLst>
              <a:ext uri="{FF2B5EF4-FFF2-40B4-BE49-F238E27FC236}">
                <a16:creationId xmlns:a16="http://schemas.microsoft.com/office/drawing/2014/main" id="{79878C7F-46A9-6C44-8900-8BAAD6E69EB1}"/>
              </a:ext>
            </a:extLst>
          </p:cNvPr>
          <p:cNvSpPr txBox="1">
            <a:spLocks/>
          </p:cNvSpPr>
          <p:nvPr/>
        </p:nvSpPr>
        <p:spPr>
          <a:xfrm flipV="1">
            <a:off x="4441371" y="605712"/>
            <a:ext cx="7750629" cy="57069"/>
          </a:xfrm>
          <a:custGeom>
            <a:avLst/>
            <a:gdLst>
              <a:gd name="connsiteX0" fmla="*/ 0 w 7750629"/>
              <a:gd name="connsiteY0" fmla="*/ 0 h 57069"/>
              <a:gd name="connsiteX1" fmla="*/ 363683 w 7750629"/>
              <a:gd name="connsiteY1" fmla="*/ 0 h 57069"/>
              <a:gd name="connsiteX2" fmla="*/ 1114898 w 7750629"/>
              <a:gd name="connsiteY2" fmla="*/ 0 h 57069"/>
              <a:gd name="connsiteX3" fmla="*/ 1866113 w 7750629"/>
              <a:gd name="connsiteY3" fmla="*/ 0 h 57069"/>
              <a:gd name="connsiteX4" fmla="*/ 2229796 w 7750629"/>
              <a:gd name="connsiteY4" fmla="*/ 0 h 57069"/>
              <a:gd name="connsiteX5" fmla="*/ 2825999 w 7750629"/>
              <a:gd name="connsiteY5" fmla="*/ 0 h 57069"/>
              <a:gd name="connsiteX6" fmla="*/ 3577213 w 7750629"/>
              <a:gd name="connsiteY6" fmla="*/ 0 h 57069"/>
              <a:gd name="connsiteX7" fmla="*/ 3940897 w 7750629"/>
              <a:gd name="connsiteY7" fmla="*/ 0 h 57069"/>
              <a:gd name="connsiteX8" fmla="*/ 4537099 w 7750629"/>
              <a:gd name="connsiteY8" fmla="*/ 0 h 57069"/>
              <a:gd name="connsiteX9" fmla="*/ 5133301 w 7750629"/>
              <a:gd name="connsiteY9" fmla="*/ 0 h 57069"/>
              <a:gd name="connsiteX10" fmla="*/ 5496985 w 7750629"/>
              <a:gd name="connsiteY10" fmla="*/ 0 h 57069"/>
              <a:gd name="connsiteX11" fmla="*/ 6015681 w 7750629"/>
              <a:gd name="connsiteY11" fmla="*/ 0 h 57069"/>
              <a:gd name="connsiteX12" fmla="*/ 6379364 w 7750629"/>
              <a:gd name="connsiteY12" fmla="*/ 0 h 57069"/>
              <a:gd name="connsiteX13" fmla="*/ 6743047 w 7750629"/>
              <a:gd name="connsiteY13" fmla="*/ 0 h 57069"/>
              <a:gd name="connsiteX14" fmla="*/ 7184237 w 7750629"/>
              <a:gd name="connsiteY14" fmla="*/ 0 h 57069"/>
              <a:gd name="connsiteX15" fmla="*/ 7750629 w 7750629"/>
              <a:gd name="connsiteY15" fmla="*/ 0 h 57069"/>
              <a:gd name="connsiteX16" fmla="*/ 7750629 w 7750629"/>
              <a:gd name="connsiteY16" fmla="*/ 57069 h 57069"/>
              <a:gd name="connsiteX17" fmla="*/ 7386946 w 7750629"/>
              <a:gd name="connsiteY17" fmla="*/ 57069 h 57069"/>
              <a:gd name="connsiteX18" fmla="*/ 7023262 w 7750629"/>
              <a:gd name="connsiteY18" fmla="*/ 57069 h 57069"/>
              <a:gd name="connsiteX19" fmla="*/ 6582073 w 7750629"/>
              <a:gd name="connsiteY19" fmla="*/ 57069 h 57069"/>
              <a:gd name="connsiteX20" fmla="*/ 6063377 w 7750629"/>
              <a:gd name="connsiteY20" fmla="*/ 57069 h 57069"/>
              <a:gd name="connsiteX21" fmla="*/ 5544681 w 7750629"/>
              <a:gd name="connsiteY21" fmla="*/ 57069 h 57069"/>
              <a:gd name="connsiteX22" fmla="*/ 5025985 w 7750629"/>
              <a:gd name="connsiteY22" fmla="*/ 57069 h 57069"/>
              <a:gd name="connsiteX23" fmla="*/ 4274770 w 7750629"/>
              <a:gd name="connsiteY23" fmla="*/ 57069 h 57069"/>
              <a:gd name="connsiteX24" fmla="*/ 3911087 w 7750629"/>
              <a:gd name="connsiteY24" fmla="*/ 57069 h 57069"/>
              <a:gd name="connsiteX25" fmla="*/ 3469897 w 7750629"/>
              <a:gd name="connsiteY25" fmla="*/ 57069 h 57069"/>
              <a:gd name="connsiteX26" fmla="*/ 2796188 w 7750629"/>
              <a:gd name="connsiteY26" fmla="*/ 57069 h 57069"/>
              <a:gd name="connsiteX27" fmla="*/ 2044974 w 7750629"/>
              <a:gd name="connsiteY27" fmla="*/ 57069 h 57069"/>
              <a:gd name="connsiteX28" fmla="*/ 1526278 w 7750629"/>
              <a:gd name="connsiteY28" fmla="*/ 57069 h 57069"/>
              <a:gd name="connsiteX29" fmla="*/ 1007582 w 7750629"/>
              <a:gd name="connsiteY29" fmla="*/ 57069 h 57069"/>
              <a:gd name="connsiteX30" fmla="*/ 643898 w 7750629"/>
              <a:gd name="connsiteY30" fmla="*/ 57069 h 57069"/>
              <a:gd name="connsiteX31" fmla="*/ 0 w 7750629"/>
              <a:gd name="connsiteY31" fmla="*/ 57069 h 57069"/>
              <a:gd name="connsiteX32" fmla="*/ 0 w 7750629"/>
              <a:gd name="connsiteY32" fmla="*/ 0 h 5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50629" h="57069" fill="none" extrusionOk="0">
                <a:moveTo>
                  <a:pt x="0" y="0"/>
                </a:moveTo>
                <a:cubicBezTo>
                  <a:pt x="153689" y="-9196"/>
                  <a:pt x="249866" y="40613"/>
                  <a:pt x="363683" y="0"/>
                </a:cubicBezTo>
                <a:cubicBezTo>
                  <a:pt x="477500" y="-40613"/>
                  <a:pt x="746759" y="1561"/>
                  <a:pt x="1114898" y="0"/>
                </a:cubicBezTo>
                <a:cubicBezTo>
                  <a:pt x="1483038" y="-1561"/>
                  <a:pt x="1595991" y="69824"/>
                  <a:pt x="1866113" y="0"/>
                </a:cubicBezTo>
                <a:cubicBezTo>
                  <a:pt x="2136236" y="-69824"/>
                  <a:pt x="2115394" y="40874"/>
                  <a:pt x="2229796" y="0"/>
                </a:cubicBezTo>
                <a:cubicBezTo>
                  <a:pt x="2344198" y="-40874"/>
                  <a:pt x="2610276" y="43363"/>
                  <a:pt x="2825999" y="0"/>
                </a:cubicBezTo>
                <a:cubicBezTo>
                  <a:pt x="3041722" y="-43363"/>
                  <a:pt x="3378740" y="88993"/>
                  <a:pt x="3577213" y="0"/>
                </a:cubicBezTo>
                <a:cubicBezTo>
                  <a:pt x="3775686" y="-88993"/>
                  <a:pt x="3771121" y="33321"/>
                  <a:pt x="3940897" y="0"/>
                </a:cubicBezTo>
                <a:cubicBezTo>
                  <a:pt x="4110673" y="-33321"/>
                  <a:pt x="4248524" y="66516"/>
                  <a:pt x="4537099" y="0"/>
                </a:cubicBezTo>
                <a:cubicBezTo>
                  <a:pt x="4825674" y="-66516"/>
                  <a:pt x="4997080" y="54284"/>
                  <a:pt x="5133301" y="0"/>
                </a:cubicBezTo>
                <a:cubicBezTo>
                  <a:pt x="5269522" y="-54284"/>
                  <a:pt x="5419087" y="19625"/>
                  <a:pt x="5496985" y="0"/>
                </a:cubicBezTo>
                <a:cubicBezTo>
                  <a:pt x="5574883" y="-19625"/>
                  <a:pt x="5774875" y="21832"/>
                  <a:pt x="6015681" y="0"/>
                </a:cubicBezTo>
                <a:cubicBezTo>
                  <a:pt x="6256487" y="-21832"/>
                  <a:pt x="6282452" y="6201"/>
                  <a:pt x="6379364" y="0"/>
                </a:cubicBezTo>
                <a:cubicBezTo>
                  <a:pt x="6476276" y="-6201"/>
                  <a:pt x="6571065" y="35752"/>
                  <a:pt x="6743047" y="0"/>
                </a:cubicBezTo>
                <a:cubicBezTo>
                  <a:pt x="6915029" y="-35752"/>
                  <a:pt x="7069301" y="38175"/>
                  <a:pt x="7184237" y="0"/>
                </a:cubicBezTo>
                <a:cubicBezTo>
                  <a:pt x="7299173" y="-38175"/>
                  <a:pt x="7617101" y="11218"/>
                  <a:pt x="7750629" y="0"/>
                </a:cubicBezTo>
                <a:cubicBezTo>
                  <a:pt x="7756370" y="27976"/>
                  <a:pt x="7744840" y="30025"/>
                  <a:pt x="7750629" y="57069"/>
                </a:cubicBezTo>
                <a:cubicBezTo>
                  <a:pt x="7593398" y="82964"/>
                  <a:pt x="7512893" y="27205"/>
                  <a:pt x="7386946" y="57069"/>
                </a:cubicBezTo>
                <a:cubicBezTo>
                  <a:pt x="7260999" y="86933"/>
                  <a:pt x="7160109" y="32446"/>
                  <a:pt x="7023262" y="57069"/>
                </a:cubicBezTo>
                <a:cubicBezTo>
                  <a:pt x="6886415" y="81692"/>
                  <a:pt x="6756929" y="8198"/>
                  <a:pt x="6582073" y="57069"/>
                </a:cubicBezTo>
                <a:cubicBezTo>
                  <a:pt x="6407217" y="105940"/>
                  <a:pt x="6266407" y="27525"/>
                  <a:pt x="6063377" y="57069"/>
                </a:cubicBezTo>
                <a:cubicBezTo>
                  <a:pt x="5860347" y="86613"/>
                  <a:pt x="5740873" y="-943"/>
                  <a:pt x="5544681" y="57069"/>
                </a:cubicBezTo>
                <a:cubicBezTo>
                  <a:pt x="5348489" y="115081"/>
                  <a:pt x="5202945" y="10530"/>
                  <a:pt x="5025985" y="57069"/>
                </a:cubicBezTo>
                <a:cubicBezTo>
                  <a:pt x="4849025" y="103608"/>
                  <a:pt x="4527727" y="-28266"/>
                  <a:pt x="4274770" y="57069"/>
                </a:cubicBezTo>
                <a:cubicBezTo>
                  <a:pt x="4021813" y="142404"/>
                  <a:pt x="4077305" y="49402"/>
                  <a:pt x="3911087" y="57069"/>
                </a:cubicBezTo>
                <a:cubicBezTo>
                  <a:pt x="3744869" y="64736"/>
                  <a:pt x="3640825" y="9419"/>
                  <a:pt x="3469897" y="57069"/>
                </a:cubicBezTo>
                <a:cubicBezTo>
                  <a:pt x="3298969" y="104719"/>
                  <a:pt x="3022775" y="-2296"/>
                  <a:pt x="2796188" y="57069"/>
                </a:cubicBezTo>
                <a:cubicBezTo>
                  <a:pt x="2569601" y="116434"/>
                  <a:pt x="2340059" y="31247"/>
                  <a:pt x="2044974" y="57069"/>
                </a:cubicBezTo>
                <a:cubicBezTo>
                  <a:pt x="1749889" y="82891"/>
                  <a:pt x="1631529" y="35912"/>
                  <a:pt x="1526278" y="57069"/>
                </a:cubicBezTo>
                <a:cubicBezTo>
                  <a:pt x="1421027" y="78226"/>
                  <a:pt x="1153461" y="9850"/>
                  <a:pt x="1007582" y="57069"/>
                </a:cubicBezTo>
                <a:cubicBezTo>
                  <a:pt x="861703" y="104288"/>
                  <a:pt x="775247" y="27987"/>
                  <a:pt x="643898" y="57069"/>
                </a:cubicBezTo>
                <a:cubicBezTo>
                  <a:pt x="512549" y="86151"/>
                  <a:pt x="281091" y="38015"/>
                  <a:pt x="0" y="57069"/>
                </a:cubicBezTo>
                <a:cubicBezTo>
                  <a:pt x="-5189" y="32618"/>
                  <a:pt x="1201" y="19812"/>
                  <a:pt x="0" y="0"/>
                </a:cubicBezTo>
                <a:close/>
              </a:path>
              <a:path w="7750629" h="57069" stroke="0" extrusionOk="0">
                <a:moveTo>
                  <a:pt x="0" y="0"/>
                </a:moveTo>
                <a:cubicBezTo>
                  <a:pt x="175182" y="-61403"/>
                  <a:pt x="326984" y="36780"/>
                  <a:pt x="596202" y="0"/>
                </a:cubicBezTo>
                <a:cubicBezTo>
                  <a:pt x="865420" y="-36780"/>
                  <a:pt x="890631" y="52382"/>
                  <a:pt x="1037392" y="0"/>
                </a:cubicBezTo>
                <a:cubicBezTo>
                  <a:pt x="1184153" y="-52382"/>
                  <a:pt x="1464510" y="74124"/>
                  <a:pt x="1788607" y="0"/>
                </a:cubicBezTo>
                <a:cubicBezTo>
                  <a:pt x="2112704" y="-74124"/>
                  <a:pt x="2143178" y="43923"/>
                  <a:pt x="2307303" y="0"/>
                </a:cubicBezTo>
                <a:cubicBezTo>
                  <a:pt x="2471428" y="-43923"/>
                  <a:pt x="2693417" y="48286"/>
                  <a:pt x="2825999" y="0"/>
                </a:cubicBezTo>
                <a:cubicBezTo>
                  <a:pt x="2958581" y="-48286"/>
                  <a:pt x="3216318" y="23073"/>
                  <a:pt x="3499707" y="0"/>
                </a:cubicBezTo>
                <a:cubicBezTo>
                  <a:pt x="3783096" y="-23073"/>
                  <a:pt x="4012000" y="56397"/>
                  <a:pt x="4173416" y="0"/>
                </a:cubicBezTo>
                <a:cubicBezTo>
                  <a:pt x="4334832" y="-56397"/>
                  <a:pt x="4453895" y="10949"/>
                  <a:pt x="4614605" y="0"/>
                </a:cubicBezTo>
                <a:cubicBezTo>
                  <a:pt x="4775315" y="-10949"/>
                  <a:pt x="5105545" y="81756"/>
                  <a:pt x="5365820" y="0"/>
                </a:cubicBezTo>
                <a:cubicBezTo>
                  <a:pt x="5626095" y="-81756"/>
                  <a:pt x="5748759" y="10399"/>
                  <a:pt x="6117035" y="0"/>
                </a:cubicBezTo>
                <a:cubicBezTo>
                  <a:pt x="6485311" y="-10399"/>
                  <a:pt x="6457811" y="23006"/>
                  <a:pt x="6713237" y="0"/>
                </a:cubicBezTo>
                <a:cubicBezTo>
                  <a:pt x="6968663" y="-23006"/>
                  <a:pt x="7303352" y="12768"/>
                  <a:pt x="7750629" y="0"/>
                </a:cubicBezTo>
                <a:cubicBezTo>
                  <a:pt x="7751189" y="26888"/>
                  <a:pt x="7748529" y="38448"/>
                  <a:pt x="7750629" y="57069"/>
                </a:cubicBezTo>
                <a:cubicBezTo>
                  <a:pt x="7567594" y="106139"/>
                  <a:pt x="7198528" y="11592"/>
                  <a:pt x="6999414" y="57069"/>
                </a:cubicBezTo>
                <a:cubicBezTo>
                  <a:pt x="6800300" y="102546"/>
                  <a:pt x="6755801" y="49965"/>
                  <a:pt x="6558225" y="57069"/>
                </a:cubicBezTo>
                <a:cubicBezTo>
                  <a:pt x="6360649" y="64173"/>
                  <a:pt x="6132938" y="23812"/>
                  <a:pt x="5962022" y="57069"/>
                </a:cubicBezTo>
                <a:cubicBezTo>
                  <a:pt x="5791106" y="90326"/>
                  <a:pt x="5700993" y="56274"/>
                  <a:pt x="5598339" y="57069"/>
                </a:cubicBezTo>
                <a:cubicBezTo>
                  <a:pt x="5495685" y="57864"/>
                  <a:pt x="5323126" y="-1620"/>
                  <a:pt x="5079643" y="57069"/>
                </a:cubicBezTo>
                <a:cubicBezTo>
                  <a:pt x="4836160" y="115758"/>
                  <a:pt x="4817692" y="27336"/>
                  <a:pt x="4638453" y="57069"/>
                </a:cubicBezTo>
                <a:cubicBezTo>
                  <a:pt x="4459214" y="86802"/>
                  <a:pt x="4408392" y="38327"/>
                  <a:pt x="4274770" y="57069"/>
                </a:cubicBezTo>
                <a:cubicBezTo>
                  <a:pt x="4141148" y="75811"/>
                  <a:pt x="3768569" y="3771"/>
                  <a:pt x="3601061" y="57069"/>
                </a:cubicBezTo>
                <a:cubicBezTo>
                  <a:pt x="3433553" y="110367"/>
                  <a:pt x="3182396" y="-22477"/>
                  <a:pt x="2927353" y="57069"/>
                </a:cubicBezTo>
                <a:cubicBezTo>
                  <a:pt x="2672310" y="136615"/>
                  <a:pt x="2651347" y="53806"/>
                  <a:pt x="2408657" y="57069"/>
                </a:cubicBezTo>
                <a:cubicBezTo>
                  <a:pt x="2165967" y="60332"/>
                  <a:pt x="2081434" y="-942"/>
                  <a:pt x="1889961" y="57069"/>
                </a:cubicBezTo>
                <a:cubicBezTo>
                  <a:pt x="1698488" y="115080"/>
                  <a:pt x="1454802" y="3208"/>
                  <a:pt x="1293759" y="57069"/>
                </a:cubicBezTo>
                <a:cubicBezTo>
                  <a:pt x="1132716" y="110930"/>
                  <a:pt x="899096" y="40778"/>
                  <a:pt x="775063" y="57069"/>
                </a:cubicBezTo>
                <a:cubicBezTo>
                  <a:pt x="651030" y="73360"/>
                  <a:pt x="208318" y="-19317"/>
                  <a:pt x="0" y="57069"/>
                </a:cubicBezTo>
                <a:cubicBezTo>
                  <a:pt x="-3474" y="34806"/>
                  <a:pt x="1105" y="22338"/>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7D039989-830C-B042-8DEA-B654FE458A4F}"/>
              </a:ext>
            </a:extLst>
          </p:cNvPr>
          <p:cNvSpPr txBox="1">
            <a:spLocks/>
          </p:cNvSpPr>
          <p:nvPr/>
        </p:nvSpPr>
        <p:spPr>
          <a:xfrm>
            <a:off x="2177" y="617065"/>
            <a:ext cx="1410787" cy="63972"/>
          </a:xfrm>
          <a:custGeom>
            <a:avLst/>
            <a:gdLst>
              <a:gd name="connsiteX0" fmla="*/ 0 w 1410787"/>
              <a:gd name="connsiteY0" fmla="*/ 0 h 63972"/>
              <a:gd name="connsiteX1" fmla="*/ 470262 w 1410787"/>
              <a:gd name="connsiteY1" fmla="*/ 0 h 63972"/>
              <a:gd name="connsiteX2" fmla="*/ 968740 w 1410787"/>
              <a:gd name="connsiteY2" fmla="*/ 0 h 63972"/>
              <a:gd name="connsiteX3" fmla="*/ 1410787 w 1410787"/>
              <a:gd name="connsiteY3" fmla="*/ 0 h 63972"/>
              <a:gd name="connsiteX4" fmla="*/ 1410787 w 1410787"/>
              <a:gd name="connsiteY4" fmla="*/ 63972 h 63972"/>
              <a:gd name="connsiteX5" fmla="*/ 968740 w 1410787"/>
              <a:gd name="connsiteY5" fmla="*/ 63972 h 63972"/>
              <a:gd name="connsiteX6" fmla="*/ 498478 w 1410787"/>
              <a:gd name="connsiteY6" fmla="*/ 63972 h 63972"/>
              <a:gd name="connsiteX7" fmla="*/ 0 w 1410787"/>
              <a:gd name="connsiteY7" fmla="*/ 63972 h 63972"/>
              <a:gd name="connsiteX8" fmla="*/ 0 w 1410787"/>
              <a:gd name="connsiteY8" fmla="*/ 0 h 6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0787" h="63972" fill="none" extrusionOk="0">
                <a:moveTo>
                  <a:pt x="0" y="0"/>
                </a:moveTo>
                <a:cubicBezTo>
                  <a:pt x="133101" y="-37923"/>
                  <a:pt x="304399" y="48432"/>
                  <a:pt x="470262" y="0"/>
                </a:cubicBezTo>
                <a:cubicBezTo>
                  <a:pt x="636125" y="-48432"/>
                  <a:pt x="860271" y="45828"/>
                  <a:pt x="968740" y="0"/>
                </a:cubicBezTo>
                <a:cubicBezTo>
                  <a:pt x="1077209" y="-45828"/>
                  <a:pt x="1275213" y="46258"/>
                  <a:pt x="1410787" y="0"/>
                </a:cubicBezTo>
                <a:cubicBezTo>
                  <a:pt x="1412937" y="25248"/>
                  <a:pt x="1404901" y="46235"/>
                  <a:pt x="1410787" y="63972"/>
                </a:cubicBezTo>
                <a:cubicBezTo>
                  <a:pt x="1252883" y="114034"/>
                  <a:pt x="1186132" y="42967"/>
                  <a:pt x="968740" y="63972"/>
                </a:cubicBezTo>
                <a:cubicBezTo>
                  <a:pt x="751348" y="84977"/>
                  <a:pt x="621592" y="19099"/>
                  <a:pt x="498478" y="63972"/>
                </a:cubicBezTo>
                <a:cubicBezTo>
                  <a:pt x="375364" y="108845"/>
                  <a:pt x="183666" y="57607"/>
                  <a:pt x="0" y="63972"/>
                </a:cubicBezTo>
                <a:cubicBezTo>
                  <a:pt x="-3222" y="43914"/>
                  <a:pt x="3045" y="25072"/>
                  <a:pt x="0" y="0"/>
                </a:cubicBezTo>
                <a:close/>
              </a:path>
              <a:path w="1410787" h="63972" stroke="0" extrusionOk="0">
                <a:moveTo>
                  <a:pt x="0" y="0"/>
                </a:moveTo>
                <a:cubicBezTo>
                  <a:pt x="171293" y="-39847"/>
                  <a:pt x="259179" y="39737"/>
                  <a:pt x="470262" y="0"/>
                </a:cubicBezTo>
                <a:cubicBezTo>
                  <a:pt x="681345" y="-39737"/>
                  <a:pt x="771562" y="3296"/>
                  <a:pt x="912309" y="0"/>
                </a:cubicBezTo>
                <a:cubicBezTo>
                  <a:pt x="1053056" y="-3296"/>
                  <a:pt x="1164397" y="23142"/>
                  <a:pt x="1410787" y="0"/>
                </a:cubicBezTo>
                <a:cubicBezTo>
                  <a:pt x="1413103" y="28625"/>
                  <a:pt x="1404236" y="48923"/>
                  <a:pt x="1410787" y="63972"/>
                </a:cubicBezTo>
                <a:cubicBezTo>
                  <a:pt x="1243205" y="88106"/>
                  <a:pt x="1137638" y="28253"/>
                  <a:pt x="940525" y="63972"/>
                </a:cubicBezTo>
                <a:cubicBezTo>
                  <a:pt x="743412" y="99691"/>
                  <a:pt x="674092" y="32344"/>
                  <a:pt x="484370" y="63972"/>
                </a:cubicBezTo>
                <a:cubicBezTo>
                  <a:pt x="294649" y="95600"/>
                  <a:pt x="167304" y="35247"/>
                  <a:pt x="0" y="63972"/>
                </a:cubicBezTo>
                <a:cubicBezTo>
                  <a:pt x="-4578" y="42293"/>
                  <a:pt x="4393" y="13850"/>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3779832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9ED00-8C74-654F-8044-B33238930B40}"/>
              </a:ext>
            </a:extLst>
          </p:cNvPr>
          <p:cNvSpPr>
            <a:spLocks noGrp="1"/>
          </p:cNvSpPr>
          <p:nvPr>
            <p:ph type="title"/>
          </p:nvPr>
        </p:nvSpPr>
        <p:spPr>
          <a:xfrm>
            <a:off x="1412965" y="18255"/>
            <a:ext cx="10515600" cy="1325563"/>
          </a:xfrm>
        </p:spPr>
        <p:txBody>
          <a:bodyPr/>
          <a:lstStyle/>
          <a:p>
            <a:r>
              <a:rPr lang="en-GB" b="1" dirty="0">
                <a:latin typeface="Georgia" panose="02040502050405020303" pitchFamily="18" charset="0"/>
              </a:rPr>
              <a:t>The USSR</a:t>
            </a:r>
          </a:p>
        </p:txBody>
      </p:sp>
      <p:sp>
        <p:nvSpPr>
          <p:cNvPr id="3" name="Content Placeholder 2">
            <a:extLst>
              <a:ext uri="{FF2B5EF4-FFF2-40B4-BE49-F238E27FC236}">
                <a16:creationId xmlns:a16="http://schemas.microsoft.com/office/drawing/2014/main" id="{65C9ACC8-3A85-AB42-B466-4D21C7920D43}"/>
              </a:ext>
            </a:extLst>
          </p:cNvPr>
          <p:cNvSpPr>
            <a:spLocks noGrp="1"/>
          </p:cNvSpPr>
          <p:nvPr>
            <p:ph idx="1"/>
          </p:nvPr>
        </p:nvSpPr>
        <p:spPr>
          <a:xfrm>
            <a:off x="263435" y="1154027"/>
            <a:ext cx="6348249" cy="6033371"/>
          </a:xfrm>
        </p:spPr>
        <p:txBody>
          <a:bodyPr>
            <a:normAutofit fontScale="92500" lnSpcReduction="20000"/>
          </a:bodyPr>
          <a:lstStyle/>
          <a:p>
            <a:pPr marL="0" indent="0">
              <a:buNone/>
            </a:pPr>
            <a:r>
              <a:rPr lang="en-GB" dirty="0"/>
              <a:t>In April 1960, Castro and some other Fidelista leaders went to Moscow following an invitation from Khrushchev. Castro stayed until June and had several important trade discussions. In January 1964, Castro paid a second visit to Moscow, promising to follow peaceful coexistence and to finalise economic deals. </a:t>
            </a:r>
          </a:p>
          <a:p>
            <a:pPr marL="0" indent="0">
              <a:buNone/>
            </a:pPr>
            <a:r>
              <a:rPr lang="en-GB" dirty="0"/>
              <a:t>Relations cooled again when in 1967, Castro attacked communist governments, including that of the Soviet Union for trading with countries that applied a trade embargo against Cuba. Consequently, the Soviet Union delayed the signing of trade agreements and cut back on oil supplies to Cuba</a:t>
            </a:r>
          </a:p>
          <a:p>
            <a:r>
              <a:rPr lang="en-GB" i="1" dirty="0"/>
              <a:t>Cuba’s economy began to experience difficulties, in addition to restrictions on oil supplies there was a massive debt to the Soviet bloc. </a:t>
            </a:r>
          </a:p>
        </p:txBody>
      </p:sp>
      <p:sp>
        <p:nvSpPr>
          <p:cNvPr id="4" name="Title 1">
            <a:extLst>
              <a:ext uri="{FF2B5EF4-FFF2-40B4-BE49-F238E27FC236}">
                <a16:creationId xmlns:a16="http://schemas.microsoft.com/office/drawing/2014/main" id="{79878C7F-46A9-6C44-8900-8BAAD6E69EB1}"/>
              </a:ext>
            </a:extLst>
          </p:cNvPr>
          <p:cNvSpPr txBox="1">
            <a:spLocks/>
          </p:cNvSpPr>
          <p:nvPr/>
        </p:nvSpPr>
        <p:spPr>
          <a:xfrm flipV="1">
            <a:off x="4441371" y="605712"/>
            <a:ext cx="7750629" cy="57069"/>
          </a:xfrm>
          <a:custGeom>
            <a:avLst/>
            <a:gdLst>
              <a:gd name="connsiteX0" fmla="*/ 0 w 7750629"/>
              <a:gd name="connsiteY0" fmla="*/ 0 h 57069"/>
              <a:gd name="connsiteX1" fmla="*/ 363683 w 7750629"/>
              <a:gd name="connsiteY1" fmla="*/ 0 h 57069"/>
              <a:gd name="connsiteX2" fmla="*/ 1114898 w 7750629"/>
              <a:gd name="connsiteY2" fmla="*/ 0 h 57069"/>
              <a:gd name="connsiteX3" fmla="*/ 1866113 w 7750629"/>
              <a:gd name="connsiteY3" fmla="*/ 0 h 57069"/>
              <a:gd name="connsiteX4" fmla="*/ 2229796 w 7750629"/>
              <a:gd name="connsiteY4" fmla="*/ 0 h 57069"/>
              <a:gd name="connsiteX5" fmla="*/ 2825999 w 7750629"/>
              <a:gd name="connsiteY5" fmla="*/ 0 h 57069"/>
              <a:gd name="connsiteX6" fmla="*/ 3577213 w 7750629"/>
              <a:gd name="connsiteY6" fmla="*/ 0 h 57069"/>
              <a:gd name="connsiteX7" fmla="*/ 3940897 w 7750629"/>
              <a:gd name="connsiteY7" fmla="*/ 0 h 57069"/>
              <a:gd name="connsiteX8" fmla="*/ 4537099 w 7750629"/>
              <a:gd name="connsiteY8" fmla="*/ 0 h 57069"/>
              <a:gd name="connsiteX9" fmla="*/ 5133301 w 7750629"/>
              <a:gd name="connsiteY9" fmla="*/ 0 h 57069"/>
              <a:gd name="connsiteX10" fmla="*/ 5496985 w 7750629"/>
              <a:gd name="connsiteY10" fmla="*/ 0 h 57069"/>
              <a:gd name="connsiteX11" fmla="*/ 6015681 w 7750629"/>
              <a:gd name="connsiteY11" fmla="*/ 0 h 57069"/>
              <a:gd name="connsiteX12" fmla="*/ 6379364 w 7750629"/>
              <a:gd name="connsiteY12" fmla="*/ 0 h 57069"/>
              <a:gd name="connsiteX13" fmla="*/ 6743047 w 7750629"/>
              <a:gd name="connsiteY13" fmla="*/ 0 h 57069"/>
              <a:gd name="connsiteX14" fmla="*/ 7184237 w 7750629"/>
              <a:gd name="connsiteY14" fmla="*/ 0 h 57069"/>
              <a:gd name="connsiteX15" fmla="*/ 7750629 w 7750629"/>
              <a:gd name="connsiteY15" fmla="*/ 0 h 57069"/>
              <a:gd name="connsiteX16" fmla="*/ 7750629 w 7750629"/>
              <a:gd name="connsiteY16" fmla="*/ 57069 h 57069"/>
              <a:gd name="connsiteX17" fmla="*/ 7386946 w 7750629"/>
              <a:gd name="connsiteY17" fmla="*/ 57069 h 57069"/>
              <a:gd name="connsiteX18" fmla="*/ 7023262 w 7750629"/>
              <a:gd name="connsiteY18" fmla="*/ 57069 h 57069"/>
              <a:gd name="connsiteX19" fmla="*/ 6582073 w 7750629"/>
              <a:gd name="connsiteY19" fmla="*/ 57069 h 57069"/>
              <a:gd name="connsiteX20" fmla="*/ 6063377 w 7750629"/>
              <a:gd name="connsiteY20" fmla="*/ 57069 h 57069"/>
              <a:gd name="connsiteX21" fmla="*/ 5544681 w 7750629"/>
              <a:gd name="connsiteY21" fmla="*/ 57069 h 57069"/>
              <a:gd name="connsiteX22" fmla="*/ 5025985 w 7750629"/>
              <a:gd name="connsiteY22" fmla="*/ 57069 h 57069"/>
              <a:gd name="connsiteX23" fmla="*/ 4274770 w 7750629"/>
              <a:gd name="connsiteY23" fmla="*/ 57069 h 57069"/>
              <a:gd name="connsiteX24" fmla="*/ 3911087 w 7750629"/>
              <a:gd name="connsiteY24" fmla="*/ 57069 h 57069"/>
              <a:gd name="connsiteX25" fmla="*/ 3469897 w 7750629"/>
              <a:gd name="connsiteY25" fmla="*/ 57069 h 57069"/>
              <a:gd name="connsiteX26" fmla="*/ 2796188 w 7750629"/>
              <a:gd name="connsiteY26" fmla="*/ 57069 h 57069"/>
              <a:gd name="connsiteX27" fmla="*/ 2044974 w 7750629"/>
              <a:gd name="connsiteY27" fmla="*/ 57069 h 57069"/>
              <a:gd name="connsiteX28" fmla="*/ 1526278 w 7750629"/>
              <a:gd name="connsiteY28" fmla="*/ 57069 h 57069"/>
              <a:gd name="connsiteX29" fmla="*/ 1007582 w 7750629"/>
              <a:gd name="connsiteY29" fmla="*/ 57069 h 57069"/>
              <a:gd name="connsiteX30" fmla="*/ 643898 w 7750629"/>
              <a:gd name="connsiteY30" fmla="*/ 57069 h 57069"/>
              <a:gd name="connsiteX31" fmla="*/ 0 w 7750629"/>
              <a:gd name="connsiteY31" fmla="*/ 57069 h 57069"/>
              <a:gd name="connsiteX32" fmla="*/ 0 w 7750629"/>
              <a:gd name="connsiteY32" fmla="*/ 0 h 5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50629" h="57069" fill="none" extrusionOk="0">
                <a:moveTo>
                  <a:pt x="0" y="0"/>
                </a:moveTo>
                <a:cubicBezTo>
                  <a:pt x="153689" y="-9196"/>
                  <a:pt x="249866" y="40613"/>
                  <a:pt x="363683" y="0"/>
                </a:cubicBezTo>
                <a:cubicBezTo>
                  <a:pt x="477500" y="-40613"/>
                  <a:pt x="746759" y="1561"/>
                  <a:pt x="1114898" y="0"/>
                </a:cubicBezTo>
                <a:cubicBezTo>
                  <a:pt x="1483038" y="-1561"/>
                  <a:pt x="1595991" y="69824"/>
                  <a:pt x="1866113" y="0"/>
                </a:cubicBezTo>
                <a:cubicBezTo>
                  <a:pt x="2136236" y="-69824"/>
                  <a:pt x="2115394" y="40874"/>
                  <a:pt x="2229796" y="0"/>
                </a:cubicBezTo>
                <a:cubicBezTo>
                  <a:pt x="2344198" y="-40874"/>
                  <a:pt x="2610276" y="43363"/>
                  <a:pt x="2825999" y="0"/>
                </a:cubicBezTo>
                <a:cubicBezTo>
                  <a:pt x="3041722" y="-43363"/>
                  <a:pt x="3378740" y="88993"/>
                  <a:pt x="3577213" y="0"/>
                </a:cubicBezTo>
                <a:cubicBezTo>
                  <a:pt x="3775686" y="-88993"/>
                  <a:pt x="3771121" y="33321"/>
                  <a:pt x="3940897" y="0"/>
                </a:cubicBezTo>
                <a:cubicBezTo>
                  <a:pt x="4110673" y="-33321"/>
                  <a:pt x="4248524" y="66516"/>
                  <a:pt x="4537099" y="0"/>
                </a:cubicBezTo>
                <a:cubicBezTo>
                  <a:pt x="4825674" y="-66516"/>
                  <a:pt x="4997080" y="54284"/>
                  <a:pt x="5133301" y="0"/>
                </a:cubicBezTo>
                <a:cubicBezTo>
                  <a:pt x="5269522" y="-54284"/>
                  <a:pt x="5419087" y="19625"/>
                  <a:pt x="5496985" y="0"/>
                </a:cubicBezTo>
                <a:cubicBezTo>
                  <a:pt x="5574883" y="-19625"/>
                  <a:pt x="5774875" y="21832"/>
                  <a:pt x="6015681" y="0"/>
                </a:cubicBezTo>
                <a:cubicBezTo>
                  <a:pt x="6256487" y="-21832"/>
                  <a:pt x="6282452" y="6201"/>
                  <a:pt x="6379364" y="0"/>
                </a:cubicBezTo>
                <a:cubicBezTo>
                  <a:pt x="6476276" y="-6201"/>
                  <a:pt x="6571065" y="35752"/>
                  <a:pt x="6743047" y="0"/>
                </a:cubicBezTo>
                <a:cubicBezTo>
                  <a:pt x="6915029" y="-35752"/>
                  <a:pt x="7069301" y="38175"/>
                  <a:pt x="7184237" y="0"/>
                </a:cubicBezTo>
                <a:cubicBezTo>
                  <a:pt x="7299173" y="-38175"/>
                  <a:pt x="7617101" y="11218"/>
                  <a:pt x="7750629" y="0"/>
                </a:cubicBezTo>
                <a:cubicBezTo>
                  <a:pt x="7756370" y="27976"/>
                  <a:pt x="7744840" y="30025"/>
                  <a:pt x="7750629" y="57069"/>
                </a:cubicBezTo>
                <a:cubicBezTo>
                  <a:pt x="7593398" y="82964"/>
                  <a:pt x="7512893" y="27205"/>
                  <a:pt x="7386946" y="57069"/>
                </a:cubicBezTo>
                <a:cubicBezTo>
                  <a:pt x="7260999" y="86933"/>
                  <a:pt x="7160109" y="32446"/>
                  <a:pt x="7023262" y="57069"/>
                </a:cubicBezTo>
                <a:cubicBezTo>
                  <a:pt x="6886415" y="81692"/>
                  <a:pt x="6756929" y="8198"/>
                  <a:pt x="6582073" y="57069"/>
                </a:cubicBezTo>
                <a:cubicBezTo>
                  <a:pt x="6407217" y="105940"/>
                  <a:pt x="6266407" y="27525"/>
                  <a:pt x="6063377" y="57069"/>
                </a:cubicBezTo>
                <a:cubicBezTo>
                  <a:pt x="5860347" y="86613"/>
                  <a:pt x="5740873" y="-943"/>
                  <a:pt x="5544681" y="57069"/>
                </a:cubicBezTo>
                <a:cubicBezTo>
                  <a:pt x="5348489" y="115081"/>
                  <a:pt x="5202945" y="10530"/>
                  <a:pt x="5025985" y="57069"/>
                </a:cubicBezTo>
                <a:cubicBezTo>
                  <a:pt x="4849025" y="103608"/>
                  <a:pt x="4527727" y="-28266"/>
                  <a:pt x="4274770" y="57069"/>
                </a:cubicBezTo>
                <a:cubicBezTo>
                  <a:pt x="4021813" y="142404"/>
                  <a:pt x="4077305" y="49402"/>
                  <a:pt x="3911087" y="57069"/>
                </a:cubicBezTo>
                <a:cubicBezTo>
                  <a:pt x="3744869" y="64736"/>
                  <a:pt x="3640825" y="9419"/>
                  <a:pt x="3469897" y="57069"/>
                </a:cubicBezTo>
                <a:cubicBezTo>
                  <a:pt x="3298969" y="104719"/>
                  <a:pt x="3022775" y="-2296"/>
                  <a:pt x="2796188" y="57069"/>
                </a:cubicBezTo>
                <a:cubicBezTo>
                  <a:pt x="2569601" y="116434"/>
                  <a:pt x="2340059" y="31247"/>
                  <a:pt x="2044974" y="57069"/>
                </a:cubicBezTo>
                <a:cubicBezTo>
                  <a:pt x="1749889" y="82891"/>
                  <a:pt x="1631529" y="35912"/>
                  <a:pt x="1526278" y="57069"/>
                </a:cubicBezTo>
                <a:cubicBezTo>
                  <a:pt x="1421027" y="78226"/>
                  <a:pt x="1153461" y="9850"/>
                  <a:pt x="1007582" y="57069"/>
                </a:cubicBezTo>
                <a:cubicBezTo>
                  <a:pt x="861703" y="104288"/>
                  <a:pt x="775247" y="27987"/>
                  <a:pt x="643898" y="57069"/>
                </a:cubicBezTo>
                <a:cubicBezTo>
                  <a:pt x="512549" y="86151"/>
                  <a:pt x="281091" y="38015"/>
                  <a:pt x="0" y="57069"/>
                </a:cubicBezTo>
                <a:cubicBezTo>
                  <a:pt x="-5189" y="32618"/>
                  <a:pt x="1201" y="19812"/>
                  <a:pt x="0" y="0"/>
                </a:cubicBezTo>
                <a:close/>
              </a:path>
              <a:path w="7750629" h="57069" stroke="0" extrusionOk="0">
                <a:moveTo>
                  <a:pt x="0" y="0"/>
                </a:moveTo>
                <a:cubicBezTo>
                  <a:pt x="175182" y="-61403"/>
                  <a:pt x="326984" y="36780"/>
                  <a:pt x="596202" y="0"/>
                </a:cubicBezTo>
                <a:cubicBezTo>
                  <a:pt x="865420" y="-36780"/>
                  <a:pt x="890631" y="52382"/>
                  <a:pt x="1037392" y="0"/>
                </a:cubicBezTo>
                <a:cubicBezTo>
                  <a:pt x="1184153" y="-52382"/>
                  <a:pt x="1464510" y="74124"/>
                  <a:pt x="1788607" y="0"/>
                </a:cubicBezTo>
                <a:cubicBezTo>
                  <a:pt x="2112704" y="-74124"/>
                  <a:pt x="2143178" y="43923"/>
                  <a:pt x="2307303" y="0"/>
                </a:cubicBezTo>
                <a:cubicBezTo>
                  <a:pt x="2471428" y="-43923"/>
                  <a:pt x="2693417" y="48286"/>
                  <a:pt x="2825999" y="0"/>
                </a:cubicBezTo>
                <a:cubicBezTo>
                  <a:pt x="2958581" y="-48286"/>
                  <a:pt x="3216318" y="23073"/>
                  <a:pt x="3499707" y="0"/>
                </a:cubicBezTo>
                <a:cubicBezTo>
                  <a:pt x="3783096" y="-23073"/>
                  <a:pt x="4012000" y="56397"/>
                  <a:pt x="4173416" y="0"/>
                </a:cubicBezTo>
                <a:cubicBezTo>
                  <a:pt x="4334832" y="-56397"/>
                  <a:pt x="4453895" y="10949"/>
                  <a:pt x="4614605" y="0"/>
                </a:cubicBezTo>
                <a:cubicBezTo>
                  <a:pt x="4775315" y="-10949"/>
                  <a:pt x="5105545" y="81756"/>
                  <a:pt x="5365820" y="0"/>
                </a:cubicBezTo>
                <a:cubicBezTo>
                  <a:pt x="5626095" y="-81756"/>
                  <a:pt x="5748759" y="10399"/>
                  <a:pt x="6117035" y="0"/>
                </a:cubicBezTo>
                <a:cubicBezTo>
                  <a:pt x="6485311" y="-10399"/>
                  <a:pt x="6457811" y="23006"/>
                  <a:pt x="6713237" y="0"/>
                </a:cubicBezTo>
                <a:cubicBezTo>
                  <a:pt x="6968663" y="-23006"/>
                  <a:pt x="7303352" y="12768"/>
                  <a:pt x="7750629" y="0"/>
                </a:cubicBezTo>
                <a:cubicBezTo>
                  <a:pt x="7751189" y="26888"/>
                  <a:pt x="7748529" y="38448"/>
                  <a:pt x="7750629" y="57069"/>
                </a:cubicBezTo>
                <a:cubicBezTo>
                  <a:pt x="7567594" y="106139"/>
                  <a:pt x="7198528" y="11592"/>
                  <a:pt x="6999414" y="57069"/>
                </a:cubicBezTo>
                <a:cubicBezTo>
                  <a:pt x="6800300" y="102546"/>
                  <a:pt x="6755801" y="49965"/>
                  <a:pt x="6558225" y="57069"/>
                </a:cubicBezTo>
                <a:cubicBezTo>
                  <a:pt x="6360649" y="64173"/>
                  <a:pt x="6132938" y="23812"/>
                  <a:pt x="5962022" y="57069"/>
                </a:cubicBezTo>
                <a:cubicBezTo>
                  <a:pt x="5791106" y="90326"/>
                  <a:pt x="5700993" y="56274"/>
                  <a:pt x="5598339" y="57069"/>
                </a:cubicBezTo>
                <a:cubicBezTo>
                  <a:pt x="5495685" y="57864"/>
                  <a:pt x="5323126" y="-1620"/>
                  <a:pt x="5079643" y="57069"/>
                </a:cubicBezTo>
                <a:cubicBezTo>
                  <a:pt x="4836160" y="115758"/>
                  <a:pt x="4817692" y="27336"/>
                  <a:pt x="4638453" y="57069"/>
                </a:cubicBezTo>
                <a:cubicBezTo>
                  <a:pt x="4459214" y="86802"/>
                  <a:pt x="4408392" y="38327"/>
                  <a:pt x="4274770" y="57069"/>
                </a:cubicBezTo>
                <a:cubicBezTo>
                  <a:pt x="4141148" y="75811"/>
                  <a:pt x="3768569" y="3771"/>
                  <a:pt x="3601061" y="57069"/>
                </a:cubicBezTo>
                <a:cubicBezTo>
                  <a:pt x="3433553" y="110367"/>
                  <a:pt x="3182396" y="-22477"/>
                  <a:pt x="2927353" y="57069"/>
                </a:cubicBezTo>
                <a:cubicBezTo>
                  <a:pt x="2672310" y="136615"/>
                  <a:pt x="2651347" y="53806"/>
                  <a:pt x="2408657" y="57069"/>
                </a:cubicBezTo>
                <a:cubicBezTo>
                  <a:pt x="2165967" y="60332"/>
                  <a:pt x="2081434" y="-942"/>
                  <a:pt x="1889961" y="57069"/>
                </a:cubicBezTo>
                <a:cubicBezTo>
                  <a:pt x="1698488" y="115080"/>
                  <a:pt x="1454802" y="3208"/>
                  <a:pt x="1293759" y="57069"/>
                </a:cubicBezTo>
                <a:cubicBezTo>
                  <a:pt x="1132716" y="110930"/>
                  <a:pt x="899096" y="40778"/>
                  <a:pt x="775063" y="57069"/>
                </a:cubicBezTo>
                <a:cubicBezTo>
                  <a:pt x="651030" y="73360"/>
                  <a:pt x="208318" y="-19317"/>
                  <a:pt x="0" y="57069"/>
                </a:cubicBezTo>
                <a:cubicBezTo>
                  <a:pt x="-3474" y="34806"/>
                  <a:pt x="1105" y="22338"/>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7D039989-830C-B042-8DEA-B654FE458A4F}"/>
              </a:ext>
            </a:extLst>
          </p:cNvPr>
          <p:cNvSpPr txBox="1">
            <a:spLocks/>
          </p:cNvSpPr>
          <p:nvPr/>
        </p:nvSpPr>
        <p:spPr>
          <a:xfrm>
            <a:off x="2177" y="617065"/>
            <a:ext cx="1410787" cy="63972"/>
          </a:xfrm>
          <a:custGeom>
            <a:avLst/>
            <a:gdLst>
              <a:gd name="connsiteX0" fmla="*/ 0 w 1410787"/>
              <a:gd name="connsiteY0" fmla="*/ 0 h 63972"/>
              <a:gd name="connsiteX1" fmla="*/ 470262 w 1410787"/>
              <a:gd name="connsiteY1" fmla="*/ 0 h 63972"/>
              <a:gd name="connsiteX2" fmla="*/ 968740 w 1410787"/>
              <a:gd name="connsiteY2" fmla="*/ 0 h 63972"/>
              <a:gd name="connsiteX3" fmla="*/ 1410787 w 1410787"/>
              <a:gd name="connsiteY3" fmla="*/ 0 h 63972"/>
              <a:gd name="connsiteX4" fmla="*/ 1410787 w 1410787"/>
              <a:gd name="connsiteY4" fmla="*/ 63972 h 63972"/>
              <a:gd name="connsiteX5" fmla="*/ 968740 w 1410787"/>
              <a:gd name="connsiteY5" fmla="*/ 63972 h 63972"/>
              <a:gd name="connsiteX6" fmla="*/ 498478 w 1410787"/>
              <a:gd name="connsiteY6" fmla="*/ 63972 h 63972"/>
              <a:gd name="connsiteX7" fmla="*/ 0 w 1410787"/>
              <a:gd name="connsiteY7" fmla="*/ 63972 h 63972"/>
              <a:gd name="connsiteX8" fmla="*/ 0 w 1410787"/>
              <a:gd name="connsiteY8" fmla="*/ 0 h 6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0787" h="63972" fill="none" extrusionOk="0">
                <a:moveTo>
                  <a:pt x="0" y="0"/>
                </a:moveTo>
                <a:cubicBezTo>
                  <a:pt x="133101" y="-37923"/>
                  <a:pt x="304399" y="48432"/>
                  <a:pt x="470262" y="0"/>
                </a:cubicBezTo>
                <a:cubicBezTo>
                  <a:pt x="636125" y="-48432"/>
                  <a:pt x="860271" y="45828"/>
                  <a:pt x="968740" y="0"/>
                </a:cubicBezTo>
                <a:cubicBezTo>
                  <a:pt x="1077209" y="-45828"/>
                  <a:pt x="1275213" y="46258"/>
                  <a:pt x="1410787" y="0"/>
                </a:cubicBezTo>
                <a:cubicBezTo>
                  <a:pt x="1412937" y="25248"/>
                  <a:pt x="1404901" y="46235"/>
                  <a:pt x="1410787" y="63972"/>
                </a:cubicBezTo>
                <a:cubicBezTo>
                  <a:pt x="1252883" y="114034"/>
                  <a:pt x="1186132" y="42967"/>
                  <a:pt x="968740" y="63972"/>
                </a:cubicBezTo>
                <a:cubicBezTo>
                  <a:pt x="751348" y="84977"/>
                  <a:pt x="621592" y="19099"/>
                  <a:pt x="498478" y="63972"/>
                </a:cubicBezTo>
                <a:cubicBezTo>
                  <a:pt x="375364" y="108845"/>
                  <a:pt x="183666" y="57607"/>
                  <a:pt x="0" y="63972"/>
                </a:cubicBezTo>
                <a:cubicBezTo>
                  <a:pt x="-3222" y="43914"/>
                  <a:pt x="3045" y="25072"/>
                  <a:pt x="0" y="0"/>
                </a:cubicBezTo>
                <a:close/>
              </a:path>
              <a:path w="1410787" h="63972" stroke="0" extrusionOk="0">
                <a:moveTo>
                  <a:pt x="0" y="0"/>
                </a:moveTo>
                <a:cubicBezTo>
                  <a:pt x="171293" y="-39847"/>
                  <a:pt x="259179" y="39737"/>
                  <a:pt x="470262" y="0"/>
                </a:cubicBezTo>
                <a:cubicBezTo>
                  <a:pt x="681345" y="-39737"/>
                  <a:pt x="771562" y="3296"/>
                  <a:pt x="912309" y="0"/>
                </a:cubicBezTo>
                <a:cubicBezTo>
                  <a:pt x="1053056" y="-3296"/>
                  <a:pt x="1164397" y="23142"/>
                  <a:pt x="1410787" y="0"/>
                </a:cubicBezTo>
                <a:cubicBezTo>
                  <a:pt x="1413103" y="28625"/>
                  <a:pt x="1404236" y="48923"/>
                  <a:pt x="1410787" y="63972"/>
                </a:cubicBezTo>
                <a:cubicBezTo>
                  <a:pt x="1243205" y="88106"/>
                  <a:pt x="1137638" y="28253"/>
                  <a:pt x="940525" y="63972"/>
                </a:cubicBezTo>
                <a:cubicBezTo>
                  <a:pt x="743412" y="99691"/>
                  <a:pt x="674092" y="32344"/>
                  <a:pt x="484370" y="63972"/>
                </a:cubicBezTo>
                <a:cubicBezTo>
                  <a:pt x="294649" y="95600"/>
                  <a:pt x="167304" y="35247"/>
                  <a:pt x="0" y="63972"/>
                </a:cubicBezTo>
                <a:cubicBezTo>
                  <a:pt x="-4578" y="42293"/>
                  <a:pt x="4393" y="13850"/>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pic>
        <p:nvPicPr>
          <p:cNvPr id="8" name="Picture 7">
            <a:extLst>
              <a:ext uri="{FF2B5EF4-FFF2-40B4-BE49-F238E27FC236}">
                <a16:creationId xmlns:a16="http://schemas.microsoft.com/office/drawing/2014/main" id="{438BD59D-4DD5-A54F-92B0-A086671E9037}"/>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Lst>
          </a:blip>
          <a:stretch>
            <a:fillRect/>
          </a:stretch>
        </p:blipFill>
        <p:spPr>
          <a:xfrm>
            <a:off x="9452278" y="3699611"/>
            <a:ext cx="2478659" cy="2798131"/>
          </a:xfrm>
          <a:prstGeom prst="rect">
            <a:avLst/>
          </a:prstGeom>
        </p:spPr>
      </p:pic>
      <p:pic>
        <p:nvPicPr>
          <p:cNvPr id="9" name="Picture 8">
            <a:extLst>
              <a:ext uri="{FF2B5EF4-FFF2-40B4-BE49-F238E27FC236}">
                <a16:creationId xmlns:a16="http://schemas.microsoft.com/office/drawing/2014/main" id="{74DD1F72-C955-434F-A92F-036635F53B3A}"/>
              </a:ext>
            </a:extLst>
          </p:cNvPr>
          <p:cNvPicPr>
            <a:picLocks noChangeAspect="1"/>
          </p:cNvPicPr>
          <p:nvPr/>
        </p:nvPicPr>
        <p:blipFill>
          <a:blip r:embed="rId4"/>
          <a:stretch>
            <a:fillRect/>
          </a:stretch>
        </p:blipFill>
        <p:spPr>
          <a:xfrm>
            <a:off x="6875119" y="3729348"/>
            <a:ext cx="2476287" cy="2308862"/>
          </a:xfrm>
          <a:prstGeom prst="rect">
            <a:avLst/>
          </a:prstGeom>
        </p:spPr>
      </p:pic>
      <p:pic>
        <p:nvPicPr>
          <p:cNvPr id="10" name="Picture 9">
            <a:extLst>
              <a:ext uri="{FF2B5EF4-FFF2-40B4-BE49-F238E27FC236}">
                <a16:creationId xmlns:a16="http://schemas.microsoft.com/office/drawing/2014/main" id="{F3D7003E-E25D-5344-A51D-A55A8E536D86}"/>
              </a:ext>
            </a:extLst>
          </p:cNvPr>
          <p:cNvPicPr>
            <a:picLocks noChangeAspect="1"/>
          </p:cNvPicPr>
          <p:nvPr/>
        </p:nvPicPr>
        <p:blipFill rotWithShape="1">
          <a:blip r:embed="rId5"/>
          <a:srcRect b="23369"/>
          <a:stretch/>
        </p:blipFill>
        <p:spPr>
          <a:xfrm>
            <a:off x="6875119" y="933391"/>
            <a:ext cx="5053446" cy="2495610"/>
          </a:xfrm>
          <a:prstGeom prst="rect">
            <a:avLst/>
          </a:prstGeom>
        </p:spPr>
      </p:pic>
    </p:spTree>
    <p:extLst>
      <p:ext uri="{BB962C8B-B14F-4D97-AF65-F5344CB8AC3E}">
        <p14:creationId xmlns:p14="http://schemas.microsoft.com/office/powerpoint/2010/main" val="3732098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9ED00-8C74-654F-8044-B33238930B40}"/>
              </a:ext>
            </a:extLst>
          </p:cNvPr>
          <p:cNvSpPr>
            <a:spLocks noGrp="1"/>
          </p:cNvSpPr>
          <p:nvPr>
            <p:ph type="title"/>
          </p:nvPr>
        </p:nvSpPr>
        <p:spPr>
          <a:xfrm>
            <a:off x="1412965" y="18255"/>
            <a:ext cx="10515600" cy="1325563"/>
          </a:xfrm>
        </p:spPr>
        <p:txBody>
          <a:bodyPr/>
          <a:lstStyle/>
          <a:p>
            <a:r>
              <a:rPr lang="en-GB" b="1" dirty="0">
                <a:latin typeface="Georgia" panose="02040502050405020303" pitchFamily="18" charset="0"/>
              </a:rPr>
              <a:t>The USSR</a:t>
            </a:r>
          </a:p>
        </p:txBody>
      </p:sp>
      <p:sp>
        <p:nvSpPr>
          <p:cNvPr id="3" name="Content Placeholder 2">
            <a:extLst>
              <a:ext uri="{FF2B5EF4-FFF2-40B4-BE49-F238E27FC236}">
                <a16:creationId xmlns:a16="http://schemas.microsoft.com/office/drawing/2014/main" id="{65C9ACC8-3A85-AB42-B466-4D21C7920D43}"/>
              </a:ext>
            </a:extLst>
          </p:cNvPr>
          <p:cNvSpPr>
            <a:spLocks noGrp="1"/>
          </p:cNvSpPr>
          <p:nvPr>
            <p:ph idx="1"/>
          </p:nvPr>
        </p:nvSpPr>
        <p:spPr>
          <a:xfrm>
            <a:off x="263435" y="1250238"/>
            <a:ext cx="7190310" cy="5709468"/>
          </a:xfrm>
        </p:spPr>
        <p:txBody>
          <a:bodyPr>
            <a:normAutofit/>
          </a:bodyPr>
          <a:lstStyle/>
          <a:p>
            <a:pPr marL="0" indent="0">
              <a:buNone/>
            </a:pPr>
            <a:r>
              <a:rPr lang="en-GB" dirty="0"/>
              <a:t>Less able to defy Moscow, Castro gave qualified support to the Warsaw Pact invasion of Czechoslovakia on 21</a:t>
            </a:r>
            <a:r>
              <a:rPr lang="en-GB" baseline="30000" dirty="0"/>
              <a:t>st</a:t>
            </a:r>
            <a:r>
              <a:rPr lang="en-GB" dirty="0"/>
              <a:t> August 1968. This opened the way for Moscow to repair relations with Havana in the following decades. </a:t>
            </a:r>
          </a:p>
          <a:p>
            <a:r>
              <a:rPr lang="en-GB" i="1" dirty="0"/>
              <a:t>By forcefully supporting their coup in Czechoslovakia, Castro signalled a change in his policy towards the Soviet Union and caused Soviet leadership to reaffirm their support for him.</a:t>
            </a:r>
          </a:p>
          <a:p>
            <a:r>
              <a:rPr lang="en-GB" i="1" dirty="0"/>
              <a:t>Two days after the Soviet invasion of Czechoslovakia to repress the Prague Spring, Castro publicly denounced the Czech rebellion. </a:t>
            </a:r>
          </a:p>
        </p:txBody>
      </p:sp>
      <p:sp>
        <p:nvSpPr>
          <p:cNvPr id="4" name="Title 1">
            <a:extLst>
              <a:ext uri="{FF2B5EF4-FFF2-40B4-BE49-F238E27FC236}">
                <a16:creationId xmlns:a16="http://schemas.microsoft.com/office/drawing/2014/main" id="{79878C7F-46A9-6C44-8900-8BAAD6E69EB1}"/>
              </a:ext>
            </a:extLst>
          </p:cNvPr>
          <p:cNvSpPr txBox="1">
            <a:spLocks/>
          </p:cNvSpPr>
          <p:nvPr/>
        </p:nvSpPr>
        <p:spPr>
          <a:xfrm flipV="1">
            <a:off x="4441371" y="605712"/>
            <a:ext cx="7750629" cy="57069"/>
          </a:xfrm>
          <a:custGeom>
            <a:avLst/>
            <a:gdLst>
              <a:gd name="connsiteX0" fmla="*/ 0 w 7750629"/>
              <a:gd name="connsiteY0" fmla="*/ 0 h 57069"/>
              <a:gd name="connsiteX1" fmla="*/ 363683 w 7750629"/>
              <a:gd name="connsiteY1" fmla="*/ 0 h 57069"/>
              <a:gd name="connsiteX2" fmla="*/ 1114898 w 7750629"/>
              <a:gd name="connsiteY2" fmla="*/ 0 h 57069"/>
              <a:gd name="connsiteX3" fmla="*/ 1866113 w 7750629"/>
              <a:gd name="connsiteY3" fmla="*/ 0 h 57069"/>
              <a:gd name="connsiteX4" fmla="*/ 2229796 w 7750629"/>
              <a:gd name="connsiteY4" fmla="*/ 0 h 57069"/>
              <a:gd name="connsiteX5" fmla="*/ 2825999 w 7750629"/>
              <a:gd name="connsiteY5" fmla="*/ 0 h 57069"/>
              <a:gd name="connsiteX6" fmla="*/ 3577213 w 7750629"/>
              <a:gd name="connsiteY6" fmla="*/ 0 h 57069"/>
              <a:gd name="connsiteX7" fmla="*/ 3940897 w 7750629"/>
              <a:gd name="connsiteY7" fmla="*/ 0 h 57069"/>
              <a:gd name="connsiteX8" fmla="*/ 4537099 w 7750629"/>
              <a:gd name="connsiteY8" fmla="*/ 0 h 57069"/>
              <a:gd name="connsiteX9" fmla="*/ 5133301 w 7750629"/>
              <a:gd name="connsiteY9" fmla="*/ 0 h 57069"/>
              <a:gd name="connsiteX10" fmla="*/ 5496985 w 7750629"/>
              <a:gd name="connsiteY10" fmla="*/ 0 h 57069"/>
              <a:gd name="connsiteX11" fmla="*/ 6015681 w 7750629"/>
              <a:gd name="connsiteY11" fmla="*/ 0 h 57069"/>
              <a:gd name="connsiteX12" fmla="*/ 6379364 w 7750629"/>
              <a:gd name="connsiteY12" fmla="*/ 0 h 57069"/>
              <a:gd name="connsiteX13" fmla="*/ 6743047 w 7750629"/>
              <a:gd name="connsiteY13" fmla="*/ 0 h 57069"/>
              <a:gd name="connsiteX14" fmla="*/ 7184237 w 7750629"/>
              <a:gd name="connsiteY14" fmla="*/ 0 h 57069"/>
              <a:gd name="connsiteX15" fmla="*/ 7750629 w 7750629"/>
              <a:gd name="connsiteY15" fmla="*/ 0 h 57069"/>
              <a:gd name="connsiteX16" fmla="*/ 7750629 w 7750629"/>
              <a:gd name="connsiteY16" fmla="*/ 57069 h 57069"/>
              <a:gd name="connsiteX17" fmla="*/ 7386946 w 7750629"/>
              <a:gd name="connsiteY17" fmla="*/ 57069 h 57069"/>
              <a:gd name="connsiteX18" fmla="*/ 7023262 w 7750629"/>
              <a:gd name="connsiteY18" fmla="*/ 57069 h 57069"/>
              <a:gd name="connsiteX19" fmla="*/ 6582073 w 7750629"/>
              <a:gd name="connsiteY19" fmla="*/ 57069 h 57069"/>
              <a:gd name="connsiteX20" fmla="*/ 6063377 w 7750629"/>
              <a:gd name="connsiteY20" fmla="*/ 57069 h 57069"/>
              <a:gd name="connsiteX21" fmla="*/ 5544681 w 7750629"/>
              <a:gd name="connsiteY21" fmla="*/ 57069 h 57069"/>
              <a:gd name="connsiteX22" fmla="*/ 5025985 w 7750629"/>
              <a:gd name="connsiteY22" fmla="*/ 57069 h 57069"/>
              <a:gd name="connsiteX23" fmla="*/ 4274770 w 7750629"/>
              <a:gd name="connsiteY23" fmla="*/ 57069 h 57069"/>
              <a:gd name="connsiteX24" fmla="*/ 3911087 w 7750629"/>
              <a:gd name="connsiteY24" fmla="*/ 57069 h 57069"/>
              <a:gd name="connsiteX25" fmla="*/ 3469897 w 7750629"/>
              <a:gd name="connsiteY25" fmla="*/ 57069 h 57069"/>
              <a:gd name="connsiteX26" fmla="*/ 2796188 w 7750629"/>
              <a:gd name="connsiteY26" fmla="*/ 57069 h 57069"/>
              <a:gd name="connsiteX27" fmla="*/ 2044974 w 7750629"/>
              <a:gd name="connsiteY27" fmla="*/ 57069 h 57069"/>
              <a:gd name="connsiteX28" fmla="*/ 1526278 w 7750629"/>
              <a:gd name="connsiteY28" fmla="*/ 57069 h 57069"/>
              <a:gd name="connsiteX29" fmla="*/ 1007582 w 7750629"/>
              <a:gd name="connsiteY29" fmla="*/ 57069 h 57069"/>
              <a:gd name="connsiteX30" fmla="*/ 643898 w 7750629"/>
              <a:gd name="connsiteY30" fmla="*/ 57069 h 57069"/>
              <a:gd name="connsiteX31" fmla="*/ 0 w 7750629"/>
              <a:gd name="connsiteY31" fmla="*/ 57069 h 57069"/>
              <a:gd name="connsiteX32" fmla="*/ 0 w 7750629"/>
              <a:gd name="connsiteY32" fmla="*/ 0 h 5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50629" h="57069" fill="none" extrusionOk="0">
                <a:moveTo>
                  <a:pt x="0" y="0"/>
                </a:moveTo>
                <a:cubicBezTo>
                  <a:pt x="153689" y="-9196"/>
                  <a:pt x="249866" y="40613"/>
                  <a:pt x="363683" y="0"/>
                </a:cubicBezTo>
                <a:cubicBezTo>
                  <a:pt x="477500" y="-40613"/>
                  <a:pt x="746759" y="1561"/>
                  <a:pt x="1114898" y="0"/>
                </a:cubicBezTo>
                <a:cubicBezTo>
                  <a:pt x="1483038" y="-1561"/>
                  <a:pt x="1595991" y="69824"/>
                  <a:pt x="1866113" y="0"/>
                </a:cubicBezTo>
                <a:cubicBezTo>
                  <a:pt x="2136236" y="-69824"/>
                  <a:pt x="2115394" y="40874"/>
                  <a:pt x="2229796" y="0"/>
                </a:cubicBezTo>
                <a:cubicBezTo>
                  <a:pt x="2344198" y="-40874"/>
                  <a:pt x="2610276" y="43363"/>
                  <a:pt x="2825999" y="0"/>
                </a:cubicBezTo>
                <a:cubicBezTo>
                  <a:pt x="3041722" y="-43363"/>
                  <a:pt x="3378740" y="88993"/>
                  <a:pt x="3577213" y="0"/>
                </a:cubicBezTo>
                <a:cubicBezTo>
                  <a:pt x="3775686" y="-88993"/>
                  <a:pt x="3771121" y="33321"/>
                  <a:pt x="3940897" y="0"/>
                </a:cubicBezTo>
                <a:cubicBezTo>
                  <a:pt x="4110673" y="-33321"/>
                  <a:pt x="4248524" y="66516"/>
                  <a:pt x="4537099" y="0"/>
                </a:cubicBezTo>
                <a:cubicBezTo>
                  <a:pt x="4825674" y="-66516"/>
                  <a:pt x="4997080" y="54284"/>
                  <a:pt x="5133301" y="0"/>
                </a:cubicBezTo>
                <a:cubicBezTo>
                  <a:pt x="5269522" y="-54284"/>
                  <a:pt x="5419087" y="19625"/>
                  <a:pt x="5496985" y="0"/>
                </a:cubicBezTo>
                <a:cubicBezTo>
                  <a:pt x="5574883" y="-19625"/>
                  <a:pt x="5774875" y="21832"/>
                  <a:pt x="6015681" y="0"/>
                </a:cubicBezTo>
                <a:cubicBezTo>
                  <a:pt x="6256487" y="-21832"/>
                  <a:pt x="6282452" y="6201"/>
                  <a:pt x="6379364" y="0"/>
                </a:cubicBezTo>
                <a:cubicBezTo>
                  <a:pt x="6476276" y="-6201"/>
                  <a:pt x="6571065" y="35752"/>
                  <a:pt x="6743047" y="0"/>
                </a:cubicBezTo>
                <a:cubicBezTo>
                  <a:pt x="6915029" y="-35752"/>
                  <a:pt x="7069301" y="38175"/>
                  <a:pt x="7184237" y="0"/>
                </a:cubicBezTo>
                <a:cubicBezTo>
                  <a:pt x="7299173" y="-38175"/>
                  <a:pt x="7617101" y="11218"/>
                  <a:pt x="7750629" y="0"/>
                </a:cubicBezTo>
                <a:cubicBezTo>
                  <a:pt x="7756370" y="27976"/>
                  <a:pt x="7744840" y="30025"/>
                  <a:pt x="7750629" y="57069"/>
                </a:cubicBezTo>
                <a:cubicBezTo>
                  <a:pt x="7593398" y="82964"/>
                  <a:pt x="7512893" y="27205"/>
                  <a:pt x="7386946" y="57069"/>
                </a:cubicBezTo>
                <a:cubicBezTo>
                  <a:pt x="7260999" y="86933"/>
                  <a:pt x="7160109" y="32446"/>
                  <a:pt x="7023262" y="57069"/>
                </a:cubicBezTo>
                <a:cubicBezTo>
                  <a:pt x="6886415" y="81692"/>
                  <a:pt x="6756929" y="8198"/>
                  <a:pt x="6582073" y="57069"/>
                </a:cubicBezTo>
                <a:cubicBezTo>
                  <a:pt x="6407217" y="105940"/>
                  <a:pt x="6266407" y="27525"/>
                  <a:pt x="6063377" y="57069"/>
                </a:cubicBezTo>
                <a:cubicBezTo>
                  <a:pt x="5860347" y="86613"/>
                  <a:pt x="5740873" y="-943"/>
                  <a:pt x="5544681" y="57069"/>
                </a:cubicBezTo>
                <a:cubicBezTo>
                  <a:pt x="5348489" y="115081"/>
                  <a:pt x="5202945" y="10530"/>
                  <a:pt x="5025985" y="57069"/>
                </a:cubicBezTo>
                <a:cubicBezTo>
                  <a:pt x="4849025" y="103608"/>
                  <a:pt x="4527727" y="-28266"/>
                  <a:pt x="4274770" y="57069"/>
                </a:cubicBezTo>
                <a:cubicBezTo>
                  <a:pt x="4021813" y="142404"/>
                  <a:pt x="4077305" y="49402"/>
                  <a:pt x="3911087" y="57069"/>
                </a:cubicBezTo>
                <a:cubicBezTo>
                  <a:pt x="3744869" y="64736"/>
                  <a:pt x="3640825" y="9419"/>
                  <a:pt x="3469897" y="57069"/>
                </a:cubicBezTo>
                <a:cubicBezTo>
                  <a:pt x="3298969" y="104719"/>
                  <a:pt x="3022775" y="-2296"/>
                  <a:pt x="2796188" y="57069"/>
                </a:cubicBezTo>
                <a:cubicBezTo>
                  <a:pt x="2569601" y="116434"/>
                  <a:pt x="2340059" y="31247"/>
                  <a:pt x="2044974" y="57069"/>
                </a:cubicBezTo>
                <a:cubicBezTo>
                  <a:pt x="1749889" y="82891"/>
                  <a:pt x="1631529" y="35912"/>
                  <a:pt x="1526278" y="57069"/>
                </a:cubicBezTo>
                <a:cubicBezTo>
                  <a:pt x="1421027" y="78226"/>
                  <a:pt x="1153461" y="9850"/>
                  <a:pt x="1007582" y="57069"/>
                </a:cubicBezTo>
                <a:cubicBezTo>
                  <a:pt x="861703" y="104288"/>
                  <a:pt x="775247" y="27987"/>
                  <a:pt x="643898" y="57069"/>
                </a:cubicBezTo>
                <a:cubicBezTo>
                  <a:pt x="512549" y="86151"/>
                  <a:pt x="281091" y="38015"/>
                  <a:pt x="0" y="57069"/>
                </a:cubicBezTo>
                <a:cubicBezTo>
                  <a:pt x="-5189" y="32618"/>
                  <a:pt x="1201" y="19812"/>
                  <a:pt x="0" y="0"/>
                </a:cubicBezTo>
                <a:close/>
              </a:path>
              <a:path w="7750629" h="57069" stroke="0" extrusionOk="0">
                <a:moveTo>
                  <a:pt x="0" y="0"/>
                </a:moveTo>
                <a:cubicBezTo>
                  <a:pt x="175182" y="-61403"/>
                  <a:pt x="326984" y="36780"/>
                  <a:pt x="596202" y="0"/>
                </a:cubicBezTo>
                <a:cubicBezTo>
                  <a:pt x="865420" y="-36780"/>
                  <a:pt x="890631" y="52382"/>
                  <a:pt x="1037392" y="0"/>
                </a:cubicBezTo>
                <a:cubicBezTo>
                  <a:pt x="1184153" y="-52382"/>
                  <a:pt x="1464510" y="74124"/>
                  <a:pt x="1788607" y="0"/>
                </a:cubicBezTo>
                <a:cubicBezTo>
                  <a:pt x="2112704" y="-74124"/>
                  <a:pt x="2143178" y="43923"/>
                  <a:pt x="2307303" y="0"/>
                </a:cubicBezTo>
                <a:cubicBezTo>
                  <a:pt x="2471428" y="-43923"/>
                  <a:pt x="2693417" y="48286"/>
                  <a:pt x="2825999" y="0"/>
                </a:cubicBezTo>
                <a:cubicBezTo>
                  <a:pt x="2958581" y="-48286"/>
                  <a:pt x="3216318" y="23073"/>
                  <a:pt x="3499707" y="0"/>
                </a:cubicBezTo>
                <a:cubicBezTo>
                  <a:pt x="3783096" y="-23073"/>
                  <a:pt x="4012000" y="56397"/>
                  <a:pt x="4173416" y="0"/>
                </a:cubicBezTo>
                <a:cubicBezTo>
                  <a:pt x="4334832" y="-56397"/>
                  <a:pt x="4453895" y="10949"/>
                  <a:pt x="4614605" y="0"/>
                </a:cubicBezTo>
                <a:cubicBezTo>
                  <a:pt x="4775315" y="-10949"/>
                  <a:pt x="5105545" y="81756"/>
                  <a:pt x="5365820" y="0"/>
                </a:cubicBezTo>
                <a:cubicBezTo>
                  <a:pt x="5626095" y="-81756"/>
                  <a:pt x="5748759" y="10399"/>
                  <a:pt x="6117035" y="0"/>
                </a:cubicBezTo>
                <a:cubicBezTo>
                  <a:pt x="6485311" y="-10399"/>
                  <a:pt x="6457811" y="23006"/>
                  <a:pt x="6713237" y="0"/>
                </a:cubicBezTo>
                <a:cubicBezTo>
                  <a:pt x="6968663" y="-23006"/>
                  <a:pt x="7303352" y="12768"/>
                  <a:pt x="7750629" y="0"/>
                </a:cubicBezTo>
                <a:cubicBezTo>
                  <a:pt x="7751189" y="26888"/>
                  <a:pt x="7748529" y="38448"/>
                  <a:pt x="7750629" y="57069"/>
                </a:cubicBezTo>
                <a:cubicBezTo>
                  <a:pt x="7567594" y="106139"/>
                  <a:pt x="7198528" y="11592"/>
                  <a:pt x="6999414" y="57069"/>
                </a:cubicBezTo>
                <a:cubicBezTo>
                  <a:pt x="6800300" y="102546"/>
                  <a:pt x="6755801" y="49965"/>
                  <a:pt x="6558225" y="57069"/>
                </a:cubicBezTo>
                <a:cubicBezTo>
                  <a:pt x="6360649" y="64173"/>
                  <a:pt x="6132938" y="23812"/>
                  <a:pt x="5962022" y="57069"/>
                </a:cubicBezTo>
                <a:cubicBezTo>
                  <a:pt x="5791106" y="90326"/>
                  <a:pt x="5700993" y="56274"/>
                  <a:pt x="5598339" y="57069"/>
                </a:cubicBezTo>
                <a:cubicBezTo>
                  <a:pt x="5495685" y="57864"/>
                  <a:pt x="5323126" y="-1620"/>
                  <a:pt x="5079643" y="57069"/>
                </a:cubicBezTo>
                <a:cubicBezTo>
                  <a:pt x="4836160" y="115758"/>
                  <a:pt x="4817692" y="27336"/>
                  <a:pt x="4638453" y="57069"/>
                </a:cubicBezTo>
                <a:cubicBezTo>
                  <a:pt x="4459214" y="86802"/>
                  <a:pt x="4408392" y="38327"/>
                  <a:pt x="4274770" y="57069"/>
                </a:cubicBezTo>
                <a:cubicBezTo>
                  <a:pt x="4141148" y="75811"/>
                  <a:pt x="3768569" y="3771"/>
                  <a:pt x="3601061" y="57069"/>
                </a:cubicBezTo>
                <a:cubicBezTo>
                  <a:pt x="3433553" y="110367"/>
                  <a:pt x="3182396" y="-22477"/>
                  <a:pt x="2927353" y="57069"/>
                </a:cubicBezTo>
                <a:cubicBezTo>
                  <a:pt x="2672310" y="136615"/>
                  <a:pt x="2651347" y="53806"/>
                  <a:pt x="2408657" y="57069"/>
                </a:cubicBezTo>
                <a:cubicBezTo>
                  <a:pt x="2165967" y="60332"/>
                  <a:pt x="2081434" y="-942"/>
                  <a:pt x="1889961" y="57069"/>
                </a:cubicBezTo>
                <a:cubicBezTo>
                  <a:pt x="1698488" y="115080"/>
                  <a:pt x="1454802" y="3208"/>
                  <a:pt x="1293759" y="57069"/>
                </a:cubicBezTo>
                <a:cubicBezTo>
                  <a:pt x="1132716" y="110930"/>
                  <a:pt x="899096" y="40778"/>
                  <a:pt x="775063" y="57069"/>
                </a:cubicBezTo>
                <a:cubicBezTo>
                  <a:pt x="651030" y="73360"/>
                  <a:pt x="208318" y="-19317"/>
                  <a:pt x="0" y="57069"/>
                </a:cubicBezTo>
                <a:cubicBezTo>
                  <a:pt x="-3474" y="34806"/>
                  <a:pt x="1105" y="22338"/>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7D039989-830C-B042-8DEA-B654FE458A4F}"/>
              </a:ext>
            </a:extLst>
          </p:cNvPr>
          <p:cNvSpPr txBox="1">
            <a:spLocks/>
          </p:cNvSpPr>
          <p:nvPr/>
        </p:nvSpPr>
        <p:spPr>
          <a:xfrm>
            <a:off x="2177" y="617065"/>
            <a:ext cx="1410787" cy="63972"/>
          </a:xfrm>
          <a:custGeom>
            <a:avLst/>
            <a:gdLst>
              <a:gd name="connsiteX0" fmla="*/ 0 w 1410787"/>
              <a:gd name="connsiteY0" fmla="*/ 0 h 63972"/>
              <a:gd name="connsiteX1" fmla="*/ 470262 w 1410787"/>
              <a:gd name="connsiteY1" fmla="*/ 0 h 63972"/>
              <a:gd name="connsiteX2" fmla="*/ 968740 w 1410787"/>
              <a:gd name="connsiteY2" fmla="*/ 0 h 63972"/>
              <a:gd name="connsiteX3" fmla="*/ 1410787 w 1410787"/>
              <a:gd name="connsiteY3" fmla="*/ 0 h 63972"/>
              <a:gd name="connsiteX4" fmla="*/ 1410787 w 1410787"/>
              <a:gd name="connsiteY4" fmla="*/ 63972 h 63972"/>
              <a:gd name="connsiteX5" fmla="*/ 968740 w 1410787"/>
              <a:gd name="connsiteY5" fmla="*/ 63972 h 63972"/>
              <a:gd name="connsiteX6" fmla="*/ 498478 w 1410787"/>
              <a:gd name="connsiteY6" fmla="*/ 63972 h 63972"/>
              <a:gd name="connsiteX7" fmla="*/ 0 w 1410787"/>
              <a:gd name="connsiteY7" fmla="*/ 63972 h 63972"/>
              <a:gd name="connsiteX8" fmla="*/ 0 w 1410787"/>
              <a:gd name="connsiteY8" fmla="*/ 0 h 6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0787" h="63972" fill="none" extrusionOk="0">
                <a:moveTo>
                  <a:pt x="0" y="0"/>
                </a:moveTo>
                <a:cubicBezTo>
                  <a:pt x="133101" y="-37923"/>
                  <a:pt x="304399" y="48432"/>
                  <a:pt x="470262" y="0"/>
                </a:cubicBezTo>
                <a:cubicBezTo>
                  <a:pt x="636125" y="-48432"/>
                  <a:pt x="860271" y="45828"/>
                  <a:pt x="968740" y="0"/>
                </a:cubicBezTo>
                <a:cubicBezTo>
                  <a:pt x="1077209" y="-45828"/>
                  <a:pt x="1275213" y="46258"/>
                  <a:pt x="1410787" y="0"/>
                </a:cubicBezTo>
                <a:cubicBezTo>
                  <a:pt x="1412937" y="25248"/>
                  <a:pt x="1404901" y="46235"/>
                  <a:pt x="1410787" y="63972"/>
                </a:cubicBezTo>
                <a:cubicBezTo>
                  <a:pt x="1252883" y="114034"/>
                  <a:pt x="1186132" y="42967"/>
                  <a:pt x="968740" y="63972"/>
                </a:cubicBezTo>
                <a:cubicBezTo>
                  <a:pt x="751348" y="84977"/>
                  <a:pt x="621592" y="19099"/>
                  <a:pt x="498478" y="63972"/>
                </a:cubicBezTo>
                <a:cubicBezTo>
                  <a:pt x="375364" y="108845"/>
                  <a:pt x="183666" y="57607"/>
                  <a:pt x="0" y="63972"/>
                </a:cubicBezTo>
                <a:cubicBezTo>
                  <a:pt x="-3222" y="43914"/>
                  <a:pt x="3045" y="25072"/>
                  <a:pt x="0" y="0"/>
                </a:cubicBezTo>
                <a:close/>
              </a:path>
              <a:path w="1410787" h="63972" stroke="0" extrusionOk="0">
                <a:moveTo>
                  <a:pt x="0" y="0"/>
                </a:moveTo>
                <a:cubicBezTo>
                  <a:pt x="171293" y="-39847"/>
                  <a:pt x="259179" y="39737"/>
                  <a:pt x="470262" y="0"/>
                </a:cubicBezTo>
                <a:cubicBezTo>
                  <a:pt x="681345" y="-39737"/>
                  <a:pt x="771562" y="3296"/>
                  <a:pt x="912309" y="0"/>
                </a:cubicBezTo>
                <a:cubicBezTo>
                  <a:pt x="1053056" y="-3296"/>
                  <a:pt x="1164397" y="23142"/>
                  <a:pt x="1410787" y="0"/>
                </a:cubicBezTo>
                <a:cubicBezTo>
                  <a:pt x="1413103" y="28625"/>
                  <a:pt x="1404236" y="48923"/>
                  <a:pt x="1410787" y="63972"/>
                </a:cubicBezTo>
                <a:cubicBezTo>
                  <a:pt x="1243205" y="88106"/>
                  <a:pt x="1137638" y="28253"/>
                  <a:pt x="940525" y="63972"/>
                </a:cubicBezTo>
                <a:cubicBezTo>
                  <a:pt x="743412" y="99691"/>
                  <a:pt x="674092" y="32344"/>
                  <a:pt x="484370" y="63972"/>
                </a:cubicBezTo>
                <a:cubicBezTo>
                  <a:pt x="294649" y="95600"/>
                  <a:pt x="167304" y="35247"/>
                  <a:pt x="0" y="63972"/>
                </a:cubicBezTo>
                <a:cubicBezTo>
                  <a:pt x="-4578" y="42293"/>
                  <a:pt x="4393" y="13850"/>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pic>
        <p:nvPicPr>
          <p:cNvPr id="6" name="Picture 5">
            <a:extLst>
              <a:ext uri="{FF2B5EF4-FFF2-40B4-BE49-F238E27FC236}">
                <a16:creationId xmlns:a16="http://schemas.microsoft.com/office/drawing/2014/main" id="{9C8900CE-6711-CB4C-A768-58F66CEA194C}"/>
              </a:ext>
            </a:extLst>
          </p:cNvPr>
          <p:cNvPicPr>
            <a:picLocks noChangeAspect="1"/>
          </p:cNvPicPr>
          <p:nvPr/>
        </p:nvPicPr>
        <p:blipFill>
          <a:blip r:embed="rId2"/>
          <a:stretch>
            <a:fillRect/>
          </a:stretch>
        </p:blipFill>
        <p:spPr>
          <a:xfrm>
            <a:off x="7551230" y="997527"/>
            <a:ext cx="4377335" cy="3241964"/>
          </a:xfrm>
          <a:prstGeom prst="rect">
            <a:avLst/>
          </a:prstGeom>
        </p:spPr>
      </p:pic>
      <p:pic>
        <p:nvPicPr>
          <p:cNvPr id="7" name="Picture 6">
            <a:extLst>
              <a:ext uri="{FF2B5EF4-FFF2-40B4-BE49-F238E27FC236}">
                <a16:creationId xmlns:a16="http://schemas.microsoft.com/office/drawing/2014/main" id="{BBE218D5-4748-454B-890B-CEB7040181D8}"/>
              </a:ext>
            </a:extLst>
          </p:cNvPr>
          <p:cNvPicPr>
            <a:picLocks noChangeAspect="1"/>
          </p:cNvPicPr>
          <p:nvPr/>
        </p:nvPicPr>
        <p:blipFill>
          <a:blip r:embed="rId3"/>
          <a:stretch>
            <a:fillRect/>
          </a:stretch>
        </p:blipFill>
        <p:spPr>
          <a:xfrm>
            <a:off x="8174181" y="4477545"/>
            <a:ext cx="3754383" cy="2078319"/>
          </a:xfrm>
          <a:prstGeom prst="rect">
            <a:avLst/>
          </a:prstGeom>
        </p:spPr>
      </p:pic>
    </p:spTree>
    <p:extLst>
      <p:ext uri="{BB962C8B-B14F-4D97-AF65-F5344CB8AC3E}">
        <p14:creationId xmlns:p14="http://schemas.microsoft.com/office/powerpoint/2010/main" val="2040216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9F290-F13F-A84A-9295-3F9C9B564DF6}"/>
              </a:ext>
            </a:extLst>
          </p:cNvPr>
          <p:cNvSpPr>
            <a:spLocks noGrp="1"/>
          </p:cNvSpPr>
          <p:nvPr>
            <p:ph type="title"/>
          </p:nvPr>
        </p:nvSpPr>
        <p:spPr>
          <a:xfrm>
            <a:off x="838200" y="-37141"/>
            <a:ext cx="10515600" cy="1325563"/>
          </a:xfrm>
        </p:spPr>
        <p:txBody>
          <a:bodyPr/>
          <a:lstStyle/>
          <a:p>
            <a:r>
              <a:rPr lang="en-GB" b="1" dirty="0">
                <a:latin typeface="Georgia" panose="02040502050405020303" pitchFamily="18" charset="0"/>
              </a:rPr>
              <a:t>The Soviet Connection</a:t>
            </a:r>
          </a:p>
        </p:txBody>
      </p:sp>
      <p:sp>
        <p:nvSpPr>
          <p:cNvPr id="3" name="Content Placeholder 2">
            <a:extLst>
              <a:ext uri="{FF2B5EF4-FFF2-40B4-BE49-F238E27FC236}">
                <a16:creationId xmlns:a16="http://schemas.microsoft.com/office/drawing/2014/main" id="{4A9ECBC8-7FBD-4045-A5D4-A654C755C608}"/>
              </a:ext>
            </a:extLst>
          </p:cNvPr>
          <p:cNvSpPr>
            <a:spLocks noGrp="1"/>
          </p:cNvSpPr>
          <p:nvPr>
            <p:ph idx="1"/>
          </p:nvPr>
        </p:nvSpPr>
        <p:spPr>
          <a:xfrm>
            <a:off x="212557" y="1242701"/>
            <a:ext cx="11722769" cy="5615299"/>
          </a:xfrm>
        </p:spPr>
        <p:txBody>
          <a:bodyPr>
            <a:normAutofit/>
          </a:bodyPr>
          <a:lstStyle/>
          <a:p>
            <a:pPr marL="0" indent="0">
              <a:buNone/>
            </a:pPr>
            <a:r>
              <a:rPr lang="en-GB" dirty="0"/>
              <a:t>The decision to adopt Marxism for their new Cuban state was not just to do with the need for a strong power’s protection from the USA but also based on the belief that communism offered the only possible model of economic growth and that it was the only international movement with which Cuba could identify with.</a:t>
            </a:r>
          </a:p>
          <a:p>
            <a:r>
              <a:rPr lang="en-GB" i="1" dirty="0"/>
              <a:t>Castro was prepared to accept the Soviet Union’s idea of a peaceful road to socialism, but he insisted that some roads might be non-peaceful</a:t>
            </a:r>
          </a:p>
          <a:p>
            <a:r>
              <a:rPr lang="en-GB" i="1" dirty="0"/>
              <a:t>Relations suffered between 1965 and 1968 due to Castro’s attempts to establish revolutionary guerrilla groups in Latin America and developing countries. This conflicted with the Soviet Union’s aim to establish good relations with the USA and the West in peaceful coexistence. In 1967, Castro attacked the USSR for having capitulated to capitalism by preferring good relations over supporting revolution groups.</a:t>
            </a:r>
          </a:p>
        </p:txBody>
      </p:sp>
      <p:sp>
        <p:nvSpPr>
          <p:cNvPr id="4" name="Title 1">
            <a:extLst>
              <a:ext uri="{FF2B5EF4-FFF2-40B4-BE49-F238E27FC236}">
                <a16:creationId xmlns:a16="http://schemas.microsoft.com/office/drawing/2014/main" id="{840912DD-3133-5D4C-8A1C-44E1521B539E}"/>
              </a:ext>
            </a:extLst>
          </p:cNvPr>
          <p:cNvSpPr txBox="1">
            <a:spLocks/>
          </p:cNvSpPr>
          <p:nvPr/>
        </p:nvSpPr>
        <p:spPr>
          <a:xfrm>
            <a:off x="7459579" y="625641"/>
            <a:ext cx="4732421" cy="67469"/>
          </a:xfrm>
          <a:custGeom>
            <a:avLst/>
            <a:gdLst>
              <a:gd name="connsiteX0" fmla="*/ 0 w 4732421"/>
              <a:gd name="connsiteY0" fmla="*/ 0 h 67469"/>
              <a:gd name="connsiteX1" fmla="*/ 686201 w 4732421"/>
              <a:gd name="connsiteY1" fmla="*/ 0 h 67469"/>
              <a:gd name="connsiteX2" fmla="*/ 1183105 w 4732421"/>
              <a:gd name="connsiteY2" fmla="*/ 0 h 67469"/>
              <a:gd name="connsiteX3" fmla="*/ 1727334 w 4732421"/>
              <a:gd name="connsiteY3" fmla="*/ 0 h 67469"/>
              <a:gd name="connsiteX4" fmla="*/ 2224238 w 4732421"/>
              <a:gd name="connsiteY4" fmla="*/ 0 h 67469"/>
              <a:gd name="connsiteX5" fmla="*/ 2910439 w 4732421"/>
              <a:gd name="connsiteY5" fmla="*/ 0 h 67469"/>
              <a:gd name="connsiteX6" fmla="*/ 3596640 w 4732421"/>
              <a:gd name="connsiteY6" fmla="*/ 0 h 67469"/>
              <a:gd name="connsiteX7" fmla="*/ 4732421 w 4732421"/>
              <a:gd name="connsiteY7" fmla="*/ 0 h 67469"/>
              <a:gd name="connsiteX8" fmla="*/ 4732421 w 4732421"/>
              <a:gd name="connsiteY8" fmla="*/ 67469 h 67469"/>
              <a:gd name="connsiteX9" fmla="*/ 4188193 w 4732421"/>
              <a:gd name="connsiteY9" fmla="*/ 67469 h 67469"/>
              <a:gd name="connsiteX10" fmla="*/ 3549316 w 4732421"/>
              <a:gd name="connsiteY10" fmla="*/ 67469 h 67469"/>
              <a:gd name="connsiteX11" fmla="*/ 3052412 w 4732421"/>
              <a:gd name="connsiteY11" fmla="*/ 67469 h 67469"/>
              <a:gd name="connsiteX12" fmla="*/ 2508183 w 4732421"/>
              <a:gd name="connsiteY12" fmla="*/ 67469 h 67469"/>
              <a:gd name="connsiteX13" fmla="*/ 1821982 w 4732421"/>
              <a:gd name="connsiteY13" fmla="*/ 67469 h 67469"/>
              <a:gd name="connsiteX14" fmla="*/ 1230429 w 4732421"/>
              <a:gd name="connsiteY14" fmla="*/ 67469 h 67469"/>
              <a:gd name="connsiteX15" fmla="*/ 780849 w 4732421"/>
              <a:gd name="connsiteY15" fmla="*/ 67469 h 67469"/>
              <a:gd name="connsiteX16" fmla="*/ 0 w 4732421"/>
              <a:gd name="connsiteY16" fmla="*/ 67469 h 67469"/>
              <a:gd name="connsiteX17" fmla="*/ 0 w 4732421"/>
              <a:gd name="connsiteY17" fmla="*/ 0 h 6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32421" h="67469" fill="none" extrusionOk="0">
                <a:moveTo>
                  <a:pt x="0" y="0"/>
                </a:moveTo>
                <a:cubicBezTo>
                  <a:pt x="220504" y="-61141"/>
                  <a:pt x="529281" y="31045"/>
                  <a:pt x="686201" y="0"/>
                </a:cubicBezTo>
                <a:cubicBezTo>
                  <a:pt x="843121" y="-31045"/>
                  <a:pt x="960359" y="547"/>
                  <a:pt x="1183105" y="0"/>
                </a:cubicBezTo>
                <a:cubicBezTo>
                  <a:pt x="1405851" y="-547"/>
                  <a:pt x="1497403" y="37430"/>
                  <a:pt x="1727334" y="0"/>
                </a:cubicBezTo>
                <a:cubicBezTo>
                  <a:pt x="1957265" y="-37430"/>
                  <a:pt x="2114182" y="50949"/>
                  <a:pt x="2224238" y="0"/>
                </a:cubicBezTo>
                <a:cubicBezTo>
                  <a:pt x="2334294" y="-50949"/>
                  <a:pt x="2594170" y="51787"/>
                  <a:pt x="2910439" y="0"/>
                </a:cubicBezTo>
                <a:cubicBezTo>
                  <a:pt x="3226708" y="-51787"/>
                  <a:pt x="3311868" y="33698"/>
                  <a:pt x="3596640" y="0"/>
                </a:cubicBezTo>
                <a:cubicBezTo>
                  <a:pt x="3881412" y="-33698"/>
                  <a:pt x="4191031" y="2998"/>
                  <a:pt x="4732421" y="0"/>
                </a:cubicBezTo>
                <a:cubicBezTo>
                  <a:pt x="4739327" y="18424"/>
                  <a:pt x="4729938" y="43989"/>
                  <a:pt x="4732421" y="67469"/>
                </a:cubicBezTo>
                <a:cubicBezTo>
                  <a:pt x="4533411" y="105601"/>
                  <a:pt x="4329325" y="33557"/>
                  <a:pt x="4188193" y="67469"/>
                </a:cubicBezTo>
                <a:cubicBezTo>
                  <a:pt x="4047061" y="101381"/>
                  <a:pt x="3852571" y="108"/>
                  <a:pt x="3549316" y="67469"/>
                </a:cubicBezTo>
                <a:cubicBezTo>
                  <a:pt x="3246061" y="134830"/>
                  <a:pt x="3199991" y="33679"/>
                  <a:pt x="3052412" y="67469"/>
                </a:cubicBezTo>
                <a:cubicBezTo>
                  <a:pt x="2904833" y="101259"/>
                  <a:pt x="2742657" y="40883"/>
                  <a:pt x="2508183" y="67469"/>
                </a:cubicBezTo>
                <a:cubicBezTo>
                  <a:pt x="2273709" y="94055"/>
                  <a:pt x="2081098" y="60605"/>
                  <a:pt x="1821982" y="67469"/>
                </a:cubicBezTo>
                <a:cubicBezTo>
                  <a:pt x="1562866" y="74333"/>
                  <a:pt x="1429506" y="18379"/>
                  <a:pt x="1230429" y="67469"/>
                </a:cubicBezTo>
                <a:cubicBezTo>
                  <a:pt x="1031352" y="116559"/>
                  <a:pt x="993273" y="60891"/>
                  <a:pt x="780849" y="67469"/>
                </a:cubicBezTo>
                <a:cubicBezTo>
                  <a:pt x="568425" y="74047"/>
                  <a:pt x="195717" y="34498"/>
                  <a:pt x="0" y="67469"/>
                </a:cubicBezTo>
                <a:cubicBezTo>
                  <a:pt x="-1952" y="42882"/>
                  <a:pt x="6951" y="25721"/>
                  <a:pt x="0" y="0"/>
                </a:cubicBezTo>
                <a:close/>
              </a:path>
              <a:path w="4732421" h="67469" stroke="0" extrusionOk="0">
                <a:moveTo>
                  <a:pt x="0" y="0"/>
                </a:moveTo>
                <a:cubicBezTo>
                  <a:pt x="140613" y="-40816"/>
                  <a:pt x="373863" y="4839"/>
                  <a:pt x="591553" y="0"/>
                </a:cubicBezTo>
                <a:cubicBezTo>
                  <a:pt x="809243" y="-4839"/>
                  <a:pt x="860421" y="49959"/>
                  <a:pt x="1088457" y="0"/>
                </a:cubicBezTo>
                <a:cubicBezTo>
                  <a:pt x="1316493" y="-49959"/>
                  <a:pt x="1602904" y="22737"/>
                  <a:pt x="1774658" y="0"/>
                </a:cubicBezTo>
                <a:cubicBezTo>
                  <a:pt x="1946412" y="-22737"/>
                  <a:pt x="2160639" y="295"/>
                  <a:pt x="2318886" y="0"/>
                </a:cubicBezTo>
                <a:cubicBezTo>
                  <a:pt x="2477133" y="-295"/>
                  <a:pt x="2687759" y="52224"/>
                  <a:pt x="2863115" y="0"/>
                </a:cubicBezTo>
                <a:cubicBezTo>
                  <a:pt x="3038471" y="-52224"/>
                  <a:pt x="3323769" y="28869"/>
                  <a:pt x="3501992" y="0"/>
                </a:cubicBezTo>
                <a:cubicBezTo>
                  <a:pt x="3680215" y="-28869"/>
                  <a:pt x="3837115" y="57470"/>
                  <a:pt x="4140868" y="0"/>
                </a:cubicBezTo>
                <a:cubicBezTo>
                  <a:pt x="4444621" y="-57470"/>
                  <a:pt x="4577502" y="67755"/>
                  <a:pt x="4732421" y="0"/>
                </a:cubicBezTo>
                <a:cubicBezTo>
                  <a:pt x="4735448" y="27678"/>
                  <a:pt x="4728881" y="40052"/>
                  <a:pt x="4732421" y="67469"/>
                </a:cubicBezTo>
                <a:cubicBezTo>
                  <a:pt x="4635359" y="76713"/>
                  <a:pt x="4494650" y="49579"/>
                  <a:pt x="4282841" y="67469"/>
                </a:cubicBezTo>
                <a:cubicBezTo>
                  <a:pt x="4071032" y="85359"/>
                  <a:pt x="3916241" y="40752"/>
                  <a:pt x="3691288" y="67469"/>
                </a:cubicBezTo>
                <a:cubicBezTo>
                  <a:pt x="3466335" y="94186"/>
                  <a:pt x="3227861" y="24367"/>
                  <a:pt x="3099736" y="67469"/>
                </a:cubicBezTo>
                <a:cubicBezTo>
                  <a:pt x="2971611" y="110571"/>
                  <a:pt x="2692849" y="9095"/>
                  <a:pt x="2460859" y="67469"/>
                </a:cubicBezTo>
                <a:cubicBezTo>
                  <a:pt x="2228869" y="125843"/>
                  <a:pt x="2069048" y="6560"/>
                  <a:pt x="1869306" y="67469"/>
                </a:cubicBezTo>
                <a:cubicBezTo>
                  <a:pt x="1669564" y="128378"/>
                  <a:pt x="1590362" y="44488"/>
                  <a:pt x="1372402" y="67469"/>
                </a:cubicBezTo>
                <a:cubicBezTo>
                  <a:pt x="1154442" y="90450"/>
                  <a:pt x="992018" y="56719"/>
                  <a:pt x="780849" y="67469"/>
                </a:cubicBezTo>
                <a:cubicBezTo>
                  <a:pt x="569680" y="78219"/>
                  <a:pt x="300776" y="16866"/>
                  <a:pt x="0" y="67469"/>
                </a:cubicBezTo>
                <a:cubicBezTo>
                  <a:pt x="-4826" y="53821"/>
                  <a:pt x="5383" y="19898"/>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63875411-4890-9241-93F0-D1794898EC4D}"/>
              </a:ext>
            </a:extLst>
          </p:cNvPr>
          <p:cNvSpPr txBox="1">
            <a:spLocks/>
          </p:cNvSpPr>
          <p:nvPr/>
        </p:nvSpPr>
        <p:spPr>
          <a:xfrm flipV="1">
            <a:off x="1" y="579921"/>
            <a:ext cx="838199" cy="45719"/>
          </a:xfrm>
          <a:custGeom>
            <a:avLst/>
            <a:gdLst>
              <a:gd name="connsiteX0" fmla="*/ 0 w 838199"/>
              <a:gd name="connsiteY0" fmla="*/ 0 h 45719"/>
              <a:gd name="connsiteX1" fmla="*/ 435863 w 838199"/>
              <a:gd name="connsiteY1" fmla="*/ 0 h 45719"/>
              <a:gd name="connsiteX2" fmla="*/ 838199 w 838199"/>
              <a:gd name="connsiteY2" fmla="*/ 0 h 45719"/>
              <a:gd name="connsiteX3" fmla="*/ 838199 w 838199"/>
              <a:gd name="connsiteY3" fmla="*/ 45719 h 45719"/>
              <a:gd name="connsiteX4" fmla="*/ 419100 w 838199"/>
              <a:gd name="connsiteY4" fmla="*/ 45719 h 45719"/>
              <a:gd name="connsiteX5" fmla="*/ 0 w 838199"/>
              <a:gd name="connsiteY5" fmla="*/ 45719 h 45719"/>
              <a:gd name="connsiteX6" fmla="*/ 0 w 838199"/>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199" h="45719" fill="none" extrusionOk="0">
                <a:moveTo>
                  <a:pt x="0" y="0"/>
                </a:moveTo>
                <a:cubicBezTo>
                  <a:pt x="160606" y="-20039"/>
                  <a:pt x="336323" y="6171"/>
                  <a:pt x="435863" y="0"/>
                </a:cubicBezTo>
                <a:cubicBezTo>
                  <a:pt x="535403" y="-6171"/>
                  <a:pt x="741766" y="15445"/>
                  <a:pt x="838199" y="0"/>
                </a:cubicBezTo>
                <a:cubicBezTo>
                  <a:pt x="841590" y="15756"/>
                  <a:pt x="833253" y="29950"/>
                  <a:pt x="838199" y="45719"/>
                </a:cubicBezTo>
                <a:cubicBezTo>
                  <a:pt x="691502" y="71036"/>
                  <a:pt x="528502" y="18016"/>
                  <a:pt x="419100" y="45719"/>
                </a:cubicBezTo>
                <a:cubicBezTo>
                  <a:pt x="309698" y="73422"/>
                  <a:pt x="86108" y="35665"/>
                  <a:pt x="0" y="45719"/>
                </a:cubicBezTo>
                <a:cubicBezTo>
                  <a:pt x="-941" y="24031"/>
                  <a:pt x="2953" y="22211"/>
                  <a:pt x="0" y="0"/>
                </a:cubicBezTo>
                <a:close/>
              </a:path>
              <a:path w="838199" h="45719" stroke="0" extrusionOk="0">
                <a:moveTo>
                  <a:pt x="0" y="0"/>
                </a:moveTo>
                <a:cubicBezTo>
                  <a:pt x="136601" y="-4537"/>
                  <a:pt x="281939" y="22723"/>
                  <a:pt x="419100" y="0"/>
                </a:cubicBezTo>
                <a:cubicBezTo>
                  <a:pt x="556261" y="-22723"/>
                  <a:pt x="654963" y="46288"/>
                  <a:pt x="838199" y="0"/>
                </a:cubicBezTo>
                <a:cubicBezTo>
                  <a:pt x="839560" y="15153"/>
                  <a:pt x="835782" y="34729"/>
                  <a:pt x="838199" y="45719"/>
                </a:cubicBezTo>
                <a:cubicBezTo>
                  <a:pt x="672588" y="89103"/>
                  <a:pt x="506625" y="7387"/>
                  <a:pt x="410718" y="45719"/>
                </a:cubicBezTo>
                <a:cubicBezTo>
                  <a:pt x="314811" y="84051"/>
                  <a:pt x="166678" y="26096"/>
                  <a:pt x="0" y="45719"/>
                </a:cubicBezTo>
                <a:cubicBezTo>
                  <a:pt x="-4409" y="29169"/>
                  <a:pt x="3605" y="12744"/>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201047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9F290-F13F-A84A-9295-3F9C9B564DF6}"/>
              </a:ext>
            </a:extLst>
          </p:cNvPr>
          <p:cNvSpPr>
            <a:spLocks noGrp="1"/>
          </p:cNvSpPr>
          <p:nvPr>
            <p:ph type="title"/>
          </p:nvPr>
        </p:nvSpPr>
        <p:spPr>
          <a:xfrm>
            <a:off x="838200" y="-37141"/>
            <a:ext cx="10515600" cy="1325563"/>
          </a:xfrm>
        </p:spPr>
        <p:txBody>
          <a:bodyPr/>
          <a:lstStyle/>
          <a:p>
            <a:r>
              <a:rPr lang="en-GB" b="1" dirty="0">
                <a:latin typeface="Georgia" panose="02040502050405020303" pitchFamily="18" charset="0"/>
              </a:rPr>
              <a:t>The Soviet Connection</a:t>
            </a:r>
          </a:p>
        </p:txBody>
      </p:sp>
      <p:sp>
        <p:nvSpPr>
          <p:cNvPr id="3" name="Content Placeholder 2">
            <a:extLst>
              <a:ext uri="{FF2B5EF4-FFF2-40B4-BE49-F238E27FC236}">
                <a16:creationId xmlns:a16="http://schemas.microsoft.com/office/drawing/2014/main" id="{4A9ECBC8-7FBD-4045-A5D4-A654C755C608}"/>
              </a:ext>
            </a:extLst>
          </p:cNvPr>
          <p:cNvSpPr>
            <a:spLocks noGrp="1"/>
          </p:cNvSpPr>
          <p:nvPr>
            <p:ph idx="1"/>
          </p:nvPr>
        </p:nvSpPr>
        <p:spPr>
          <a:xfrm>
            <a:off x="212558" y="951722"/>
            <a:ext cx="7736487" cy="5707205"/>
          </a:xfrm>
        </p:spPr>
        <p:txBody>
          <a:bodyPr>
            <a:normAutofit fontScale="92500" lnSpcReduction="10000"/>
          </a:bodyPr>
          <a:lstStyle/>
          <a:p>
            <a:pPr marL="0" indent="0">
              <a:buNone/>
            </a:pPr>
            <a:r>
              <a:rPr lang="en-GB" dirty="0"/>
              <a:t>Economic pressure from the US, the USSR and China showed Castro that economically he did not have the self-sufficient capabilities needed for true independence. </a:t>
            </a:r>
          </a:p>
          <a:p>
            <a:pPr marL="0" indent="0">
              <a:buNone/>
            </a:pPr>
            <a:endParaRPr lang="en-GB" dirty="0"/>
          </a:p>
          <a:p>
            <a:pPr marL="0" indent="0">
              <a:buNone/>
            </a:pPr>
            <a:r>
              <a:rPr lang="en-GB" dirty="0"/>
              <a:t>After Prague Spring, Castro announced support of the international obligations of socialist countries, which in 1968 became formalized as the Brezhnev doctrine. This signalled the end of Castro’s attempt to continue without a great power patron. </a:t>
            </a:r>
          </a:p>
          <a:p>
            <a:pPr marL="0" indent="0">
              <a:buNone/>
            </a:pPr>
            <a:endParaRPr lang="en-GB" dirty="0"/>
          </a:p>
          <a:p>
            <a:pPr marL="0" indent="0">
              <a:buNone/>
            </a:pPr>
            <a:r>
              <a:rPr lang="en-GB" dirty="0"/>
              <a:t>The undeveloped Cuban economy worsened by the crippling effects of Castro’s own economic reforms meant that Castro could not accomplish his aim of avoiding dependency; Cuba could not survive without the assistance of a great power patron.</a:t>
            </a:r>
          </a:p>
          <a:p>
            <a:pPr marL="0" indent="0">
              <a:buNone/>
            </a:pPr>
            <a:endParaRPr lang="en-GB" dirty="0"/>
          </a:p>
        </p:txBody>
      </p:sp>
      <p:sp>
        <p:nvSpPr>
          <p:cNvPr id="4" name="Title 1">
            <a:extLst>
              <a:ext uri="{FF2B5EF4-FFF2-40B4-BE49-F238E27FC236}">
                <a16:creationId xmlns:a16="http://schemas.microsoft.com/office/drawing/2014/main" id="{840912DD-3133-5D4C-8A1C-44E1521B539E}"/>
              </a:ext>
            </a:extLst>
          </p:cNvPr>
          <p:cNvSpPr txBox="1">
            <a:spLocks/>
          </p:cNvSpPr>
          <p:nvPr/>
        </p:nvSpPr>
        <p:spPr>
          <a:xfrm>
            <a:off x="7459579" y="625641"/>
            <a:ext cx="4732421" cy="67469"/>
          </a:xfrm>
          <a:custGeom>
            <a:avLst/>
            <a:gdLst>
              <a:gd name="connsiteX0" fmla="*/ 0 w 4732421"/>
              <a:gd name="connsiteY0" fmla="*/ 0 h 67469"/>
              <a:gd name="connsiteX1" fmla="*/ 686201 w 4732421"/>
              <a:gd name="connsiteY1" fmla="*/ 0 h 67469"/>
              <a:gd name="connsiteX2" fmla="*/ 1183105 w 4732421"/>
              <a:gd name="connsiteY2" fmla="*/ 0 h 67469"/>
              <a:gd name="connsiteX3" fmla="*/ 1727334 w 4732421"/>
              <a:gd name="connsiteY3" fmla="*/ 0 h 67469"/>
              <a:gd name="connsiteX4" fmla="*/ 2224238 w 4732421"/>
              <a:gd name="connsiteY4" fmla="*/ 0 h 67469"/>
              <a:gd name="connsiteX5" fmla="*/ 2910439 w 4732421"/>
              <a:gd name="connsiteY5" fmla="*/ 0 h 67469"/>
              <a:gd name="connsiteX6" fmla="*/ 3596640 w 4732421"/>
              <a:gd name="connsiteY6" fmla="*/ 0 h 67469"/>
              <a:gd name="connsiteX7" fmla="*/ 4732421 w 4732421"/>
              <a:gd name="connsiteY7" fmla="*/ 0 h 67469"/>
              <a:gd name="connsiteX8" fmla="*/ 4732421 w 4732421"/>
              <a:gd name="connsiteY8" fmla="*/ 67469 h 67469"/>
              <a:gd name="connsiteX9" fmla="*/ 4188193 w 4732421"/>
              <a:gd name="connsiteY9" fmla="*/ 67469 h 67469"/>
              <a:gd name="connsiteX10" fmla="*/ 3549316 w 4732421"/>
              <a:gd name="connsiteY10" fmla="*/ 67469 h 67469"/>
              <a:gd name="connsiteX11" fmla="*/ 3052412 w 4732421"/>
              <a:gd name="connsiteY11" fmla="*/ 67469 h 67469"/>
              <a:gd name="connsiteX12" fmla="*/ 2508183 w 4732421"/>
              <a:gd name="connsiteY12" fmla="*/ 67469 h 67469"/>
              <a:gd name="connsiteX13" fmla="*/ 1821982 w 4732421"/>
              <a:gd name="connsiteY13" fmla="*/ 67469 h 67469"/>
              <a:gd name="connsiteX14" fmla="*/ 1230429 w 4732421"/>
              <a:gd name="connsiteY14" fmla="*/ 67469 h 67469"/>
              <a:gd name="connsiteX15" fmla="*/ 780849 w 4732421"/>
              <a:gd name="connsiteY15" fmla="*/ 67469 h 67469"/>
              <a:gd name="connsiteX16" fmla="*/ 0 w 4732421"/>
              <a:gd name="connsiteY16" fmla="*/ 67469 h 67469"/>
              <a:gd name="connsiteX17" fmla="*/ 0 w 4732421"/>
              <a:gd name="connsiteY17" fmla="*/ 0 h 6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32421" h="67469" fill="none" extrusionOk="0">
                <a:moveTo>
                  <a:pt x="0" y="0"/>
                </a:moveTo>
                <a:cubicBezTo>
                  <a:pt x="220504" y="-61141"/>
                  <a:pt x="529281" y="31045"/>
                  <a:pt x="686201" y="0"/>
                </a:cubicBezTo>
                <a:cubicBezTo>
                  <a:pt x="843121" y="-31045"/>
                  <a:pt x="960359" y="547"/>
                  <a:pt x="1183105" y="0"/>
                </a:cubicBezTo>
                <a:cubicBezTo>
                  <a:pt x="1405851" y="-547"/>
                  <a:pt x="1497403" y="37430"/>
                  <a:pt x="1727334" y="0"/>
                </a:cubicBezTo>
                <a:cubicBezTo>
                  <a:pt x="1957265" y="-37430"/>
                  <a:pt x="2114182" y="50949"/>
                  <a:pt x="2224238" y="0"/>
                </a:cubicBezTo>
                <a:cubicBezTo>
                  <a:pt x="2334294" y="-50949"/>
                  <a:pt x="2594170" y="51787"/>
                  <a:pt x="2910439" y="0"/>
                </a:cubicBezTo>
                <a:cubicBezTo>
                  <a:pt x="3226708" y="-51787"/>
                  <a:pt x="3311868" y="33698"/>
                  <a:pt x="3596640" y="0"/>
                </a:cubicBezTo>
                <a:cubicBezTo>
                  <a:pt x="3881412" y="-33698"/>
                  <a:pt x="4191031" y="2998"/>
                  <a:pt x="4732421" y="0"/>
                </a:cubicBezTo>
                <a:cubicBezTo>
                  <a:pt x="4739327" y="18424"/>
                  <a:pt x="4729938" y="43989"/>
                  <a:pt x="4732421" y="67469"/>
                </a:cubicBezTo>
                <a:cubicBezTo>
                  <a:pt x="4533411" y="105601"/>
                  <a:pt x="4329325" y="33557"/>
                  <a:pt x="4188193" y="67469"/>
                </a:cubicBezTo>
                <a:cubicBezTo>
                  <a:pt x="4047061" y="101381"/>
                  <a:pt x="3852571" y="108"/>
                  <a:pt x="3549316" y="67469"/>
                </a:cubicBezTo>
                <a:cubicBezTo>
                  <a:pt x="3246061" y="134830"/>
                  <a:pt x="3199991" y="33679"/>
                  <a:pt x="3052412" y="67469"/>
                </a:cubicBezTo>
                <a:cubicBezTo>
                  <a:pt x="2904833" y="101259"/>
                  <a:pt x="2742657" y="40883"/>
                  <a:pt x="2508183" y="67469"/>
                </a:cubicBezTo>
                <a:cubicBezTo>
                  <a:pt x="2273709" y="94055"/>
                  <a:pt x="2081098" y="60605"/>
                  <a:pt x="1821982" y="67469"/>
                </a:cubicBezTo>
                <a:cubicBezTo>
                  <a:pt x="1562866" y="74333"/>
                  <a:pt x="1429506" y="18379"/>
                  <a:pt x="1230429" y="67469"/>
                </a:cubicBezTo>
                <a:cubicBezTo>
                  <a:pt x="1031352" y="116559"/>
                  <a:pt x="993273" y="60891"/>
                  <a:pt x="780849" y="67469"/>
                </a:cubicBezTo>
                <a:cubicBezTo>
                  <a:pt x="568425" y="74047"/>
                  <a:pt x="195717" y="34498"/>
                  <a:pt x="0" y="67469"/>
                </a:cubicBezTo>
                <a:cubicBezTo>
                  <a:pt x="-1952" y="42882"/>
                  <a:pt x="6951" y="25721"/>
                  <a:pt x="0" y="0"/>
                </a:cubicBezTo>
                <a:close/>
              </a:path>
              <a:path w="4732421" h="67469" stroke="0" extrusionOk="0">
                <a:moveTo>
                  <a:pt x="0" y="0"/>
                </a:moveTo>
                <a:cubicBezTo>
                  <a:pt x="140613" y="-40816"/>
                  <a:pt x="373863" y="4839"/>
                  <a:pt x="591553" y="0"/>
                </a:cubicBezTo>
                <a:cubicBezTo>
                  <a:pt x="809243" y="-4839"/>
                  <a:pt x="860421" y="49959"/>
                  <a:pt x="1088457" y="0"/>
                </a:cubicBezTo>
                <a:cubicBezTo>
                  <a:pt x="1316493" y="-49959"/>
                  <a:pt x="1602904" y="22737"/>
                  <a:pt x="1774658" y="0"/>
                </a:cubicBezTo>
                <a:cubicBezTo>
                  <a:pt x="1946412" y="-22737"/>
                  <a:pt x="2160639" y="295"/>
                  <a:pt x="2318886" y="0"/>
                </a:cubicBezTo>
                <a:cubicBezTo>
                  <a:pt x="2477133" y="-295"/>
                  <a:pt x="2687759" y="52224"/>
                  <a:pt x="2863115" y="0"/>
                </a:cubicBezTo>
                <a:cubicBezTo>
                  <a:pt x="3038471" y="-52224"/>
                  <a:pt x="3323769" y="28869"/>
                  <a:pt x="3501992" y="0"/>
                </a:cubicBezTo>
                <a:cubicBezTo>
                  <a:pt x="3680215" y="-28869"/>
                  <a:pt x="3837115" y="57470"/>
                  <a:pt x="4140868" y="0"/>
                </a:cubicBezTo>
                <a:cubicBezTo>
                  <a:pt x="4444621" y="-57470"/>
                  <a:pt x="4577502" y="67755"/>
                  <a:pt x="4732421" y="0"/>
                </a:cubicBezTo>
                <a:cubicBezTo>
                  <a:pt x="4735448" y="27678"/>
                  <a:pt x="4728881" y="40052"/>
                  <a:pt x="4732421" y="67469"/>
                </a:cubicBezTo>
                <a:cubicBezTo>
                  <a:pt x="4635359" y="76713"/>
                  <a:pt x="4494650" y="49579"/>
                  <a:pt x="4282841" y="67469"/>
                </a:cubicBezTo>
                <a:cubicBezTo>
                  <a:pt x="4071032" y="85359"/>
                  <a:pt x="3916241" y="40752"/>
                  <a:pt x="3691288" y="67469"/>
                </a:cubicBezTo>
                <a:cubicBezTo>
                  <a:pt x="3466335" y="94186"/>
                  <a:pt x="3227861" y="24367"/>
                  <a:pt x="3099736" y="67469"/>
                </a:cubicBezTo>
                <a:cubicBezTo>
                  <a:pt x="2971611" y="110571"/>
                  <a:pt x="2692849" y="9095"/>
                  <a:pt x="2460859" y="67469"/>
                </a:cubicBezTo>
                <a:cubicBezTo>
                  <a:pt x="2228869" y="125843"/>
                  <a:pt x="2069048" y="6560"/>
                  <a:pt x="1869306" y="67469"/>
                </a:cubicBezTo>
                <a:cubicBezTo>
                  <a:pt x="1669564" y="128378"/>
                  <a:pt x="1590362" y="44488"/>
                  <a:pt x="1372402" y="67469"/>
                </a:cubicBezTo>
                <a:cubicBezTo>
                  <a:pt x="1154442" y="90450"/>
                  <a:pt x="992018" y="56719"/>
                  <a:pt x="780849" y="67469"/>
                </a:cubicBezTo>
                <a:cubicBezTo>
                  <a:pt x="569680" y="78219"/>
                  <a:pt x="300776" y="16866"/>
                  <a:pt x="0" y="67469"/>
                </a:cubicBezTo>
                <a:cubicBezTo>
                  <a:pt x="-4826" y="53821"/>
                  <a:pt x="5383" y="19898"/>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chemeClr val="bg1"/>
                </a:solidFill>
                <a:latin typeface="Georgia" panose="02040502050405020303" pitchFamily="18" charset="0"/>
              </a:rPr>
              <a:t>      </a:t>
            </a:r>
            <a:endParaRPr lang="en-GB" b="1" dirty="0">
              <a:solidFill>
                <a:schemeClr val="bg1"/>
              </a:solidFill>
              <a:latin typeface="Georgia" panose="02040502050405020303" pitchFamily="18" charset="0"/>
            </a:endParaRPr>
          </a:p>
        </p:txBody>
      </p:sp>
      <p:sp>
        <p:nvSpPr>
          <p:cNvPr id="5" name="Title 1">
            <a:extLst>
              <a:ext uri="{FF2B5EF4-FFF2-40B4-BE49-F238E27FC236}">
                <a16:creationId xmlns:a16="http://schemas.microsoft.com/office/drawing/2014/main" id="{63875411-4890-9241-93F0-D1794898EC4D}"/>
              </a:ext>
            </a:extLst>
          </p:cNvPr>
          <p:cNvSpPr txBox="1">
            <a:spLocks/>
          </p:cNvSpPr>
          <p:nvPr/>
        </p:nvSpPr>
        <p:spPr>
          <a:xfrm flipV="1">
            <a:off x="1" y="579921"/>
            <a:ext cx="838199" cy="45719"/>
          </a:xfrm>
          <a:custGeom>
            <a:avLst/>
            <a:gdLst>
              <a:gd name="connsiteX0" fmla="*/ 0 w 838199"/>
              <a:gd name="connsiteY0" fmla="*/ 0 h 45719"/>
              <a:gd name="connsiteX1" fmla="*/ 435863 w 838199"/>
              <a:gd name="connsiteY1" fmla="*/ 0 h 45719"/>
              <a:gd name="connsiteX2" fmla="*/ 838199 w 838199"/>
              <a:gd name="connsiteY2" fmla="*/ 0 h 45719"/>
              <a:gd name="connsiteX3" fmla="*/ 838199 w 838199"/>
              <a:gd name="connsiteY3" fmla="*/ 45719 h 45719"/>
              <a:gd name="connsiteX4" fmla="*/ 419100 w 838199"/>
              <a:gd name="connsiteY4" fmla="*/ 45719 h 45719"/>
              <a:gd name="connsiteX5" fmla="*/ 0 w 838199"/>
              <a:gd name="connsiteY5" fmla="*/ 45719 h 45719"/>
              <a:gd name="connsiteX6" fmla="*/ 0 w 838199"/>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199" h="45719" fill="none" extrusionOk="0">
                <a:moveTo>
                  <a:pt x="0" y="0"/>
                </a:moveTo>
                <a:cubicBezTo>
                  <a:pt x="160606" y="-20039"/>
                  <a:pt x="336323" y="6171"/>
                  <a:pt x="435863" y="0"/>
                </a:cubicBezTo>
                <a:cubicBezTo>
                  <a:pt x="535403" y="-6171"/>
                  <a:pt x="741766" y="15445"/>
                  <a:pt x="838199" y="0"/>
                </a:cubicBezTo>
                <a:cubicBezTo>
                  <a:pt x="841590" y="15756"/>
                  <a:pt x="833253" y="29950"/>
                  <a:pt x="838199" y="45719"/>
                </a:cubicBezTo>
                <a:cubicBezTo>
                  <a:pt x="691502" y="71036"/>
                  <a:pt x="528502" y="18016"/>
                  <a:pt x="419100" y="45719"/>
                </a:cubicBezTo>
                <a:cubicBezTo>
                  <a:pt x="309698" y="73422"/>
                  <a:pt x="86108" y="35665"/>
                  <a:pt x="0" y="45719"/>
                </a:cubicBezTo>
                <a:cubicBezTo>
                  <a:pt x="-941" y="24031"/>
                  <a:pt x="2953" y="22211"/>
                  <a:pt x="0" y="0"/>
                </a:cubicBezTo>
                <a:close/>
              </a:path>
              <a:path w="838199" h="45719" stroke="0" extrusionOk="0">
                <a:moveTo>
                  <a:pt x="0" y="0"/>
                </a:moveTo>
                <a:cubicBezTo>
                  <a:pt x="136601" y="-4537"/>
                  <a:pt x="281939" y="22723"/>
                  <a:pt x="419100" y="0"/>
                </a:cubicBezTo>
                <a:cubicBezTo>
                  <a:pt x="556261" y="-22723"/>
                  <a:pt x="654963" y="46288"/>
                  <a:pt x="838199" y="0"/>
                </a:cubicBezTo>
                <a:cubicBezTo>
                  <a:pt x="839560" y="15153"/>
                  <a:pt x="835782" y="34729"/>
                  <a:pt x="838199" y="45719"/>
                </a:cubicBezTo>
                <a:cubicBezTo>
                  <a:pt x="672588" y="89103"/>
                  <a:pt x="506625" y="7387"/>
                  <a:pt x="410718" y="45719"/>
                </a:cubicBezTo>
                <a:cubicBezTo>
                  <a:pt x="314811" y="84051"/>
                  <a:pt x="166678" y="26096"/>
                  <a:pt x="0" y="45719"/>
                </a:cubicBezTo>
                <a:cubicBezTo>
                  <a:pt x="-4409" y="29169"/>
                  <a:pt x="3605" y="12744"/>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chemeClr val="bg1"/>
                </a:solidFill>
                <a:latin typeface="Georgia" panose="02040502050405020303" pitchFamily="18" charset="0"/>
              </a:rPr>
              <a:t>      </a:t>
            </a:r>
            <a:endParaRPr lang="en-GB" b="1" dirty="0">
              <a:solidFill>
                <a:schemeClr val="bg1"/>
              </a:solidFill>
              <a:latin typeface="Georgia" panose="02040502050405020303" pitchFamily="18" charset="0"/>
            </a:endParaRPr>
          </a:p>
        </p:txBody>
      </p:sp>
      <p:pic>
        <p:nvPicPr>
          <p:cNvPr id="6" name="Picture 5">
            <a:extLst>
              <a:ext uri="{FF2B5EF4-FFF2-40B4-BE49-F238E27FC236}">
                <a16:creationId xmlns:a16="http://schemas.microsoft.com/office/drawing/2014/main" id="{7D7D6EE3-4E5D-5447-8D83-B36D21D51F05}"/>
              </a:ext>
            </a:extLst>
          </p:cNvPr>
          <p:cNvPicPr>
            <a:picLocks noChangeAspect="1"/>
          </p:cNvPicPr>
          <p:nvPr/>
        </p:nvPicPr>
        <p:blipFill>
          <a:blip r:embed="rId2"/>
          <a:stretch>
            <a:fillRect/>
          </a:stretch>
        </p:blipFill>
        <p:spPr>
          <a:xfrm>
            <a:off x="8006773" y="1242701"/>
            <a:ext cx="3766127" cy="2473090"/>
          </a:xfrm>
          <a:prstGeom prst="rect">
            <a:avLst/>
          </a:prstGeom>
        </p:spPr>
      </p:pic>
      <p:pic>
        <p:nvPicPr>
          <p:cNvPr id="7" name="Picture 6">
            <a:extLst>
              <a:ext uri="{FF2B5EF4-FFF2-40B4-BE49-F238E27FC236}">
                <a16:creationId xmlns:a16="http://schemas.microsoft.com/office/drawing/2014/main" id="{DE192BA2-37AF-164E-A256-E291207148FB}"/>
              </a:ext>
            </a:extLst>
          </p:cNvPr>
          <p:cNvPicPr>
            <a:picLocks noChangeAspect="1"/>
          </p:cNvPicPr>
          <p:nvPr/>
        </p:nvPicPr>
        <p:blipFill>
          <a:blip r:embed="rId3"/>
          <a:stretch>
            <a:fillRect/>
          </a:stretch>
        </p:blipFill>
        <p:spPr>
          <a:xfrm>
            <a:off x="8368145" y="4027490"/>
            <a:ext cx="3498819" cy="2611559"/>
          </a:xfrm>
          <a:prstGeom prst="rect">
            <a:avLst/>
          </a:prstGeom>
        </p:spPr>
      </p:pic>
    </p:spTree>
    <p:extLst>
      <p:ext uri="{BB962C8B-B14F-4D97-AF65-F5344CB8AC3E}">
        <p14:creationId xmlns:p14="http://schemas.microsoft.com/office/powerpoint/2010/main" val="2086774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14BD-D3CD-DC4B-BB12-F396C14D0B47}"/>
              </a:ext>
            </a:extLst>
          </p:cNvPr>
          <p:cNvSpPr>
            <a:spLocks noGrp="1"/>
          </p:cNvSpPr>
          <p:nvPr>
            <p:ph type="title"/>
          </p:nvPr>
        </p:nvSpPr>
        <p:spPr>
          <a:xfrm>
            <a:off x="838200" y="18255"/>
            <a:ext cx="10515600" cy="1325563"/>
          </a:xfrm>
        </p:spPr>
        <p:txBody>
          <a:bodyPr/>
          <a:lstStyle/>
          <a:p>
            <a:r>
              <a:rPr lang="en-GB" b="1" dirty="0">
                <a:latin typeface="Georgia" panose="02040502050405020303" pitchFamily="18" charset="0"/>
              </a:rPr>
              <a:t>Foreign policy theory</a:t>
            </a:r>
          </a:p>
        </p:txBody>
      </p:sp>
      <p:sp>
        <p:nvSpPr>
          <p:cNvPr id="3" name="Content Placeholder 2">
            <a:extLst>
              <a:ext uri="{FF2B5EF4-FFF2-40B4-BE49-F238E27FC236}">
                <a16:creationId xmlns:a16="http://schemas.microsoft.com/office/drawing/2014/main" id="{8677BFF8-D98A-734E-AD74-66983852553F}"/>
              </a:ext>
            </a:extLst>
          </p:cNvPr>
          <p:cNvSpPr>
            <a:spLocks noGrp="1"/>
          </p:cNvSpPr>
          <p:nvPr>
            <p:ph idx="1"/>
          </p:nvPr>
        </p:nvSpPr>
        <p:spPr>
          <a:xfrm>
            <a:off x="419100" y="1383608"/>
            <a:ext cx="11366500" cy="4796320"/>
          </a:xfrm>
        </p:spPr>
        <p:txBody>
          <a:bodyPr/>
          <a:lstStyle/>
          <a:p>
            <a:pPr marL="0" indent="0">
              <a:buNone/>
            </a:pPr>
            <a:r>
              <a:rPr lang="en-GB" dirty="0"/>
              <a:t>Foreign policy is usually utilised as a method to achieve domestic objections</a:t>
            </a:r>
          </a:p>
          <a:p>
            <a:r>
              <a:rPr lang="en-GB" i="1" dirty="0"/>
              <a:t>For example, the success of economic policies relies on access to economic resources, which can be achieved through war, conquest, trade and alliances</a:t>
            </a:r>
          </a:p>
          <a:p>
            <a:pPr marL="0" indent="0">
              <a:buNone/>
            </a:pPr>
            <a:r>
              <a:rPr lang="en-GB" dirty="0"/>
              <a:t>The maintenance of power also requires the state to be secure against invasion or to meet political promises such as ‘returning lands’ previously taken or righting historic wrongs</a:t>
            </a:r>
          </a:p>
          <a:p>
            <a:r>
              <a:rPr lang="en-GB" i="1" dirty="0"/>
              <a:t>Successful foreign policies have the ability to strengthen political power and achieve domestic political aims</a:t>
            </a:r>
          </a:p>
          <a:p>
            <a:pPr marL="0" indent="0">
              <a:buNone/>
            </a:pPr>
            <a:endParaRPr lang="en-GB" dirty="0"/>
          </a:p>
        </p:txBody>
      </p:sp>
      <p:sp>
        <p:nvSpPr>
          <p:cNvPr id="4" name="Title 1">
            <a:extLst>
              <a:ext uri="{FF2B5EF4-FFF2-40B4-BE49-F238E27FC236}">
                <a16:creationId xmlns:a16="http://schemas.microsoft.com/office/drawing/2014/main" id="{43D77669-D3D6-2A44-9649-F8BAD08B0A98}"/>
              </a:ext>
            </a:extLst>
          </p:cNvPr>
          <p:cNvSpPr txBox="1">
            <a:spLocks/>
          </p:cNvSpPr>
          <p:nvPr/>
        </p:nvSpPr>
        <p:spPr>
          <a:xfrm flipV="1">
            <a:off x="7178040" y="678072"/>
            <a:ext cx="5013960" cy="45719"/>
          </a:xfrm>
          <a:custGeom>
            <a:avLst/>
            <a:gdLst>
              <a:gd name="connsiteX0" fmla="*/ 0 w 5013960"/>
              <a:gd name="connsiteY0" fmla="*/ 0 h 45719"/>
              <a:gd name="connsiteX1" fmla="*/ 506967 w 5013960"/>
              <a:gd name="connsiteY1" fmla="*/ 0 h 45719"/>
              <a:gd name="connsiteX2" fmla="*/ 1164353 w 5013960"/>
              <a:gd name="connsiteY2" fmla="*/ 0 h 45719"/>
              <a:gd name="connsiteX3" fmla="*/ 1821739 w 5013960"/>
              <a:gd name="connsiteY3" fmla="*/ 0 h 45719"/>
              <a:gd name="connsiteX4" fmla="*/ 2428985 w 5013960"/>
              <a:gd name="connsiteY4" fmla="*/ 0 h 45719"/>
              <a:gd name="connsiteX5" fmla="*/ 2885813 w 5013960"/>
              <a:gd name="connsiteY5" fmla="*/ 0 h 45719"/>
              <a:gd name="connsiteX6" fmla="*/ 3292500 w 5013960"/>
              <a:gd name="connsiteY6" fmla="*/ 0 h 45719"/>
              <a:gd name="connsiteX7" fmla="*/ 3749328 w 5013960"/>
              <a:gd name="connsiteY7" fmla="*/ 0 h 45719"/>
              <a:gd name="connsiteX8" fmla="*/ 4256295 w 5013960"/>
              <a:gd name="connsiteY8" fmla="*/ 0 h 45719"/>
              <a:gd name="connsiteX9" fmla="*/ 5013960 w 5013960"/>
              <a:gd name="connsiteY9" fmla="*/ 0 h 45719"/>
              <a:gd name="connsiteX10" fmla="*/ 5013960 w 5013960"/>
              <a:gd name="connsiteY10" fmla="*/ 45719 h 45719"/>
              <a:gd name="connsiteX11" fmla="*/ 4607272 w 5013960"/>
              <a:gd name="connsiteY11" fmla="*/ 45719 h 45719"/>
              <a:gd name="connsiteX12" fmla="*/ 4200584 w 5013960"/>
              <a:gd name="connsiteY12" fmla="*/ 45719 h 45719"/>
              <a:gd name="connsiteX13" fmla="*/ 3593338 w 5013960"/>
              <a:gd name="connsiteY13" fmla="*/ 45719 h 45719"/>
              <a:gd name="connsiteX14" fmla="*/ 3036231 w 5013960"/>
              <a:gd name="connsiteY14" fmla="*/ 45719 h 45719"/>
              <a:gd name="connsiteX15" fmla="*/ 2629543 w 5013960"/>
              <a:gd name="connsiteY15" fmla="*/ 45719 h 45719"/>
              <a:gd name="connsiteX16" fmla="*/ 2122576 w 5013960"/>
              <a:gd name="connsiteY16" fmla="*/ 45719 h 45719"/>
              <a:gd name="connsiteX17" fmla="*/ 1515330 w 5013960"/>
              <a:gd name="connsiteY17" fmla="*/ 45719 h 45719"/>
              <a:gd name="connsiteX18" fmla="*/ 1008363 w 5013960"/>
              <a:gd name="connsiteY18" fmla="*/ 45719 h 45719"/>
              <a:gd name="connsiteX19" fmla="*/ 501396 w 5013960"/>
              <a:gd name="connsiteY19" fmla="*/ 45719 h 45719"/>
              <a:gd name="connsiteX20" fmla="*/ 0 w 5013960"/>
              <a:gd name="connsiteY20" fmla="*/ 45719 h 45719"/>
              <a:gd name="connsiteX21" fmla="*/ 0 w 5013960"/>
              <a:gd name="connsiteY21"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13960" h="45719" fill="none" extrusionOk="0">
                <a:moveTo>
                  <a:pt x="0" y="0"/>
                </a:moveTo>
                <a:cubicBezTo>
                  <a:pt x="146402" y="-33767"/>
                  <a:pt x="375925" y="43703"/>
                  <a:pt x="506967" y="0"/>
                </a:cubicBezTo>
                <a:cubicBezTo>
                  <a:pt x="638009" y="-43703"/>
                  <a:pt x="930312" y="18513"/>
                  <a:pt x="1164353" y="0"/>
                </a:cubicBezTo>
                <a:cubicBezTo>
                  <a:pt x="1398394" y="-18513"/>
                  <a:pt x="1640195" y="12427"/>
                  <a:pt x="1821739" y="0"/>
                </a:cubicBezTo>
                <a:cubicBezTo>
                  <a:pt x="2003283" y="-12427"/>
                  <a:pt x="2186534" y="11061"/>
                  <a:pt x="2428985" y="0"/>
                </a:cubicBezTo>
                <a:cubicBezTo>
                  <a:pt x="2671436" y="-11061"/>
                  <a:pt x="2775198" y="23056"/>
                  <a:pt x="2885813" y="0"/>
                </a:cubicBezTo>
                <a:cubicBezTo>
                  <a:pt x="2996428" y="-23056"/>
                  <a:pt x="3181231" y="18103"/>
                  <a:pt x="3292500" y="0"/>
                </a:cubicBezTo>
                <a:cubicBezTo>
                  <a:pt x="3403769" y="-18103"/>
                  <a:pt x="3645499" y="48507"/>
                  <a:pt x="3749328" y="0"/>
                </a:cubicBezTo>
                <a:cubicBezTo>
                  <a:pt x="3853157" y="-48507"/>
                  <a:pt x="4079624" y="46342"/>
                  <a:pt x="4256295" y="0"/>
                </a:cubicBezTo>
                <a:cubicBezTo>
                  <a:pt x="4432966" y="-46342"/>
                  <a:pt x="4694694" y="48928"/>
                  <a:pt x="5013960" y="0"/>
                </a:cubicBezTo>
                <a:cubicBezTo>
                  <a:pt x="5017356" y="19752"/>
                  <a:pt x="5013370" y="28175"/>
                  <a:pt x="5013960" y="45719"/>
                </a:cubicBezTo>
                <a:cubicBezTo>
                  <a:pt x="4903865" y="82005"/>
                  <a:pt x="4800506" y="-2617"/>
                  <a:pt x="4607272" y="45719"/>
                </a:cubicBezTo>
                <a:cubicBezTo>
                  <a:pt x="4414038" y="94055"/>
                  <a:pt x="4282993" y="38887"/>
                  <a:pt x="4200584" y="45719"/>
                </a:cubicBezTo>
                <a:cubicBezTo>
                  <a:pt x="4118175" y="52551"/>
                  <a:pt x="3890139" y="11581"/>
                  <a:pt x="3593338" y="45719"/>
                </a:cubicBezTo>
                <a:cubicBezTo>
                  <a:pt x="3296537" y="79857"/>
                  <a:pt x="3180730" y="37846"/>
                  <a:pt x="3036231" y="45719"/>
                </a:cubicBezTo>
                <a:cubicBezTo>
                  <a:pt x="2891732" y="53592"/>
                  <a:pt x="2738329" y="5337"/>
                  <a:pt x="2629543" y="45719"/>
                </a:cubicBezTo>
                <a:cubicBezTo>
                  <a:pt x="2520757" y="86101"/>
                  <a:pt x="2238586" y="86"/>
                  <a:pt x="2122576" y="45719"/>
                </a:cubicBezTo>
                <a:cubicBezTo>
                  <a:pt x="2006566" y="91352"/>
                  <a:pt x="1674968" y="9468"/>
                  <a:pt x="1515330" y="45719"/>
                </a:cubicBezTo>
                <a:cubicBezTo>
                  <a:pt x="1355692" y="81970"/>
                  <a:pt x="1210240" y="35191"/>
                  <a:pt x="1008363" y="45719"/>
                </a:cubicBezTo>
                <a:cubicBezTo>
                  <a:pt x="806486" y="56247"/>
                  <a:pt x="697691" y="-4278"/>
                  <a:pt x="501396" y="45719"/>
                </a:cubicBezTo>
                <a:cubicBezTo>
                  <a:pt x="305101" y="95716"/>
                  <a:pt x="222155" y="19499"/>
                  <a:pt x="0" y="45719"/>
                </a:cubicBezTo>
                <a:cubicBezTo>
                  <a:pt x="-706" y="30408"/>
                  <a:pt x="677" y="22355"/>
                  <a:pt x="0" y="0"/>
                </a:cubicBezTo>
                <a:close/>
              </a:path>
              <a:path w="5013960" h="45719" stroke="0" extrusionOk="0">
                <a:moveTo>
                  <a:pt x="0" y="0"/>
                </a:moveTo>
                <a:cubicBezTo>
                  <a:pt x="137674" y="-40996"/>
                  <a:pt x="385101" y="35402"/>
                  <a:pt x="557107" y="0"/>
                </a:cubicBezTo>
                <a:cubicBezTo>
                  <a:pt x="729113" y="-35402"/>
                  <a:pt x="801557" y="11169"/>
                  <a:pt x="1013934" y="0"/>
                </a:cubicBezTo>
                <a:cubicBezTo>
                  <a:pt x="1226311" y="-11169"/>
                  <a:pt x="1461925" y="69936"/>
                  <a:pt x="1671320" y="0"/>
                </a:cubicBezTo>
                <a:cubicBezTo>
                  <a:pt x="1880715" y="-69936"/>
                  <a:pt x="2050749" y="48471"/>
                  <a:pt x="2178287" y="0"/>
                </a:cubicBezTo>
                <a:cubicBezTo>
                  <a:pt x="2305825" y="-48471"/>
                  <a:pt x="2487074" y="53813"/>
                  <a:pt x="2685254" y="0"/>
                </a:cubicBezTo>
                <a:cubicBezTo>
                  <a:pt x="2883434" y="-53813"/>
                  <a:pt x="3053777" y="39923"/>
                  <a:pt x="3292500" y="0"/>
                </a:cubicBezTo>
                <a:cubicBezTo>
                  <a:pt x="3531223" y="-39923"/>
                  <a:pt x="3746007" y="49490"/>
                  <a:pt x="3899747" y="0"/>
                </a:cubicBezTo>
                <a:cubicBezTo>
                  <a:pt x="4053487" y="-49490"/>
                  <a:pt x="4222415" y="18420"/>
                  <a:pt x="4356574" y="0"/>
                </a:cubicBezTo>
                <a:cubicBezTo>
                  <a:pt x="4490733" y="-18420"/>
                  <a:pt x="4840196" y="57798"/>
                  <a:pt x="5013960" y="0"/>
                </a:cubicBezTo>
                <a:cubicBezTo>
                  <a:pt x="5016611" y="15312"/>
                  <a:pt x="5010224" y="33111"/>
                  <a:pt x="5013960" y="45719"/>
                </a:cubicBezTo>
                <a:cubicBezTo>
                  <a:pt x="4830323" y="68225"/>
                  <a:pt x="4735317" y="9256"/>
                  <a:pt x="4607272" y="45719"/>
                </a:cubicBezTo>
                <a:cubicBezTo>
                  <a:pt x="4479227" y="82182"/>
                  <a:pt x="4298964" y="28042"/>
                  <a:pt x="4050165" y="45719"/>
                </a:cubicBezTo>
                <a:cubicBezTo>
                  <a:pt x="3801366" y="63396"/>
                  <a:pt x="3676496" y="10573"/>
                  <a:pt x="3442919" y="45719"/>
                </a:cubicBezTo>
                <a:cubicBezTo>
                  <a:pt x="3209342" y="80865"/>
                  <a:pt x="3101662" y="358"/>
                  <a:pt x="2885813" y="45719"/>
                </a:cubicBezTo>
                <a:cubicBezTo>
                  <a:pt x="2669964" y="91080"/>
                  <a:pt x="2618264" y="30826"/>
                  <a:pt x="2428985" y="45719"/>
                </a:cubicBezTo>
                <a:cubicBezTo>
                  <a:pt x="2239706" y="60612"/>
                  <a:pt x="2028393" y="-9076"/>
                  <a:pt x="1871878" y="45719"/>
                </a:cubicBezTo>
                <a:cubicBezTo>
                  <a:pt x="1715363" y="100514"/>
                  <a:pt x="1580941" y="27825"/>
                  <a:pt x="1465191" y="45719"/>
                </a:cubicBezTo>
                <a:cubicBezTo>
                  <a:pt x="1349441" y="63613"/>
                  <a:pt x="1171605" y="-4751"/>
                  <a:pt x="958223" y="45719"/>
                </a:cubicBezTo>
                <a:cubicBezTo>
                  <a:pt x="744841" y="96189"/>
                  <a:pt x="623938" y="26171"/>
                  <a:pt x="501396" y="45719"/>
                </a:cubicBezTo>
                <a:cubicBezTo>
                  <a:pt x="378854" y="65267"/>
                  <a:pt x="239329" y="28756"/>
                  <a:pt x="0" y="45719"/>
                </a:cubicBezTo>
                <a:cubicBezTo>
                  <a:pt x="-2447" y="25624"/>
                  <a:pt x="1694" y="10844"/>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BC4459AE-C1F7-2F44-9175-6A43D28FB291}"/>
              </a:ext>
            </a:extLst>
          </p:cNvPr>
          <p:cNvSpPr txBox="1">
            <a:spLocks/>
          </p:cNvSpPr>
          <p:nvPr/>
        </p:nvSpPr>
        <p:spPr>
          <a:xfrm flipV="1">
            <a:off x="0" y="678072"/>
            <a:ext cx="838200" cy="45719"/>
          </a:xfrm>
          <a:custGeom>
            <a:avLst/>
            <a:gdLst>
              <a:gd name="connsiteX0" fmla="*/ 0 w 838200"/>
              <a:gd name="connsiteY0" fmla="*/ 0 h 45719"/>
              <a:gd name="connsiteX1" fmla="*/ 435864 w 838200"/>
              <a:gd name="connsiteY1" fmla="*/ 0 h 45719"/>
              <a:gd name="connsiteX2" fmla="*/ 838200 w 838200"/>
              <a:gd name="connsiteY2" fmla="*/ 0 h 45719"/>
              <a:gd name="connsiteX3" fmla="*/ 838200 w 838200"/>
              <a:gd name="connsiteY3" fmla="*/ 45719 h 45719"/>
              <a:gd name="connsiteX4" fmla="*/ 419100 w 838200"/>
              <a:gd name="connsiteY4" fmla="*/ 45719 h 45719"/>
              <a:gd name="connsiteX5" fmla="*/ 0 w 838200"/>
              <a:gd name="connsiteY5" fmla="*/ 45719 h 45719"/>
              <a:gd name="connsiteX6" fmla="*/ 0 w 838200"/>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45719" fill="none" extrusionOk="0">
                <a:moveTo>
                  <a:pt x="0" y="0"/>
                </a:moveTo>
                <a:cubicBezTo>
                  <a:pt x="159102" y="-26365"/>
                  <a:pt x="332157" y="49820"/>
                  <a:pt x="435864" y="0"/>
                </a:cubicBezTo>
                <a:cubicBezTo>
                  <a:pt x="539571" y="-49820"/>
                  <a:pt x="741767" y="15445"/>
                  <a:pt x="838200" y="0"/>
                </a:cubicBezTo>
                <a:cubicBezTo>
                  <a:pt x="841591" y="15756"/>
                  <a:pt x="833254" y="29950"/>
                  <a:pt x="838200" y="45719"/>
                </a:cubicBezTo>
                <a:cubicBezTo>
                  <a:pt x="698915" y="75246"/>
                  <a:pt x="532101" y="22932"/>
                  <a:pt x="419100" y="45719"/>
                </a:cubicBezTo>
                <a:cubicBezTo>
                  <a:pt x="306099" y="68506"/>
                  <a:pt x="86108" y="35665"/>
                  <a:pt x="0" y="45719"/>
                </a:cubicBezTo>
                <a:cubicBezTo>
                  <a:pt x="-941" y="24031"/>
                  <a:pt x="2953" y="22211"/>
                  <a:pt x="0" y="0"/>
                </a:cubicBezTo>
                <a:close/>
              </a:path>
              <a:path w="838200" h="45719" stroke="0" extrusionOk="0">
                <a:moveTo>
                  <a:pt x="0" y="0"/>
                </a:moveTo>
                <a:cubicBezTo>
                  <a:pt x="136601" y="-4537"/>
                  <a:pt x="281939" y="22723"/>
                  <a:pt x="419100" y="0"/>
                </a:cubicBezTo>
                <a:cubicBezTo>
                  <a:pt x="556261" y="-22723"/>
                  <a:pt x="654157" y="36649"/>
                  <a:pt x="838200" y="0"/>
                </a:cubicBezTo>
                <a:cubicBezTo>
                  <a:pt x="839561" y="15153"/>
                  <a:pt x="835783" y="34729"/>
                  <a:pt x="838200" y="45719"/>
                </a:cubicBezTo>
                <a:cubicBezTo>
                  <a:pt x="681293" y="93691"/>
                  <a:pt x="507023" y="12158"/>
                  <a:pt x="410718" y="45719"/>
                </a:cubicBezTo>
                <a:cubicBezTo>
                  <a:pt x="314413" y="79280"/>
                  <a:pt x="166678" y="26096"/>
                  <a:pt x="0" y="45719"/>
                </a:cubicBezTo>
                <a:cubicBezTo>
                  <a:pt x="-4409" y="29169"/>
                  <a:pt x="3605" y="12744"/>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1483831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287AA-8D44-3C4F-B51D-F32F9BB08E0B}"/>
              </a:ext>
            </a:extLst>
          </p:cNvPr>
          <p:cNvSpPr>
            <a:spLocks noGrp="1"/>
          </p:cNvSpPr>
          <p:nvPr>
            <p:ph type="title"/>
          </p:nvPr>
        </p:nvSpPr>
        <p:spPr>
          <a:xfrm>
            <a:off x="1143000" y="-38813"/>
            <a:ext cx="10515600" cy="1325563"/>
          </a:xfrm>
        </p:spPr>
        <p:txBody>
          <a:bodyPr/>
          <a:lstStyle/>
          <a:p>
            <a:r>
              <a:rPr lang="en-GB" b="1" dirty="0">
                <a:latin typeface="Georgia" panose="02040502050405020303" pitchFamily="18" charset="0"/>
              </a:rPr>
              <a:t>Mao’s China</a:t>
            </a:r>
          </a:p>
        </p:txBody>
      </p:sp>
      <p:sp>
        <p:nvSpPr>
          <p:cNvPr id="3" name="Content Placeholder 2">
            <a:extLst>
              <a:ext uri="{FF2B5EF4-FFF2-40B4-BE49-F238E27FC236}">
                <a16:creationId xmlns:a16="http://schemas.microsoft.com/office/drawing/2014/main" id="{CF47701D-5231-D54B-ADE4-4F6E1E9C065E}"/>
              </a:ext>
            </a:extLst>
          </p:cNvPr>
          <p:cNvSpPr>
            <a:spLocks noGrp="1"/>
          </p:cNvSpPr>
          <p:nvPr>
            <p:ph idx="1"/>
          </p:nvPr>
        </p:nvSpPr>
        <p:spPr>
          <a:xfrm>
            <a:off x="246529" y="1259856"/>
            <a:ext cx="11736924" cy="5571250"/>
          </a:xfrm>
        </p:spPr>
        <p:txBody>
          <a:bodyPr>
            <a:normAutofit fontScale="92500"/>
          </a:bodyPr>
          <a:lstStyle/>
          <a:p>
            <a:pPr marL="0" indent="0">
              <a:buNone/>
            </a:pPr>
            <a:r>
              <a:rPr lang="en-GB" dirty="0"/>
              <a:t>Castro could afford to be more aggressive than the Soviets, as Soviet challenges in Latin America seemed more credible than Cuban ones. </a:t>
            </a:r>
          </a:p>
          <a:p>
            <a:r>
              <a:rPr lang="en-GB" i="1" dirty="0"/>
              <a:t>His insistence that armed struggle was the only way to successfully bring around a Communist Revolution put him more towards the philosophy of the Chinese.</a:t>
            </a:r>
          </a:p>
          <a:p>
            <a:pPr marL="0" indent="0">
              <a:buNone/>
            </a:pPr>
            <a:r>
              <a:rPr lang="en-GB" dirty="0"/>
              <a:t>China wanted to be seen as a more relatable ideological alternative in Latin America</a:t>
            </a:r>
          </a:p>
          <a:p>
            <a:r>
              <a:rPr lang="en-GB" i="1" dirty="0"/>
              <a:t>Their common history of colonial oppression made the Chinese ideology more applicable to the situations in Latin America.</a:t>
            </a:r>
          </a:p>
          <a:p>
            <a:endParaRPr lang="en-GB" dirty="0"/>
          </a:p>
          <a:p>
            <a:pPr marL="0" indent="0">
              <a:buNone/>
            </a:pPr>
            <a:r>
              <a:rPr lang="en-GB" dirty="0"/>
              <a:t>Relations with China could have acted as a counterweight to Soviet influence, however strong Sino-Cuban relations never occurred</a:t>
            </a:r>
          </a:p>
          <a:p>
            <a:r>
              <a:rPr lang="en-GB" i="1" dirty="0"/>
              <a:t>Beijing did become a major trading partner as Castro looked to the Chinese for economic support. This allowed Castro to have a Communist country that could insure him against the Soviet unwillingness to pay the high prices for Cuban sugar.</a:t>
            </a:r>
          </a:p>
          <a:p>
            <a:pPr marL="0" indent="0">
              <a:buNone/>
            </a:pPr>
            <a:endParaRPr lang="en-GB" dirty="0"/>
          </a:p>
          <a:p>
            <a:pPr marL="0" indent="0">
              <a:buNone/>
            </a:pPr>
            <a:endParaRPr lang="en-GB" dirty="0"/>
          </a:p>
        </p:txBody>
      </p:sp>
      <p:sp>
        <p:nvSpPr>
          <p:cNvPr id="4" name="Title 1">
            <a:extLst>
              <a:ext uri="{FF2B5EF4-FFF2-40B4-BE49-F238E27FC236}">
                <a16:creationId xmlns:a16="http://schemas.microsoft.com/office/drawing/2014/main" id="{DD55D479-75BB-E04A-B00F-B945FD3B05F5}"/>
              </a:ext>
            </a:extLst>
          </p:cNvPr>
          <p:cNvSpPr txBox="1">
            <a:spLocks/>
          </p:cNvSpPr>
          <p:nvPr/>
        </p:nvSpPr>
        <p:spPr>
          <a:xfrm flipV="1">
            <a:off x="4867835" y="623969"/>
            <a:ext cx="7324165" cy="57068"/>
          </a:xfrm>
          <a:custGeom>
            <a:avLst/>
            <a:gdLst>
              <a:gd name="connsiteX0" fmla="*/ 0 w 7324165"/>
              <a:gd name="connsiteY0" fmla="*/ 0 h 57068"/>
              <a:gd name="connsiteX1" fmla="*/ 343672 w 7324165"/>
              <a:gd name="connsiteY1" fmla="*/ 0 h 57068"/>
              <a:gd name="connsiteX2" fmla="*/ 1053553 w 7324165"/>
              <a:gd name="connsiteY2" fmla="*/ 0 h 57068"/>
              <a:gd name="connsiteX3" fmla="*/ 1763434 w 7324165"/>
              <a:gd name="connsiteY3" fmla="*/ 0 h 57068"/>
              <a:gd name="connsiteX4" fmla="*/ 2107106 w 7324165"/>
              <a:gd name="connsiteY4" fmla="*/ 0 h 57068"/>
              <a:gd name="connsiteX5" fmla="*/ 2670503 w 7324165"/>
              <a:gd name="connsiteY5" fmla="*/ 0 h 57068"/>
              <a:gd name="connsiteX6" fmla="*/ 3380384 w 7324165"/>
              <a:gd name="connsiteY6" fmla="*/ 0 h 57068"/>
              <a:gd name="connsiteX7" fmla="*/ 3724056 w 7324165"/>
              <a:gd name="connsiteY7" fmla="*/ 0 h 57068"/>
              <a:gd name="connsiteX8" fmla="*/ 4287454 w 7324165"/>
              <a:gd name="connsiteY8" fmla="*/ 0 h 57068"/>
              <a:gd name="connsiteX9" fmla="*/ 4850851 w 7324165"/>
              <a:gd name="connsiteY9" fmla="*/ 0 h 57068"/>
              <a:gd name="connsiteX10" fmla="*/ 5194523 w 7324165"/>
              <a:gd name="connsiteY10" fmla="*/ 0 h 57068"/>
              <a:gd name="connsiteX11" fmla="*/ 5684679 w 7324165"/>
              <a:gd name="connsiteY11" fmla="*/ 0 h 57068"/>
              <a:gd name="connsiteX12" fmla="*/ 6028351 w 7324165"/>
              <a:gd name="connsiteY12" fmla="*/ 0 h 57068"/>
              <a:gd name="connsiteX13" fmla="*/ 6372024 w 7324165"/>
              <a:gd name="connsiteY13" fmla="*/ 0 h 57068"/>
              <a:gd name="connsiteX14" fmla="*/ 6788938 w 7324165"/>
              <a:gd name="connsiteY14" fmla="*/ 0 h 57068"/>
              <a:gd name="connsiteX15" fmla="*/ 7324165 w 7324165"/>
              <a:gd name="connsiteY15" fmla="*/ 0 h 57068"/>
              <a:gd name="connsiteX16" fmla="*/ 7324165 w 7324165"/>
              <a:gd name="connsiteY16" fmla="*/ 57068 h 57068"/>
              <a:gd name="connsiteX17" fmla="*/ 6980493 w 7324165"/>
              <a:gd name="connsiteY17" fmla="*/ 57068 h 57068"/>
              <a:gd name="connsiteX18" fmla="*/ 6636820 w 7324165"/>
              <a:gd name="connsiteY18" fmla="*/ 57068 h 57068"/>
              <a:gd name="connsiteX19" fmla="*/ 6219906 w 7324165"/>
              <a:gd name="connsiteY19" fmla="*/ 57068 h 57068"/>
              <a:gd name="connsiteX20" fmla="*/ 5729751 w 7324165"/>
              <a:gd name="connsiteY20" fmla="*/ 57068 h 57068"/>
              <a:gd name="connsiteX21" fmla="*/ 5239595 w 7324165"/>
              <a:gd name="connsiteY21" fmla="*/ 57068 h 57068"/>
              <a:gd name="connsiteX22" fmla="*/ 4749439 w 7324165"/>
              <a:gd name="connsiteY22" fmla="*/ 57068 h 57068"/>
              <a:gd name="connsiteX23" fmla="*/ 4039559 w 7324165"/>
              <a:gd name="connsiteY23" fmla="*/ 57068 h 57068"/>
              <a:gd name="connsiteX24" fmla="*/ 3695886 w 7324165"/>
              <a:gd name="connsiteY24" fmla="*/ 57068 h 57068"/>
              <a:gd name="connsiteX25" fmla="*/ 3278972 w 7324165"/>
              <a:gd name="connsiteY25" fmla="*/ 57068 h 57068"/>
              <a:gd name="connsiteX26" fmla="*/ 2642333 w 7324165"/>
              <a:gd name="connsiteY26" fmla="*/ 57068 h 57068"/>
              <a:gd name="connsiteX27" fmla="*/ 1932453 w 7324165"/>
              <a:gd name="connsiteY27" fmla="*/ 57068 h 57068"/>
              <a:gd name="connsiteX28" fmla="*/ 1442297 w 7324165"/>
              <a:gd name="connsiteY28" fmla="*/ 57068 h 57068"/>
              <a:gd name="connsiteX29" fmla="*/ 952141 w 7324165"/>
              <a:gd name="connsiteY29" fmla="*/ 57068 h 57068"/>
              <a:gd name="connsiteX30" fmla="*/ 608469 w 7324165"/>
              <a:gd name="connsiteY30" fmla="*/ 57068 h 57068"/>
              <a:gd name="connsiteX31" fmla="*/ 0 w 7324165"/>
              <a:gd name="connsiteY31" fmla="*/ 57068 h 57068"/>
              <a:gd name="connsiteX32" fmla="*/ 0 w 7324165"/>
              <a:gd name="connsiteY32" fmla="*/ 0 h 5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324165" h="57068" fill="none" extrusionOk="0">
                <a:moveTo>
                  <a:pt x="0" y="0"/>
                </a:moveTo>
                <a:cubicBezTo>
                  <a:pt x="114353" y="-27901"/>
                  <a:pt x="177723" y="29776"/>
                  <a:pt x="343672" y="0"/>
                </a:cubicBezTo>
                <a:cubicBezTo>
                  <a:pt x="509621" y="-29776"/>
                  <a:pt x="716059" y="50079"/>
                  <a:pt x="1053553" y="0"/>
                </a:cubicBezTo>
                <a:cubicBezTo>
                  <a:pt x="1391047" y="-50079"/>
                  <a:pt x="1530768" y="58941"/>
                  <a:pt x="1763434" y="0"/>
                </a:cubicBezTo>
                <a:cubicBezTo>
                  <a:pt x="1996100" y="-58941"/>
                  <a:pt x="2030327" y="23981"/>
                  <a:pt x="2107106" y="0"/>
                </a:cubicBezTo>
                <a:cubicBezTo>
                  <a:pt x="2183885" y="-23981"/>
                  <a:pt x="2443849" y="16391"/>
                  <a:pt x="2670503" y="0"/>
                </a:cubicBezTo>
                <a:cubicBezTo>
                  <a:pt x="2897157" y="-16391"/>
                  <a:pt x="3063748" y="31773"/>
                  <a:pt x="3380384" y="0"/>
                </a:cubicBezTo>
                <a:cubicBezTo>
                  <a:pt x="3697020" y="-31773"/>
                  <a:pt x="3589398" y="474"/>
                  <a:pt x="3724056" y="0"/>
                </a:cubicBezTo>
                <a:cubicBezTo>
                  <a:pt x="3858714" y="-474"/>
                  <a:pt x="4084693" y="51003"/>
                  <a:pt x="4287454" y="0"/>
                </a:cubicBezTo>
                <a:cubicBezTo>
                  <a:pt x="4490215" y="-51003"/>
                  <a:pt x="4671282" y="48880"/>
                  <a:pt x="4850851" y="0"/>
                </a:cubicBezTo>
                <a:cubicBezTo>
                  <a:pt x="5030420" y="-48880"/>
                  <a:pt x="5062540" y="29163"/>
                  <a:pt x="5194523" y="0"/>
                </a:cubicBezTo>
                <a:cubicBezTo>
                  <a:pt x="5326506" y="-29163"/>
                  <a:pt x="5566129" y="24100"/>
                  <a:pt x="5684679" y="0"/>
                </a:cubicBezTo>
                <a:cubicBezTo>
                  <a:pt x="5803229" y="-24100"/>
                  <a:pt x="5942631" y="39270"/>
                  <a:pt x="6028351" y="0"/>
                </a:cubicBezTo>
                <a:cubicBezTo>
                  <a:pt x="6114071" y="-39270"/>
                  <a:pt x="6244673" y="11288"/>
                  <a:pt x="6372024" y="0"/>
                </a:cubicBezTo>
                <a:cubicBezTo>
                  <a:pt x="6499375" y="-11288"/>
                  <a:pt x="6688857" y="25888"/>
                  <a:pt x="6788938" y="0"/>
                </a:cubicBezTo>
                <a:cubicBezTo>
                  <a:pt x="6889019" y="-25888"/>
                  <a:pt x="7146595" y="5372"/>
                  <a:pt x="7324165" y="0"/>
                </a:cubicBezTo>
                <a:cubicBezTo>
                  <a:pt x="7326356" y="12612"/>
                  <a:pt x="7318089" y="34421"/>
                  <a:pt x="7324165" y="57068"/>
                </a:cubicBezTo>
                <a:cubicBezTo>
                  <a:pt x="7201361" y="89080"/>
                  <a:pt x="7110941" y="49987"/>
                  <a:pt x="6980493" y="57068"/>
                </a:cubicBezTo>
                <a:cubicBezTo>
                  <a:pt x="6850045" y="64149"/>
                  <a:pt x="6781229" y="53793"/>
                  <a:pt x="6636820" y="57068"/>
                </a:cubicBezTo>
                <a:cubicBezTo>
                  <a:pt x="6492411" y="60343"/>
                  <a:pt x="6347013" y="35639"/>
                  <a:pt x="6219906" y="57068"/>
                </a:cubicBezTo>
                <a:cubicBezTo>
                  <a:pt x="6092799" y="78497"/>
                  <a:pt x="5829255" y="13164"/>
                  <a:pt x="5729751" y="57068"/>
                </a:cubicBezTo>
                <a:cubicBezTo>
                  <a:pt x="5630247" y="100972"/>
                  <a:pt x="5384360" y="22019"/>
                  <a:pt x="5239595" y="57068"/>
                </a:cubicBezTo>
                <a:cubicBezTo>
                  <a:pt x="5094830" y="92117"/>
                  <a:pt x="4958952" y="36666"/>
                  <a:pt x="4749439" y="57068"/>
                </a:cubicBezTo>
                <a:cubicBezTo>
                  <a:pt x="4539926" y="77470"/>
                  <a:pt x="4214585" y="55232"/>
                  <a:pt x="4039559" y="57068"/>
                </a:cubicBezTo>
                <a:cubicBezTo>
                  <a:pt x="3864533" y="58904"/>
                  <a:pt x="3846446" y="26375"/>
                  <a:pt x="3695886" y="57068"/>
                </a:cubicBezTo>
                <a:cubicBezTo>
                  <a:pt x="3545326" y="87761"/>
                  <a:pt x="3405308" y="50599"/>
                  <a:pt x="3278972" y="57068"/>
                </a:cubicBezTo>
                <a:cubicBezTo>
                  <a:pt x="3152636" y="63537"/>
                  <a:pt x="2905772" y="-10551"/>
                  <a:pt x="2642333" y="57068"/>
                </a:cubicBezTo>
                <a:cubicBezTo>
                  <a:pt x="2378894" y="124687"/>
                  <a:pt x="2195937" y="39449"/>
                  <a:pt x="1932453" y="57068"/>
                </a:cubicBezTo>
                <a:cubicBezTo>
                  <a:pt x="1668969" y="74687"/>
                  <a:pt x="1579150" y="46571"/>
                  <a:pt x="1442297" y="57068"/>
                </a:cubicBezTo>
                <a:cubicBezTo>
                  <a:pt x="1305444" y="67565"/>
                  <a:pt x="1148788" y="5152"/>
                  <a:pt x="952141" y="57068"/>
                </a:cubicBezTo>
                <a:cubicBezTo>
                  <a:pt x="755494" y="108984"/>
                  <a:pt x="684121" y="36246"/>
                  <a:pt x="608469" y="57068"/>
                </a:cubicBezTo>
                <a:cubicBezTo>
                  <a:pt x="532817" y="77890"/>
                  <a:pt x="152472" y="-10716"/>
                  <a:pt x="0" y="57068"/>
                </a:cubicBezTo>
                <a:cubicBezTo>
                  <a:pt x="-4361" y="43998"/>
                  <a:pt x="327" y="16684"/>
                  <a:pt x="0" y="0"/>
                </a:cubicBezTo>
                <a:close/>
              </a:path>
              <a:path w="7324165" h="57068" stroke="0" extrusionOk="0">
                <a:moveTo>
                  <a:pt x="0" y="0"/>
                </a:moveTo>
                <a:cubicBezTo>
                  <a:pt x="199817" y="-9563"/>
                  <a:pt x="449015" y="11801"/>
                  <a:pt x="563397" y="0"/>
                </a:cubicBezTo>
                <a:cubicBezTo>
                  <a:pt x="677779" y="-11801"/>
                  <a:pt x="809754" y="44483"/>
                  <a:pt x="980311" y="0"/>
                </a:cubicBezTo>
                <a:cubicBezTo>
                  <a:pt x="1150868" y="-44483"/>
                  <a:pt x="1362230" y="22124"/>
                  <a:pt x="1690192" y="0"/>
                </a:cubicBezTo>
                <a:cubicBezTo>
                  <a:pt x="2018154" y="-22124"/>
                  <a:pt x="1988808" y="32180"/>
                  <a:pt x="2180348" y="0"/>
                </a:cubicBezTo>
                <a:cubicBezTo>
                  <a:pt x="2371888" y="-32180"/>
                  <a:pt x="2512869" y="35885"/>
                  <a:pt x="2670503" y="0"/>
                </a:cubicBezTo>
                <a:cubicBezTo>
                  <a:pt x="2828137" y="-35885"/>
                  <a:pt x="3033468" y="57649"/>
                  <a:pt x="3307142" y="0"/>
                </a:cubicBezTo>
                <a:cubicBezTo>
                  <a:pt x="3580816" y="-57649"/>
                  <a:pt x="3632563" y="27829"/>
                  <a:pt x="3943781" y="0"/>
                </a:cubicBezTo>
                <a:cubicBezTo>
                  <a:pt x="4254999" y="-27829"/>
                  <a:pt x="4261706" y="36921"/>
                  <a:pt x="4360695" y="0"/>
                </a:cubicBezTo>
                <a:cubicBezTo>
                  <a:pt x="4459684" y="-36921"/>
                  <a:pt x="4912014" y="79956"/>
                  <a:pt x="5070576" y="0"/>
                </a:cubicBezTo>
                <a:cubicBezTo>
                  <a:pt x="5229138" y="-79956"/>
                  <a:pt x="5576907" y="41107"/>
                  <a:pt x="5780456" y="0"/>
                </a:cubicBezTo>
                <a:cubicBezTo>
                  <a:pt x="5984005" y="-41107"/>
                  <a:pt x="6097770" y="28581"/>
                  <a:pt x="6343854" y="0"/>
                </a:cubicBezTo>
                <a:cubicBezTo>
                  <a:pt x="6589938" y="-28581"/>
                  <a:pt x="7074583" y="12217"/>
                  <a:pt x="7324165" y="0"/>
                </a:cubicBezTo>
                <a:cubicBezTo>
                  <a:pt x="7325079" y="28121"/>
                  <a:pt x="7323029" y="35117"/>
                  <a:pt x="7324165" y="57068"/>
                </a:cubicBezTo>
                <a:cubicBezTo>
                  <a:pt x="7008525" y="113612"/>
                  <a:pt x="6959616" y="-19975"/>
                  <a:pt x="6614284" y="57068"/>
                </a:cubicBezTo>
                <a:cubicBezTo>
                  <a:pt x="6268952" y="134111"/>
                  <a:pt x="6334991" y="36192"/>
                  <a:pt x="6197370" y="57068"/>
                </a:cubicBezTo>
                <a:cubicBezTo>
                  <a:pt x="6059749" y="77944"/>
                  <a:pt x="5825493" y="17765"/>
                  <a:pt x="5633973" y="57068"/>
                </a:cubicBezTo>
                <a:cubicBezTo>
                  <a:pt x="5442453" y="96371"/>
                  <a:pt x="5402362" y="51582"/>
                  <a:pt x="5290301" y="57068"/>
                </a:cubicBezTo>
                <a:cubicBezTo>
                  <a:pt x="5178240" y="62554"/>
                  <a:pt x="4945270" y="31720"/>
                  <a:pt x="4800145" y="57068"/>
                </a:cubicBezTo>
                <a:cubicBezTo>
                  <a:pt x="4655020" y="82416"/>
                  <a:pt x="4587856" y="9115"/>
                  <a:pt x="4383231" y="57068"/>
                </a:cubicBezTo>
                <a:cubicBezTo>
                  <a:pt x="4178606" y="105021"/>
                  <a:pt x="4113675" y="43072"/>
                  <a:pt x="4039559" y="57068"/>
                </a:cubicBezTo>
                <a:cubicBezTo>
                  <a:pt x="3965443" y="71064"/>
                  <a:pt x="3700787" y="-1750"/>
                  <a:pt x="3402920" y="57068"/>
                </a:cubicBezTo>
                <a:cubicBezTo>
                  <a:pt x="3105053" y="115886"/>
                  <a:pt x="3074928" y="-6391"/>
                  <a:pt x="2766281" y="57068"/>
                </a:cubicBezTo>
                <a:cubicBezTo>
                  <a:pt x="2457634" y="120527"/>
                  <a:pt x="2382565" y="25638"/>
                  <a:pt x="2276125" y="57068"/>
                </a:cubicBezTo>
                <a:cubicBezTo>
                  <a:pt x="2169685" y="88498"/>
                  <a:pt x="1938800" y="-1060"/>
                  <a:pt x="1785969" y="57068"/>
                </a:cubicBezTo>
                <a:cubicBezTo>
                  <a:pt x="1633138" y="115196"/>
                  <a:pt x="1475852" y="18503"/>
                  <a:pt x="1222572" y="57068"/>
                </a:cubicBezTo>
                <a:cubicBezTo>
                  <a:pt x="969292" y="95633"/>
                  <a:pt x="934176" y="42796"/>
                  <a:pt x="732416" y="57068"/>
                </a:cubicBezTo>
                <a:cubicBezTo>
                  <a:pt x="530656" y="71340"/>
                  <a:pt x="299866" y="54370"/>
                  <a:pt x="0" y="57068"/>
                </a:cubicBezTo>
                <a:cubicBezTo>
                  <a:pt x="-5484" y="40316"/>
                  <a:pt x="512" y="16121"/>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6320C399-3BCE-0B46-A74A-014E27DCBBF6}"/>
              </a:ext>
            </a:extLst>
          </p:cNvPr>
          <p:cNvSpPr txBox="1">
            <a:spLocks/>
          </p:cNvSpPr>
          <p:nvPr/>
        </p:nvSpPr>
        <p:spPr>
          <a:xfrm flipV="1">
            <a:off x="-38100" y="623969"/>
            <a:ext cx="1143000" cy="57068"/>
          </a:xfrm>
          <a:custGeom>
            <a:avLst/>
            <a:gdLst>
              <a:gd name="connsiteX0" fmla="*/ 0 w 1143000"/>
              <a:gd name="connsiteY0" fmla="*/ 0 h 57068"/>
              <a:gd name="connsiteX1" fmla="*/ 594360 w 1143000"/>
              <a:gd name="connsiteY1" fmla="*/ 0 h 57068"/>
              <a:gd name="connsiteX2" fmla="*/ 1143000 w 1143000"/>
              <a:gd name="connsiteY2" fmla="*/ 0 h 57068"/>
              <a:gd name="connsiteX3" fmla="*/ 1143000 w 1143000"/>
              <a:gd name="connsiteY3" fmla="*/ 57068 h 57068"/>
              <a:gd name="connsiteX4" fmla="*/ 571500 w 1143000"/>
              <a:gd name="connsiteY4" fmla="*/ 57068 h 57068"/>
              <a:gd name="connsiteX5" fmla="*/ 0 w 1143000"/>
              <a:gd name="connsiteY5" fmla="*/ 57068 h 57068"/>
              <a:gd name="connsiteX6" fmla="*/ 0 w 1143000"/>
              <a:gd name="connsiteY6" fmla="*/ 0 h 5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0" h="57068" fill="none" extrusionOk="0">
                <a:moveTo>
                  <a:pt x="0" y="0"/>
                </a:moveTo>
                <a:cubicBezTo>
                  <a:pt x="180251" y="-54894"/>
                  <a:pt x="331898" y="45065"/>
                  <a:pt x="594360" y="0"/>
                </a:cubicBezTo>
                <a:cubicBezTo>
                  <a:pt x="856822" y="-45065"/>
                  <a:pt x="914020" y="37391"/>
                  <a:pt x="1143000" y="0"/>
                </a:cubicBezTo>
                <a:cubicBezTo>
                  <a:pt x="1145017" y="12663"/>
                  <a:pt x="1136482" y="44871"/>
                  <a:pt x="1143000" y="57068"/>
                </a:cubicBezTo>
                <a:cubicBezTo>
                  <a:pt x="1012367" y="82023"/>
                  <a:pt x="700352" y="52569"/>
                  <a:pt x="571500" y="57068"/>
                </a:cubicBezTo>
                <a:cubicBezTo>
                  <a:pt x="442648" y="61567"/>
                  <a:pt x="149795" y="51586"/>
                  <a:pt x="0" y="57068"/>
                </a:cubicBezTo>
                <a:cubicBezTo>
                  <a:pt x="-74" y="30332"/>
                  <a:pt x="2439" y="18875"/>
                  <a:pt x="0" y="0"/>
                </a:cubicBezTo>
                <a:close/>
              </a:path>
              <a:path w="1143000" h="57068" stroke="0" extrusionOk="0">
                <a:moveTo>
                  <a:pt x="0" y="0"/>
                </a:moveTo>
                <a:cubicBezTo>
                  <a:pt x="248096" y="-22825"/>
                  <a:pt x="316535" y="68443"/>
                  <a:pt x="571500" y="0"/>
                </a:cubicBezTo>
                <a:cubicBezTo>
                  <a:pt x="826465" y="-68443"/>
                  <a:pt x="872044" y="4645"/>
                  <a:pt x="1143000" y="0"/>
                </a:cubicBezTo>
                <a:cubicBezTo>
                  <a:pt x="1148853" y="14790"/>
                  <a:pt x="1138308" y="35595"/>
                  <a:pt x="1143000" y="57068"/>
                </a:cubicBezTo>
                <a:cubicBezTo>
                  <a:pt x="865656" y="114366"/>
                  <a:pt x="698770" y="42161"/>
                  <a:pt x="560070" y="57068"/>
                </a:cubicBezTo>
                <a:cubicBezTo>
                  <a:pt x="421370" y="71975"/>
                  <a:pt x="167284" y="15042"/>
                  <a:pt x="0" y="57068"/>
                </a:cubicBezTo>
                <a:cubicBezTo>
                  <a:pt x="-5296" y="41932"/>
                  <a:pt x="4192" y="15953"/>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2112172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287AA-8D44-3C4F-B51D-F32F9BB08E0B}"/>
              </a:ext>
            </a:extLst>
          </p:cNvPr>
          <p:cNvSpPr>
            <a:spLocks noGrp="1"/>
          </p:cNvSpPr>
          <p:nvPr>
            <p:ph type="title"/>
          </p:nvPr>
        </p:nvSpPr>
        <p:spPr>
          <a:xfrm>
            <a:off x="1143000" y="-38813"/>
            <a:ext cx="10515600" cy="1325563"/>
          </a:xfrm>
        </p:spPr>
        <p:txBody>
          <a:bodyPr/>
          <a:lstStyle/>
          <a:p>
            <a:r>
              <a:rPr lang="en-GB" b="1" dirty="0">
                <a:latin typeface="Georgia" panose="02040502050405020303" pitchFamily="18" charset="0"/>
              </a:rPr>
              <a:t>Mao’s China</a:t>
            </a:r>
          </a:p>
        </p:txBody>
      </p:sp>
      <p:sp>
        <p:nvSpPr>
          <p:cNvPr id="3" name="Content Placeholder 2">
            <a:extLst>
              <a:ext uri="{FF2B5EF4-FFF2-40B4-BE49-F238E27FC236}">
                <a16:creationId xmlns:a16="http://schemas.microsoft.com/office/drawing/2014/main" id="{CF47701D-5231-D54B-ADE4-4F6E1E9C065E}"/>
              </a:ext>
            </a:extLst>
          </p:cNvPr>
          <p:cNvSpPr>
            <a:spLocks noGrp="1"/>
          </p:cNvSpPr>
          <p:nvPr>
            <p:ph idx="1"/>
          </p:nvPr>
        </p:nvSpPr>
        <p:spPr>
          <a:xfrm>
            <a:off x="287696" y="1113755"/>
            <a:ext cx="11616608" cy="5571250"/>
          </a:xfrm>
        </p:spPr>
        <p:txBody>
          <a:bodyPr>
            <a:normAutofit lnSpcReduction="10000"/>
          </a:bodyPr>
          <a:lstStyle/>
          <a:p>
            <a:pPr marL="0" indent="0">
              <a:buNone/>
            </a:pPr>
            <a:r>
              <a:rPr lang="en-GB" dirty="0"/>
              <a:t>However the ideological assertiveness of the Chinese discouraged Castro, who criticized the Chinese for their anti-Soviet opinions</a:t>
            </a:r>
          </a:p>
          <a:p>
            <a:r>
              <a:rPr lang="en-GB" i="1" dirty="0"/>
              <a:t>China pursued an extensive propaganda campaign in Cuba, mainly targeting military officers. This continued until mid-1965, which Castro could not tolerate.</a:t>
            </a:r>
          </a:p>
          <a:p>
            <a:pPr marL="0" indent="0">
              <a:buNone/>
            </a:pPr>
            <a:r>
              <a:rPr lang="en-GB" dirty="0"/>
              <a:t>Beijing also began to reel in economic aid, insisting that trade between the two needed to be balanced. </a:t>
            </a:r>
          </a:p>
          <a:p>
            <a:pPr marL="0" indent="0">
              <a:buNone/>
            </a:pPr>
            <a:r>
              <a:rPr lang="en-GB" dirty="0"/>
              <a:t>Castro had considered China as an alternative to the USSR as a great-power patron, but Beijing failed to capitalize on that interest. In his independent foreign policy phase, lasting until 1968, Castro could not be vulnerable to the Chinese if they did not recognize his independence. </a:t>
            </a:r>
          </a:p>
          <a:p>
            <a:r>
              <a:rPr lang="en-GB" i="1" dirty="0"/>
              <a:t>However, by August 1968, Castro could no longer afford to pursue a policy of rhetorical hostility towards China and the USSR, facing economic pressure.</a:t>
            </a:r>
          </a:p>
          <a:p>
            <a:pPr marL="0" indent="0">
              <a:buNone/>
            </a:pPr>
            <a:endParaRPr lang="en-GB" dirty="0"/>
          </a:p>
        </p:txBody>
      </p:sp>
      <p:sp>
        <p:nvSpPr>
          <p:cNvPr id="4" name="Title 1">
            <a:extLst>
              <a:ext uri="{FF2B5EF4-FFF2-40B4-BE49-F238E27FC236}">
                <a16:creationId xmlns:a16="http://schemas.microsoft.com/office/drawing/2014/main" id="{DD55D479-75BB-E04A-B00F-B945FD3B05F5}"/>
              </a:ext>
            </a:extLst>
          </p:cNvPr>
          <p:cNvSpPr txBox="1">
            <a:spLocks/>
          </p:cNvSpPr>
          <p:nvPr/>
        </p:nvSpPr>
        <p:spPr>
          <a:xfrm flipV="1">
            <a:off x="4867835" y="623969"/>
            <a:ext cx="7324165" cy="57068"/>
          </a:xfrm>
          <a:custGeom>
            <a:avLst/>
            <a:gdLst>
              <a:gd name="connsiteX0" fmla="*/ 0 w 7324165"/>
              <a:gd name="connsiteY0" fmla="*/ 0 h 57068"/>
              <a:gd name="connsiteX1" fmla="*/ 343672 w 7324165"/>
              <a:gd name="connsiteY1" fmla="*/ 0 h 57068"/>
              <a:gd name="connsiteX2" fmla="*/ 1053553 w 7324165"/>
              <a:gd name="connsiteY2" fmla="*/ 0 h 57068"/>
              <a:gd name="connsiteX3" fmla="*/ 1763434 w 7324165"/>
              <a:gd name="connsiteY3" fmla="*/ 0 h 57068"/>
              <a:gd name="connsiteX4" fmla="*/ 2107106 w 7324165"/>
              <a:gd name="connsiteY4" fmla="*/ 0 h 57068"/>
              <a:gd name="connsiteX5" fmla="*/ 2670503 w 7324165"/>
              <a:gd name="connsiteY5" fmla="*/ 0 h 57068"/>
              <a:gd name="connsiteX6" fmla="*/ 3380384 w 7324165"/>
              <a:gd name="connsiteY6" fmla="*/ 0 h 57068"/>
              <a:gd name="connsiteX7" fmla="*/ 3724056 w 7324165"/>
              <a:gd name="connsiteY7" fmla="*/ 0 h 57068"/>
              <a:gd name="connsiteX8" fmla="*/ 4287454 w 7324165"/>
              <a:gd name="connsiteY8" fmla="*/ 0 h 57068"/>
              <a:gd name="connsiteX9" fmla="*/ 4850851 w 7324165"/>
              <a:gd name="connsiteY9" fmla="*/ 0 h 57068"/>
              <a:gd name="connsiteX10" fmla="*/ 5194523 w 7324165"/>
              <a:gd name="connsiteY10" fmla="*/ 0 h 57068"/>
              <a:gd name="connsiteX11" fmla="*/ 5684679 w 7324165"/>
              <a:gd name="connsiteY11" fmla="*/ 0 h 57068"/>
              <a:gd name="connsiteX12" fmla="*/ 6028351 w 7324165"/>
              <a:gd name="connsiteY12" fmla="*/ 0 h 57068"/>
              <a:gd name="connsiteX13" fmla="*/ 6372024 w 7324165"/>
              <a:gd name="connsiteY13" fmla="*/ 0 h 57068"/>
              <a:gd name="connsiteX14" fmla="*/ 6788938 w 7324165"/>
              <a:gd name="connsiteY14" fmla="*/ 0 h 57068"/>
              <a:gd name="connsiteX15" fmla="*/ 7324165 w 7324165"/>
              <a:gd name="connsiteY15" fmla="*/ 0 h 57068"/>
              <a:gd name="connsiteX16" fmla="*/ 7324165 w 7324165"/>
              <a:gd name="connsiteY16" fmla="*/ 57068 h 57068"/>
              <a:gd name="connsiteX17" fmla="*/ 6980493 w 7324165"/>
              <a:gd name="connsiteY17" fmla="*/ 57068 h 57068"/>
              <a:gd name="connsiteX18" fmla="*/ 6636820 w 7324165"/>
              <a:gd name="connsiteY18" fmla="*/ 57068 h 57068"/>
              <a:gd name="connsiteX19" fmla="*/ 6219906 w 7324165"/>
              <a:gd name="connsiteY19" fmla="*/ 57068 h 57068"/>
              <a:gd name="connsiteX20" fmla="*/ 5729751 w 7324165"/>
              <a:gd name="connsiteY20" fmla="*/ 57068 h 57068"/>
              <a:gd name="connsiteX21" fmla="*/ 5239595 w 7324165"/>
              <a:gd name="connsiteY21" fmla="*/ 57068 h 57068"/>
              <a:gd name="connsiteX22" fmla="*/ 4749439 w 7324165"/>
              <a:gd name="connsiteY22" fmla="*/ 57068 h 57068"/>
              <a:gd name="connsiteX23" fmla="*/ 4039559 w 7324165"/>
              <a:gd name="connsiteY23" fmla="*/ 57068 h 57068"/>
              <a:gd name="connsiteX24" fmla="*/ 3695886 w 7324165"/>
              <a:gd name="connsiteY24" fmla="*/ 57068 h 57068"/>
              <a:gd name="connsiteX25" fmla="*/ 3278972 w 7324165"/>
              <a:gd name="connsiteY25" fmla="*/ 57068 h 57068"/>
              <a:gd name="connsiteX26" fmla="*/ 2642333 w 7324165"/>
              <a:gd name="connsiteY26" fmla="*/ 57068 h 57068"/>
              <a:gd name="connsiteX27" fmla="*/ 1932453 w 7324165"/>
              <a:gd name="connsiteY27" fmla="*/ 57068 h 57068"/>
              <a:gd name="connsiteX28" fmla="*/ 1442297 w 7324165"/>
              <a:gd name="connsiteY28" fmla="*/ 57068 h 57068"/>
              <a:gd name="connsiteX29" fmla="*/ 952141 w 7324165"/>
              <a:gd name="connsiteY29" fmla="*/ 57068 h 57068"/>
              <a:gd name="connsiteX30" fmla="*/ 608469 w 7324165"/>
              <a:gd name="connsiteY30" fmla="*/ 57068 h 57068"/>
              <a:gd name="connsiteX31" fmla="*/ 0 w 7324165"/>
              <a:gd name="connsiteY31" fmla="*/ 57068 h 57068"/>
              <a:gd name="connsiteX32" fmla="*/ 0 w 7324165"/>
              <a:gd name="connsiteY32" fmla="*/ 0 h 5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324165" h="57068" fill="none" extrusionOk="0">
                <a:moveTo>
                  <a:pt x="0" y="0"/>
                </a:moveTo>
                <a:cubicBezTo>
                  <a:pt x="114353" y="-27901"/>
                  <a:pt x="177723" y="29776"/>
                  <a:pt x="343672" y="0"/>
                </a:cubicBezTo>
                <a:cubicBezTo>
                  <a:pt x="509621" y="-29776"/>
                  <a:pt x="716059" y="50079"/>
                  <a:pt x="1053553" y="0"/>
                </a:cubicBezTo>
                <a:cubicBezTo>
                  <a:pt x="1391047" y="-50079"/>
                  <a:pt x="1530768" y="58941"/>
                  <a:pt x="1763434" y="0"/>
                </a:cubicBezTo>
                <a:cubicBezTo>
                  <a:pt x="1996100" y="-58941"/>
                  <a:pt x="2030327" y="23981"/>
                  <a:pt x="2107106" y="0"/>
                </a:cubicBezTo>
                <a:cubicBezTo>
                  <a:pt x="2183885" y="-23981"/>
                  <a:pt x="2443849" y="16391"/>
                  <a:pt x="2670503" y="0"/>
                </a:cubicBezTo>
                <a:cubicBezTo>
                  <a:pt x="2897157" y="-16391"/>
                  <a:pt x="3063748" y="31773"/>
                  <a:pt x="3380384" y="0"/>
                </a:cubicBezTo>
                <a:cubicBezTo>
                  <a:pt x="3697020" y="-31773"/>
                  <a:pt x="3589398" y="474"/>
                  <a:pt x="3724056" y="0"/>
                </a:cubicBezTo>
                <a:cubicBezTo>
                  <a:pt x="3858714" y="-474"/>
                  <a:pt x="4084693" y="51003"/>
                  <a:pt x="4287454" y="0"/>
                </a:cubicBezTo>
                <a:cubicBezTo>
                  <a:pt x="4490215" y="-51003"/>
                  <a:pt x="4671282" y="48880"/>
                  <a:pt x="4850851" y="0"/>
                </a:cubicBezTo>
                <a:cubicBezTo>
                  <a:pt x="5030420" y="-48880"/>
                  <a:pt x="5062540" y="29163"/>
                  <a:pt x="5194523" y="0"/>
                </a:cubicBezTo>
                <a:cubicBezTo>
                  <a:pt x="5326506" y="-29163"/>
                  <a:pt x="5566129" y="24100"/>
                  <a:pt x="5684679" y="0"/>
                </a:cubicBezTo>
                <a:cubicBezTo>
                  <a:pt x="5803229" y="-24100"/>
                  <a:pt x="5942631" y="39270"/>
                  <a:pt x="6028351" y="0"/>
                </a:cubicBezTo>
                <a:cubicBezTo>
                  <a:pt x="6114071" y="-39270"/>
                  <a:pt x="6244673" y="11288"/>
                  <a:pt x="6372024" y="0"/>
                </a:cubicBezTo>
                <a:cubicBezTo>
                  <a:pt x="6499375" y="-11288"/>
                  <a:pt x="6688857" y="25888"/>
                  <a:pt x="6788938" y="0"/>
                </a:cubicBezTo>
                <a:cubicBezTo>
                  <a:pt x="6889019" y="-25888"/>
                  <a:pt x="7146595" y="5372"/>
                  <a:pt x="7324165" y="0"/>
                </a:cubicBezTo>
                <a:cubicBezTo>
                  <a:pt x="7326356" y="12612"/>
                  <a:pt x="7318089" y="34421"/>
                  <a:pt x="7324165" y="57068"/>
                </a:cubicBezTo>
                <a:cubicBezTo>
                  <a:pt x="7201361" y="89080"/>
                  <a:pt x="7110941" y="49987"/>
                  <a:pt x="6980493" y="57068"/>
                </a:cubicBezTo>
                <a:cubicBezTo>
                  <a:pt x="6850045" y="64149"/>
                  <a:pt x="6781229" y="53793"/>
                  <a:pt x="6636820" y="57068"/>
                </a:cubicBezTo>
                <a:cubicBezTo>
                  <a:pt x="6492411" y="60343"/>
                  <a:pt x="6347013" y="35639"/>
                  <a:pt x="6219906" y="57068"/>
                </a:cubicBezTo>
                <a:cubicBezTo>
                  <a:pt x="6092799" y="78497"/>
                  <a:pt x="5829255" y="13164"/>
                  <a:pt x="5729751" y="57068"/>
                </a:cubicBezTo>
                <a:cubicBezTo>
                  <a:pt x="5630247" y="100972"/>
                  <a:pt x="5384360" y="22019"/>
                  <a:pt x="5239595" y="57068"/>
                </a:cubicBezTo>
                <a:cubicBezTo>
                  <a:pt x="5094830" y="92117"/>
                  <a:pt x="4958952" y="36666"/>
                  <a:pt x="4749439" y="57068"/>
                </a:cubicBezTo>
                <a:cubicBezTo>
                  <a:pt x="4539926" y="77470"/>
                  <a:pt x="4214585" y="55232"/>
                  <a:pt x="4039559" y="57068"/>
                </a:cubicBezTo>
                <a:cubicBezTo>
                  <a:pt x="3864533" y="58904"/>
                  <a:pt x="3846446" y="26375"/>
                  <a:pt x="3695886" y="57068"/>
                </a:cubicBezTo>
                <a:cubicBezTo>
                  <a:pt x="3545326" y="87761"/>
                  <a:pt x="3405308" y="50599"/>
                  <a:pt x="3278972" y="57068"/>
                </a:cubicBezTo>
                <a:cubicBezTo>
                  <a:pt x="3152636" y="63537"/>
                  <a:pt x="2905772" y="-10551"/>
                  <a:pt x="2642333" y="57068"/>
                </a:cubicBezTo>
                <a:cubicBezTo>
                  <a:pt x="2378894" y="124687"/>
                  <a:pt x="2195937" y="39449"/>
                  <a:pt x="1932453" y="57068"/>
                </a:cubicBezTo>
                <a:cubicBezTo>
                  <a:pt x="1668969" y="74687"/>
                  <a:pt x="1579150" y="46571"/>
                  <a:pt x="1442297" y="57068"/>
                </a:cubicBezTo>
                <a:cubicBezTo>
                  <a:pt x="1305444" y="67565"/>
                  <a:pt x="1148788" y="5152"/>
                  <a:pt x="952141" y="57068"/>
                </a:cubicBezTo>
                <a:cubicBezTo>
                  <a:pt x="755494" y="108984"/>
                  <a:pt x="684121" y="36246"/>
                  <a:pt x="608469" y="57068"/>
                </a:cubicBezTo>
                <a:cubicBezTo>
                  <a:pt x="532817" y="77890"/>
                  <a:pt x="152472" y="-10716"/>
                  <a:pt x="0" y="57068"/>
                </a:cubicBezTo>
                <a:cubicBezTo>
                  <a:pt x="-4361" y="43998"/>
                  <a:pt x="327" y="16684"/>
                  <a:pt x="0" y="0"/>
                </a:cubicBezTo>
                <a:close/>
              </a:path>
              <a:path w="7324165" h="57068" stroke="0" extrusionOk="0">
                <a:moveTo>
                  <a:pt x="0" y="0"/>
                </a:moveTo>
                <a:cubicBezTo>
                  <a:pt x="199817" y="-9563"/>
                  <a:pt x="449015" y="11801"/>
                  <a:pt x="563397" y="0"/>
                </a:cubicBezTo>
                <a:cubicBezTo>
                  <a:pt x="677779" y="-11801"/>
                  <a:pt x="809754" y="44483"/>
                  <a:pt x="980311" y="0"/>
                </a:cubicBezTo>
                <a:cubicBezTo>
                  <a:pt x="1150868" y="-44483"/>
                  <a:pt x="1362230" y="22124"/>
                  <a:pt x="1690192" y="0"/>
                </a:cubicBezTo>
                <a:cubicBezTo>
                  <a:pt x="2018154" y="-22124"/>
                  <a:pt x="1988808" y="32180"/>
                  <a:pt x="2180348" y="0"/>
                </a:cubicBezTo>
                <a:cubicBezTo>
                  <a:pt x="2371888" y="-32180"/>
                  <a:pt x="2512869" y="35885"/>
                  <a:pt x="2670503" y="0"/>
                </a:cubicBezTo>
                <a:cubicBezTo>
                  <a:pt x="2828137" y="-35885"/>
                  <a:pt x="3033468" y="57649"/>
                  <a:pt x="3307142" y="0"/>
                </a:cubicBezTo>
                <a:cubicBezTo>
                  <a:pt x="3580816" y="-57649"/>
                  <a:pt x="3632563" y="27829"/>
                  <a:pt x="3943781" y="0"/>
                </a:cubicBezTo>
                <a:cubicBezTo>
                  <a:pt x="4254999" y="-27829"/>
                  <a:pt x="4261706" y="36921"/>
                  <a:pt x="4360695" y="0"/>
                </a:cubicBezTo>
                <a:cubicBezTo>
                  <a:pt x="4459684" y="-36921"/>
                  <a:pt x="4912014" y="79956"/>
                  <a:pt x="5070576" y="0"/>
                </a:cubicBezTo>
                <a:cubicBezTo>
                  <a:pt x="5229138" y="-79956"/>
                  <a:pt x="5576907" y="41107"/>
                  <a:pt x="5780456" y="0"/>
                </a:cubicBezTo>
                <a:cubicBezTo>
                  <a:pt x="5984005" y="-41107"/>
                  <a:pt x="6097770" y="28581"/>
                  <a:pt x="6343854" y="0"/>
                </a:cubicBezTo>
                <a:cubicBezTo>
                  <a:pt x="6589938" y="-28581"/>
                  <a:pt x="7074583" y="12217"/>
                  <a:pt x="7324165" y="0"/>
                </a:cubicBezTo>
                <a:cubicBezTo>
                  <a:pt x="7325079" y="28121"/>
                  <a:pt x="7323029" y="35117"/>
                  <a:pt x="7324165" y="57068"/>
                </a:cubicBezTo>
                <a:cubicBezTo>
                  <a:pt x="7008525" y="113612"/>
                  <a:pt x="6959616" y="-19975"/>
                  <a:pt x="6614284" y="57068"/>
                </a:cubicBezTo>
                <a:cubicBezTo>
                  <a:pt x="6268952" y="134111"/>
                  <a:pt x="6334991" y="36192"/>
                  <a:pt x="6197370" y="57068"/>
                </a:cubicBezTo>
                <a:cubicBezTo>
                  <a:pt x="6059749" y="77944"/>
                  <a:pt x="5825493" y="17765"/>
                  <a:pt x="5633973" y="57068"/>
                </a:cubicBezTo>
                <a:cubicBezTo>
                  <a:pt x="5442453" y="96371"/>
                  <a:pt x="5402362" y="51582"/>
                  <a:pt x="5290301" y="57068"/>
                </a:cubicBezTo>
                <a:cubicBezTo>
                  <a:pt x="5178240" y="62554"/>
                  <a:pt x="4945270" y="31720"/>
                  <a:pt x="4800145" y="57068"/>
                </a:cubicBezTo>
                <a:cubicBezTo>
                  <a:pt x="4655020" y="82416"/>
                  <a:pt x="4587856" y="9115"/>
                  <a:pt x="4383231" y="57068"/>
                </a:cubicBezTo>
                <a:cubicBezTo>
                  <a:pt x="4178606" y="105021"/>
                  <a:pt x="4113675" y="43072"/>
                  <a:pt x="4039559" y="57068"/>
                </a:cubicBezTo>
                <a:cubicBezTo>
                  <a:pt x="3965443" y="71064"/>
                  <a:pt x="3700787" y="-1750"/>
                  <a:pt x="3402920" y="57068"/>
                </a:cubicBezTo>
                <a:cubicBezTo>
                  <a:pt x="3105053" y="115886"/>
                  <a:pt x="3074928" y="-6391"/>
                  <a:pt x="2766281" y="57068"/>
                </a:cubicBezTo>
                <a:cubicBezTo>
                  <a:pt x="2457634" y="120527"/>
                  <a:pt x="2382565" y="25638"/>
                  <a:pt x="2276125" y="57068"/>
                </a:cubicBezTo>
                <a:cubicBezTo>
                  <a:pt x="2169685" y="88498"/>
                  <a:pt x="1938800" y="-1060"/>
                  <a:pt x="1785969" y="57068"/>
                </a:cubicBezTo>
                <a:cubicBezTo>
                  <a:pt x="1633138" y="115196"/>
                  <a:pt x="1475852" y="18503"/>
                  <a:pt x="1222572" y="57068"/>
                </a:cubicBezTo>
                <a:cubicBezTo>
                  <a:pt x="969292" y="95633"/>
                  <a:pt x="934176" y="42796"/>
                  <a:pt x="732416" y="57068"/>
                </a:cubicBezTo>
                <a:cubicBezTo>
                  <a:pt x="530656" y="71340"/>
                  <a:pt x="299866" y="54370"/>
                  <a:pt x="0" y="57068"/>
                </a:cubicBezTo>
                <a:cubicBezTo>
                  <a:pt x="-5484" y="40316"/>
                  <a:pt x="512" y="16121"/>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6320C399-3BCE-0B46-A74A-014E27DCBBF6}"/>
              </a:ext>
            </a:extLst>
          </p:cNvPr>
          <p:cNvSpPr txBox="1">
            <a:spLocks/>
          </p:cNvSpPr>
          <p:nvPr/>
        </p:nvSpPr>
        <p:spPr>
          <a:xfrm flipV="1">
            <a:off x="-38100" y="623969"/>
            <a:ext cx="1143000" cy="57068"/>
          </a:xfrm>
          <a:custGeom>
            <a:avLst/>
            <a:gdLst>
              <a:gd name="connsiteX0" fmla="*/ 0 w 1143000"/>
              <a:gd name="connsiteY0" fmla="*/ 0 h 57068"/>
              <a:gd name="connsiteX1" fmla="*/ 594360 w 1143000"/>
              <a:gd name="connsiteY1" fmla="*/ 0 h 57068"/>
              <a:gd name="connsiteX2" fmla="*/ 1143000 w 1143000"/>
              <a:gd name="connsiteY2" fmla="*/ 0 h 57068"/>
              <a:gd name="connsiteX3" fmla="*/ 1143000 w 1143000"/>
              <a:gd name="connsiteY3" fmla="*/ 57068 h 57068"/>
              <a:gd name="connsiteX4" fmla="*/ 571500 w 1143000"/>
              <a:gd name="connsiteY4" fmla="*/ 57068 h 57068"/>
              <a:gd name="connsiteX5" fmla="*/ 0 w 1143000"/>
              <a:gd name="connsiteY5" fmla="*/ 57068 h 57068"/>
              <a:gd name="connsiteX6" fmla="*/ 0 w 1143000"/>
              <a:gd name="connsiteY6" fmla="*/ 0 h 5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0" h="57068" fill="none" extrusionOk="0">
                <a:moveTo>
                  <a:pt x="0" y="0"/>
                </a:moveTo>
                <a:cubicBezTo>
                  <a:pt x="180251" y="-54894"/>
                  <a:pt x="331898" y="45065"/>
                  <a:pt x="594360" y="0"/>
                </a:cubicBezTo>
                <a:cubicBezTo>
                  <a:pt x="856822" y="-45065"/>
                  <a:pt x="914020" y="37391"/>
                  <a:pt x="1143000" y="0"/>
                </a:cubicBezTo>
                <a:cubicBezTo>
                  <a:pt x="1145017" y="12663"/>
                  <a:pt x="1136482" y="44871"/>
                  <a:pt x="1143000" y="57068"/>
                </a:cubicBezTo>
                <a:cubicBezTo>
                  <a:pt x="1012367" y="82023"/>
                  <a:pt x="700352" y="52569"/>
                  <a:pt x="571500" y="57068"/>
                </a:cubicBezTo>
                <a:cubicBezTo>
                  <a:pt x="442648" y="61567"/>
                  <a:pt x="149795" y="51586"/>
                  <a:pt x="0" y="57068"/>
                </a:cubicBezTo>
                <a:cubicBezTo>
                  <a:pt x="-74" y="30332"/>
                  <a:pt x="2439" y="18875"/>
                  <a:pt x="0" y="0"/>
                </a:cubicBezTo>
                <a:close/>
              </a:path>
              <a:path w="1143000" h="57068" stroke="0" extrusionOk="0">
                <a:moveTo>
                  <a:pt x="0" y="0"/>
                </a:moveTo>
                <a:cubicBezTo>
                  <a:pt x="248096" y="-22825"/>
                  <a:pt x="316535" y="68443"/>
                  <a:pt x="571500" y="0"/>
                </a:cubicBezTo>
                <a:cubicBezTo>
                  <a:pt x="826465" y="-68443"/>
                  <a:pt x="872044" y="4645"/>
                  <a:pt x="1143000" y="0"/>
                </a:cubicBezTo>
                <a:cubicBezTo>
                  <a:pt x="1148853" y="14790"/>
                  <a:pt x="1138308" y="35595"/>
                  <a:pt x="1143000" y="57068"/>
                </a:cubicBezTo>
                <a:cubicBezTo>
                  <a:pt x="865656" y="114366"/>
                  <a:pt x="698770" y="42161"/>
                  <a:pt x="560070" y="57068"/>
                </a:cubicBezTo>
                <a:cubicBezTo>
                  <a:pt x="421370" y="71975"/>
                  <a:pt x="167284" y="15042"/>
                  <a:pt x="0" y="57068"/>
                </a:cubicBezTo>
                <a:cubicBezTo>
                  <a:pt x="-5296" y="41932"/>
                  <a:pt x="4192" y="15953"/>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2427290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1BD99-1CD9-4645-9860-006D448A5C47}"/>
              </a:ext>
            </a:extLst>
          </p:cNvPr>
          <p:cNvSpPr txBox="1">
            <a:spLocks/>
          </p:cNvSpPr>
          <p:nvPr/>
        </p:nvSpPr>
        <p:spPr>
          <a:xfrm>
            <a:off x="0" y="1303178"/>
            <a:ext cx="12192000" cy="1325563"/>
          </a:xfrm>
          <a:custGeom>
            <a:avLst/>
            <a:gdLst>
              <a:gd name="connsiteX0" fmla="*/ 0 w 12192000"/>
              <a:gd name="connsiteY0" fmla="*/ 0 h 1325563"/>
              <a:gd name="connsiteX1" fmla="*/ 824411 w 12192000"/>
              <a:gd name="connsiteY1" fmla="*/ 0 h 1325563"/>
              <a:gd name="connsiteX2" fmla="*/ 1648823 w 12192000"/>
              <a:gd name="connsiteY2" fmla="*/ 0 h 1325563"/>
              <a:gd name="connsiteX3" fmla="*/ 1863634 w 12192000"/>
              <a:gd name="connsiteY3" fmla="*/ 0 h 1325563"/>
              <a:gd name="connsiteX4" fmla="*/ 2688046 w 12192000"/>
              <a:gd name="connsiteY4" fmla="*/ 0 h 1325563"/>
              <a:gd name="connsiteX5" fmla="*/ 3390537 w 12192000"/>
              <a:gd name="connsiteY5" fmla="*/ 0 h 1325563"/>
              <a:gd name="connsiteX6" fmla="*/ 3971109 w 12192000"/>
              <a:gd name="connsiteY6" fmla="*/ 0 h 1325563"/>
              <a:gd name="connsiteX7" fmla="*/ 4185920 w 12192000"/>
              <a:gd name="connsiteY7" fmla="*/ 0 h 1325563"/>
              <a:gd name="connsiteX8" fmla="*/ 5010331 w 12192000"/>
              <a:gd name="connsiteY8" fmla="*/ 0 h 1325563"/>
              <a:gd name="connsiteX9" fmla="*/ 5468983 w 12192000"/>
              <a:gd name="connsiteY9" fmla="*/ 0 h 1325563"/>
              <a:gd name="connsiteX10" fmla="*/ 5683794 w 12192000"/>
              <a:gd name="connsiteY10" fmla="*/ 0 h 1325563"/>
              <a:gd name="connsiteX11" fmla="*/ 5898606 w 12192000"/>
              <a:gd name="connsiteY11" fmla="*/ 0 h 1325563"/>
              <a:gd name="connsiteX12" fmla="*/ 6113417 w 12192000"/>
              <a:gd name="connsiteY12" fmla="*/ 0 h 1325563"/>
              <a:gd name="connsiteX13" fmla="*/ 6815909 w 12192000"/>
              <a:gd name="connsiteY13" fmla="*/ 0 h 1325563"/>
              <a:gd name="connsiteX14" fmla="*/ 7030720 w 12192000"/>
              <a:gd name="connsiteY14" fmla="*/ 0 h 1325563"/>
              <a:gd name="connsiteX15" fmla="*/ 7733211 w 12192000"/>
              <a:gd name="connsiteY15" fmla="*/ 0 h 1325563"/>
              <a:gd name="connsiteX16" fmla="*/ 8313783 w 12192000"/>
              <a:gd name="connsiteY16" fmla="*/ 0 h 1325563"/>
              <a:gd name="connsiteX17" fmla="*/ 9138194 w 12192000"/>
              <a:gd name="connsiteY17" fmla="*/ 0 h 1325563"/>
              <a:gd name="connsiteX18" fmla="*/ 9962606 w 12192000"/>
              <a:gd name="connsiteY18" fmla="*/ 0 h 1325563"/>
              <a:gd name="connsiteX19" fmla="*/ 10421257 w 12192000"/>
              <a:gd name="connsiteY19" fmla="*/ 0 h 1325563"/>
              <a:gd name="connsiteX20" fmla="*/ 11245669 w 12192000"/>
              <a:gd name="connsiteY20" fmla="*/ 0 h 1325563"/>
              <a:gd name="connsiteX21" fmla="*/ 12192000 w 12192000"/>
              <a:gd name="connsiteY21" fmla="*/ 0 h 1325563"/>
              <a:gd name="connsiteX22" fmla="*/ 12192000 w 12192000"/>
              <a:gd name="connsiteY22" fmla="*/ 415343 h 1325563"/>
              <a:gd name="connsiteX23" fmla="*/ 12192000 w 12192000"/>
              <a:gd name="connsiteY23" fmla="*/ 857197 h 1325563"/>
              <a:gd name="connsiteX24" fmla="*/ 12192000 w 12192000"/>
              <a:gd name="connsiteY24" fmla="*/ 1325563 h 1325563"/>
              <a:gd name="connsiteX25" fmla="*/ 11733349 w 12192000"/>
              <a:gd name="connsiteY25" fmla="*/ 1325563 h 1325563"/>
              <a:gd name="connsiteX26" fmla="*/ 11274697 w 12192000"/>
              <a:gd name="connsiteY26" fmla="*/ 1325563 h 1325563"/>
              <a:gd name="connsiteX27" fmla="*/ 10937966 w 12192000"/>
              <a:gd name="connsiteY27" fmla="*/ 1325563 h 1325563"/>
              <a:gd name="connsiteX28" fmla="*/ 10235474 w 12192000"/>
              <a:gd name="connsiteY28" fmla="*/ 1325563 h 1325563"/>
              <a:gd name="connsiteX29" fmla="*/ 9654903 w 12192000"/>
              <a:gd name="connsiteY29" fmla="*/ 1325563 h 1325563"/>
              <a:gd name="connsiteX30" fmla="*/ 9440091 w 12192000"/>
              <a:gd name="connsiteY30" fmla="*/ 1325563 h 1325563"/>
              <a:gd name="connsiteX31" fmla="*/ 8981440 w 12192000"/>
              <a:gd name="connsiteY31" fmla="*/ 1325563 h 1325563"/>
              <a:gd name="connsiteX32" fmla="*/ 8278949 w 12192000"/>
              <a:gd name="connsiteY32" fmla="*/ 1325563 h 1325563"/>
              <a:gd name="connsiteX33" fmla="*/ 7820297 w 12192000"/>
              <a:gd name="connsiteY33" fmla="*/ 1325563 h 1325563"/>
              <a:gd name="connsiteX34" fmla="*/ 7361646 w 12192000"/>
              <a:gd name="connsiteY34" fmla="*/ 1325563 h 1325563"/>
              <a:gd name="connsiteX35" fmla="*/ 7146834 w 12192000"/>
              <a:gd name="connsiteY35" fmla="*/ 1325563 h 1325563"/>
              <a:gd name="connsiteX36" fmla="*/ 6444343 w 12192000"/>
              <a:gd name="connsiteY36" fmla="*/ 1325563 h 1325563"/>
              <a:gd name="connsiteX37" fmla="*/ 5741851 w 12192000"/>
              <a:gd name="connsiteY37" fmla="*/ 1325563 h 1325563"/>
              <a:gd name="connsiteX38" fmla="*/ 5405120 w 12192000"/>
              <a:gd name="connsiteY38" fmla="*/ 1325563 h 1325563"/>
              <a:gd name="connsiteX39" fmla="*/ 4580709 w 12192000"/>
              <a:gd name="connsiteY39" fmla="*/ 1325563 h 1325563"/>
              <a:gd name="connsiteX40" fmla="*/ 4122057 w 12192000"/>
              <a:gd name="connsiteY40" fmla="*/ 1325563 h 1325563"/>
              <a:gd name="connsiteX41" fmla="*/ 3785326 w 12192000"/>
              <a:gd name="connsiteY41" fmla="*/ 1325563 h 1325563"/>
              <a:gd name="connsiteX42" fmla="*/ 3326674 w 12192000"/>
              <a:gd name="connsiteY42" fmla="*/ 1325563 h 1325563"/>
              <a:gd name="connsiteX43" fmla="*/ 3111863 w 12192000"/>
              <a:gd name="connsiteY43" fmla="*/ 1325563 h 1325563"/>
              <a:gd name="connsiteX44" fmla="*/ 2409371 w 12192000"/>
              <a:gd name="connsiteY44" fmla="*/ 1325563 h 1325563"/>
              <a:gd name="connsiteX45" fmla="*/ 1828800 w 12192000"/>
              <a:gd name="connsiteY45" fmla="*/ 1325563 h 1325563"/>
              <a:gd name="connsiteX46" fmla="*/ 1613989 w 12192000"/>
              <a:gd name="connsiteY46" fmla="*/ 1325563 h 1325563"/>
              <a:gd name="connsiteX47" fmla="*/ 1033417 w 12192000"/>
              <a:gd name="connsiteY47" fmla="*/ 1325563 h 1325563"/>
              <a:gd name="connsiteX48" fmla="*/ 0 w 12192000"/>
              <a:gd name="connsiteY48" fmla="*/ 1325563 h 1325563"/>
              <a:gd name="connsiteX49" fmla="*/ 0 w 12192000"/>
              <a:gd name="connsiteY49" fmla="*/ 910220 h 1325563"/>
              <a:gd name="connsiteX50" fmla="*/ 0 w 12192000"/>
              <a:gd name="connsiteY50" fmla="*/ 494877 h 1325563"/>
              <a:gd name="connsiteX51" fmla="*/ 0 w 12192000"/>
              <a:gd name="connsiteY51" fmla="*/ 0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1325563" fill="none" extrusionOk="0">
                <a:moveTo>
                  <a:pt x="0" y="0"/>
                </a:moveTo>
                <a:cubicBezTo>
                  <a:pt x="374614" y="-83212"/>
                  <a:pt x="617672" y="94928"/>
                  <a:pt x="824411" y="0"/>
                </a:cubicBezTo>
                <a:cubicBezTo>
                  <a:pt x="1031150" y="-94928"/>
                  <a:pt x="1438769" y="68814"/>
                  <a:pt x="1648823" y="0"/>
                </a:cubicBezTo>
                <a:cubicBezTo>
                  <a:pt x="1858877" y="-68814"/>
                  <a:pt x="1809960" y="20321"/>
                  <a:pt x="1863634" y="0"/>
                </a:cubicBezTo>
                <a:cubicBezTo>
                  <a:pt x="1917308" y="-20321"/>
                  <a:pt x="2416452" y="11050"/>
                  <a:pt x="2688046" y="0"/>
                </a:cubicBezTo>
                <a:cubicBezTo>
                  <a:pt x="2959640" y="-11050"/>
                  <a:pt x="3118697" y="67722"/>
                  <a:pt x="3390537" y="0"/>
                </a:cubicBezTo>
                <a:cubicBezTo>
                  <a:pt x="3662377" y="-67722"/>
                  <a:pt x="3849598" y="36026"/>
                  <a:pt x="3971109" y="0"/>
                </a:cubicBezTo>
                <a:cubicBezTo>
                  <a:pt x="4092620" y="-36026"/>
                  <a:pt x="4080960" y="3511"/>
                  <a:pt x="4185920" y="0"/>
                </a:cubicBezTo>
                <a:cubicBezTo>
                  <a:pt x="4290880" y="-3511"/>
                  <a:pt x="4804917" y="86066"/>
                  <a:pt x="5010331" y="0"/>
                </a:cubicBezTo>
                <a:cubicBezTo>
                  <a:pt x="5215745" y="-86066"/>
                  <a:pt x="5375492" y="46827"/>
                  <a:pt x="5468983" y="0"/>
                </a:cubicBezTo>
                <a:cubicBezTo>
                  <a:pt x="5562474" y="-46827"/>
                  <a:pt x="5610181" y="22801"/>
                  <a:pt x="5683794" y="0"/>
                </a:cubicBezTo>
                <a:cubicBezTo>
                  <a:pt x="5757407" y="-22801"/>
                  <a:pt x="5825411" y="7611"/>
                  <a:pt x="5898606" y="0"/>
                </a:cubicBezTo>
                <a:cubicBezTo>
                  <a:pt x="5971801" y="-7611"/>
                  <a:pt x="6037608" y="16325"/>
                  <a:pt x="6113417" y="0"/>
                </a:cubicBezTo>
                <a:cubicBezTo>
                  <a:pt x="6189226" y="-16325"/>
                  <a:pt x="6636488" y="61289"/>
                  <a:pt x="6815909" y="0"/>
                </a:cubicBezTo>
                <a:cubicBezTo>
                  <a:pt x="6995330" y="-61289"/>
                  <a:pt x="6946480" y="4987"/>
                  <a:pt x="7030720" y="0"/>
                </a:cubicBezTo>
                <a:cubicBezTo>
                  <a:pt x="7114960" y="-4987"/>
                  <a:pt x="7575187" y="57096"/>
                  <a:pt x="7733211" y="0"/>
                </a:cubicBezTo>
                <a:cubicBezTo>
                  <a:pt x="7891235" y="-57096"/>
                  <a:pt x="8121905" y="28655"/>
                  <a:pt x="8313783" y="0"/>
                </a:cubicBezTo>
                <a:cubicBezTo>
                  <a:pt x="8505661" y="-28655"/>
                  <a:pt x="8785481" y="88840"/>
                  <a:pt x="9138194" y="0"/>
                </a:cubicBezTo>
                <a:cubicBezTo>
                  <a:pt x="9490907" y="-88840"/>
                  <a:pt x="9721289" y="15781"/>
                  <a:pt x="9962606" y="0"/>
                </a:cubicBezTo>
                <a:cubicBezTo>
                  <a:pt x="10203923" y="-15781"/>
                  <a:pt x="10255166" y="40132"/>
                  <a:pt x="10421257" y="0"/>
                </a:cubicBezTo>
                <a:cubicBezTo>
                  <a:pt x="10587348" y="-40132"/>
                  <a:pt x="10882581" y="21858"/>
                  <a:pt x="11245669" y="0"/>
                </a:cubicBezTo>
                <a:cubicBezTo>
                  <a:pt x="11608757" y="-21858"/>
                  <a:pt x="11943761" y="62371"/>
                  <a:pt x="12192000" y="0"/>
                </a:cubicBezTo>
                <a:cubicBezTo>
                  <a:pt x="12239687" y="144169"/>
                  <a:pt x="12161993" y="208860"/>
                  <a:pt x="12192000" y="415343"/>
                </a:cubicBezTo>
                <a:cubicBezTo>
                  <a:pt x="12222007" y="621826"/>
                  <a:pt x="12175929" y="748677"/>
                  <a:pt x="12192000" y="857197"/>
                </a:cubicBezTo>
                <a:cubicBezTo>
                  <a:pt x="12208071" y="965717"/>
                  <a:pt x="12137281" y="1228340"/>
                  <a:pt x="12192000" y="1325563"/>
                </a:cubicBezTo>
                <a:cubicBezTo>
                  <a:pt x="12028686" y="1330689"/>
                  <a:pt x="11904077" y="1280787"/>
                  <a:pt x="11733349" y="1325563"/>
                </a:cubicBezTo>
                <a:cubicBezTo>
                  <a:pt x="11562621" y="1370339"/>
                  <a:pt x="11448725" y="1287274"/>
                  <a:pt x="11274697" y="1325563"/>
                </a:cubicBezTo>
                <a:cubicBezTo>
                  <a:pt x="11100669" y="1363852"/>
                  <a:pt x="11063564" y="1315843"/>
                  <a:pt x="10937966" y="1325563"/>
                </a:cubicBezTo>
                <a:cubicBezTo>
                  <a:pt x="10812368" y="1335283"/>
                  <a:pt x="10511064" y="1305152"/>
                  <a:pt x="10235474" y="1325563"/>
                </a:cubicBezTo>
                <a:cubicBezTo>
                  <a:pt x="9959884" y="1345974"/>
                  <a:pt x="9866349" y="1283074"/>
                  <a:pt x="9654903" y="1325563"/>
                </a:cubicBezTo>
                <a:cubicBezTo>
                  <a:pt x="9443457" y="1368052"/>
                  <a:pt x="9538957" y="1313182"/>
                  <a:pt x="9440091" y="1325563"/>
                </a:cubicBezTo>
                <a:cubicBezTo>
                  <a:pt x="9341225" y="1337944"/>
                  <a:pt x="9120263" y="1289890"/>
                  <a:pt x="8981440" y="1325563"/>
                </a:cubicBezTo>
                <a:cubicBezTo>
                  <a:pt x="8842617" y="1361236"/>
                  <a:pt x="8436158" y="1280045"/>
                  <a:pt x="8278949" y="1325563"/>
                </a:cubicBezTo>
                <a:cubicBezTo>
                  <a:pt x="8121740" y="1371081"/>
                  <a:pt x="7947243" y="1294994"/>
                  <a:pt x="7820297" y="1325563"/>
                </a:cubicBezTo>
                <a:cubicBezTo>
                  <a:pt x="7693351" y="1356132"/>
                  <a:pt x="7520765" y="1272449"/>
                  <a:pt x="7361646" y="1325563"/>
                </a:cubicBezTo>
                <a:cubicBezTo>
                  <a:pt x="7202527" y="1378677"/>
                  <a:pt x="7226475" y="1321790"/>
                  <a:pt x="7146834" y="1325563"/>
                </a:cubicBezTo>
                <a:cubicBezTo>
                  <a:pt x="7067193" y="1329336"/>
                  <a:pt x="6638205" y="1241962"/>
                  <a:pt x="6444343" y="1325563"/>
                </a:cubicBezTo>
                <a:cubicBezTo>
                  <a:pt x="6250481" y="1409164"/>
                  <a:pt x="5883926" y="1292089"/>
                  <a:pt x="5741851" y="1325563"/>
                </a:cubicBezTo>
                <a:cubicBezTo>
                  <a:pt x="5599776" y="1359037"/>
                  <a:pt x="5541329" y="1314595"/>
                  <a:pt x="5405120" y="1325563"/>
                </a:cubicBezTo>
                <a:cubicBezTo>
                  <a:pt x="5268911" y="1336531"/>
                  <a:pt x="4909287" y="1256747"/>
                  <a:pt x="4580709" y="1325563"/>
                </a:cubicBezTo>
                <a:cubicBezTo>
                  <a:pt x="4252131" y="1394379"/>
                  <a:pt x="4344521" y="1324386"/>
                  <a:pt x="4122057" y="1325563"/>
                </a:cubicBezTo>
                <a:cubicBezTo>
                  <a:pt x="3899593" y="1326740"/>
                  <a:pt x="3889955" y="1293859"/>
                  <a:pt x="3785326" y="1325563"/>
                </a:cubicBezTo>
                <a:cubicBezTo>
                  <a:pt x="3680697" y="1357267"/>
                  <a:pt x="3455328" y="1279070"/>
                  <a:pt x="3326674" y="1325563"/>
                </a:cubicBezTo>
                <a:cubicBezTo>
                  <a:pt x="3198020" y="1372056"/>
                  <a:pt x="3196101" y="1304069"/>
                  <a:pt x="3111863" y="1325563"/>
                </a:cubicBezTo>
                <a:cubicBezTo>
                  <a:pt x="3027625" y="1347057"/>
                  <a:pt x="2625029" y="1288535"/>
                  <a:pt x="2409371" y="1325563"/>
                </a:cubicBezTo>
                <a:cubicBezTo>
                  <a:pt x="2193713" y="1362591"/>
                  <a:pt x="1958375" y="1258634"/>
                  <a:pt x="1828800" y="1325563"/>
                </a:cubicBezTo>
                <a:cubicBezTo>
                  <a:pt x="1699225" y="1392492"/>
                  <a:pt x="1675480" y="1310775"/>
                  <a:pt x="1613989" y="1325563"/>
                </a:cubicBezTo>
                <a:cubicBezTo>
                  <a:pt x="1552498" y="1340351"/>
                  <a:pt x="1302524" y="1321450"/>
                  <a:pt x="1033417" y="1325563"/>
                </a:cubicBezTo>
                <a:cubicBezTo>
                  <a:pt x="764310" y="1329676"/>
                  <a:pt x="306143" y="1298909"/>
                  <a:pt x="0" y="1325563"/>
                </a:cubicBezTo>
                <a:cubicBezTo>
                  <a:pt x="-4388" y="1162703"/>
                  <a:pt x="15711" y="1104480"/>
                  <a:pt x="0" y="910220"/>
                </a:cubicBezTo>
                <a:cubicBezTo>
                  <a:pt x="-15711" y="715960"/>
                  <a:pt x="16586" y="600227"/>
                  <a:pt x="0" y="494877"/>
                </a:cubicBezTo>
                <a:cubicBezTo>
                  <a:pt x="-16586" y="389527"/>
                  <a:pt x="51186" y="184804"/>
                  <a:pt x="0" y="0"/>
                </a:cubicBezTo>
                <a:close/>
              </a:path>
              <a:path w="12192000" h="1325563" stroke="0" extrusionOk="0">
                <a:moveTo>
                  <a:pt x="0" y="0"/>
                </a:moveTo>
                <a:cubicBezTo>
                  <a:pt x="255648" y="-39260"/>
                  <a:pt x="398395" y="55132"/>
                  <a:pt x="580571" y="0"/>
                </a:cubicBezTo>
                <a:cubicBezTo>
                  <a:pt x="762747" y="-55132"/>
                  <a:pt x="817255" y="12280"/>
                  <a:pt x="1039223" y="0"/>
                </a:cubicBezTo>
                <a:cubicBezTo>
                  <a:pt x="1261191" y="-12280"/>
                  <a:pt x="1303966" y="39118"/>
                  <a:pt x="1375954" y="0"/>
                </a:cubicBezTo>
                <a:cubicBezTo>
                  <a:pt x="1447942" y="-39118"/>
                  <a:pt x="1890935" y="33395"/>
                  <a:pt x="2200366" y="0"/>
                </a:cubicBezTo>
                <a:cubicBezTo>
                  <a:pt x="2509797" y="-33395"/>
                  <a:pt x="2591684" y="39741"/>
                  <a:pt x="2780937" y="0"/>
                </a:cubicBezTo>
                <a:cubicBezTo>
                  <a:pt x="2970190" y="-39741"/>
                  <a:pt x="2982539" y="39651"/>
                  <a:pt x="3117669" y="0"/>
                </a:cubicBezTo>
                <a:cubicBezTo>
                  <a:pt x="3252799" y="-39651"/>
                  <a:pt x="3311641" y="33912"/>
                  <a:pt x="3454400" y="0"/>
                </a:cubicBezTo>
                <a:cubicBezTo>
                  <a:pt x="3597159" y="-33912"/>
                  <a:pt x="3691855" y="7603"/>
                  <a:pt x="3791131" y="0"/>
                </a:cubicBezTo>
                <a:cubicBezTo>
                  <a:pt x="3890407" y="-7603"/>
                  <a:pt x="4205918" y="15084"/>
                  <a:pt x="4615543" y="0"/>
                </a:cubicBezTo>
                <a:cubicBezTo>
                  <a:pt x="5025168" y="-15084"/>
                  <a:pt x="4955475" y="16383"/>
                  <a:pt x="5074194" y="0"/>
                </a:cubicBezTo>
                <a:cubicBezTo>
                  <a:pt x="5192913" y="-16383"/>
                  <a:pt x="5275810" y="14398"/>
                  <a:pt x="5410926" y="0"/>
                </a:cubicBezTo>
                <a:cubicBezTo>
                  <a:pt x="5546042" y="-14398"/>
                  <a:pt x="5714858" y="17363"/>
                  <a:pt x="5991497" y="0"/>
                </a:cubicBezTo>
                <a:cubicBezTo>
                  <a:pt x="6268136" y="-17363"/>
                  <a:pt x="6187420" y="23746"/>
                  <a:pt x="6328229" y="0"/>
                </a:cubicBezTo>
                <a:cubicBezTo>
                  <a:pt x="6469038" y="-23746"/>
                  <a:pt x="6749510" y="27315"/>
                  <a:pt x="7152640" y="0"/>
                </a:cubicBezTo>
                <a:cubicBezTo>
                  <a:pt x="7555770" y="-27315"/>
                  <a:pt x="7456529" y="7822"/>
                  <a:pt x="7733211" y="0"/>
                </a:cubicBezTo>
                <a:cubicBezTo>
                  <a:pt x="8009893" y="-7822"/>
                  <a:pt x="8320334" y="72146"/>
                  <a:pt x="8557623" y="0"/>
                </a:cubicBezTo>
                <a:cubicBezTo>
                  <a:pt x="8794912" y="-72146"/>
                  <a:pt x="8901763" y="17393"/>
                  <a:pt x="9138194" y="0"/>
                </a:cubicBezTo>
                <a:cubicBezTo>
                  <a:pt x="9374625" y="-17393"/>
                  <a:pt x="9743794" y="18112"/>
                  <a:pt x="9962606" y="0"/>
                </a:cubicBezTo>
                <a:cubicBezTo>
                  <a:pt x="10181418" y="-18112"/>
                  <a:pt x="10322943" y="16714"/>
                  <a:pt x="10421257" y="0"/>
                </a:cubicBezTo>
                <a:cubicBezTo>
                  <a:pt x="10519571" y="-16714"/>
                  <a:pt x="10868784" y="17289"/>
                  <a:pt x="11123749" y="0"/>
                </a:cubicBezTo>
                <a:cubicBezTo>
                  <a:pt x="11378714" y="-17289"/>
                  <a:pt x="11391392" y="29955"/>
                  <a:pt x="11460480" y="0"/>
                </a:cubicBezTo>
                <a:cubicBezTo>
                  <a:pt x="11529568" y="-29955"/>
                  <a:pt x="11936336" y="75830"/>
                  <a:pt x="12192000" y="0"/>
                </a:cubicBezTo>
                <a:cubicBezTo>
                  <a:pt x="12238867" y="205718"/>
                  <a:pt x="12184359" y="262811"/>
                  <a:pt x="12192000" y="441854"/>
                </a:cubicBezTo>
                <a:cubicBezTo>
                  <a:pt x="12199641" y="620897"/>
                  <a:pt x="12181240" y="695409"/>
                  <a:pt x="12192000" y="857197"/>
                </a:cubicBezTo>
                <a:cubicBezTo>
                  <a:pt x="12202760" y="1018985"/>
                  <a:pt x="12189617" y="1225691"/>
                  <a:pt x="12192000" y="1325563"/>
                </a:cubicBezTo>
                <a:cubicBezTo>
                  <a:pt x="12061365" y="1341280"/>
                  <a:pt x="11866460" y="1289839"/>
                  <a:pt x="11611429" y="1325563"/>
                </a:cubicBezTo>
                <a:cubicBezTo>
                  <a:pt x="11356398" y="1361287"/>
                  <a:pt x="11408309" y="1286457"/>
                  <a:pt x="11274697" y="1325563"/>
                </a:cubicBezTo>
                <a:cubicBezTo>
                  <a:pt x="11141085" y="1364669"/>
                  <a:pt x="10698654" y="1242242"/>
                  <a:pt x="10450286" y="1325563"/>
                </a:cubicBezTo>
                <a:cubicBezTo>
                  <a:pt x="10201918" y="1408884"/>
                  <a:pt x="9956591" y="1251634"/>
                  <a:pt x="9747794" y="1325563"/>
                </a:cubicBezTo>
                <a:cubicBezTo>
                  <a:pt x="9538997" y="1399492"/>
                  <a:pt x="9531663" y="1313864"/>
                  <a:pt x="9411063" y="1325563"/>
                </a:cubicBezTo>
                <a:cubicBezTo>
                  <a:pt x="9290463" y="1337262"/>
                  <a:pt x="9024405" y="1291298"/>
                  <a:pt x="8830491" y="1325563"/>
                </a:cubicBezTo>
                <a:cubicBezTo>
                  <a:pt x="8636577" y="1359828"/>
                  <a:pt x="8539185" y="1266597"/>
                  <a:pt x="8249920" y="1325563"/>
                </a:cubicBezTo>
                <a:cubicBezTo>
                  <a:pt x="7960655" y="1384529"/>
                  <a:pt x="8019794" y="1277373"/>
                  <a:pt x="7791269" y="1325563"/>
                </a:cubicBezTo>
                <a:cubicBezTo>
                  <a:pt x="7562744" y="1373753"/>
                  <a:pt x="7183075" y="1316323"/>
                  <a:pt x="6966857" y="1325563"/>
                </a:cubicBezTo>
                <a:cubicBezTo>
                  <a:pt x="6750639" y="1334803"/>
                  <a:pt x="6590323" y="1282726"/>
                  <a:pt x="6386286" y="1325563"/>
                </a:cubicBezTo>
                <a:cubicBezTo>
                  <a:pt x="6182249" y="1368400"/>
                  <a:pt x="5976973" y="1276195"/>
                  <a:pt x="5683794" y="1325563"/>
                </a:cubicBezTo>
                <a:cubicBezTo>
                  <a:pt x="5390615" y="1374931"/>
                  <a:pt x="5544980" y="1316043"/>
                  <a:pt x="5468983" y="1325563"/>
                </a:cubicBezTo>
                <a:cubicBezTo>
                  <a:pt x="5392986" y="1335083"/>
                  <a:pt x="5133225" y="1269116"/>
                  <a:pt x="4888411" y="1325563"/>
                </a:cubicBezTo>
                <a:cubicBezTo>
                  <a:pt x="4643597" y="1382010"/>
                  <a:pt x="4455683" y="1313133"/>
                  <a:pt x="4185920" y="1325563"/>
                </a:cubicBezTo>
                <a:cubicBezTo>
                  <a:pt x="3916157" y="1337993"/>
                  <a:pt x="4006616" y="1301881"/>
                  <a:pt x="3849189" y="1325563"/>
                </a:cubicBezTo>
                <a:cubicBezTo>
                  <a:pt x="3691762" y="1349245"/>
                  <a:pt x="3293838" y="1307588"/>
                  <a:pt x="3024777" y="1325563"/>
                </a:cubicBezTo>
                <a:cubicBezTo>
                  <a:pt x="2755716" y="1343538"/>
                  <a:pt x="2698957" y="1295773"/>
                  <a:pt x="2566126" y="1325563"/>
                </a:cubicBezTo>
                <a:cubicBezTo>
                  <a:pt x="2433295" y="1355353"/>
                  <a:pt x="2293529" y="1314794"/>
                  <a:pt x="2107474" y="1325563"/>
                </a:cubicBezTo>
                <a:cubicBezTo>
                  <a:pt x="1921419" y="1336332"/>
                  <a:pt x="1657273" y="1238532"/>
                  <a:pt x="1283063" y="1325563"/>
                </a:cubicBezTo>
                <a:cubicBezTo>
                  <a:pt x="908853" y="1412594"/>
                  <a:pt x="725570" y="1317930"/>
                  <a:pt x="580571" y="1325563"/>
                </a:cubicBezTo>
                <a:cubicBezTo>
                  <a:pt x="435572" y="1333196"/>
                  <a:pt x="163471" y="1284132"/>
                  <a:pt x="0" y="1325563"/>
                </a:cubicBezTo>
                <a:cubicBezTo>
                  <a:pt x="-16428" y="1235670"/>
                  <a:pt x="4409" y="993335"/>
                  <a:pt x="0" y="910220"/>
                </a:cubicBezTo>
                <a:cubicBezTo>
                  <a:pt x="-4409" y="827105"/>
                  <a:pt x="35757" y="685733"/>
                  <a:pt x="0" y="494877"/>
                </a:cubicBezTo>
                <a:cubicBezTo>
                  <a:pt x="-35757" y="304021"/>
                  <a:pt x="11787" y="221386"/>
                  <a:pt x="0" y="0"/>
                </a:cubicBezTo>
                <a:close/>
              </a:path>
            </a:pathLst>
          </a:custGeom>
          <a:solidFill>
            <a:schemeClr val="tx1"/>
          </a:solidFill>
          <a:ln>
            <a:solidFill>
              <a:schemeClr val="tx1"/>
            </a:solidFill>
            <a:extLst>
              <a:ext uri="{C807C97D-BFC1-408E-A445-0C87EB9F89A2}">
                <ask:lineSketchStyleProps xmlns:ask="http://schemas.microsoft.com/office/drawing/2018/sketchyshapes" sd="3208952253">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Impact of world events on foreign </a:t>
            </a:r>
            <a:r>
              <a:rPr lang="en-GB" b="1" dirty="0">
                <a:latin typeface="Georgia" panose="02040502050405020303" pitchFamily="18" charset="0"/>
              </a:rPr>
              <a:t>….</a:t>
            </a:r>
            <a:r>
              <a:rPr lang="en-GB" b="1" dirty="0">
                <a:solidFill>
                  <a:schemeClr val="bg1"/>
                </a:solidFill>
                <a:latin typeface="Georgia" panose="02040502050405020303" pitchFamily="18" charset="0"/>
              </a:rPr>
              <a:t>policy</a:t>
            </a:r>
          </a:p>
        </p:txBody>
      </p:sp>
    </p:spTree>
    <p:extLst>
      <p:ext uri="{BB962C8B-B14F-4D97-AF65-F5344CB8AC3E}">
        <p14:creationId xmlns:p14="http://schemas.microsoft.com/office/powerpoint/2010/main" val="382256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E67B2-D6E3-A14F-AD1E-357FD2B8E20B}"/>
              </a:ext>
            </a:extLst>
          </p:cNvPr>
          <p:cNvSpPr>
            <a:spLocks noGrp="1"/>
          </p:cNvSpPr>
          <p:nvPr>
            <p:ph type="title"/>
          </p:nvPr>
        </p:nvSpPr>
        <p:spPr>
          <a:xfrm>
            <a:off x="218768" y="247138"/>
            <a:ext cx="11973232" cy="1325563"/>
          </a:xfrm>
        </p:spPr>
        <p:txBody>
          <a:bodyPr/>
          <a:lstStyle/>
          <a:p>
            <a:r>
              <a:rPr lang="en-GB" b="1" dirty="0">
                <a:latin typeface="Georgia" panose="02040502050405020303" pitchFamily="18" charset="0"/>
              </a:rPr>
              <a:t>Collapse of the Soviet Union: The special period</a:t>
            </a:r>
          </a:p>
        </p:txBody>
      </p:sp>
      <p:sp>
        <p:nvSpPr>
          <p:cNvPr id="3" name="Content Placeholder 2">
            <a:extLst>
              <a:ext uri="{FF2B5EF4-FFF2-40B4-BE49-F238E27FC236}">
                <a16:creationId xmlns:a16="http://schemas.microsoft.com/office/drawing/2014/main" id="{29C4CD6B-85E0-7146-8054-A584C367F03B}"/>
              </a:ext>
            </a:extLst>
          </p:cNvPr>
          <p:cNvSpPr>
            <a:spLocks noGrp="1"/>
          </p:cNvSpPr>
          <p:nvPr>
            <p:ph idx="1"/>
          </p:nvPr>
        </p:nvSpPr>
        <p:spPr>
          <a:xfrm>
            <a:off x="218768" y="1973109"/>
            <a:ext cx="7214419" cy="4351338"/>
          </a:xfrm>
        </p:spPr>
        <p:txBody>
          <a:bodyPr>
            <a:normAutofit fontScale="92500" lnSpcReduction="20000"/>
          </a:bodyPr>
          <a:lstStyle/>
          <a:p>
            <a:pPr marL="0" indent="0">
              <a:buNone/>
            </a:pPr>
            <a:r>
              <a:rPr lang="en-GB" dirty="0"/>
              <a:t>In the late 80s and 90s, a series of resistance movements brought down the communist regimes in all the Eastern bloc countries and in 1991, the communist government in the USSR collapsed. </a:t>
            </a:r>
          </a:p>
          <a:p>
            <a:r>
              <a:rPr lang="en-GB" i="1" dirty="0"/>
              <a:t>Castro’s reliance on the USSR became his handicap. Previously, this relationship gave Cuba greater stability but after the collapse of the USSR, Cuban income dropped by 50% from 1989 to 1992 and oil supplies dropped from 13 million tonnes to 2 million</a:t>
            </a:r>
          </a:p>
          <a:p>
            <a:r>
              <a:rPr lang="en-GB" i="1" dirty="0"/>
              <a:t>The new Russia maintained contacts but felt no obligation to honour the Cuban-Soviet agreements. Cuba could no longer rely on the purchase of its sugar or financial grants.</a:t>
            </a:r>
          </a:p>
          <a:p>
            <a:pPr marL="0" indent="0">
              <a:buNone/>
            </a:pPr>
            <a:endParaRPr lang="en-GB" dirty="0"/>
          </a:p>
        </p:txBody>
      </p:sp>
      <p:sp>
        <p:nvSpPr>
          <p:cNvPr id="4" name="Title 1">
            <a:extLst>
              <a:ext uri="{FF2B5EF4-FFF2-40B4-BE49-F238E27FC236}">
                <a16:creationId xmlns:a16="http://schemas.microsoft.com/office/drawing/2014/main" id="{8D1A49E0-BFB4-3F49-96B8-1872FFD9412C}"/>
              </a:ext>
            </a:extLst>
          </p:cNvPr>
          <p:cNvSpPr txBox="1">
            <a:spLocks/>
          </p:cNvSpPr>
          <p:nvPr/>
        </p:nvSpPr>
        <p:spPr>
          <a:xfrm>
            <a:off x="2389239" y="1207830"/>
            <a:ext cx="9802761" cy="45719"/>
          </a:xfrm>
          <a:custGeom>
            <a:avLst/>
            <a:gdLst>
              <a:gd name="connsiteX0" fmla="*/ 0 w 9802761"/>
              <a:gd name="connsiteY0" fmla="*/ 0 h 45719"/>
              <a:gd name="connsiteX1" fmla="*/ 282550 w 9802761"/>
              <a:gd name="connsiteY1" fmla="*/ 0 h 45719"/>
              <a:gd name="connsiteX2" fmla="*/ 761156 w 9802761"/>
              <a:gd name="connsiteY2" fmla="*/ 0 h 45719"/>
              <a:gd name="connsiteX3" fmla="*/ 1043706 w 9802761"/>
              <a:gd name="connsiteY3" fmla="*/ 0 h 45719"/>
              <a:gd name="connsiteX4" fmla="*/ 1326256 w 9802761"/>
              <a:gd name="connsiteY4" fmla="*/ 0 h 45719"/>
              <a:gd name="connsiteX5" fmla="*/ 1706834 w 9802761"/>
              <a:gd name="connsiteY5" fmla="*/ 0 h 45719"/>
              <a:gd name="connsiteX6" fmla="*/ 2087411 w 9802761"/>
              <a:gd name="connsiteY6" fmla="*/ 0 h 45719"/>
              <a:gd name="connsiteX7" fmla="*/ 2664044 w 9802761"/>
              <a:gd name="connsiteY7" fmla="*/ 0 h 45719"/>
              <a:gd name="connsiteX8" fmla="*/ 3338705 w 9802761"/>
              <a:gd name="connsiteY8" fmla="*/ 0 h 45719"/>
              <a:gd name="connsiteX9" fmla="*/ 4111393 w 9802761"/>
              <a:gd name="connsiteY9" fmla="*/ 0 h 45719"/>
              <a:gd name="connsiteX10" fmla="*/ 4491971 w 9802761"/>
              <a:gd name="connsiteY10" fmla="*/ 0 h 45719"/>
              <a:gd name="connsiteX11" fmla="*/ 4970576 w 9802761"/>
              <a:gd name="connsiteY11" fmla="*/ 0 h 45719"/>
              <a:gd name="connsiteX12" fmla="*/ 5449182 w 9802761"/>
              <a:gd name="connsiteY12" fmla="*/ 0 h 45719"/>
              <a:gd name="connsiteX13" fmla="*/ 6221870 w 9802761"/>
              <a:gd name="connsiteY13" fmla="*/ 0 h 45719"/>
              <a:gd name="connsiteX14" fmla="*/ 6896531 w 9802761"/>
              <a:gd name="connsiteY14" fmla="*/ 0 h 45719"/>
              <a:gd name="connsiteX15" fmla="*/ 7179081 w 9802761"/>
              <a:gd name="connsiteY15" fmla="*/ 0 h 45719"/>
              <a:gd name="connsiteX16" fmla="*/ 7559659 w 9802761"/>
              <a:gd name="connsiteY16" fmla="*/ 0 h 45719"/>
              <a:gd name="connsiteX17" fmla="*/ 8136292 w 9802761"/>
              <a:gd name="connsiteY17" fmla="*/ 0 h 45719"/>
              <a:gd name="connsiteX18" fmla="*/ 8810952 w 9802761"/>
              <a:gd name="connsiteY18" fmla="*/ 0 h 45719"/>
              <a:gd name="connsiteX19" fmla="*/ 9191530 w 9802761"/>
              <a:gd name="connsiteY19" fmla="*/ 0 h 45719"/>
              <a:gd name="connsiteX20" fmla="*/ 9802761 w 9802761"/>
              <a:gd name="connsiteY20" fmla="*/ 0 h 45719"/>
              <a:gd name="connsiteX21" fmla="*/ 9802761 w 9802761"/>
              <a:gd name="connsiteY21" fmla="*/ 45719 h 45719"/>
              <a:gd name="connsiteX22" fmla="*/ 9422183 w 9802761"/>
              <a:gd name="connsiteY22" fmla="*/ 45719 h 45719"/>
              <a:gd name="connsiteX23" fmla="*/ 8649495 w 9802761"/>
              <a:gd name="connsiteY23" fmla="*/ 45719 h 45719"/>
              <a:gd name="connsiteX24" fmla="*/ 8072862 w 9802761"/>
              <a:gd name="connsiteY24" fmla="*/ 45719 h 45719"/>
              <a:gd name="connsiteX25" fmla="*/ 7692284 w 9802761"/>
              <a:gd name="connsiteY25" fmla="*/ 45719 h 45719"/>
              <a:gd name="connsiteX26" fmla="*/ 7017624 w 9802761"/>
              <a:gd name="connsiteY26" fmla="*/ 45719 h 45719"/>
              <a:gd name="connsiteX27" fmla="*/ 6735073 w 9802761"/>
              <a:gd name="connsiteY27" fmla="*/ 45719 h 45719"/>
              <a:gd name="connsiteX28" fmla="*/ 6060413 w 9802761"/>
              <a:gd name="connsiteY28" fmla="*/ 45719 h 45719"/>
              <a:gd name="connsiteX29" fmla="*/ 5483780 w 9802761"/>
              <a:gd name="connsiteY29" fmla="*/ 45719 h 45719"/>
              <a:gd name="connsiteX30" fmla="*/ 5103202 w 9802761"/>
              <a:gd name="connsiteY30" fmla="*/ 45719 h 45719"/>
              <a:gd name="connsiteX31" fmla="*/ 4624597 w 9802761"/>
              <a:gd name="connsiteY31" fmla="*/ 45719 h 45719"/>
              <a:gd name="connsiteX32" fmla="*/ 4145991 w 9802761"/>
              <a:gd name="connsiteY32" fmla="*/ 45719 h 45719"/>
              <a:gd name="connsiteX33" fmla="*/ 3373303 w 9802761"/>
              <a:gd name="connsiteY33" fmla="*/ 45719 h 45719"/>
              <a:gd name="connsiteX34" fmla="*/ 2600615 w 9802761"/>
              <a:gd name="connsiteY34" fmla="*/ 45719 h 45719"/>
              <a:gd name="connsiteX35" fmla="*/ 2023982 w 9802761"/>
              <a:gd name="connsiteY35" fmla="*/ 45719 h 45719"/>
              <a:gd name="connsiteX36" fmla="*/ 1447349 w 9802761"/>
              <a:gd name="connsiteY36" fmla="*/ 45719 h 45719"/>
              <a:gd name="connsiteX37" fmla="*/ 1164799 w 9802761"/>
              <a:gd name="connsiteY37" fmla="*/ 45719 h 45719"/>
              <a:gd name="connsiteX38" fmla="*/ 0 w 9802761"/>
              <a:gd name="connsiteY38" fmla="*/ 45719 h 45719"/>
              <a:gd name="connsiteX39" fmla="*/ 0 w 9802761"/>
              <a:gd name="connsiteY39"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802761" h="45719" fill="none" extrusionOk="0">
                <a:moveTo>
                  <a:pt x="0" y="0"/>
                </a:moveTo>
                <a:cubicBezTo>
                  <a:pt x="63150" y="-25248"/>
                  <a:pt x="183629" y="11724"/>
                  <a:pt x="282550" y="0"/>
                </a:cubicBezTo>
                <a:cubicBezTo>
                  <a:pt x="381471" y="-11724"/>
                  <a:pt x="618559" y="16551"/>
                  <a:pt x="761156" y="0"/>
                </a:cubicBezTo>
                <a:cubicBezTo>
                  <a:pt x="903753" y="-16551"/>
                  <a:pt x="945527" y="28734"/>
                  <a:pt x="1043706" y="0"/>
                </a:cubicBezTo>
                <a:cubicBezTo>
                  <a:pt x="1141885" y="-28734"/>
                  <a:pt x="1195859" y="30483"/>
                  <a:pt x="1326256" y="0"/>
                </a:cubicBezTo>
                <a:cubicBezTo>
                  <a:pt x="1456653" y="-30483"/>
                  <a:pt x="1583534" y="43202"/>
                  <a:pt x="1706834" y="0"/>
                </a:cubicBezTo>
                <a:cubicBezTo>
                  <a:pt x="1830134" y="-43202"/>
                  <a:pt x="1904224" y="2507"/>
                  <a:pt x="2087411" y="0"/>
                </a:cubicBezTo>
                <a:cubicBezTo>
                  <a:pt x="2270598" y="-2507"/>
                  <a:pt x="2478741" y="10854"/>
                  <a:pt x="2664044" y="0"/>
                </a:cubicBezTo>
                <a:cubicBezTo>
                  <a:pt x="2849347" y="-10854"/>
                  <a:pt x="3141532" y="28106"/>
                  <a:pt x="3338705" y="0"/>
                </a:cubicBezTo>
                <a:cubicBezTo>
                  <a:pt x="3535878" y="-28106"/>
                  <a:pt x="3869331" y="21098"/>
                  <a:pt x="4111393" y="0"/>
                </a:cubicBezTo>
                <a:cubicBezTo>
                  <a:pt x="4353455" y="-21098"/>
                  <a:pt x="4405823" y="20310"/>
                  <a:pt x="4491971" y="0"/>
                </a:cubicBezTo>
                <a:cubicBezTo>
                  <a:pt x="4578119" y="-20310"/>
                  <a:pt x="4828929" y="8957"/>
                  <a:pt x="4970576" y="0"/>
                </a:cubicBezTo>
                <a:cubicBezTo>
                  <a:pt x="5112224" y="-8957"/>
                  <a:pt x="5261901" y="52489"/>
                  <a:pt x="5449182" y="0"/>
                </a:cubicBezTo>
                <a:cubicBezTo>
                  <a:pt x="5636463" y="-52489"/>
                  <a:pt x="6013841" y="47434"/>
                  <a:pt x="6221870" y="0"/>
                </a:cubicBezTo>
                <a:cubicBezTo>
                  <a:pt x="6429899" y="-47434"/>
                  <a:pt x="6688321" y="48232"/>
                  <a:pt x="6896531" y="0"/>
                </a:cubicBezTo>
                <a:cubicBezTo>
                  <a:pt x="7104741" y="-48232"/>
                  <a:pt x="7051203" y="29056"/>
                  <a:pt x="7179081" y="0"/>
                </a:cubicBezTo>
                <a:cubicBezTo>
                  <a:pt x="7306959" y="-29056"/>
                  <a:pt x="7423485" y="4898"/>
                  <a:pt x="7559659" y="0"/>
                </a:cubicBezTo>
                <a:cubicBezTo>
                  <a:pt x="7695833" y="-4898"/>
                  <a:pt x="7857172" y="48131"/>
                  <a:pt x="8136292" y="0"/>
                </a:cubicBezTo>
                <a:cubicBezTo>
                  <a:pt x="8415412" y="-48131"/>
                  <a:pt x="8575305" y="24553"/>
                  <a:pt x="8810952" y="0"/>
                </a:cubicBezTo>
                <a:cubicBezTo>
                  <a:pt x="9046599" y="-24553"/>
                  <a:pt x="9088187" y="33005"/>
                  <a:pt x="9191530" y="0"/>
                </a:cubicBezTo>
                <a:cubicBezTo>
                  <a:pt x="9294873" y="-33005"/>
                  <a:pt x="9506229" y="11689"/>
                  <a:pt x="9802761" y="0"/>
                </a:cubicBezTo>
                <a:cubicBezTo>
                  <a:pt x="9803749" y="17166"/>
                  <a:pt x="9799638" y="35182"/>
                  <a:pt x="9802761" y="45719"/>
                </a:cubicBezTo>
                <a:cubicBezTo>
                  <a:pt x="9655305" y="80603"/>
                  <a:pt x="9548718" y="15153"/>
                  <a:pt x="9422183" y="45719"/>
                </a:cubicBezTo>
                <a:cubicBezTo>
                  <a:pt x="9295648" y="76285"/>
                  <a:pt x="9034901" y="20952"/>
                  <a:pt x="8649495" y="45719"/>
                </a:cubicBezTo>
                <a:cubicBezTo>
                  <a:pt x="8264089" y="70486"/>
                  <a:pt x="8255581" y="21048"/>
                  <a:pt x="8072862" y="45719"/>
                </a:cubicBezTo>
                <a:cubicBezTo>
                  <a:pt x="7890143" y="70390"/>
                  <a:pt x="7811826" y="26260"/>
                  <a:pt x="7692284" y="45719"/>
                </a:cubicBezTo>
                <a:cubicBezTo>
                  <a:pt x="7572742" y="65178"/>
                  <a:pt x="7340750" y="-3153"/>
                  <a:pt x="7017624" y="45719"/>
                </a:cubicBezTo>
                <a:cubicBezTo>
                  <a:pt x="6694498" y="94591"/>
                  <a:pt x="6799266" y="30559"/>
                  <a:pt x="6735073" y="45719"/>
                </a:cubicBezTo>
                <a:cubicBezTo>
                  <a:pt x="6670880" y="60879"/>
                  <a:pt x="6265127" y="27935"/>
                  <a:pt x="6060413" y="45719"/>
                </a:cubicBezTo>
                <a:cubicBezTo>
                  <a:pt x="5855699" y="63503"/>
                  <a:pt x="5635409" y="37276"/>
                  <a:pt x="5483780" y="45719"/>
                </a:cubicBezTo>
                <a:cubicBezTo>
                  <a:pt x="5332151" y="54162"/>
                  <a:pt x="5280206" y="41502"/>
                  <a:pt x="5103202" y="45719"/>
                </a:cubicBezTo>
                <a:cubicBezTo>
                  <a:pt x="4926198" y="49936"/>
                  <a:pt x="4799859" y="7162"/>
                  <a:pt x="4624597" y="45719"/>
                </a:cubicBezTo>
                <a:cubicBezTo>
                  <a:pt x="4449335" y="84276"/>
                  <a:pt x="4359873" y="14156"/>
                  <a:pt x="4145991" y="45719"/>
                </a:cubicBezTo>
                <a:cubicBezTo>
                  <a:pt x="3932109" y="77282"/>
                  <a:pt x="3705400" y="4033"/>
                  <a:pt x="3373303" y="45719"/>
                </a:cubicBezTo>
                <a:cubicBezTo>
                  <a:pt x="3041206" y="87405"/>
                  <a:pt x="2913683" y="14616"/>
                  <a:pt x="2600615" y="45719"/>
                </a:cubicBezTo>
                <a:cubicBezTo>
                  <a:pt x="2287547" y="76822"/>
                  <a:pt x="2148198" y="29016"/>
                  <a:pt x="2023982" y="45719"/>
                </a:cubicBezTo>
                <a:cubicBezTo>
                  <a:pt x="1899766" y="62422"/>
                  <a:pt x="1573803" y="38052"/>
                  <a:pt x="1447349" y="45719"/>
                </a:cubicBezTo>
                <a:cubicBezTo>
                  <a:pt x="1320895" y="53386"/>
                  <a:pt x="1285418" y="39166"/>
                  <a:pt x="1164799" y="45719"/>
                </a:cubicBezTo>
                <a:cubicBezTo>
                  <a:pt x="1044180" y="52272"/>
                  <a:pt x="537289" y="-27621"/>
                  <a:pt x="0" y="45719"/>
                </a:cubicBezTo>
                <a:cubicBezTo>
                  <a:pt x="-3001" y="36529"/>
                  <a:pt x="4463" y="10943"/>
                  <a:pt x="0" y="0"/>
                </a:cubicBezTo>
                <a:close/>
              </a:path>
              <a:path w="9802761" h="45719" stroke="0" extrusionOk="0">
                <a:moveTo>
                  <a:pt x="0" y="0"/>
                </a:moveTo>
                <a:cubicBezTo>
                  <a:pt x="147700" y="-24748"/>
                  <a:pt x="359514" y="41361"/>
                  <a:pt x="576633" y="0"/>
                </a:cubicBezTo>
                <a:cubicBezTo>
                  <a:pt x="793752" y="-41361"/>
                  <a:pt x="812690" y="3396"/>
                  <a:pt x="957211" y="0"/>
                </a:cubicBezTo>
                <a:cubicBezTo>
                  <a:pt x="1101732" y="-3396"/>
                  <a:pt x="1571086" y="37907"/>
                  <a:pt x="1729899" y="0"/>
                </a:cubicBezTo>
                <a:cubicBezTo>
                  <a:pt x="1888712" y="-37907"/>
                  <a:pt x="1975075" y="37513"/>
                  <a:pt x="2208504" y="0"/>
                </a:cubicBezTo>
                <a:cubicBezTo>
                  <a:pt x="2441934" y="-37513"/>
                  <a:pt x="2503363" y="15245"/>
                  <a:pt x="2687110" y="0"/>
                </a:cubicBezTo>
                <a:cubicBezTo>
                  <a:pt x="2870857" y="-15245"/>
                  <a:pt x="3225046" y="76638"/>
                  <a:pt x="3361770" y="0"/>
                </a:cubicBezTo>
                <a:cubicBezTo>
                  <a:pt x="3498494" y="-76638"/>
                  <a:pt x="3706315" y="10908"/>
                  <a:pt x="4036431" y="0"/>
                </a:cubicBezTo>
                <a:cubicBezTo>
                  <a:pt x="4366547" y="-10908"/>
                  <a:pt x="4264568" y="43781"/>
                  <a:pt x="4417009" y="0"/>
                </a:cubicBezTo>
                <a:cubicBezTo>
                  <a:pt x="4569450" y="-43781"/>
                  <a:pt x="4955598" y="80574"/>
                  <a:pt x="5189697" y="0"/>
                </a:cubicBezTo>
                <a:cubicBezTo>
                  <a:pt x="5423796" y="-80574"/>
                  <a:pt x="5774657" y="42667"/>
                  <a:pt x="5962385" y="0"/>
                </a:cubicBezTo>
                <a:cubicBezTo>
                  <a:pt x="6150113" y="-42667"/>
                  <a:pt x="6321294" y="22254"/>
                  <a:pt x="6539018" y="0"/>
                </a:cubicBezTo>
                <a:cubicBezTo>
                  <a:pt x="6756742" y="-22254"/>
                  <a:pt x="6966995" y="4965"/>
                  <a:pt x="7213679" y="0"/>
                </a:cubicBezTo>
                <a:cubicBezTo>
                  <a:pt x="7460363" y="-4965"/>
                  <a:pt x="7577642" y="8515"/>
                  <a:pt x="7692284" y="0"/>
                </a:cubicBezTo>
                <a:cubicBezTo>
                  <a:pt x="7806927" y="-8515"/>
                  <a:pt x="8179578" y="82298"/>
                  <a:pt x="8464972" y="0"/>
                </a:cubicBezTo>
                <a:cubicBezTo>
                  <a:pt x="8750366" y="-82298"/>
                  <a:pt x="8606323" y="20233"/>
                  <a:pt x="8747523" y="0"/>
                </a:cubicBezTo>
                <a:cubicBezTo>
                  <a:pt x="8888723" y="-20233"/>
                  <a:pt x="9277922" y="7899"/>
                  <a:pt x="9802761" y="0"/>
                </a:cubicBezTo>
                <a:cubicBezTo>
                  <a:pt x="9806115" y="21180"/>
                  <a:pt x="9798358" y="27663"/>
                  <a:pt x="9802761" y="45719"/>
                </a:cubicBezTo>
                <a:cubicBezTo>
                  <a:pt x="9650296" y="85459"/>
                  <a:pt x="9535035" y="3742"/>
                  <a:pt x="9422183" y="45719"/>
                </a:cubicBezTo>
                <a:cubicBezTo>
                  <a:pt x="9309331" y="87696"/>
                  <a:pt x="9205886" y="758"/>
                  <a:pt x="9041605" y="45719"/>
                </a:cubicBezTo>
                <a:cubicBezTo>
                  <a:pt x="8877324" y="90680"/>
                  <a:pt x="8837922" y="24346"/>
                  <a:pt x="8759055" y="45719"/>
                </a:cubicBezTo>
                <a:cubicBezTo>
                  <a:pt x="8680188" y="67092"/>
                  <a:pt x="8363102" y="-12579"/>
                  <a:pt x="8084395" y="45719"/>
                </a:cubicBezTo>
                <a:cubicBezTo>
                  <a:pt x="7805688" y="104017"/>
                  <a:pt x="7626051" y="-4780"/>
                  <a:pt x="7409734" y="45719"/>
                </a:cubicBezTo>
                <a:cubicBezTo>
                  <a:pt x="7193417" y="96218"/>
                  <a:pt x="7138951" y="6268"/>
                  <a:pt x="6931129" y="45719"/>
                </a:cubicBezTo>
                <a:cubicBezTo>
                  <a:pt x="6723307" y="85170"/>
                  <a:pt x="6572276" y="18130"/>
                  <a:pt x="6452523" y="45719"/>
                </a:cubicBezTo>
                <a:cubicBezTo>
                  <a:pt x="6332770" y="73308"/>
                  <a:pt x="6083097" y="43185"/>
                  <a:pt x="5875890" y="45719"/>
                </a:cubicBezTo>
                <a:cubicBezTo>
                  <a:pt x="5668683" y="48253"/>
                  <a:pt x="5563734" y="35286"/>
                  <a:pt x="5397285" y="45719"/>
                </a:cubicBezTo>
                <a:cubicBezTo>
                  <a:pt x="5230836" y="56152"/>
                  <a:pt x="5154140" y="18051"/>
                  <a:pt x="5016707" y="45719"/>
                </a:cubicBezTo>
                <a:cubicBezTo>
                  <a:pt x="4879274" y="73387"/>
                  <a:pt x="4644214" y="14027"/>
                  <a:pt x="4538102" y="45719"/>
                </a:cubicBezTo>
                <a:cubicBezTo>
                  <a:pt x="4431990" y="77411"/>
                  <a:pt x="4189589" y="-9545"/>
                  <a:pt x="4059496" y="45719"/>
                </a:cubicBezTo>
                <a:cubicBezTo>
                  <a:pt x="3929403" y="100983"/>
                  <a:pt x="3764430" y="29057"/>
                  <a:pt x="3482863" y="45719"/>
                </a:cubicBezTo>
                <a:cubicBezTo>
                  <a:pt x="3201296" y="62381"/>
                  <a:pt x="2882109" y="-10666"/>
                  <a:pt x="2710175" y="45719"/>
                </a:cubicBezTo>
                <a:cubicBezTo>
                  <a:pt x="2538241" y="102104"/>
                  <a:pt x="2517903" y="23337"/>
                  <a:pt x="2427625" y="45719"/>
                </a:cubicBezTo>
                <a:cubicBezTo>
                  <a:pt x="2337347" y="68101"/>
                  <a:pt x="2267812" y="35076"/>
                  <a:pt x="2145075" y="45719"/>
                </a:cubicBezTo>
                <a:cubicBezTo>
                  <a:pt x="2022338" y="56362"/>
                  <a:pt x="1996651" y="18872"/>
                  <a:pt x="1862525" y="45719"/>
                </a:cubicBezTo>
                <a:cubicBezTo>
                  <a:pt x="1728399" y="72566"/>
                  <a:pt x="1474085" y="33760"/>
                  <a:pt x="1187864" y="45719"/>
                </a:cubicBezTo>
                <a:cubicBezTo>
                  <a:pt x="901643" y="57678"/>
                  <a:pt x="442193" y="41581"/>
                  <a:pt x="0" y="45719"/>
                </a:cubicBezTo>
                <a:cubicBezTo>
                  <a:pt x="-5254" y="28601"/>
                  <a:pt x="154" y="14783"/>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chemeClr val="bg1"/>
                </a:solidFill>
                <a:latin typeface="Georgia" panose="02040502050405020303" pitchFamily="18" charset="0"/>
              </a:rPr>
              <a:t>      </a:t>
            </a:r>
            <a:endParaRPr lang="en-GB" b="1" dirty="0">
              <a:solidFill>
                <a:schemeClr val="bg1"/>
              </a:solidFill>
              <a:latin typeface="Georgia" panose="02040502050405020303" pitchFamily="18" charset="0"/>
            </a:endParaRPr>
          </a:p>
        </p:txBody>
      </p:sp>
      <p:pic>
        <p:nvPicPr>
          <p:cNvPr id="5" name="Picture 4">
            <a:extLst>
              <a:ext uri="{FF2B5EF4-FFF2-40B4-BE49-F238E27FC236}">
                <a16:creationId xmlns:a16="http://schemas.microsoft.com/office/drawing/2014/main" id="{CE99803B-DC30-F041-A70C-4CE4F227233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7940842" y="1572701"/>
            <a:ext cx="4032390" cy="2651735"/>
          </a:xfrm>
          <a:prstGeom prst="rect">
            <a:avLst/>
          </a:prstGeom>
        </p:spPr>
      </p:pic>
      <p:pic>
        <p:nvPicPr>
          <p:cNvPr id="6" name="Picture 5">
            <a:extLst>
              <a:ext uri="{FF2B5EF4-FFF2-40B4-BE49-F238E27FC236}">
                <a16:creationId xmlns:a16="http://schemas.microsoft.com/office/drawing/2014/main" id="{4921B473-997F-B84B-B931-9F98A39312EE}"/>
              </a:ext>
            </a:extLst>
          </p:cNvPr>
          <p:cNvPicPr>
            <a:picLocks noChangeAspect="1"/>
          </p:cNvPicPr>
          <p:nvPr/>
        </p:nvPicPr>
        <p:blipFill>
          <a:blip r:embed="rId4"/>
          <a:stretch>
            <a:fillRect/>
          </a:stretch>
        </p:blipFill>
        <p:spPr>
          <a:xfrm>
            <a:off x="7933247" y="4388870"/>
            <a:ext cx="4039985" cy="2221992"/>
          </a:xfrm>
          <a:prstGeom prst="rect">
            <a:avLst/>
          </a:prstGeom>
        </p:spPr>
      </p:pic>
    </p:spTree>
    <p:extLst>
      <p:ext uri="{BB962C8B-B14F-4D97-AF65-F5344CB8AC3E}">
        <p14:creationId xmlns:p14="http://schemas.microsoft.com/office/powerpoint/2010/main" val="3360247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E67B2-D6E3-A14F-AD1E-357FD2B8E20B}"/>
              </a:ext>
            </a:extLst>
          </p:cNvPr>
          <p:cNvSpPr>
            <a:spLocks noGrp="1"/>
          </p:cNvSpPr>
          <p:nvPr>
            <p:ph type="title"/>
          </p:nvPr>
        </p:nvSpPr>
        <p:spPr>
          <a:xfrm>
            <a:off x="218768" y="247138"/>
            <a:ext cx="11973232" cy="1325563"/>
          </a:xfrm>
        </p:spPr>
        <p:txBody>
          <a:bodyPr/>
          <a:lstStyle/>
          <a:p>
            <a:r>
              <a:rPr lang="en-GB" b="1" dirty="0">
                <a:latin typeface="Georgia" panose="02040502050405020303" pitchFamily="18" charset="0"/>
              </a:rPr>
              <a:t>Collapse of the Soviet Union: The special period</a:t>
            </a:r>
          </a:p>
        </p:txBody>
      </p:sp>
      <p:sp>
        <p:nvSpPr>
          <p:cNvPr id="3" name="Content Placeholder 2">
            <a:extLst>
              <a:ext uri="{FF2B5EF4-FFF2-40B4-BE49-F238E27FC236}">
                <a16:creationId xmlns:a16="http://schemas.microsoft.com/office/drawing/2014/main" id="{29C4CD6B-85E0-7146-8054-A584C367F03B}"/>
              </a:ext>
            </a:extLst>
          </p:cNvPr>
          <p:cNvSpPr>
            <a:spLocks noGrp="1"/>
          </p:cNvSpPr>
          <p:nvPr>
            <p:ph idx="1"/>
          </p:nvPr>
        </p:nvSpPr>
        <p:spPr>
          <a:xfrm>
            <a:off x="218768" y="1825624"/>
            <a:ext cx="11668432" cy="5032376"/>
          </a:xfrm>
        </p:spPr>
        <p:txBody>
          <a:bodyPr>
            <a:normAutofit fontScale="92500"/>
          </a:bodyPr>
          <a:lstStyle/>
          <a:p>
            <a:pPr marL="0" indent="0">
              <a:buNone/>
            </a:pPr>
            <a:r>
              <a:rPr lang="en-GB" sz="2400" dirty="0"/>
              <a:t>Castro had to make adjustments to indicate he was prepared to make concessions in Cuba’s interest:</a:t>
            </a:r>
          </a:p>
          <a:p>
            <a:r>
              <a:rPr lang="en-GB" sz="2400" i="1" dirty="0"/>
              <a:t>The US dollar could operate as a legal currency in Cuba.</a:t>
            </a:r>
          </a:p>
          <a:p>
            <a:r>
              <a:rPr lang="en-GB" sz="2400" i="1" dirty="0"/>
              <a:t>Tourists were encouraged, particularly from the USA</a:t>
            </a:r>
          </a:p>
          <a:p>
            <a:r>
              <a:rPr lang="en-GB" sz="2400" i="1" dirty="0"/>
              <a:t>In 1994, an agreement with the US President Clinton permitted 20,000 Cubans to leave annually for the US. In 1998, a similar agreement allowed Cubans to receive money from their relatives in the USA</a:t>
            </a:r>
          </a:p>
          <a:p>
            <a:r>
              <a:rPr lang="en-GB" sz="2400" i="1" dirty="0"/>
              <a:t>In 1998, John Paul II visited Cuba at Castro’s personal invitation, and Castro agreed to lift restriction on the Varela Project</a:t>
            </a:r>
          </a:p>
          <a:p>
            <a:r>
              <a:rPr lang="en-GB" sz="2400" i="1" dirty="0"/>
              <a:t>Better relations were established with the European Union</a:t>
            </a:r>
          </a:p>
          <a:p>
            <a:r>
              <a:rPr lang="en-GB" sz="2400" i="1" dirty="0"/>
              <a:t>Castro was keen to increase economic and political ties with Mao’s China</a:t>
            </a:r>
          </a:p>
          <a:p>
            <a:r>
              <a:rPr lang="en-GB" sz="2400" i="1" dirty="0"/>
              <a:t>After a hurricane hit Cuba in 2001, Castro authorized the buying of massive food supplies, but insisted on a commercial agreement rather than an aid package. This was the first time in 40 years that the US embargo had been suspended</a:t>
            </a:r>
          </a:p>
        </p:txBody>
      </p:sp>
      <p:sp>
        <p:nvSpPr>
          <p:cNvPr id="4" name="Title 1">
            <a:extLst>
              <a:ext uri="{FF2B5EF4-FFF2-40B4-BE49-F238E27FC236}">
                <a16:creationId xmlns:a16="http://schemas.microsoft.com/office/drawing/2014/main" id="{8D1A49E0-BFB4-3F49-96B8-1872FFD9412C}"/>
              </a:ext>
            </a:extLst>
          </p:cNvPr>
          <p:cNvSpPr txBox="1">
            <a:spLocks/>
          </p:cNvSpPr>
          <p:nvPr/>
        </p:nvSpPr>
        <p:spPr>
          <a:xfrm>
            <a:off x="2389239" y="1207830"/>
            <a:ext cx="9802761" cy="45719"/>
          </a:xfrm>
          <a:custGeom>
            <a:avLst/>
            <a:gdLst>
              <a:gd name="connsiteX0" fmla="*/ 0 w 9802761"/>
              <a:gd name="connsiteY0" fmla="*/ 0 h 45719"/>
              <a:gd name="connsiteX1" fmla="*/ 282550 w 9802761"/>
              <a:gd name="connsiteY1" fmla="*/ 0 h 45719"/>
              <a:gd name="connsiteX2" fmla="*/ 761156 w 9802761"/>
              <a:gd name="connsiteY2" fmla="*/ 0 h 45719"/>
              <a:gd name="connsiteX3" fmla="*/ 1043706 w 9802761"/>
              <a:gd name="connsiteY3" fmla="*/ 0 h 45719"/>
              <a:gd name="connsiteX4" fmla="*/ 1326256 w 9802761"/>
              <a:gd name="connsiteY4" fmla="*/ 0 h 45719"/>
              <a:gd name="connsiteX5" fmla="*/ 1706834 w 9802761"/>
              <a:gd name="connsiteY5" fmla="*/ 0 h 45719"/>
              <a:gd name="connsiteX6" fmla="*/ 2087411 w 9802761"/>
              <a:gd name="connsiteY6" fmla="*/ 0 h 45719"/>
              <a:gd name="connsiteX7" fmla="*/ 2664044 w 9802761"/>
              <a:gd name="connsiteY7" fmla="*/ 0 h 45719"/>
              <a:gd name="connsiteX8" fmla="*/ 3338705 w 9802761"/>
              <a:gd name="connsiteY8" fmla="*/ 0 h 45719"/>
              <a:gd name="connsiteX9" fmla="*/ 4111393 w 9802761"/>
              <a:gd name="connsiteY9" fmla="*/ 0 h 45719"/>
              <a:gd name="connsiteX10" fmla="*/ 4491971 w 9802761"/>
              <a:gd name="connsiteY10" fmla="*/ 0 h 45719"/>
              <a:gd name="connsiteX11" fmla="*/ 4970576 w 9802761"/>
              <a:gd name="connsiteY11" fmla="*/ 0 h 45719"/>
              <a:gd name="connsiteX12" fmla="*/ 5449182 w 9802761"/>
              <a:gd name="connsiteY12" fmla="*/ 0 h 45719"/>
              <a:gd name="connsiteX13" fmla="*/ 6221870 w 9802761"/>
              <a:gd name="connsiteY13" fmla="*/ 0 h 45719"/>
              <a:gd name="connsiteX14" fmla="*/ 6896531 w 9802761"/>
              <a:gd name="connsiteY14" fmla="*/ 0 h 45719"/>
              <a:gd name="connsiteX15" fmla="*/ 7179081 w 9802761"/>
              <a:gd name="connsiteY15" fmla="*/ 0 h 45719"/>
              <a:gd name="connsiteX16" fmla="*/ 7559659 w 9802761"/>
              <a:gd name="connsiteY16" fmla="*/ 0 h 45719"/>
              <a:gd name="connsiteX17" fmla="*/ 8136292 w 9802761"/>
              <a:gd name="connsiteY17" fmla="*/ 0 h 45719"/>
              <a:gd name="connsiteX18" fmla="*/ 8810952 w 9802761"/>
              <a:gd name="connsiteY18" fmla="*/ 0 h 45719"/>
              <a:gd name="connsiteX19" fmla="*/ 9191530 w 9802761"/>
              <a:gd name="connsiteY19" fmla="*/ 0 h 45719"/>
              <a:gd name="connsiteX20" fmla="*/ 9802761 w 9802761"/>
              <a:gd name="connsiteY20" fmla="*/ 0 h 45719"/>
              <a:gd name="connsiteX21" fmla="*/ 9802761 w 9802761"/>
              <a:gd name="connsiteY21" fmla="*/ 45719 h 45719"/>
              <a:gd name="connsiteX22" fmla="*/ 9422183 w 9802761"/>
              <a:gd name="connsiteY22" fmla="*/ 45719 h 45719"/>
              <a:gd name="connsiteX23" fmla="*/ 8649495 w 9802761"/>
              <a:gd name="connsiteY23" fmla="*/ 45719 h 45719"/>
              <a:gd name="connsiteX24" fmla="*/ 8072862 w 9802761"/>
              <a:gd name="connsiteY24" fmla="*/ 45719 h 45719"/>
              <a:gd name="connsiteX25" fmla="*/ 7692284 w 9802761"/>
              <a:gd name="connsiteY25" fmla="*/ 45719 h 45719"/>
              <a:gd name="connsiteX26" fmla="*/ 7017624 w 9802761"/>
              <a:gd name="connsiteY26" fmla="*/ 45719 h 45719"/>
              <a:gd name="connsiteX27" fmla="*/ 6735073 w 9802761"/>
              <a:gd name="connsiteY27" fmla="*/ 45719 h 45719"/>
              <a:gd name="connsiteX28" fmla="*/ 6060413 w 9802761"/>
              <a:gd name="connsiteY28" fmla="*/ 45719 h 45719"/>
              <a:gd name="connsiteX29" fmla="*/ 5483780 w 9802761"/>
              <a:gd name="connsiteY29" fmla="*/ 45719 h 45719"/>
              <a:gd name="connsiteX30" fmla="*/ 5103202 w 9802761"/>
              <a:gd name="connsiteY30" fmla="*/ 45719 h 45719"/>
              <a:gd name="connsiteX31" fmla="*/ 4624597 w 9802761"/>
              <a:gd name="connsiteY31" fmla="*/ 45719 h 45719"/>
              <a:gd name="connsiteX32" fmla="*/ 4145991 w 9802761"/>
              <a:gd name="connsiteY32" fmla="*/ 45719 h 45719"/>
              <a:gd name="connsiteX33" fmla="*/ 3373303 w 9802761"/>
              <a:gd name="connsiteY33" fmla="*/ 45719 h 45719"/>
              <a:gd name="connsiteX34" fmla="*/ 2600615 w 9802761"/>
              <a:gd name="connsiteY34" fmla="*/ 45719 h 45719"/>
              <a:gd name="connsiteX35" fmla="*/ 2023982 w 9802761"/>
              <a:gd name="connsiteY35" fmla="*/ 45719 h 45719"/>
              <a:gd name="connsiteX36" fmla="*/ 1447349 w 9802761"/>
              <a:gd name="connsiteY36" fmla="*/ 45719 h 45719"/>
              <a:gd name="connsiteX37" fmla="*/ 1164799 w 9802761"/>
              <a:gd name="connsiteY37" fmla="*/ 45719 h 45719"/>
              <a:gd name="connsiteX38" fmla="*/ 0 w 9802761"/>
              <a:gd name="connsiteY38" fmla="*/ 45719 h 45719"/>
              <a:gd name="connsiteX39" fmla="*/ 0 w 9802761"/>
              <a:gd name="connsiteY39"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802761" h="45719" fill="none" extrusionOk="0">
                <a:moveTo>
                  <a:pt x="0" y="0"/>
                </a:moveTo>
                <a:cubicBezTo>
                  <a:pt x="63150" y="-25248"/>
                  <a:pt x="183629" y="11724"/>
                  <a:pt x="282550" y="0"/>
                </a:cubicBezTo>
                <a:cubicBezTo>
                  <a:pt x="381471" y="-11724"/>
                  <a:pt x="618559" y="16551"/>
                  <a:pt x="761156" y="0"/>
                </a:cubicBezTo>
                <a:cubicBezTo>
                  <a:pt x="903753" y="-16551"/>
                  <a:pt x="945527" y="28734"/>
                  <a:pt x="1043706" y="0"/>
                </a:cubicBezTo>
                <a:cubicBezTo>
                  <a:pt x="1141885" y="-28734"/>
                  <a:pt x="1195859" y="30483"/>
                  <a:pt x="1326256" y="0"/>
                </a:cubicBezTo>
                <a:cubicBezTo>
                  <a:pt x="1456653" y="-30483"/>
                  <a:pt x="1583534" y="43202"/>
                  <a:pt x="1706834" y="0"/>
                </a:cubicBezTo>
                <a:cubicBezTo>
                  <a:pt x="1830134" y="-43202"/>
                  <a:pt x="1904224" y="2507"/>
                  <a:pt x="2087411" y="0"/>
                </a:cubicBezTo>
                <a:cubicBezTo>
                  <a:pt x="2270598" y="-2507"/>
                  <a:pt x="2478741" y="10854"/>
                  <a:pt x="2664044" y="0"/>
                </a:cubicBezTo>
                <a:cubicBezTo>
                  <a:pt x="2849347" y="-10854"/>
                  <a:pt x="3141532" y="28106"/>
                  <a:pt x="3338705" y="0"/>
                </a:cubicBezTo>
                <a:cubicBezTo>
                  <a:pt x="3535878" y="-28106"/>
                  <a:pt x="3869331" y="21098"/>
                  <a:pt x="4111393" y="0"/>
                </a:cubicBezTo>
                <a:cubicBezTo>
                  <a:pt x="4353455" y="-21098"/>
                  <a:pt x="4405823" y="20310"/>
                  <a:pt x="4491971" y="0"/>
                </a:cubicBezTo>
                <a:cubicBezTo>
                  <a:pt x="4578119" y="-20310"/>
                  <a:pt x="4828929" y="8957"/>
                  <a:pt x="4970576" y="0"/>
                </a:cubicBezTo>
                <a:cubicBezTo>
                  <a:pt x="5112224" y="-8957"/>
                  <a:pt x="5261901" y="52489"/>
                  <a:pt x="5449182" y="0"/>
                </a:cubicBezTo>
                <a:cubicBezTo>
                  <a:pt x="5636463" y="-52489"/>
                  <a:pt x="6013841" y="47434"/>
                  <a:pt x="6221870" y="0"/>
                </a:cubicBezTo>
                <a:cubicBezTo>
                  <a:pt x="6429899" y="-47434"/>
                  <a:pt x="6688321" y="48232"/>
                  <a:pt x="6896531" y="0"/>
                </a:cubicBezTo>
                <a:cubicBezTo>
                  <a:pt x="7104741" y="-48232"/>
                  <a:pt x="7051203" y="29056"/>
                  <a:pt x="7179081" y="0"/>
                </a:cubicBezTo>
                <a:cubicBezTo>
                  <a:pt x="7306959" y="-29056"/>
                  <a:pt x="7423485" y="4898"/>
                  <a:pt x="7559659" y="0"/>
                </a:cubicBezTo>
                <a:cubicBezTo>
                  <a:pt x="7695833" y="-4898"/>
                  <a:pt x="7857172" y="48131"/>
                  <a:pt x="8136292" y="0"/>
                </a:cubicBezTo>
                <a:cubicBezTo>
                  <a:pt x="8415412" y="-48131"/>
                  <a:pt x="8575305" y="24553"/>
                  <a:pt x="8810952" y="0"/>
                </a:cubicBezTo>
                <a:cubicBezTo>
                  <a:pt x="9046599" y="-24553"/>
                  <a:pt x="9088187" y="33005"/>
                  <a:pt x="9191530" y="0"/>
                </a:cubicBezTo>
                <a:cubicBezTo>
                  <a:pt x="9294873" y="-33005"/>
                  <a:pt x="9506229" y="11689"/>
                  <a:pt x="9802761" y="0"/>
                </a:cubicBezTo>
                <a:cubicBezTo>
                  <a:pt x="9803749" y="17166"/>
                  <a:pt x="9799638" y="35182"/>
                  <a:pt x="9802761" y="45719"/>
                </a:cubicBezTo>
                <a:cubicBezTo>
                  <a:pt x="9655305" y="80603"/>
                  <a:pt x="9548718" y="15153"/>
                  <a:pt x="9422183" y="45719"/>
                </a:cubicBezTo>
                <a:cubicBezTo>
                  <a:pt x="9295648" y="76285"/>
                  <a:pt x="9034901" y="20952"/>
                  <a:pt x="8649495" y="45719"/>
                </a:cubicBezTo>
                <a:cubicBezTo>
                  <a:pt x="8264089" y="70486"/>
                  <a:pt x="8255581" y="21048"/>
                  <a:pt x="8072862" y="45719"/>
                </a:cubicBezTo>
                <a:cubicBezTo>
                  <a:pt x="7890143" y="70390"/>
                  <a:pt x="7811826" y="26260"/>
                  <a:pt x="7692284" y="45719"/>
                </a:cubicBezTo>
                <a:cubicBezTo>
                  <a:pt x="7572742" y="65178"/>
                  <a:pt x="7340750" y="-3153"/>
                  <a:pt x="7017624" y="45719"/>
                </a:cubicBezTo>
                <a:cubicBezTo>
                  <a:pt x="6694498" y="94591"/>
                  <a:pt x="6799266" y="30559"/>
                  <a:pt x="6735073" y="45719"/>
                </a:cubicBezTo>
                <a:cubicBezTo>
                  <a:pt x="6670880" y="60879"/>
                  <a:pt x="6265127" y="27935"/>
                  <a:pt x="6060413" y="45719"/>
                </a:cubicBezTo>
                <a:cubicBezTo>
                  <a:pt x="5855699" y="63503"/>
                  <a:pt x="5635409" y="37276"/>
                  <a:pt x="5483780" y="45719"/>
                </a:cubicBezTo>
                <a:cubicBezTo>
                  <a:pt x="5332151" y="54162"/>
                  <a:pt x="5280206" y="41502"/>
                  <a:pt x="5103202" y="45719"/>
                </a:cubicBezTo>
                <a:cubicBezTo>
                  <a:pt x="4926198" y="49936"/>
                  <a:pt x="4799859" y="7162"/>
                  <a:pt x="4624597" y="45719"/>
                </a:cubicBezTo>
                <a:cubicBezTo>
                  <a:pt x="4449335" y="84276"/>
                  <a:pt x="4359873" y="14156"/>
                  <a:pt x="4145991" y="45719"/>
                </a:cubicBezTo>
                <a:cubicBezTo>
                  <a:pt x="3932109" y="77282"/>
                  <a:pt x="3705400" y="4033"/>
                  <a:pt x="3373303" y="45719"/>
                </a:cubicBezTo>
                <a:cubicBezTo>
                  <a:pt x="3041206" y="87405"/>
                  <a:pt x="2913683" y="14616"/>
                  <a:pt x="2600615" y="45719"/>
                </a:cubicBezTo>
                <a:cubicBezTo>
                  <a:pt x="2287547" y="76822"/>
                  <a:pt x="2148198" y="29016"/>
                  <a:pt x="2023982" y="45719"/>
                </a:cubicBezTo>
                <a:cubicBezTo>
                  <a:pt x="1899766" y="62422"/>
                  <a:pt x="1573803" y="38052"/>
                  <a:pt x="1447349" y="45719"/>
                </a:cubicBezTo>
                <a:cubicBezTo>
                  <a:pt x="1320895" y="53386"/>
                  <a:pt x="1285418" y="39166"/>
                  <a:pt x="1164799" y="45719"/>
                </a:cubicBezTo>
                <a:cubicBezTo>
                  <a:pt x="1044180" y="52272"/>
                  <a:pt x="537289" y="-27621"/>
                  <a:pt x="0" y="45719"/>
                </a:cubicBezTo>
                <a:cubicBezTo>
                  <a:pt x="-3001" y="36529"/>
                  <a:pt x="4463" y="10943"/>
                  <a:pt x="0" y="0"/>
                </a:cubicBezTo>
                <a:close/>
              </a:path>
              <a:path w="9802761" h="45719" stroke="0" extrusionOk="0">
                <a:moveTo>
                  <a:pt x="0" y="0"/>
                </a:moveTo>
                <a:cubicBezTo>
                  <a:pt x="147700" y="-24748"/>
                  <a:pt x="359514" y="41361"/>
                  <a:pt x="576633" y="0"/>
                </a:cubicBezTo>
                <a:cubicBezTo>
                  <a:pt x="793752" y="-41361"/>
                  <a:pt x="812690" y="3396"/>
                  <a:pt x="957211" y="0"/>
                </a:cubicBezTo>
                <a:cubicBezTo>
                  <a:pt x="1101732" y="-3396"/>
                  <a:pt x="1571086" y="37907"/>
                  <a:pt x="1729899" y="0"/>
                </a:cubicBezTo>
                <a:cubicBezTo>
                  <a:pt x="1888712" y="-37907"/>
                  <a:pt x="1975075" y="37513"/>
                  <a:pt x="2208504" y="0"/>
                </a:cubicBezTo>
                <a:cubicBezTo>
                  <a:pt x="2441934" y="-37513"/>
                  <a:pt x="2503363" y="15245"/>
                  <a:pt x="2687110" y="0"/>
                </a:cubicBezTo>
                <a:cubicBezTo>
                  <a:pt x="2870857" y="-15245"/>
                  <a:pt x="3225046" y="76638"/>
                  <a:pt x="3361770" y="0"/>
                </a:cubicBezTo>
                <a:cubicBezTo>
                  <a:pt x="3498494" y="-76638"/>
                  <a:pt x="3706315" y="10908"/>
                  <a:pt x="4036431" y="0"/>
                </a:cubicBezTo>
                <a:cubicBezTo>
                  <a:pt x="4366547" y="-10908"/>
                  <a:pt x="4264568" y="43781"/>
                  <a:pt x="4417009" y="0"/>
                </a:cubicBezTo>
                <a:cubicBezTo>
                  <a:pt x="4569450" y="-43781"/>
                  <a:pt x="4955598" y="80574"/>
                  <a:pt x="5189697" y="0"/>
                </a:cubicBezTo>
                <a:cubicBezTo>
                  <a:pt x="5423796" y="-80574"/>
                  <a:pt x="5774657" y="42667"/>
                  <a:pt x="5962385" y="0"/>
                </a:cubicBezTo>
                <a:cubicBezTo>
                  <a:pt x="6150113" y="-42667"/>
                  <a:pt x="6321294" y="22254"/>
                  <a:pt x="6539018" y="0"/>
                </a:cubicBezTo>
                <a:cubicBezTo>
                  <a:pt x="6756742" y="-22254"/>
                  <a:pt x="6966995" y="4965"/>
                  <a:pt x="7213679" y="0"/>
                </a:cubicBezTo>
                <a:cubicBezTo>
                  <a:pt x="7460363" y="-4965"/>
                  <a:pt x="7577642" y="8515"/>
                  <a:pt x="7692284" y="0"/>
                </a:cubicBezTo>
                <a:cubicBezTo>
                  <a:pt x="7806927" y="-8515"/>
                  <a:pt x="8179578" y="82298"/>
                  <a:pt x="8464972" y="0"/>
                </a:cubicBezTo>
                <a:cubicBezTo>
                  <a:pt x="8750366" y="-82298"/>
                  <a:pt x="8606323" y="20233"/>
                  <a:pt x="8747523" y="0"/>
                </a:cubicBezTo>
                <a:cubicBezTo>
                  <a:pt x="8888723" y="-20233"/>
                  <a:pt x="9277922" y="7899"/>
                  <a:pt x="9802761" y="0"/>
                </a:cubicBezTo>
                <a:cubicBezTo>
                  <a:pt x="9806115" y="21180"/>
                  <a:pt x="9798358" y="27663"/>
                  <a:pt x="9802761" y="45719"/>
                </a:cubicBezTo>
                <a:cubicBezTo>
                  <a:pt x="9650296" y="85459"/>
                  <a:pt x="9535035" y="3742"/>
                  <a:pt x="9422183" y="45719"/>
                </a:cubicBezTo>
                <a:cubicBezTo>
                  <a:pt x="9309331" y="87696"/>
                  <a:pt x="9205886" y="758"/>
                  <a:pt x="9041605" y="45719"/>
                </a:cubicBezTo>
                <a:cubicBezTo>
                  <a:pt x="8877324" y="90680"/>
                  <a:pt x="8837922" y="24346"/>
                  <a:pt x="8759055" y="45719"/>
                </a:cubicBezTo>
                <a:cubicBezTo>
                  <a:pt x="8680188" y="67092"/>
                  <a:pt x="8363102" y="-12579"/>
                  <a:pt x="8084395" y="45719"/>
                </a:cubicBezTo>
                <a:cubicBezTo>
                  <a:pt x="7805688" y="104017"/>
                  <a:pt x="7626051" y="-4780"/>
                  <a:pt x="7409734" y="45719"/>
                </a:cubicBezTo>
                <a:cubicBezTo>
                  <a:pt x="7193417" y="96218"/>
                  <a:pt x="7138951" y="6268"/>
                  <a:pt x="6931129" y="45719"/>
                </a:cubicBezTo>
                <a:cubicBezTo>
                  <a:pt x="6723307" y="85170"/>
                  <a:pt x="6572276" y="18130"/>
                  <a:pt x="6452523" y="45719"/>
                </a:cubicBezTo>
                <a:cubicBezTo>
                  <a:pt x="6332770" y="73308"/>
                  <a:pt x="6083097" y="43185"/>
                  <a:pt x="5875890" y="45719"/>
                </a:cubicBezTo>
                <a:cubicBezTo>
                  <a:pt x="5668683" y="48253"/>
                  <a:pt x="5563734" y="35286"/>
                  <a:pt x="5397285" y="45719"/>
                </a:cubicBezTo>
                <a:cubicBezTo>
                  <a:pt x="5230836" y="56152"/>
                  <a:pt x="5154140" y="18051"/>
                  <a:pt x="5016707" y="45719"/>
                </a:cubicBezTo>
                <a:cubicBezTo>
                  <a:pt x="4879274" y="73387"/>
                  <a:pt x="4644214" y="14027"/>
                  <a:pt x="4538102" y="45719"/>
                </a:cubicBezTo>
                <a:cubicBezTo>
                  <a:pt x="4431990" y="77411"/>
                  <a:pt x="4189589" y="-9545"/>
                  <a:pt x="4059496" y="45719"/>
                </a:cubicBezTo>
                <a:cubicBezTo>
                  <a:pt x="3929403" y="100983"/>
                  <a:pt x="3764430" y="29057"/>
                  <a:pt x="3482863" y="45719"/>
                </a:cubicBezTo>
                <a:cubicBezTo>
                  <a:pt x="3201296" y="62381"/>
                  <a:pt x="2882109" y="-10666"/>
                  <a:pt x="2710175" y="45719"/>
                </a:cubicBezTo>
                <a:cubicBezTo>
                  <a:pt x="2538241" y="102104"/>
                  <a:pt x="2517903" y="23337"/>
                  <a:pt x="2427625" y="45719"/>
                </a:cubicBezTo>
                <a:cubicBezTo>
                  <a:pt x="2337347" y="68101"/>
                  <a:pt x="2267812" y="35076"/>
                  <a:pt x="2145075" y="45719"/>
                </a:cubicBezTo>
                <a:cubicBezTo>
                  <a:pt x="2022338" y="56362"/>
                  <a:pt x="1996651" y="18872"/>
                  <a:pt x="1862525" y="45719"/>
                </a:cubicBezTo>
                <a:cubicBezTo>
                  <a:pt x="1728399" y="72566"/>
                  <a:pt x="1474085" y="33760"/>
                  <a:pt x="1187864" y="45719"/>
                </a:cubicBezTo>
                <a:cubicBezTo>
                  <a:pt x="901643" y="57678"/>
                  <a:pt x="442193" y="41581"/>
                  <a:pt x="0" y="45719"/>
                </a:cubicBezTo>
                <a:cubicBezTo>
                  <a:pt x="-5254" y="28601"/>
                  <a:pt x="154" y="14783"/>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chemeClr val="bg1"/>
                </a:solidFill>
                <a:latin typeface="Georgia" panose="02040502050405020303" pitchFamily="18" charset="0"/>
              </a:rPr>
              <a:t>      </a:t>
            </a:r>
            <a:endParaRPr lang="en-GB" b="1" dirty="0">
              <a:solidFill>
                <a:schemeClr val="bg1"/>
              </a:solidFill>
              <a:latin typeface="Georgia" panose="02040502050405020303" pitchFamily="18" charset="0"/>
            </a:endParaRPr>
          </a:p>
        </p:txBody>
      </p:sp>
    </p:spTree>
    <p:extLst>
      <p:ext uri="{BB962C8B-B14F-4D97-AF65-F5344CB8AC3E}">
        <p14:creationId xmlns:p14="http://schemas.microsoft.com/office/powerpoint/2010/main" val="201111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F4923-6388-E442-8041-15C5D3369788}"/>
              </a:ext>
            </a:extLst>
          </p:cNvPr>
          <p:cNvSpPr>
            <a:spLocks noGrp="1"/>
          </p:cNvSpPr>
          <p:nvPr>
            <p:ph type="title"/>
          </p:nvPr>
        </p:nvSpPr>
        <p:spPr>
          <a:xfrm>
            <a:off x="465221" y="-84533"/>
            <a:ext cx="10515600" cy="1325563"/>
          </a:xfrm>
        </p:spPr>
        <p:txBody>
          <a:bodyPr/>
          <a:lstStyle/>
          <a:p>
            <a:r>
              <a:rPr lang="en-GB" b="1" dirty="0">
                <a:latin typeface="Georgia" panose="02040502050405020303" pitchFamily="18" charset="0"/>
              </a:rPr>
              <a:t>Domestic policy and foreign policy</a:t>
            </a:r>
          </a:p>
        </p:txBody>
      </p:sp>
      <p:sp>
        <p:nvSpPr>
          <p:cNvPr id="3" name="Content Placeholder 2">
            <a:extLst>
              <a:ext uri="{FF2B5EF4-FFF2-40B4-BE49-F238E27FC236}">
                <a16:creationId xmlns:a16="http://schemas.microsoft.com/office/drawing/2014/main" id="{F745BB1A-9BBF-304B-84A7-0EB44CF897EA}"/>
              </a:ext>
            </a:extLst>
          </p:cNvPr>
          <p:cNvSpPr>
            <a:spLocks noGrp="1"/>
          </p:cNvSpPr>
          <p:nvPr>
            <p:ph idx="1"/>
          </p:nvPr>
        </p:nvSpPr>
        <p:spPr>
          <a:xfrm>
            <a:off x="232610" y="1241030"/>
            <a:ext cx="11494169" cy="5563182"/>
          </a:xfrm>
        </p:spPr>
        <p:txBody>
          <a:bodyPr>
            <a:normAutofit/>
          </a:bodyPr>
          <a:lstStyle/>
          <a:p>
            <a:pPr marL="0" indent="0">
              <a:buNone/>
            </a:pPr>
            <a:r>
              <a:rPr lang="en-GB" dirty="0"/>
              <a:t>For Castro, building his domestic political base and creating a stable platform from which to accomplish his foreign policy goals was important if Cuba was to be significant on the world stage. </a:t>
            </a:r>
          </a:p>
          <a:p>
            <a:pPr marL="0" indent="0">
              <a:buNone/>
            </a:pPr>
            <a:r>
              <a:rPr lang="en-GB" dirty="0"/>
              <a:t>In the early period for Castro’s Cuba, initial positive relations with the US gave him time to consolidate his rule and implement domestic reforms. </a:t>
            </a:r>
          </a:p>
          <a:p>
            <a:r>
              <a:rPr lang="en-GB" i="1" dirty="0"/>
              <a:t>Castro realized that the survival of the Revolution depended on his ability to balance domestic stability considerations with a foreign policy that would allow him the freedom he needed to pursue his goal of exporting Communist revolution</a:t>
            </a:r>
          </a:p>
          <a:p>
            <a:pPr marL="0" indent="0">
              <a:buNone/>
            </a:pPr>
            <a:r>
              <a:rPr lang="en-GB" dirty="0"/>
              <a:t>After the Cuban Missile Crisis, weakened relations with the USSR allowed Castro to focus his resources on shoring up the domestic economy and exporting the Revolution. </a:t>
            </a:r>
          </a:p>
          <a:p>
            <a:endParaRPr lang="en-GB" dirty="0"/>
          </a:p>
          <a:p>
            <a:endParaRPr lang="en-GB" dirty="0"/>
          </a:p>
          <a:p>
            <a:pPr marL="0" indent="0">
              <a:buNone/>
            </a:pPr>
            <a:endParaRPr lang="en-GB" dirty="0"/>
          </a:p>
          <a:p>
            <a:pPr marL="0" indent="0">
              <a:buNone/>
            </a:pPr>
            <a:endParaRPr lang="en-GB" dirty="0"/>
          </a:p>
        </p:txBody>
      </p:sp>
      <p:sp>
        <p:nvSpPr>
          <p:cNvPr id="4" name="Title 1">
            <a:extLst>
              <a:ext uri="{FF2B5EF4-FFF2-40B4-BE49-F238E27FC236}">
                <a16:creationId xmlns:a16="http://schemas.microsoft.com/office/drawing/2014/main" id="{8225B0E8-1A8F-5740-9220-506EDC035D21}"/>
              </a:ext>
            </a:extLst>
          </p:cNvPr>
          <p:cNvSpPr txBox="1">
            <a:spLocks/>
          </p:cNvSpPr>
          <p:nvPr/>
        </p:nvSpPr>
        <p:spPr>
          <a:xfrm>
            <a:off x="10569388" y="578249"/>
            <a:ext cx="1622612" cy="45719"/>
          </a:xfrm>
          <a:custGeom>
            <a:avLst/>
            <a:gdLst>
              <a:gd name="connsiteX0" fmla="*/ 0 w 1622612"/>
              <a:gd name="connsiteY0" fmla="*/ 0 h 45719"/>
              <a:gd name="connsiteX1" fmla="*/ 540871 w 1622612"/>
              <a:gd name="connsiteY1" fmla="*/ 0 h 45719"/>
              <a:gd name="connsiteX2" fmla="*/ 1114194 w 1622612"/>
              <a:gd name="connsiteY2" fmla="*/ 0 h 45719"/>
              <a:gd name="connsiteX3" fmla="*/ 1622612 w 1622612"/>
              <a:gd name="connsiteY3" fmla="*/ 0 h 45719"/>
              <a:gd name="connsiteX4" fmla="*/ 1622612 w 1622612"/>
              <a:gd name="connsiteY4" fmla="*/ 45719 h 45719"/>
              <a:gd name="connsiteX5" fmla="*/ 1114194 w 1622612"/>
              <a:gd name="connsiteY5" fmla="*/ 45719 h 45719"/>
              <a:gd name="connsiteX6" fmla="*/ 573323 w 1622612"/>
              <a:gd name="connsiteY6" fmla="*/ 45719 h 45719"/>
              <a:gd name="connsiteX7" fmla="*/ 0 w 1622612"/>
              <a:gd name="connsiteY7" fmla="*/ 45719 h 45719"/>
              <a:gd name="connsiteX8" fmla="*/ 0 w 1622612"/>
              <a:gd name="connsiteY8"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2612" h="45719" fill="none" extrusionOk="0">
                <a:moveTo>
                  <a:pt x="0" y="0"/>
                </a:moveTo>
                <a:cubicBezTo>
                  <a:pt x="234097" y="-13218"/>
                  <a:pt x="397854" y="6139"/>
                  <a:pt x="540871" y="0"/>
                </a:cubicBezTo>
                <a:cubicBezTo>
                  <a:pt x="683888" y="-6139"/>
                  <a:pt x="941000" y="32909"/>
                  <a:pt x="1114194" y="0"/>
                </a:cubicBezTo>
                <a:cubicBezTo>
                  <a:pt x="1287388" y="-32909"/>
                  <a:pt x="1512186" y="7729"/>
                  <a:pt x="1622612" y="0"/>
                </a:cubicBezTo>
                <a:cubicBezTo>
                  <a:pt x="1623384" y="21444"/>
                  <a:pt x="1621796" y="27801"/>
                  <a:pt x="1622612" y="45719"/>
                </a:cubicBezTo>
                <a:cubicBezTo>
                  <a:pt x="1512040" y="97416"/>
                  <a:pt x="1349431" y="-12885"/>
                  <a:pt x="1114194" y="45719"/>
                </a:cubicBezTo>
                <a:cubicBezTo>
                  <a:pt x="878957" y="104323"/>
                  <a:pt x="715496" y="20221"/>
                  <a:pt x="573323" y="45719"/>
                </a:cubicBezTo>
                <a:cubicBezTo>
                  <a:pt x="431150" y="71217"/>
                  <a:pt x="220342" y="25"/>
                  <a:pt x="0" y="45719"/>
                </a:cubicBezTo>
                <a:cubicBezTo>
                  <a:pt x="-2651" y="34799"/>
                  <a:pt x="4988" y="9416"/>
                  <a:pt x="0" y="0"/>
                </a:cubicBezTo>
                <a:close/>
              </a:path>
              <a:path w="1622612" h="45719" stroke="0" extrusionOk="0">
                <a:moveTo>
                  <a:pt x="0" y="0"/>
                </a:moveTo>
                <a:cubicBezTo>
                  <a:pt x="145979" y="-48611"/>
                  <a:pt x="307170" y="27153"/>
                  <a:pt x="540871" y="0"/>
                </a:cubicBezTo>
                <a:cubicBezTo>
                  <a:pt x="774572" y="-27153"/>
                  <a:pt x="912744" y="36251"/>
                  <a:pt x="1049289" y="0"/>
                </a:cubicBezTo>
                <a:cubicBezTo>
                  <a:pt x="1185834" y="-36251"/>
                  <a:pt x="1445363" y="224"/>
                  <a:pt x="1622612" y="0"/>
                </a:cubicBezTo>
                <a:cubicBezTo>
                  <a:pt x="1623966" y="14320"/>
                  <a:pt x="1617816" y="32159"/>
                  <a:pt x="1622612" y="45719"/>
                </a:cubicBezTo>
                <a:cubicBezTo>
                  <a:pt x="1370345" y="107593"/>
                  <a:pt x="1275387" y="9004"/>
                  <a:pt x="1081741" y="45719"/>
                </a:cubicBezTo>
                <a:cubicBezTo>
                  <a:pt x="888095" y="82434"/>
                  <a:pt x="816123" y="2220"/>
                  <a:pt x="557097" y="45719"/>
                </a:cubicBezTo>
                <a:cubicBezTo>
                  <a:pt x="298071" y="89218"/>
                  <a:pt x="203149" y="-17155"/>
                  <a:pt x="0" y="45719"/>
                </a:cubicBezTo>
                <a:cubicBezTo>
                  <a:pt x="-413" y="23702"/>
                  <a:pt x="2835" y="16691"/>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8E017077-289D-1344-9C64-87F39D935238}"/>
              </a:ext>
            </a:extLst>
          </p:cNvPr>
          <p:cNvSpPr txBox="1">
            <a:spLocks/>
          </p:cNvSpPr>
          <p:nvPr/>
        </p:nvSpPr>
        <p:spPr>
          <a:xfrm>
            <a:off x="0" y="570181"/>
            <a:ext cx="465221" cy="53788"/>
          </a:xfrm>
          <a:custGeom>
            <a:avLst/>
            <a:gdLst>
              <a:gd name="connsiteX0" fmla="*/ 0 w 465221"/>
              <a:gd name="connsiteY0" fmla="*/ 0 h 53788"/>
              <a:gd name="connsiteX1" fmla="*/ 465221 w 465221"/>
              <a:gd name="connsiteY1" fmla="*/ 0 h 53788"/>
              <a:gd name="connsiteX2" fmla="*/ 465221 w 465221"/>
              <a:gd name="connsiteY2" fmla="*/ 53788 h 53788"/>
              <a:gd name="connsiteX3" fmla="*/ 0 w 465221"/>
              <a:gd name="connsiteY3" fmla="*/ 53788 h 53788"/>
              <a:gd name="connsiteX4" fmla="*/ 0 w 465221"/>
              <a:gd name="connsiteY4" fmla="*/ 0 h 5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221" h="53788" fill="none" extrusionOk="0">
                <a:moveTo>
                  <a:pt x="0" y="0"/>
                </a:moveTo>
                <a:cubicBezTo>
                  <a:pt x="127175" y="-46697"/>
                  <a:pt x="277638" y="28255"/>
                  <a:pt x="465221" y="0"/>
                </a:cubicBezTo>
                <a:cubicBezTo>
                  <a:pt x="467490" y="11652"/>
                  <a:pt x="459976" y="32972"/>
                  <a:pt x="465221" y="53788"/>
                </a:cubicBezTo>
                <a:cubicBezTo>
                  <a:pt x="278363" y="68366"/>
                  <a:pt x="192890" y="27353"/>
                  <a:pt x="0" y="53788"/>
                </a:cubicBezTo>
                <a:cubicBezTo>
                  <a:pt x="-3217" y="36006"/>
                  <a:pt x="5913" y="15637"/>
                  <a:pt x="0" y="0"/>
                </a:cubicBezTo>
                <a:close/>
              </a:path>
              <a:path w="465221" h="53788" stroke="0" extrusionOk="0">
                <a:moveTo>
                  <a:pt x="0" y="0"/>
                </a:moveTo>
                <a:cubicBezTo>
                  <a:pt x="222653" y="-6254"/>
                  <a:pt x="265842" y="7730"/>
                  <a:pt x="465221" y="0"/>
                </a:cubicBezTo>
                <a:cubicBezTo>
                  <a:pt x="468723" y="16119"/>
                  <a:pt x="463905" y="39584"/>
                  <a:pt x="465221" y="53788"/>
                </a:cubicBezTo>
                <a:cubicBezTo>
                  <a:pt x="253180" y="109299"/>
                  <a:pt x="111439" y="46935"/>
                  <a:pt x="0" y="53788"/>
                </a:cubicBezTo>
                <a:cubicBezTo>
                  <a:pt x="-858" y="38251"/>
                  <a:pt x="1270" y="11319"/>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3655129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F6EDB46-17AA-FE48-A14F-88A713A6506D}"/>
              </a:ext>
            </a:extLst>
          </p:cNvPr>
          <p:cNvSpPr txBox="1">
            <a:spLocks/>
          </p:cNvSpPr>
          <p:nvPr/>
        </p:nvSpPr>
        <p:spPr>
          <a:xfrm>
            <a:off x="0" y="1303178"/>
            <a:ext cx="12192000" cy="1325563"/>
          </a:xfrm>
          <a:custGeom>
            <a:avLst/>
            <a:gdLst>
              <a:gd name="connsiteX0" fmla="*/ 0 w 12192000"/>
              <a:gd name="connsiteY0" fmla="*/ 0 h 1325563"/>
              <a:gd name="connsiteX1" fmla="*/ 458651 w 12192000"/>
              <a:gd name="connsiteY1" fmla="*/ 0 h 1325563"/>
              <a:gd name="connsiteX2" fmla="*/ 1161143 w 12192000"/>
              <a:gd name="connsiteY2" fmla="*/ 0 h 1325563"/>
              <a:gd name="connsiteX3" fmla="*/ 1741714 w 12192000"/>
              <a:gd name="connsiteY3" fmla="*/ 0 h 1325563"/>
              <a:gd name="connsiteX4" fmla="*/ 2200366 w 12192000"/>
              <a:gd name="connsiteY4" fmla="*/ 0 h 1325563"/>
              <a:gd name="connsiteX5" fmla="*/ 2537097 w 12192000"/>
              <a:gd name="connsiteY5" fmla="*/ 0 h 1325563"/>
              <a:gd name="connsiteX6" fmla="*/ 2751909 w 12192000"/>
              <a:gd name="connsiteY6" fmla="*/ 0 h 1325563"/>
              <a:gd name="connsiteX7" fmla="*/ 2966720 w 12192000"/>
              <a:gd name="connsiteY7" fmla="*/ 0 h 1325563"/>
              <a:gd name="connsiteX8" fmla="*/ 3181531 w 12192000"/>
              <a:gd name="connsiteY8" fmla="*/ 0 h 1325563"/>
              <a:gd name="connsiteX9" fmla="*/ 3884023 w 12192000"/>
              <a:gd name="connsiteY9" fmla="*/ 0 h 1325563"/>
              <a:gd name="connsiteX10" fmla="*/ 4098834 w 12192000"/>
              <a:gd name="connsiteY10" fmla="*/ 0 h 1325563"/>
              <a:gd name="connsiteX11" fmla="*/ 4801326 w 12192000"/>
              <a:gd name="connsiteY11" fmla="*/ 0 h 1325563"/>
              <a:gd name="connsiteX12" fmla="*/ 5625737 w 12192000"/>
              <a:gd name="connsiteY12" fmla="*/ 0 h 1325563"/>
              <a:gd name="connsiteX13" fmla="*/ 5840549 w 12192000"/>
              <a:gd name="connsiteY13" fmla="*/ 0 h 1325563"/>
              <a:gd name="connsiteX14" fmla="*/ 6664960 w 12192000"/>
              <a:gd name="connsiteY14" fmla="*/ 0 h 1325563"/>
              <a:gd name="connsiteX15" fmla="*/ 7489371 w 12192000"/>
              <a:gd name="connsiteY15" fmla="*/ 0 h 1325563"/>
              <a:gd name="connsiteX16" fmla="*/ 7948023 w 12192000"/>
              <a:gd name="connsiteY16" fmla="*/ 0 h 1325563"/>
              <a:gd name="connsiteX17" fmla="*/ 8162834 w 12192000"/>
              <a:gd name="connsiteY17" fmla="*/ 0 h 1325563"/>
              <a:gd name="connsiteX18" fmla="*/ 8987246 w 12192000"/>
              <a:gd name="connsiteY18" fmla="*/ 0 h 1325563"/>
              <a:gd name="connsiteX19" fmla="*/ 9445897 w 12192000"/>
              <a:gd name="connsiteY19" fmla="*/ 0 h 1325563"/>
              <a:gd name="connsiteX20" fmla="*/ 9660709 w 12192000"/>
              <a:gd name="connsiteY20" fmla="*/ 0 h 1325563"/>
              <a:gd name="connsiteX21" fmla="*/ 10241280 w 12192000"/>
              <a:gd name="connsiteY21" fmla="*/ 0 h 1325563"/>
              <a:gd name="connsiteX22" fmla="*/ 10821851 w 12192000"/>
              <a:gd name="connsiteY22" fmla="*/ 0 h 1325563"/>
              <a:gd name="connsiteX23" fmla="*/ 11280503 w 12192000"/>
              <a:gd name="connsiteY23" fmla="*/ 0 h 1325563"/>
              <a:gd name="connsiteX24" fmla="*/ 11617234 w 12192000"/>
              <a:gd name="connsiteY24" fmla="*/ 0 h 1325563"/>
              <a:gd name="connsiteX25" fmla="*/ 12192000 w 12192000"/>
              <a:gd name="connsiteY25" fmla="*/ 0 h 1325563"/>
              <a:gd name="connsiteX26" fmla="*/ 12192000 w 12192000"/>
              <a:gd name="connsiteY26" fmla="*/ 468366 h 1325563"/>
              <a:gd name="connsiteX27" fmla="*/ 12192000 w 12192000"/>
              <a:gd name="connsiteY27" fmla="*/ 910220 h 1325563"/>
              <a:gd name="connsiteX28" fmla="*/ 12192000 w 12192000"/>
              <a:gd name="connsiteY28" fmla="*/ 1325563 h 1325563"/>
              <a:gd name="connsiteX29" fmla="*/ 11977189 w 12192000"/>
              <a:gd name="connsiteY29" fmla="*/ 1325563 h 1325563"/>
              <a:gd name="connsiteX30" fmla="*/ 11762377 w 12192000"/>
              <a:gd name="connsiteY30" fmla="*/ 1325563 h 1325563"/>
              <a:gd name="connsiteX31" fmla="*/ 10937966 w 12192000"/>
              <a:gd name="connsiteY31" fmla="*/ 1325563 h 1325563"/>
              <a:gd name="connsiteX32" fmla="*/ 10357394 w 12192000"/>
              <a:gd name="connsiteY32" fmla="*/ 1325563 h 1325563"/>
              <a:gd name="connsiteX33" fmla="*/ 10142583 w 12192000"/>
              <a:gd name="connsiteY33" fmla="*/ 1325563 h 1325563"/>
              <a:gd name="connsiteX34" fmla="*/ 9440091 w 12192000"/>
              <a:gd name="connsiteY34" fmla="*/ 1325563 h 1325563"/>
              <a:gd name="connsiteX35" fmla="*/ 8981440 w 12192000"/>
              <a:gd name="connsiteY35" fmla="*/ 1325563 h 1325563"/>
              <a:gd name="connsiteX36" fmla="*/ 8157029 w 12192000"/>
              <a:gd name="connsiteY36" fmla="*/ 1325563 h 1325563"/>
              <a:gd name="connsiteX37" fmla="*/ 7454537 w 12192000"/>
              <a:gd name="connsiteY37" fmla="*/ 1325563 h 1325563"/>
              <a:gd name="connsiteX38" fmla="*/ 6630126 w 12192000"/>
              <a:gd name="connsiteY38" fmla="*/ 1325563 h 1325563"/>
              <a:gd name="connsiteX39" fmla="*/ 5805714 w 12192000"/>
              <a:gd name="connsiteY39" fmla="*/ 1325563 h 1325563"/>
              <a:gd name="connsiteX40" fmla="*/ 5347063 w 12192000"/>
              <a:gd name="connsiteY40" fmla="*/ 1325563 h 1325563"/>
              <a:gd name="connsiteX41" fmla="*/ 4522651 w 12192000"/>
              <a:gd name="connsiteY41" fmla="*/ 1325563 h 1325563"/>
              <a:gd name="connsiteX42" fmla="*/ 3942080 w 12192000"/>
              <a:gd name="connsiteY42" fmla="*/ 1325563 h 1325563"/>
              <a:gd name="connsiteX43" fmla="*/ 3483429 w 12192000"/>
              <a:gd name="connsiteY43" fmla="*/ 1325563 h 1325563"/>
              <a:gd name="connsiteX44" fmla="*/ 3024777 w 12192000"/>
              <a:gd name="connsiteY44" fmla="*/ 1325563 h 1325563"/>
              <a:gd name="connsiteX45" fmla="*/ 2566126 w 12192000"/>
              <a:gd name="connsiteY45" fmla="*/ 1325563 h 1325563"/>
              <a:gd name="connsiteX46" fmla="*/ 1741714 w 12192000"/>
              <a:gd name="connsiteY46" fmla="*/ 1325563 h 1325563"/>
              <a:gd name="connsiteX47" fmla="*/ 1039223 w 12192000"/>
              <a:gd name="connsiteY47" fmla="*/ 1325563 h 1325563"/>
              <a:gd name="connsiteX48" fmla="*/ 824411 w 12192000"/>
              <a:gd name="connsiteY48" fmla="*/ 1325563 h 1325563"/>
              <a:gd name="connsiteX49" fmla="*/ 0 w 12192000"/>
              <a:gd name="connsiteY49" fmla="*/ 1325563 h 1325563"/>
              <a:gd name="connsiteX50" fmla="*/ 0 w 12192000"/>
              <a:gd name="connsiteY50" fmla="*/ 896964 h 1325563"/>
              <a:gd name="connsiteX51" fmla="*/ 0 w 12192000"/>
              <a:gd name="connsiteY51" fmla="*/ 455110 h 1325563"/>
              <a:gd name="connsiteX52" fmla="*/ 0 w 12192000"/>
              <a:gd name="connsiteY52" fmla="*/ 0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1325563" fill="none" extrusionOk="0">
                <a:moveTo>
                  <a:pt x="0" y="0"/>
                </a:moveTo>
                <a:cubicBezTo>
                  <a:pt x="178499" y="-30285"/>
                  <a:pt x="301460" y="40948"/>
                  <a:pt x="458651" y="0"/>
                </a:cubicBezTo>
                <a:cubicBezTo>
                  <a:pt x="615842" y="-40948"/>
                  <a:pt x="899570" y="13208"/>
                  <a:pt x="1161143" y="0"/>
                </a:cubicBezTo>
                <a:cubicBezTo>
                  <a:pt x="1422716" y="-13208"/>
                  <a:pt x="1623897" y="45929"/>
                  <a:pt x="1741714" y="0"/>
                </a:cubicBezTo>
                <a:cubicBezTo>
                  <a:pt x="1859531" y="-45929"/>
                  <a:pt x="1979308" y="34425"/>
                  <a:pt x="2200366" y="0"/>
                </a:cubicBezTo>
                <a:cubicBezTo>
                  <a:pt x="2421424" y="-34425"/>
                  <a:pt x="2435226" y="37859"/>
                  <a:pt x="2537097" y="0"/>
                </a:cubicBezTo>
                <a:cubicBezTo>
                  <a:pt x="2638968" y="-37859"/>
                  <a:pt x="2706652" y="6057"/>
                  <a:pt x="2751909" y="0"/>
                </a:cubicBezTo>
                <a:cubicBezTo>
                  <a:pt x="2797166" y="-6057"/>
                  <a:pt x="2877165" y="24594"/>
                  <a:pt x="2966720" y="0"/>
                </a:cubicBezTo>
                <a:cubicBezTo>
                  <a:pt x="3056275" y="-24594"/>
                  <a:pt x="3132123" y="6287"/>
                  <a:pt x="3181531" y="0"/>
                </a:cubicBezTo>
                <a:cubicBezTo>
                  <a:pt x="3230939" y="-6287"/>
                  <a:pt x="3674749" y="22623"/>
                  <a:pt x="3884023" y="0"/>
                </a:cubicBezTo>
                <a:cubicBezTo>
                  <a:pt x="4093297" y="-22623"/>
                  <a:pt x="4005697" y="11577"/>
                  <a:pt x="4098834" y="0"/>
                </a:cubicBezTo>
                <a:cubicBezTo>
                  <a:pt x="4191971" y="-11577"/>
                  <a:pt x="4531211" y="79942"/>
                  <a:pt x="4801326" y="0"/>
                </a:cubicBezTo>
                <a:cubicBezTo>
                  <a:pt x="5071441" y="-79942"/>
                  <a:pt x="5290733" y="42876"/>
                  <a:pt x="5625737" y="0"/>
                </a:cubicBezTo>
                <a:cubicBezTo>
                  <a:pt x="5960741" y="-42876"/>
                  <a:pt x="5753252" y="15571"/>
                  <a:pt x="5840549" y="0"/>
                </a:cubicBezTo>
                <a:cubicBezTo>
                  <a:pt x="5927846" y="-15571"/>
                  <a:pt x="6402577" y="95060"/>
                  <a:pt x="6664960" y="0"/>
                </a:cubicBezTo>
                <a:cubicBezTo>
                  <a:pt x="6927343" y="-95060"/>
                  <a:pt x="7206848" y="21760"/>
                  <a:pt x="7489371" y="0"/>
                </a:cubicBezTo>
                <a:cubicBezTo>
                  <a:pt x="7771894" y="-21760"/>
                  <a:pt x="7820775" y="40780"/>
                  <a:pt x="7948023" y="0"/>
                </a:cubicBezTo>
                <a:cubicBezTo>
                  <a:pt x="8075271" y="-40780"/>
                  <a:pt x="8102441" y="8162"/>
                  <a:pt x="8162834" y="0"/>
                </a:cubicBezTo>
                <a:cubicBezTo>
                  <a:pt x="8223227" y="-8162"/>
                  <a:pt x="8725601" y="20342"/>
                  <a:pt x="8987246" y="0"/>
                </a:cubicBezTo>
                <a:cubicBezTo>
                  <a:pt x="9248891" y="-20342"/>
                  <a:pt x="9306236" y="33126"/>
                  <a:pt x="9445897" y="0"/>
                </a:cubicBezTo>
                <a:cubicBezTo>
                  <a:pt x="9585558" y="-33126"/>
                  <a:pt x="9614612" y="13904"/>
                  <a:pt x="9660709" y="0"/>
                </a:cubicBezTo>
                <a:cubicBezTo>
                  <a:pt x="9706806" y="-13904"/>
                  <a:pt x="9973105" y="45860"/>
                  <a:pt x="10241280" y="0"/>
                </a:cubicBezTo>
                <a:cubicBezTo>
                  <a:pt x="10509455" y="-45860"/>
                  <a:pt x="10579800" y="32572"/>
                  <a:pt x="10821851" y="0"/>
                </a:cubicBezTo>
                <a:cubicBezTo>
                  <a:pt x="11063902" y="-32572"/>
                  <a:pt x="11154816" y="8755"/>
                  <a:pt x="11280503" y="0"/>
                </a:cubicBezTo>
                <a:cubicBezTo>
                  <a:pt x="11406190" y="-8755"/>
                  <a:pt x="11527421" y="5706"/>
                  <a:pt x="11617234" y="0"/>
                </a:cubicBezTo>
                <a:cubicBezTo>
                  <a:pt x="11707047" y="-5706"/>
                  <a:pt x="11980619" y="54102"/>
                  <a:pt x="12192000" y="0"/>
                </a:cubicBezTo>
                <a:cubicBezTo>
                  <a:pt x="12234578" y="94366"/>
                  <a:pt x="12178554" y="307315"/>
                  <a:pt x="12192000" y="468366"/>
                </a:cubicBezTo>
                <a:cubicBezTo>
                  <a:pt x="12205446" y="629417"/>
                  <a:pt x="12187438" y="752675"/>
                  <a:pt x="12192000" y="910220"/>
                </a:cubicBezTo>
                <a:cubicBezTo>
                  <a:pt x="12196562" y="1067765"/>
                  <a:pt x="12158677" y="1144354"/>
                  <a:pt x="12192000" y="1325563"/>
                </a:cubicBezTo>
                <a:cubicBezTo>
                  <a:pt x="12104647" y="1326017"/>
                  <a:pt x="12083082" y="1307175"/>
                  <a:pt x="11977189" y="1325563"/>
                </a:cubicBezTo>
                <a:cubicBezTo>
                  <a:pt x="11871296" y="1343951"/>
                  <a:pt x="11845904" y="1300687"/>
                  <a:pt x="11762377" y="1325563"/>
                </a:cubicBezTo>
                <a:cubicBezTo>
                  <a:pt x="11678850" y="1350439"/>
                  <a:pt x="11325049" y="1259316"/>
                  <a:pt x="10937966" y="1325563"/>
                </a:cubicBezTo>
                <a:cubicBezTo>
                  <a:pt x="10550883" y="1391810"/>
                  <a:pt x="10610227" y="1309279"/>
                  <a:pt x="10357394" y="1325563"/>
                </a:cubicBezTo>
                <a:cubicBezTo>
                  <a:pt x="10104561" y="1341847"/>
                  <a:pt x="10194458" y="1324542"/>
                  <a:pt x="10142583" y="1325563"/>
                </a:cubicBezTo>
                <a:cubicBezTo>
                  <a:pt x="10090708" y="1326584"/>
                  <a:pt x="9606534" y="1279781"/>
                  <a:pt x="9440091" y="1325563"/>
                </a:cubicBezTo>
                <a:cubicBezTo>
                  <a:pt x="9273648" y="1371345"/>
                  <a:pt x="9206729" y="1318293"/>
                  <a:pt x="8981440" y="1325563"/>
                </a:cubicBezTo>
                <a:cubicBezTo>
                  <a:pt x="8756151" y="1332833"/>
                  <a:pt x="8341782" y="1249637"/>
                  <a:pt x="8157029" y="1325563"/>
                </a:cubicBezTo>
                <a:cubicBezTo>
                  <a:pt x="7972276" y="1401489"/>
                  <a:pt x="7655253" y="1294174"/>
                  <a:pt x="7454537" y="1325563"/>
                </a:cubicBezTo>
                <a:cubicBezTo>
                  <a:pt x="7253821" y="1356952"/>
                  <a:pt x="6798923" y="1290027"/>
                  <a:pt x="6630126" y="1325563"/>
                </a:cubicBezTo>
                <a:cubicBezTo>
                  <a:pt x="6461329" y="1361099"/>
                  <a:pt x="6163648" y="1307768"/>
                  <a:pt x="5805714" y="1325563"/>
                </a:cubicBezTo>
                <a:cubicBezTo>
                  <a:pt x="5447780" y="1343358"/>
                  <a:pt x="5533321" y="1291583"/>
                  <a:pt x="5347063" y="1325563"/>
                </a:cubicBezTo>
                <a:cubicBezTo>
                  <a:pt x="5160805" y="1359543"/>
                  <a:pt x="4928996" y="1271816"/>
                  <a:pt x="4522651" y="1325563"/>
                </a:cubicBezTo>
                <a:cubicBezTo>
                  <a:pt x="4116306" y="1379310"/>
                  <a:pt x="4186441" y="1263056"/>
                  <a:pt x="3942080" y="1325563"/>
                </a:cubicBezTo>
                <a:cubicBezTo>
                  <a:pt x="3697719" y="1388070"/>
                  <a:pt x="3641157" y="1299803"/>
                  <a:pt x="3483429" y="1325563"/>
                </a:cubicBezTo>
                <a:cubicBezTo>
                  <a:pt x="3325701" y="1351323"/>
                  <a:pt x="3166465" y="1288625"/>
                  <a:pt x="3024777" y="1325563"/>
                </a:cubicBezTo>
                <a:cubicBezTo>
                  <a:pt x="2883089" y="1362501"/>
                  <a:pt x="2744159" y="1288746"/>
                  <a:pt x="2566126" y="1325563"/>
                </a:cubicBezTo>
                <a:cubicBezTo>
                  <a:pt x="2388093" y="1362380"/>
                  <a:pt x="2007419" y="1285647"/>
                  <a:pt x="1741714" y="1325563"/>
                </a:cubicBezTo>
                <a:cubicBezTo>
                  <a:pt x="1476009" y="1365479"/>
                  <a:pt x="1184897" y="1279001"/>
                  <a:pt x="1039223" y="1325563"/>
                </a:cubicBezTo>
                <a:cubicBezTo>
                  <a:pt x="893549" y="1372125"/>
                  <a:pt x="919986" y="1304821"/>
                  <a:pt x="824411" y="1325563"/>
                </a:cubicBezTo>
                <a:cubicBezTo>
                  <a:pt x="728836" y="1346305"/>
                  <a:pt x="210935" y="1247054"/>
                  <a:pt x="0" y="1325563"/>
                </a:cubicBezTo>
                <a:cubicBezTo>
                  <a:pt x="-9147" y="1227905"/>
                  <a:pt x="25066" y="1021758"/>
                  <a:pt x="0" y="896964"/>
                </a:cubicBezTo>
                <a:cubicBezTo>
                  <a:pt x="-25066" y="772170"/>
                  <a:pt x="40367" y="620774"/>
                  <a:pt x="0" y="455110"/>
                </a:cubicBezTo>
                <a:cubicBezTo>
                  <a:pt x="-40367" y="289446"/>
                  <a:pt x="54049" y="212550"/>
                  <a:pt x="0" y="0"/>
                </a:cubicBezTo>
                <a:close/>
              </a:path>
              <a:path w="12192000" h="1325563" stroke="0" extrusionOk="0">
                <a:moveTo>
                  <a:pt x="0" y="0"/>
                </a:moveTo>
                <a:cubicBezTo>
                  <a:pt x="184607" y="-49565"/>
                  <a:pt x="401208" y="59468"/>
                  <a:pt x="580571" y="0"/>
                </a:cubicBezTo>
                <a:cubicBezTo>
                  <a:pt x="759934" y="-59468"/>
                  <a:pt x="838095" y="34105"/>
                  <a:pt x="1039223" y="0"/>
                </a:cubicBezTo>
                <a:cubicBezTo>
                  <a:pt x="1240351" y="-34105"/>
                  <a:pt x="1682149" y="77758"/>
                  <a:pt x="1863634" y="0"/>
                </a:cubicBezTo>
                <a:cubicBezTo>
                  <a:pt x="2045119" y="-77758"/>
                  <a:pt x="2049654" y="40401"/>
                  <a:pt x="2200366" y="0"/>
                </a:cubicBezTo>
                <a:cubicBezTo>
                  <a:pt x="2351078" y="-40401"/>
                  <a:pt x="2449208" y="26841"/>
                  <a:pt x="2537097" y="0"/>
                </a:cubicBezTo>
                <a:cubicBezTo>
                  <a:pt x="2624986" y="-26841"/>
                  <a:pt x="3079844" y="25651"/>
                  <a:pt x="3239589" y="0"/>
                </a:cubicBezTo>
                <a:cubicBezTo>
                  <a:pt x="3399334" y="-25651"/>
                  <a:pt x="3765814" y="57343"/>
                  <a:pt x="4064000" y="0"/>
                </a:cubicBezTo>
                <a:cubicBezTo>
                  <a:pt x="4362186" y="-57343"/>
                  <a:pt x="4206126" y="522"/>
                  <a:pt x="4278811" y="0"/>
                </a:cubicBezTo>
                <a:cubicBezTo>
                  <a:pt x="4351496" y="-522"/>
                  <a:pt x="4773186" y="40165"/>
                  <a:pt x="4981303" y="0"/>
                </a:cubicBezTo>
                <a:cubicBezTo>
                  <a:pt x="5189420" y="-40165"/>
                  <a:pt x="5330131" y="6620"/>
                  <a:pt x="5561874" y="0"/>
                </a:cubicBezTo>
                <a:cubicBezTo>
                  <a:pt x="5793617" y="-6620"/>
                  <a:pt x="5816624" y="36301"/>
                  <a:pt x="5898606" y="0"/>
                </a:cubicBezTo>
                <a:cubicBezTo>
                  <a:pt x="5980588" y="-36301"/>
                  <a:pt x="6018471" y="3457"/>
                  <a:pt x="6113417" y="0"/>
                </a:cubicBezTo>
                <a:cubicBezTo>
                  <a:pt x="6208363" y="-3457"/>
                  <a:pt x="6480177" y="44019"/>
                  <a:pt x="6572069" y="0"/>
                </a:cubicBezTo>
                <a:cubicBezTo>
                  <a:pt x="6663961" y="-44019"/>
                  <a:pt x="6888884" y="40251"/>
                  <a:pt x="7152640" y="0"/>
                </a:cubicBezTo>
                <a:cubicBezTo>
                  <a:pt x="7416396" y="-40251"/>
                  <a:pt x="7264654" y="2306"/>
                  <a:pt x="7367451" y="0"/>
                </a:cubicBezTo>
                <a:cubicBezTo>
                  <a:pt x="7470248" y="-2306"/>
                  <a:pt x="7546918" y="38576"/>
                  <a:pt x="7704183" y="0"/>
                </a:cubicBezTo>
                <a:cubicBezTo>
                  <a:pt x="7861448" y="-38576"/>
                  <a:pt x="7840048" y="15685"/>
                  <a:pt x="7918994" y="0"/>
                </a:cubicBezTo>
                <a:cubicBezTo>
                  <a:pt x="7997940" y="-15685"/>
                  <a:pt x="8364238" y="44768"/>
                  <a:pt x="8743406" y="0"/>
                </a:cubicBezTo>
                <a:cubicBezTo>
                  <a:pt x="9122574" y="-44768"/>
                  <a:pt x="9283005" y="75793"/>
                  <a:pt x="9445897" y="0"/>
                </a:cubicBezTo>
                <a:cubicBezTo>
                  <a:pt x="9608789" y="-75793"/>
                  <a:pt x="9672808" y="6228"/>
                  <a:pt x="9782629" y="0"/>
                </a:cubicBezTo>
                <a:cubicBezTo>
                  <a:pt x="9892450" y="-6228"/>
                  <a:pt x="9942185" y="25016"/>
                  <a:pt x="9997440" y="0"/>
                </a:cubicBezTo>
                <a:cubicBezTo>
                  <a:pt x="10052695" y="-25016"/>
                  <a:pt x="10235390" y="31844"/>
                  <a:pt x="10334171" y="0"/>
                </a:cubicBezTo>
                <a:cubicBezTo>
                  <a:pt x="10432952" y="-31844"/>
                  <a:pt x="10741672" y="70334"/>
                  <a:pt x="11036663" y="0"/>
                </a:cubicBezTo>
                <a:cubicBezTo>
                  <a:pt x="11331654" y="-70334"/>
                  <a:pt x="11309792" y="49294"/>
                  <a:pt x="11495314" y="0"/>
                </a:cubicBezTo>
                <a:cubicBezTo>
                  <a:pt x="11680836" y="-49294"/>
                  <a:pt x="11868717" y="36770"/>
                  <a:pt x="12192000" y="0"/>
                </a:cubicBezTo>
                <a:cubicBezTo>
                  <a:pt x="12214967" y="153313"/>
                  <a:pt x="12143404" y="363339"/>
                  <a:pt x="12192000" y="468366"/>
                </a:cubicBezTo>
                <a:cubicBezTo>
                  <a:pt x="12240596" y="573393"/>
                  <a:pt x="12144985" y="765765"/>
                  <a:pt x="12192000" y="870453"/>
                </a:cubicBezTo>
                <a:cubicBezTo>
                  <a:pt x="12239015" y="975141"/>
                  <a:pt x="12161715" y="1215625"/>
                  <a:pt x="12192000" y="1325563"/>
                </a:cubicBezTo>
                <a:cubicBezTo>
                  <a:pt x="12098459" y="1328174"/>
                  <a:pt x="12039946" y="1303444"/>
                  <a:pt x="11977189" y="1325563"/>
                </a:cubicBezTo>
                <a:cubicBezTo>
                  <a:pt x="11914432" y="1347682"/>
                  <a:pt x="11615863" y="1281600"/>
                  <a:pt x="11396617" y="1325563"/>
                </a:cubicBezTo>
                <a:cubicBezTo>
                  <a:pt x="11177371" y="1369526"/>
                  <a:pt x="11163483" y="1294643"/>
                  <a:pt x="10937966" y="1325563"/>
                </a:cubicBezTo>
                <a:cubicBezTo>
                  <a:pt x="10712449" y="1356483"/>
                  <a:pt x="10745303" y="1294677"/>
                  <a:pt x="10601234" y="1325563"/>
                </a:cubicBezTo>
                <a:cubicBezTo>
                  <a:pt x="10457165" y="1356449"/>
                  <a:pt x="10089740" y="1266493"/>
                  <a:pt x="9776823" y="1325563"/>
                </a:cubicBezTo>
                <a:cubicBezTo>
                  <a:pt x="9463906" y="1384633"/>
                  <a:pt x="9335032" y="1317283"/>
                  <a:pt x="8952411" y="1325563"/>
                </a:cubicBezTo>
                <a:cubicBezTo>
                  <a:pt x="8569790" y="1333843"/>
                  <a:pt x="8470854" y="1247758"/>
                  <a:pt x="8128000" y="1325563"/>
                </a:cubicBezTo>
                <a:cubicBezTo>
                  <a:pt x="7785146" y="1403368"/>
                  <a:pt x="8015409" y="1315856"/>
                  <a:pt x="7913189" y="1325563"/>
                </a:cubicBezTo>
                <a:cubicBezTo>
                  <a:pt x="7810969" y="1335270"/>
                  <a:pt x="7393117" y="1284168"/>
                  <a:pt x="7088777" y="1325563"/>
                </a:cubicBezTo>
                <a:cubicBezTo>
                  <a:pt x="6784437" y="1366958"/>
                  <a:pt x="6710343" y="1293123"/>
                  <a:pt x="6508206" y="1325563"/>
                </a:cubicBezTo>
                <a:cubicBezTo>
                  <a:pt x="6306069" y="1358003"/>
                  <a:pt x="6187043" y="1303286"/>
                  <a:pt x="6049554" y="1325563"/>
                </a:cubicBezTo>
                <a:cubicBezTo>
                  <a:pt x="5912065" y="1347840"/>
                  <a:pt x="5662268" y="1279311"/>
                  <a:pt x="5468983" y="1325563"/>
                </a:cubicBezTo>
                <a:cubicBezTo>
                  <a:pt x="5275698" y="1371815"/>
                  <a:pt x="5066389" y="1303072"/>
                  <a:pt x="4888411" y="1325563"/>
                </a:cubicBezTo>
                <a:cubicBezTo>
                  <a:pt x="4710433" y="1348054"/>
                  <a:pt x="4652453" y="1293423"/>
                  <a:pt x="4551680" y="1325563"/>
                </a:cubicBezTo>
                <a:cubicBezTo>
                  <a:pt x="4450907" y="1357703"/>
                  <a:pt x="4389705" y="1301125"/>
                  <a:pt x="4336869" y="1325563"/>
                </a:cubicBezTo>
                <a:cubicBezTo>
                  <a:pt x="4284033" y="1350001"/>
                  <a:pt x="3960599" y="1258262"/>
                  <a:pt x="3756297" y="1325563"/>
                </a:cubicBezTo>
                <a:cubicBezTo>
                  <a:pt x="3551995" y="1392864"/>
                  <a:pt x="3381662" y="1278300"/>
                  <a:pt x="3175726" y="1325563"/>
                </a:cubicBezTo>
                <a:cubicBezTo>
                  <a:pt x="2969790" y="1372826"/>
                  <a:pt x="2886736" y="1285888"/>
                  <a:pt x="2717074" y="1325563"/>
                </a:cubicBezTo>
                <a:cubicBezTo>
                  <a:pt x="2547412" y="1365238"/>
                  <a:pt x="2227869" y="1252282"/>
                  <a:pt x="2014583" y="1325563"/>
                </a:cubicBezTo>
                <a:cubicBezTo>
                  <a:pt x="1801297" y="1398844"/>
                  <a:pt x="1564924" y="1302859"/>
                  <a:pt x="1312091" y="1325563"/>
                </a:cubicBezTo>
                <a:cubicBezTo>
                  <a:pt x="1059258" y="1348267"/>
                  <a:pt x="563757" y="1174223"/>
                  <a:pt x="0" y="1325563"/>
                </a:cubicBezTo>
                <a:cubicBezTo>
                  <a:pt x="-51507" y="1146555"/>
                  <a:pt x="8480" y="1067455"/>
                  <a:pt x="0" y="883709"/>
                </a:cubicBezTo>
                <a:cubicBezTo>
                  <a:pt x="-8480" y="699963"/>
                  <a:pt x="51959" y="628703"/>
                  <a:pt x="0" y="428599"/>
                </a:cubicBezTo>
                <a:cubicBezTo>
                  <a:pt x="-51959" y="228495"/>
                  <a:pt x="1552" y="194426"/>
                  <a:pt x="0" y="0"/>
                </a:cubicBezTo>
                <a:close/>
              </a:path>
            </a:pathLst>
          </a:custGeom>
          <a:solidFill>
            <a:schemeClr val="tx1"/>
          </a:solidFill>
          <a:ln>
            <a:solidFill>
              <a:schemeClr val="tx1"/>
            </a:solidFill>
            <a:extLst>
              <a:ext uri="{C807C97D-BFC1-408E-A445-0C87EB9F89A2}">
                <ask:lineSketchStyleProps xmlns:ask="http://schemas.microsoft.com/office/drawing/2018/sketchyshapes" sd="1131661780">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Spreading the revolution</a:t>
            </a:r>
          </a:p>
        </p:txBody>
      </p:sp>
    </p:spTree>
    <p:extLst>
      <p:ext uri="{BB962C8B-B14F-4D97-AF65-F5344CB8AC3E}">
        <p14:creationId xmlns:p14="http://schemas.microsoft.com/office/powerpoint/2010/main" val="1482109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52143-A450-F84B-A4FF-BD03BABF74EB}"/>
              </a:ext>
            </a:extLst>
          </p:cNvPr>
          <p:cNvSpPr>
            <a:spLocks noGrp="1"/>
          </p:cNvSpPr>
          <p:nvPr>
            <p:ph type="title"/>
          </p:nvPr>
        </p:nvSpPr>
        <p:spPr>
          <a:xfrm>
            <a:off x="838200" y="-84533"/>
            <a:ext cx="10515600" cy="1325563"/>
          </a:xfrm>
        </p:spPr>
        <p:txBody>
          <a:bodyPr/>
          <a:lstStyle/>
          <a:p>
            <a:r>
              <a:rPr lang="en-GB" b="1" dirty="0">
                <a:latin typeface="Georgia" panose="02040502050405020303" pitchFamily="18" charset="0"/>
              </a:rPr>
              <a:t>Spreading the revolution</a:t>
            </a:r>
          </a:p>
        </p:txBody>
      </p:sp>
      <p:sp>
        <p:nvSpPr>
          <p:cNvPr id="3" name="Content Placeholder 2">
            <a:extLst>
              <a:ext uri="{FF2B5EF4-FFF2-40B4-BE49-F238E27FC236}">
                <a16:creationId xmlns:a16="http://schemas.microsoft.com/office/drawing/2014/main" id="{3903E38B-1A22-1F41-81C5-63F89AF40EB7}"/>
              </a:ext>
            </a:extLst>
          </p:cNvPr>
          <p:cNvSpPr>
            <a:spLocks noGrp="1"/>
          </p:cNvSpPr>
          <p:nvPr>
            <p:ph idx="1"/>
          </p:nvPr>
        </p:nvSpPr>
        <p:spPr>
          <a:xfrm>
            <a:off x="217714" y="1240714"/>
            <a:ext cx="11738066" cy="5617286"/>
          </a:xfrm>
        </p:spPr>
        <p:txBody>
          <a:bodyPr/>
          <a:lstStyle/>
          <a:p>
            <a:pPr marL="0" indent="0">
              <a:buNone/>
            </a:pPr>
            <a:r>
              <a:rPr lang="en-GB" dirty="0"/>
              <a:t>Castro saw the world as divided between developed and underdeveloped countries. </a:t>
            </a:r>
          </a:p>
          <a:p>
            <a:pPr marL="0" indent="0">
              <a:buNone/>
            </a:pPr>
            <a:endParaRPr lang="en-GB" dirty="0"/>
          </a:p>
          <a:p>
            <a:pPr marL="0" indent="0">
              <a:buNone/>
            </a:pPr>
            <a:r>
              <a:rPr lang="en-GB" dirty="0"/>
              <a:t>He believed that Cuba, with a mix of both Latin American and African history and culture, had a special role in helping other ‘Third World’ countries overcome poverty and imperialism. He also believed that Cuba’s economic problems further provided a connection with such countries. </a:t>
            </a:r>
          </a:p>
          <a:p>
            <a:r>
              <a:rPr lang="en-GB" i="1" dirty="0"/>
              <a:t>As a result, Castro’s early foreign policy was designed to promote similar revolutions in the region</a:t>
            </a:r>
          </a:p>
          <a:p>
            <a:r>
              <a:rPr lang="en-GB" i="1" dirty="0"/>
              <a:t>As early as 1961, Castro was sending assistance to revolutionaries in Angola, Algeria, Bolivia, Palestine, Venezuela and Vietnam</a:t>
            </a:r>
          </a:p>
          <a:p>
            <a:pPr marL="0" indent="0">
              <a:buNone/>
            </a:pPr>
            <a:endParaRPr lang="en-GB" dirty="0"/>
          </a:p>
        </p:txBody>
      </p:sp>
      <p:sp>
        <p:nvSpPr>
          <p:cNvPr id="4" name="Title 1">
            <a:extLst>
              <a:ext uri="{FF2B5EF4-FFF2-40B4-BE49-F238E27FC236}">
                <a16:creationId xmlns:a16="http://schemas.microsoft.com/office/drawing/2014/main" id="{2AE963EE-E62C-B646-921D-8749D4F32935}"/>
              </a:ext>
            </a:extLst>
          </p:cNvPr>
          <p:cNvSpPr txBox="1">
            <a:spLocks/>
          </p:cNvSpPr>
          <p:nvPr/>
        </p:nvSpPr>
        <p:spPr>
          <a:xfrm>
            <a:off x="8252460" y="578249"/>
            <a:ext cx="3939540" cy="45719"/>
          </a:xfrm>
          <a:custGeom>
            <a:avLst/>
            <a:gdLst>
              <a:gd name="connsiteX0" fmla="*/ 0 w 3939540"/>
              <a:gd name="connsiteY0" fmla="*/ 0 h 45719"/>
              <a:gd name="connsiteX1" fmla="*/ 641582 w 3939540"/>
              <a:gd name="connsiteY1" fmla="*/ 0 h 45719"/>
              <a:gd name="connsiteX2" fmla="*/ 1164978 w 3939540"/>
              <a:gd name="connsiteY2" fmla="*/ 0 h 45719"/>
              <a:gd name="connsiteX3" fmla="*/ 1688374 w 3939540"/>
              <a:gd name="connsiteY3" fmla="*/ 0 h 45719"/>
              <a:gd name="connsiteX4" fmla="*/ 2172375 w 3939540"/>
              <a:gd name="connsiteY4" fmla="*/ 0 h 45719"/>
              <a:gd name="connsiteX5" fmla="*/ 2695771 w 3939540"/>
              <a:gd name="connsiteY5" fmla="*/ 0 h 45719"/>
              <a:gd name="connsiteX6" fmla="*/ 3179772 w 3939540"/>
              <a:gd name="connsiteY6" fmla="*/ 0 h 45719"/>
              <a:gd name="connsiteX7" fmla="*/ 3939540 w 3939540"/>
              <a:gd name="connsiteY7" fmla="*/ 0 h 45719"/>
              <a:gd name="connsiteX8" fmla="*/ 3939540 w 3939540"/>
              <a:gd name="connsiteY8" fmla="*/ 45719 h 45719"/>
              <a:gd name="connsiteX9" fmla="*/ 3455539 w 3939540"/>
              <a:gd name="connsiteY9" fmla="*/ 45719 h 45719"/>
              <a:gd name="connsiteX10" fmla="*/ 2892748 w 3939540"/>
              <a:gd name="connsiteY10" fmla="*/ 45719 h 45719"/>
              <a:gd name="connsiteX11" fmla="*/ 2448143 w 3939540"/>
              <a:gd name="connsiteY11" fmla="*/ 45719 h 45719"/>
              <a:gd name="connsiteX12" fmla="*/ 1845956 w 3939540"/>
              <a:gd name="connsiteY12" fmla="*/ 45719 h 45719"/>
              <a:gd name="connsiteX13" fmla="*/ 1361955 w 3939540"/>
              <a:gd name="connsiteY13" fmla="*/ 45719 h 45719"/>
              <a:gd name="connsiteX14" fmla="*/ 838559 w 3939540"/>
              <a:gd name="connsiteY14" fmla="*/ 45719 h 45719"/>
              <a:gd name="connsiteX15" fmla="*/ 0 w 3939540"/>
              <a:gd name="connsiteY15" fmla="*/ 45719 h 45719"/>
              <a:gd name="connsiteX16" fmla="*/ 0 w 3939540"/>
              <a:gd name="connsiteY1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39540" h="45719" fill="none" extrusionOk="0">
                <a:moveTo>
                  <a:pt x="0" y="0"/>
                </a:moveTo>
                <a:cubicBezTo>
                  <a:pt x="209169" y="-38071"/>
                  <a:pt x="389488" y="25738"/>
                  <a:pt x="641582" y="0"/>
                </a:cubicBezTo>
                <a:cubicBezTo>
                  <a:pt x="893676" y="-25738"/>
                  <a:pt x="952856" y="61918"/>
                  <a:pt x="1164978" y="0"/>
                </a:cubicBezTo>
                <a:cubicBezTo>
                  <a:pt x="1377100" y="-61918"/>
                  <a:pt x="1454259" y="56249"/>
                  <a:pt x="1688374" y="0"/>
                </a:cubicBezTo>
                <a:cubicBezTo>
                  <a:pt x="1922489" y="-56249"/>
                  <a:pt x="2036813" y="57214"/>
                  <a:pt x="2172375" y="0"/>
                </a:cubicBezTo>
                <a:cubicBezTo>
                  <a:pt x="2307937" y="-57214"/>
                  <a:pt x="2478645" y="13412"/>
                  <a:pt x="2695771" y="0"/>
                </a:cubicBezTo>
                <a:cubicBezTo>
                  <a:pt x="2912897" y="-13412"/>
                  <a:pt x="2965142" y="45385"/>
                  <a:pt x="3179772" y="0"/>
                </a:cubicBezTo>
                <a:cubicBezTo>
                  <a:pt x="3394402" y="-45385"/>
                  <a:pt x="3745108" y="74692"/>
                  <a:pt x="3939540" y="0"/>
                </a:cubicBezTo>
                <a:cubicBezTo>
                  <a:pt x="3940270" y="22469"/>
                  <a:pt x="3937793" y="35818"/>
                  <a:pt x="3939540" y="45719"/>
                </a:cubicBezTo>
                <a:cubicBezTo>
                  <a:pt x="3707042" y="101506"/>
                  <a:pt x="3649184" y="12957"/>
                  <a:pt x="3455539" y="45719"/>
                </a:cubicBezTo>
                <a:cubicBezTo>
                  <a:pt x="3261894" y="78481"/>
                  <a:pt x="3166007" y="706"/>
                  <a:pt x="2892748" y="45719"/>
                </a:cubicBezTo>
                <a:cubicBezTo>
                  <a:pt x="2619489" y="90732"/>
                  <a:pt x="2595179" y="27893"/>
                  <a:pt x="2448143" y="45719"/>
                </a:cubicBezTo>
                <a:cubicBezTo>
                  <a:pt x="2301107" y="63545"/>
                  <a:pt x="2016649" y="13263"/>
                  <a:pt x="1845956" y="45719"/>
                </a:cubicBezTo>
                <a:cubicBezTo>
                  <a:pt x="1675263" y="78175"/>
                  <a:pt x="1519721" y="31782"/>
                  <a:pt x="1361955" y="45719"/>
                </a:cubicBezTo>
                <a:cubicBezTo>
                  <a:pt x="1204189" y="59656"/>
                  <a:pt x="995571" y="-11308"/>
                  <a:pt x="838559" y="45719"/>
                </a:cubicBezTo>
                <a:cubicBezTo>
                  <a:pt x="681547" y="102746"/>
                  <a:pt x="192430" y="18886"/>
                  <a:pt x="0" y="45719"/>
                </a:cubicBezTo>
                <a:cubicBezTo>
                  <a:pt x="-3238" y="28909"/>
                  <a:pt x="2835" y="15840"/>
                  <a:pt x="0" y="0"/>
                </a:cubicBezTo>
                <a:close/>
              </a:path>
              <a:path w="3939540" h="45719" stroke="0" extrusionOk="0">
                <a:moveTo>
                  <a:pt x="0" y="0"/>
                </a:moveTo>
                <a:cubicBezTo>
                  <a:pt x="202585" y="-54864"/>
                  <a:pt x="341242" y="35524"/>
                  <a:pt x="562791" y="0"/>
                </a:cubicBezTo>
                <a:cubicBezTo>
                  <a:pt x="784340" y="-35524"/>
                  <a:pt x="892331" y="52459"/>
                  <a:pt x="1046792" y="0"/>
                </a:cubicBezTo>
                <a:cubicBezTo>
                  <a:pt x="1201253" y="-52459"/>
                  <a:pt x="1466596" y="30354"/>
                  <a:pt x="1688374" y="0"/>
                </a:cubicBezTo>
                <a:cubicBezTo>
                  <a:pt x="1910152" y="-30354"/>
                  <a:pt x="1977228" y="51450"/>
                  <a:pt x="2211770" y="0"/>
                </a:cubicBezTo>
                <a:cubicBezTo>
                  <a:pt x="2446312" y="-51450"/>
                  <a:pt x="2576062" y="17638"/>
                  <a:pt x="2735166" y="0"/>
                </a:cubicBezTo>
                <a:cubicBezTo>
                  <a:pt x="2894270" y="-17638"/>
                  <a:pt x="3151022" y="5314"/>
                  <a:pt x="3337353" y="0"/>
                </a:cubicBezTo>
                <a:cubicBezTo>
                  <a:pt x="3523684" y="-5314"/>
                  <a:pt x="3758726" y="20444"/>
                  <a:pt x="3939540" y="0"/>
                </a:cubicBezTo>
                <a:cubicBezTo>
                  <a:pt x="3941422" y="19259"/>
                  <a:pt x="3934208" y="31816"/>
                  <a:pt x="3939540" y="45719"/>
                </a:cubicBezTo>
                <a:cubicBezTo>
                  <a:pt x="3763516" y="65237"/>
                  <a:pt x="3646806" y="-7137"/>
                  <a:pt x="3455539" y="45719"/>
                </a:cubicBezTo>
                <a:cubicBezTo>
                  <a:pt x="3264272" y="98575"/>
                  <a:pt x="3171817" y="34489"/>
                  <a:pt x="2971539" y="45719"/>
                </a:cubicBezTo>
                <a:cubicBezTo>
                  <a:pt x="2771261" y="56949"/>
                  <a:pt x="2560738" y="-21444"/>
                  <a:pt x="2408747" y="45719"/>
                </a:cubicBezTo>
                <a:cubicBezTo>
                  <a:pt x="2256756" y="112882"/>
                  <a:pt x="2048844" y="-3691"/>
                  <a:pt x="1845956" y="45719"/>
                </a:cubicBezTo>
                <a:cubicBezTo>
                  <a:pt x="1643068" y="95129"/>
                  <a:pt x="1473572" y="-22582"/>
                  <a:pt x="1243769" y="45719"/>
                </a:cubicBezTo>
                <a:cubicBezTo>
                  <a:pt x="1013966" y="114020"/>
                  <a:pt x="830557" y="42692"/>
                  <a:pt x="680978" y="45719"/>
                </a:cubicBezTo>
                <a:cubicBezTo>
                  <a:pt x="531399" y="48746"/>
                  <a:pt x="188219" y="-28695"/>
                  <a:pt x="0" y="45719"/>
                </a:cubicBezTo>
                <a:cubicBezTo>
                  <a:pt x="-1173" y="30329"/>
                  <a:pt x="4376" y="16811"/>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42541205-9810-9C48-91D2-1CBB2EAE1AD3}"/>
              </a:ext>
            </a:extLst>
          </p:cNvPr>
          <p:cNvSpPr txBox="1">
            <a:spLocks/>
          </p:cNvSpPr>
          <p:nvPr/>
        </p:nvSpPr>
        <p:spPr>
          <a:xfrm>
            <a:off x="0" y="555388"/>
            <a:ext cx="838200" cy="68580"/>
          </a:xfrm>
          <a:custGeom>
            <a:avLst/>
            <a:gdLst>
              <a:gd name="connsiteX0" fmla="*/ 0 w 838200"/>
              <a:gd name="connsiteY0" fmla="*/ 0 h 68580"/>
              <a:gd name="connsiteX1" fmla="*/ 435864 w 838200"/>
              <a:gd name="connsiteY1" fmla="*/ 0 h 68580"/>
              <a:gd name="connsiteX2" fmla="*/ 838200 w 838200"/>
              <a:gd name="connsiteY2" fmla="*/ 0 h 68580"/>
              <a:gd name="connsiteX3" fmla="*/ 838200 w 838200"/>
              <a:gd name="connsiteY3" fmla="*/ 68580 h 68580"/>
              <a:gd name="connsiteX4" fmla="*/ 419100 w 838200"/>
              <a:gd name="connsiteY4" fmla="*/ 68580 h 68580"/>
              <a:gd name="connsiteX5" fmla="*/ 0 w 838200"/>
              <a:gd name="connsiteY5" fmla="*/ 68580 h 68580"/>
              <a:gd name="connsiteX6" fmla="*/ 0 w 838200"/>
              <a:gd name="connsiteY6" fmla="*/ 0 h 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68580" fill="none" extrusionOk="0">
                <a:moveTo>
                  <a:pt x="0" y="0"/>
                </a:moveTo>
                <a:cubicBezTo>
                  <a:pt x="159102" y="-26365"/>
                  <a:pt x="332157" y="49820"/>
                  <a:pt x="435864" y="0"/>
                </a:cubicBezTo>
                <a:cubicBezTo>
                  <a:pt x="539571" y="-49820"/>
                  <a:pt x="741767" y="15445"/>
                  <a:pt x="838200" y="0"/>
                </a:cubicBezTo>
                <a:cubicBezTo>
                  <a:pt x="839885" y="34146"/>
                  <a:pt x="831321" y="48607"/>
                  <a:pt x="838200" y="68580"/>
                </a:cubicBezTo>
                <a:cubicBezTo>
                  <a:pt x="698915" y="98107"/>
                  <a:pt x="532101" y="45793"/>
                  <a:pt x="419100" y="68580"/>
                </a:cubicBezTo>
                <a:cubicBezTo>
                  <a:pt x="306099" y="91367"/>
                  <a:pt x="86108" y="58526"/>
                  <a:pt x="0" y="68580"/>
                </a:cubicBezTo>
                <a:cubicBezTo>
                  <a:pt x="-5644" y="48273"/>
                  <a:pt x="7047" y="17997"/>
                  <a:pt x="0" y="0"/>
                </a:cubicBezTo>
                <a:close/>
              </a:path>
              <a:path w="838200" h="68580" stroke="0" extrusionOk="0">
                <a:moveTo>
                  <a:pt x="0" y="0"/>
                </a:moveTo>
                <a:cubicBezTo>
                  <a:pt x="136601" y="-4537"/>
                  <a:pt x="281939" y="22723"/>
                  <a:pt x="419100" y="0"/>
                </a:cubicBezTo>
                <a:cubicBezTo>
                  <a:pt x="556261" y="-22723"/>
                  <a:pt x="654157" y="36649"/>
                  <a:pt x="838200" y="0"/>
                </a:cubicBezTo>
                <a:cubicBezTo>
                  <a:pt x="842955" y="19986"/>
                  <a:pt x="831117" y="43479"/>
                  <a:pt x="838200" y="68580"/>
                </a:cubicBezTo>
                <a:cubicBezTo>
                  <a:pt x="681293" y="116552"/>
                  <a:pt x="507023" y="35019"/>
                  <a:pt x="410718" y="68580"/>
                </a:cubicBezTo>
                <a:cubicBezTo>
                  <a:pt x="314413" y="102141"/>
                  <a:pt x="166678" y="48957"/>
                  <a:pt x="0" y="68580"/>
                </a:cubicBezTo>
                <a:cubicBezTo>
                  <a:pt x="-619" y="52428"/>
                  <a:pt x="5935" y="21573"/>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781706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55F93-1343-E44B-84C8-F724666E923C}"/>
              </a:ext>
            </a:extLst>
          </p:cNvPr>
          <p:cNvSpPr>
            <a:spLocks noGrp="1"/>
          </p:cNvSpPr>
          <p:nvPr>
            <p:ph type="title"/>
          </p:nvPr>
        </p:nvSpPr>
        <p:spPr>
          <a:xfrm>
            <a:off x="472440" y="22858"/>
            <a:ext cx="10515600" cy="1325563"/>
          </a:xfrm>
        </p:spPr>
        <p:txBody>
          <a:bodyPr/>
          <a:lstStyle/>
          <a:p>
            <a:r>
              <a:rPr lang="en-GB" b="1" dirty="0">
                <a:latin typeface="Georgia" panose="02040502050405020303" pitchFamily="18" charset="0"/>
              </a:rPr>
              <a:t>Latin America and the Caribbean</a:t>
            </a:r>
          </a:p>
        </p:txBody>
      </p:sp>
      <p:sp>
        <p:nvSpPr>
          <p:cNvPr id="3" name="Content Placeholder 2">
            <a:extLst>
              <a:ext uri="{FF2B5EF4-FFF2-40B4-BE49-F238E27FC236}">
                <a16:creationId xmlns:a16="http://schemas.microsoft.com/office/drawing/2014/main" id="{16FE6343-F9AC-8D4A-A603-8903CC125611}"/>
              </a:ext>
            </a:extLst>
          </p:cNvPr>
          <p:cNvSpPr>
            <a:spLocks noGrp="1"/>
          </p:cNvSpPr>
          <p:nvPr>
            <p:ph idx="1"/>
          </p:nvPr>
        </p:nvSpPr>
        <p:spPr>
          <a:xfrm>
            <a:off x="226811" y="1710573"/>
            <a:ext cx="11738377" cy="5532437"/>
          </a:xfrm>
        </p:spPr>
        <p:txBody>
          <a:bodyPr>
            <a:normAutofit/>
          </a:bodyPr>
          <a:lstStyle/>
          <a:p>
            <a:pPr marL="0" indent="0">
              <a:buNone/>
            </a:pPr>
            <a:r>
              <a:rPr lang="en-GB" dirty="0"/>
              <a:t>In 1961, Kennedy was informed by the Directory of the CIA that by maintaining Cuban independence and reforming Cuba, Castro was in danger of initiating the fall of ‘most of Latin America’. This was due to the unequal social and economic conditions in so many Latin American countries.</a:t>
            </a:r>
          </a:p>
          <a:p>
            <a:r>
              <a:rPr lang="en-GB" i="1" dirty="0"/>
              <a:t>Cuba’s example and revolutionary ideas, if successfully spread would also  increase Cuba’s security</a:t>
            </a:r>
          </a:p>
          <a:p>
            <a:r>
              <a:rPr lang="en-GB" i="1" dirty="0"/>
              <a:t>To revolutionary groups in Latin America, Cuba gave financial and logistical aid and military training to revolutionary groups. However, by the end of 1964, most of the guerrilla groups that had received such aid were suffering from setbacks</a:t>
            </a:r>
          </a:p>
          <a:p>
            <a:pPr marL="0" indent="0">
              <a:buNone/>
            </a:pPr>
            <a:endParaRPr lang="en-GB" dirty="0"/>
          </a:p>
        </p:txBody>
      </p:sp>
      <p:sp>
        <p:nvSpPr>
          <p:cNvPr id="4" name="Title 1">
            <a:extLst>
              <a:ext uri="{FF2B5EF4-FFF2-40B4-BE49-F238E27FC236}">
                <a16:creationId xmlns:a16="http://schemas.microsoft.com/office/drawing/2014/main" id="{28F4F83A-2460-384F-8B4B-F21EE6201DBE}"/>
              </a:ext>
            </a:extLst>
          </p:cNvPr>
          <p:cNvSpPr txBox="1">
            <a:spLocks/>
          </p:cNvSpPr>
          <p:nvPr/>
        </p:nvSpPr>
        <p:spPr>
          <a:xfrm flipV="1">
            <a:off x="10126980" y="708500"/>
            <a:ext cx="2065020" cy="45719"/>
          </a:xfrm>
          <a:custGeom>
            <a:avLst/>
            <a:gdLst>
              <a:gd name="connsiteX0" fmla="*/ 0 w 2065020"/>
              <a:gd name="connsiteY0" fmla="*/ 0 h 45719"/>
              <a:gd name="connsiteX1" fmla="*/ 495605 w 2065020"/>
              <a:gd name="connsiteY1" fmla="*/ 0 h 45719"/>
              <a:gd name="connsiteX2" fmla="*/ 1053160 w 2065020"/>
              <a:gd name="connsiteY2" fmla="*/ 0 h 45719"/>
              <a:gd name="connsiteX3" fmla="*/ 1590065 w 2065020"/>
              <a:gd name="connsiteY3" fmla="*/ 0 h 45719"/>
              <a:gd name="connsiteX4" fmla="*/ 2065020 w 2065020"/>
              <a:gd name="connsiteY4" fmla="*/ 0 h 45719"/>
              <a:gd name="connsiteX5" fmla="*/ 2065020 w 2065020"/>
              <a:gd name="connsiteY5" fmla="*/ 45719 h 45719"/>
              <a:gd name="connsiteX6" fmla="*/ 1569415 w 2065020"/>
              <a:gd name="connsiteY6" fmla="*/ 45719 h 45719"/>
              <a:gd name="connsiteX7" fmla="*/ 1011860 w 2065020"/>
              <a:gd name="connsiteY7" fmla="*/ 45719 h 45719"/>
              <a:gd name="connsiteX8" fmla="*/ 536905 w 2065020"/>
              <a:gd name="connsiteY8" fmla="*/ 45719 h 45719"/>
              <a:gd name="connsiteX9" fmla="*/ 0 w 2065020"/>
              <a:gd name="connsiteY9" fmla="*/ 45719 h 45719"/>
              <a:gd name="connsiteX10" fmla="*/ 0 w 2065020"/>
              <a:gd name="connsiteY10"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5020" h="45719" fill="none" extrusionOk="0">
                <a:moveTo>
                  <a:pt x="0" y="0"/>
                </a:moveTo>
                <a:cubicBezTo>
                  <a:pt x="208534" y="-7292"/>
                  <a:pt x="394065" y="14758"/>
                  <a:pt x="495605" y="0"/>
                </a:cubicBezTo>
                <a:cubicBezTo>
                  <a:pt x="597145" y="-14758"/>
                  <a:pt x="794192" y="18955"/>
                  <a:pt x="1053160" y="0"/>
                </a:cubicBezTo>
                <a:cubicBezTo>
                  <a:pt x="1312129" y="-18955"/>
                  <a:pt x="1325205" y="30453"/>
                  <a:pt x="1590065" y="0"/>
                </a:cubicBezTo>
                <a:cubicBezTo>
                  <a:pt x="1854926" y="-30453"/>
                  <a:pt x="1883511" y="3647"/>
                  <a:pt x="2065020" y="0"/>
                </a:cubicBezTo>
                <a:cubicBezTo>
                  <a:pt x="2066104" y="13948"/>
                  <a:pt x="2064405" y="32175"/>
                  <a:pt x="2065020" y="45719"/>
                </a:cubicBezTo>
                <a:cubicBezTo>
                  <a:pt x="1932877" y="80184"/>
                  <a:pt x="1704944" y="514"/>
                  <a:pt x="1569415" y="45719"/>
                </a:cubicBezTo>
                <a:cubicBezTo>
                  <a:pt x="1433887" y="90924"/>
                  <a:pt x="1222095" y="-7699"/>
                  <a:pt x="1011860" y="45719"/>
                </a:cubicBezTo>
                <a:cubicBezTo>
                  <a:pt x="801626" y="99137"/>
                  <a:pt x="720193" y="21892"/>
                  <a:pt x="536905" y="45719"/>
                </a:cubicBezTo>
                <a:cubicBezTo>
                  <a:pt x="353617" y="69546"/>
                  <a:pt x="203634" y="20232"/>
                  <a:pt x="0" y="45719"/>
                </a:cubicBezTo>
                <a:cubicBezTo>
                  <a:pt x="-4848" y="31977"/>
                  <a:pt x="94" y="21133"/>
                  <a:pt x="0" y="0"/>
                </a:cubicBezTo>
                <a:close/>
              </a:path>
              <a:path w="2065020" h="45719" stroke="0" extrusionOk="0">
                <a:moveTo>
                  <a:pt x="0" y="0"/>
                </a:moveTo>
                <a:cubicBezTo>
                  <a:pt x="169314" y="-56201"/>
                  <a:pt x="344280" y="51298"/>
                  <a:pt x="516255" y="0"/>
                </a:cubicBezTo>
                <a:cubicBezTo>
                  <a:pt x="688230" y="-51298"/>
                  <a:pt x="889549" y="34701"/>
                  <a:pt x="991210" y="0"/>
                </a:cubicBezTo>
                <a:cubicBezTo>
                  <a:pt x="1092872" y="-34701"/>
                  <a:pt x="1324638" y="42621"/>
                  <a:pt x="1548765" y="0"/>
                </a:cubicBezTo>
                <a:cubicBezTo>
                  <a:pt x="1772893" y="-42621"/>
                  <a:pt x="1860651" y="25649"/>
                  <a:pt x="2065020" y="0"/>
                </a:cubicBezTo>
                <a:cubicBezTo>
                  <a:pt x="2068048" y="21851"/>
                  <a:pt x="2063838" y="32418"/>
                  <a:pt x="2065020" y="45719"/>
                </a:cubicBezTo>
                <a:cubicBezTo>
                  <a:pt x="1842680" y="77758"/>
                  <a:pt x="1753419" y="25642"/>
                  <a:pt x="1590065" y="45719"/>
                </a:cubicBezTo>
                <a:cubicBezTo>
                  <a:pt x="1426711" y="65796"/>
                  <a:pt x="1327876" y="17658"/>
                  <a:pt x="1135761" y="45719"/>
                </a:cubicBezTo>
                <a:cubicBezTo>
                  <a:pt x="943646" y="73780"/>
                  <a:pt x="735023" y="-17216"/>
                  <a:pt x="598856" y="45719"/>
                </a:cubicBezTo>
                <a:cubicBezTo>
                  <a:pt x="462690" y="108654"/>
                  <a:pt x="200194" y="23513"/>
                  <a:pt x="0" y="45719"/>
                </a:cubicBezTo>
                <a:cubicBezTo>
                  <a:pt x="-4055" y="24710"/>
                  <a:pt x="1703" y="17817"/>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A7A94DFE-56D0-D14E-AC11-78D547F815C2}"/>
              </a:ext>
            </a:extLst>
          </p:cNvPr>
          <p:cNvSpPr txBox="1">
            <a:spLocks/>
          </p:cNvSpPr>
          <p:nvPr/>
        </p:nvSpPr>
        <p:spPr>
          <a:xfrm flipV="1">
            <a:off x="0" y="677859"/>
            <a:ext cx="472440" cy="45720"/>
          </a:xfrm>
          <a:custGeom>
            <a:avLst/>
            <a:gdLst>
              <a:gd name="connsiteX0" fmla="*/ 0 w 472440"/>
              <a:gd name="connsiteY0" fmla="*/ 0 h 45720"/>
              <a:gd name="connsiteX1" fmla="*/ 472440 w 472440"/>
              <a:gd name="connsiteY1" fmla="*/ 0 h 45720"/>
              <a:gd name="connsiteX2" fmla="*/ 472440 w 472440"/>
              <a:gd name="connsiteY2" fmla="*/ 45720 h 45720"/>
              <a:gd name="connsiteX3" fmla="*/ 0 w 472440"/>
              <a:gd name="connsiteY3" fmla="*/ 45720 h 45720"/>
              <a:gd name="connsiteX4" fmla="*/ 0 w 472440"/>
              <a:gd name="connsiteY4" fmla="*/ 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 h="45720" fill="none" extrusionOk="0">
                <a:moveTo>
                  <a:pt x="0" y="0"/>
                </a:moveTo>
                <a:cubicBezTo>
                  <a:pt x="122350" y="-29749"/>
                  <a:pt x="370032" y="2116"/>
                  <a:pt x="472440" y="0"/>
                </a:cubicBezTo>
                <a:cubicBezTo>
                  <a:pt x="475964" y="10052"/>
                  <a:pt x="468685" y="30295"/>
                  <a:pt x="472440" y="45720"/>
                </a:cubicBezTo>
                <a:cubicBezTo>
                  <a:pt x="244202" y="70445"/>
                  <a:pt x="208296" y="-4184"/>
                  <a:pt x="0" y="45720"/>
                </a:cubicBezTo>
                <a:cubicBezTo>
                  <a:pt x="-2994" y="27080"/>
                  <a:pt x="4077" y="16824"/>
                  <a:pt x="0" y="0"/>
                </a:cubicBezTo>
                <a:close/>
              </a:path>
              <a:path w="472440" h="45720" stroke="0" extrusionOk="0">
                <a:moveTo>
                  <a:pt x="0" y="0"/>
                </a:moveTo>
                <a:cubicBezTo>
                  <a:pt x="104260" y="-8195"/>
                  <a:pt x="342356" y="30038"/>
                  <a:pt x="472440" y="0"/>
                </a:cubicBezTo>
                <a:cubicBezTo>
                  <a:pt x="473281" y="14977"/>
                  <a:pt x="467803" y="36056"/>
                  <a:pt x="472440" y="45720"/>
                </a:cubicBezTo>
                <a:cubicBezTo>
                  <a:pt x="285912" y="55097"/>
                  <a:pt x="210354" y="4733"/>
                  <a:pt x="0" y="45720"/>
                </a:cubicBezTo>
                <a:cubicBezTo>
                  <a:pt x="-4296" y="25520"/>
                  <a:pt x="632" y="15185"/>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2714238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70F48-38FE-044B-BDA7-0780CB8B312D}"/>
              </a:ext>
            </a:extLst>
          </p:cNvPr>
          <p:cNvSpPr>
            <a:spLocks noGrp="1"/>
          </p:cNvSpPr>
          <p:nvPr>
            <p:ph type="title"/>
          </p:nvPr>
        </p:nvSpPr>
        <p:spPr>
          <a:xfrm>
            <a:off x="502920" y="-121921"/>
            <a:ext cx="10515600" cy="1325563"/>
          </a:xfrm>
        </p:spPr>
        <p:txBody>
          <a:bodyPr/>
          <a:lstStyle/>
          <a:p>
            <a:r>
              <a:rPr lang="en-GB" b="1" dirty="0">
                <a:latin typeface="Georgia" panose="02040502050405020303" pitchFamily="18" charset="0"/>
              </a:rPr>
              <a:t>Bolivia 1966-1967</a:t>
            </a:r>
          </a:p>
        </p:txBody>
      </p:sp>
      <p:sp>
        <p:nvSpPr>
          <p:cNvPr id="3" name="Content Placeholder 2">
            <a:extLst>
              <a:ext uri="{FF2B5EF4-FFF2-40B4-BE49-F238E27FC236}">
                <a16:creationId xmlns:a16="http://schemas.microsoft.com/office/drawing/2014/main" id="{FB4FB66C-93C9-E94C-8E7A-EC333A560164}"/>
              </a:ext>
            </a:extLst>
          </p:cNvPr>
          <p:cNvSpPr>
            <a:spLocks noGrp="1"/>
          </p:cNvSpPr>
          <p:nvPr>
            <p:ph idx="1"/>
          </p:nvPr>
        </p:nvSpPr>
        <p:spPr>
          <a:xfrm>
            <a:off x="418070" y="1253331"/>
            <a:ext cx="5677929" cy="5586414"/>
          </a:xfrm>
        </p:spPr>
        <p:txBody>
          <a:bodyPr>
            <a:normAutofit/>
          </a:bodyPr>
          <a:lstStyle/>
          <a:p>
            <a:pPr marL="0" indent="0">
              <a:buNone/>
            </a:pPr>
            <a:r>
              <a:rPr lang="en-GB" sz="2400" dirty="0"/>
              <a:t>In November 1966, Che Guevara went to Bolivia with several other Cuban fighters to help the ELN guerrillas struggle against the military dictatorship that had been established there in 1964 with aid from the US. </a:t>
            </a:r>
          </a:p>
          <a:p>
            <a:r>
              <a:rPr lang="en-GB" sz="2400" i="1" dirty="0"/>
              <a:t>If Guevara was successful, this would end Cuba’s isolation in the region, helping to improve its security and end US and Western imperialism by spreading the revolution</a:t>
            </a:r>
          </a:p>
          <a:p>
            <a:r>
              <a:rPr lang="en-GB" sz="2400" i="1" dirty="0"/>
              <a:t>This insurgency only lasted from March to October 1967 however it made Cubans proud of their country’s role, enhancing the popularity of Castro’s regime.</a:t>
            </a:r>
          </a:p>
          <a:p>
            <a:pPr marL="0" indent="0">
              <a:buNone/>
            </a:pPr>
            <a:endParaRPr lang="en-GB" dirty="0"/>
          </a:p>
        </p:txBody>
      </p:sp>
      <p:pic>
        <p:nvPicPr>
          <p:cNvPr id="4" name="Picture 3">
            <a:extLst>
              <a:ext uri="{FF2B5EF4-FFF2-40B4-BE49-F238E27FC236}">
                <a16:creationId xmlns:a16="http://schemas.microsoft.com/office/drawing/2014/main" id="{208DFA17-8807-634F-AC19-AB1359BAB2C3}"/>
              </a:ext>
            </a:extLst>
          </p:cNvPr>
          <p:cNvPicPr>
            <a:picLocks noChangeAspect="1"/>
          </p:cNvPicPr>
          <p:nvPr/>
        </p:nvPicPr>
        <p:blipFill>
          <a:blip r:embed="rId2"/>
          <a:stretch>
            <a:fillRect/>
          </a:stretch>
        </p:blipFill>
        <p:spPr>
          <a:xfrm>
            <a:off x="7703646" y="842827"/>
            <a:ext cx="4070284" cy="2814773"/>
          </a:xfrm>
          <a:prstGeom prst="rect">
            <a:avLst/>
          </a:prstGeom>
        </p:spPr>
      </p:pic>
      <p:pic>
        <p:nvPicPr>
          <p:cNvPr id="5" name="Picture 4">
            <a:extLst>
              <a:ext uri="{FF2B5EF4-FFF2-40B4-BE49-F238E27FC236}">
                <a16:creationId xmlns:a16="http://schemas.microsoft.com/office/drawing/2014/main" id="{1F67F505-761D-3941-8E63-5CEB9D9FB33B}"/>
              </a:ext>
            </a:extLst>
          </p:cNvPr>
          <p:cNvPicPr>
            <a:picLocks noChangeAspect="1"/>
          </p:cNvPicPr>
          <p:nvPr/>
        </p:nvPicPr>
        <p:blipFill>
          <a:blip r:embed="rId3"/>
          <a:stretch>
            <a:fillRect/>
          </a:stretch>
        </p:blipFill>
        <p:spPr>
          <a:xfrm>
            <a:off x="6293707" y="3830126"/>
            <a:ext cx="5016217" cy="2841043"/>
          </a:xfrm>
          <a:prstGeom prst="rect">
            <a:avLst/>
          </a:prstGeom>
        </p:spPr>
      </p:pic>
      <p:sp>
        <p:nvSpPr>
          <p:cNvPr id="6" name="Title 1">
            <a:extLst>
              <a:ext uri="{FF2B5EF4-FFF2-40B4-BE49-F238E27FC236}">
                <a16:creationId xmlns:a16="http://schemas.microsoft.com/office/drawing/2014/main" id="{14C4E636-ACED-AE49-9B9A-1C4002ED5B64}"/>
              </a:ext>
            </a:extLst>
          </p:cNvPr>
          <p:cNvSpPr txBox="1">
            <a:spLocks/>
          </p:cNvSpPr>
          <p:nvPr/>
        </p:nvSpPr>
        <p:spPr>
          <a:xfrm flipV="1">
            <a:off x="5760720" y="537092"/>
            <a:ext cx="6431280" cy="49518"/>
          </a:xfrm>
          <a:custGeom>
            <a:avLst/>
            <a:gdLst>
              <a:gd name="connsiteX0" fmla="*/ 0 w 6431280"/>
              <a:gd name="connsiteY0" fmla="*/ 0 h 49518"/>
              <a:gd name="connsiteX1" fmla="*/ 391723 w 6431280"/>
              <a:gd name="connsiteY1" fmla="*/ 0 h 49518"/>
              <a:gd name="connsiteX2" fmla="*/ 1040698 w 6431280"/>
              <a:gd name="connsiteY2" fmla="*/ 0 h 49518"/>
              <a:gd name="connsiteX3" fmla="*/ 1496734 w 6431280"/>
              <a:gd name="connsiteY3" fmla="*/ 0 h 49518"/>
              <a:gd name="connsiteX4" fmla="*/ 1888458 w 6431280"/>
              <a:gd name="connsiteY4" fmla="*/ 0 h 49518"/>
              <a:gd name="connsiteX5" fmla="*/ 2344494 w 6431280"/>
              <a:gd name="connsiteY5" fmla="*/ 0 h 49518"/>
              <a:gd name="connsiteX6" fmla="*/ 2864843 w 6431280"/>
              <a:gd name="connsiteY6" fmla="*/ 0 h 49518"/>
              <a:gd name="connsiteX7" fmla="*/ 3578130 w 6431280"/>
              <a:gd name="connsiteY7" fmla="*/ 0 h 49518"/>
              <a:gd name="connsiteX8" fmla="*/ 4291418 w 6431280"/>
              <a:gd name="connsiteY8" fmla="*/ 0 h 49518"/>
              <a:gd name="connsiteX9" fmla="*/ 4683141 w 6431280"/>
              <a:gd name="connsiteY9" fmla="*/ 0 h 49518"/>
              <a:gd name="connsiteX10" fmla="*/ 5267803 w 6431280"/>
              <a:gd name="connsiteY10" fmla="*/ 0 h 49518"/>
              <a:gd name="connsiteX11" fmla="*/ 6431280 w 6431280"/>
              <a:gd name="connsiteY11" fmla="*/ 0 h 49518"/>
              <a:gd name="connsiteX12" fmla="*/ 6431280 w 6431280"/>
              <a:gd name="connsiteY12" fmla="*/ 49518 h 49518"/>
              <a:gd name="connsiteX13" fmla="*/ 5846618 w 6431280"/>
              <a:gd name="connsiteY13" fmla="*/ 49518 h 49518"/>
              <a:gd name="connsiteX14" fmla="*/ 5326269 w 6431280"/>
              <a:gd name="connsiteY14" fmla="*/ 49518 h 49518"/>
              <a:gd name="connsiteX15" fmla="*/ 4677295 w 6431280"/>
              <a:gd name="connsiteY15" fmla="*/ 49518 h 49518"/>
              <a:gd name="connsiteX16" fmla="*/ 4156946 w 6431280"/>
              <a:gd name="connsiteY16" fmla="*/ 49518 h 49518"/>
              <a:gd name="connsiteX17" fmla="*/ 3636597 w 6431280"/>
              <a:gd name="connsiteY17" fmla="*/ 49518 h 49518"/>
              <a:gd name="connsiteX18" fmla="*/ 3180560 w 6431280"/>
              <a:gd name="connsiteY18" fmla="*/ 49518 h 49518"/>
              <a:gd name="connsiteX19" fmla="*/ 2724524 w 6431280"/>
              <a:gd name="connsiteY19" fmla="*/ 49518 h 49518"/>
              <a:gd name="connsiteX20" fmla="*/ 2204175 w 6431280"/>
              <a:gd name="connsiteY20" fmla="*/ 49518 h 49518"/>
              <a:gd name="connsiteX21" fmla="*/ 1619513 w 6431280"/>
              <a:gd name="connsiteY21" fmla="*/ 49518 h 49518"/>
              <a:gd name="connsiteX22" fmla="*/ 1163477 w 6431280"/>
              <a:gd name="connsiteY22" fmla="*/ 49518 h 49518"/>
              <a:gd name="connsiteX23" fmla="*/ 771754 w 6431280"/>
              <a:gd name="connsiteY23" fmla="*/ 49518 h 49518"/>
              <a:gd name="connsiteX24" fmla="*/ 0 w 6431280"/>
              <a:gd name="connsiteY24" fmla="*/ 49518 h 49518"/>
              <a:gd name="connsiteX25" fmla="*/ 0 w 6431280"/>
              <a:gd name="connsiteY25" fmla="*/ 0 h 4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31280" h="49518" fill="none" extrusionOk="0">
                <a:moveTo>
                  <a:pt x="0" y="0"/>
                </a:moveTo>
                <a:cubicBezTo>
                  <a:pt x="177855" y="-14192"/>
                  <a:pt x="211163" y="22322"/>
                  <a:pt x="391723" y="0"/>
                </a:cubicBezTo>
                <a:cubicBezTo>
                  <a:pt x="572283" y="-22322"/>
                  <a:pt x="889508" y="54706"/>
                  <a:pt x="1040698" y="0"/>
                </a:cubicBezTo>
                <a:cubicBezTo>
                  <a:pt x="1191889" y="-54706"/>
                  <a:pt x="1380726" y="39840"/>
                  <a:pt x="1496734" y="0"/>
                </a:cubicBezTo>
                <a:cubicBezTo>
                  <a:pt x="1612742" y="-39840"/>
                  <a:pt x="1696712" y="25827"/>
                  <a:pt x="1888458" y="0"/>
                </a:cubicBezTo>
                <a:cubicBezTo>
                  <a:pt x="2080204" y="-25827"/>
                  <a:pt x="2200806" y="48288"/>
                  <a:pt x="2344494" y="0"/>
                </a:cubicBezTo>
                <a:cubicBezTo>
                  <a:pt x="2488182" y="-48288"/>
                  <a:pt x="2757416" y="27555"/>
                  <a:pt x="2864843" y="0"/>
                </a:cubicBezTo>
                <a:cubicBezTo>
                  <a:pt x="2972270" y="-27555"/>
                  <a:pt x="3271669" y="45800"/>
                  <a:pt x="3578130" y="0"/>
                </a:cubicBezTo>
                <a:cubicBezTo>
                  <a:pt x="3884591" y="-45800"/>
                  <a:pt x="4040319" y="22407"/>
                  <a:pt x="4291418" y="0"/>
                </a:cubicBezTo>
                <a:cubicBezTo>
                  <a:pt x="4542517" y="-22407"/>
                  <a:pt x="4569652" y="32089"/>
                  <a:pt x="4683141" y="0"/>
                </a:cubicBezTo>
                <a:cubicBezTo>
                  <a:pt x="4796630" y="-32089"/>
                  <a:pt x="5024586" y="41242"/>
                  <a:pt x="5267803" y="0"/>
                </a:cubicBezTo>
                <a:cubicBezTo>
                  <a:pt x="5511020" y="-41242"/>
                  <a:pt x="6148068" y="64697"/>
                  <a:pt x="6431280" y="0"/>
                </a:cubicBezTo>
                <a:cubicBezTo>
                  <a:pt x="6436157" y="23776"/>
                  <a:pt x="6425404" y="36382"/>
                  <a:pt x="6431280" y="49518"/>
                </a:cubicBezTo>
                <a:cubicBezTo>
                  <a:pt x="6183344" y="52526"/>
                  <a:pt x="6051351" y="17759"/>
                  <a:pt x="5846618" y="49518"/>
                </a:cubicBezTo>
                <a:cubicBezTo>
                  <a:pt x="5641885" y="81277"/>
                  <a:pt x="5542665" y="41831"/>
                  <a:pt x="5326269" y="49518"/>
                </a:cubicBezTo>
                <a:cubicBezTo>
                  <a:pt x="5109873" y="57205"/>
                  <a:pt x="4857769" y="-21955"/>
                  <a:pt x="4677295" y="49518"/>
                </a:cubicBezTo>
                <a:cubicBezTo>
                  <a:pt x="4496821" y="120991"/>
                  <a:pt x="4287020" y="9122"/>
                  <a:pt x="4156946" y="49518"/>
                </a:cubicBezTo>
                <a:cubicBezTo>
                  <a:pt x="4026872" y="89914"/>
                  <a:pt x="3839635" y="44926"/>
                  <a:pt x="3636597" y="49518"/>
                </a:cubicBezTo>
                <a:cubicBezTo>
                  <a:pt x="3433559" y="54110"/>
                  <a:pt x="3328152" y="31478"/>
                  <a:pt x="3180560" y="49518"/>
                </a:cubicBezTo>
                <a:cubicBezTo>
                  <a:pt x="3032968" y="67558"/>
                  <a:pt x="2861428" y="1527"/>
                  <a:pt x="2724524" y="49518"/>
                </a:cubicBezTo>
                <a:cubicBezTo>
                  <a:pt x="2587620" y="97509"/>
                  <a:pt x="2391302" y="5184"/>
                  <a:pt x="2204175" y="49518"/>
                </a:cubicBezTo>
                <a:cubicBezTo>
                  <a:pt x="2017048" y="93852"/>
                  <a:pt x="1838895" y="41090"/>
                  <a:pt x="1619513" y="49518"/>
                </a:cubicBezTo>
                <a:cubicBezTo>
                  <a:pt x="1400131" y="57946"/>
                  <a:pt x="1286285" y="3915"/>
                  <a:pt x="1163477" y="49518"/>
                </a:cubicBezTo>
                <a:cubicBezTo>
                  <a:pt x="1040669" y="95121"/>
                  <a:pt x="911953" y="48337"/>
                  <a:pt x="771754" y="49518"/>
                </a:cubicBezTo>
                <a:cubicBezTo>
                  <a:pt x="631555" y="50699"/>
                  <a:pt x="295883" y="-2003"/>
                  <a:pt x="0" y="49518"/>
                </a:cubicBezTo>
                <a:cubicBezTo>
                  <a:pt x="-5533" y="31441"/>
                  <a:pt x="3720" y="15299"/>
                  <a:pt x="0" y="0"/>
                </a:cubicBezTo>
                <a:close/>
              </a:path>
              <a:path w="6431280" h="49518" stroke="0" extrusionOk="0">
                <a:moveTo>
                  <a:pt x="0" y="0"/>
                </a:moveTo>
                <a:cubicBezTo>
                  <a:pt x="219470" y="-57646"/>
                  <a:pt x="351862" y="66824"/>
                  <a:pt x="584662" y="0"/>
                </a:cubicBezTo>
                <a:cubicBezTo>
                  <a:pt x="817462" y="-66824"/>
                  <a:pt x="866888" y="1111"/>
                  <a:pt x="1040698" y="0"/>
                </a:cubicBezTo>
                <a:cubicBezTo>
                  <a:pt x="1214508" y="-1111"/>
                  <a:pt x="1491587" y="69059"/>
                  <a:pt x="1753985" y="0"/>
                </a:cubicBezTo>
                <a:cubicBezTo>
                  <a:pt x="2016383" y="-69059"/>
                  <a:pt x="2132817" y="38179"/>
                  <a:pt x="2274334" y="0"/>
                </a:cubicBezTo>
                <a:cubicBezTo>
                  <a:pt x="2415851" y="-38179"/>
                  <a:pt x="2656667" y="6893"/>
                  <a:pt x="2794683" y="0"/>
                </a:cubicBezTo>
                <a:cubicBezTo>
                  <a:pt x="2932699" y="-6893"/>
                  <a:pt x="3267927" y="69322"/>
                  <a:pt x="3443658" y="0"/>
                </a:cubicBezTo>
                <a:cubicBezTo>
                  <a:pt x="3619390" y="-69322"/>
                  <a:pt x="3876530" y="1755"/>
                  <a:pt x="4092633" y="0"/>
                </a:cubicBezTo>
                <a:cubicBezTo>
                  <a:pt x="4308736" y="-1755"/>
                  <a:pt x="4451159" y="19822"/>
                  <a:pt x="4548669" y="0"/>
                </a:cubicBezTo>
                <a:cubicBezTo>
                  <a:pt x="4646179" y="-19822"/>
                  <a:pt x="4952410" y="32051"/>
                  <a:pt x="5261956" y="0"/>
                </a:cubicBezTo>
                <a:cubicBezTo>
                  <a:pt x="5571502" y="-32051"/>
                  <a:pt x="6114009" y="86641"/>
                  <a:pt x="6431280" y="0"/>
                </a:cubicBezTo>
                <a:cubicBezTo>
                  <a:pt x="6433815" y="19957"/>
                  <a:pt x="6426135" y="32823"/>
                  <a:pt x="6431280" y="49518"/>
                </a:cubicBezTo>
                <a:cubicBezTo>
                  <a:pt x="6092476" y="71718"/>
                  <a:pt x="5945829" y="-27604"/>
                  <a:pt x="5717993" y="49518"/>
                </a:cubicBezTo>
                <a:cubicBezTo>
                  <a:pt x="5490157" y="126640"/>
                  <a:pt x="5355264" y="43794"/>
                  <a:pt x="5069018" y="49518"/>
                </a:cubicBezTo>
                <a:cubicBezTo>
                  <a:pt x="4782773" y="55242"/>
                  <a:pt x="4768817" y="30801"/>
                  <a:pt x="4484356" y="49518"/>
                </a:cubicBezTo>
                <a:cubicBezTo>
                  <a:pt x="4199895" y="68235"/>
                  <a:pt x="4186538" y="27695"/>
                  <a:pt x="4028320" y="49518"/>
                </a:cubicBezTo>
                <a:cubicBezTo>
                  <a:pt x="3870102" y="71341"/>
                  <a:pt x="3715973" y="35526"/>
                  <a:pt x="3443658" y="49518"/>
                </a:cubicBezTo>
                <a:cubicBezTo>
                  <a:pt x="3171343" y="63510"/>
                  <a:pt x="3244371" y="27879"/>
                  <a:pt x="3051935" y="49518"/>
                </a:cubicBezTo>
                <a:cubicBezTo>
                  <a:pt x="2859499" y="71157"/>
                  <a:pt x="2713279" y="21068"/>
                  <a:pt x="2531586" y="49518"/>
                </a:cubicBezTo>
                <a:cubicBezTo>
                  <a:pt x="2349893" y="77968"/>
                  <a:pt x="2269822" y="19956"/>
                  <a:pt x="2075549" y="49518"/>
                </a:cubicBezTo>
                <a:cubicBezTo>
                  <a:pt x="1881276" y="79080"/>
                  <a:pt x="1849864" y="42670"/>
                  <a:pt x="1683826" y="49518"/>
                </a:cubicBezTo>
                <a:cubicBezTo>
                  <a:pt x="1517788" y="56366"/>
                  <a:pt x="1219484" y="43886"/>
                  <a:pt x="1034851" y="49518"/>
                </a:cubicBezTo>
                <a:cubicBezTo>
                  <a:pt x="850219" y="55150"/>
                  <a:pt x="378955" y="-74598"/>
                  <a:pt x="0" y="49518"/>
                </a:cubicBezTo>
                <a:cubicBezTo>
                  <a:pt x="-176" y="33481"/>
                  <a:pt x="4303" y="20764"/>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7" name="Title 1">
            <a:extLst>
              <a:ext uri="{FF2B5EF4-FFF2-40B4-BE49-F238E27FC236}">
                <a16:creationId xmlns:a16="http://schemas.microsoft.com/office/drawing/2014/main" id="{BE69C634-3960-8F40-A28F-BCDE9B10CEA9}"/>
              </a:ext>
            </a:extLst>
          </p:cNvPr>
          <p:cNvSpPr txBox="1">
            <a:spLocks/>
          </p:cNvSpPr>
          <p:nvPr/>
        </p:nvSpPr>
        <p:spPr>
          <a:xfrm flipV="1">
            <a:off x="-43456" y="540890"/>
            <a:ext cx="461526" cy="45719"/>
          </a:xfrm>
          <a:custGeom>
            <a:avLst/>
            <a:gdLst>
              <a:gd name="connsiteX0" fmla="*/ 0 w 461526"/>
              <a:gd name="connsiteY0" fmla="*/ 0 h 45719"/>
              <a:gd name="connsiteX1" fmla="*/ 461526 w 461526"/>
              <a:gd name="connsiteY1" fmla="*/ 0 h 45719"/>
              <a:gd name="connsiteX2" fmla="*/ 461526 w 461526"/>
              <a:gd name="connsiteY2" fmla="*/ 45719 h 45719"/>
              <a:gd name="connsiteX3" fmla="*/ 0 w 461526"/>
              <a:gd name="connsiteY3" fmla="*/ 45719 h 45719"/>
              <a:gd name="connsiteX4" fmla="*/ 0 w 461526"/>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526" h="45719" fill="none" extrusionOk="0">
                <a:moveTo>
                  <a:pt x="0" y="0"/>
                </a:moveTo>
                <a:cubicBezTo>
                  <a:pt x="209012" y="-22096"/>
                  <a:pt x="294846" y="41870"/>
                  <a:pt x="461526" y="0"/>
                </a:cubicBezTo>
                <a:cubicBezTo>
                  <a:pt x="461681" y="18101"/>
                  <a:pt x="456453" y="35733"/>
                  <a:pt x="461526" y="45719"/>
                </a:cubicBezTo>
                <a:cubicBezTo>
                  <a:pt x="336649" y="48998"/>
                  <a:pt x="135775" y="20369"/>
                  <a:pt x="0" y="45719"/>
                </a:cubicBezTo>
                <a:cubicBezTo>
                  <a:pt x="-3784" y="31532"/>
                  <a:pt x="3899" y="13283"/>
                  <a:pt x="0" y="0"/>
                </a:cubicBezTo>
                <a:close/>
              </a:path>
              <a:path w="461526" h="45719" stroke="0" extrusionOk="0">
                <a:moveTo>
                  <a:pt x="0" y="0"/>
                </a:moveTo>
                <a:cubicBezTo>
                  <a:pt x="106208" y="-1405"/>
                  <a:pt x="309868" y="30227"/>
                  <a:pt x="461526" y="0"/>
                </a:cubicBezTo>
                <a:cubicBezTo>
                  <a:pt x="461792" y="22372"/>
                  <a:pt x="458648" y="27956"/>
                  <a:pt x="461526" y="45719"/>
                </a:cubicBezTo>
                <a:cubicBezTo>
                  <a:pt x="305359" y="93659"/>
                  <a:pt x="230228" y="6346"/>
                  <a:pt x="0" y="45719"/>
                </a:cubicBezTo>
                <a:cubicBezTo>
                  <a:pt x="-3568" y="35523"/>
                  <a:pt x="4143" y="11622"/>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2661340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0D1C2-8069-4648-B469-018581881B90}"/>
              </a:ext>
            </a:extLst>
          </p:cNvPr>
          <p:cNvSpPr>
            <a:spLocks noGrp="1"/>
          </p:cNvSpPr>
          <p:nvPr>
            <p:ph type="title"/>
          </p:nvPr>
        </p:nvSpPr>
        <p:spPr>
          <a:xfrm>
            <a:off x="0" y="1242218"/>
            <a:ext cx="12192000" cy="1325563"/>
          </a:xfrm>
          <a:custGeom>
            <a:avLst/>
            <a:gdLst>
              <a:gd name="connsiteX0" fmla="*/ 0 w 12192000"/>
              <a:gd name="connsiteY0" fmla="*/ 0 h 1325563"/>
              <a:gd name="connsiteX1" fmla="*/ 824411 w 12192000"/>
              <a:gd name="connsiteY1" fmla="*/ 0 h 1325563"/>
              <a:gd name="connsiteX2" fmla="*/ 1526903 w 12192000"/>
              <a:gd name="connsiteY2" fmla="*/ 0 h 1325563"/>
              <a:gd name="connsiteX3" fmla="*/ 2351314 w 12192000"/>
              <a:gd name="connsiteY3" fmla="*/ 0 h 1325563"/>
              <a:gd name="connsiteX4" fmla="*/ 2931886 w 12192000"/>
              <a:gd name="connsiteY4" fmla="*/ 0 h 1325563"/>
              <a:gd name="connsiteX5" fmla="*/ 3634377 w 12192000"/>
              <a:gd name="connsiteY5" fmla="*/ 0 h 1325563"/>
              <a:gd name="connsiteX6" fmla="*/ 4214949 w 12192000"/>
              <a:gd name="connsiteY6" fmla="*/ 0 h 1325563"/>
              <a:gd name="connsiteX7" fmla="*/ 4795520 w 12192000"/>
              <a:gd name="connsiteY7" fmla="*/ 0 h 1325563"/>
              <a:gd name="connsiteX8" fmla="*/ 5376091 w 12192000"/>
              <a:gd name="connsiteY8" fmla="*/ 0 h 1325563"/>
              <a:gd name="connsiteX9" fmla="*/ 5590903 w 12192000"/>
              <a:gd name="connsiteY9" fmla="*/ 0 h 1325563"/>
              <a:gd name="connsiteX10" fmla="*/ 6293394 w 12192000"/>
              <a:gd name="connsiteY10" fmla="*/ 0 h 1325563"/>
              <a:gd name="connsiteX11" fmla="*/ 6508206 w 12192000"/>
              <a:gd name="connsiteY11" fmla="*/ 0 h 1325563"/>
              <a:gd name="connsiteX12" fmla="*/ 7088777 w 12192000"/>
              <a:gd name="connsiteY12" fmla="*/ 0 h 1325563"/>
              <a:gd name="connsiteX13" fmla="*/ 7913189 w 12192000"/>
              <a:gd name="connsiteY13" fmla="*/ 0 h 1325563"/>
              <a:gd name="connsiteX14" fmla="*/ 8737600 w 12192000"/>
              <a:gd name="connsiteY14" fmla="*/ 0 h 1325563"/>
              <a:gd name="connsiteX15" fmla="*/ 9440091 w 12192000"/>
              <a:gd name="connsiteY15" fmla="*/ 0 h 1325563"/>
              <a:gd name="connsiteX16" fmla="*/ 9898743 w 12192000"/>
              <a:gd name="connsiteY16" fmla="*/ 0 h 1325563"/>
              <a:gd name="connsiteX17" fmla="*/ 10113554 w 12192000"/>
              <a:gd name="connsiteY17" fmla="*/ 0 h 1325563"/>
              <a:gd name="connsiteX18" fmla="*/ 10572206 w 12192000"/>
              <a:gd name="connsiteY18" fmla="*/ 0 h 1325563"/>
              <a:gd name="connsiteX19" fmla="*/ 11274697 w 12192000"/>
              <a:gd name="connsiteY19" fmla="*/ 0 h 1325563"/>
              <a:gd name="connsiteX20" fmla="*/ 12192000 w 12192000"/>
              <a:gd name="connsiteY20" fmla="*/ 0 h 1325563"/>
              <a:gd name="connsiteX21" fmla="*/ 12192000 w 12192000"/>
              <a:gd name="connsiteY21" fmla="*/ 402087 h 1325563"/>
              <a:gd name="connsiteX22" fmla="*/ 12192000 w 12192000"/>
              <a:gd name="connsiteY22" fmla="*/ 817431 h 1325563"/>
              <a:gd name="connsiteX23" fmla="*/ 12192000 w 12192000"/>
              <a:gd name="connsiteY23" fmla="*/ 1325563 h 1325563"/>
              <a:gd name="connsiteX24" fmla="*/ 11855269 w 12192000"/>
              <a:gd name="connsiteY24" fmla="*/ 1325563 h 1325563"/>
              <a:gd name="connsiteX25" fmla="*/ 11640457 w 12192000"/>
              <a:gd name="connsiteY25" fmla="*/ 1325563 h 1325563"/>
              <a:gd name="connsiteX26" fmla="*/ 10816046 w 12192000"/>
              <a:gd name="connsiteY26" fmla="*/ 1325563 h 1325563"/>
              <a:gd name="connsiteX27" fmla="*/ 10357394 w 12192000"/>
              <a:gd name="connsiteY27" fmla="*/ 1325563 h 1325563"/>
              <a:gd name="connsiteX28" fmla="*/ 9654903 w 12192000"/>
              <a:gd name="connsiteY28" fmla="*/ 1325563 h 1325563"/>
              <a:gd name="connsiteX29" fmla="*/ 9440091 w 12192000"/>
              <a:gd name="connsiteY29" fmla="*/ 1325563 h 1325563"/>
              <a:gd name="connsiteX30" fmla="*/ 8615680 w 12192000"/>
              <a:gd name="connsiteY30" fmla="*/ 1325563 h 1325563"/>
              <a:gd name="connsiteX31" fmla="*/ 8157029 w 12192000"/>
              <a:gd name="connsiteY31" fmla="*/ 1325563 h 1325563"/>
              <a:gd name="connsiteX32" fmla="*/ 7576457 w 12192000"/>
              <a:gd name="connsiteY32" fmla="*/ 1325563 h 1325563"/>
              <a:gd name="connsiteX33" fmla="*/ 7239726 w 12192000"/>
              <a:gd name="connsiteY33" fmla="*/ 1325563 h 1325563"/>
              <a:gd name="connsiteX34" fmla="*/ 6537234 w 12192000"/>
              <a:gd name="connsiteY34" fmla="*/ 1325563 h 1325563"/>
              <a:gd name="connsiteX35" fmla="*/ 5712823 w 12192000"/>
              <a:gd name="connsiteY35" fmla="*/ 1325563 h 1325563"/>
              <a:gd name="connsiteX36" fmla="*/ 5254171 w 12192000"/>
              <a:gd name="connsiteY36" fmla="*/ 1325563 h 1325563"/>
              <a:gd name="connsiteX37" fmla="*/ 4429760 w 12192000"/>
              <a:gd name="connsiteY37" fmla="*/ 1325563 h 1325563"/>
              <a:gd name="connsiteX38" fmla="*/ 3849189 w 12192000"/>
              <a:gd name="connsiteY38" fmla="*/ 1325563 h 1325563"/>
              <a:gd name="connsiteX39" fmla="*/ 3024777 w 12192000"/>
              <a:gd name="connsiteY39" fmla="*/ 1325563 h 1325563"/>
              <a:gd name="connsiteX40" fmla="*/ 2200366 w 12192000"/>
              <a:gd name="connsiteY40" fmla="*/ 1325563 h 1325563"/>
              <a:gd name="connsiteX41" fmla="*/ 1863634 w 12192000"/>
              <a:gd name="connsiteY41" fmla="*/ 1325563 h 1325563"/>
              <a:gd name="connsiteX42" fmla="*/ 1404983 w 12192000"/>
              <a:gd name="connsiteY42" fmla="*/ 1325563 h 1325563"/>
              <a:gd name="connsiteX43" fmla="*/ 824411 w 12192000"/>
              <a:gd name="connsiteY43" fmla="*/ 1325563 h 1325563"/>
              <a:gd name="connsiteX44" fmla="*/ 0 w 12192000"/>
              <a:gd name="connsiteY44" fmla="*/ 1325563 h 1325563"/>
              <a:gd name="connsiteX45" fmla="*/ 0 w 12192000"/>
              <a:gd name="connsiteY45" fmla="*/ 870453 h 1325563"/>
              <a:gd name="connsiteX46" fmla="*/ 0 w 12192000"/>
              <a:gd name="connsiteY46" fmla="*/ 468366 h 1325563"/>
              <a:gd name="connsiteX47" fmla="*/ 0 w 12192000"/>
              <a:gd name="connsiteY47" fmla="*/ 0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1325563" fill="none" extrusionOk="0">
                <a:moveTo>
                  <a:pt x="0" y="0"/>
                </a:moveTo>
                <a:cubicBezTo>
                  <a:pt x="396107" y="-86398"/>
                  <a:pt x="585218" y="66174"/>
                  <a:pt x="824411" y="0"/>
                </a:cubicBezTo>
                <a:cubicBezTo>
                  <a:pt x="1063604" y="-66174"/>
                  <a:pt x="1374004" y="54484"/>
                  <a:pt x="1526903" y="0"/>
                </a:cubicBezTo>
                <a:cubicBezTo>
                  <a:pt x="1679802" y="-54484"/>
                  <a:pt x="2073888" y="47066"/>
                  <a:pt x="2351314" y="0"/>
                </a:cubicBezTo>
                <a:cubicBezTo>
                  <a:pt x="2628740" y="-47066"/>
                  <a:pt x="2699320" y="652"/>
                  <a:pt x="2931886" y="0"/>
                </a:cubicBezTo>
                <a:cubicBezTo>
                  <a:pt x="3164452" y="-652"/>
                  <a:pt x="3421449" y="1449"/>
                  <a:pt x="3634377" y="0"/>
                </a:cubicBezTo>
                <a:cubicBezTo>
                  <a:pt x="3847305" y="-1449"/>
                  <a:pt x="4093468" y="48516"/>
                  <a:pt x="4214949" y="0"/>
                </a:cubicBezTo>
                <a:cubicBezTo>
                  <a:pt x="4336430" y="-48516"/>
                  <a:pt x="4552273" y="31567"/>
                  <a:pt x="4795520" y="0"/>
                </a:cubicBezTo>
                <a:cubicBezTo>
                  <a:pt x="5038767" y="-31567"/>
                  <a:pt x="5147299" y="24242"/>
                  <a:pt x="5376091" y="0"/>
                </a:cubicBezTo>
                <a:cubicBezTo>
                  <a:pt x="5604883" y="-24242"/>
                  <a:pt x="5525424" y="19282"/>
                  <a:pt x="5590903" y="0"/>
                </a:cubicBezTo>
                <a:cubicBezTo>
                  <a:pt x="5656382" y="-19282"/>
                  <a:pt x="5945950" y="29209"/>
                  <a:pt x="6293394" y="0"/>
                </a:cubicBezTo>
                <a:cubicBezTo>
                  <a:pt x="6640838" y="-29209"/>
                  <a:pt x="6458740" y="10407"/>
                  <a:pt x="6508206" y="0"/>
                </a:cubicBezTo>
                <a:cubicBezTo>
                  <a:pt x="6557672" y="-10407"/>
                  <a:pt x="6897480" y="23173"/>
                  <a:pt x="7088777" y="0"/>
                </a:cubicBezTo>
                <a:cubicBezTo>
                  <a:pt x="7280074" y="-23173"/>
                  <a:pt x="7668126" y="32376"/>
                  <a:pt x="7913189" y="0"/>
                </a:cubicBezTo>
                <a:cubicBezTo>
                  <a:pt x="8158252" y="-32376"/>
                  <a:pt x="8494249" y="36007"/>
                  <a:pt x="8737600" y="0"/>
                </a:cubicBezTo>
                <a:cubicBezTo>
                  <a:pt x="8980951" y="-36007"/>
                  <a:pt x="9299074" y="42434"/>
                  <a:pt x="9440091" y="0"/>
                </a:cubicBezTo>
                <a:cubicBezTo>
                  <a:pt x="9581108" y="-42434"/>
                  <a:pt x="9683124" y="30103"/>
                  <a:pt x="9898743" y="0"/>
                </a:cubicBezTo>
                <a:cubicBezTo>
                  <a:pt x="10114362" y="-30103"/>
                  <a:pt x="10049196" y="19398"/>
                  <a:pt x="10113554" y="0"/>
                </a:cubicBezTo>
                <a:cubicBezTo>
                  <a:pt x="10177912" y="-19398"/>
                  <a:pt x="10458787" y="8867"/>
                  <a:pt x="10572206" y="0"/>
                </a:cubicBezTo>
                <a:cubicBezTo>
                  <a:pt x="10685625" y="-8867"/>
                  <a:pt x="11090804" y="51985"/>
                  <a:pt x="11274697" y="0"/>
                </a:cubicBezTo>
                <a:cubicBezTo>
                  <a:pt x="11458590" y="-51985"/>
                  <a:pt x="11864815" y="1247"/>
                  <a:pt x="12192000" y="0"/>
                </a:cubicBezTo>
                <a:cubicBezTo>
                  <a:pt x="12232686" y="181288"/>
                  <a:pt x="12149352" y="244679"/>
                  <a:pt x="12192000" y="402087"/>
                </a:cubicBezTo>
                <a:cubicBezTo>
                  <a:pt x="12234648" y="559495"/>
                  <a:pt x="12168625" y="637724"/>
                  <a:pt x="12192000" y="817431"/>
                </a:cubicBezTo>
                <a:cubicBezTo>
                  <a:pt x="12215375" y="997138"/>
                  <a:pt x="12177084" y="1162892"/>
                  <a:pt x="12192000" y="1325563"/>
                </a:cubicBezTo>
                <a:cubicBezTo>
                  <a:pt x="12082966" y="1356617"/>
                  <a:pt x="12004868" y="1305467"/>
                  <a:pt x="11855269" y="1325563"/>
                </a:cubicBezTo>
                <a:cubicBezTo>
                  <a:pt x="11705670" y="1345659"/>
                  <a:pt x="11728862" y="1307373"/>
                  <a:pt x="11640457" y="1325563"/>
                </a:cubicBezTo>
                <a:cubicBezTo>
                  <a:pt x="11552052" y="1343753"/>
                  <a:pt x="11014842" y="1281094"/>
                  <a:pt x="10816046" y="1325563"/>
                </a:cubicBezTo>
                <a:cubicBezTo>
                  <a:pt x="10617250" y="1370032"/>
                  <a:pt x="10518289" y="1270995"/>
                  <a:pt x="10357394" y="1325563"/>
                </a:cubicBezTo>
                <a:cubicBezTo>
                  <a:pt x="10196499" y="1380131"/>
                  <a:pt x="9842771" y="1323065"/>
                  <a:pt x="9654903" y="1325563"/>
                </a:cubicBezTo>
                <a:cubicBezTo>
                  <a:pt x="9467035" y="1328061"/>
                  <a:pt x="9492118" y="1312787"/>
                  <a:pt x="9440091" y="1325563"/>
                </a:cubicBezTo>
                <a:cubicBezTo>
                  <a:pt x="9388064" y="1338339"/>
                  <a:pt x="8782390" y="1242341"/>
                  <a:pt x="8615680" y="1325563"/>
                </a:cubicBezTo>
                <a:cubicBezTo>
                  <a:pt x="8448970" y="1408785"/>
                  <a:pt x="8384673" y="1312025"/>
                  <a:pt x="8157029" y="1325563"/>
                </a:cubicBezTo>
                <a:cubicBezTo>
                  <a:pt x="7929385" y="1339101"/>
                  <a:pt x="7711162" y="1276739"/>
                  <a:pt x="7576457" y="1325563"/>
                </a:cubicBezTo>
                <a:cubicBezTo>
                  <a:pt x="7441752" y="1374387"/>
                  <a:pt x="7380124" y="1294948"/>
                  <a:pt x="7239726" y="1325563"/>
                </a:cubicBezTo>
                <a:cubicBezTo>
                  <a:pt x="7099328" y="1356178"/>
                  <a:pt x="6790774" y="1309996"/>
                  <a:pt x="6537234" y="1325563"/>
                </a:cubicBezTo>
                <a:cubicBezTo>
                  <a:pt x="6283694" y="1341130"/>
                  <a:pt x="5882685" y="1236852"/>
                  <a:pt x="5712823" y="1325563"/>
                </a:cubicBezTo>
                <a:cubicBezTo>
                  <a:pt x="5542961" y="1414274"/>
                  <a:pt x="5403650" y="1284982"/>
                  <a:pt x="5254171" y="1325563"/>
                </a:cubicBezTo>
                <a:cubicBezTo>
                  <a:pt x="5104692" y="1366144"/>
                  <a:pt x="4775316" y="1283058"/>
                  <a:pt x="4429760" y="1325563"/>
                </a:cubicBezTo>
                <a:cubicBezTo>
                  <a:pt x="4084204" y="1368068"/>
                  <a:pt x="4000193" y="1312938"/>
                  <a:pt x="3849189" y="1325563"/>
                </a:cubicBezTo>
                <a:cubicBezTo>
                  <a:pt x="3698185" y="1338188"/>
                  <a:pt x="3303185" y="1229082"/>
                  <a:pt x="3024777" y="1325563"/>
                </a:cubicBezTo>
                <a:cubicBezTo>
                  <a:pt x="2746369" y="1422044"/>
                  <a:pt x="2383608" y="1288508"/>
                  <a:pt x="2200366" y="1325563"/>
                </a:cubicBezTo>
                <a:cubicBezTo>
                  <a:pt x="2017124" y="1362618"/>
                  <a:pt x="1989626" y="1306857"/>
                  <a:pt x="1863634" y="1325563"/>
                </a:cubicBezTo>
                <a:cubicBezTo>
                  <a:pt x="1737642" y="1344269"/>
                  <a:pt x="1630752" y="1297595"/>
                  <a:pt x="1404983" y="1325563"/>
                </a:cubicBezTo>
                <a:cubicBezTo>
                  <a:pt x="1179214" y="1353531"/>
                  <a:pt x="1085491" y="1325150"/>
                  <a:pt x="824411" y="1325563"/>
                </a:cubicBezTo>
                <a:cubicBezTo>
                  <a:pt x="563331" y="1325976"/>
                  <a:pt x="396096" y="1264807"/>
                  <a:pt x="0" y="1325563"/>
                </a:cubicBezTo>
                <a:cubicBezTo>
                  <a:pt x="-32312" y="1115567"/>
                  <a:pt x="21663" y="1061601"/>
                  <a:pt x="0" y="870453"/>
                </a:cubicBezTo>
                <a:cubicBezTo>
                  <a:pt x="-21663" y="679305"/>
                  <a:pt x="2015" y="590721"/>
                  <a:pt x="0" y="468366"/>
                </a:cubicBezTo>
                <a:cubicBezTo>
                  <a:pt x="-2015" y="346011"/>
                  <a:pt x="16698" y="122552"/>
                  <a:pt x="0" y="0"/>
                </a:cubicBezTo>
                <a:close/>
              </a:path>
              <a:path w="12192000" h="1325563" stroke="0" extrusionOk="0">
                <a:moveTo>
                  <a:pt x="0" y="0"/>
                </a:moveTo>
                <a:cubicBezTo>
                  <a:pt x="117127" y="-5097"/>
                  <a:pt x="305253" y="1402"/>
                  <a:pt x="458651" y="0"/>
                </a:cubicBezTo>
                <a:cubicBezTo>
                  <a:pt x="612049" y="-1402"/>
                  <a:pt x="595207" y="19573"/>
                  <a:pt x="673463" y="0"/>
                </a:cubicBezTo>
                <a:cubicBezTo>
                  <a:pt x="751719" y="-19573"/>
                  <a:pt x="1110976" y="2947"/>
                  <a:pt x="1497874" y="0"/>
                </a:cubicBezTo>
                <a:cubicBezTo>
                  <a:pt x="1884772" y="-2947"/>
                  <a:pt x="1727277" y="12394"/>
                  <a:pt x="1956526" y="0"/>
                </a:cubicBezTo>
                <a:cubicBezTo>
                  <a:pt x="2185775" y="-12394"/>
                  <a:pt x="2186037" y="21439"/>
                  <a:pt x="2415177" y="0"/>
                </a:cubicBezTo>
                <a:cubicBezTo>
                  <a:pt x="2644317" y="-21439"/>
                  <a:pt x="2980375" y="35203"/>
                  <a:pt x="3239589" y="0"/>
                </a:cubicBezTo>
                <a:cubicBezTo>
                  <a:pt x="3498803" y="-35203"/>
                  <a:pt x="3499976" y="366"/>
                  <a:pt x="3576320" y="0"/>
                </a:cubicBezTo>
                <a:cubicBezTo>
                  <a:pt x="3652664" y="-366"/>
                  <a:pt x="4027617" y="80807"/>
                  <a:pt x="4400731" y="0"/>
                </a:cubicBezTo>
                <a:cubicBezTo>
                  <a:pt x="4773845" y="-80807"/>
                  <a:pt x="4838935" y="27413"/>
                  <a:pt x="5225143" y="0"/>
                </a:cubicBezTo>
                <a:cubicBezTo>
                  <a:pt x="5611351" y="-27413"/>
                  <a:pt x="5670159" y="30339"/>
                  <a:pt x="5805714" y="0"/>
                </a:cubicBezTo>
                <a:cubicBezTo>
                  <a:pt x="5941269" y="-30339"/>
                  <a:pt x="6367077" y="29593"/>
                  <a:pt x="6630126" y="0"/>
                </a:cubicBezTo>
                <a:cubicBezTo>
                  <a:pt x="6893175" y="-29593"/>
                  <a:pt x="6919581" y="35567"/>
                  <a:pt x="7088777" y="0"/>
                </a:cubicBezTo>
                <a:cubicBezTo>
                  <a:pt x="7257973" y="-35567"/>
                  <a:pt x="7359908" y="46992"/>
                  <a:pt x="7547429" y="0"/>
                </a:cubicBezTo>
                <a:cubicBezTo>
                  <a:pt x="7734950" y="-46992"/>
                  <a:pt x="8044814" y="40653"/>
                  <a:pt x="8249920" y="0"/>
                </a:cubicBezTo>
                <a:cubicBezTo>
                  <a:pt x="8455026" y="-40653"/>
                  <a:pt x="8489644" y="23818"/>
                  <a:pt x="8708571" y="0"/>
                </a:cubicBezTo>
                <a:cubicBezTo>
                  <a:pt x="8927498" y="-23818"/>
                  <a:pt x="9259545" y="8651"/>
                  <a:pt x="9532983" y="0"/>
                </a:cubicBezTo>
                <a:cubicBezTo>
                  <a:pt x="9806421" y="-8651"/>
                  <a:pt x="10032831" y="97126"/>
                  <a:pt x="10357394" y="0"/>
                </a:cubicBezTo>
                <a:cubicBezTo>
                  <a:pt x="10681957" y="-97126"/>
                  <a:pt x="10669289" y="18621"/>
                  <a:pt x="10937966" y="0"/>
                </a:cubicBezTo>
                <a:cubicBezTo>
                  <a:pt x="11206643" y="-18621"/>
                  <a:pt x="11228125" y="49914"/>
                  <a:pt x="11396617" y="0"/>
                </a:cubicBezTo>
                <a:cubicBezTo>
                  <a:pt x="11565109" y="-49914"/>
                  <a:pt x="11567903" y="2966"/>
                  <a:pt x="11611429" y="0"/>
                </a:cubicBezTo>
                <a:cubicBezTo>
                  <a:pt x="11654955" y="-2966"/>
                  <a:pt x="11909242" y="42336"/>
                  <a:pt x="12192000" y="0"/>
                </a:cubicBezTo>
                <a:cubicBezTo>
                  <a:pt x="12239572" y="138931"/>
                  <a:pt x="12154154" y="228067"/>
                  <a:pt x="12192000" y="415343"/>
                </a:cubicBezTo>
                <a:cubicBezTo>
                  <a:pt x="12229846" y="602619"/>
                  <a:pt x="12184629" y="663733"/>
                  <a:pt x="12192000" y="843942"/>
                </a:cubicBezTo>
                <a:cubicBezTo>
                  <a:pt x="12199371" y="1024151"/>
                  <a:pt x="12170779" y="1142467"/>
                  <a:pt x="12192000" y="1325563"/>
                </a:cubicBezTo>
                <a:cubicBezTo>
                  <a:pt x="11856889" y="1354251"/>
                  <a:pt x="11833381" y="1269748"/>
                  <a:pt x="11489509" y="1325563"/>
                </a:cubicBezTo>
                <a:cubicBezTo>
                  <a:pt x="11145637" y="1381378"/>
                  <a:pt x="11340202" y="1301824"/>
                  <a:pt x="11274697" y="1325563"/>
                </a:cubicBezTo>
                <a:cubicBezTo>
                  <a:pt x="11209192" y="1349302"/>
                  <a:pt x="10850426" y="1304210"/>
                  <a:pt x="10694126" y="1325563"/>
                </a:cubicBezTo>
                <a:cubicBezTo>
                  <a:pt x="10537826" y="1346916"/>
                  <a:pt x="10450315" y="1295558"/>
                  <a:pt x="10357394" y="1325563"/>
                </a:cubicBezTo>
                <a:cubicBezTo>
                  <a:pt x="10264473" y="1355568"/>
                  <a:pt x="9876693" y="1291097"/>
                  <a:pt x="9654903" y="1325563"/>
                </a:cubicBezTo>
                <a:cubicBezTo>
                  <a:pt x="9433113" y="1360029"/>
                  <a:pt x="9435575" y="1298715"/>
                  <a:pt x="9318171" y="1325563"/>
                </a:cubicBezTo>
                <a:cubicBezTo>
                  <a:pt x="9200767" y="1352411"/>
                  <a:pt x="8921250" y="1291481"/>
                  <a:pt x="8615680" y="1325563"/>
                </a:cubicBezTo>
                <a:cubicBezTo>
                  <a:pt x="8310110" y="1359645"/>
                  <a:pt x="8445742" y="1316347"/>
                  <a:pt x="8400869" y="1325563"/>
                </a:cubicBezTo>
                <a:cubicBezTo>
                  <a:pt x="8355996" y="1334779"/>
                  <a:pt x="7974049" y="1277147"/>
                  <a:pt x="7698377" y="1325563"/>
                </a:cubicBezTo>
                <a:cubicBezTo>
                  <a:pt x="7422705" y="1373979"/>
                  <a:pt x="7490294" y="1319917"/>
                  <a:pt x="7361646" y="1325563"/>
                </a:cubicBezTo>
                <a:cubicBezTo>
                  <a:pt x="7232998" y="1331209"/>
                  <a:pt x="7246798" y="1303710"/>
                  <a:pt x="7146834" y="1325563"/>
                </a:cubicBezTo>
                <a:cubicBezTo>
                  <a:pt x="7046870" y="1347416"/>
                  <a:pt x="6897227" y="1325437"/>
                  <a:pt x="6810103" y="1325563"/>
                </a:cubicBezTo>
                <a:cubicBezTo>
                  <a:pt x="6722979" y="1325689"/>
                  <a:pt x="6286643" y="1256520"/>
                  <a:pt x="6107611" y="1325563"/>
                </a:cubicBezTo>
                <a:cubicBezTo>
                  <a:pt x="5928579" y="1394606"/>
                  <a:pt x="5895602" y="1310586"/>
                  <a:pt x="5770880" y="1325563"/>
                </a:cubicBezTo>
                <a:cubicBezTo>
                  <a:pt x="5646158" y="1340540"/>
                  <a:pt x="5661180" y="1311035"/>
                  <a:pt x="5556069" y="1325563"/>
                </a:cubicBezTo>
                <a:cubicBezTo>
                  <a:pt x="5450958" y="1340091"/>
                  <a:pt x="5313430" y="1296090"/>
                  <a:pt x="5219337" y="1325563"/>
                </a:cubicBezTo>
                <a:cubicBezTo>
                  <a:pt x="5125244" y="1355036"/>
                  <a:pt x="4858781" y="1284244"/>
                  <a:pt x="4760686" y="1325563"/>
                </a:cubicBezTo>
                <a:cubicBezTo>
                  <a:pt x="4662591" y="1366882"/>
                  <a:pt x="4391935" y="1283063"/>
                  <a:pt x="4180114" y="1325563"/>
                </a:cubicBezTo>
                <a:cubicBezTo>
                  <a:pt x="3968293" y="1368063"/>
                  <a:pt x="3911243" y="1314090"/>
                  <a:pt x="3843383" y="1325563"/>
                </a:cubicBezTo>
                <a:cubicBezTo>
                  <a:pt x="3775523" y="1337036"/>
                  <a:pt x="3262201" y="1302240"/>
                  <a:pt x="3018971" y="1325563"/>
                </a:cubicBezTo>
                <a:cubicBezTo>
                  <a:pt x="2775741" y="1348886"/>
                  <a:pt x="2705967" y="1275415"/>
                  <a:pt x="2438400" y="1325563"/>
                </a:cubicBezTo>
                <a:cubicBezTo>
                  <a:pt x="2170833" y="1375711"/>
                  <a:pt x="1854819" y="1256908"/>
                  <a:pt x="1613989" y="1325563"/>
                </a:cubicBezTo>
                <a:cubicBezTo>
                  <a:pt x="1373159" y="1394218"/>
                  <a:pt x="1082872" y="1325335"/>
                  <a:pt x="911497" y="1325563"/>
                </a:cubicBezTo>
                <a:cubicBezTo>
                  <a:pt x="740122" y="1325791"/>
                  <a:pt x="333834" y="1291332"/>
                  <a:pt x="0" y="1325563"/>
                </a:cubicBezTo>
                <a:cubicBezTo>
                  <a:pt x="-9737" y="1116001"/>
                  <a:pt x="42208" y="998079"/>
                  <a:pt x="0" y="870453"/>
                </a:cubicBezTo>
                <a:cubicBezTo>
                  <a:pt x="-42208" y="742827"/>
                  <a:pt x="23372" y="619985"/>
                  <a:pt x="0" y="415343"/>
                </a:cubicBezTo>
                <a:cubicBezTo>
                  <a:pt x="-23372" y="210701"/>
                  <a:pt x="29388" y="150869"/>
                  <a:pt x="0" y="0"/>
                </a:cubicBezTo>
                <a:close/>
              </a:path>
            </a:pathLst>
          </a:custGeom>
          <a:solidFill>
            <a:schemeClr val="tx1"/>
          </a:solidFill>
          <a:ln>
            <a:solidFill>
              <a:schemeClr val="tx1"/>
            </a:solidFill>
            <a:extLst>
              <a:ext uri="{C807C97D-BFC1-408E-A445-0C87EB9F89A2}">
                <ask:lineSketchStyleProps xmlns:ask="http://schemas.microsoft.com/office/drawing/2018/sketchyshapes" sd="1219033472">
                  <ask:type>
                    <ask:lineSketchScribble/>
                  </ask:type>
                </ask:lineSketchStyleProps>
              </a:ext>
            </a:extLst>
          </a:ln>
        </p:spPr>
        <p:txBody>
          <a:bodyPr/>
          <a:lstStyle/>
          <a:p>
            <a:r>
              <a:rPr lang="en-GB" b="1" dirty="0">
                <a:solidFill>
                  <a:schemeClr val="bg1"/>
                </a:solidFill>
                <a:latin typeface="Georgia" panose="02040502050405020303" pitchFamily="18" charset="0"/>
              </a:rPr>
              <a:t>     Foreign policy aims for Cuba</a:t>
            </a:r>
          </a:p>
        </p:txBody>
      </p:sp>
    </p:spTree>
    <p:extLst>
      <p:ext uri="{BB962C8B-B14F-4D97-AF65-F5344CB8AC3E}">
        <p14:creationId xmlns:p14="http://schemas.microsoft.com/office/powerpoint/2010/main" val="120032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B2FA3-DC7B-BE4F-BC96-503F900C00CE}"/>
              </a:ext>
            </a:extLst>
          </p:cNvPr>
          <p:cNvSpPr>
            <a:spLocks noGrp="1"/>
          </p:cNvSpPr>
          <p:nvPr>
            <p:ph type="title"/>
          </p:nvPr>
        </p:nvSpPr>
        <p:spPr>
          <a:xfrm>
            <a:off x="507656" y="-170132"/>
            <a:ext cx="10515600" cy="1325563"/>
          </a:xfrm>
        </p:spPr>
        <p:txBody>
          <a:bodyPr/>
          <a:lstStyle/>
          <a:p>
            <a:r>
              <a:rPr lang="en-GB" b="1" dirty="0">
                <a:latin typeface="Georgia" panose="02040502050405020303" pitchFamily="18" charset="0"/>
              </a:rPr>
              <a:t>ELN guerrillas</a:t>
            </a:r>
          </a:p>
        </p:txBody>
      </p:sp>
      <p:sp>
        <p:nvSpPr>
          <p:cNvPr id="3" name="Content Placeholder 2">
            <a:extLst>
              <a:ext uri="{FF2B5EF4-FFF2-40B4-BE49-F238E27FC236}">
                <a16:creationId xmlns:a16="http://schemas.microsoft.com/office/drawing/2014/main" id="{DE8CD22B-A448-EE43-B33A-EB23085CB1E7}"/>
              </a:ext>
            </a:extLst>
          </p:cNvPr>
          <p:cNvSpPr>
            <a:spLocks noGrp="1"/>
          </p:cNvSpPr>
          <p:nvPr>
            <p:ph idx="1"/>
          </p:nvPr>
        </p:nvSpPr>
        <p:spPr>
          <a:xfrm>
            <a:off x="295017" y="1335732"/>
            <a:ext cx="6973291" cy="5302679"/>
          </a:xfrm>
        </p:spPr>
        <p:txBody>
          <a:bodyPr>
            <a:normAutofit lnSpcReduction="10000"/>
          </a:bodyPr>
          <a:lstStyle/>
          <a:p>
            <a:pPr marL="0" indent="0">
              <a:buNone/>
            </a:pPr>
            <a:r>
              <a:rPr lang="en-GB" dirty="0"/>
              <a:t>They formed the </a:t>
            </a:r>
            <a:r>
              <a:rPr lang="en-GB" dirty="0" err="1"/>
              <a:t>Ejercito</a:t>
            </a:r>
            <a:r>
              <a:rPr lang="en-GB" dirty="0"/>
              <a:t> de </a:t>
            </a:r>
            <a:r>
              <a:rPr lang="en-GB" dirty="0" err="1"/>
              <a:t>Liberacion</a:t>
            </a:r>
            <a:r>
              <a:rPr lang="en-GB" dirty="0"/>
              <a:t> Nacional de Bolivia; the National Liberation Army of Bolivia. </a:t>
            </a:r>
          </a:p>
          <a:p>
            <a:pPr marL="0" indent="0">
              <a:buNone/>
            </a:pPr>
            <a:endParaRPr lang="en-GB" dirty="0"/>
          </a:p>
          <a:p>
            <a:pPr marL="0" indent="0">
              <a:buNone/>
            </a:pPr>
            <a:r>
              <a:rPr lang="en-GB" dirty="0"/>
              <a:t>They aimed to develop the ‘</a:t>
            </a:r>
            <a:r>
              <a:rPr lang="en-GB" dirty="0" err="1"/>
              <a:t>foco</a:t>
            </a:r>
            <a:r>
              <a:rPr lang="en-GB" dirty="0"/>
              <a:t>’ system of revolution, based on the conditions of Cuba before 1959</a:t>
            </a:r>
          </a:p>
          <a:p>
            <a:r>
              <a:rPr lang="en-GB" i="1" dirty="0"/>
              <a:t>The ‘</a:t>
            </a:r>
            <a:r>
              <a:rPr lang="en-GB" i="1" dirty="0" err="1"/>
              <a:t>foco</a:t>
            </a:r>
            <a:r>
              <a:rPr lang="en-GB" i="1" dirty="0"/>
              <a:t>’ system was based on the idea that small groups of guerrillas could act as a focus for popular discontent against repressive, elitist regimes </a:t>
            </a:r>
          </a:p>
          <a:p>
            <a:r>
              <a:rPr lang="en-GB" i="1" dirty="0"/>
              <a:t>These groups could eventually come to power in a successful revolution</a:t>
            </a:r>
          </a:p>
        </p:txBody>
      </p:sp>
      <p:pic>
        <p:nvPicPr>
          <p:cNvPr id="4" name="Picture 3">
            <a:extLst>
              <a:ext uri="{FF2B5EF4-FFF2-40B4-BE49-F238E27FC236}">
                <a16:creationId xmlns:a16="http://schemas.microsoft.com/office/drawing/2014/main" id="{F4E24023-14CB-0E42-8486-8794628416F6}"/>
              </a:ext>
            </a:extLst>
          </p:cNvPr>
          <p:cNvPicPr>
            <a:picLocks noChangeAspect="1"/>
          </p:cNvPicPr>
          <p:nvPr/>
        </p:nvPicPr>
        <p:blipFill>
          <a:blip r:embed="rId2">
            <a:grayscl/>
          </a:blip>
          <a:stretch>
            <a:fillRect/>
          </a:stretch>
        </p:blipFill>
        <p:spPr>
          <a:xfrm>
            <a:off x="7955281" y="672950"/>
            <a:ext cx="4019716" cy="6104320"/>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0B03F9B8-4493-0247-A5F2-6EF90B278148}"/>
                  </a:ext>
                </a:extLst>
              </p14:cNvPr>
              <p14:cNvContentPartPr/>
              <p14:nvPr/>
            </p14:nvContentPartPr>
            <p14:xfrm>
              <a:off x="8852765" y="1738253"/>
              <a:ext cx="1005480" cy="45000"/>
            </p14:xfrm>
          </p:contentPart>
        </mc:Choice>
        <mc:Fallback xmlns="">
          <p:pic>
            <p:nvPicPr>
              <p:cNvPr id="7" name="Ink 6">
                <a:extLst>
                  <a:ext uri="{FF2B5EF4-FFF2-40B4-BE49-F238E27FC236}">
                    <a16:creationId xmlns:a16="http://schemas.microsoft.com/office/drawing/2014/main" id="{0B03F9B8-4493-0247-A5F2-6EF90B278148}"/>
                  </a:ext>
                </a:extLst>
              </p:cNvPr>
              <p:cNvPicPr/>
              <p:nvPr/>
            </p:nvPicPr>
            <p:blipFill>
              <a:blip r:embed="rId4"/>
              <a:stretch>
                <a:fillRect/>
              </a:stretch>
            </p:blipFill>
            <p:spPr>
              <a:xfrm>
                <a:off x="8816765" y="1666613"/>
                <a:ext cx="1077120" cy="188640"/>
              </a:xfrm>
              <a:prstGeom prst="rect">
                <a:avLst/>
              </a:prstGeom>
            </p:spPr>
          </p:pic>
        </mc:Fallback>
      </mc:AlternateContent>
      <p:sp>
        <p:nvSpPr>
          <p:cNvPr id="6" name="Title 1">
            <a:extLst>
              <a:ext uri="{FF2B5EF4-FFF2-40B4-BE49-F238E27FC236}">
                <a16:creationId xmlns:a16="http://schemas.microsoft.com/office/drawing/2014/main" id="{C6F1862F-89A2-BC46-B491-683F2E2FB31F}"/>
              </a:ext>
            </a:extLst>
          </p:cNvPr>
          <p:cNvSpPr txBox="1">
            <a:spLocks/>
          </p:cNvSpPr>
          <p:nvPr/>
        </p:nvSpPr>
        <p:spPr>
          <a:xfrm flipV="1">
            <a:off x="4914900" y="446931"/>
            <a:ext cx="7277100" cy="45719"/>
          </a:xfrm>
          <a:custGeom>
            <a:avLst/>
            <a:gdLst>
              <a:gd name="connsiteX0" fmla="*/ 0 w 7277100"/>
              <a:gd name="connsiteY0" fmla="*/ 0 h 45719"/>
              <a:gd name="connsiteX1" fmla="*/ 341464 w 7277100"/>
              <a:gd name="connsiteY1" fmla="*/ 0 h 45719"/>
              <a:gd name="connsiteX2" fmla="*/ 1046783 w 7277100"/>
              <a:gd name="connsiteY2" fmla="*/ 0 h 45719"/>
              <a:gd name="connsiteX3" fmla="*/ 1752102 w 7277100"/>
              <a:gd name="connsiteY3" fmla="*/ 0 h 45719"/>
              <a:gd name="connsiteX4" fmla="*/ 2093566 w 7277100"/>
              <a:gd name="connsiteY4" fmla="*/ 0 h 45719"/>
              <a:gd name="connsiteX5" fmla="*/ 2653343 w 7277100"/>
              <a:gd name="connsiteY5" fmla="*/ 0 h 45719"/>
              <a:gd name="connsiteX6" fmla="*/ 3358662 w 7277100"/>
              <a:gd name="connsiteY6" fmla="*/ 0 h 45719"/>
              <a:gd name="connsiteX7" fmla="*/ 3700125 w 7277100"/>
              <a:gd name="connsiteY7" fmla="*/ 0 h 45719"/>
              <a:gd name="connsiteX8" fmla="*/ 4259902 w 7277100"/>
              <a:gd name="connsiteY8" fmla="*/ 0 h 45719"/>
              <a:gd name="connsiteX9" fmla="*/ 4819679 w 7277100"/>
              <a:gd name="connsiteY9" fmla="*/ 0 h 45719"/>
              <a:gd name="connsiteX10" fmla="*/ 5161143 w 7277100"/>
              <a:gd name="connsiteY10" fmla="*/ 0 h 45719"/>
              <a:gd name="connsiteX11" fmla="*/ 5648149 w 7277100"/>
              <a:gd name="connsiteY11" fmla="*/ 0 h 45719"/>
              <a:gd name="connsiteX12" fmla="*/ 5989613 w 7277100"/>
              <a:gd name="connsiteY12" fmla="*/ 0 h 45719"/>
              <a:gd name="connsiteX13" fmla="*/ 6331077 w 7277100"/>
              <a:gd name="connsiteY13" fmla="*/ 0 h 45719"/>
              <a:gd name="connsiteX14" fmla="*/ 6745312 w 7277100"/>
              <a:gd name="connsiteY14" fmla="*/ 0 h 45719"/>
              <a:gd name="connsiteX15" fmla="*/ 7277100 w 7277100"/>
              <a:gd name="connsiteY15" fmla="*/ 0 h 45719"/>
              <a:gd name="connsiteX16" fmla="*/ 7277100 w 7277100"/>
              <a:gd name="connsiteY16" fmla="*/ 45719 h 45719"/>
              <a:gd name="connsiteX17" fmla="*/ 6935636 w 7277100"/>
              <a:gd name="connsiteY17" fmla="*/ 45719 h 45719"/>
              <a:gd name="connsiteX18" fmla="*/ 6594172 w 7277100"/>
              <a:gd name="connsiteY18" fmla="*/ 45719 h 45719"/>
              <a:gd name="connsiteX19" fmla="*/ 6179937 w 7277100"/>
              <a:gd name="connsiteY19" fmla="*/ 45719 h 45719"/>
              <a:gd name="connsiteX20" fmla="*/ 5692931 w 7277100"/>
              <a:gd name="connsiteY20" fmla="*/ 45719 h 45719"/>
              <a:gd name="connsiteX21" fmla="*/ 5205925 w 7277100"/>
              <a:gd name="connsiteY21" fmla="*/ 45719 h 45719"/>
              <a:gd name="connsiteX22" fmla="*/ 4718919 w 7277100"/>
              <a:gd name="connsiteY22" fmla="*/ 45719 h 45719"/>
              <a:gd name="connsiteX23" fmla="*/ 4013601 w 7277100"/>
              <a:gd name="connsiteY23" fmla="*/ 45719 h 45719"/>
              <a:gd name="connsiteX24" fmla="*/ 3672137 w 7277100"/>
              <a:gd name="connsiteY24" fmla="*/ 45719 h 45719"/>
              <a:gd name="connsiteX25" fmla="*/ 3257902 w 7277100"/>
              <a:gd name="connsiteY25" fmla="*/ 45719 h 45719"/>
              <a:gd name="connsiteX26" fmla="*/ 2625354 w 7277100"/>
              <a:gd name="connsiteY26" fmla="*/ 45719 h 45719"/>
              <a:gd name="connsiteX27" fmla="*/ 1920035 w 7277100"/>
              <a:gd name="connsiteY27" fmla="*/ 45719 h 45719"/>
              <a:gd name="connsiteX28" fmla="*/ 1433029 w 7277100"/>
              <a:gd name="connsiteY28" fmla="*/ 45719 h 45719"/>
              <a:gd name="connsiteX29" fmla="*/ 946023 w 7277100"/>
              <a:gd name="connsiteY29" fmla="*/ 45719 h 45719"/>
              <a:gd name="connsiteX30" fmla="*/ 604559 w 7277100"/>
              <a:gd name="connsiteY30" fmla="*/ 45719 h 45719"/>
              <a:gd name="connsiteX31" fmla="*/ 0 w 7277100"/>
              <a:gd name="connsiteY31" fmla="*/ 45719 h 45719"/>
              <a:gd name="connsiteX32" fmla="*/ 0 w 7277100"/>
              <a:gd name="connsiteY32"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77100" h="45719" fill="none" extrusionOk="0">
                <a:moveTo>
                  <a:pt x="0" y="0"/>
                </a:moveTo>
                <a:cubicBezTo>
                  <a:pt x="144677" y="-22785"/>
                  <a:pt x="257265" y="19179"/>
                  <a:pt x="341464" y="0"/>
                </a:cubicBezTo>
                <a:cubicBezTo>
                  <a:pt x="425663" y="-19179"/>
                  <a:pt x="711807" y="16401"/>
                  <a:pt x="1046783" y="0"/>
                </a:cubicBezTo>
                <a:cubicBezTo>
                  <a:pt x="1381759" y="-16401"/>
                  <a:pt x="1596635" y="80960"/>
                  <a:pt x="1752102" y="0"/>
                </a:cubicBezTo>
                <a:cubicBezTo>
                  <a:pt x="1907569" y="-80960"/>
                  <a:pt x="1957505" y="36431"/>
                  <a:pt x="2093566" y="0"/>
                </a:cubicBezTo>
                <a:cubicBezTo>
                  <a:pt x="2229627" y="-36431"/>
                  <a:pt x="2532875" y="7880"/>
                  <a:pt x="2653343" y="0"/>
                </a:cubicBezTo>
                <a:cubicBezTo>
                  <a:pt x="2773811" y="-7880"/>
                  <a:pt x="3174043" y="25800"/>
                  <a:pt x="3358662" y="0"/>
                </a:cubicBezTo>
                <a:cubicBezTo>
                  <a:pt x="3543281" y="-25800"/>
                  <a:pt x="3588232" y="30775"/>
                  <a:pt x="3700125" y="0"/>
                </a:cubicBezTo>
                <a:cubicBezTo>
                  <a:pt x="3812018" y="-30775"/>
                  <a:pt x="4018490" y="12668"/>
                  <a:pt x="4259902" y="0"/>
                </a:cubicBezTo>
                <a:cubicBezTo>
                  <a:pt x="4501314" y="-12668"/>
                  <a:pt x="4636599" y="31357"/>
                  <a:pt x="4819679" y="0"/>
                </a:cubicBezTo>
                <a:cubicBezTo>
                  <a:pt x="5002759" y="-31357"/>
                  <a:pt x="5060960" y="36353"/>
                  <a:pt x="5161143" y="0"/>
                </a:cubicBezTo>
                <a:cubicBezTo>
                  <a:pt x="5261326" y="-36353"/>
                  <a:pt x="5465872" y="11640"/>
                  <a:pt x="5648149" y="0"/>
                </a:cubicBezTo>
                <a:cubicBezTo>
                  <a:pt x="5830426" y="-11640"/>
                  <a:pt x="5886845" y="32982"/>
                  <a:pt x="5989613" y="0"/>
                </a:cubicBezTo>
                <a:cubicBezTo>
                  <a:pt x="6092381" y="-32982"/>
                  <a:pt x="6226378" y="39917"/>
                  <a:pt x="6331077" y="0"/>
                </a:cubicBezTo>
                <a:cubicBezTo>
                  <a:pt x="6435776" y="-39917"/>
                  <a:pt x="6647049" y="6447"/>
                  <a:pt x="6745312" y="0"/>
                </a:cubicBezTo>
                <a:cubicBezTo>
                  <a:pt x="6843576" y="-6447"/>
                  <a:pt x="7081816" y="37054"/>
                  <a:pt x="7277100" y="0"/>
                </a:cubicBezTo>
                <a:cubicBezTo>
                  <a:pt x="7281909" y="9648"/>
                  <a:pt x="7271919" y="33474"/>
                  <a:pt x="7277100" y="45719"/>
                </a:cubicBezTo>
                <a:cubicBezTo>
                  <a:pt x="7165011" y="59589"/>
                  <a:pt x="7049421" y="42311"/>
                  <a:pt x="6935636" y="45719"/>
                </a:cubicBezTo>
                <a:cubicBezTo>
                  <a:pt x="6821851" y="49127"/>
                  <a:pt x="6742813" y="35491"/>
                  <a:pt x="6594172" y="45719"/>
                </a:cubicBezTo>
                <a:cubicBezTo>
                  <a:pt x="6445531" y="55947"/>
                  <a:pt x="6356080" y="15765"/>
                  <a:pt x="6179937" y="45719"/>
                </a:cubicBezTo>
                <a:cubicBezTo>
                  <a:pt x="6003795" y="75673"/>
                  <a:pt x="5823407" y="16696"/>
                  <a:pt x="5692931" y="45719"/>
                </a:cubicBezTo>
                <a:cubicBezTo>
                  <a:pt x="5562455" y="74742"/>
                  <a:pt x="5329053" y="36475"/>
                  <a:pt x="5205925" y="45719"/>
                </a:cubicBezTo>
                <a:cubicBezTo>
                  <a:pt x="5082797" y="54963"/>
                  <a:pt x="4905963" y="-11869"/>
                  <a:pt x="4718919" y="45719"/>
                </a:cubicBezTo>
                <a:cubicBezTo>
                  <a:pt x="4531875" y="103307"/>
                  <a:pt x="4264047" y="-34105"/>
                  <a:pt x="4013601" y="45719"/>
                </a:cubicBezTo>
                <a:cubicBezTo>
                  <a:pt x="3763155" y="125543"/>
                  <a:pt x="3832016" y="28928"/>
                  <a:pt x="3672137" y="45719"/>
                </a:cubicBezTo>
                <a:cubicBezTo>
                  <a:pt x="3512258" y="62510"/>
                  <a:pt x="3397209" y="6172"/>
                  <a:pt x="3257902" y="45719"/>
                </a:cubicBezTo>
                <a:cubicBezTo>
                  <a:pt x="3118596" y="85266"/>
                  <a:pt x="2930709" y="-27699"/>
                  <a:pt x="2625354" y="45719"/>
                </a:cubicBezTo>
                <a:cubicBezTo>
                  <a:pt x="2319999" y="119137"/>
                  <a:pt x="2157059" y="-24133"/>
                  <a:pt x="1920035" y="45719"/>
                </a:cubicBezTo>
                <a:cubicBezTo>
                  <a:pt x="1683011" y="115571"/>
                  <a:pt x="1561782" y="-11412"/>
                  <a:pt x="1433029" y="45719"/>
                </a:cubicBezTo>
                <a:cubicBezTo>
                  <a:pt x="1304276" y="102850"/>
                  <a:pt x="1098519" y="5830"/>
                  <a:pt x="946023" y="45719"/>
                </a:cubicBezTo>
                <a:cubicBezTo>
                  <a:pt x="793527" y="85608"/>
                  <a:pt x="679245" y="9275"/>
                  <a:pt x="604559" y="45719"/>
                </a:cubicBezTo>
                <a:cubicBezTo>
                  <a:pt x="529873" y="82163"/>
                  <a:pt x="253977" y="-22303"/>
                  <a:pt x="0" y="45719"/>
                </a:cubicBezTo>
                <a:cubicBezTo>
                  <a:pt x="-5348" y="34747"/>
                  <a:pt x="1249" y="20472"/>
                  <a:pt x="0" y="0"/>
                </a:cubicBezTo>
                <a:close/>
              </a:path>
              <a:path w="7277100" h="45719" stroke="0" extrusionOk="0">
                <a:moveTo>
                  <a:pt x="0" y="0"/>
                </a:moveTo>
                <a:cubicBezTo>
                  <a:pt x="219251" y="-67040"/>
                  <a:pt x="321600" y="41220"/>
                  <a:pt x="559777" y="0"/>
                </a:cubicBezTo>
                <a:cubicBezTo>
                  <a:pt x="797954" y="-41220"/>
                  <a:pt x="864581" y="4676"/>
                  <a:pt x="974012" y="0"/>
                </a:cubicBezTo>
                <a:cubicBezTo>
                  <a:pt x="1083444" y="-4676"/>
                  <a:pt x="1348005" y="9066"/>
                  <a:pt x="1679331" y="0"/>
                </a:cubicBezTo>
                <a:cubicBezTo>
                  <a:pt x="2010657" y="-9066"/>
                  <a:pt x="1968605" y="13242"/>
                  <a:pt x="2166337" y="0"/>
                </a:cubicBezTo>
                <a:cubicBezTo>
                  <a:pt x="2364069" y="-13242"/>
                  <a:pt x="2530017" y="16073"/>
                  <a:pt x="2653343" y="0"/>
                </a:cubicBezTo>
                <a:cubicBezTo>
                  <a:pt x="2776669" y="-16073"/>
                  <a:pt x="3057469" y="12180"/>
                  <a:pt x="3285891" y="0"/>
                </a:cubicBezTo>
                <a:cubicBezTo>
                  <a:pt x="3514313" y="-12180"/>
                  <a:pt x="3755300" y="12424"/>
                  <a:pt x="3918438" y="0"/>
                </a:cubicBezTo>
                <a:cubicBezTo>
                  <a:pt x="4081576" y="-12424"/>
                  <a:pt x="4144932" y="342"/>
                  <a:pt x="4332673" y="0"/>
                </a:cubicBezTo>
                <a:cubicBezTo>
                  <a:pt x="4520415" y="-342"/>
                  <a:pt x="4862328" y="25455"/>
                  <a:pt x="5037992" y="0"/>
                </a:cubicBezTo>
                <a:cubicBezTo>
                  <a:pt x="5213656" y="-25455"/>
                  <a:pt x="5445120" y="37050"/>
                  <a:pt x="5743311" y="0"/>
                </a:cubicBezTo>
                <a:cubicBezTo>
                  <a:pt x="6041502" y="-37050"/>
                  <a:pt x="6110746" y="40882"/>
                  <a:pt x="6303088" y="0"/>
                </a:cubicBezTo>
                <a:cubicBezTo>
                  <a:pt x="6495430" y="-40882"/>
                  <a:pt x="7059970" y="69189"/>
                  <a:pt x="7277100" y="0"/>
                </a:cubicBezTo>
                <a:cubicBezTo>
                  <a:pt x="7281689" y="10904"/>
                  <a:pt x="7275927" y="31314"/>
                  <a:pt x="7277100" y="45719"/>
                </a:cubicBezTo>
                <a:cubicBezTo>
                  <a:pt x="7062210" y="120706"/>
                  <a:pt x="6782802" y="-26105"/>
                  <a:pt x="6571781" y="45719"/>
                </a:cubicBezTo>
                <a:cubicBezTo>
                  <a:pt x="6360760" y="117543"/>
                  <a:pt x="6331986" y="-1343"/>
                  <a:pt x="6157546" y="45719"/>
                </a:cubicBezTo>
                <a:cubicBezTo>
                  <a:pt x="5983107" y="92781"/>
                  <a:pt x="5828198" y="-1892"/>
                  <a:pt x="5597769" y="45719"/>
                </a:cubicBezTo>
                <a:cubicBezTo>
                  <a:pt x="5367340" y="93330"/>
                  <a:pt x="5393594" y="5427"/>
                  <a:pt x="5256305" y="45719"/>
                </a:cubicBezTo>
                <a:cubicBezTo>
                  <a:pt x="5119016" y="86011"/>
                  <a:pt x="4925165" y="16398"/>
                  <a:pt x="4769299" y="45719"/>
                </a:cubicBezTo>
                <a:cubicBezTo>
                  <a:pt x="4613433" y="75040"/>
                  <a:pt x="4520766" y="28895"/>
                  <a:pt x="4355064" y="45719"/>
                </a:cubicBezTo>
                <a:cubicBezTo>
                  <a:pt x="4189363" y="62543"/>
                  <a:pt x="4131270" y="34949"/>
                  <a:pt x="4013601" y="45719"/>
                </a:cubicBezTo>
                <a:cubicBezTo>
                  <a:pt x="3895932" y="56489"/>
                  <a:pt x="3561006" y="13529"/>
                  <a:pt x="3381053" y="45719"/>
                </a:cubicBezTo>
                <a:cubicBezTo>
                  <a:pt x="3201100" y="77909"/>
                  <a:pt x="2975715" y="2014"/>
                  <a:pt x="2748505" y="45719"/>
                </a:cubicBezTo>
                <a:cubicBezTo>
                  <a:pt x="2521295" y="89424"/>
                  <a:pt x="2496119" y="38769"/>
                  <a:pt x="2261499" y="45719"/>
                </a:cubicBezTo>
                <a:cubicBezTo>
                  <a:pt x="2026879" y="52669"/>
                  <a:pt x="1912867" y="22426"/>
                  <a:pt x="1774493" y="45719"/>
                </a:cubicBezTo>
                <a:cubicBezTo>
                  <a:pt x="1636119" y="69012"/>
                  <a:pt x="1485966" y="-2626"/>
                  <a:pt x="1214716" y="45719"/>
                </a:cubicBezTo>
                <a:cubicBezTo>
                  <a:pt x="943466" y="94064"/>
                  <a:pt x="967186" y="-5121"/>
                  <a:pt x="727710" y="45719"/>
                </a:cubicBezTo>
                <a:cubicBezTo>
                  <a:pt x="488234" y="96559"/>
                  <a:pt x="285126" y="35684"/>
                  <a:pt x="0" y="45719"/>
                </a:cubicBezTo>
                <a:cubicBezTo>
                  <a:pt x="-3181" y="35578"/>
                  <a:pt x="2405" y="20471"/>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8" name="Title 1">
            <a:extLst>
              <a:ext uri="{FF2B5EF4-FFF2-40B4-BE49-F238E27FC236}">
                <a16:creationId xmlns:a16="http://schemas.microsoft.com/office/drawing/2014/main" id="{9083EEA8-8C9A-F24D-AD29-61EECD954998}"/>
              </a:ext>
            </a:extLst>
          </p:cNvPr>
          <p:cNvSpPr txBox="1">
            <a:spLocks/>
          </p:cNvSpPr>
          <p:nvPr/>
        </p:nvSpPr>
        <p:spPr>
          <a:xfrm flipV="1">
            <a:off x="-8792" y="492648"/>
            <a:ext cx="516448" cy="45720"/>
          </a:xfrm>
          <a:custGeom>
            <a:avLst/>
            <a:gdLst>
              <a:gd name="connsiteX0" fmla="*/ 0 w 516448"/>
              <a:gd name="connsiteY0" fmla="*/ 0 h 45720"/>
              <a:gd name="connsiteX1" fmla="*/ 516448 w 516448"/>
              <a:gd name="connsiteY1" fmla="*/ 0 h 45720"/>
              <a:gd name="connsiteX2" fmla="*/ 516448 w 516448"/>
              <a:gd name="connsiteY2" fmla="*/ 45720 h 45720"/>
              <a:gd name="connsiteX3" fmla="*/ 0 w 516448"/>
              <a:gd name="connsiteY3" fmla="*/ 45720 h 45720"/>
              <a:gd name="connsiteX4" fmla="*/ 0 w 516448"/>
              <a:gd name="connsiteY4" fmla="*/ 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448" h="45720" fill="none" extrusionOk="0">
                <a:moveTo>
                  <a:pt x="0" y="0"/>
                </a:moveTo>
                <a:cubicBezTo>
                  <a:pt x="256906" y="-30516"/>
                  <a:pt x="361031" y="4029"/>
                  <a:pt x="516448" y="0"/>
                </a:cubicBezTo>
                <a:cubicBezTo>
                  <a:pt x="519972" y="10052"/>
                  <a:pt x="512693" y="30295"/>
                  <a:pt x="516448" y="45720"/>
                </a:cubicBezTo>
                <a:cubicBezTo>
                  <a:pt x="285096" y="81476"/>
                  <a:pt x="166585" y="-11902"/>
                  <a:pt x="0" y="45720"/>
                </a:cubicBezTo>
                <a:cubicBezTo>
                  <a:pt x="-2994" y="27080"/>
                  <a:pt x="4077" y="16824"/>
                  <a:pt x="0" y="0"/>
                </a:cubicBezTo>
                <a:close/>
              </a:path>
              <a:path w="516448" h="45720" stroke="0" extrusionOk="0">
                <a:moveTo>
                  <a:pt x="0" y="0"/>
                </a:moveTo>
                <a:cubicBezTo>
                  <a:pt x="147230" y="-970"/>
                  <a:pt x="393509" y="6572"/>
                  <a:pt x="516448" y="0"/>
                </a:cubicBezTo>
                <a:cubicBezTo>
                  <a:pt x="517289" y="14977"/>
                  <a:pt x="511811" y="36056"/>
                  <a:pt x="516448" y="45720"/>
                </a:cubicBezTo>
                <a:cubicBezTo>
                  <a:pt x="391557" y="91421"/>
                  <a:pt x="217749" y="31591"/>
                  <a:pt x="0" y="45720"/>
                </a:cubicBezTo>
                <a:cubicBezTo>
                  <a:pt x="-4296" y="25520"/>
                  <a:pt x="632" y="15185"/>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2742047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814ED-0BD8-E244-89AB-DD07BA12BEA0}"/>
              </a:ext>
            </a:extLst>
          </p:cNvPr>
          <p:cNvSpPr>
            <a:spLocks noGrp="1"/>
          </p:cNvSpPr>
          <p:nvPr>
            <p:ph type="title"/>
          </p:nvPr>
        </p:nvSpPr>
        <p:spPr>
          <a:xfrm>
            <a:off x="1189936" y="-284219"/>
            <a:ext cx="10515600" cy="1325563"/>
          </a:xfrm>
        </p:spPr>
        <p:txBody>
          <a:bodyPr>
            <a:normAutofit/>
          </a:bodyPr>
          <a:lstStyle/>
          <a:p>
            <a:r>
              <a:rPr lang="en-GB" sz="3600" b="1" dirty="0">
                <a:latin typeface="Georgia" panose="02040502050405020303" pitchFamily="18" charset="0"/>
              </a:rPr>
              <a:t>Che Guevara</a:t>
            </a:r>
          </a:p>
        </p:txBody>
      </p:sp>
      <p:sp>
        <p:nvSpPr>
          <p:cNvPr id="3" name="Content Placeholder 2">
            <a:extLst>
              <a:ext uri="{FF2B5EF4-FFF2-40B4-BE49-F238E27FC236}">
                <a16:creationId xmlns:a16="http://schemas.microsoft.com/office/drawing/2014/main" id="{886A08A3-1077-7E45-8945-0F6996EA4B2D}"/>
              </a:ext>
            </a:extLst>
          </p:cNvPr>
          <p:cNvSpPr>
            <a:spLocks noGrp="1"/>
          </p:cNvSpPr>
          <p:nvPr>
            <p:ph idx="1"/>
          </p:nvPr>
        </p:nvSpPr>
        <p:spPr>
          <a:xfrm>
            <a:off x="318529" y="918485"/>
            <a:ext cx="8175737" cy="5939515"/>
          </a:xfrm>
        </p:spPr>
        <p:txBody>
          <a:bodyPr>
            <a:normAutofit fontScale="77500" lnSpcReduction="20000"/>
          </a:bodyPr>
          <a:lstStyle/>
          <a:p>
            <a:pPr marL="0" indent="0">
              <a:buNone/>
            </a:pPr>
            <a:r>
              <a:rPr lang="en-GB" sz="4000" dirty="0"/>
              <a:t>Guevara joined the 26JM in Mexico and was 2</a:t>
            </a:r>
            <a:r>
              <a:rPr lang="en-GB" sz="4000" baseline="30000" dirty="0"/>
              <a:t>nd</a:t>
            </a:r>
            <a:r>
              <a:rPr lang="en-GB" sz="4000" dirty="0"/>
              <a:t> in command during the revolution. In 1965, he went to the Congo to educate the Marxist Simba movement in Marxist ideolog and guerrilla warfare. He later fled to Europe before leading a rebellion in Bolivia without substantial Cuba support.</a:t>
            </a:r>
          </a:p>
          <a:p>
            <a:pPr marL="0" indent="0">
              <a:buNone/>
            </a:pPr>
            <a:endParaRPr lang="en-GB" sz="4000" dirty="0"/>
          </a:p>
          <a:p>
            <a:pPr marL="0" indent="0">
              <a:buNone/>
            </a:pPr>
            <a:r>
              <a:rPr lang="en-GB" sz="4000" dirty="0"/>
              <a:t>On October 8</a:t>
            </a:r>
            <a:r>
              <a:rPr lang="en-GB" sz="4000" baseline="30000" dirty="0"/>
              <a:t>th</a:t>
            </a:r>
            <a:r>
              <a:rPr lang="en-GB" sz="4000" dirty="0"/>
              <a:t>, 1967, Che Guevara was captured by a mixed group of CIA commandos and Bolivian special forces trained by the US. He was interrogated but refused to answer the questions asked. The next day, Guevara was murdered by one of the Bolivian Rangers acting on the orders of the CIA</a:t>
            </a:r>
          </a:p>
          <a:p>
            <a:pPr marL="0" indent="0">
              <a:buNone/>
            </a:pPr>
            <a:endParaRPr lang="en-GB" sz="4000" i="1" dirty="0"/>
          </a:p>
          <a:p>
            <a:pPr marL="0" indent="0">
              <a:buNone/>
            </a:pPr>
            <a:endParaRPr lang="en-GB" sz="4000" i="1" dirty="0"/>
          </a:p>
          <a:p>
            <a:endParaRPr lang="en-GB" sz="4000" dirty="0"/>
          </a:p>
          <a:p>
            <a:endParaRPr lang="en-GB" dirty="0"/>
          </a:p>
          <a:p>
            <a:pPr marL="0" indent="0">
              <a:buNone/>
            </a:pPr>
            <a:endParaRPr lang="en-GB" dirty="0"/>
          </a:p>
          <a:p>
            <a:pPr marL="0" indent="0">
              <a:buNone/>
            </a:pPr>
            <a:endParaRPr lang="en-GB" dirty="0"/>
          </a:p>
        </p:txBody>
      </p:sp>
      <p:pic>
        <p:nvPicPr>
          <p:cNvPr id="4" name="Picture 3">
            <a:extLst>
              <a:ext uri="{FF2B5EF4-FFF2-40B4-BE49-F238E27FC236}">
                <a16:creationId xmlns:a16="http://schemas.microsoft.com/office/drawing/2014/main" id="{D7592789-F130-EA46-9E58-4A23730ED9AE}"/>
              </a:ext>
            </a:extLst>
          </p:cNvPr>
          <p:cNvPicPr>
            <a:picLocks noChangeAspect="1"/>
          </p:cNvPicPr>
          <p:nvPr/>
        </p:nvPicPr>
        <p:blipFill>
          <a:blip r:embed="rId2"/>
          <a:stretch>
            <a:fillRect/>
          </a:stretch>
        </p:blipFill>
        <p:spPr>
          <a:xfrm>
            <a:off x="9473650" y="641877"/>
            <a:ext cx="2399821" cy="3074980"/>
          </a:xfrm>
          <a:prstGeom prst="rect">
            <a:avLst/>
          </a:prstGeom>
        </p:spPr>
      </p:pic>
      <p:pic>
        <p:nvPicPr>
          <p:cNvPr id="5" name="Picture 4" descr="A group of men in military uniforms&#10;&#10;Description automatically generated with low confidence">
            <a:extLst>
              <a:ext uri="{FF2B5EF4-FFF2-40B4-BE49-F238E27FC236}">
                <a16:creationId xmlns:a16="http://schemas.microsoft.com/office/drawing/2014/main" id="{91E3B2C3-2FF7-2B4B-9A69-C529AAC7F7C9}"/>
              </a:ext>
            </a:extLst>
          </p:cNvPr>
          <p:cNvPicPr>
            <a:picLocks noChangeAspect="1"/>
          </p:cNvPicPr>
          <p:nvPr/>
        </p:nvPicPr>
        <p:blipFill rotWithShape="1">
          <a:blip r:embed="rId3"/>
          <a:srcRect l="-1562" r="20000"/>
          <a:stretch/>
        </p:blipFill>
        <p:spPr>
          <a:xfrm>
            <a:off x="8540350" y="3980171"/>
            <a:ext cx="3333121" cy="2775513"/>
          </a:xfrm>
          <a:prstGeom prst="rect">
            <a:avLst/>
          </a:prstGeom>
        </p:spPr>
      </p:pic>
      <p:sp>
        <p:nvSpPr>
          <p:cNvPr id="6" name="Title 1">
            <a:extLst>
              <a:ext uri="{FF2B5EF4-FFF2-40B4-BE49-F238E27FC236}">
                <a16:creationId xmlns:a16="http://schemas.microsoft.com/office/drawing/2014/main" id="{0D9E61F7-A599-424E-B579-B08C390E67F9}"/>
              </a:ext>
            </a:extLst>
          </p:cNvPr>
          <p:cNvSpPr txBox="1">
            <a:spLocks/>
          </p:cNvSpPr>
          <p:nvPr/>
        </p:nvSpPr>
        <p:spPr>
          <a:xfrm>
            <a:off x="4389120" y="378563"/>
            <a:ext cx="7802880" cy="68368"/>
          </a:xfrm>
          <a:custGeom>
            <a:avLst/>
            <a:gdLst>
              <a:gd name="connsiteX0" fmla="*/ 0 w 7802880"/>
              <a:gd name="connsiteY0" fmla="*/ 0 h 68368"/>
              <a:gd name="connsiteX1" fmla="*/ 401291 w 7802880"/>
              <a:gd name="connsiteY1" fmla="*/ 0 h 68368"/>
              <a:gd name="connsiteX2" fmla="*/ 724553 w 7802880"/>
              <a:gd name="connsiteY2" fmla="*/ 0 h 68368"/>
              <a:gd name="connsiteX3" fmla="*/ 1281902 w 7802880"/>
              <a:gd name="connsiteY3" fmla="*/ 0 h 68368"/>
              <a:gd name="connsiteX4" fmla="*/ 1995308 w 7802880"/>
              <a:gd name="connsiteY4" fmla="*/ 0 h 68368"/>
              <a:gd name="connsiteX5" fmla="*/ 2318570 w 7802880"/>
              <a:gd name="connsiteY5" fmla="*/ 0 h 68368"/>
              <a:gd name="connsiteX6" fmla="*/ 2875919 w 7802880"/>
              <a:gd name="connsiteY6" fmla="*/ 0 h 68368"/>
              <a:gd name="connsiteX7" fmla="*/ 3433267 w 7802880"/>
              <a:gd name="connsiteY7" fmla="*/ 0 h 68368"/>
              <a:gd name="connsiteX8" fmla="*/ 3756529 w 7802880"/>
              <a:gd name="connsiteY8" fmla="*/ 0 h 68368"/>
              <a:gd name="connsiteX9" fmla="*/ 4235849 w 7802880"/>
              <a:gd name="connsiteY9" fmla="*/ 0 h 68368"/>
              <a:gd name="connsiteX10" fmla="*/ 4559111 w 7802880"/>
              <a:gd name="connsiteY10" fmla="*/ 0 h 68368"/>
              <a:gd name="connsiteX11" fmla="*/ 4882373 w 7802880"/>
              <a:gd name="connsiteY11" fmla="*/ 0 h 68368"/>
              <a:gd name="connsiteX12" fmla="*/ 5283664 w 7802880"/>
              <a:gd name="connsiteY12" fmla="*/ 0 h 68368"/>
              <a:gd name="connsiteX13" fmla="*/ 5684955 w 7802880"/>
              <a:gd name="connsiteY13" fmla="*/ 0 h 68368"/>
              <a:gd name="connsiteX14" fmla="*/ 6242304 w 7802880"/>
              <a:gd name="connsiteY14" fmla="*/ 0 h 68368"/>
              <a:gd name="connsiteX15" fmla="*/ 6877681 w 7802880"/>
              <a:gd name="connsiteY15" fmla="*/ 0 h 68368"/>
              <a:gd name="connsiteX16" fmla="*/ 7802880 w 7802880"/>
              <a:gd name="connsiteY16" fmla="*/ 0 h 68368"/>
              <a:gd name="connsiteX17" fmla="*/ 7802880 w 7802880"/>
              <a:gd name="connsiteY17" fmla="*/ 68368 h 68368"/>
              <a:gd name="connsiteX18" fmla="*/ 7167503 w 7802880"/>
              <a:gd name="connsiteY18" fmla="*/ 68368 h 68368"/>
              <a:gd name="connsiteX19" fmla="*/ 6688183 w 7802880"/>
              <a:gd name="connsiteY19" fmla="*/ 68368 h 68368"/>
              <a:gd name="connsiteX20" fmla="*/ 6208863 w 7802880"/>
              <a:gd name="connsiteY20" fmla="*/ 68368 h 68368"/>
              <a:gd name="connsiteX21" fmla="*/ 5495457 w 7802880"/>
              <a:gd name="connsiteY21" fmla="*/ 68368 h 68368"/>
              <a:gd name="connsiteX22" fmla="*/ 5172195 w 7802880"/>
              <a:gd name="connsiteY22" fmla="*/ 68368 h 68368"/>
              <a:gd name="connsiteX23" fmla="*/ 4770904 w 7802880"/>
              <a:gd name="connsiteY23" fmla="*/ 68368 h 68368"/>
              <a:gd name="connsiteX24" fmla="*/ 4135526 w 7802880"/>
              <a:gd name="connsiteY24" fmla="*/ 68368 h 68368"/>
              <a:gd name="connsiteX25" fmla="*/ 3422120 w 7802880"/>
              <a:gd name="connsiteY25" fmla="*/ 68368 h 68368"/>
              <a:gd name="connsiteX26" fmla="*/ 2942800 w 7802880"/>
              <a:gd name="connsiteY26" fmla="*/ 68368 h 68368"/>
              <a:gd name="connsiteX27" fmla="*/ 2463481 w 7802880"/>
              <a:gd name="connsiteY27" fmla="*/ 68368 h 68368"/>
              <a:gd name="connsiteX28" fmla="*/ 2140219 w 7802880"/>
              <a:gd name="connsiteY28" fmla="*/ 68368 h 68368"/>
              <a:gd name="connsiteX29" fmla="*/ 1504841 w 7802880"/>
              <a:gd name="connsiteY29" fmla="*/ 68368 h 68368"/>
              <a:gd name="connsiteX30" fmla="*/ 791435 w 7802880"/>
              <a:gd name="connsiteY30" fmla="*/ 68368 h 68368"/>
              <a:gd name="connsiteX31" fmla="*/ 0 w 7802880"/>
              <a:gd name="connsiteY31" fmla="*/ 68368 h 68368"/>
              <a:gd name="connsiteX32" fmla="*/ 0 w 7802880"/>
              <a:gd name="connsiteY32" fmla="*/ 0 h 6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802880" h="68368" fill="none" extrusionOk="0">
                <a:moveTo>
                  <a:pt x="0" y="0"/>
                </a:moveTo>
                <a:cubicBezTo>
                  <a:pt x="158899" y="-27367"/>
                  <a:pt x="240400" y="11593"/>
                  <a:pt x="401291" y="0"/>
                </a:cubicBezTo>
                <a:cubicBezTo>
                  <a:pt x="562182" y="-11593"/>
                  <a:pt x="579904" y="25946"/>
                  <a:pt x="724553" y="0"/>
                </a:cubicBezTo>
                <a:cubicBezTo>
                  <a:pt x="869202" y="-25946"/>
                  <a:pt x="1071730" y="41893"/>
                  <a:pt x="1281902" y="0"/>
                </a:cubicBezTo>
                <a:cubicBezTo>
                  <a:pt x="1492074" y="-41893"/>
                  <a:pt x="1656085" y="61124"/>
                  <a:pt x="1995308" y="0"/>
                </a:cubicBezTo>
                <a:cubicBezTo>
                  <a:pt x="2334531" y="-61124"/>
                  <a:pt x="2230366" y="3892"/>
                  <a:pt x="2318570" y="0"/>
                </a:cubicBezTo>
                <a:cubicBezTo>
                  <a:pt x="2406774" y="-3892"/>
                  <a:pt x="2737648" y="41634"/>
                  <a:pt x="2875919" y="0"/>
                </a:cubicBezTo>
                <a:cubicBezTo>
                  <a:pt x="3014190" y="-41634"/>
                  <a:pt x="3182697" y="15862"/>
                  <a:pt x="3433267" y="0"/>
                </a:cubicBezTo>
                <a:cubicBezTo>
                  <a:pt x="3683837" y="-15862"/>
                  <a:pt x="3602699" y="33641"/>
                  <a:pt x="3756529" y="0"/>
                </a:cubicBezTo>
                <a:cubicBezTo>
                  <a:pt x="3910359" y="-33641"/>
                  <a:pt x="4011482" y="28456"/>
                  <a:pt x="4235849" y="0"/>
                </a:cubicBezTo>
                <a:cubicBezTo>
                  <a:pt x="4460216" y="-28456"/>
                  <a:pt x="4489573" y="9195"/>
                  <a:pt x="4559111" y="0"/>
                </a:cubicBezTo>
                <a:cubicBezTo>
                  <a:pt x="4628649" y="-9195"/>
                  <a:pt x="4729722" y="36919"/>
                  <a:pt x="4882373" y="0"/>
                </a:cubicBezTo>
                <a:cubicBezTo>
                  <a:pt x="5035024" y="-36919"/>
                  <a:pt x="5127955" y="20238"/>
                  <a:pt x="5283664" y="0"/>
                </a:cubicBezTo>
                <a:cubicBezTo>
                  <a:pt x="5439373" y="-20238"/>
                  <a:pt x="5526634" y="31932"/>
                  <a:pt x="5684955" y="0"/>
                </a:cubicBezTo>
                <a:cubicBezTo>
                  <a:pt x="5843276" y="-31932"/>
                  <a:pt x="6033896" y="43456"/>
                  <a:pt x="6242304" y="0"/>
                </a:cubicBezTo>
                <a:cubicBezTo>
                  <a:pt x="6450712" y="-43456"/>
                  <a:pt x="6605241" y="13746"/>
                  <a:pt x="6877681" y="0"/>
                </a:cubicBezTo>
                <a:cubicBezTo>
                  <a:pt x="7150121" y="-13746"/>
                  <a:pt x="7470407" y="103672"/>
                  <a:pt x="7802880" y="0"/>
                </a:cubicBezTo>
                <a:cubicBezTo>
                  <a:pt x="7809341" y="19994"/>
                  <a:pt x="7799948" y="48911"/>
                  <a:pt x="7802880" y="68368"/>
                </a:cubicBezTo>
                <a:cubicBezTo>
                  <a:pt x="7632409" y="106094"/>
                  <a:pt x="7306010" y="63829"/>
                  <a:pt x="7167503" y="68368"/>
                </a:cubicBezTo>
                <a:cubicBezTo>
                  <a:pt x="7028996" y="72907"/>
                  <a:pt x="6868462" y="14750"/>
                  <a:pt x="6688183" y="68368"/>
                </a:cubicBezTo>
                <a:cubicBezTo>
                  <a:pt x="6507904" y="121986"/>
                  <a:pt x="6370085" y="66629"/>
                  <a:pt x="6208863" y="68368"/>
                </a:cubicBezTo>
                <a:cubicBezTo>
                  <a:pt x="6047641" y="70107"/>
                  <a:pt x="5824014" y="16104"/>
                  <a:pt x="5495457" y="68368"/>
                </a:cubicBezTo>
                <a:cubicBezTo>
                  <a:pt x="5166900" y="120632"/>
                  <a:pt x="5323882" y="60679"/>
                  <a:pt x="5172195" y="68368"/>
                </a:cubicBezTo>
                <a:cubicBezTo>
                  <a:pt x="5020508" y="76057"/>
                  <a:pt x="4876822" y="67748"/>
                  <a:pt x="4770904" y="68368"/>
                </a:cubicBezTo>
                <a:cubicBezTo>
                  <a:pt x="4664986" y="68988"/>
                  <a:pt x="4294119" y="18453"/>
                  <a:pt x="4135526" y="68368"/>
                </a:cubicBezTo>
                <a:cubicBezTo>
                  <a:pt x="3976933" y="118283"/>
                  <a:pt x="3758742" y="64657"/>
                  <a:pt x="3422120" y="68368"/>
                </a:cubicBezTo>
                <a:cubicBezTo>
                  <a:pt x="3085498" y="72079"/>
                  <a:pt x="3085189" y="14158"/>
                  <a:pt x="2942800" y="68368"/>
                </a:cubicBezTo>
                <a:cubicBezTo>
                  <a:pt x="2800411" y="122578"/>
                  <a:pt x="2637844" y="31954"/>
                  <a:pt x="2463481" y="68368"/>
                </a:cubicBezTo>
                <a:cubicBezTo>
                  <a:pt x="2289118" y="104782"/>
                  <a:pt x="2294943" y="30963"/>
                  <a:pt x="2140219" y="68368"/>
                </a:cubicBezTo>
                <a:cubicBezTo>
                  <a:pt x="1985495" y="105773"/>
                  <a:pt x="1804844" y="67980"/>
                  <a:pt x="1504841" y="68368"/>
                </a:cubicBezTo>
                <a:cubicBezTo>
                  <a:pt x="1204838" y="68756"/>
                  <a:pt x="1020245" y="18223"/>
                  <a:pt x="791435" y="68368"/>
                </a:cubicBezTo>
                <a:cubicBezTo>
                  <a:pt x="562625" y="118513"/>
                  <a:pt x="354108" y="-4451"/>
                  <a:pt x="0" y="68368"/>
                </a:cubicBezTo>
                <a:cubicBezTo>
                  <a:pt x="-7226" y="49204"/>
                  <a:pt x="4915" y="33043"/>
                  <a:pt x="0" y="0"/>
                </a:cubicBezTo>
                <a:close/>
              </a:path>
              <a:path w="7802880" h="68368" stroke="0" extrusionOk="0">
                <a:moveTo>
                  <a:pt x="0" y="0"/>
                </a:moveTo>
                <a:cubicBezTo>
                  <a:pt x="266385" y="-38349"/>
                  <a:pt x="378220" y="9504"/>
                  <a:pt x="557349" y="0"/>
                </a:cubicBezTo>
                <a:cubicBezTo>
                  <a:pt x="736478" y="-9504"/>
                  <a:pt x="823814" y="21036"/>
                  <a:pt x="958640" y="0"/>
                </a:cubicBezTo>
                <a:cubicBezTo>
                  <a:pt x="1093466" y="-21036"/>
                  <a:pt x="1348902" y="33745"/>
                  <a:pt x="1672046" y="0"/>
                </a:cubicBezTo>
                <a:cubicBezTo>
                  <a:pt x="1995190" y="-33745"/>
                  <a:pt x="1944926" y="50855"/>
                  <a:pt x="2151365" y="0"/>
                </a:cubicBezTo>
                <a:cubicBezTo>
                  <a:pt x="2357804" y="-50855"/>
                  <a:pt x="2397192" y="49567"/>
                  <a:pt x="2630685" y="0"/>
                </a:cubicBezTo>
                <a:cubicBezTo>
                  <a:pt x="2864178" y="-49567"/>
                  <a:pt x="3039440" y="9064"/>
                  <a:pt x="3266063" y="0"/>
                </a:cubicBezTo>
                <a:cubicBezTo>
                  <a:pt x="3492686" y="-9064"/>
                  <a:pt x="3592742" y="43220"/>
                  <a:pt x="3901440" y="0"/>
                </a:cubicBezTo>
                <a:cubicBezTo>
                  <a:pt x="4210138" y="-43220"/>
                  <a:pt x="4166635" y="7983"/>
                  <a:pt x="4302731" y="0"/>
                </a:cubicBezTo>
                <a:cubicBezTo>
                  <a:pt x="4438827" y="-7983"/>
                  <a:pt x="4811170" y="79"/>
                  <a:pt x="5016137" y="0"/>
                </a:cubicBezTo>
                <a:cubicBezTo>
                  <a:pt x="5221104" y="-79"/>
                  <a:pt x="5407403" y="20560"/>
                  <a:pt x="5729543" y="0"/>
                </a:cubicBezTo>
                <a:cubicBezTo>
                  <a:pt x="6051683" y="-20560"/>
                  <a:pt x="6123460" y="40776"/>
                  <a:pt x="6286892" y="0"/>
                </a:cubicBezTo>
                <a:cubicBezTo>
                  <a:pt x="6450324" y="-40776"/>
                  <a:pt x="6685074" y="14326"/>
                  <a:pt x="6922269" y="0"/>
                </a:cubicBezTo>
                <a:cubicBezTo>
                  <a:pt x="7159464" y="-14326"/>
                  <a:pt x="7560963" y="98310"/>
                  <a:pt x="7802880" y="0"/>
                </a:cubicBezTo>
                <a:cubicBezTo>
                  <a:pt x="7804109" y="29814"/>
                  <a:pt x="7794807" y="37249"/>
                  <a:pt x="7802880" y="68368"/>
                </a:cubicBezTo>
                <a:cubicBezTo>
                  <a:pt x="7671506" y="121219"/>
                  <a:pt x="7304426" y="29961"/>
                  <a:pt x="7167503" y="68368"/>
                </a:cubicBezTo>
                <a:cubicBezTo>
                  <a:pt x="7030580" y="106775"/>
                  <a:pt x="6851725" y="14945"/>
                  <a:pt x="6610154" y="68368"/>
                </a:cubicBezTo>
                <a:cubicBezTo>
                  <a:pt x="6368583" y="121791"/>
                  <a:pt x="6435516" y="56998"/>
                  <a:pt x="6286892" y="68368"/>
                </a:cubicBezTo>
                <a:cubicBezTo>
                  <a:pt x="6138268" y="79738"/>
                  <a:pt x="6016090" y="16458"/>
                  <a:pt x="5807572" y="68368"/>
                </a:cubicBezTo>
                <a:cubicBezTo>
                  <a:pt x="5599054" y="120278"/>
                  <a:pt x="5581880" y="50289"/>
                  <a:pt x="5406281" y="68368"/>
                </a:cubicBezTo>
                <a:cubicBezTo>
                  <a:pt x="5230682" y="86447"/>
                  <a:pt x="5191924" y="60314"/>
                  <a:pt x="5083019" y="68368"/>
                </a:cubicBezTo>
                <a:cubicBezTo>
                  <a:pt x="4974114" y="76422"/>
                  <a:pt x="4636515" y="35548"/>
                  <a:pt x="4447642" y="68368"/>
                </a:cubicBezTo>
                <a:cubicBezTo>
                  <a:pt x="4258769" y="101188"/>
                  <a:pt x="4059875" y="40449"/>
                  <a:pt x="3812264" y="68368"/>
                </a:cubicBezTo>
                <a:cubicBezTo>
                  <a:pt x="3564653" y="96287"/>
                  <a:pt x="3483726" y="47861"/>
                  <a:pt x="3332944" y="68368"/>
                </a:cubicBezTo>
                <a:cubicBezTo>
                  <a:pt x="3182162" y="88875"/>
                  <a:pt x="2995626" y="36888"/>
                  <a:pt x="2853625" y="68368"/>
                </a:cubicBezTo>
                <a:cubicBezTo>
                  <a:pt x="2711624" y="99848"/>
                  <a:pt x="2547574" y="53902"/>
                  <a:pt x="2296276" y="68368"/>
                </a:cubicBezTo>
                <a:cubicBezTo>
                  <a:pt x="2044978" y="82834"/>
                  <a:pt x="1952944" y="61615"/>
                  <a:pt x="1816956" y="68368"/>
                </a:cubicBezTo>
                <a:cubicBezTo>
                  <a:pt x="1680968" y="75121"/>
                  <a:pt x="1577649" y="30829"/>
                  <a:pt x="1415665" y="68368"/>
                </a:cubicBezTo>
                <a:cubicBezTo>
                  <a:pt x="1253681" y="105907"/>
                  <a:pt x="1083977" y="51179"/>
                  <a:pt x="936346" y="68368"/>
                </a:cubicBezTo>
                <a:cubicBezTo>
                  <a:pt x="788715" y="85557"/>
                  <a:pt x="209977" y="20068"/>
                  <a:pt x="0" y="68368"/>
                </a:cubicBezTo>
                <a:cubicBezTo>
                  <a:pt x="-5239" y="36845"/>
                  <a:pt x="1013" y="25547"/>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7" name="Title 1">
            <a:extLst>
              <a:ext uri="{FF2B5EF4-FFF2-40B4-BE49-F238E27FC236}">
                <a16:creationId xmlns:a16="http://schemas.microsoft.com/office/drawing/2014/main" id="{EBFF8703-2473-BC46-AE04-2C4C6BAFBACF}"/>
              </a:ext>
            </a:extLst>
          </p:cNvPr>
          <p:cNvSpPr txBox="1">
            <a:spLocks/>
          </p:cNvSpPr>
          <p:nvPr/>
        </p:nvSpPr>
        <p:spPr>
          <a:xfrm flipV="1">
            <a:off x="0" y="332843"/>
            <a:ext cx="1189936" cy="45719"/>
          </a:xfrm>
          <a:custGeom>
            <a:avLst/>
            <a:gdLst>
              <a:gd name="connsiteX0" fmla="*/ 0 w 1189936"/>
              <a:gd name="connsiteY0" fmla="*/ 0 h 45719"/>
              <a:gd name="connsiteX1" fmla="*/ 618767 w 1189936"/>
              <a:gd name="connsiteY1" fmla="*/ 0 h 45719"/>
              <a:gd name="connsiteX2" fmla="*/ 1189936 w 1189936"/>
              <a:gd name="connsiteY2" fmla="*/ 0 h 45719"/>
              <a:gd name="connsiteX3" fmla="*/ 1189936 w 1189936"/>
              <a:gd name="connsiteY3" fmla="*/ 45719 h 45719"/>
              <a:gd name="connsiteX4" fmla="*/ 594968 w 1189936"/>
              <a:gd name="connsiteY4" fmla="*/ 45719 h 45719"/>
              <a:gd name="connsiteX5" fmla="*/ 0 w 1189936"/>
              <a:gd name="connsiteY5" fmla="*/ 45719 h 45719"/>
              <a:gd name="connsiteX6" fmla="*/ 0 w 1189936"/>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936" h="45719" fill="none" extrusionOk="0">
                <a:moveTo>
                  <a:pt x="0" y="0"/>
                </a:moveTo>
                <a:cubicBezTo>
                  <a:pt x="178280" y="-52416"/>
                  <a:pt x="392215" y="25544"/>
                  <a:pt x="618767" y="0"/>
                </a:cubicBezTo>
                <a:cubicBezTo>
                  <a:pt x="845319" y="-25544"/>
                  <a:pt x="980642" y="4006"/>
                  <a:pt x="1189936" y="0"/>
                </a:cubicBezTo>
                <a:cubicBezTo>
                  <a:pt x="1193327" y="15756"/>
                  <a:pt x="1184990" y="29950"/>
                  <a:pt x="1189936" y="45719"/>
                </a:cubicBezTo>
                <a:cubicBezTo>
                  <a:pt x="991226" y="52104"/>
                  <a:pt x="726397" y="39849"/>
                  <a:pt x="594968" y="45719"/>
                </a:cubicBezTo>
                <a:cubicBezTo>
                  <a:pt x="463539" y="51589"/>
                  <a:pt x="244346" y="23563"/>
                  <a:pt x="0" y="45719"/>
                </a:cubicBezTo>
                <a:cubicBezTo>
                  <a:pt x="-941" y="24031"/>
                  <a:pt x="2953" y="22211"/>
                  <a:pt x="0" y="0"/>
                </a:cubicBezTo>
                <a:close/>
              </a:path>
              <a:path w="1189936" h="45719" stroke="0" extrusionOk="0">
                <a:moveTo>
                  <a:pt x="0" y="0"/>
                </a:moveTo>
                <a:cubicBezTo>
                  <a:pt x="262767" y="-33820"/>
                  <a:pt x="416597" y="64593"/>
                  <a:pt x="594968" y="0"/>
                </a:cubicBezTo>
                <a:cubicBezTo>
                  <a:pt x="773339" y="-64593"/>
                  <a:pt x="945906" y="46232"/>
                  <a:pt x="1189936" y="0"/>
                </a:cubicBezTo>
                <a:cubicBezTo>
                  <a:pt x="1191297" y="15153"/>
                  <a:pt x="1187519" y="34729"/>
                  <a:pt x="1189936" y="45719"/>
                </a:cubicBezTo>
                <a:cubicBezTo>
                  <a:pt x="936444" y="85612"/>
                  <a:pt x="781083" y="-23563"/>
                  <a:pt x="583069" y="45719"/>
                </a:cubicBezTo>
                <a:cubicBezTo>
                  <a:pt x="385055" y="115001"/>
                  <a:pt x="227478" y="-10726"/>
                  <a:pt x="0" y="45719"/>
                </a:cubicBezTo>
                <a:cubicBezTo>
                  <a:pt x="-4409" y="29169"/>
                  <a:pt x="3605" y="12744"/>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3648298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814ED-0BD8-E244-89AB-DD07BA12BEA0}"/>
              </a:ext>
            </a:extLst>
          </p:cNvPr>
          <p:cNvSpPr>
            <a:spLocks noGrp="1"/>
          </p:cNvSpPr>
          <p:nvPr>
            <p:ph type="title"/>
          </p:nvPr>
        </p:nvSpPr>
        <p:spPr>
          <a:xfrm>
            <a:off x="572716" y="-215852"/>
            <a:ext cx="10515600" cy="1325563"/>
          </a:xfrm>
        </p:spPr>
        <p:txBody>
          <a:bodyPr>
            <a:normAutofit/>
          </a:bodyPr>
          <a:lstStyle/>
          <a:p>
            <a:r>
              <a:rPr lang="en-GB" sz="3600" b="1" dirty="0">
                <a:latin typeface="Georgia" panose="02040502050405020303" pitchFamily="18" charset="0"/>
              </a:rPr>
              <a:t>Che Guevara</a:t>
            </a:r>
          </a:p>
        </p:txBody>
      </p:sp>
      <p:sp>
        <p:nvSpPr>
          <p:cNvPr id="3" name="Content Placeholder 2">
            <a:extLst>
              <a:ext uri="{FF2B5EF4-FFF2-40B4-BE49-F238E27FC236}">
                <a16:creationId xmlns:a16="http://schemas.microsoft.com/office/drawing/2014/main" id="{886A08A3-1077-7E45-8945-0F6996EA4B2D}"/>
              </a:ext>
            </a:extLst>
          </p:cNvPr>
          <p:cNvSpPr>
            <a:spLocks noGrp="1"/>
          </p:cNvSpPr>
          <p:nvPr>
            <p:ph idx="1"/>
          </p:nvPr>
        </p:nvSpPr>
        <p:spPr>
          <a:xfrm>
            <a:off x="286358" y="446928"/>
            <a:ext cx="11905641" cy="6344462"/>
          </a:xfrm>
        </p:spPr>
        <p:txBody>
          <a:bodyPr>
            <a:normAutofit/>
          </a:bodyPr>
          <a:lstStyle/>
          <a:p>
            <a:endParaRPr lang="en-GB" sz="4400" i="1" dirty="0"/>
          </a:p>
          <a:p>
            <a:pPr marL="0" indent="0">
              <a:lnSpc>
                <a:spcPct val="120000"/>
              </a:lnSpc>
              <a:spcBef>
                <a:spcPts val="0"/>
              </a:spcBef>
              <a:buNone/>
            </a:pPr>
            <a:r>
              <a:rPr lang="en-GB" sz="3200" i="1" dirty="0"/>
              <a:t>After his death, Guevara became a worldwide symbol of resistance for many young people in the following decade. He was also a cultural symbol in Cuba</a:t>
            </a:r>
          </a:p>
          <a:p>
            <a:pPr marL="0" indent="0">
              <a:lnSpc>
                <a:spcPct val="120000"/>
              </a:lnSpc>
              <a:spcBef>
                <a:spcPts val="0"/>
              </a:spcBef>
              <a:buNone/>
            </a:pPr>
            <a:endParaRPr lang="en-GB" sz="3200" dirty="0"/>
          </a:p>
          <a:p>
            <a:pPr marL="0" indent="0">
              <a:lnSpc>
                <a:spcPct val="120000"/>
              </a:lnSpc>
              <a:spcBef>
                <a:spcPts val="0"/>
              </a:spcBef>
              <a:buNone/>
            </a:pPr>
            <a:r>
              <a:rPr lang="en-GB" sz="3200" dirty="0"/>
              <a:t>During his life he had:</a:t>
            </a:r>
          </a:p>
          <a:p>
            <a:pPr>
              <a:lnSpc>
                <a:spcPct val="120000"/>
              </a:lnSpc>
              <a:spcBef>
                <a:spcPts val="0"/>
              </a:spcBef>
            </a:pPr>
            <a:r>
              <a:rPr lang="en-GB" sz="3200" i="1" dirty="0"/>
              <a:t> Reviewed appeals for those convicted as war criminals</a:t>
            </a:r>
          </a:p>
          <a:p>
            <a:pPr>
              <a:lnSpc>
                <a:spcPct val="120000"/>
              </a:lnSpc>
              <a:spcBef>
                <a:spcPts val="0"/>
              </a:spcBef>
            </a:pPr>
            <a:r>
              <a:rPr lang="en-GB" sz="3200" i="1" dirty="0"/>
              <a:t>Instituted agrarian reforms, being Minister of industries</a:t>
            </a:r>
          </a:p>
          <a:p>
            <a:pPr>
              <a:lnSpc>
                <a:spcPct val="120000"/>
              </a:lnSpc>
              <a:spcBef>
                <a:spcPts val="0"/>
              </a:spcBef>
            </a:pPr>
            <a:r>
              <a:rPr lang="en-GB" sz="3200" i="1" dirty="0"/>
              <a:t>Served as the Instructional Director for the Cuban armed forces</a:t>
            </a:r>
          </a:p>
          <a:p>
            <a:pPr>
              <a:lnSpc>
                <a:spcPct val="120000"/>
              </a:lnSpc>
              <a:spcBef>
                <a:spcPts val="0"/>
              </a:spcBef>
            </a:pPr>
            <a:r>
              <a:rPr lang="en-GB" sz="3200" i="1" dirty="0"/>
              <a:t>Travelled as a diplomate for Cuban Socialism</a:t>
            </a:r>
          </a:p>
          <a:p>
            <a:pPr marL="0" indent="0">
              <a:buNone/>
            </a:pPr>
            <a:endParaRPr lang="en-GB" sz="4000" i="1" dirty="0"/>
          </a:p>
          <a:p>
            <a:endParaRPr lang="en-GB" sz="4000" dirty="0"/>
          </a:p>
          <a:p>
            <a:endParaRPr lang="en-GB" dirty="0"/>
          </a:p>
          <a:p>
            <a:pPr marL="0" indent="0">
              <a:buNone/>
            </a:pPr>
            <a:endParaRPr lang="en-GB" dirty="0"/>
          </a:p>
          <a:p>
            <a:pPr marL="0" indent="0">
              <a:buNone/>
            </a:pPr>
            <a:endParaRPr lang="en-GB" dirty="0"/>
          </a:p>
        </p:txBody>
      </p:sp>
      <p:sp>
        <p:nvSpPr>
          <p:cNvPr id="4" name="Title 1">
            <a:extLst>
              <a:ext uri="{FF2B5EF4-FFF2-40B4-BE49-F238E27FC236}">
                <a16:creationId xmlns:a16="http://schemas.microsoft.com/office/drawing/2014/main" id="{3894CCE8-DE48-EF43-8782-E3826E79C5BF}"/>
              </a:ext>
            </a:extLst>
          </p:cNvPr>
          <p:cNvSpPr txBox="1">
            <a:spLocks/>
          </p:cNvSpPr>
          <p:nvPr/>
        </p:nvSpPr>
        <p:spPr>
          <a:xfrm flipV="1">
            <a:off x="3771900" y="446930"/>
            <a:ext cx="8420100" cy="66607"/>
          </a:xfrm>
          <a:custGeom>
            <a:avLst/>
            <a:gdLst>
              <a:gd name="connsiteX0" fmla="*/ 0 w 8420100"/>
              <a:gd name="connsiteY0" fmla="*/ 0 h 66607"/>
              <a:gd name="connsiteX1" fmla="*/ 561340 w 8420100"/>
              <a:gd name="connsiteY1" fmla="*/ 0 h 66607"/>
              <a:gd name="connsiteX2" fmla="*/ 870077 w 8420100"/>
              <a:gd name="connsiteY2" fmla="*/ 0 h 66607"/>
              <a:gd name="connsiteX3" fmla="*/ 1431417 w 8420100"/>
              <a:gd name="connsiteY3" fmla="*/ 0 h 66607"/>
              <a:gd name="connsiteX4" fmla="*/ 1992757 w 8420100"/>
              <a:gd name="connsiteY4" fmla="*/ 0 h 66607"/>
              <a:gd name="connsiteX5" fmla="*/ 2301494 w 8420100"/>
              <a:gd name="connsiteY5" fmla="*/ 0 h 66607"/>
              <a:gd name="connsiteX6" fmla="*/ 2778633 w 8420100"/>
              <a:gd name="connsiteY6" fmla="*/ 0 h 66607"/>
              <a:gd name="connsiteX7" fmla="*/ 3087370 w 8420100"/>
              <a:gd name="connsiteY7" fmla="*/ 0 h 66607"/>
              <a:gd name="connsiteX8" fmla="*/ 3396107 w 8420100"/>
              <a:gd name="connsiteY8" fmla="*/ 0 h 66607"/>
              <a:gd name="connsiteX9" fmla="*/ 3789045 w 8420100"/>
              <a:gd name="connsiteY9" fmla="*/ 0 h 66607"/>
              <a:gd name="connsiteX10" fmla="*/ 4181983 w 8420100"/>
              <a:gd name="connsiteY10" fmla="*/ 0 h 66607"/>
              <a:gd name="connsiteX11" fmla="*/ 4743323 w 8420100"/>
              <a:gd name="connsiteY11" fmla="*/ 0 h 66607"/>
              <a:gd name="connsiteX12" fmla="*/ 5388864 w 8420100"/>
              <a:gd name="connsiteY12" fmla="*/ 0 h 66607"/>
              <a:gd name="connsiteX13" fmla="*/ 6118606 w 8420100"/>
              <a:gd name="connsiteY13" fmla="*/ 0 h 66607"/>
              <a:gd name="connsiteX14" fmla="*/ 6511544 w 8420100"/>
              <a:gd name="connsiteY14" fmla="*/ 0 h 66607"/>
              <a:gd name="connsiteX15" fmla="*/ 6988683 w 8420100"/>
              <a:gd name="connsiteY15" fmla="*/ 0 h 66607"/>
              <a:gd name="connsiteX16" fmla="*/ 7465822 w 8420100"/>
              <a:gd name="connsiteY16" fmla="*/ 0 h 66607"/>
              <a:gd name="connsiteX17" fmla="*/ 8420100 w 8420100"/>
              <a:gd name="connsiteY17" fmla="*/ 0 h 66607"/>
              <a:gd name="connsiteX18" fmla="*/ 8420100 w 8420100"/>
              <a:gd name="connsiteY18" fmla="*/ 66607 h 66607"/>
              <a:gd name="connsiteX19" fmla="*/ 7774559 w 8420100"/>
              <a:gd name="connsiteY19" fmla="*/ 66607 h 66607"/>
              <a:gd name="connsiteX20" fmla="*/ 7381621 w 8420100"/>
              <a:gd name="connsiteY20" fmla="*/ 66607 h 66607"/>
              <a:gd name="connsiteX21" fmla="*/ 6736080 w 8420100"/>
              <a:gd name="connsiteY21" fmla="*/ 66607 h 66607"/>
              <a:gd name="connsiteX22" fmla="*/ 6006338 w 8420100"/>
              <a:gd name="connsiteY22" fmla="*/ 66607 h 66607"/>
              <a:gd name="connsiteX23" fmla="*/ 5529199 w 8420100"/>
              <a:gd name="connsiteY23" fmla="*/ 66607 h 66607"/>
              <a:gd name="connsiteX24" fmla="*/ 5052060 w 8420100"/>
              <a:gd name="connsiteY24" fmla="*/ 66607 h 66607"/>
              <a:gd name="connsiteX25" fmla="*/ 4743323 w 8420100"/>
              <a:gd name="connsiteY25" fmla="*/ 66607 h 66607"/>
              <a:gd name="connsiteX26" fmla="*/ 4097782 w 8420100"/>
              <a:gd name="connsiteY26" fmla="*/ 66607 h 66607"/>
              <a:gd name="connsiteX27" fmla="*/ 3368040 w 8420100"/>
              <a:gd name="connsiteY27" fmla="*/ 66607 h 66607"/>
              <a:gd name="connsiteX28" fmla="*/ 2806700 w 8420100"/>
              <a:gd name="connsiteY28" fmla="*/ 66607 h 66607"/>
              <a:gd name="connsiteX29" fmla="*/ 2413762 w 8420100"/>
              <a:gd name="connsiteY29" fmla="*/ 66607 h 66607"/>
              <a:gd name="connsiteX30" fmla="*/ 1768221 w 8420100"/>
              <a:gd name="connsiteY30" fmla="*/ 66607 h 66607"/>
              <a:gd name="connsiteX31" fmla="*/ 1459484 w 8420100"/>
              <a:gd name="connsiteY31" fmla="*/ 66607 h 66607"/>
              <a:gd name="connsiteX32" fmla="*/ 813943 w 8420100"/>
              <a:gd name="connsiteY32" fmla="*/ 66607 h 66607"/>
              <a:gd name="connsiteX33" fmla="*/ 0 w 8420100"/>
              <a:gd name="connsiteY33" fmla="*/ 66607 h 66607"/>
              <a:gd name="connsiteX34" fmla="*/ 0 w 8420100"/>
              <a:gd name="connsiteY34" fmla="*/ 0 h 6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420100" h="66607" fill="none" extrusionOk="0">
                <a:moveTo>
                  <a:pt x="0" y="0"/>
                </a:moveTo>
                <a:cubicBezTo>
                  <a:pt x="124622" y="-19556"/>
                  <a:pt x="380732" y="34489"/>
                  <a:pt x="561340" y="0"/>
                </a:cubicBezTo>
                <a:cubicBezTo>
                  <a:pt x="741948" y="-34489"/>
                  <a:pt x="732624" y="26471"/>
                  <a:pt x="870077" y="0"/>
                </a:cubicBezTo>
                <a:cubicBezTo>
                  <a:pt x="1007530" y="-26471"/>
                  <a:pt x="1226263" y="55241"/>
                  <a:pt x="1431417" y="0"/>
                </a:cubicBezTo>
                <a:cubicBezTo>
                  <a:pt x="1636571" y="-55241"/>
                  <a:pt x="1867016" y="54288"/>
                  <a:pt x="1992757" y="0"/>
                </a:cubicBezTo>
                <a:cubicBezTo>
                  <a:pt x="2118498" y="-54288"/>
                  <a:pt x="2152411" y="34039"/>
                  <a:pt x="2301494" y="0"/>
                </a:cubicBezTo>
                <a:cubicBezTo>
                  <a:pt x="2450577" y="-34039"/>
                  <a:pt x="2543016" y="6352"/>
                  <a:pt x="2778633" y="0"/>
                </a:cubicBezTo>
                <a:cubicBezTo>
                  <a:pt x="3014250" y="-6352"/>
                  <a:pt x="3005482" y="17575"/>
                  <a:pt x="3087370" y="0"/>
                </a:cubicBezTo>
                <a:cubicBezTo>
                  <a:pt x="3169258" y="-17575"/>
                  <a:pt x="3268137" y="26866"/>
                  <a:pt x="3396107" y="0"/>
                </a:cubicBezTo>
                <a:cubicBezTo>
                  <a:pt x="3524077" y="-26866"/>
                  <a:pt x="3693291" y="3537"/>
                  <a:pt x="3789045" y="0"/>
                </a:cubicBezTo>
                <a:cubicBezTo>
                  <a:pt x="3884799" y="-3537"/>
                  <a:pt x="4053701" y="24628"/>
                  <a:pt x="4181983" y="0"/>
                </a:cubicBezTo>
                <a:cubicBezTo>
                  <a:pt x="4310265" y="-24628"/>
                  <a:pt x="4623368" y="44265"/>
                  <a:pt x="4743323" y="0"/>
                </a:cubicBezTo>
                <a:cubicBezTo>
                  <a:pt x="4863278" y="-44265"/>
                  <a:pt x="5212514" y="70031"/>
                  <a:pt x="5388864" y="0"/>
                </a:cubicBezTo>
                <a:cubicBezTo>
                  <a:pt x="5565214" y="-70031"/>
                  <a:pt x="5840106" y="19207"/>
                  <a:pt x="6118606" y="0"/>
                </a:cubicBezTo>
                <a:cubicBezTo>
                  <a:pt x="6397106" y="-19207"/>
                  <a:pt x="6382362" y="19352"/>
                  <a:pt x="6511544" y="0"/>
                </a:cubicBezTo>
                <a:cubicBezTo>
                  <a:pt x="6640726" y="-19352"/>
                  <a:pt x="6869745" y="56962"/>
                  <a:pt x="6988683" y="0"/>
                </a:cubicBezTo>
                <a:cubicBezTo>
                  <a:pt x="7107621" y="-56962"/>
                  <a:pt x="7272769" y="5021"/>
                  <a:pt x="7465822" y="0"/>
                </a:cubicBezTo>
                <a:cubicBezTo>
                  <a:pt x="7658875" y="-5021"/>
                  <a:pt x="7968971" y="10524"/>
                  <a:pt x="8420100" y="0"/>
                </a:cubicBezTo>
                <a:cubicBezTo>
                  <a:pt x="8427940" y="22974"/>
                  <a:pt x="8415155" y="41206"/>
                  <a:pt x="8420100" y="66607"/>
                </a:cubicBezTo>
                <a:cubicBezTo>
                  <a:pt x="8230662" y="94786"/>
                  <a:pt x="8070297" y="8149"/>
                  <a:pt x="7774559" y="66607"/>
                </a:cubicBezTo>
                <a:cubicBezTo>
                  <a:pt x="7478821" y="125065"/>
                  <a:pt x="7558649" y="37795"/>
                  <a:pt x="7381621" y="66607"/>
                </a:cubicBezTo>
                <a:cubicBezTo>
                  <a:pt x="7204593" y="95419"/>
                  <a:pt x="6888544" y="31787"/>
                  <a:pt x="6736080" y="66607"/>
                </a:cubicBezTo>
                <a:cubicBezTo>
                  <a:pt x="6583616" y="101427"/>
                  <a:pt x="6275225" y="39348"/>
                  <a:pt x="6006338" y="66607"/>
                </a:cubicBezTo>
                <a:cubicBezTo>
                  <a:pt x="5737451" y="93866"/>
                  <a:pt x="5710429" y="17593"/>
                  <a:pt x="5529199" y="66607"/>
                </a:cubicBezTo>
                <a:cubicBezTo>
                  <a:pt x="5347969" y="115621"/>
                  <a:pt x="5153948" y="31411"/>
                  <a:pt x="5052060" y="66607"/>
                </a:cubicBezTo>
                <a:cubicBezTo>
                  <a:pt x="4950172" y="101803"/>
                  <a:pt x="4815062" y="52077"/>
                  <a:pt x="4743323" y="66607"/>
                </a:cubicBezTo>
                <a:cubicBezTo>
                  <a:pt x="4671584" y="81137"/>
                  <a:pt x="4288670" y="28406"/>
                  <a:pt x="4097782" y="66607"/>
                </a:cubicBezTo>
                <a:cubicBezTo>
                  <a:pt x="3906894" y="104808"/>
                  <a:pt x="3623398" y="45770"/>
                  <a:pt x="3368040" y="66607"/>
                </a:cubicBezTo>
                <a:cubicBezTo>
                  <a:pt x="3112682" y="87444"/>
                  <a:pt x="2926737" y="52754"/>
                  <a:pt x="2806700" y="66607"/>
                </a:cubicBezTo>
                <a:cubicBezTo>
                  <a:pt x="2686663" y="80460"/>
                  <a:pt x="2540462" y="44902"/>
                  <a:pt x="2413762" y="66607"/>
                </a:cubicBezTo>
                <a:cubicBezTo>
                  <a:pt x="2287062" y="88312"/>
                  <a:pt x="2035626" y="17636"/>
                  <a:pt x="1768221" y="66607"/>
                </a:cubicBezTo>
                <a:cubicBezTo>
                  <a:pt x="1500816" y="115578"/>
                  <a:pt x="1564515" y="52701"/>
                  <a:pt x="1459484" y="66607"/>
                </a:cubicBezTo>
                <a:cubicBezTo>
                  <a:pt x="1354453" y="80513"/>
                  <a:pt x="1108575" y="36731"/>
                  <a:pt x="813943" y="66607"/>
                </a:cubicBezTo>
                <a:cubicBezTo>
                  <a:pt x="519311" y="96483"/>
                  <a:pt x="391521" y="-4479"/>
                  <a:pt x="0" y="66607"/>
                </a:cubicBezTo>
                <a:cubicBezTo>
                  <a:pt x="-560" y="37456"/>
                  <a:pt x="5600" y="31105"/>
                  <a:pt x="0" y="0"/>
                </a:cubicBezTo>
                <a:close/>
              </a:path>
              <a:path w="8420100" h="66607" stroke="0" extrusionOk="0">
                <a:moveTo>
                  <a:pt x="0" y="0"/>
                </a:moveTo>
                <a:cubicBezTo>
                  <a:pt x="244490" y="-22215"/>
                  <a:pt x="292200" y="23637"/>
                  <a:pt x="561340" y="0"/>
                </a:cubicBezTo>
                <a:cubicBezTo>
                  <a:pt x="830480" y="-23637"/>
                  <a:pt x="787252" y="33997"/>
                  <a:pt x="954278" y="0"/>
                </a:cubicBezTo>
                <a:cubicBezTo>
                  <a:pt x="1121304" y="-33997"/>
                  <a:pt x="1480102" y="81869"/>
                  <a:pt x="1684020" y="0"/>
                </a:cubicBezTo>
                <a:cubicBezTo>
                  <a:pt x="1887938" y="-81869"/>
                  <a:pt x="1944233" y="50109"/>
                  <a:pt x="2161159" y="0"/>
                </a:cubicBezTo>
                <a:cubicBezTo>
                  <a:pt x="2378085" y="-50109"/>
                  <a:pt x="2453737" y="20309"/>
                  <a:pt x="2638298" y="0"/>
                </a:cubicBezTo>
                <a:cubicBezTo>
                  <a:pt x="2822859" y="-20309"/>
                  <a:pt x="3081780" y="35623"/>
                  <a:pt x="3283839" y="0"/>
                </a:cubicBezTo>
                <a:cubicBezTo>
                  <a:pt x="3485898" y="-35623"/>
                  <a:pt x="3783230" y="7848"/>
                  <a:pt x="3929380" y="0"/>
                </a:cubicBezTo>
                <a:cubicBezTo>
                  <a:pt x="4075530" y="-7848"/>
                  <a:pt x="4230961" y="3222"/>
                  <a:pt x="4322318" y="0"/>
                </a:cubicBezTo>
                <a:cubicBezTo>
                  <a:pt x="4413675" y="-3222"/>
                  <a:pt x="4714579" y="84979"/>
                  <a:pt x="5052060" y="0"/>
                </a:cubicBezTo>
                <a:cubicBezTo>
                  <a:pt x="5389541" y="-84979"/>
                  <a:pt x="5544815" y="10928"/>
                  <a:pt x="5781802" y="0"/>
                </a:cubicBezTo>
                <a:cubicBezTo>
                  <a:pt x="6018789" y="-10928"/>
                  <a:pt x="6083658" y="50819"/>
                  <a:pt x="6343142" y="0"/>
                </a:cubicBezTo>
                <a:cubicBezTo>
                  <a:pt x="6602626" y="-50819"/>
                  <a:pt x="6787923" y="5388"/>
                  <a:pt x="6988683" y="0"/>
                </a:cubicBezTo>
                <a:cubicBezTo>
                  <a:pt x="7189443" y="-5388"/>
                  <a:pt x="7242096" y="18891"/>
                  <a:pt x="7465822" y="0"/>
                </a:cubicBezTo>
                <a:cubicBezTo>
                  <a:pt x="7689548" y="-18891"/>
                  <a:pt x="8036636" y="74999"/>
                  <a:pt x="8420100" y="0"/>
                </a:cubicBezTo>
                <a:cubicBezTo>
                  <a:pt x="8424945" y="22268"/>
                  <a:pt x="8418707" y="44302"/>
                  <a:pt x="8420100" y="66607"/>
                </a:cubicBezTo>
                <a:cubicBezTo>
                  <a:pt x="8193837" y="86687"/>
                  <a:pt x="8054612" y="18226"/>
                  <a:pt x="7942961" y="66607"/>
                </a:cubicBezTo>
                <a:cubicBezTo>
                  <a:pt x="7831310" y="114988"/>
                  <a:pt x="7732876" y="52088"/>
                  <a:pt x="7634224" y="66607"/>
                </a:cubicBezTo>
                <a:cubicBezTo>
                  <a:pt x="7535572" y="81126"/>
                  <a:pt x="7306837" y="58240"/>
                  <a:pt x="7157085" y="66607"/>
                </a:cubicBezTo>
                <a:cubicBezTo>
                  <a:pt x="7007333" y="74974"/>
                  <a:pt x="6876933" y="48230"/>
                  <a:pt x="6764147" y="66607"/>
                </a:cubicBezTo>
                <a:cubicBezTo>
                  <a:pt x="6651361" y="84984"/>
                  <a:pt x="6594421" y="36248"/>
                  <a:pt x="6455410" y="66607"/>
                </a:cubicBezTo>
                <a:cubicBezTo>
                  <a:pt x="6316399" y="96966"/>
                  <a:pt x="6024149" y="25693"/>
                  <a:pt x="5809869" y="66607"/>
                </a:cubicBezTo>
                <a:cubicBezTo>
                  <a:pt x="5595589" y="107521"/>
                  <a:pt x="5463627" y="58110"/>
                  <a:pt x="5164328" y="66607"/>
                </a:cubicBezTo>
                <a:cubicBezTo>
                  <a:pt x="4865029" y="75104"/>
                  <a:pt x="4909378" y="40405"/>
                  <a:pt x="4687189" y="66607"/>
                </a:cubicBezTo>
                <a:cubicBezTo>
                  <a:pt x="4465000" y="92809"/>
                  <a:pt x="4436239" y="57497"/>
                  <a:pt x="4210050" y="66607"/>
                </a:cubicBezTo>
                <a:cubicBezTo>
                  <a:pt x="3983861" y="75717"/>
                  <a:pt x="3923892" y="13709"/>
                  <a:pt x="3648710" y="66607"/>
                </a:cubicBezTo>
                <a:cubicBezTo>
                  <a:pt x="3373528" y="119505"/>
                  <a:pt x="3340635" y="26362"/>
                  <a:pt x="3171571" y="66607"/>
                </a:cubicBezTo>
                <a:cubicBezTo>
                  <a:pt x="3002507" y="106852"/>
                  <a:pt x="2901853" y="58462"/>
                  <a:pt x="2778633" y="66607"/>
                </a:cubicBezTo>
                <a:cubicBezTo>
                  <a:pt x="2655413" y="74752"/>
                  <a:pt x="2420227" y="33250"/>
                  <a:pt x="2301494" y="66607"/>
                </a:cubicBezTo>
                <a:cubicBezTo>
                  <a:pt x="2182761" y="99964"/>
                  <a:pt x="1921819" y="43730"/>
                  <a:pt x="1824355" y="66607"/>
                </a:cubicBezTo>
                <a:cubicBezTo>
                  <a:pt x="1726891" y="89484"/>
                  <a:pt x="1435741" y="57874"/>
                  <a:pt x="1263015" y="66607"/>
                </a:cubicBezTo>
                <a:cubicBezTo>
                  <a:pt x="1090289" y="75340"/>
                  <a:pt x="851293" y="-3890"/>
                  <a:pt x="533273" y="66607"/>
                </a:cubicBezTo>
                <a:cubicBezTo>
                  <a:pt x="215253" y="137104"/>
                  <a:pt x="217418" y="3723"/>
                  <a:pt x="0" y="66607"/>
                </a:cubicBezTo>
                <a:cubicBezTo>
                  <a:pt x="-2883" y="35293"/>
                  <a:pt x="6829" y="21974"/>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DA77D07E-598E-ED44-9AFA-66EDC88B763C}"/>
              </a:ext>
            </a:extLst>
          </p:cNvPr>
          <p:cNvSpPr txBox="1">
            <a:spLocks/>
          </p:cNvSpPr>
          <p:nvPr/>
        </p:nvSpPr>
        <p:spPr>
          <a:xfrm flipV="1">
            <a:off x="0" y="446928"/>
            <a:ext cx="572716" cy="66608"/>
          </a:xfrm>
          <a:custGeom>
            <a:avLst/>
            <a:gdLst>
              <a:gd name="connsiteX0" fmla="*/ 0 w 572716"/>
              <a:gd name="connsiteY0" fmla="*/ 0 h 66608"/>
              <a:gd name="connsiteX1" fmla="*/ 572716 w 572716"/>
              <a:gd name="connsiteY1" fmla="*/ 0 h 66608"/>
              <a:gd name="connsiteX2" fmla="*/ 572716 w 572716"/>
              <a:gd name="connsiteY2" fmla="*/ 66608 h 66608"/>
              <a:gd name="connsiteX3" fmla="*/ 0 w 572716"/>
              <a:gd name="connsiteY3" fmla="*/ 66608 h 66608"/>
              <a:gd name="connsiteX4" fmla="*/ 0 w 572716"/>
              <a:gd name="connsiteY4" fmla="*/ 0 h 6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16" h="66608" fill="none" extrusionOk="0">
                <a:moveTo>
                  <a:pt x="0" y="0"/>
                </a:moveTo>
                <a:cubicBezTo>
                  <a:pt x="147710" y="-25516"/>
                  <a:pt x="361061" y="63733"/>
                  <a:pt x="572716" y="0"/>
                </a:cubicBezTo>
                <a:cubicBezTo>
                  <a:pt x="579611" y="13328"/>
                  <a:pt x="565253" y="35163"/>
                  <a:pt x="572716" y="66608"/>
                </a:cubicBezTo>
                <a:cubicBezTo>
                  <a:pt x="346311" y="105324"/>
                  <a:pt x="186856" y="64025"/>
                  <a:pt x="0" y="66608"/>
                </a:cubicBezTo>
                <a:cubicBezTo>
                  <a:pt x="-1009" y="35045"/>
                  <a:pt x="369" y="19367"/>
                  <a:pt x="0" y="0"/>
                </a:cubicBezTo>
                <a:close/>
              </a:path>
              <a:path w="572716" h="66608" stroke="0" extrusionOk="0">
                <a:moveTo>
                  <a:pt x="0" y="0"/>
                </a:moveTo>
                <a:cubicBezTo>
                  <a:pt x="271656" y="-23691"/>
                  <a:pt x="311186" y="35345"/>
                  <a:pt x="572716" y="0"/>
                </a:cubicBezTo>
                <a:cubicBezTo>
                  <a:pt x="573735" y="30343"/>
                  <a:pt x="566777" y="38977"/>
                  <a:pt x="572716" y="66608"/>
                </a:cubicBezTo>
                <a:cubicBezTo>
                  <a:pt x="445388" y="71427"/>
                  <a:pt x="130176" y="17707"/>
                  <a:pt x="0" y="66608"/>
                </a:cubicBezTo>
                <a:cubicBezTo>
                  <a:pt x="-3799" y="45888"/>
                  <a:pt x="384" y="24518"/>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3315695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94436-8333-034E-885D-3D45979BDAEF}"/>
              </a:ext>
            </a:extLst>
          </p:cNvPr>
          <p:cNvSpPr>
            <a:spLocks noGrp="1"/>
          </p:cNvSpPr>
          <p:nvPr>
            <p:ph type="title"/>
          </p:nvPr>
        </p:nvSpPr>
        <p:spPr>
          <a:xfrm>
            <a:off x="1054964" y="-66609"/>
            <a:ext cx="10515600" cy="1325563"/>
          </a:xfrm>
        </p:spPr>
        <p:txBody>
          <a:bodyPr/>
          <a:lstStyle/>
          <a:p>
            <a:r>
              <a:rPr lang="en-GB" b="1" dirty="0">
                <a:latin typeface="Georgia" panose="02040502050405020303" pitchFamily="18" charset="0"/>
              </a:rPr>
              <a:t>Chile 1970-1973</a:t>
            </a:r>
          </a:p>
        </p:txBody>
      </p:sp>
      <p:sp>
        <p:nvSpPr>
          <p:cNvPr id="3" name="Content Placeholder 2">
            <a:extLst>
              <a:ext uri="{FF2B5EF4-FFF2-40B4-BE49-F238E27FC236}">
                <a16:creationId xmlns:a16="http://schemas.microsoft.com/office/drawing/2014/main" id="{E2E7320D-EB72-584D-B0E8-144EC8FF8510}"/>
              </a:ext>
            </a:extLst>
          </p:cNvPr>
          <p:cNvSpPr>
            <a:spLocks noGrp="1"/>
          </p:cNvSpPr>
          <p:nvPr>
            <p:ph idx="1"/>
          </p:nvPr>
        </p:nvSpPr>
        <p:spPr>
          <a:xfrm>
            <a:off x="346304" y="1325563"/>
            <a:ext cx="11499392" cy="5317590"/>
          </a:xfrm>
        </p:spPr>
        <p:txBody>
          <a:bodyPr>
            <a:normAutofit/>
          </a:bodyPr>
          <a:lstStyle/>
          <a:p>
            <a:pPr marL="0" indent="0">
              <a:buNone/>
            </a:pPr>
            <a:r>
              <a:rPr lang="en-GB" dirty="0"/>
              <a:t>In 1967, Castro’s government continued to give aid to revolutionary groups despite concerns from Moscow that such actions were ‘complicating’ their relationship with the US. By 1970, groups in Venezuela, Colombia and Guatemala were experiencing serious setbacks. </a:t>
            </a:r>
          </a:p>
          <a:p>
            <a:pPr marL="0" indent="0">
              <a:buNone/>
            </a:pPr>
            <a:endParaRPr lang="en-GB" dirty="0"/>
          </a:p>
          <a:p>
            <a:r>
              <a:rPr lang="en-GB" i="1" dirty="0"/>
              <a:t>Such defeats coupled with economic problems led to reduced aid whilst Cuba sought Soviet economic aid. However, support and limited aid was given to liberation groups and successful reformist governments throughout the 1970s</a:t>
            </a:r>
          </a:p>
          <a:p>
            <a:pPr marL="0" indent="0">
              <a:buNone/>
            </a:pPr>
            <a:endParaRPr lang="en-GB" dirty="0"/>
          </a:p>
        </p:txBody>
      </p:sp>
      <p:sp>
        <p:nvSpPr>
          <p:cNvPr id="4" name="Title 1">
            <a:extLst>
              <a:ext uri="{FF2B5EF4-FFF2-40B4-BE49-F238E27FC236}">
                <a16:creationId xmlns:a16="http://schemas.microsoft.com/office/drawing/2014/main" id="{28E1D6E1-B5C4-A34B-888C-6957F933FAF7}"/>
              </a:ext>
            </a:extLst>
          </p:cNvPr>
          <p:cNvSpPr txBox="1">
            <a:spLocks/>
          </p:cNvSpPr>
          <p:nvPr/>
        </p:nvSpPr>
        <p:spPr>
          <a:xfrm flipV="1">
            <a:off x="5715000" y="596173"/>
            <a:ext cx="6477000" cy="45719"/>
          </a:xfrm>
          <a:custGeom>
            <a:avLst/>
            <a:gdLst>
              <a:gd name="connsiteX0" fmla="*/ 0 w 6477000"/>
              <a:gd name="connsiteY0" fmla="*/ 0 h 45719"/>
              <a:gd name="connsiteX1" fmla="*/ 394508 w 6477000"/>
              <a:gd name="connsiteY1" fmla="*/ 0 h 45719"/>
              <a:gd name="connsiteX2" fmla="*/ 1048096 w 6477000"/>
              <a:gd name="connsiteY2" fmla="*/ 0 h 45719"/>
              <a:gd name="connsiteX3" fmla="*/ 1507375 w 6477000"/>
              <a:gd name="connsiteY3" fmla="*/ 0 h 45719"/>
              <a:gd name="connsiteX4" fmla="*/ 1901883 w 6477000"/>
              <a:gd name="connsiteY4" fmla="*/ 0 h 45719"/>
              <a:gd name="connsiteX5" fmla="*/ 2361161 w 6477000"/>
              <a:gd name="connsiteY5" fmla="*/ 0 h 45719"/>
              <a:gd name="connsiteX6" fmla="*/ 2885209 w 6477000"/>
              <a:gd name="connsiteY6" fmla="*/ 0 h 45719"/>
              <a:gd name="connsiteX7" fmla="*/ 3603567 w 6477000"/>
              <a:gd name="connsiteY7" fmla="*/ 0 h 45719"/>
              <a:gd name="connsiteX8" fmla="*/ 4321925 w 6477000"/>
              <a:gd name="connsiteY8" fmla="*/ 0 h 45719"/>
              <a:gd name="connsiteX9" fmla="*/ 4716434 w 6477000"/>
              <a:gd name="connsiteY9" fmla="*/ 0 h 45719"/>
              <a:gd name="connsiteX10" fmla="*/ 5305252 w 6477000"/>
              <a:gd name="connsiteY10" fmla="*/ 0 h 45719"/>
              <a:gd name="connsiteX11" fmla="*/ 6477000 w 6477000"/>
              <a:gd name="connsiteY11" fmla="*/ 0 h 45719"/>
              <a:gd name="connsiteX12" fmla="*/ 6477000 w 6477000"/>
              <a:gd name="connsiteY12" fmla="*/ 45719 h 45719"/>
              <a:gd name="connsiteX13" fmla="*/ 5888182 w 6477000"/>
              <a:gd name="connsiteY13" fmla="*/ 45719 h 45719"/>
              <a:gd name="connsiteX14" fmla="*/ 5364134 w 6477000"/>
              <a:gd name="connsiteY14" fmla="*/ 45719 h 45719"/>
              <a:gd name="connsiteX15" fmla="*/ 4710545 w 6477000"/>
              <a:gd name="connsiteY15" fmla="*/ 45719 h 45719"/>
              <a:gd name="connsiteX16" fmla="*/ 4186497 w 6477000"/>
              <a:gd name="connsiteY16" fmla="*/ 45719 h 45719"/>
              <a:gd name="connsiteX17" fmla="*/ 3662449 w 6477000"/>
              <a:gd name="connsiteY17" fmla="*/ 45719 h 45719"/>
              <a:gd name="connsiteX18" fmla="*/ 3203171 w 6477000"/>
              <a:gd name="connsiteY18" fmla="*/ 45719 h 45719"/>
              <a:gd name="connsiteX19" fmla="*/ 2743893 w 6477000"/>
              <a:gd name="connsiteY19" fmla="*/ 45719 h 45719"/>
              <a:gd name="connsiteX20" fmla="*/ 2219845 w 6477000"/>
              <a:gd name="connsiteY20" fmla="*/ 45719 h 45719"/>
              <a:gd name="connsiteX21" fmla="*/ 1631026 w 6477000"/>
              <a:gd name="connsiteY21" fmla="*/ 45719 h 45719"/>
              <a:gd name="connsiteX22" fmla="*/ 1171748 w 6477000"/>
              <a:gd name="connsiteY22" fmla="*/ 45719 h 45719"/>
              <a:gd name="connsiteX23" fmla="*/ 777240 w 6477000"/>
              <a:gd name="connsiteY23" fmla="*/ 45719 h 45719"/>
              <a:gd name="connsiteX24" fmla="*/ 0 w 6477000"/>
              <a:gd name="connsiteY24" fmla="*/ 45719 h 45719"/>
              <a:gd name="connsiteX25" fmla="*/ 0 w 6477000"/>
              <a:gd name="connsiteY2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77000" h="45719" fill="none" extrusionOk="0">
                <a:moveTo>
                  <a:pt x="0" y="0"/>
                </a:moveTo>
                <a:cubicBezTo>
                  <a:pt x="150887" y="-26927"/>
                  <a:pt x="284754" y="9416"/>
                  <a:pt x="394508" y="0"/>
                </a:cubicBezTo>
                <a:cubicBezTo>
                  <a:pt x="504262" y="-9416"/>
                  <a:pt x="911678" y="34892"/>
                  <a:pt x="1048096" y="0"/>
                </a:cubicBezTo>
                <a:cubicBezTo>
                  <a:pt x="1184514" y="-34892"/>
                  <a:pt x="1324953" y="35375"/>
                  <a:pt x="1507375" y="0"/>
                </a:cubicBezTo>
                <a:cubicBezTo>
                  <a:pt x="1689797" y="-35375"/>
                  <a:pt x="1788811" y="9388"/>
                  <a:pt x="1901883" y="0"/>
                </a:cubicBezTo>
                <a:cubicBezTo>
                  <a:pt x="2014955" y="-9388"/>
                  <a:pt x="2213252" y="25246"/>
                  <a:pt x="2361161" y="0"/>
                </a:cubicBezTo>
                <a:cubicBezTo>
                  <a:pt x="2509070" y="-25246"/>
                  <a:pt x="2683970" y="61723"/>
                  <a:pt x="2885209" y="0"/>
                </a:cubicBezTo>
                <a:cubicBezTo>
                  <a:pt x="3086448" y="-61723"/>
                  <a:pt x="3372913" y="25430"/>
                  <a:pt x="3603567" y="0"/>
                </a:cubicBezTo>
                <a:cubicBezTo>
                  <a:pt x="3834221" y="-25430"/>
                  <a:pt x="3993152" y="29440"/>
                  <a:pt x="4321925" y="0"/>
                </a:cubicBezTo>
                <a:cubicBezTo>
                  <a:pt x="4650698" y="-29440"/>
                  <a:pt x="4549032" y="13850"/>
                  <a:pt x="4716434" y="0"/>
                </a:cubicBezTo>
                <a:cubicBezTo>
                  <a:pt x="4883836" y="-13850"/>
                  <a:pt x="5074940" y="37401"/>
                  <a:pt x="5305252" y="0"/>
                </a:cubicBezTo>
                <a:cubicBezTo>
                  <a:pt x="5535564" y="-37401"/>
                  <a:pt x="6076034" y="79380"/>
                  <a:pt x="6477000" y="0"/>
                </a:cubicBezTo>
                <a:cubicBezTo>
                  <a:pt x="6481751" y="19453"/>
                  <a:pt x="6476768" y="30834"/>
                  <a:pt x="6477000" y="45719"/>
                </a:cubicBezTo>
                <a:cubicBezTo>
                  <a:pt x="6206458" y="60080"/>
                  <a:pt x="6046297" y="-9044"/>
                  <a:pt x="5888182" y="45719"/>
                </a:cubicBezTo>
                <a:cubicBezTo>
                  <a:pt x="5730067" y="100482"/>
                  <a:pt x="5592244" y="29420"/>
                  <a:pt x="5364134" y="45719"/>
                </a:cubicBezTo>
                <a:cubicBezTo>
                  <a:pt x="5136024" y="62018"/>
                  <a:pt x="4965216" y="12628"/>
                  <a:pt x="4710545" y="45719"/>
                </a:cubicBezTo>
                <a:cubicBezTo>
                  <a:pt x="4455874" y="78810"/>
                  <a:pt x="4337643" y="2391"/>
                  <a:pt x="4186497" y="45719"/>
                </a:cubicBezTo>
                <a:cubicBezTo>
                  <a:pt x="4035351" y="89047"/>
                  <a:pt x="3833869" y="45168"/>
                  <a:pt x="3662449" y="45719"/>
                </a:cubicBezTo>
                <a:cubicBezTo>
                  <a:pt x="3491029" y="46270"/>
                  <a:pt x="3301290" y="16468"/>
                  <a:pt x="3203171" y="45719"/>
                </a:cubicBezTo>
                <a:cubicBezTo>
                  <a:pt x="3105052" y="74970"/>
                  <a:pt x="2903588" y="17741"/>
                  <a:pt x="2743893" y="45719"/>
                </a:cubicBezTo>
                <a:cubicBezTo>
                  <a:pt x="2584198" y="73697"/>
                  <a:pt x="2388487" y="-15144"/>
                  <a:pt x="2219845" y="45719"/>
                </a:cubicBezTo>
                <a:cubicBezTo>
                  <a:pt x="2051203" y="106582"/>
                  <a:pt x="1808820" y="9289"/>
                  <a:pt x="1631026" y="45719"/>
                </a:cubicBezTo>
                <a:cubicBezTo>
                  <a:pt x="1453232" y="82149"/>
                  <a:pt x="1293019" y="17247"/>
                  <a:pt x="1171748" y="45719"/>
                </a:cubicBezTo>
                <a:cubicBezTo>
                  <a:pt x="1050477" y="74191"/>
                  <a:pt x="895842" y="38389"/>
                  <a:pt x="777240" y="45719"/>
                </a:cubicBezTo>
                <a:cubicBezTo>
                  <a:pt x="658638" y="53049"/>
                  <a:pt x="340975" y="3755"/>
                  <a:pt x="0" y="45719"/>
                </a:cubicBezTo>
                <a:cubicBezTo>
                  <a:pt x="-2232" y="35148"/>
                  <a:pt x="2965" y="22501"/>
                  <a:pt x="0" y="0"/>
                </a:cubicBezTo>
                <a:close/>
              </a:path>
              <a:path w="6477000" h="45719" stroke="0" extrusionOk="0">
                <a:moveTo>
                  <a:pt x="0" y="0"/>
                </a:moveTo>
                <a:cubicBezTo>
                  <a:pt x="210223" y="-5631"/>
                  <a:pt x="336517" y="48773"/>
                  <a:pt x="588818" y="0"/>
                </a:cubicBezTo>
                <a:cubicBezTo>
                  <a:pt x="841119" y="-48773"/>
                  <a:pt x="949490" y="52130"/>
                  <a:pt x="1048096" y="0"/>
                </a:cubicBezTo>
                <a:cubicBezTo>
                  <a:pt x="1146702" y="-52130"/>
                  <a:pt x="1575161" y="32146"/>
                  <a:pt x="1766455" y="0"/>
                </a:cubicBezTo>
                <a:cubicBezTo>
                  <a:pt x="1957749" y="-32146"/>
                  <a:pt x="2183838" y="17268"/>
                  <a:pt x="2290503" y="0"/>
                </a:cubicBezTo>
                <a:cubicBezTo>
                  <a:pt x="2397168" y="-17268"/>
                  <a:pt x="2570699" y="57699"/>
                  <a:pt x="2814551" y="0"/>
                </a:cubicBezTo>
                <a:cubicBezTo>
                  <a:pt x="3058403" y="-57699"/>
                  <a:pt x="3268879" y="42912"/>
                  <a:pt x="3468139" y="0"/>
                </a:cubicBezTo>
                <a:cubicBezTo>
                  <a:pt x="3667399" y="-42912"/>
                  <a:pt x="3795082" y="46903"/>
                  <a:pt x="4121727" y="0"/>
                </a:cubicBezTo>
                <a:cubicBezTo>
                  <a:pt x="4448372" y="-46903"/>
                  <a:pt x="4366339" y="40253"/>
                  <a:pt x="4581005" y="0"/>
                </a:cubicBezTo>
                <a:cubicBezTo>
                  <a:pt x="4795671" y="-40253"/>
                  <a:pt x="5066291" y="79624"/>
                  <a:pt x="5299364" y="0"/>
                </a:cubicBezTo>
                <a:cubicBezTo>
                  <a:pt x="5532437" y="-79624"/>
                  <a:pt x="6192069" y="13742"/>
                  <a:pt x="6477000" y="0"/>
                </a:cubicBezTo>
                <a:cubicBezTo>
                  <a:pt x="6479630" y="18082"/>
                  <a:pt x="6474905" y="29471"/>
                  <a:pt x="6477000" y="45719"/>
                </a:cubicBezTo>
                <a:cubicBezTo>
                  <a:pt x="6238761" y="117193"/>
                  <a:pt x="6090348" y="11373"/>
                  <a:pt x="5758642" y="45719"/>
                </a:cubicBezTo>
                <a:cubicBezTo>
                  <a:pt x="5426936" y="80065"/>
                  <a:pt x="5332231" y="-27206"/>
                  <a:pt x="5105054" y="45719"/>
                </a:cubicBezTo>
                <a:cubicBezTo>
                  <a:pt x="4877877" y="118644"/>
                  <a:pt x="4797537" y="20645"/>
                  <a:pt x="4516235" y="45719"/>
                </a:cubicBezTo>
                <a:cubicBezTo>
                  <a:pt x="4234933" y="70793"/>
                  <a:pt x="4254843" y="40690"/>
                  <a:pt x="4056957" y="45719"/>
                </a:cubicBezTo>
                <a:cubicBezTo>
                  <a:pt x="3859071" y="50748"/>
                  <a:pt x="3701623" y="-22074"/>
                  <a:pt x="3468139" y="45719"/>
                </a:cubicBezTo>
                <a:cubicBezTo>
                  <a:pt x="3234655" y="113512"/>
                  <a:pt x="3200823" y="1602"/>
                  <a:pt x="3073631" y="45719"/>
                </a:cubicBezTo>
                <a:cubicBezTo>
                  <a:pt x="2946439" y="89836"/>
                  <a:pt x="2729488" y="-3904"/>
                  <a:pt x="2549583" y="45719"/>
                </a:cubicBezTo>
                <a:cubicBezTo>
                  <a:pt x="2369678" y="95342"/>
                  <a:pt x="2183635" y="8330"/>
                  <a:pt x="2090305" y="45719"/>
                </a:cubicBezTo>
                <a:cubicBezTo>
                  <a:pt x="1996975" y="83108"/>
                  <a:pt x="1782528" y="29354"/>
                  <a:pt x="1695796" y="45719"/>
                </a:cubicBezTo>
                <a:cubicBezTo>
                  <a:pt x="1609064" y="62084"/>
                  <a:pt x="1304805" y="-20724"/>
                  <a:pt x="1042208" y="45719"/>
                </a:cubicBezTo>
                <a:cubicBezTo>
                  <a:pt x="779611" y="112162"/>
                  <a:pt x="373216" y="-57794"/>
                  <a:pt x="0" y="45719"/>
                </a:cubicBezTo>
                <a:cubicBezTo>
                  <a:pt x="-600" y="26822"/>
                  <a:pt x="295" y="13403"/>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F2454475-A593-6046-9EE5-03D5B61F5616}"/>
              </a:ext>
            </a:extLst>
          </p:cNvPr>
          <p:cNvSpPr txBox="1">
            <a:spLocks/>
          </p:cNvSpPr>
          <p:nvPr/>
        </p:nvSpPr>
        <p:spPr>
          <a:xfrm flipV="1">
            <a:off x="0" y="596173"/>
            <a:ext cx="1054964" cy="56242"/>
          </a:xfrm>
          <a:custGeom>
            <a:avLst/>
            <a:gdLst>
              <a:gd name="connsiteX0" fmla="*/ 0 w 1054964"/>
              <a:gd name="connsiteY0" fmla="*/ 0 h 56242"/>
              <a:gd name="connsiteX1" fmla="*/ 548581 w 1054964"/>
              <a:gd name="connsiteY1" fmla="*/ 0 h 56242"/>
              <a:gd name="connsiteX2" fmla="*/ 1054964 w 1054964"/>
              <a:gd name="connsiteY2" fmla="*/ 0 h 56242"/>
              <a:gd name="connsiteX3" fmla="*/ 1054964 w 1054964"/>
              <a:gd name="connsiteY3" fmla="*/ 56242 h 56242"/>
              <a:gd name="connsiteX4" fmla="*/ 527482 w 1054964"/>
              <a:gd name="connsiteY4" fmla="*/ 56242 h 56242"/>
              <a:gd name="connsiteX5" fmla="*/ 0 w 1054964"/>
              <a:gd name="connsiteY5" fmla="*/ 56242 h 56242"/>
              <a:gd name="connsiteX6" fmla="*/ 0 w 1054964"/>
              <a:gd name="connsiteY6" fmla="*/ 0 h 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964" h="56242" fill="none" extrusionOk="0">
                <a:moveTo>
                  <a:pt x="0" y="0"/>
                </a:moveTo>
                <a:cubicBezTo>
                  <a:pt x="145293" y="-38141"/>
                  <a:pt x="297738" y="28331"/>
                  <a:pt x="548581" y="0"/>
                </a:cubicBezTo>
                <a:cubicBezTo>
                  <a:pt x="799424" y="-28331"/>
                  <a:pt x="915593" y="32008"/>
                  <a:pt x="1054964" y="0"/>
                </a:cubicBezTo>
                <a:cubicBezTo>
                  <a:pt x="1060840" y="27298"/>
                  <a:pt x="1052624" y="41030"/>
                  <a:pt x="1054964" y="56242"/>
                </a:cubicBezTo>
                <a:cubicBezTo>
                  <a:pt x="945045" y="92811"/>
                  <a:pt x="790143" y="52777"/>
                  <a:pt x="527482" y="56242"/>
                </a:cubicBezTo>
                <a:cubicBezTo>
                  <a:pt x="264821" y="59707"/>
                  <a:pt x="205259" y="35766"/>
                  <a:pt x="0" y="56242"/>
                </a:cubicBezTo>
                <a:cubicBezTo>
                  <a:pt x="-5236" y="40977"/>
                  <a:pt x="2145" y="13422"/>
                  <a:pt x="0" y="0"/>
                </a:cubicBezTo>
                <a:close/>
              </a:path>
              <a:path w="1054964" h="56242" stroke="0" extrusionOk="0">
                <a:moveTo>
                  <a:pt x="0" y="0"/>
                </a:moveTo>
                <a:cubicBezTo>
                  <a:pt x="157874" y="-36724"/>
                  <a:pt x="395808" y="42401"/>
                  <a:pt x="527482" y="0"/>
                </a:cubicBezTo>
                <a:cubicBezTo>
                  <a:pt x="659156" y="-42401"/>
                  <a:pt x="894787" y="36114"/>
                  <a:pt x="1054964" y="0"/>
                </a:cubicBezTo>
                <a:cubicBezTo>
                  <a:pt x="1061038" y="11335"/>
                  <a:pt x="1050961" y="43111"/>
                  <a:pt x="1054964" y="56242"/>
                </a:cubicBezTo>
                <a:cubicBezTo>
                  <a:pt x="890340" y="87898"/>
                  <a:pt x="642124" y="7301"/>
                  <a:pt x="516932" y="56242"/>
                </a:cubicBezTo>
                <a:cubicBezTo>
                  <a:pt x="391740" y="105183"/>
                  <a:pt x="206383" y="17169"/>
                  <a:pt x="0" y="56242"/>
                </a:cubicBezTo>
                <a:cubicBezTo>
                  <a:pt x="-307" y="32686"/>
                  <a:pt x="3659" y="17178"/>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1447489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943A3-3042-D142-B9CA-6FC6EA11DC1E}"/>
              </a:ext>
            </a:extLst>
          </p:cNvPr>
          <p:cNvSpPr>
            <a:spLocks noGrp="1"/>
          </p:cNvSpPr>
          <p:nvPr>
            <p:ph type="title"/>
          </p:nvPr>
        </p:nvSpPr>
        <p:spPr>
          <a:xfrm>
            <a:off x="1058378" y="-66609"/>
            <a:ext cx="10515600" cy="1325563"/>
          </a:xfrm>
        </p:spPr>
        <p:txBody>
          <a:bodyPr/>
          <a:lstStyle/>
          <a:p>
            <a:r>
              <a:rPr lang="en-GB" b="1" dirty="0">
                <a:latin typeface="Georgia" panose="02040502050405020303" pitchFamily="18" charset="0"/>
              </a:rPr>
              <a:t>Chile 1970-1973</a:t>
            </a:r>
            <a:endParaRPr lang="en-GB" dirty="0"/>
          </a:p>
        </p:txBody>
      </p:sp>
      <p:sp>
        <p:nvSpPr>
          <p:cNvPr id="3" name="Content Placeholder 2">
            <a:extLst>
              <a:ext uri="{FF2B5EF4-FFF2-40B4-BE49-F238E27FC236}">
                <a16:creationId xmlns:a16="http://schemas.microsoft.com/office/drawing/2014/main" id="{A217C831-625D-1144-9706-89BCFC8C7368}"/>
              </a:ext>
            </a:extLst>
          </p:cNvPr>
          <p:cNvSpPr>
            <a:spLocks noGrp="1"/>
          </p:cNvSpPr>
          <p:nvPr>
            <p:ph idx="1"/>
          </p:nvPr>
        </p:nvSpPr>
        <p:spPr>
          <a:xfrm>
            <a:off x="212559" y="1343817"/>
            <a:ext cx="6789820" cy="5495927"/>
          </a:xfrm>
        </p:spPr>
        <p:txBody>
          <a:bodyPr>
            <a:normAutofit lnSpcReduction="10000"/>
          </a:bodyPr>
          <a:lstStyle/>
          <a:p>
            <a:pPr marL="0" indent="0">
              <a:buNone/>
            </a:pPr>
            <a:r>
              <a:rPr lang="en-GB" dirty="0"/>
              <a:t>One example of support given was to Allende’s Popular Unity coalition government which won the 1970 elections in Chile. </a:t>
            </a:r>
          </a:p>
          <a:p>
            <a:r>
              <a:rPr lang="en-GB" i="1" dirty="0"/>
              <a:t>As with the other examples of Castro’s support of revolutions abroad, Castro saw this as a way of ending Cuba’s isolation and reducing US domination of the area</a:t>
            </a:r>
          </a:p>
          <a:p>
            <a:r>
              <a:rPr lang="en-GB" i="1" dirty="0"/>
              <a:t>However, despite giving Allende an AK-46 Kalashnikov rifle, no military help was given beyond providing personnel and training for a special body guard</a:t>
            </a:r>
          </a:p>
          <a:p>
            <a:pPr marL="0" indent="0">
              <a:buNone/>
            </a:pPr>
            <a:r>
              <a:rPr lang="en-GB" dirty="0"/>
              <a:t>When the expected US-inspired coup took place on the 11</a:t>
            </a:r>
            <a:r>
              <a:rPr lang="en-GB" baseline="30000" dirty="0"/>
              <a:t>th</a:t>
            </a:r>
            <a:r>
              <a:rPr lang="en-GB" dirty="0"/>
              <a:t> September, 1973, no troops were sent to help the Chilean resistance</a:t>
            </a:r>
          </a:p>
        </p:txBody>
      </p:sp>
      <p:sp>
        <p:nvSpPr>
          <p:cNvPr id="4" name="Title 1">
            <a:extLst>
              <a:ext uri="{FF2B5EF4-FFF2-40B4-BE49-F238E27FC236}">
                <a16:creationId xmlns:a16="http://schemas.microsoft.com/office/drawing/2014/main" id="{A5635A3C-1586-0544-9089-169D0D1DD73D}"/>
              </a:ext>
            </a:extLst>
          </p:cNvPr>
          <p:cNvSpPr txBox="1">
            <a:spLocks/>
          </p:cNvSpPr>
          <p:nvPr/>
        </p:nvSpPr>
        <p:spPr>
          <a:xfrm flipV="1">
            <a:off x="5715000" y="596173"/>
            <a:ext cx="6477000" cy="45719"/>
          </a:xfrm>
          <a:custGeom>
            <a:avLst/>
            <a:gdLst>
              <a:gd name="connsiteX0" fmla="*/ 0 w 6477000"/>
              <a:gd name="connsiteY0" fmla="*/ 0 h 45719"/>
              <a:gd name="connsiteX1" fmla="*/ 394508 w 6477000"/>
              <a:gd name="connsiteY1" fmla="*/ 0 h 45719"/>
              <a:gd name="connsiteX2" fmla="*/ 1048096 w 6477000"/>
              <a:gd name="connsiteY2" fmla="*/ 0 h 45719"/>
              <a:gd name="connsiteX3" fmla="*/ 1507375 w 6477000"/>
              <a:gd name="connsiteY3" fmla="*/ 0 h 45719"/>
              <a:gd name="connsiteX4" fmla="*/ 1901883 w 6477000"/>
              <a:gd name="connsiteY4" fmla="*/ 0 h 45719"/>
              <a:gd name="connsiteX5" fmla="*/ 2361161 w 6477000"/>
              <a:gd name="connsiteY5" fmla="*/ 0 h 45719"/>
              <a:gd name="connsiteX6" fmla="*/ 2885209 w 6477000"/>
              <a:gd name="connsiteY6" fmla="*/ 0 h 45719"/>
              <a:gd name="connsiteX7" fmla="*/ 3603567 w 6477000"/>
              <a:gd name="connsiteY7" fmla="*/ 0 h 45719"/>
              <a:gd name="connsiteX8" fmla="*/ 4321925 w 6477000"/>
              <a:gd name="connsiteY8" fmla="*/ 0 h 45719"/>
              <a:gd name="connsiteX9" fmla="*/ 4716434 w 6477000"/>
              <a:gd name="connsiteY9" fmla="*/ 0 h 45719"/>
              <a:gd name="connsiteX10" fmla="*/ 5305252 w 6477000"/>
              <a:gd name="connsiteY10" fmla="*/ 0 h 45719"/>
              <a:gd name="connsiteX11" fmla="*/ 6477000 w 6477000"/>
              <a:gd name="connsiteY11" fmla="*/ 0 h 45719"/>
              <a:gd name="connsiteX12" fmla="*/ 6477000 w 6477000"/>
              <a:gd name="connsiteY12" fmla="*/ 45719 h 45719"/>
              <a:gd name="connsiteX13" fmla="*/ 5888182 w 6477000"/>
              <a:gd name="connsiteY13" fmla="*/ 45719 h 45719"/>
              <a:gd name="connsiteX14" fmla="*/ 5364134 w 6477000"/>
              <a:gd name="connsiteY14" fmla="*/ 45719 h 45719"/>
              <a:gd name="connsiteX15" fmla="*/ 4710545 w 6477000"/>
              <a:gd name="connsiteY15" fmla="*/ 45719 h 45719"/>
              <a:gd name="connsiteX16" fmla="*/ 4186497 w 6477000"/>
              <a:gd name="connsiteY16" fmla="*/ 45719 h 45719"/>
              <a:gd name="connsiteX17" fmla="*/ 3662449 w 6477000"/>
              <a:gd name="connsiteY17" fmla="*/ 45719 h 45719"/>
              <a:gd name="connsiteX18" fmla="*/ 3203171 w 6477000"/>
              <a:gd name="connsiteY18" fmla="*/ 45719 h 45719"/>
              <a:gd name="connsiteX19" fmla="*/ 2743893 w 6477000"/>
              <a:gd name="connsiteY19" fmla="*/ 45719 h 45719"/>
              <a:gd name="connsiteX20" fmla="*/ 2219845 w 6477000"/>
              <a:gd name="connsiteY20" fmla="*/ 45719 h 45719"/>
              <a:gd name="connsiteX21" fmla="*/ 1631026 w 6477000"/>
              <a:gd name="connsiteY21" fmla="*/ 45719 h 45719"/>
              <a:gd name="connsiteX22" fmla="*/ 1171748 w 6477000"/>
              <a:gd name="connsiteY22" fmla="*/ 45719 h 45719"/>
              <a:gd name="connsiteX23" fmla="*/ 777240 w 6477000"/>
              <a:gd name="connsiteY23" fmla="*/ 45719 h 45719"/>
              <a:gd name="connsiteX24" fmla="*/ 0 w 6477000"/>
              <a:gd name="connsiteY24" fmla="*/ 45719 h 45719"/>
              <a:gd name="connsiteX25" fmla="*/ 0 w 6477000"/>
              <a:gd name="connsiteY2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77000" h="45719" fill="none" extrusionOk="0">
                <a:moveTo>
                  <a:pt x="0" y="0"/>
                </a:moveTo>
                <a:cubicBezTo>
                  <a:pt x="150887" y="-26927"/>
                  <a:pt x="284754" y="9416"/>
                  <a:pt x="394508" y="0"/>
                </a:cubicBezTo>
                <a:cubicBezTo>
                  <a:pt x="504262" y="-9416"/>
                  <a:pt x="911678" y="34892"/>
                  <a:pt x="1048096" y="0"/>
                </a:cubicBezTo>
                <a:cubicBezTo>
                  <a:pt x="1184514" y="-34892"/>
                  <a:pt x="1324953" y="35375"/>
                  <a:pt x="1507375" y="0"/>
                </a:cubicBezTo>
                <a:cubicBezTo>
                  <a:pt x="1689797" y="-35375"/>
                  <a:pt x="1788811" y="9388"/>
                  <a:pt x="1901883" y="0"/>
                </a:cubicBezTo>
                <a:cubicBezTo>
                  <a:pt x="2014955" y="-9388"/>
                  <a:pt x="2213252" y="25246"/>
                  <a:pt x="2361161" y="0"/>
                </a:cubicBezTo>
                <a:cubicBezTo>
                  <a:pt x="2509070" y="-25246"/>
                  <a:pt x="2683970" y="61723"/>
                  <a:pt x="2885209" y="0"/>
                </a:cubicBezTo>
                <a:cubicBezTo>
                  <a:pt x="3086448" y="-61723"/>
                  <a:pt x="3372913" y="25430"/>
                  <a:pt x="3603567" y="0"/>
                </a:cubicBezTo>
                <a:cubicBezTo>
                  <a:pt x="3834221" y="-25430"/>
                  <a:pt x="3993152" y="29440"/>
                  <a:pt x="4321925" y="0"/>
                </a:cubicBezTo>
                <a:cubicBezTo>
                  <a:pt x="4650698" y="-29440"/>
                  <a:pt x="4549032" y="13850"/>
                  <a:pt x="4716434" y="0"/>
                </a:cubicBezTo>
                <a:cubicBezTo>
                  <a:pt x="4883836" y="-13850"/>
                  <a:pt x="5074940" y="37401"/>
                  <a:pt x="5305252" y="0"/>
                </a:cubicBezTo>
                <a:cubicBezTo>
                  <a:pt x="5535564" y="-37401"/>
                  <a:pt x="6076034" y="79380"/>
                  <a:pt x="6477000" y="0"/>
                </a:cubicBezTo>
                <a:cubicBezTo>
                  <a:pt x="6481751" y="19453"/>
                  <a:pt x="6476768" y="30834"/>
                  <a:pt x="6477000" y="45719"/>
                </a:cubicBezTo>
                <a:cubicBezTo>
                  <a:pt x="6206458" y="60080"/>
                  <a:pt x="6046297" y="-9044"/>
                  <a:pt x="5888182" y="45719"/>
                </a:cubicBezTo>
                <a:cubicBezTo>
                  <a:pt x="5730067" y="100482"/>
                  <a:pt x="5592244" y="29420"/>
                  <a:pt x="5364134" y="45719"/>
                </a:cubicBezTo>
                <a:cubicBezTo>
                  <a:pt x="5136024" y="62018"/>
                  <a:pt x="4965216" y="12628"/>
                  <a:pt x="4710545" y="45719"/>
                </a:cubicBezTo>
                <a:cubicBezTo>
                  <a:pt x="4455874" y="78810"/>
                  <a:pt x="4337643" y="2391"/>
                  <a:pt x="4186497" y="45719"/>
                </a:cubicBezTo>
                <a:cubicBezTo>
                  <a:pt x="4035351" y="89047"/>
                  <a:pt x="3833869" y="45168"/>
                  <a:pt x="3662449" y="45719"/>
                </a:cubicBezTo>
                <a:cubicBezTo>
                  <a:pt x="3491029" y="46270"/>
                  <a:pt x="3301290" y="16468"/>
                  <a:pt x="3203171" y="45719"/>
                </a:cubicBezTo>
                <a:cubicBezTo>
                  <a:pt x="3105052" y="74970"/>
                  <a:pt x="2903588" y="17741"/>
                  <a:pt x="2743893" y="45719"/>
                </a:cubicBezTo>
                <a:cubicBezTo>
                  <a:pt x="2584198" y="73697"/>
                  <a:pt x="2388487" y="-15144"/>
                  <a:pt x="2219845" y="45719"/>
                </a:cubicBezTo>
                <a:cubicBezTo>
                  <a:pt x="2051203" y="106582"/>
                  <a:pt x="1808820" y="9289"/>
                  <a:pt x="1631026" y="45719"/>
                </a:cubicBezTo>
                <a:cubicBezTo>
                  <a:pt x="1453232" y="82149"/>
                  <a:pt x="1293019" y="17247"/>
                  <a:pt x="1171748" y="45719"/>
                </a:cubicBezTo>
                <a:cubicBezTo>
                  <a:pt x="1050477" y="74191"/>
                  <a:pt x="895842" y="38389"/>
                  <a:pt x="777240" y="45719"/>
                </a:cubicBezTo>
                <a:cubicBezTo>
                  <a:pt x="658638" y="53049"/>
                  <a:pt x="340975" y="3755"/>
                  <a:pt x="0" y="45719"/>
                </a:cubicBezTo>
                <a:cubicBezTo>
                  <a:pt x="-2232" y="35148"/>
                  <a:pt x="2965" y="22501"/>
                  <a:pt x="0" y="0"/>
                </a:cubicBezTo>
                <a:close/>
              </a:path>
              <a:path w="6477000" h="45719" stroke="0" extrusionOk="0">
                <a:moveTo>
                  <a:pt x="0" y="0"/>
                </a:moveTo>
                <a:cubicBezTo>
                  <a:pt x="210223" y="-5631"/>
                  <a:pt x="336517" y="48773"/>
                  <a:pt x="588818" y="0"/>
                </a:cubicBezTo>
                <a:cubicBezTo>
                  <a:pt x="841119" y="-48773"/>
                  <a:pt x="949490" y="52130"/>
                  <a:pt x="1048096" y="0"/>
                </a:cubicBezTo>
                <a:cubicBezTo>
                  <a:pt x="1146702" y="-52130"/>
                  <a:pt x="1575161" y="32146"/>
                  <a:pt x="1766455" y="0"/>
                </a:cubicBezTo>
                <a:cubicBezTo>
                  <a:pt x="1957749" y="-32146"/>
                  <a:pt x="2183838" y="17268"/>
                  <a:pt x="2290503" y="0"/>
                </a:cubicBezTo>
                <a:cubicBezTo>
                  <a:pt x="2397168" y="-17268"/>
                  <a:pt x="2570699" y="57699"/>
                  <a:pt x="2814551" y="0"/>
                </a:cubicBezTo>
                <a:cubicBezTo>
                  <a:pt x="3058403" y="-57699"/>
                  <a:pt x="3268879" y="42912"/>
                  <a:pt x="3468139" y="0"/>
                </a:cubicBezTo>
                <a:cubicBezTo>
                  <a:pt x="3667399" y="-42912"/>
                  <a:pt x="3795082" y="46903"/>
                  <a:pt x="4121727" y="0"/>
                </a:cubicBezTo>
                <a:cubicBezTo>
                  <a:pt x="4448372" y="-46903"/>
                  <a:pt x="4366339" y="40253"/>
                  <a:pt x="4581005" y="0"/>
                </a:cubicBezTo>
                <a:cubicBezTo>
                  <a:pt x="4795671" y="-40253"/>
                  <a:pt x="5066291" y="79624"/>
                  <a:pt x="5299364" y="0"/>
                </a:cubicBezTo>
                <a:cubicBezTo>
                  <a:pt x="5532437" y="-79624"/>
                  <a:pt x="6192069" y="13742"/>
                  <a:pt x="6477000" y="0"/>
                </a:cubicBezTo>
                <a:cubicBezTo>
                  <a:pt x="6479630" y="18082"/>
                  <a:pt x="6474905" y="29471"/>
                  <a:pt x="6477000" y="45719"/>
                </a:cubicBezTo>
                <a:cubicBezTo>
                  <a:pt x="6238761" y="117193"/>
                  <a:pt x="6090348" y="11373"/>
                  <a:pt x="5758642" y="45719"/>
                </a:cubicBezTo>
                <a:cubicBezTo>
                  <a:pt x="5426936" y="80065"/>
                  <a:pt x="5332231" y="-27206"/>
                  <a:pt x="5105054" y="45719"/>
                </a:cubicBezTo>
                <a:cubicBezTo>
                  <a:pt x="4877877" y="118644"/>
                  <a:pt x="4797537" y="20645"/>
                  <a:pt x="4516235" y="45719"/>
                </a:cubicBezTo>
                <a:cubicBezTo>
                  <a:pt x="4234933" y="70793"/>
                  <a:pt x="4254843" y="40690"/>
                  <a:pt x="4056957" y="45719"/>
                </a:cubicBezTo>
                <a:cubicBezTo>
                  <a:pt x="3859071" y="50748"/>
                  <a:pt x="3701623" y="-22074"/>
                  <a:pt x="3468139" y="45719"/>
                </a:cubicBezTo>
                <a:cubicBezTo>
                  <a:pt x="3234655" y="113512"/>
                  <a:pt x="3200823" y="1602"/>
                  <a:pt x="3073631" y="45719"/>
                </a:cubicBezTo>
                <a:cubicBezTo>
                  <a:pt x="2946439" y="89836"/>
                  <a:pt x="2729488" y="-3904"/>
                  <a:pt x="2549583" y="45719"/>
                </a:cubicBezTo>
                <a:cubicBezTo>
                  <a:pt x="2369678" y="95342"/>
                  <a:pt x="2183635" y="8330"/>
                  <a:pt x="2090305" y="45719"/>
                </a:cubicBezTo>
                <a:cubicBezTo>
                  <a:pt x="1996975" y="83108"/>
                  <a:pt x="1782528" y="29354"/>
                  <a:pt x="1695796" y="45719"/>
                </a:cubicBezTo>
                <a:cubicBezTo>
                  <a:pt x="1609064" y="62084"/>
                  <a:pt x="1304805" y="-20724"/>
                  <a:pt x="1042208" y="45719"/>
                </a:cubicBezTo>
                <a:cubicBezTo>
                  <a:pt x="779611" y="112162"/>
                  <a:pt x="373216" y="-57794"/>
                  <a:pt x="0" y="45719"/>
                </a:cubicBezTo>
                <a:cubicBezTo>
                  <a:pt x="-600" y="26822"/>
                  <a:pt x="295" y="13403"/>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01A05DB3-6F41-514A-93AF-11FB53E1F151}"/>
              </a:ext>
            </a:extLst>
          </p:cNvPr>
          <p:cNvSpPr txBox="1">
            <a:spLocks/>
          </p:cNvSpPr>
          <p:nvPr/>
        </p:nvSpPr>
        <p:spPr>
          <a:xfrm flipV="1">
            <a:off x="0" y="568546"/>
            <a:ext cx="1058378" cy="45720"/>
          </a:xfrm>
          <a:custGeom>
            <a:avLst/>
            <a:gdLst>
              <a:gd name="connsiteX0" fmla="*/ 0 w 1058378"/>
              <a:gd name="connsiteY0" fmla="*/ 0 h 45720"/>
              <a:gd name="connsiteX1" fmla="*/ 550357 w 1058378"/>
              <a:gd name="connsiteY1" fmla="*/ 0 h 45720"/>
              <a:gd name="connsiteX2" fmla="*/ 1058378 w 1058378"/>
              <a:gd name="connsiteY2" fmla="*/ 0 h 45720"/>
              <a:gd name="connsiteX3" fmla="*/ 1058378 w 1058378"/>
              <a:gd name="connsiteY3" fmla="*/ 45720 h 45720"/>
              <a:gd name="connsiteX4" fmla="*/ 529189 w 1058378"/>
              <a:gd name="connsiteY4" fmla="*/ 45720 h 45720"/>
              <a:gd name="connsiteX5" fmla="*/ 0 w 1058378"/>
              <a:gd name="connsiteY5" fmla="*/ 45720 h 45720"/>
              <a:gd name="connsiteX6" fmla="*/ 0 w 1058378"/>
              <a:gd name="connsiteY6" fmla="*/ 0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378" h="45720" fill="none" extrusionOk="0">
                <a:moveTo>
                  <a:pt x="0" y="0"/>
                </a:moveTo>
                <a:cubicBezTo>
                  <a:pt x="169378" y="-49315"/>
                  <a:pt x="363070" y="33415"/>
                  <a:pt x="550357" y="0"/>
                </a:cubicBezTo>
                <a:cubicBezTo>
                  <a:pt x="737644" y="-33415"/>
                  <a:pt x="935018" y="27777"/>
                  <a:pt x="1058378" y="0"/>
                </a:cubicBezTo>
                <a:cubicBezTo>
                  <a:pt x="1062807" y="14841"/>
                  <a:pt x="1056985" y="33493"/>
                  <a:pt x="1058378" y="45720"/>
                </a:cubicBezTo>
                <a:cubicBezTo>
                  <a:pt x="840147" y="76553"/>
                  <a:pt x="752040" y="41811"/>
                  <a:pt x="529189" y="45720"/>
                </a:cubicBezTo>
                <a:cubicBezTo>
                  <a:pt x="306338" y="49629"/>
                  <a:pt x="112325" y="32368"/>
                  <a:pt x="0" y="45720"/>
                </a:cubicBezTo>
                <a:cubicBezTo>
                  <a:pt x="-158" y="25322"/>
                  <a:pt x="1561" y="12124"/>
                  <a:pt x="0" y="0"/>
                </a:cubicBezTo>
                <a:close/>
              </a:path>
              <a:path w="1058378" h="45720" stroke="0" extrusionOk="0">
                <a:moveTo>
                  <a:pt x="0" y="0"/>
                </a:moveTo>
                <a:cubicBezTo>
                  <a:pt x="213077" y="-26882"/>
                  <a:pt x="307817" y="10454"/>
                  <a:pt x="529189" y="0"/>
                </a:cubicBezTo>
                <a:cubicBezTo>
                  <a:pt x="750561" y="-10454"/>
                  <a:pt x="914806" y="44982"/>
                  <a:pt x="1058378" y="0"/>
                </a:cubicBezTo>
                <a:cubicBezTo>
                  <a:pt x="1060390" y="19665"/>
                  <a:pt x="1056782" y="24567"/>
                  <a:pt x="1058378" y="45720"/>
                </a:cubicBezTo>
                <a:cubicBezTo>
                  <a:pt x="949909" y="75173"/>
                  <a:pt x="707806" y="-9215"/>
                  <a:pt x="518605" y="45720"/>
                </a:cubicBezTo>
                <a:cubicBezTo>
                  <a:pt x="329404" y="100655"/>
                  <a:pt x="199619" y="32407"/>
                  <a:pt x="0" y="45720"/>
                </a:cubicBezTo>
                <a:cubicBezTo>
                  <a:pt x="-3363" y="32448"/>
                  <a:pt x="3191" y="15580"/>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pic>
        <p:nvPicPr>
          <p:cNvPr id="6" name="Picture 5">
            <a:extLst>
              <a:ext uri="{FF2B5EF4-FFF2-40B4-BE49-F238E27FC236}">
                <a16:creationId xmlns:a16="http://schemas.microsoft.com/office/drawing/2014/main" id="{DC17B13D-C936-474A-BBD0-5463AC79C444}"/>
              </a:ext>
            </a:extLst>
          </p:cNvPr>
          <p:cNvPicPr>
            <a:picLocks noChangeAspect="1"/>
          </p:cNvPicPr>
          <p:nvPr/>
        </p:nvPicPr>
        <p:blipFill>
          <a:blip r:embed="rId2"/>
          <a:stretch>
            <a:fillRect/>
          </a:stretch>
        </p:blipFill>
        <p:spPr>
          <a:xfrm>
            <a:off x="7340731" y="1097695"/>
            <a:ext cx="4638709" cy="2427591"/>
          </a:xfrm>
          <a:prstGeom prst="rect">
            <a:avLst/>
          </a:prstGeom>
        </p:spPr>
      </p:pic>
      <p:pic>
        <p:nvPicPr>
          <p:cNvPr id="7" name="Picture 6">
            <a:extLst>
              <a:ext uri="{FF2B5EF4-FFF2-40B4-BE49-F238E27FC236}">
                <a16:creationId xmlns:a16="http://schemas.microsoft.com/office/drawing/2014/main" id="{33AE191A-8161-BC4F-8D45-8D21B498FAE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7340730" y="3908386"/>
            <a:ext cx="4638709" cy="2650691"/>
          </a:xfrm>
          <a:prstGeom prst="rect">
            <a:avLst/>
          </a:prstGeom>
        </p:spPr>
      </p:pic>
    </p:spTree>
    <p:extLst>
      <p:ext uri="{BB962C8B-B14F-4D97-AF65-F5344CB8AC3E}">
        <p14:creationId xmlns:p14="http://schemas.microsoft.com/office/powerpoint/2010/main" val="885022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5411B-573C-8049-AFCF-95F8E7B4EC70}"/>
              </a:ext>
            </a:extLst>
          </p:cNvPr>
          <p:cNvSpPr>
            <a:spLocks noGrp="1"/>
          </p:cNvSpPr>
          <p:nvPr>
            <p:ph type="title"/>
          </p:nvPr>
        </p:nvSpPr>
        <p:spPr>
          <a:xfrm>
            <a:off x="622663" y="-137002"/>
            <a:ext cx="10515600" cy="1325563"/>
          </a:xfrm>
        </p:spPr>
        <p:txBody>
          <a:bodyPr/>
          <a:lstStyle/>
          <a:p>
            <a:r>
              <a:rPr lang="en-GB" b="1" dirty="0">
                <a:latin typeface="Georgia" panose="02040502050405020303" pitchFamily="18" charset="0"/>
              </a:rPr>
              <a:t>Grenada and Nicaragua</a:t>
            </a:r>
          </a:p>
        </p:txBody>
      </p:sp>
      <p:sp>
        <p:nvSpPr>
          <p:cNvPr id="3" name="Content Placeholder 2">
            <a:extLst>
              <a:ext uri="{FF2B5EF4-FFF2-40B4-BE49-F238E27FC236}">
                <a16:creationId xmlns:a16="http://schemas.microsoft.com/office/drawing/2014/main" id="{80F149BF-3E3D-E24F-9C04-06604497209A}"/>
              </a:ext>
            </a:extLst>
          </p:cNvPr>
          <p:cNvSpPr>
            <a:spLocks noGrp="1"/>
          </p:cNvSpPr>
          <p:nvPr>
            <p:ph idx="1"/>
          </p:nvPr>
        </p:nvSpPr>
        <p:spPr>
          <a:xfrm>
            <a:off x="311331" y="1008946"/>
            <a:ext cx="7536622" cy="5568555"/>
          </a:xfrm>
        </p:spPr>
        <p:txBody>
          <a:bodyPr>
            <a:normAutofit lnSpcReduction="10000"/>
          </a:bodyPr>
          <a:lstStyle/>
          <a:p>
            <a:pPr marL="0" indent="0">
              <a:buNone/>
            </a:pPr>
            <a:r>
              <a:rPr lang="en-GB" dirty="0"/>
              <a:t>In March 1979, the left wing New Jewel Movement led a successful revolution in Grenada, which was part of the British Commonwealth</a:t>
            </a:r>
          </a:p>
          <a:p>
            <a:r>
              <a:rPr lang="en-GB" i="1" dirty="0"/>
              <a:t>US President Reagan refused to give aid, however Cuba sent construction workers to help build a new international airport for tourists and military instructors to help establish a new police force</a:t>
            </a:r>
          </a:p>
          <a:p>
            <a:pPr marL="0" indent="0">
              <a:buNone/>
            </a:pPr>
            <a:r>
              <a:rPr lang="en-GB" dirty="0"/>
              <a:t>In October 1983, The US sent in troops from its Rapid Deployment Force to overthrow the NJM government, killing 25 Cubans. Castro feared a US attack was imminent</a:t>
            </a:r>
          </a:p>
          <a:p>
            <a:r>
              <a:rPr lang="en-GB" i="1" dirty="0"/>
              <a:t>Although it was condemned by Britain and the UN, the US used its veto in the Security Council to block the resolution</a:t>
            </a:r>
          </a:p>
          <a:p>
            <a:pPr marL="0" indent="0">
              <a:buNone/>
            </a:pPr>
            <a:endParaRPr lang="en-GB" dirty="0"/>
          </a:p>
        </p:txBody>
      </p:sp>
      <p:sp>
        <p:nvSpPr>
          <p:cNvPr id="4" name="Title 1">
            <a:extLst>
              <a:ext uri="{FF2B5EF4-FFF2-40B4-BE49-F238E27FC236}">
                <a16:creationId xmlns:a16="http://schemas.microsoft.com/office/drawing/2014/main" id="{4AFC54E8-9DF1-DF4A-9C53-3205FB0260CC}"/>
              </a:ext>
            </a:extLst>
          </p:cNvPr>
          <p:cNvSpPr txBox="1">
            <a:spLocks/>
          </p:cNvSpPr>
          <p:nvPr/>
        </p:nvSpPr>
        <p:spPr>
          <a:xfrm>
            <a:off x="7726680" y="525780"/>
            <a:ext cx="4465320" cy="70392"/>
          </a:xfrm>
          <a:custGeom>
            <a:avLst/>
            <a:gdLst>
              <a:gd name="connsiteX0" fmla="*/ 0 w 4465320"/>
              <a:gd name="connsiteY0" fmla="*/ 0 h 70392"/>
              <a:gd name="connsiteX1" fmla="*/ 647471 w 4465320"/>
              <a:gd name="connsiteY1" fmla="*/ 0 h 70392"/>
              <a:gd name="connsiteX2" fmla="*/ 1116330 w 4465320"/>
              <a:gd name="connsiteY2" fmla="*/ 0 h 70392"/>
              <a:gd name="connsiteX3" fmla="*/ 1629842 w 4465320"/>
              <a:gd name="connsiteY3" fmla="*/ 0 h 70392"/>
              <a:gd name="connsiteX4" fmla="*/ 2098700 w 4465320"/>
              <a:gd name="connsiteY4" fmla="*/ 0 h 70392"/>
              <a:gd name="connsiteX5" fmla="*/ 2746172 w 4465320"/>
              <a:gd name="connsiteY5" fmla="*/ 0 h 70392"/>
              <a:gd name="connsiteX6" fmla="*/ 3393643 w 4465320"/>
              <a:gd name="connsiteY6" fmla="*/ 0 h 70392"/>
              <a:gd name="connsiteX7" fmla="*/ 4465320 w 4465320"/>
              <a:gd name="connsiteY7" fmla="*/ 0 h 70392"/>
              <a:gd name="connsiteX8" fmla="*/ 4465320 w 4465320"/>
              <a:gd name="connsiteY8" fmla="*/ 70392 h 70392"/>
              <a:gd name="connsiteX9" fmla="*/ 3951808 w 4465320"/>
              <a:gd name="connsiteY9" fmla="*/ 70392 h 70392"/>
              <a:gd name="connsiteX10" fmla="*/ 3348990 w 4465320"/>
              <a:gd name="connsiteY10" fmla="*/ 70392 h 70392"/>
              <a:gd name="connsiteX11" fmla="*/ 2880131 w 4465320"/>
              <a:gd name="connsiteY11" fmla="*/ 70392 h 70392"/>
              <a:gd name="connsiteX12" fmla="*/ 2366620 w 4465320"/>
              <a:gd name="connsiteY12" fmla="*/ 70392 h 70392"/>
              <a:gd name="connsiteX13" fmla="*/ 1719148 w 4465320"/>
              <a:gd name="connsiteY13" fmla="*/ 70392 h 70392"/>
              <a:gd name="connsiteX14" fmla="*/ 1160983 w 4465320"/>
              <a:gd name="connsiteY14" fmla="*/ 70392 h 70392"/>
              <a:gd name="connsiteX15" fmla="*/ 736778 w 4465320"/>
              <a:gd name="connsiteY15" fmla="*/ 70392 h 70392"/>
              <a:gd name="connsiteX16" fmla="*/ 0 w 4465320"/>
              <a:gd name="connsiteY16" fmla="*/ 70392 h 70392"/>
              <a:gd name="connsiteX17" fmla="*/ 0 w 4465320"/>
              <a:gd name="connsiteY17" fmla="*/ 0 h 7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65320" h="70392" fill="none" extrusionOk="0">
                <a:moveTo>
                  <a:pt x="0" y="0"/>
                </a:moveTo>
                <a:cubicBezTo>
                  <a:pt x="245600" y="-30488"/>
                  <a:pt x="417411" y="11283"/>
                  <a:pt x="647471" y="0"/>
                </a:cubicBezTo>
                <a:cubicBezTo>
                  <a:pt x="877531" y="-11283"/>
                  <a:pt x="900774" y="21974"/>
                  <a:pt x="1116330" y="0"/>
                </a:cubicBezTo>
                <a:cubicBezTo>
                  <a:pt x="1331886" y="-21974"/>
                  <a:pt x="1497990" y="20122"/>
                  <a:pt x="1629842" y="0"/>
                </a:cubicBezTo>
                <a:cubicBezTo>
                  <a:pt x="1761694" y="-20122"/>
                  <a:pt x="1970692" y="13089"/>
                  <a:pt x="2098700" y="0"/>
                </a:cubicBezTo>
                <a:cubicBezTo>
                  <a:pt x="2226708" y="-13089"/>
                  <a:pt x="2443371" y="17392"/>
                  <a:pt x="2746172" y="0"/>
                </a:cubicBezTo>
                <a:cubicBezTo>
                  <a:pt x="3048973" y="-17392"/>
                  <a:pt x="3187994" y="33911"/>
                  <a:pt x="3393643" y="0"/>
                </a:cubicBezTo>
                <a:cubicBezTo>
                  <a:pt x="3599292" y="-33911"/>
                  <a:pt x="4209518" y="127907"/>
                  <a:pt x="4465320" y="0"/>
                </a:cubicBezTo>
                <a:cubicBezTo>
                  <a:pt x="4466738" y="32432"/>
                  <a:pt x="4459000" y="49647"/>
                  <a:pt x="4465320" y="70392"/>
                </a:cubicBezTo>
                <a:cubicBezTo>
                  <a:pt x="4269574" y="125996"/>
                  <a:pt x="4061374" y="12174"/>
                  <a:pt x="3951808" y="70392"/>
                </a:cubicBezTo>
                <a:cubicBezTo>
                  <a:pt x="3842242" y="128610"/>
                  <a:pt x="3475789" y="20185"/>
                  <a:pt x="3348990" y="70392"/>
                </a:cubicBezTo>
                <a:cubicBezTo>
                  <a:pt x="3222191" y="120599"/>
                  <a:pt x="2983316" y="66027"/>
                  <a:pt x="2880131" y="70392"/>
                </a:cubicBezTo>
                <a:cubicBezTo>
                  <a:pt x="2776946" y="74757"/>
                  <a:pt x="2531001" y="59934"/>
                  <a:pt x="2366620" y="70392"/>
                </a:cubicBezTo>
                <a:cubicBezTo>
                  <a:pt x="2202239" y="80850"/>
                  <a:pt x="1897772" y="39540"/>
                  <a:pt x="1719148" y="70392"/>
                </a:cubicBezTo>
                <a:cubicBezTo>
                  <a:pt x="1540524" y="101244"/>
                  <a:pt x="1414766" y="54210"/>
                  <a:pt x="1160983" y="70392"/>
                </a:cubicBezTo>
                <a:cubicBezTo>
                  <a:pt x="907201" y="86574"/>
                  <a:pt x="856302" y="41941"/>
                  <a:pt x="736778" y="70392"/>
                </a:cubicBezTo>
                <a:cubicBezTo>
                  <a:pt x="617254" y="98843"/>
                  <a:pt x="181760" y="1942"/>
                  <a:pt x="0" y="70392"/>
                </a:cubicBezTo>
                <a:cubicBezTo>
                  <a:pt x="-2742" y="39538"/>
                  <a:pt x="8029" y="29963"/>
                  <a:pt x="0" y="0"/>
                </a:cubicBezTo>
                <a:close/>
              </a:path>
              <a:path w="4465320" h="70392" stroke="0" extrusionOk="0">
                <a:moveTo>
                  <a:pt x="0" y="0"/>
                </a:moveTo>
                <a:cubicBezTo>
                  <a:pt x="243077" y="-55286"/>
                  <a:pt x="383893" y="28895"/>
                  <a:pt x="558165" y="0"/>
                </a:cubicBezTo>
                <a:cubicBezTo>
                  <a:pt x="732438" y="-28895"/>
                  <a:pt x="905904" y="8084"/>
                  <a:pt x="1027024" y="0"/>
                </a:cubicBezTo>
                <a:cubicBezTo>
                  <a:pt x="1148144" y="-8084"/>
                  <a:pt x="1366036" y="50797"/>
                  <a:pt x="1674495" y="0"/>
                </a:cubicBezTo>
                <a:cubicBezTo>
                  <a:pt x="1982954" y="-50797"/>
                  <a:pt x="2008428" y="22062"/>
                  <a:pt x="2188007" y="0"/>
                </a:cubicBezTo>
                <a:cubicBezTo>
                  <a:pt x="2367586" y="-22062"/>
                  <a:pt x="2449616" y="19298"/>
                  <a:pt x="2701519" y="0"/>
                </a:cubicBezTo>
                <a:cubicBezTo>
                  <a:pt x="2953422" y="-19298"/>
                  <a:pt x="3145728" y="10654"/>
                  <a:pt x="3304337" y="0"/>
                </a:cubicBezTo>
                <a:cubicBezTo>
                  <a:pt x="3462946" y="-10654"/>
                  <a:pt x="3735399" y="1946"/>
                  <a:pt x="3907155" y="0"/>
                </a:cubicBezTo>
                <a:cubicBezTo>
                  <a:pt x="4078911" y="-1946"/>
                  <a:pt x="4331757" y="11878"/>
                  <a:pt x="4465320" y="0"/>
                </a:cubicBezTo>
                <a:cubicBezTo>
                  <a:pt x="4469693" y="27358"/>
                  <a:pt x="4462266" y="53072"/>
                  <a:pt x="4465320" y="70392"/>
                </a:cubicBezTo>
                <a:cubicBezTo>
                  <a:pt x="4333883" y="109658"/>
                  <a:pt x="4142899" y="34239"/>
                  <a:pt x="4041115" y="70392"/>
                </a:cubicBezTo>
                <a:cubicBezTo>
                  <a:pt x="3939331" y="106545"/>
                  <a:pt x="3631795" y="19164"/>
                  <a:pt x="3482950" y="70392"/>
                </a:cubicBezTo>
                <a:cubicBezTo>
                  <a:pt x="3334105" y="121620"/>
                  <a:pt x="3045092" y="54199"/>
                  <a:pt x="2924785" y="70392"/>
                </a:cubicBezTo>
                <a:cubicBezTo>
                  <a:pt x="2804479" y="86585"/>
                  <a:pt x="2544123" y="54528"/>
                  <a:pt x="2321966" y="70392"/>
                </a:cubicBezTo>
                <a:cubicBezTo>
                  <a:pt x="2099809" y="86256"/>
                  <a:pt x="1901143" y="29962"/>
                  <a:pt x="1763801" y="70392"/>
                </a:cubicBezTo>
                <a:cubicBezTo>
                  <a:pt x="1626459" y="110822"/>
                  <a:pt x="1446602" y="67946"/>
                  <a:pt x="1294943" y="70392"/>
                </a:cubicBezTo>
                <a:cubicBezTo>
                  <a:pt x="1143284" y="72838"/>
                  <a:pt x="872496" y="16510"/>
                  <a:pt x="736778" y="70392"/>
                </a:cubicBezTo>
                <a:cubicBezTo>
                  <a:pt x="601060" y="124274"/>
                  <a:pt x="306848" y="14323"/>
                  <a:pt x="0" y="70392"/>
                </a:cubicBezTo>
                <a:cubicBezTo>
                  <a:pt x="-3223" y="44527"/>
                  <a:pt x="1884" y="21775"/>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2B109C28-C845-9548-ADA2-DD9A90CC35D9}"/>
              </a:ext>
            </a:extLst>
          </p:cNvPr>
          <p:cNvSpPr txBox="1">
            <a:spLocks/>
          </p:cNvSpPr>
          <p:nvPr/>
        </p:nvSpPr>
        <p:spPr>
          <a:xfrm>
            <a:off x="0" y="490584"/>
            <a:ext cx="622663" cy="45719"/>
          </a:xfrm>
          <a:custGeom>
            <a:avLst/>
            <a:gdLst>
              <a:gd name="connsiteX0" fmla="*/ 0 w 622663"/>
              <a:gd name="connsiteY0" fmla="*/ 0 h 45719"/>
              <a:gd name="connsiteX1" fmla="*/ 323785 w 622663"/>
              <a:gd name="connsiteY1" fmla="*/ 0 h 45719"/>
              <a:gd name="connsiteX2" fmla="*/ 622663 w 622663"/>
              <a:gd name="connsiteY2" fmla="*/ 0 h 45719"/>
              <a:gd name="connsiteX3" fmla="*/ 622663 w 622663"/>
              <a:gd name="connsiteY3" fmla="*/ 45719 h 45719"/>
              <a:gd name="connsiteX4" fmla="*/ 311332 w 622663"/>
              <a:gd name="connsiteY4" fmla="*/ 45719 h 45719"/>
              <a:gd name="connsiteX5" fmla="*/ 0 w 622663"/>
              <a:gd name="connsiteY5" fmla="*/ 45719 h 45719"/>
              <a:gd name="connsiteX6" fmla="*/ 0 w 62266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663" h="45719" fill="none" extrusionOk="0">
                <a:moveTo>
                  <a:pt x="0" y="0"/>
                </a:moveTo>
                <a:cubicBezTo>
                  <a:pt x="96954" y="-33525"/>
                  <a:pt x="209772" y="7304"/>
                  <a:pt x="323785" y="0"/>
                </a:cubicBezTo>
                <a:cubicBezTo>
                  <a:pt x="437799" y="-7304"/>
                  <a:pt x="547128" y="17668"/>
                  <a:pt x="622663" y="0"/>
                </a:cubicBezTo>
                <a:cubicBezTo>
                  <a:pt x="626054" y="15756"/>
                  <a:pt x="617717" y="29950"/>
                  <a:pt x="622663" y="45719"/>
                </a:cubicBezTo>
                <a:cubicBezTo>
                  <a:pt x="502023" y="57011"/>
                  <a:pt x="455148" y="37339"/>
                  <a:pt x="311332" y="45719"/>
                </a:cubicBezTo>
                <a:cubicBezTo>
                  <a:pt x="167516" y="54099"/>
                  <a:pt x="153114" y="33883"/>
                  <a:pt x="0" y="45719"/>
                </a:cubicBezTo>
                <a:cubicBezTo>
                  <a:pt x="-941" y="24031"/>
                  <a:pt x="2953" y="22211"/>
                  <a:pt x="0" y="0"/>
                </a:cubicBezTo>
                <a:close/>
              </a:path>
              <a:path w="622663" h="45719" stroke="0" extrusionOk="0">
                <a:moveTo>
                  <a:pt x="0" y="0"/>
                </a:moveTo>
                <a:cubicBezTo>
                  <a:pt x="109282" y="-16538"/>
                  <a:pt x="240704" y="1745"/>
                  <a:pt x="311332" y="0"/>
                </a:cubicBezTo>
                <a:cubicBezTo>
                  <a:pt x="381960" y="-1745"/>
                  <a:pt x="474078" y="9161"/>
                  <a:pt x="622663" y="0"/>
                </a:cubicBezTo>
                <a:cubicBezTo>
                  <a:pt x="624024" y="15153"/>
                  <a:pt x="620246" y="34729"/>
                  <a:pt x="622663" y="45719"/>
                </a:cubicBezTo>
                <a:cubicBezTo>
                  <a:pt x="533755" y="64025"/>
                  <a:pt x="445808" y="44036"/>
                  <a:pt x="305105" y="45719"/>
                </a:cubicBezTo>
                <a:cubicBezTo>
                  <a:pt x="164402" y="47402"/>
                  <a:pt x="135419" y="42701"/>
                  <a:pt x="0" y="45719"/>
                </a:cubicBezTo>
                <a:cubicBezTo>
                  <a:pt x="-4409" y="29169"/>
                  <a:pt x="3605" y="12744"/>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pic>
        <p:nvPicPr>
          <p:cNvPr id="7" name="Picture 6">
            <a:extLst>
              <a:ext uri="{FF2B5EF4-FFF2-40B4-BE49-F238E27FC236}">
                <a16:creationId xmlns:a16="http://schemas.microsoft.com/office/drawing/2014/main" id="{3B2C87A1-9CAF-D248-83E1-DC555CE676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8107810" y="4074595"/>
            <a:ext cx="3653115" cy="2257625"/>
          </a:xfrm>
          <a:prstGeom prst="rect">
            <a:avLst/>
          </a:prstGeom>
        </p:spPr>
      </p:pic>
      <p:pic>
        <p:nvPicPr>
          <p:cNvPr id="9" name="Picture 8">
            <a:extLst>
              <a:ext uri="{FF2B5EF4-FFF2-40B4-BE49-F238E27FC236}">
                <a16:creationId xmlns:a16="http://schemas.microsoft.com/office/drawing/2014/main" id="{26645FAC-BD9F-004F-A751-4782A80684BB}"/>
              </a:ext>
            </a:extLst>
          </p:cNvPr>
          <p:cNvPicPr>
            <a:picLocks noChangeAspect="1"/>
          </p:cNvPicPr>
          <p:nvPr/>
        </p:nvPicPr>
        <p:blipFill>
          <a:blip r:embed="rId4"/>
          <a:stretch>
            <a:fillRect/>
          </a:stretch>
        </p:blipFill>
        <p:spPr>
          <a:xfrm>
            <a:off x="8086090" y="1425078"/>
            <a:ext cx="3746500" cy="2413000"/>
          </a:xfrm>
          <a:prstGeom prst="rect">
            <a:avLst/>
          </a:prstGeom>
        </p:spPr>
      </p:pic>
    </p:spTree>
    <p:extLst>
      <p:ext uri="{BB962C8B-B14F-4D97-AF65-F5344CB8AC3E}">
        <p14:creationId xmlns:p14="http://schemas.microsoft.com/office/powerpoint/2010/main" val="3632510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5411B-573C-8049-AFCF-95F8E7B4EC70}"/>
              </a:ext>
            </a:extLst>
          </p:cNvPr>
          <p:cNvSpPr>
            <a:spLocks noGrp="1"/>
          </p:cNvSpPr>
          <p:nvPr>
            <p:ph type="title"/>
          </p:nvPr>
        </p:nvSpPr>
        <p:spPr>
          <a:xfrm>
            <a:off x="645523" y="-137002"/>
            <a:ext cx="10515600" cy="1325563"/>
          </a:xfrm>
        </p:spPr>
        <p:txBody>
          <a:bodyPr/>
          <a:lstStyle/>
          <a:p>
            <a:r>
              <a:rPr lang="en-GB" b="1" dirty="0">
                <a:latin typeface="Georgia" panose="02040502050405020303" pitchFamily="18" charset="0"/>
              </a:rPr>
              <a:t>Grenada and Nicaragua</a:t>
            </a:r>
          </a:p>
        </p:txBody>
      </p:sp>
      <p:sp>
        <p:nvSpPr>
          <p:cNvPr id="3" name="Content Placeholder 2">
            <a:extLst>
              <a:ext uri="{FF2B5EF4-FFF2-40B4-BE49-F238E27FC236}">
                <a16:creationId xmlns:a16="http://schemas.microsoft.com/office/drawing/2014/main" id="{80F149BF-3E3D-E24F-9C04-06604497209A}"/>
              </a:ext>
            </a:extLst>
          </p:cNvPr>
          <p:cNvSpPr>
            <a:spLocks noGrp="1"/>
          </p:cNvSpPr>
          <p:nvPr>
            <p:ph idx="1"/>
          </p:nvPr>
        </p:nvSpPr>
        <p:spPr>
          <a:xfrm>
            <a:off x="322761" y="1188561"/>
            <a:ext cx="11663293" cy="5537524"/>
          </a:xfrm>
        </p:spPr>
        <p:txBody>
          <a:bodyPr>
            <a:normAutofit/>
          </a:bodyPr>
          <a:lstStyle/>
          <a:p>
            <a:pPr marL="0" indent="0">
              <a:buNone/>
            </a:pPr>
            <a:r>
              <a:rPr lang="en-GB" sz="3200" dirty="0"/>
              <a:t>In 1979, following the overthrow of a US-backed dictator in Nicaragua by the Sandinistas, Cuba gave the new government considerable aid for its literacy, educational and medical reform programmes. This included 2,500 nurses, teachers, doctors and engineers. Cuba also gave industrial aid and technical advice and as the US-sponsored Contras began to attack and murder education and medical workers, it also provided military training.</a:t>
            </a:r>
          </a:p>
          <a:p>
            <a:pPr marL="0" indent="0">
              <a:buNone/>
            </a:pPr>
            <a:endParaRPr lang="en-GB" sz="3200" dirty="0"/>
          </a:p>
          <a:p>
            <a:r>
              <a:rPr lang="en-GB" sz="3200" i="1" dirty="0"/>
              <a:t>This aid was useful as before 1979 most aid came from the US, which was cut off after the Sandinista’s victory. Cuba had almost immediately stepped in with grants and unconditional loans.</a:t>
            </a:r>
          </a:p>
          <a:p>
            <a:endParaRPr lang="en-GB" dirty="0"/>
          </a:p>
        </p:txBody>
      </p:sp>
      <p:sp>
        <p:nvSpPr>
          <p:cNvPr id="4" name="Title 1">
            <a:extLst>
              <a:ext uri="{FF2B5EF4-FFF2-40B4-BE49-F238E27FC236}">
                <a16:creationId xmlns:a16="http://schemas.microsoft.com/office/drawing/2014/main" id="{B9AD1704-7C7F-8F4B-80AA-E1F2C3B601DE}"/>
              </a:ext>
            </a:extLst>
          </p:cNvPr>
          <p:cNvSpPr txBox="1">
            <a:spLocks/>
          </p:cNvSpPr>
          <p:nvPr/>
        </p:nvSpPr>
        <p:spPr>
          <a:xfrm>
            <a:off x="7726680" y="525780"/>
            <a:ext cx="4465320" cy="70392"/>
          </a:xfrm>
          <a:custGeom>
            <a:avLst/>
            <a:gdLst>
              <a:gd name="connsiteX0" fmla="*/ 0 w 4465320"/>
              <a:gd name="connsiteY0" fmla="*/ 0 h 70392"/>
              <a:gd name="connsiteX1" fmla="*/ 647471 w 4465320"/>
              <a:gd name="connsiteY1" fmla="*/ 0 h 70392"/>
              <a:gd name="connsiteX2" fmla="*/ 1116330 w 4465320"/>
              <a:gd name="connsiteY2" fmla="*/ 0 h 70392"/>
              <a:gd name="connsiteX3" fmla="*/ 1629842 w 4465320"/>
              <a:gd name="connsiteY3" fmla="*/ 0 h 70392"/>
              <a:gd name="connsiteX4" fmla="*/ 2098700 w 4465320"/>
              <a:gd name="connsiteY4" fmla="*/ 0 h 70392"/>
              <a:gd name="connsiteX5" fmla="*/ 2746172 w 4465320"/>
              <a:gd name="connsiteY5" fmla="*/ 0 h 70392"/>
              <a:gd name="connsiteX6" fmla="*/ 3393643 w 4465320"/>
              <a:gd name="connsiteY6" fmla="*/ 0 h 70392"/>
              <a:gd name="connsiteX7" fmla="*/ 4465320 w 4465320"/>
              <a:gd name="connsiteY7" fmla="*/ 0 h 70392"/>
              <a:gd name="connsiteX8" fmla="*/ 4465320 w 4465320"/>
              <a:gd name="connsiteY8" fmla="*/ 70392 h 70392"/>
              <a:gd name="connsiteX9" fmla="*/ 3951808 w 4465320"/>
              <a:gd name="connsiteY9" fmla="*/ 70392 h 70392"/>
              <a:gd name="connsiteX10" fmla="*/ 3348990 w 4465320"/>
              <a:gd name="connsiteY10" fmla="*/ 70392 h 70392"/>
              <a:gd name="connsiteX11" fmla="*/ 2880131 w 4465320"/>
              <a:gd name="connsiteY11" fmla="*/ 70392 h 70392"/>
              <a:gd name="connsiteX12" fmla="*/ 2366620 w 4465320"/>
              <a:gd name="connsiteY12" fmla="*/ 70392 h 70392"/>
              <a:gd name="connsiteX13" fmla="*/ 1719148 w 4465320"/>
              <a:gd name="connsiteY13" fmla="*/ 70392 h 70392"/>
              <a:gd name="connsiteX14" fmla="*/ 1160983 w 4465320"/>
              <a:gd name="connsiteY14" fmla="*/ 70392 h 70392"/>
              <a:gd name="connsiteX15" fmla="*/ 736778 w 4465320"/>
              <a:gd name="connsiteY15" fmla="*/ 70392 h 70392"/>
              <a:gd name="connsiteX16" fmla="*/ 0 w 4465320"/>
              <a:gd name="connsiteY16" fmla="*/ 70392 h 70392"/>
              <a:gd name="connsiteX17" fmla="*/ 0 w 4465320"/>
              <a:gd name="connsiteY17" fmla="*/ 0 h 7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65320" h="70392" fill="none" extrusionOk="0">
                <a:moveTo>
                  <a:pt x="0" y="0"/>
                </a:moveTo>
                <a:cubicBezTo>
                  <a:pt x="245600" y="-30488"/>
                  <a:pt x="417411" y="11283"/>
                  <a:pt x="647471" y="0"/>
                </a:cubicBezTo>
                <a:cubicBezTo>
                  <a:pt x="877531" y="-11283"/>
                  <a:pt x="900774" y="21974"/>
                  <a:pt x="1116330" y="0"/>
                </a:cubicBezTo>
                <a:cubicBezTo>
                  <a:pt x="1331886" y="-21974"/>
                  <a:pt x="1497990" y="20122"/>
                  <a:pt x="1629842" y="0"/>
                </a:cubicBezTo>
                <a:cubicBezTo>
                  <a:pt x="1761694" y="-20122"/>
                  <a:pt x="1970692" y="13089"/>
                  <a:pt x="2098700" y="0"/>
                </a:cubicBezTo>
                <a:cubicBezTo>
                  <a:pt x="2226708" y="-13089"/>
                  <a:pt x="2443371" y="17392"/>
                  <a:pt x="2746172" y="0"/>
                </a:cubicBezTo>
                <a:cubicBezTo>
                  <a:pt x="3048973" y="-17392"/>
                  <a:pt x="3187994" y="33911"/>
                  <a:pt x="3393643" y="0"/>
                </a:cubicBezTo>
                <a:cubicBezTo>
                  <a:pt x="3599292" y="-33911"/>
                  <a:pt x="4209518" y="127907"/>
                  <a:pt x="4465320" y="0"/>
                </a:cubicBezTo>
                <a:cubicBezTo>
                  <a:pt x="4466738" y="32432"/>
                  <a:pt x="4459000" y="49647"/>
                  <a:pt x="4465320" y="70392"/>
                </a:cubicBezTo>
                <a:cubicBezTo>
                  <a:pt x="4269574" y="125996"/>
                  <a:pt x="4061374" y="12174"/>
                  <a:pt x="3951808" y="70392"/>
                </a:cubicBezTo>
                <a:cubicBezTo>
                  <a:pt x="3842242" y="128610"/>
                  <a:pt x="3475789" y="20185"/>
                  <a:pt x="3348990" y="70392"/>
                </a:cubicBezTo>
                <a:cubicBezTo>
                  <a:pt x="3222191" y="120599"/>
                  <a:pt x="2983316" y="66027"/>
                  <a:pt x="2880131" y="70392"/>
                </a:cubicBezTo>
                <a:cubicBezTo>
                  <a:pt x="2776946" y="74757"/>
                  <a:pt x="2531001" y="59934"/>
                  <a:pt x="2366620" y="70392"/>
                </a:cubicBezTo>
                <a:cubicBezTo>
                  <a:pt x="2202239" y="80850"/>
                  <a:pt x="1897772" y="39540"/>
                  <a:pt x="1719148" y="70392"/>
                </a:cubicBezTo>
                <a:cubicBezTo>
                  <a:pt x="1540524" y="101244"/>
                  <a:pt x="1414766" y="54210"/>
                  <a:pt x="1160983" y="70392"/>
                </a:cubicBezTo>
                <a:cubicBezTo>
                  <a:pt x="907201" y="86574"/>
                  <a:pt x="856302" y="41941"/>
                  <a:pt x="736778" y="70392"/>
                </a:cubicBezTo>
                <a:cubicBezTo>
                  <a:pt x="617254" y="98843"/>
                  <a:pt x="181760" y="1942"/>
                  <a:pt x="0" y="70392"/>
                </a:cubicBezTo>
                <a:cubicBezTo>
                  <a:pt x="-2742" y="39538"/>
                  <a:pt x="8029" y="29963"/>
                  <a:pt x="0" y="0"/>
                </a:cubicBezTo>
                <a:close/>
              </a:path>
              <a:path w="4465320" h="70392" stroke="0" extrusionOk="0">
                <a:moveTo>
                  <a:pt x="0" y="0"/>
                </a:moveTo>
                <a:cubicBezTo>
                  <a:pt x="243077" y="-55286"/>
                  <a:pt x="383893" y="28895"/>
                  <a:pt x="558165" y="0"/>
                </a:cubicBezTo>
                <a:cubicBezTo>
                  <a:pt x="732438" y="-28895"/>
                  <a:pt x="905904" y="8084"/>
                  <a:pt x="1027024" y="0"/>
                </a:cubicBezTo>
                <a:cubicBezTo>
                  <a:pt x="1148144" y="-8084"/>
                  <a:pt x="1366036" y="50797"/>
                  <a:pt x="1674495" y="0"/>
                </a:cubicBezTo>
                <a:cubicBezTo>
                  <a:pt x="1982954" y="-50797"/>
                  <a:pt x="2008428" y="22062"/>
                  <a:pt x="2188007" y="0"/>
                </a:cubicBezTo>
                <a:cubicBezTo>
                  <a:pt x="2367586" y="-22062"/>
                  <a:pt x="2449616" y="19298"/>
                  <a:pt x="2701519" y="0"/>
                </a:cubicBezTo>
                <a:cubicBezTo>
                  <a:pt x="2953422" y="-19298"/>
                  <a:pt x="3145728" y="10654"/>
                  <a:pt x="3304337" y="0"/>
                </a:cubicBezTo>
                <a:cubicBezTo>
                  <a:pt x="3462946" y="-10654"/>
                  <a:pt x="3735399" y="1946"/>
                  <a:pt x="3907155" y="0"/>
                </a:cubicBezTo>
                <a:cubicBezTo>
                  <a:pt x="4078911" y="-1946"/>
                  <a:pt x="4331757" y="11878"/>
                  <a:pt x="4465320" y="0"/>
                </a:cubicBezTo>
                <a:cubicBezTo>
                  <a:pt x="4469693" y="27358"/>
                  <a:pt x="4462266" y="53072"/>
                  <a:pt x="4465320" y="70392"/>
                </a:cubicBezTo>
                <a:cubicBezTo>
                  <a:pt x="4333883" y="109658"/>
                  <a:pt x="4142899" y="34239"/>
                  <a:pt x="4041115" y="70392"/>
                </a:cubicBezTo>
                <a:cubicBezTo>
                  <a:pt x="3939331" y="106545"/>
                  <a:pt x="3631795" y="19164"/>
                  <a:pt x="3482950" y="70392"/>
                </a:cubicBezTo>
                <a:cubicBezTo>
                  <a:pt x="3334105" y="121620"/>
                  <a:pt x="3045092" y="54199"/>
                  <a:pt x="2924785" y="70392"/>
                </a:cubicBezTo>
                <a:cubicBezTo>
                  <a:pt x="2804479" y="86585"/>
                  <a:pt x="2544123" y="54528"/>
                  <a:pt x="2321966" y="70392"/>
                </a:cubicBezTo>
                <a:cubicBezTo>
                  <a:pt x="2099809" y="86256"/>
                  <a:pt x="1901143" y="29962"/>
                  <a:pt x="1763801" y="70392"/>
                </a:cubicBezTo>
                <a:cubicBezTo>
                  <a:pt x="1626459" y="110822"/>
                  <a:pt x="1446602" y="67946"/>
                  <a:pt x="1294943" y="70392"/>
                </a:cubicBezTo>
                <a:cubicBezTo>
                  <a:pt x="1143284" y="72838"/>
                  <a:pt x="872496" y="16510"/>
                  <a:pt x="736778" y="70392"/>
                </a:cubicBezTo>
                <a:cubicBezTo>
                  <a:pt x="601060" y="124274"/>
                  <a:pt x="306848" y="14323"/>
                  <a:pt x="0" y="70392"/>
                </a:cubicBezTo>
                <a:cubicBezTo>
                  <a:pt x="-3223" y="44527"/>
                  <a:pt x="1884" y="21775"/>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313AB109-D3BA-4C44-87E6-F8B0D12FEBE0}"/>
              </a:ext>
            </a:extLst>
          </p:cNvPr>
          <p:cNvSpPr txBox="1">
            <a:spLocks/>
          </p:cNvSpPr>
          <p:nvPr/>
        </p:nvSpPr>
        <p:spPr>
          <a:xfrm>
            <a:off x="0" y="525780"/>
            <a:ext cx="645523" cy="61522"/>
          </a:xfrm>
          <a:custGeom>
            <a:avLst/>
            <a:gdLst>
              <a:gd name="connsiteX0" fmla="*/ 0 w 645523"/>
              <a:gd name="connsiteY0" fmla="*/ 0 h 61522"/>
              <a:gd name="connsiteX1" fmla="*/ 335672 w 645523"/>
              <a:gd name="connsiteY1" fmla="*/ 0 h 61522"/>
              <a:gd name="connsiteX2" fmla="*/ 645523 w 645523"/>
              <a:gd name="connsiteY2" fmla="*/ 0 h 61522"/>
              <a:gd name="connsiteX3" fmla="*/ 645523 w 645523"/>
              <a:gd name="connsiteY3" fmla="*/ 61522 h 61522"/>
              <a:gd name="connsiteX4" fmla="*/ 322762 w 645523"/>
              <a:gd name="connsiteY4" fmla="*/ 61522 h 61522"/>
              <a:gd name="connsiteX5" fmla="*/ 0 w 645523"/>
              <a:gd name="connsiteY5" fmla="*/ 61522 h 61522"/>
              <a:gd name="connsiteX6" fmla="*/ 0 w 645523"/>
              <a:gd name="connsiteY6" fmla="*/ 0 h 6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5523" h="61522" fill="none" extrusionOk="0">
                <a:moveTo>
                  <a:pt x="0" y="0"/>
                </a:moveTo>
                <a:cubicBezTo>
                  <a:pt x="96078" y="-39870"/>
                  <a:pt x="209031" y="37939"/>
                  <a:pt x="335672" y="0"/>
                </a:cubicBezTo>
                <a:cubicBezTo>
                  <a:pt x="462313" y="-37939"/>
                  <a:pt x="498031" y="24526"/>
                  <a:pt x="645523" y="0"/>
                </a:cubicBezTo>
                <a:cubicBezTo>
                  <a:pt x="649113" y="16213"/>
                  <a:pt x="640853" y="44374"/>
                  <a:pt x="645523" y="61522"/>
                </a:cubicBezTo>
                <a:cubicBezTo>
                  <a:pt x="499364" y="86486"/>
                  <a:pt x="457425" y="50499"/>
                  <a:pt x="322762" y="61522"/>
                </a:cubicBezTo>
                <a:cubicBezTo>
                  <a:pt x="188099" y="72545"/>
                  <a:pt x="123658" y="55555"/>
                  <a:pt x="0" y="61522"/>
                </a:cubicBezTo>
                <a:cubicBezTo>
                  <a:pt x="-3808" y="42218"/>
                  <a:pt x="4650" y="12440"/>
                  <a:pt x="0" y="0"/>
                </a:cubicBezTo>
                <a:close/>
              </a:path>
              <a:path w="645523" h="61522" stroke="0" extrusionOk="0">
                <a:moveTo>
                  <a:pt x="0" y="0"/>
                </a:moveTo>
                <a:cubicBezTo>
                  <a:pt x="152437" y="-37711"/>
                  <a:pt x="164984" y="29215"/>
                  <a:pt x="322762" y="0"/>
                </a:cubicBezTo>
                <a:cubicBezTo>
                  <a:pt x="480540" y="-29215"/>
                  <a:pt x="569222" y="3020"/>
                  <a:pt x="645523" y="0"/>
                </a:cubicBezTo>
                <a:cubicBezTo>
                  <a:pt x="652325" y="18135"/>
                  <a:pt x="643502" y="48964"/>
                  <a:pt x="645523" y="61522"/>
                </a:cubicBezTo>
                <a:cubicBezTo>
                  <a:pt x="563441" y="96480"/>
                  <a:pt x="473475" y="51937"/>
                  <a:pt x="316306" y="61522"/>
                </a:cubicBezTo>
                <a:cubicBezTo>
                  <a:pt x="159137" y="71107"/>
                  <a:pt x="101625" y="35256"/>
                  <a:pt x="0" y="61522"/>
                </a:cubicBezTo>
                <a:cubicBezTo>
                  <a:pt x="-1918" y="37259"/>
                  <a:pt x="1995" y="20301"/>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1618861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5411B-573C-8049-AFCF-95F8E7B4EC70}"/>
              </a:ext>
            </a:extLst>
          </p:cNvPr>
          <p:cNvSpPr>
            <a:spLocks noGrp="1"/>
          </p:cNvSpPr>
          <p:nvPr>
            <p:ph type="title"/>
          </p:nvPr>
        </p:nvSpPr>
        <p:spPr>
          <a:xfrm>
            <a:off x="645523" y="-137002"/>
            <a:ext cx="10515600" cy="1325563"/>
          </a:xfrm>
        </p:spPr>
        <p:txBody>
          <a:bodyPr/>
          <a:lstStyle/>
          <a:p>
            <a:r>
              <a:rPr lang="en-GB" b="1" dirty="0">
                <a:latin typeface="Georgia" panose="02040502050405020303" pitchFamily="18" charset="0"/>
              </a:rPr>
              <a:t>Grenada and Nicaragua</a:t>
            </a:r>
          </a:p>
        </p:txBody>
      </p:sp>
      <p:sp>
        <p:nvSpPr>
          <p:cNvPr id="3" name="Content Placeholder 2">
            <a:extLst>
              <a:ext uri="{FF2B5EF4-FFF2-40B4-BE49-F238E27FC236}">
                <a16:creationId xmlns:a16="http://schemas.microsoft.com/office/drawing/2014/main" id="{80F149BF-3E3D-E24F-9C04-06604497209A}"/>
              </a:ext>
            </a:extLst>
          </p:cNvPr>
          <p:cNvSpPr>
            <a:spLocks noGrp="1"/>
          </p:cNvSpPr>
          <p:nvPr>
            <p:ph idx="1"/>
          </p:nvPr>
        </p:nvSpPr>
        <p:spPr>
          <a:xfrm>
            <a:off x="322761" y="1188560"/>
            <a:ext cx="11869239" cy="5669439"/>
          </a:xfrm>
        </p:spPr>
        <p:txBody>
          <a:bodyPr>
            <a:normAutofit/>
          </a:bodyPr>
          <a:lstStyle/>
          <a:p>
            <a:pPr marL="0" indent="0">
              <a:buNone/>
            </a:pPr>
            <a:r>
              <a:rPr lang="en-GB" dirty="0"/>
              <a:t>Although the Sandinistas won elections that were attested to be free and fair in 1984, US opposition continued and in 1990, the Sandinistas lost the elections. </a:t>
            </a:r>
          </a:p>
          <a:p>
            <a:pPr marL="0" indent="0">
              <a:buNone/>
            </a:pPr>
            <a:endParaRPr lang="en-GB" dirty="0"/>
          </a:p>
          <a:p>
            <a:pPr marL="0" indent="0">
              <a:buNone/>
            </a:pPr>
            <a:r>
              <a:rPr lang="en-GB" dirty="0"/>
              <a:t>The Sandinistas were members of the Sandinista National Liberation Front (FSLN) which was a coalition that included Marxists, liberals, democratic socialists and Catholic priests united against the US-backed dictatorship</a:t>
            </a:r>
          </a:p>
          <a:p>
            <a:pPr marL="0" indent="0">
              <a:buNone/>
            </a:pPr>
            <a:endParaRPr lang="en-GB" dirty="0"/>
          </a:p>
          <a:p>
            <a:pPr marL="0" indent="0">
              <a:buNone/>
            </a:pPr>
            <a:r>
              <a:rPr lang="en-GB" dirty="0"/>
              <a:t>The Contras was a terrorist group that opposed the Sandinistas. When aid was banned by congress due to mounting examples of Contra atrocities, President Reagan used money from illegal arms sales to Iran to continue Contra funding</a:t>
            </a:r>
          </a:p>
          <a:p>
            <a:r>
              <a:rPr lang="en-GB" i="1" dirty="0"/>
              <a:t>This led to the Iran-Contra political scandal</a:t>
            </a:r>
          </a:p>
          <a:p>
            <a:pPr marL="0" indent="0">
              <a:buNone/>
            </a:pPr>
            <a:endParaRPr lang="en-GB" dirty="0"/>
          </a:p>
        </p:txBody>
      </p:sp>
      <p:sp>
        <p:nvSpPr>
          <p:cNvPr id="4" name="Title 1">
            <a:extLst>
              <a:ext uri="{FF2B5EF4-FFF2-40B4-BE49-F238E27FC236}">
                <a16:creationId xmlns:a16="http://schemas.microsoft.com/office/drawing/2014/main" id="{B9AD1704-7C7F-8F4B-80AA-E1F2C3B601DE}"/>
              </a:ext>
            </a:extLst>
          </p:cNvPr>
          <p:cNvSpPr txBox="1">
            <a:spLocks/>
          </p:cNvSpPr>
          <p:nvPr/>
        </p:nvSpPr>
        <p:spPr>
          <a:xfrm>
            <a:off x="7726680" y="525780"/>
            <a:ext cx="4465320" cy="70392"/>
          </a:xfrm>
          <a:custGeom>
            <a:avLst/>
            <a:gdLst>
              <a:gd name="connsiteX0" fmla="*/ 0 w 4465320"/>
              <a:gd name="connsiteY0" fmla="*/ 0 h 70392"/>
              <a:gd name="connsiteX1" fmla="*/ 647471 w 4465320"/>
              <a:gd name="connsiteY1" fmla="*/ 0 h 70392"/>
              <a:gd name="connsiteX2" fmla="*/ 1116330 w 4465320"/>
              <a:gd name="connsiteY2" fmla="*/ 0 h 70392"/>
              <a:gd name="connsiteX3" fmla="*/ 1629842 w 4465320"/>
              <a:gd name="connsiteY3" fmla="*/ 0 h 70392"/>
              <a:gd name="connsiteX4" fmla="*/ 2098700 w 4465320"/>
              <a:gd name="connsiteY4" fmla="*/ 0 h 70392"/>
              <a:gd name="connsiteX5" fmla="*/ 2746172 w 4465320"/>
              <a:gd name="connsiteY5" fmla="*/ 0 h 70392"/>
              <a:gd name="connsiteX6" fmla="*/ 3393643 w 4465320"/>
              <a:gd name="connsiteY6" fmla="*/ 0 h 70392"/>
              <a:gd name="connsiteX7" fmla="*/ 4465320 w 4465320"/>
              <a:gd name="connsiteY7" fmla="*/ 0 h 70392"/>
              <a:gd name="connsiteX8" fmla="*/ 4465320 w 4465320"/>
              <a:gd name="connsiteY8" fmla="*/ 70392 h 70392"/>
              <a:gd name="connsiteX9" fmla="*/ 3951808 w 4465320"/>
              <a:gd name="connsiteY9" fmla="*/ 70392 h 70392"/>
              <a:gd name="connsiteX10" fmla="*/ 3348990 w 4465320"/>
              <a:gd name="connsiteY10" fmla="*/ 70392 h 70392"/>
              <a:gd name="connsiteX11" fmla="*/ 2880131 w 4465320"/>
              <a:gd name="connsiteY11" fmla="*/ 70392 h 70392"/>
              <a:gd name="connsiteX12" fmla="*/ 2366620 w 4465320"/>
              <a:gd name="connsiteY12" fmla="*/ 70392 h 70392"/>
              <a:gd name="connsiteX13" fmla="*/ 1719148 w 4465320"/>
              <a:gd name="connsiteY13" fmla="*/ 70392 h 70392"/>
              <a:gd name="connsiteX14" fmla="*/ 1160983 w 4465320"/>
              <a:gd name="connsiteY14" fmla="*/ 70392 h 70392"/>
              <a:gd name="connsiteX15" fmla="*/ 736778 w 4465320"/>
              <a:gd name="connsiteY15" fmla="*/ 70392 h 70392"/>
              <a:gd name="connsiteX16" fmla="*/ 0 w 4465320"/>
              <a:gd name="connsiteY16" fmla="*/ 70392 h 70392"/>
              <a:gd name="connsiteX17" fmla="*/ 0 w 4465320"/>
              <a:gd name="connsiteY17" fmla="*/ 0 h 7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65320" h="70392" fill="none" extrusionOk="0">
                <a:moveTo>
                  <a:pt x="0" y="0"/>
                </a:moveTo>
                <a:cubicBezTo>
                  <a:pt x="245600" y="-30488"/>
                  <a:pt x="417411" y="11283"/>
                  <a:pt x="647471" y="0"/>
                </a:cubicBezTo>
                <a:cubicBezTo>
                  <a:pt x="877531" y="-11283"/>
                  <a:pt x="900774" y="21974"/>
                  <a:pt x="1116330" y="0"/>
                </a:cubicBezTo>
                <a:cubicBezTo>
                  <a:pt x="1331886" y="-21974"/>
                  <a:pt x="1497990" y="20122"/>
                  <a:pt x="1629842" y="0"/>
                </a:cubicBezTo>
                <a:cubicBezTo>
                  <a:pt x="1761694" y="-20122"/>
                  <a:pt x="1970692" y="13089"/>
                  <a:pt x="2098700" y="0"/>
                </a:cubicBezTo>
                <a:cubicBezTo>
                  <a:pt x="2226708" y="-13089"/>
                  <a:pt x="2443371" y="17392"/>
                  <a:pt x="2746172" y="0"/>
                </a:cubicBezTo>
                <a:cubicBezTo>
                  <a:pt x="3048973" y="-17392"/>
                  <a:pt x="3187994" y="33911"/>
                  <a:pt x="3393643" y="0"/>
                </a:cubicBezTo>
                <a:cubicBezTo>
                  <a:pt x="3599292" y="-33911"/>
                  <a:pt x="4209518" y="127907"/>
                  <a:pt x="4465320" y="0"/>
                </a:cubicBezTo>
                <a:cubicBezTo>
                  <a:pt x="4466738" y="32432"/>
                  <a:pt x="4459000" y="49647"/>
                  <a:pt x="4465320" y="70392"/>
                </a:cubicBezTo>
                <a:cubicBezTo>
                  <a:pt x="4269574" y="125996"/>
                  <a:pt x="4061374" y="12174"/>
                  <a:pt x="3951808" y="70392"/>
                </a:cubicBezTo>
                <a:cubicBezTo>
                  <a:pt x="3842242" y="128610"/>
                  <a:pt x="3475789" y="20185"/>
                  <a:pt x="3348990" y="70392"/>
                </a:cubicBezTo>
                <a:cubicBezTo>
                  <a:pt x="3222191" y="120599"/>
                  <a:pt x="2983316" y="66027"/>
                  <a:pt x="2880131" y="70392"/>
                </a:cubicBezTo>
                <a:cubicBezTo>
                  <a:pt x="2776946" y="74757"/>
                  <a:pt x="2531001" y="59934"/>
                  <a:pt x="2366620" y="70392"/>
                </a:cubicBezTo>
                <a:cubicBezTo>
                  <a:pt x="2202239" y="80850"/>
                  <a:pt x="1897772" y="39540"/>
                  <a:pt x="1719148" y="70392"/>
                </a:cubicBezTo>
                <a:cubicBezTo>
                  <a:pt x="1540524" y="101244"/>
                  <a:pt x="1414766" y="54210"/>
                  <a:pt x="1160983" y="70392"/>
                </a:cubicBezTo>
                <a:cubicBezTo>
                  <a:pt x="907201" y="86574"/>
                  <a:pt x="856302" y="41941"/>
                  <a:pt x="736778" y="70392"/>
                </a:cubicBezTo>
                <a:cubicBezTo>
                  <a:pt x="617254" y="98843"/>
                  <a:pt x="181760" y="1942"/>
                  <a:pt x="0" y="70392"/>
                </a:cubicBezTo>
                <a:cubicBezTo>
                  <a:pt x="-2742" y="39538"/>
                  <a:pt x="8029" y="29963"/>
                  <a:pt x="0" y="0"/>
                </a:cubicBezTo>
                <a:close/>
              </a:path>
              <a:path w="4465320" h="70392" stroke="0" extrusionOk="0">
                <a:moveTo>
                  <a:pt x="0" y="0"/>
                </a:moveTo>
                <a:cubicBezTo>
                  <a:pt x="243077" y="-55286"/>
                  <a:pt x="383893" y="28895"/>
                  <a:pt x="558165" y="0"/>
                </a:cubicBezTo>
                <a:cubicBezTo>
                  <a:pt x="732438" y="-28895"/>
                  <a:pt x="905904" y="8084"/>
                  <a:pt x="1027024" y="0"/>
                </a:cubicBezTo>
                <a:cubicBezTo>
                  <a:pt x="1148144" y="-8084"/>
                  <a:pt x="1366036" y="50797"/>
                  <a:pt x="1674495" y="0"/>
                </a:cubicBezTo>
                <a:cubicBezTo>
                  <a:pt x="1982954" y="-50797"/>
                  <a:pt x="2008428" y="22062"/>
                  <a:pt x="2188007" y="0"/>
                </a:cubicBezTo>
                <a:cubicBezTo>
                  <a:pt x="2367586" y="-22062"/>
                  <a:pt x="2449616" y="19298"/>
                  <a:pt x="2701519" y="0"/>
                </a:cubicBezTo>
                <a:cubicBezTo>
                  <a:pt x="2953422" y="-19298"/>
                  <a:pt x="3145728" y="10654"/>
                  <a:pt x="3304337" y="0"/>
                </a:cubicBezTo>
                <a:cubicBezTo>
                  <a:pt x="3462946" y="-10654"/>
                  <a:pt x="3735399" y="1946"/>
                  <a:pt x="3907155" y="0"/>
                </a:cubicBezTo>
                <a:cubicBezTo>
                  <a:pt x="4078911" y="-1946"/>
                  <a:pt x="4331757" y="11878"/>
                  <a:pt x="4465320" y="0"/>
                </a:cubicBezTo>
                <a:cubicBezTo>
                  <a:pt x="4469693" y="27358"/>
                  <a:pt x="4462266" y="53072"/>
                  <a:pt x="4465320" y="70392"/>
                </a:cubicBezTo>
                <a:cubicBezTo>
                  <a:pt x="4333883" y="109658"/>
                  <a:pt x="4142899" y="34239"/>
                  <a:pt x="4041115" y="70392"/>
                </a:cubicBezTo>
                <a:cubicBezTo>
                  <a:pt x="3939331" y="106545"/>
                  <a:pt x="3631795" y="19164"/>
                  <a:pt x="3482950" y="70392"/>
                </a:cubicBezTo>
                <a:cubicBezTo>
                  <a:pt x="3334105" y="121620"/>
                  <a:pt x="3045092" y="54199"/>
                  <a:pt x="2924785" y="70392"/>
                </a:cubicBezTo>
                <a:cubicBezTo>
                  <a:pt x="2804479" y="86585"/>
                  <a:pt x="2544123" y="54528"/>
                  <a:pt x="2321966" y="70392"/>
                </a:cubicBezTo>
                <a:cubicBezTo>
                  <a:pt x="2099809" y="86256"/>
                  <a:pt x="1901143" y="29962"/>
                  <a:pt x="1763801" y="70392"/>
                </a:cubicBezTo>
                <a:cubicBezTo>
                  <a:pt x="1626459" y="110822"/>
                  <a:pt x="1446602" y="67946"/>
                  <a:pt x="1294943" y="70392"/>
                </a:cubicBezTo>
                <a:cubicBezTo>
                  <a:pt x="1143284" y="72838"/>
                  <a:pt x="872496" y="16510"/>
                  <a:pt x="736778" y="70392"/>
                </a:cubicBezTo>
                <a:cubicBezTo>
                  <a:pt x="601060" y="124274"/>
                  <a:pt x="306848" y="14323"/>
                  <a:pt x="0" y="70392"/>
                </a:cubicBezTo>
                <a:cubicBezTo>
                  <a:pt x="-3223" y="44527"/>
                  <a:pt x="1884" y="21775"/>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313AB109-D3BA-4C44-87E6-F8B0D12FEBE0}"/>
              </a:ext>
            </a:extLst>
          </p:cNvPr>
          <p:cNvSpPr txBox="1">
            <a:spLocks/>
          </p:cNvSpPr>
          <p:nvPr/>
        </p:nvSpPr>
        <p:spPr>
          <a:xfrm>
            <a:off x="0" y="525780"/>
            <a:ext cx="645523" cy="61522"/>
          </a:xfrm>
          <a:custGeom>
            <a:avLst/>
            <a:gdLst>
              <a:gd name="connsiteX0" fmla="*/ 0 w 645523"/>
              <a:gd name="connsiteY0" fmla="*/ 0 h 61522"/>
              <a:gd name="connsiteX1" fmla="*/ 335672 w 645523"/>
              <a:gd name="connsiteY1" fmla="*/ 0 h 61522"/>
              <a:gd name="connsiteX2" fmla="*/ 645523 w 645523"/>
              <a:gd name="connsiteY2" fmla="*/ 0 h 61522"/>
              <a:gd name="connsiteX3" fmla="*/ 645523 w 645523"/>
              <a:gd name="connsiteY3" fmla="*/ 61522 h 61522"/>
              <a:gd name="connsiteX4" fmla="*/ 322762 w 645523"/>
              <a:gd name="connsiteY4" fmla="*/ 61522 h 61522"/>
              <a:gd name="connsiteX5" fmla="*/ 0 w 645523"/>
              <a:gd name="connsiteY5" fmla="*/ 61522 h 61522"/>
              <a:gd name="connsiteX6" fmla="*/ 0 w 645523"/>
              <a:gd name="connsiteY6" fmla="*/ 0 h 6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5523" h="61522" fill="none" extrusionOk="0">
                <a:moveTo>
                  <a:pt x="0" y="0"/>
                </a:moveTo>
                <a:cubicBezTo>
                  <a:pt x="96078" y="-39870"/>
                  <a:pt x="209031" y="37939"/>
                  <a:pt x="335672" y="0"/>
                </a:cubicBezTo>
                <a:cubicBezTo>
                  <a:pt x="462313" y="-37939"/>
                  <a:pt x="498031" y="24526"/>
                  <a:pt x="645523" y="0"/>
                </a:cubicBezTo>
                <a:cubicBezTo>
                  <a:pt x="649113" y="16213"/>
                  <a:pt x="640853" y="44374"/>
                  <a:pt x="645523" y="61522"/>
                </a:cubicBezTo>
                <a:cubicBezTo>
                  <a:pt x="499364" y="86486"/>
                  <a:pt x="457425" y="50499"/>
                  <a:pt x="322762" y="61522"/>
                </a:cubicBezTo>
                <a:cubicBezTo>
                  <a:pt x="188099" y="72545"/>
                  <a:pt x="123658" y="55555"/>
                  <a:pt x="0" y="61522"/>
                </a:cubicBezTo>
                <a:cubicBezTo>
                  <a:pt x="-3808" y="42218"/>
                  <a:pt x="4650" y="12440"/>
                  <a:pt x="0" y="0"/>
                </a:cubicBezTo>
                <a:close/>
              </a:path>
              <a:path w="645523" h="61522" stroke="0" extrusionOk="0">
                <a:moveTo>
                  <a:pt x="0" y="0"/>
                </a:moveTo>
                <a:cubicBezTo>
                  <a:pt x="152437" y="-37711"/>
                  <a:pt x="164984" y="29215"/>
                  <a:pt x="322762" y="0"/>
                </a:cubicBezTo>
                <a:cubicBezTo>
                  <a:pt x="480540" y="-29215"/>
                  <a:pt x="569222" y="3020"/>
                  <a:pt x="645523" y="0"/>
                </a:cubicBezTo>
                <a:cubicBezTo>
                  <a:pt x="652325" y="18135"/>
                  <a:pt x="643502" y="48964"/>
                  <a:pt x="645523" y="61522"/>
                </a:cubicBezTo>
                <a:cubicBezTo>
                  <a:pt x="563441" y="96480"/>
                  <a:pt x="473475" y="51937"/>
                  <a:pt x="316306" y="61522"/>
                </a:cubicBezTo>
                <a:cubicBezTo>
                  <a:pt x="159137" y="71107"/>
                  <a:pt x="101625" y="35256"/>
                  <a:pt x="0" y="61522"/>
                </a:cubicBezTo>
                <a:cubicBezTo>
                  <a:pt x="-1918" y="37259"/>
                  <a:pt x="1995" y="20301"/>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10387992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7BDDF-4018-374C-B0A4-C4827B594366}"/>
              </a:ext>
            </a:extLst>
          </p:cNvPr>
          <p:cNvSpPr>
            <a:spLocks noGrp="1"/>
          </p:cNvSpPr>
          <p:nvPr>
            <p:ph type="title"/>
          </p:nvPr>
        </p:nvSpPr>
        <p:spPr>
          <a:xfrm>
            <a:off x="645523" y="-137002"/>
            <a:ext cx="11353800" cy="1325563"/>
          </a:xfrm>
        </p:spPr>
        <p:txBody>
          <a:bodyPr/>
          <a:lstStyle/>
          <a:p>
            <a:r>
              <a:rPr lang="en-GB" b="1" dirty="0">
                <a:latin typeface="Georgia" panose="02040502050405020303" pitchFamily="18" charset="0"/>
              </a:rPr>
              <a:t>Venezuela and Bolivarian Revolution</a:t>
            </a:r>
          </a:p>
        </p:txBody>
      </p:sp>
      <p:sp>
        <p:nvSpPr>
          <p:cNvPr id="3" name="Content Placeholder 2">
            <a:extLst>
              <a:ext uri="{FF2B5EF4-FFF2-40B4-BE49-F238E27FC236}">
                <a16:creationId xmlns:a16="http://schemas.microsoft.com/office/drawing/2014/main" id="{D7E9DA48-FA69-B241-B369-05859BDB6C41}"/>
              </a:ext>
            </a:extLst>
          </p:cNvPr>
          <p:cNvSpPr>
            <a:spLocks noGrp="1"/>
          </p:cNvSpPr>
          <p:nvPr>
            <p:ph idx="1"/>
          </p:nvPr>
        </p:nvSpPr>
        <p:spPr>
          <a:xfrm>
            <a:off x="292100" y="1255712"/>
            <a:ext cx="11718668" cy="5322888"/>
          </a:xfrm>
        </p:spPr>
        <p:txBody>
          <a:bodyPr>
            <a:normAutofit/>
          </a:bodyPr>
          <a:lstStyle/>
          <a:p>
            <a:pPr marL="0" indent="0">
              <a:buNone/>
            </a:pPr>
            <a:r>
              <a:rPr lang="en-GB" sz="3200" dirty="0"/>
              <a:t>Cuba gave support to Hugo Chavez, the first elected president in Venezuela in 1998. He was an admirer of Castro and Cuba and immediately began a massive programme of reforms to reduce the inequalities that existed in Venezuela.</a:t>
            </a:r>
          </a:p>
          <a:p>
            <a:r>
              <a:rPr lang="en-GB" sz="3200" i="1" dirty="0"/>
              <a:t>He won massive support amongst ordinary Venezuelans, enabling Chavez to win four presidential elections in succession before dying in 2013</a:t>
            </a:r>
          </a:p>
          <a:p>
            <a:r>
              <a:rPr lang="en-GB" sz="3200" i="1" dirty="0"/>
              <a:t>His rejection of neo-liberal capitalist economic policies and his strong opposition to US imperialism made him an ally in Castro’s eyes</a:t>
            </a:r>
          </a:p>
        </p:txBody>
      </p:sp>
      <p:sp>
        <p:nvSpPr>
          <p:cNvPr id="5" name="Title 1">
            <a:extLst>
              <a:ext uri="{FF2B5EF4-FFF2-40B4-BE49-F238E27FC236}">
                <a16:creationId xmlns:a16="http://schemas.microsoft.com/office/drawing/2014/main" id="{3338AEE5-7EB1-024E-9284-76D061CBA22E}"/>
              </a:ext>
            </a:extLst>
          </p:cNvPr>
          <p:cNvSpPr txBox="1">
            <a:spLocks/>
          </p:cNvSpPr>
          <p:nvPr/>
        </p:nvSpPr>
        <p:spPr>
          <a:xfrm>
            <a:off x="-30662" y="464257"/>
            <a:ext cx="645523" cy="61522"/>
          </a:xfrm>
          <a:custGeom>
            <a:avLst/>
            <a:gdLst>
              <a:gd name="connsiteX0" fmla="*/ 0 w 645523"/>
              <a:gd name="connsiteY0" fmla="*/ 0 h 61522"/>
              <a:gd name="connsiteX1" fmla="*/ 335672 w 645523"/>
              <a:gd name="connsiteY1" fmla="*/ 0 h 61522"/>
              <a:gd name="connsiteX2" fmla="*/ 645523 w 645523"/>
              <a:gd name="connsiteY2" fmla="*/ 0 h 61522"/>
              <a:gd name="connsiteX3" fmla="*/ 645523 w 645523"/>
              <a:gd name="connsiteY3" fmla="*/ 61522 h 61522"/>
              <a:gd name="connsiteX4" fmla="*/ 322762 w 645523"/>
              <a:gd name="connsiteY4" fmla="*/ 61522 h 61522"/>
              <a:gd name="connsiteX5" fmla="*/ 0 w 645523"/>
              <a:gd name="connsiteY5" fmla="*/ 61522 h 61522"/>
              <a:gd name="connsiteX6" fmla="*/ 0 w 645523"/>
              <a:gd name="connsiteY6" fmla="*/ 0 h 6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5523" h="61522" fill="none" extrusionOk="0">
                <a:moveTo>
                  <a:pt x="0" y="0"/>
                </a:moveTo>
                <a:cubicBezTo>
                  <a:pt x="96078" y="-39870"/>
                  <a:pt x="209031" y="37939"/>
                  <a:pt x="335672" y="0"/>
                </a:cubicBezTo>
                <a:cubicBezTo>
                  <a:pt x="462313" y="-37939"/>
                  <a:pt x="498031" y="24526"/>
                  <a:pt x="645523" y="0"/>
                </a:cubicBezTo>
                <a:cubicBezTo>
                  <a:pt x="649113" y="16213"/>
                  <a:pt x="640853" y="44374"/>
                  <a:pt x="645523" y="61522"/>
                </a:cubicBezTo>
                <a:cubicBezTo>
                  <a:pt x="499364" y="86486"/>
                  <a:pt x="457425" y="50499"/>
                  <a:pt x="322762" y="61522"/>
                </a:cubicBezTo>
                <a:cubicBezTo>
                  <a:pt x="188099" y="72545"/>
                  <a:pt x="123658" y="55555"/>
                  <a:pt x="0" y="61522"/>
                </a:cubicBezTo>
                <a:cubicBezTo>
                  <a:pt x="-3808" y="42218"/>
                  <a:pt x="4650" y="12440"/>
                  <a:pt x="0" y="0"/>
                </a:cubicBezTo>
                <a:close/>
              </a:path>
              <a:path w="645523" h="61522" stroke="0" extrusionOk="0">
                <a:moveTo>
                  <a:pt x="0" y="0"/>
                </a:moveTo>
                <a:cubicBezTo>
                  <a:pt x="152437" y="-37711"/>
                  <a:pt x="164984" y="29215"/>
                  <a:pt x="322762" y="0"/>
                </a:cubicBezTo>
                <a:cubicBezTo>
                  <a:pt x="480540" y="-29215"/>
                  <a:pt x="569222" y="3020"/>
                  <a:pt x="645523" y="0"/>
                </a:cubicBezTo>
                <a:cubicBezTo>
                  <a:pt x="652325" y="18135"/>
                  <a:pt x="643502" y="48964"/>
                  <a:pt x="645523" y="61522"/>
                </a:cubicBezTo>
                <a:cubicBezTo>
                  <a:pt x="563441" y="96480"/>
                  <a:pt x="473475" y="51937"/>
                  <a:pt x="316306" y="61522"/>
                </a:cubicBezTo>
                <a:cubicBezTo>
                  <a:pt x="159137" y="71107"/>
                  <a:pt x="101625" y="35256"/>
                  <a:pt x="0" y="61522"/>
                </a:cubicBezTo>
                <a:cubicBezTo>
                  <a:pt x="-1918" y="37259"/>
                  <a:pt x="1995" y="20301"/>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6" name="Title 1">
            <a:extLst>
              <a:ext uri="{FF2B5EF4-FFF2-40B4-BE49-F238E27FC236}">
                <a16:creationId xmlns:a16="http://schemas.microsoft.com/office/drawing/2014/main" id="{2C88E84D-B828-CF49-A3E9-FE366EB38E6C}"/>
              </a:ext>
            </a:extLst>
          </p:cNvPr>
          <p:cNvSpPr txBox="1">
            <a:spLocks/>
          </p:cNvSpPr>
          <p:nvPr/>
        </p:nvSpPr>
        <p:spPr>
          <a:xfrm>
            <a:off x="11546477" y="495018"/>
            <a:ext cx="645523" cy="45719"/>
          </a:xfrm>
          <a:custGeom>
            <a:avLst/>
            <a:gdLst>
              <a:gd name="connsiteX0" fmla="*/ 0 w 645523"/>
              <a:gd name="connsiteY0" fmla="*/ 0 h 45719"/>
              <a:gd name="connsiteX1" fmla="*/ 335672 w 645523"/>
              <a:gd name="connsiteY1" fmla="*/ 0 h 45719"/>
              <a:gd name="connsiteX2" fmla="*/ 645523 w 645523"/>
              <a:gd name="connsiteY2" fmla="*/ 0 h 45719"/>
              <a:gd name="connsiteX3" fmla="*/ 645523 w 645523"/>
              <a:gd name="connsiteY3" fmla="*/ 45719 h 45719"/>
              <a:gd name="connsiteX4" fmla="*/ 322762 w 645523"/>
              <a:gd name="connsiteY4" fmla="*/ 45719 h 45719"/>
              <a:gd name="connsiteX5" fmla="*/ 0 w 645523"/>
              <a:gd name="connsiteY5" fmla="*/ 45719 h 45719"/>
              <a:gd name="connsiteX6" fmla="*/ 0 w 64552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5523" h="45719" fill="none" extrusionOk="0">
                <a:moveTo>
                  <a:pt x="0" y="0"/>
                </a:moveTo>
                <a:cubicBezTo>
                  <a:pt x="96078" y="-39870"/>
                  <a:pt x="209031" y="37939"/>
                  <a:pt x="335672" y="0"/>
                </a:cubicBezTo>
                <a:cubicBezTo>
                  <a:pt x="462313" y="-37939"/>
                  <a:pt x="498031" y="24526"/>
                  <a:pt x="645523" y="0"/>
                </a:cubicBezTo>
                <a:cubicBezTo>
                  <a:pt x="648914" y="15756"/>
                  <a:pt x="640577" y="29950"/>
                  <a:pt x="645523" y="45719"/>
                </a:cubicBezTo>
                <a:cubicBezTo>
                  <a:pt x="499364" y="70683"/>
                  <a:pt x="457425" y="34696"/>
                  <a:pt x="322762" y="45719"/>
                </a:cubicBezTo>
                <a:cubicBezTo>
                  <a:pt x="188099" y="56742"/>
                  <a:pt x="123658" y="39752"/>
                  <a:pt x="0" y="45719"/>
                </a:cubicBezTo>
                <a:cubicBezTo>
                  <a:pt x="-941" y="24031"/>
                  <a:pt x="2953" y="22211"/>
                  <a:pt x="0" y="0"/>
                </a:cubicBezTo>
                <a:close/>
              </a:path>
              <a:path w="645523" h="45719" stroke="0" extrusionOk="0">
                <a:moveTo>
                  <a:pt x="0" y="0"/>
                </a:moveTo>
                <a:cubicBezTo>
                  <a:pt x="152437" y="-37711"/>
                  <a:pt x="164984" y="29215"/>
                  <a:pt x="322762" y="0"/>
                </a:cubicBezTo>
                <a:cubicBezTo>
                  <a:pt x="480540" y="-29215"/>
                  <a:pt x="569222" y="3020"/>
                  <a:pt x="645523" y="0"/>
                </a:cubicBezTo>
                <a:cubicBezTo>
                  <a:pt x="646884" y="15153"/>
                  <a:pt x="643106" y="34729"/>
                  <a:pt x="645523" y="45719"/>
                </a:cubicBezTo>
                <a:cubicBezTo>
                  <a:pt x="563441" y="80677"/>
                  <a:pt x="473475" y="36134"/>
                  <a:pt x="316306" y="45719"/>
                </a:cubicBezTo>
                <a:cubicBezTo>
                  <a:pt x="159137" y="55304"/>
                  <a:pt x="101625" y="19453"/>
                  <a:pt x="0" y="45719"/>
                </a:cubicBezTo>
                <a:cubicBezTo>
                  <a:pt x="-4409" y="29169"/>
                  <a:pt x="3605" y="12744"/>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757544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7BDDF-4018-374C-B0A4-C4827B594366}"/>
              </a:ext>
            </a:extLst>
          </p:cNvPr>
          <p:cNvSpPr>
            <a:spLocks noGrp="1"/>
          </p:cNvSpPr>
          <p:nvPr>
            <p:ph type="title"/>
          </p:nvPr>
        </p:nvSpPr>
        <p:spPr>
          <a:xfrm>
            <a:off x="546100" y="0"/>
            <a:ext cx="11353800" cy="1325563"/>
          </a:xfrm>
        </p:spPr>
        <p:txBody>
          <a:bodyPr/>
          <a:lstStyle/>
          <a:p>
            <a:r>
              <a:rPr lang="en-GB" b="1" dirty="0">
                <a:latin typeface="Georgia" panose="02040502050405020303" pitchFamily="18" charset="0"/>
              </a:rPr>
              <a:t>Venezuela and Bolivarian Revolution</a:t>
            </a:r>
          </a:p>
        </p:txBody>
      </p:sp>
      <p:sp>
        <p:nvSpPr>
          <p:cNvPr id="3" name="Content Placeholder 2">
            <a:extLst>
              <a:ext uri="{FF2B5EF4-FFF2-40B4-BE49-F238E27FC236}">
                <a16:creationId xmlns:a16="http://schemas.microsoft.com/office/drawing/2014/main" id="{D7E9DA48-FA69-B241-B369-05859BDB6C41}"/>
              </a:ext>
            </a:extLst>
          </p:cNvPr>
          <p:cNvSpPr>
            <a:spLocks noGrp="1"/>
          </p:cNvSpPr>
          <p:nvPr>
            <p:ph idx="1"/>
          </p:nvPr>
        </p:nvSpPr>
        <p:spPr>
          <a:xfrm>
            <a:off x="292100" y="1033290"/>
            <a:ext cx="11480800" cy="5824710"/>
          </a:xfrm>
        </p:spPr>
        <p:txBody>
          <a:bodyPr>
            <a:normAutofit fontScale="92500" lnSpcReduction="10000"/>
          </a:bodyPr>
          <a:lstStyle/>
          <a:p>
            <a:pPr marL="0" indent="0">
              <a:buNone/>
            </a:pPr>
            <a:endParaRPr lang="en-GB" sz="3200" dirty="0"/>
          </a:p>
          <a:p>
            <a:pPr marL="0" indent="0">
              <a:buNone/>
            </a:pPr>
            <a:r>
              <a:rPr lang="en-GB" sz="3200" dirty="0"/>
              <a:t>Bilateral agreements meant that in return for sending large numbers of doctors to help medical reforms, Castro received badly needed oil. Cuba also received large amounts of grants, loans and investments.</a:t>
            </a:r>
          </a:p>
          <a:p>
            <a:pPr marL="0" indent="0">
              <a:buNone/>
            </a:pPr>
            <a:endParaRPr lang="en-GB" sz="3200" dirty="0"/>
          </a:p>
          <a:p>
            <a:pPr marL="0" indent="0">
              <a:buNone/>
            </a:pPr>
            <a:r>
              <a:rPr lang="en-GB" sz="3200" dirty="0"/>
              <a:t>The alliance with Chavez helped the struggling Cuban economy after 2003 and resulted in a foreign policy with popular outcomes for many Cubans</a:t>
            </a:r>
          </a:p>
          <a:p>
            <a:pPr marL="0" indent="0">
              <a:buNone/>
            </a:pPr>
            <a:endParaRPr lang="en-GB" sz="3200" dirty="0"/>
          </a:p>
          <a:p>
            <a:pPr marL="0" indent="0">
              <a:buNone/>
            </a:pPr>
            <a:r>
              <a:rPr lang="en-GB" sz="3200" dirty="0"/>
              <a:t>Castro also backed Chavez’s ‘Bolivarian Revolution’, which attempted to overcome the great inequalities in Latin America and to resist US domination</a:t>
            </a:r>
          </a:p>
          <a:p>
            <a:r>
              <a:rPr lang="en-GB" sz="3200" i="1" dirty="0"/>
              <a:t>In 2006, reformist politicians came to power in Bolivia and Ecuador</a:t>
            </a:r>
          </a:p>
          <a:p>
            <a:endParaRPr lang="en-GB" dirty="0"/>
          </a:p>
        </p:txBody>
      </p:sp>
      <p:sp>
        <p:nvSpPr>
          <p:cNvPr id="4" name="Title 1">
            <a:extLst>
              <a:ext uri="{FF2B5EF4-FFF2-40B4-BE49-F238E27FC236}">
                <a16:creationId xmlns:a16="http://schemas.microsoft.com/office/drawing/2014/main" id="{A105D80B-23CB-234F-B90B-58DC9DA018DB}"/>
              </a:ext>
            </a:extLst>
          </p:cNvPr>
          <p:cNvSpPr txBox="1">
            <a:spLocks/>
          </p:cNvSpPr>
          <p:nvPr/>
        </p:nvSpPr>
        <p:spPr>
          <a:xfrm>
            <a:off x="11546477" y="662781"/>
            <a:ext cx="645523" cy="45719"/>
          </a:xfrm>
          <a:custGeom>
            <a:avLst/>
            <a:gdLst>
              <a:gd name="connsiteX0" fmla="*/ 0 w 645523"/>
              <a:gd name="connsiteY0" fmla="*/ 0 h 45719"/>
              <a:gd name="connsiteX1" fmla="*/ 335672 w 645523"/>
              <a:gd name="connsiteY1" fmla="*/ 0 h 45719"/>
              <a:gd name="connsiteX2" fmla="*/ 645523 w 645523"/>
              <a:gd name="connsiteY2" fmla="*/ 0 h 45719"/>
              <a:gd name="connsiteX3" fmla="*/ 645523 w 645523"/>
              <a:gd name="connsiteY3" fmla="*/ 45719 h 45719"/>
              <a:gd name="connsiteX4" fmla="*/ 322762 w 645523"/>
              <a:gd name="connsiteY4" fmla="*/ 45719 h 45719"/>
              <a:gd name="connsiteX5" fmla="*/ 0 w 645523"/>
              <a:gd name="connsiteY5" fmla="*/ 45719 h 45719"/>
              <a:gd name="connsiteX6" fmla="*/ 0 w 64552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5523" h="45719" fill="none" extrusionOk="0">
                <a:moveTo>
                  <a:pt x="0" y="0"/>
                </a:moveTo>
                <a:cubicBezTo>
                  <a:pt x="96078" y="-39870"/>
                  <a:pt x="209031" y="37939"/>
                  <a:pt x="335672" y="0"/>
                </a:cubicBezTo>
                <a:cubicBezTo>
                  <a:pt x="462313" y="-37939"/>
                  <a:pt x="498031" y="24526"/>
                  <a:pt x="645523" y="0"/>
                </a:cubicBezTo>
                <a:cubicBezTo>
                  <a:pt x="648914" y="15756"/>
                  <a:pt x="640577" y="29950"/>
                  <a:pt x="645523" y="45719"/>
                </a:cubicBezTo>
                <a:cubicBezTo>
                  <a:pt x="499364" y="70683"/>
                  <a:pt x="457425" y="34696"/>
                  <a:pt x="322762" y="45719"/>
                </a:cubicBezTo>
                <a:cubicBezTo>
                  <a:pt x="188099" y="56742"/>
                  <a:pt x="123658" y="39752"/>
                  <a:pt x="0" y="45719"/>
                </a:cubicBezTo>
                <a:cubicBezTo>
                  <a:pt x="-941" y="24031"/>
                  <a:pt x="2953" y="22211"/>
                  <a:pt x="0" y="0"/>
                </a:cubicBezTo>
                <a:close/>
              </a:path>
              <a:path w="645523" h="45719" stroke="0" extrusionOk="0">
                <a:moveTo>
                  <a:pt x="0" y="0"/>
                </a:moveTo>
                <a:cubicBezTo>
                  <a:pt x="152437" y="-37711"/>
                  <a:pt x="164984" y="29215"/>
                  <a:pt x="322762" y="0"/>
                </a:cubicBezTo>
                <a:cubicBezTo>
                  <a:pt x="480540" y="-29215"/>
                  <a:pt x="569222" y="3020"/>
                  <a:pt x="645523" y="0"/>
                </a:cubicBezTo>
                <a:cubicBezTo>
                  <a:pt x="646884" y="15153"/>
                  <a:pt x="643106" y="34729"/>
                  <a:pt x="645523" y="45719"/>
                </a:cubicBezTo>
                <a:cubicBezTo>
                  <a:pt x="563441" y="80677"/>
                  <a:pt x="473475" y="36134"/>
                  <a:pt x="316306" y="45719"/>
                </a:cubicBezTo>
                <a:cubicBezTo>
                  <a:pt x="159137" y="55304"/>
                  <a:pt x="101625" y="19453"/>
                  <a:pt x="0" y="45719"/>
                </a:cubicBezTo>
                <a:cubicBezTo>
                  <a:pt x="-4409" y="29169"/>
                  <a:pt x="3605" y="12744"/>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6958CF28-0679-A343-966B-EB3BFB3F6EDD}"/>
              </a:ext>
            </a:extLst>
          </p:cNvPr>
          <p:cNvSpPr txBox="1">
            <a:spLocks/>
          </p:cNvSpPr>
          <p:nvPr/>
        </p:nvSpPr>
        <p:spPr>
          <a:xfrm>
            <a:off x="-30662" y="639921"/>
            <a:ext cx="645523" cy="45719"/>
          </a:xfrm>
          <a:custGeom>
            <a:avLst/>
            <a:gdLst>
              <a:gd name="connsiteX0" fmla="*/ 0 w 645523"/>
              <a:gd name="connsiteY0" fmla="*/ 0 h 45719"/>
              <a:gd name="connsiteX1" fmla="*/ 335672 w 645523"/>
              <a:gd name="connsiteY1" fmla="*/ 0 h 45719"/>
              <a:gd name="connsiteX2" fmla="*/ 645523 w 645523"/>
              <a:gd name="connsiteY2" fmla="*/ 0 h 45719"/>
              <a:gd name="connsiteX3" fmla="*/ 645523 w 645523"/>
              <a:gd name="connsiteY3" fmla="*/ 45719 h 45719"/>
              <a:gd name="connsiteX4" fmla="*/ 322762 w 645523"/>
              <a:gd name="connsiteY4" fmla="*/ 45719 h 45719"/>
              <a:gd name="connsiteX5" fmla="*/ 0 w 645523"/>
              <a:gd name="connsiteY5" fmla="*/ 45719 h 45719"/>
              <a:gd name="connsiteX6" fmla="*/ 0 w 64552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5523" h="45719" fill="none" extrusionOk="0">
                <a:moveTo>
                  <a:pt x="0" y="0"/>
                </a:moveTo>
                <a:cubicBezTo>
                  <a:pt x="96078" y="-39870"/>
                  <a:pt x="209031" y="37939"/>
                  <a:pt x="335672" y="0"/>
                </a:cubicBezTo>
                <a:cubicBezTo>
                  <a:pt x="462313" y="-37939"/>
                  <a:pt x="498031" y="24526"/>
                  <a:pt x="645523" y="0"/>
                </a:cubicBezTo>
                <a:cubicBezTo>
                  <a:pt x="648914" y="15756"/>
                  <a:pt x="640577" y="29950"/>
                  <a:pt x="645523" y="45719"/>
                </a:cubicBezTo>
                <a:cubicBezTo>
                  <a:pt x="499364" y="70683"/>
                  <a:pt x="457425" y="34696"/>
                  <a:pt x="322762" y="45719"/>
                </a:cubicBezTo>
                <a:cubicBezTo>
                  <a:pt x="188099" y="56742"/>
                  <a:pt x="123658" y="39752"/>
                  <a:pt x="0" y="45719"/>
                </a:cubicBezTo>
                <a:cubicBezTo>
                  <a:pt x="-941" y="24031"/>
                  <a:pt x="2953" y="22211"/>
                  <a:pt x="0" y="0"/>
                </a:cubicBezTo>
                <a:close/>
              </a:path>
              <a:path w="645523" h="45719" stroke="0" extrusionOk="0">
                <a:moveTo>
                  <a:pt x="0" y="0"/>
                </a:moveTo>
                <a:cubicBezTo>
                  <a:pt x="152437" y="-37711"/>
                  <a:pt x="164984" y="29215"/>
                  <a:pt x="322762" y="0"/>
                </a:cubicBezTo>
                <a:cubicBezTo>
                  <a:pt x="480540" y="-29215"/>
                  <a:pt x="569222" y="3020"/>
                  <a:pt x="645523" y="0"/>
                </a:cubicBezTo>
                <a:cubicBezTo>
                  <a:pt x="646884" y="15153"/>
                  <a:pt x="643106" y="34729"/>
                  <a:pt x="645523" y="45719"/>
                </a:cubicBezTo>
                <a:cubicBezTo>
                  <a:pt x="563441" y="80677"/>
                  <a:pt x="473475" y="36134"/>
                  <a:pt x="316306" y="45719"/>
                </a:cubicBezTo>
                <a:cubicBezTo>
                  <a:pt x="159137" y="55304"/>
                  <a:pt x="101625" y="19453"/>
                  <a:pt x="0" y="45719"/>
                </a:cubicBezTo>
                <a:cubicBezTo>
                  <a:pt x="-4409" y="29169"/>
                  <a:pt x="3605" y="12744"/>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2629038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D8A7-4733-5441-BFC5-0213E8DCAC86}"/>
              </a:ext>
            </a:extLst>
          </p:cNvPr>
          <p:cNvSpPr>
            <a:spLocks noGrp="1"/>
          </p:cNvSpPr>
          <p:nvPr>
            <p:ph type="title"/>
          </p:nvPr>
        </p:nvSpPr>
        <p:spPr>
          <a:xfrm>
            <a:off x="544830" y="-131445"/>
            <a:ext cx="10515600" cy="1325563"/>
          </a:xfrm>
        </p:spPr>
        <p:txBody>
          <a:bodyPr/>
          <a:lstStyle/>
          <a:p>
            <a:r>
              <a:rPr lang="en-GB" b="1" dirty="0">
                <a:latin typeface="Georgia" panose="02040502050405020303" pitchFamily="18" charset="0"/>
              </a:rPr>
              <a:t>Castro’s foreign policy</a:t>
            </a:r>
            <a:endParaRPr lang="en-GB" dirty="0"/>
          </a:p>
        </p:txBody>
      </p:sp>
      <p:sp>
        <p:nvSpPr>
          <p:cNvPr id="3" name="Content Placeholder 2">
            <a:extLst>
              <a:ext uri="{FF2B5EF4-FFF2-40B4-BE49-F238E27FC236}">
                <a16:creationId xmlns:a16="http://schemas.microsoft.com/office/drawing/2014/main" id="{2656BC32-641A-E74F-9B8D-687B9CFD8651}"/>
              </a:ext>
            </a:extLst>
          </p:cNvPr>
          <p:cNvSpPr>
            <a:spLocks noGrp="1"/>
          </p:cNvSpPr>
          <p:nvPr>
            <p:ph idx="1"/>
          </p:nvPr>
        </p:nvSpPr>
        <p:spPr>
          <a:xfrm>
            <a:off x="133350" y="1239838"/>
            <a:ext cx="6467475" cy="5375276"/>
          </a:xfrm>
        </p:spPr>
        <p:txBody>
          <a:bodyPr>
            <a:normAutofit fontScale="92500" lnSpcReduction="20000"/>
          </a:bodyPr>
          <a:lstStyle/>
          <a:p>
            <a:pPr marL="0" indent="0">
              <a:buNone/>
            </a:pPr>
            <a:r>
              <a:rPr lang="en-GB" dirty="0"/>
              <a:t>Castro had four main aims for Cuba and the Cuban Revolution:</a:t>
            </a:r>
          </a:p>
          <a:p>
            <a:pPr marL="514350" indent="-514350">
              <a:buAutoNum type="arabicPeriod"/>
            </a:pPr>
            <a:r>
              <a:rPr lang="en-GB" i="1" dirty="0"/>
              <a:t>The Republic had to break free of the traditional dominating relationship with the United States</a:t>
            </a:r>
          </a:p>
          <a:p>
            <a:pPr marL="514350" indent="-514350">
              <a:buAutoNum type="arabicPeriod"/>
            </a:pPr>
            <a:r>
              <a:rPr lang="en-GB" i="1" dirty="0"/>
              <a:t>The Revolution would have to be maintained at home: this related more so to creating a stable platform to accomplish his foreign policy goals</a:t>
            </a:r>
          </a:p>
          <a:p>
            <a:pPr marL="514350" indent="-514350">
              <a:buAutoNum type="arabicPeriod"/>
            </a:pPr>
            <a:r>
              <a:rPr lang="en-GB" i="1" dirty="0"/>
              <a:t>Protecting himself against future US aggression and avoiding the reliance on a great power sponsor and being subjected to domination by another power</a:t>
            </a:r>
          </a:p>
          <a:p>
            <a:pPr marL="514350" indent="-514350">
              <a:buAutoNum type="arabicPeriod"/>
            </a:pPr>
            <a:r>
              <a:rPr lang="en-GB" i="1" dirty="0"/>
              <a:t>The exportation of the Revolution to the rest of the world, particularly communities in Latin American and Africa</a:t>
            </a:r>
          </a:p>
        </p:txBody>
      </p:sp>
      <p:cxnSp>
        <p:nvCxnSpPr>
          <p:cNvPr id="5" name="Straight Connector 4">
            <a:extLst>
              <a:ext uri="{FF2B5EF4-FFF2-40B4-BE49-F238E27FC236}">
                <a16:creationId xmlns:a16="http://schemas.microsoft.com/office/drawing/2014/main" id="{308BC305-2171-4A4D-9DCD-E728D57D8730}"/>
              </a:ext>
            </a:extLst>
          </p:cNvPr>
          <p:cNvCxnSpPr>
            <a:cxnSpLocks/>
          </p:cNvCxnSpPr>
          <p:nvPr/>
        </p:nvCxnSpPr>
        <p:spPr>
          <a:xfrm>
            <a:off x="7010400" y="1239838"/>
            <a:ext cx="0" cy="537527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Content Placeholder 2">
            <a:extLst>
              <a:ext uri="{FF2B5EF4-FFF2-40B4-BE49-F238E27FC236}">
                <a16:creationId xmlns:a16="http://schemas.microsoft.com/office/drawing/2014/main" id="{01E8F5FC-CDD2-C44C-ADEE-E04D37E31B89}"/>
              </a:ext>
            </a:extLst>
          </p:cNvPr>
          <p:cNvSpPr txBox="1">
            <a:spLocks/>
          </p:cNvSpPr>
          <p:nvPr/>
        </p:nvSpPr>
        <p:spPr>
          <a:xfrm>
            <a:off x="7231300" y="1239838"/>
            <a:ext cx="4539168" cy="537527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Goals relating specifically to his foreign policy included:</a:t>
            </a:r>
          </a:p>
          <a:p>
            <a:pPr marL="514350" indent="-514350">
              <a:buFont typeface="Arial" panose="020B0604020202020204" pitchFamily="34" charset="0"/>
              <a:buAutoNum type="arabicPeriod"/>
            </a:pPr>
            <a:r>
              <a:rPr lang="en-GB" i="1" dirty="0"/>
              <a:t>Gaining back US controlled property in the nation</a:t>
            </a:r>
          </a:p>
          <a:p>
            <a:pPr marL="514350" indent="-514350">
              <a:buFont typeface="Arial" panose="020B0604020202020204" pitchFamily="34" charset="0"/>
              <a:buAutoNum type="arabicPeriod"/>
            </a:pPr>
            <a:r>
              <a:rPr lang="en-GB" i="1" dirty="0"/>
              <a:t>Clearing the nation of damaging influence from powerful foreign nations in Cuba’s affairs</a:t>
            </a:r>
          </a:p>
          <a:p>
            <a:pPr marL="514350" indent="-514350">
              <a:buFont typeface="Arial" panose="020B0604020202020204" pitchFamily="34" charset="0"/>
              <a:buAutoNum type="arabicPeriod"/>
            </a:pPr>
            <a:r>
              <a:rPr lang="en-GB" i="1" dirty="0"/>
              <a:t>Strengthen national identity, by, for example, maintaining feelings associated with the revolution</a:t>
            </a:r>
          </a:p>
          <a:p>
            <a:pPr marL="514350" indent="-514350">
              <a:buFont typeface="Arial" panose="020B0604020202020204" pitchFamily="34" charset="0"/>
              <a:buAutoNum type="arabicPeriod"/>
            </a:pPr>
            <a:r>
              <a:rPr lang="en-GB" i="1" dirty="0"/>
              <a:t>Provide for economic independence</a:t>
            </a:r>
            <a:endParaRPr lang="en-GB" dirty="0"/>
          </a:p>
        </p:txBody>
      </p:sp>
      <p:sp>
        <p:nvSpPr>
          <p:cNvPr id="6" name="Title 1">
            <a:extLst>
              <a:ext uri="{FF2B5EF4-FFF2-40B4-BE49-F238E27FC236}">
                <a16:creationId xmlns:a16="http://schemas.microsoft.com/office/drawing/2014/main" id="{79A22966-E285-7940-91E6-E0D62166D634}"/>
              </a:ext>
            </a:extLst>
          </p:cNvPr>
          <p:cNvSpPr txBox="1">
            <a:spLocks/>
          </p:cNvSpPr>
          <p:nvPr/>
        </p:nvSpPr>
        <p:spPr>
          <a:xfrm flipV="1">
            <a:off x="7178040" y="508478"/>
            <a:ext cx="5013960" cy="45719"/>
          </a:xfrm>
          <a:custGeom>
            <a:avLst/>
            <a:gdLst>
              <a:gd name="connsiteX0" fmla="*/ 0 w 5013960"/>
              <a:gd name="connsiteY0" fmla="*/ 0 h 45719"/>
              <a:gd name="connsiteX1" fmla="*/ 506967 w 5013960"/>
              <a:gd name="connsiteY1" fmla="*/ 0 h 45719"/>
              <a:gd name="connsiteX2" fmla="*/ 1164353 w 5013960"/>
              <a:gd name="connsiteY2" fmla="*/ 0 h 45719"/>
              <a:gd name="connsiteX3" fmla="*/ 1821739 w 5013960"/>
              <a:gd name="connsiteY3" fmla="*/ 0 h 45719"/>
              <a:gd name="connsiteX4" fmla="*/ 2428985 w 5013960"/>
              <a:gd name="connsiteY4" fmla="*/ 0 h 45719"/>
              <a:gd name="connsiteX5" fmla="*/ 2885813 w 5013960"/>
              <a:gd name="connsiteY5" fmla="*/ 0 h 45719"/>
              <a:gd name="connsiteX6" fmla="*/ 3292500 w 5013960"/>
              <a:gd name="connsiteY6" fmla="*/ 0 h 45719"/>
              <a:gd name="connsiteX7" fmla="*/ 3749328 w 5013960"/>
              <a:gd name="connsiteY7" fmla="*/ 0 h 45719"/>
              <a:gd name="connsiteX8" fmla="*/ 4256295 w 5013960"/>
              <a:gd name="connsiteY8" fmla="*/ 0 h 45719"/>
              <a:gd name="connsiteX9" fmla="*/ 5013960 w 5013960"/>
              <a:gd name="connsiteY9" fmla="*/ 0 h 45719"/>
              <a:gd name="connsiteX10" fmla="*/ 5013960 w 5013960"/>
              <a:gd name="connsiteY10" fmla="*/ 45719 h 45719"/>
              <a:gd name="connsiteX11" fmla="*/ 4607272 w 5013960"/>
              <a:gd name="connsiteY11" fmla="*/ 45719 h 45719"/>
              <a:gd name="connsiteX12" fmla="*/ 4200584 w 5013960"/>
              <a:gd name="connsiteY12" fmla="*/ 45719 h 45719"/>
              <a:gd name="connsiteX13" fmla="*/ 3593338 w 5013960"/>
              <a:gd name="connsiteY13" fmla="*/ 45719 h 45719"/>
              <a:gd name="connsiteX14" fmla="*/ 3036231 w 5013960"/>
              <a:gd name="connsiteY14" fmla="*/ 45719 h 45719"/>
              <a:gd name="connsiteX15" fmla="*/ 2629543 w 5013960"/>
              <a:gd name="connsiteY15" fmla="*/ 45719 h 45719"/>
              <a:gd name="connsiteX16" fmla="*/ 2122576 w 5013960"/>
              <a:gd name="connsiteY16" fmla="*/ 45719 h 45719"/>
              <a:gd name="connsiteX17" fmla="*/ 1515330 w 5013960"/>
              <a:gd name="connsiteY17" fmla="*/ 45719 h 45719"/>
              <a:gd name="connsiteX18" fmla="*/ 1008363 w 5013960"/>
              <a:gd name="connsiteY18" fmla="*/ 45719 h 45719"/>
              <a:gd name="connsiteX19" fmla="*/ 501396 w 5013960"/>
              <a:gd name="connsiteY19" fmla="*/ 45719 h 45719"/>
              <a:gd name="connsiteX20" fmla="*/ 0 w 5013960"/>
              <a:gd name="connsiteY20" fmla="*/ 45719 h 45719"/>
              <a:gd name="connsiteX21" fmla="*/ 0 w 5013960"/>
              <a:gd name="connsiteY21"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13960" h="45719" fill="none" extrusionOk="0">
                <a:moveTo>
                  <a:pt x="0" y="0"/>
                </a:moveTo>
                <a:cubicBezTo>
                  <a:pt x="146402" y="-33767"/>
                  <a:pt x="375925" y="43703"/>
                  <a:pt x="506967" y="0"/>
                </a:cubicBezTo>
                <a:cubicBezTo>
                  <a:pt x="638009" y="-43703"/>
                  <a:pt x="930312" y="18513"/>
                  <a:pt x="1164353" y="0"/>
                </a:cubicBezTo>
                <a:cubicBezTo>
                  <a:pt x="1398394" y="-18513"/>
                  <a:pt x="1640195" y="12427"/>
                  <a:pt x="1821739" y="0"/>
                </a:cubicBezTo>
                <a:cubicBezTo>
                  <a:pt x="2003283" y="-12427"/>
                  <a:pt x="2186534" y="11061"/>
                  <a:pt x="2428985" y="0"/>
                </a:cubicBezTo>
                <a:cubicBezTo>
                  <a:pt x="2671436" y="-11061"/>
                  <a:pt x="2775198" y="23056"/>
                  <a:pt x="2885813" y="0"/>
                </a:cubicBezTo>
                <a:cubicBezTo>
                  <a:pt x="2996428" y="-23056"/>
                  <a:pt x="3181231" y="18103"/>
                  <a:pt x="3292500" y="0"/>
                </a:cubicBezTo>
                <a:cubicBezTo>
                  <a:pt x="3403769" y="-18103"/>
                  <a:pt x="3645499" y="48507"/>
                  <a:pt x="3749328" y="0"/>
                </a:cubicBezTo>
                <a:cubicBezTo>
                  <a:pt x="3853157" y="-48507"/>
                  <a:pt x="4079624" y="46342"/>
                  <a:pt x="4256295" y="0"/>
                </a:cubicBezTo>
                <a:cubicBezTo>
                  <a:pt x="4432966" y="-46342"/>
                  <a:pt x="4694694" y="48928"/>
                  <a:pt x="5013960" y="0"/>
                </a:cubicBezTo>
                <a:cubicBezTo>
                  <a:pt x="5017356" y="19752"/>
                  <a:pt x="5013370" y="28175"/>
                  <a:pt x="5013960" y="45719"/>
                </a:cubicBezTo>
                <a:cubicBezTo>
                  <a:pt x="4903865" y="82005"/>
                  <a:pt x="4800506" y="-2617"/>
                  <a:pt x="4607272" y="45719"/>
                </a:cubicBezTo>
                <a:cubicBezTo>
                  <a:pt x="4414038" y="94055"/>
                  <a:pt x="4282993" y="38887"/>
                  <a:pt x="4200584" y="45719"/>
                </a:cubicBezTo>
                <a:cubicBezTo>
                  <a:pt x="4118175" y="52551"/>
                  <a:pt x="3890139" y="11581"/>
                  <a:pt x="3593338" y="45719"/>
                </a:cubicBezTo>
                <a:cubicBezTo>
                  <a:pt x="3296537" y="79857"/>
                  <a:pt x="3180730" y="37846"/>
                  <a:pt x="3036231" y="45719"/>
                </a:cubicBezTo>
                <a:cubicBezTo>
                  <a:pt x="2891732" y="53592"/>
                  <a:pt x="2738329" y="5337"/>
                  <a:pt x="2629543" y="45719"/>
                </a:cubicBezTo>
                <a:cubicBezTo>
                  <a:pt x="2520757" y="86101"/>
                  <a:pt x="2238586" y="86"/>
                  <a:pt x="2122576" y="45719"/>
                </a:cubicBezTo>
                <a:cubicBezTo>
                  <a:pt x="2006566" y="91352"/>
                  <a:pt x="1674968" y="9468"/>
                  <a:pt x="1515330" y="45719"/>
                </a:cubicBezTo>
                <a:cubicBezTo>
                  <a:pt x="1355692" y="81970"/>
                  <a:pt x="1210240" y="35191"/>
                  <a:pt x="1008363" y="45719"/>
                </a:cubicBezTo>
                <a:cubicBezTo>
                  <a:pt x="806486" y="56247"/>
                  <a:pt x="697691" y="-4278"/>
                  <a:pt x="501396" y="45719"/>
                </a:cubicBezTo>
                <a:cubicBezTo>
                  <a:pt x="305101" y="95716"/>
                  <a:pt x="222155" y="19499"/>
                  <a:pt x="0" y="45719"/>
                </a:cubicBezTo>
                <a:cubicBezTo>
                  <a:pt x="-706" y="30408"/>
                  <a:pt x="677" y="22355"/>
                  <a:pt x="0" y="0"/>
                </a:cubicBezTo>
                <a:close/>
              </a:path>
              <a:path w="5013960" h="45719" stroke="0" extrusionOk="0">
                <a:moveTo>
                  <a:pt x="0" y="0"/>
                </a:moveTo>
                <a:cubicBezTo>
                  <a:pt x="137674" y="-40996"/>
                  <a:pt x="385101" y="35402"/>
                  <a:pt x="557107" y="0"/>
                </a:cubicBezTo>
                <a:cubicBezTo>
                  <a:pt x="729113" y="-35402"/>
                  <a:pt x="801557" y="11169"/>
                  <a:pt x="1013934" y="0"/>
                </a:cubicBezTo>
                <a:cubicBezTo>
                  <a:pt x="1226311" y="-11169"/>
                  <a:pt x="1461925" y="69936"/>
                  <a:pt x="1671320" y="0"/>
                </a:cubicBezTo>
                <a:cubicBezTo>
                  <a:pt x="1880715" y="-69936"/>
                  <a:pt x="2050749" y="48471"/>
                  <a:pt x="2178287" y="0"/>
                </a:cubicBezTo>
                <a:cubicBezTo>
                  <a:pt x="2305825" y="-48471"/>
                  <a:pt x="2487074" y="53813"/>
                  <a:pt x="2685254" y="0"/>
                </a:cubicBezTo>
                <a:cubicBezTo>
                  <a:pt x="2883434" y="-53813"/>
                  <a:pt x="3053777" y="39923"/>
                  <a:pt x="3292500" y="0"/>
                </a:cubicBezTo>
                <a:cubicBezTo>
                  <a:pt x="3531223" y="-39923"/>
                  <a:pt x="3746007" y="49490"/>
                  <a:pt x="3899747" y="0"/>
                </a:cubicBezTo>
                <a:cubicBezTo>
                  <a:pt x="4053487" y="-49490"/>
                  <a:pt x="4222415" y="18420"/>
                  <a:pt x="4356574" y="0"/>
                </a:cubicBezTo>
                <a:cubicBezTo>
                  <a:pt x="4490733" y="-18420"/>
                  <a:pt x="4840196" y="57798"/>
                  <a:pt x="5013960" y="0"/>
                </a:cubicBezTo>
                <a:cubicBezTo>
                  <a:pt x="5016611" y="15312"/>
                  <a:pt x="5010224" y="33111"/>
                  <a:pt x="5013960" y="45719"/>
                </a:cubicBezTo>
                <a:cubicBezTo>
                  <a:pt x="4830323" y="68225"/>
                  <a:pt x="4735317" y="9256"/>
                  <a:pt x="4607272" y="45719"/>
                </a:cubicBezTo>
                <a:cubicBezTo>
                  <a:pt x="4479227" y="82182"/>
                  <a:pt x="4298964" y="28042"/>
                  <a:pt x="4050165" y="45719"/>
                </a:cubicBezTo>
                <a:cubicBezTo>
                  <a:pt x="3801366" y="63396"/>
                  <a:pt x="3676496" y="10573"/>
                  <a:pt x="3442919" y="45719"/>
                </a:cubicBezTo>
                <a:cubicBezTo>
                  <a:pt x="3209342" y="80865"/>
                  <a:pt x="3101662" y="358"/>
                  <a:pt x="2885813" y="45719"/>
                </a:cubicBezTo>
                <a:cubicBezTo>
                  <a:pt x="2669964" y="91080"/>
                  <a:pt x="2618264" y="30826"/>
                  <a:pt x="2428985" y="45719"/>
                </a:cubicBezTo>
                <a:cubicBezTo>
                  <a:pt x="2239706" y="60612"/>
                  <a:pt x="2028393" y="-9076"/>
                  <a:pt x="1871878" y="45719"/>
                </a:cubicBezTo>
                <a:cubicBezTo>
                  <a:pt x="1715363" y="100514"/>
                  <a:pt x="1580941" y="27825"/>
                  <a:pt x="1465191" y="45719"/>
                </a:cubicBezTo>
                <a:cubicBezTo>
                  <a:pt x="1349441" y="63613"/>
                  <a:pt x="1171605" y="-4751"/>
                  <a:pt x="958223" y="45719"/>
                </a:cubicBezTo>
                <a:cubicBezTo>
                  <a:pt x="744841" y="96189"/>
                  <a:pt x="623938" y="26171"/>
                  <a:pt x="501396" y="45719"/>
                </a:cubicBezTo>
                <a:cubicBezTo>
                  <a:pt x="378854" y="65267"/>
                  <a:pt x="239329" y="28756"/>
                  <a:pt x="0" y="45719"/>
                </a:cubicBezTo>
                <a:cubicBezTo>
                  <a:pt x="-2447" y="25624"/>
                  <a:pt x="1694" y="10844"/>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7" name="Title 1">
            <a:extLst>
              <a:ext uri="{FF2B5EF4-FFF2-40B4-BE49-F238E27FC236}">
                <a16:creationId xmlns:a16="http://schemas.microsoft.com/office/drawing/2014/main" id="{9BD268D3-58BC-0C4C-A426-68CD3B6BEF8C}"/>
              </a:ext>
            </a:extLst>
          </p:cNvPr>
          <p:cNvSpPr txBox="1">
            <a:spLocks/>
          </p:cNvSpPr>
          <p:nvPr/>
        </p:nvSpPr>
        <p:spPr>
          <a:xfrm flipV="1">
            <a:off x="0" y="485616"/>
            <a:ext cx="544830" cy="45719"/>
          </a:xfrm>
          <a:custGeom>
            <a:avLst/>
            <a:gdLst>
              <a:gd name="connsiteX0" fmla="*/ 0 w 544830"/>
              <a:gd name="connsiteY0" fmla="*/ 0 h 45719"/>
              <a:gd name="connsiteX1" fmla="*/ 544830 w 544830"/>
              <a:gd name="connsiteY1" fmla="*/ 0 h 45719"/>
              <a:gd name="connsiteX2" fmla="*/ 544830 w 544830"/>
              <a:gd name="connsiteY2" fmla="*/ 45719 h 45719"/>
              <a:gd name="connsiteX3" fmla="*/ 0 w 544830"/>
              <a:gd name="connsiteY3" fmla="*/ 45719 h 45719"/>
              <a:gd name="connsiteX4" fmla="*/ 0 w 544830"/>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30" h="45719" fill="none" extrusionOk="0">
                <a:moveTo>
                  <a:pt x="0" y="0"/>
                </a:moveTo>
                <a:cubicBezTo>
                  <a:pt x="176470" y="-43465"/>
                  <a:pt x="336524" y="63838"/>
                  <a:pt x="544830" y="0"/>
                </a:cubicBezTo>
                <a:cubicBezTo>
                  <a:pt x="544985" y="18101"/>
                  <a:pt x="539757" y="35733"/>
                  <a:pt x="544830" y="45719"/>
                </a:cubicBezTo>
                <a:cubicBezTo>
                  <a:pt x="310006" y="97876"/>
                  <a:pt x="127668" y="844"/>
                  <a:pt x="0" y="45719"/>
                </a:cubicBezTo>
                <a:cubicBezTo>
                  <a:pt x="-3784" y="31532"/>
                  <a:pt x="3899" y="13283"/>
                  <a:pt x="0" y="0"/>
                </a:cubicBezTo>
                <a:close/>
              </a:path>
              <a:path w="544830" h="45719" stroke="0" extrusionOk="0">
                <a:moveTo>
                  <a:pt x="0" y="0"/>
                </a:moveTo>
                <a:cubicBezTo>
                  <a:pt x="112324" y="-59858"/>
                  <a:pt x="323220" y="17694"/>
                  <a:pt x="544830" y="0"/>
                </a:cubicBezTo>
                <a:cubicBezTo>
                  <a:pt x="545096" y="22372"/>
                  <a:pt x="541952" y="27956"/>
                  <a:pt x="544830" y="45719"/>
                </a:cubicBezTo>
                <a:cubicBezTo>
                  <a:pt x="409650" y="102644"/>
                  <a:pt x="241547" y="617"/>
                  <a:pt x="0" y="45719"/>
                </a:cubicBezTo>
                <a:cubicBezTo>
                  <a:pt x="-3568" y="35523"/>
                  <a:pt x="4143" y="11622"/>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26028705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7BDDF-4018-374C-B0A4-C4827B594366}"/>
              </a:ext>
            </a:extLst>
          </p:cNvPr>
          <p:cNvSpPr>
            <a:spLocks noGrp="1"/>
          </p:cNvSpPr>
          <p:nvPr>
            <p:ph type="title"/>
          </p:nvPr>
        </p:nvSpPr>
        <p:spPr>
          <a:xfrm>
            <a:off x="622300" y="22858"/>
            <a:ext cx="11353800" cy="1325563"/>
          </a:xfrm>
        </p:spPr>
        <p:txBody>
          <a:bodyPr/>
          <a:lstStyle/>
          <a:p>
            <a:r>
              <a:rPr lang="en-GB" b="1" dirty="0">
                <a:latin typeface="Georgia" panose="02040502050405020303" pitchFamily="18" charset="0"/>
              </a:rPr>
              <a:t>Venezuela and Bolivarian Revolution</a:t>
            </a:r>
          </a:p>
        </p:txBody>
      </p:sp>
      <p:sp>
        <p:nvSpPr>
          <p:cNvPr id="3" name="Content Placeholder 2">
            <a:extLst>
              <a:ext uri="{FF2B5EF4-FFF2-40B4-BE49-F238E27FC236}">
                <a16:creationId xmlns:a16="http://schemas.microsoft.com/office/drawing/2014/main" id="{D7E9DA48-FA69-B241-B369-05859BDB6C41}"/>
              </a:ext>
            </a:extLst>
          </p:cNvPr>
          <p:cNvSpPr>
            <a:spLocks noGrp="1"/>
          </p:cNvSpPr>
          <p:nvPr>
            <p:ph idx="1"/>
          </p:nvPr>
        </p:nvSpPr>
        <p:spPr>
          <a:xfrm>
            <a:off x="292100" y="1255712"/>
            <a:ext cx="6007100" cy="5399088"/>
          </a:xfrm>
        </p:spPr>
        <p:txBody>
          <a:bodyPr>
            <a:normAutofit fontScale="92500" lnSpcReduction="10000"/>
          </a:bodyPr>
          <a:lstStyle/>
          <a:p>
            <a:pPr marL="0" indent="0">
              <a:buNone/>
            </a:pPr>
            <a:r>
              <a:rPr lang="en-GB" sz="3200" dirty="0"/>
              <a:t>Castro joined the ALBA bloc, the Bolivarian Alternative for the Americas that was set up by Chavez in 2004 with Cuban participation as an alternative to the USA’s Free Trade Area of the Americas (FTAA) which is committed to capitalist neo-liberalism and deregulation of economies to allow maximum profits.</a:t>
            </a:r>
          </a:p>
          <a:p>
            <a:r>
              <a:rPr lang="en-GB" sz="3200" i="1" dirty="0"/>
              <a:t>ALBA was a socially oriented trade bloc and intended to eradicate poverty.</a:t>
            </a:r>
          </a:p>
          <a:p>
            <a:pPr marL="0" indent="0">
              <a:buNone/>
            </a:pPr>
            <a:endParaRPr lang="en-GB" sz="3200" dirty="0"/>
          </a:p>
        </p:txBody>
      </p:sp>
      <p:pic>
        <p:nvPicPr>
          <p:cNvPr id="5" name="Picture 4">
            <a:extLst>
              <a:ext uri="{FF2B5EF4-FFF2-40B4-BE49-F238E27FC236}">
                <a16:creationId xmlns:a16="http://schemas.microsoft.com/office/drawing/2014/main" id="{3C482FA1-9115-8040-A2D4-F5A57F14D9D4}"/>
              </a:ext>
            </a:extLst>
          </p:cNvPr>
          <p:cNvPicPr>
            <a:picLocks noChangeAspect="1"/>
          </p:cNvPicPr>
          <p:nvPr/>
        </p:nvPicPr>
        <p:blipFill>
          <a:blip r:embed="rId2">
            <a:grayscl/>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6619874" y="1325564"/>
            <a:ext cx="5153025" cy="5049836"/>
          </a:xfrm>
          <a:prstGeom prst="rect">
            <a:avLst/>
          </a:prstGeom>
        </p:spPr>
      </p:pic>
      <p:sp>
        <p:nvSpPr>
          <p:cNvPr id="6" name="Title 1">
            <a:extLst>
              <a:ext uri="{FF2B5EF4-FFF2-40B4-BE49-F238E27FC236}">
                <a16:creationId xmlns:a16="http://schemas.microsoft.com/office/drawing/2014/main" id="{F21C9D6C-1080-3244-BD16-FA562A1C9F9A}"/>
              </a:ext>
            </a:extLst>
          </p:cNvPr>
          <p:cNvSpPr txBox="1">
            <a:spLocks/>
          </p:cNvSpPr>
          <p:nvPr/>
        </p:nvSpPr>
        <p:spPr>
          <a:xfrm>
            <a:off x="11546477" y="662781"/>
            <a:ext cx="645523" cy="45719"/>
          </a:xfrm>
          <a:custGeom>
            <a:avLst/>
            <a:gdLst>
              <a:gd name="connsiteX0" fmla="*/ 0 w 645523"/>
              <a:gd name="connsiteY0" fmla="*/ 0 h 45719"/>
              <a:gd name="connsiteX1" fmla="*/ 335672 w 645523"/>
              <a:gd name="connsiteY1" fmla="*/ 0 h 45719"/>
              <a:gd name="connsiteX2" fmla="*/ 645523 w 645523"/>
              <a:gd name="connsiteY2" fmla="*/ 0 h 45719"/>
              <a:gd name="connsiteX3" fmla="*/ 645523 w 645523"/>
              <a:gd name="connsiteY3" fmla="*/ 45719 h 45719"/>
              <a:gd name="connsiteX4" fmla="*/ 322762 w 645523"/>
              <a:gd name="connsiteY4" fmla="*/ 45719 h 45719"/>
              <a:gd name="connsiteX5" fmla="*/ 0 w 645523"/>
              <a:gd name="connsiteY5" fmla="*/ 45719 h 45719"/>
              <a:gd name="connsiteX6" fmla="*/ 0 w 64552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5523" h="45719" fill="none" extrusionOk="0">
                <a:moveTo>
                  <a:pt x="0" y="0"/>
                </a:moveTo>
                <a:cubicBezTo>
                  <a:pt x="96078" y="-39870"/>
                  <a:pt x="209031" y="37939"/>
                  <a:pt x="335672" y="0"/>
                </a:cubicBezTo>
                <a:cubicBezTo>
                  <a:pt x="462313" y="-37939"/>
                  <a:pt x="498031" y="24526"/>
                  <a:pt x="645523" y="0"/>
                </a:cubicBezTo>
                <a:cubicBezTo>
                  <a:pt x="648914" y="15756"/>
                  <a:pt x="640577" y="29950"/>
                  <a:pt x="645523" y="45719"/>
                </a:cubicBezTo>
                <a:cubicBezTo>
                  <a:pt x="499364" y="70683"/>
                  <a:pt x="457425" y="34696"/>
                  <a:pt x="322762" y="45719"/>
                </a:cubicBezTo>
                <a:cubicBezTo>
                  <a:pt x="188099" y="56742"/>
                  <a:pt x="123658" y="39752"/>
                  <a:pt x="0" y="45719"/>
                </a:cubicBezTo>
                <a:cubicBezTo>
                  <a:pt x="-941" y="24031"/>
                  <a:pt x="2953" y="22211"/>
                  <a:pt x="0" y="0"/>
                </a:cubicBezTo>
                <a:close/>
              </a:path>
              <a:path w="645523" h="45719" stroke="0" extrusionOk="0">
                <a:moveTo>
                  <a:pt x="0" y="0"/>
                </a:moveTo>
                <a:cubicBezTo>
                  <a:pt x="152437" y="-37711"/>
                  <a:pt x="164984" y="29215"/>
                  <a:pt x="322762" y="0"/>
                </a:cubicBezTo>
                <a:cubicBezTo>
                  <a:pt x="480540" y="-29215"/>
                  <a:pt x="569222" y="3020"/>
                  <a:pt x="645523" y="0"/>
                </a:cubicBezTo>
                <a:cubicBezTo>
                  <a:pt x="646884" y="15153"/>
                  <a:pt x="643106" y="34729"/>
                  <a:pt x="645523" y="45719"/>
                </a:cubicBezTo>
                <a:cubicBezTo>
                  <a:pt x="563441" y="80677"/>
                  <a:pt x="473475" y="36134"/>
                  <a:pt x="316306" y="45719"/>
                </a:cubicBezTo>
                <a:cubicBezTo>
                  <a:pt x="159137" y="55304"/>
                  <a:pt x="101625" y="19453"/>
                  <a:pt x="0" y="45719"/>
                </a:cubicBezTo>
                <a:cubicBezTo>
                  <a:pt x="-4409" y="29169"/>
                  <a:pt x="3605" y="12744"/>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7" name="Title 1">
            <a:extLst>
              <a:ext uri="{FF2B5EF4-FFF2-40B4-BE49-F238E27FC236}">
                <a16:creationId xmlns:a16="http://schemas.microsoft.com/office/drawing/2014/main" id="{605B42AB-2EA7-FE49-9CCF-4EA96A228F4E}"/>
              </a:ext>
            </a:extLst>
          </p:cNvPr>
          <p:cNvSpPr txBox="1">
            <a:spLocks/>
          </p:cNvSpPr>
          <p:nvPr/>
        </p:nvSpPr>
        <p:spPr>
          <a:xfrm>
            <a:off x="-30662" y="639921"/>
            <a:ext cx="645523" cy="45719"/>
          </a:xfrm>
          <a:custGeom>
            <a:avLst/>
            <a:gdLst>
              <a:gd name="connsiteX0" fmla="*/ 0 w 645523"/>
              <a:gd name="connsiteY0" fmla="*/ 0 h 45719"/>
              <a:gd name="connsiteX1" fmla="*/ 335672 w 645523"/>
              <a:gd name="connsiteY1" fmla="*/ 0 h 45719"/>
              <a:gd name="connsiteX2" fmla="*/ 645523 w 645523"/>
              <a:gd name="connsiteY2" fmla="*/ 0 h 45719"/>
              <a:gd name="connsiteX3" fmla="*/ 645523 w 645523"/>
              <a:gd name="connsiteY3" fmla="*/ 45719 h 45719"/>
              <a:gd name="connsiteX4" fmla="*/ 322762 w 645523"/>
              <a:gd name="connsiteY4" fmla="*/ 45719 h 45719"/>
              <a:gd name="connsiteX5" fmla="*/ 0 w 645523"/>
              <a:gd name="connsiteY5" fmla="*/ 45719 h 45719"/>
              <a:gd name="connsiteX6" fmla="*/ 0 w 64552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5523" h="45719" fill="none" extrusionOk="0">
                <a:moveTo>
                  <a:pt x="0" y="0"/>
                </a:moveTo>
                <a:cubicBezTo>
                  <a:pt x="96078" y="-39870"/>
                  <a:pt x="209031" y="37939"/>
                  <a:pt x="335672" y="0"/>
                </a:cubicBezTo>
                <a:cubicBezTo>
                  <a:pt x="462313" y="-37939"/>
                  <a:pt x="498031" y="24526"/>
                  <a:pt x="645523" y="0"/>
                </a:cubicBezTo>
                <a:cubicBezTo>
                  <a:pt x="648914" y="15756"/>
                  <a:pt x="640577" y="29950"/>
                  <a:pt x="645523" y="45719"/>
                </a:cubicBezTo>
                <a:cubicBezTo>
                  <a:pt x="499364" y="70683"/>
                  <a:pt x="457425" y="34696"/>
                  <a:pt x="322762" y="45719"/>
                </a:cubicBezTo>
                <a:cubicBezTo>
                  <a:pt x="188099" y="56742"/>
                  <a:pt x="123658" y="39752"/>
                  <a:pt x="0" y="45719"/>
                </a:cubicBezTo>
                <a:cubicBezTo>
                  <a:pt x="-941" y="24031"/>
                  <a:pt x="2953" y="22211"/>
                  <a:pt x="0" y="0"/>
                </a:cubicBezTo>
                <a:close/>
              </a:path>
              <a:path w="645523" h="45719" stroke="0" extrusionOk="0">
                <a:moveTo>
                  <a:pt x="0" y="0"/>
                </a:moveTo>
                <a:cubicBezTo>
                  <a:pt x="152437" y="-37711"/>
                  <a:pt x="164984" y="29215"/>
                  <a:pt x="322762" y="0"/>
                </a:cubicBezTo>
                <a:cubicBezTo>
                  <a:pt x="480540" y="-29215"/>
                  <a:pt x="569222" y="3020"/>
                  <a:pt x="645523" y="0"/>
                </a:cubicBezTo>
                <a:cubicBezTo>
                  <a:pt x="646884" y="15153"/>
                  <a:pt x="643106" y="34729"/>
                  <a:pt x="645523" y="45719"/>
                </a:cubicBezTo>
                <a:cubicBezTo>
                  <a:pt x="563441" y="80677"/>
                  <a:pt x="473475" y="36134"/>
                  <a:pt x="316306" y="45719"/>
                </a:cubicBezTo>
                <a:cubicBezTo>
                  <a:pt x="159137" y="55304"/>
                  <a:pt x="101625" y="19453"/>
                  <a:pt x="0" y="45719"/>
                </a:cubicBezTo>
                <a:cubicBezTo>
                  <a:pt x="-4409" y="29169"/>
                  <a:pt x="3605" y="12744"/>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25324835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08DA6-A62F-8E43-9BD6-1A416B3E73D5}"/>
              </a:ext>
            </a:extLst>
          </p:cNvPr>
          <p:cNvSpPr>
            <a:spLocks noGrp="1"/>
          </p:cNvSpPr>
          <p:nvPr>
            <p:ph type="title"/>
          </p:nvPr>
        </p:nvSpPr>
        <p:spPr>
          <a:xfrm>
            <a:off x="838199" y="0"/>
            <a:ext cx="10515600" cy="1325563"/>
          </a:xfrm>
        </p:spPr>
        <p:txBody>
          <a:bodyPr/>
          <a:lstStyle/>
          <a:p>
            <a:r>
              <a:rPr lang="en-GB" b="1" dirty="0">
                <a:latin typeface="Georgia" panose="02040502050405020303" pitchFamily="18" charset="0"/>
              </a:rPr>
              <a:t>Africa</a:t>
            </a:r>
          </a:p>
        </p:txBody>
      </p:sp>
      <p:sp>
        <p:nvSpPr>
          <p:cNvPr id="3" name="Content Placeholder 2">
            <a:extLst>
              <a:ext uri="{FF2B5EF4-FFF2-40B4-BE49-F238E27FC236}">
                <a16:creationId xmlns:a16="http://schemas.microsoft.com/office/drawing/2014/main" id="{0C2BEE7A-D34C-524C-AB93-0DFAB37B2E6D}"/>
              </a:ext>
            </a:extLst>
          </p:cNvPr>
          <p:cNvSpPr>
            <a:spLocks noGrp="1"/>
          </p:cNvSpPr>
          <p:nvPr>
            <p:ph idx="1"/>
          </p:nvPr>
        </p:nvSpPr>
        <p:spPr>
          <a:xfrm>
            <a:off x="236621" y="1253330"/>
            <a:ext cx="11718757" cy="5604669"/>
          </a:xfrm>
        </p:spPr>
        <p:txBody>
          <a:bodyPr>
            <a:normAutofit/>
          </a:bodyPr>
          <a:lstStyle/>
          <a:p>
            <a:pPr marL="0" indent="0">
              <a:buNone/>
            </a:pPr>
            <a:r>
              <a:rPr lang="en-GB" dirty="0"/>
              <a:t>Castro also pursued an active foreign policy in Africa. As early as 1961, Cuba was helping Algerians in their independence fights against France, seeing a victory in 1963</a:t>
            </a:r>
          </a:p>
          <a:p>
            <a:r>
              <a:rPr lang="en-GB" i="1" dirty="0"/>
              <a:t>For Algerians, Castro sent a medical mission to help establish a nationwide free health service</a:t>
            </a:r>
          </a:p>
          <a:p>
            <a:pPr marL="0" indent="0">
              <a:buNone/>
            </a:pPr>
            <a:r>
              <a:rPr lang="en-GB" dirty="0"/>
              <a:t>The foreign policy after this focused on Sub-Saharan Africa, particularly developments in southern Africa</a:t>
            </a:r>
          </a:p>
          <a:p>
            <a:r>
              <a:rPr lang="en-GB" i="1" dirty="0"/>
              <a:t>Nelson Mandela publicly acknowledged Cuba’s role in helping bring down the apartheid regime in South Africa</a:t>
            </a:r>
          </a:p>
          <a:p>
            <a:r>
              <a:rPr lang="en-GB" i="1" dirty="0"/>
              <a:t>As with other areas of the foreign policy, most Cubans took pride in this achievement and the global recognition achieved</a:t>
            </a:r>
          </a:p>
          <a:p>
            <a:pPr marL="0" indent="0">
              <a:buNone/>
            </a:pPr>
            <a:endParaRPr lang="en-GB" dirty="0"/>
          </a:p>
        </p:txBody>
      </p:sp>
      <p:sp>
        <p:nvSpPr>
          <p:cNvPr id="4" name="Title 1">
            <a:extLst>
              <a:ext uri="{FF2B5EF4-FFF2-40B4-BE49-F238E27FC236}">
                <a16:creationId xmlns:a16="http://schemas.microsoft.com/office/drawing/2014/main" id="{AE92F61E-F3BE-DC4E-B234-57EBCDD6BF67}"/>
              </a:ext>
            </a:extLst>
          </p:cNvPr>
          <p:cNvSpPr txBox="1">
            <a:spLocks/>
          </p:cNvSpPr>
          <p:nvPr/>
        </p:nvSpPr>
        <p:spPr>
          <a:xfrm>
            <a:off x="-30662" y="639921"/>
            <a:ext cx="868861" cy="45719"/>
          </a:xfrm>
          <a:custGeom>
            <a:avLst/>
            <a:gdLst>
              <a:gd name="connsiteX0" fmla="*/ 0 w 868861"/>
              <a:gd name="connsiteY0" fmla="*/ 0 h 45719"/>
              <a:gd name="connsiteX1" fmla="*/ 451808 w 868861"/>
              <a:gd name="connsiteY1" fmla="*/ 0 h 45719"/>
              <a:gd name="connsiteX2" fmla="*/ 868861 w 868861"/>
              <a:gd name="connsiteY2" fmla="*/ 0 h 45719"/>
              <a:gd name="connsiteX3" fmla="*/ 868861 w 868861"/>
              <a:gd name="connsiteY3" fmla="*/ 45719 h 45719"/>
              <a:gd name="connsiteX4" fmla="*/ 434431 w 868861"/>
              <a:gd name="connsiteY4" fmla="*/ 45719 h 45719"/>
              <a:gd name="connsiteX5" fmla="*/ 0 w 868861"/>
              <a:gd name="connsiteY5" fmla="*/ 45719 h 45719"/>
              <a:gd name="connsiteX6" fmla="*/ 0 w 868861"/>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61" h="45719" fill="none" extrusionOk="0">
                <a:moveTo>
                  <a:pt x="0" y="0"/>
                </a:moveTo>
                <a:cubicBezTo>
                  <a:pt x="170508" y="-49028"/>
                  <a:pt x="327314" y="38576"/>
                  <a:pt x="451808" y="0"/>
                </a:cubicBezTo>
                <a:cubicBezTo>
                  <a:pt x="576302" y="-38576"/>
                  <a:pt x="700267" y="45259"/>
                  <a:pt x="868861" y="0"/>
                </a:cubicBezTo>
                <a:cubicBezTo>
                  <a:pt x="872252" y="15756"/>
                  <a:pt x="863915" y="29950"/>
                  <a:pt x="868861" y="45719"/>
                </a:cubicBezTo>
                <a:cubicBezTo>
                  <a:pt x="701644" y="71333"/>
                  <a:pt x="590512" y="1692"/>
                  <a:pt x="434431" y="45719"/>
                </a:cubicBezTo>
                <a:cubicBezTo>
                  <a:pt x="278350" y="89746"/>
                  <a:pt x="134298" y="45708"/>
                  <a:pt x="0" y="45719"/>
                </a:cubicBezTo>
                <a:cubicBezTo>
                  <a:pt x="-941" y="24031"/>
                  <a:pt x="2953" y="22211"/>
                  <a:pt x="0" y="0"/>
                </a:cubicBezTo>
                <a:close/>
              </a:path>
              <a:path w="868861" h="45719" stroke="0" extrusionOk="0">
                <a:moveTo>
                  <a:pt x="0" y="0"/>
                </a:moveTo>
                <a:cubicBezTo>
                  <a:pt x="148034" y="-13542"/>
                  <a:pt x="324823" y="35627"/>
                  <a:pt x="434431" y="0"/>
                </a:cubicBezTo>
                <a:cubicBezTo>
                  <a:pt x="544039" y="-35627"/>
                  <a:pt x="691792" y="15413"/>
                  <a:pt x="868861" y="0"/>
                </a:cubicBezTo>
                <a:cubicBezTo>
                  <a:pt x="870222" y="15153"/>
                  <a:pt x="866444" y="34729"/>
                  <a:pt x="868861" y="45719"/>
                </a:cubicBezTo>
                <a:cubicBezTo>
                  <a:pt x="679839" y="94135"/>
                  <a:pt x="621102" y="27157"/>
                  <a:pt x="425742" y="45719"/>
                </a:cubicBezTo>
                <a:cubicBezTo>
                  <a:pt x="230382" y="64281"/>
                  <a:pt x="175925" y="41080"/>
                  <a:pt x="0" y="45719"/>
                </a:cubicBezTo>
                <a:cubicBezTo>
                  <a:pt x="-4409" y="29169"/>
                  <a:pt x="3605" y="12744"/>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463E7837-9F59-DA45-BFF0-613AAC7575E2}"/>
              </a:ext>
            </a:extLst>
          </p:cNvPr>
          <p:cNvSpPr txBox="1">
            <a:spLocks/>
          </p:cNvSpPr>
          <p:nvPr/>
        </p:nvSpPr>
        <p:spPr>
          <a:xfrm flipV="1">
            <a:off x="2815511" y="617061"/>
            <a:ext cx="9376489" cy="45719"/>
          </a:xfrm>
          <a:custGeom>
            <a:avLst/>
            <a:gdLst>
              <a:gd name="connsiteX0" fmla="*/ 0 w 9376489"/>
              <a:gd name="connsiteY0" fmla="*/ 0 h 45719"/>
              <a:gd name="connsiteX1" fmla="*/ 679795 w 9376489"/>
              <a:gd name="connsiteY1" fmla="*/ 0 h 45719"/>
              <a:gd name="connsiteX2" fmla="*/ 1265826 w 9376489"/>
              <a:gd name="connsiteY2" fmla="*/ 0 h 45719"/>
              <a:gd name="connsiteX3" fmla="*/ 1570562 w 9376489"/>
              <a:gd name="connsiteY3" fmla="*/ 0 h 45719"/>
              <a:gd name="connsiteX4" fmla="*/ 2062828 w 9376489"/>
              <a:gd name="connsiteY4" fmla="*/ 0 h 45719"/>
              <a:gd name="connsiteX5" fmla="*/ 2367563 w 9376489"/>
              <a:gd name="connsiteY5" fmla="*/ 0 h 45719"/>
              <a:gd name="connsiteX6" fmla="*/ 2672299 w 9376489"/>
              <a:gd name="connsiteY6" fmla="*/ 0 h 45719"/>
              <a:gd name="connsiteX7" fmla="*/ 3070800 w 9376489"/>
              <a:gd name="connsiteY7" fmla="*/ 0 h 45719"/>
              <a:gd name="connsiteX8" fmla="*/ 3469301 w 9376489"/>
              <a:gd name="connsiteY8" fmla="*/ 0 h 45719"/>
              <a:gd name="connsiteX9" fmla="*/ 4055331 w 9376489"/>
              <a:gd name="connsiteY9" fmla="*/ 0 h 45719"/>
              <a:gd name="connsiteX10" fmla="*/ 4735127 w 9376489"/>
              <a:gd name="connsiteY10" fmla="*/ 0 h 45719"/>
              <a:gd name="connsiteX11" fmla="*/ 5508687 w 9376489"/>
              <a:gd name="connsiteY11" fmla="*/ 0 h 45719"/>
              <a:gd name="connsiteX12" fmla="*/ 5907188 w 9376489"/>
              <a:gd name="connsiteY12" fmla="*/ 0 h 45719"/>
              <a:gd name="connsiteX13" fmla="*/ 6399454 w 9376489"/>
              <a:gd name="connsiteY13" fmla="*/ 0 h 45719"/>
              <a:gd name="connsiteX14" fmla="*/ 6891719 w 9376489"/>
              <a:gd name="connsiteY14" fmla="*/ 0 h 45719"/>
              <a:gd name="connsiteX15" fmla="*/ 7665280 w 9376489"/>
              <a:gd name="connsiteY15" fmla="*/ 0 h 45719"/>
              <a:gd name="connsiteX16" fmla="*/ 8345075 w 9376489"/>
              <a:gd name="connsiteY16" fmla="*/ 0 h 45719"/>
              <a:gd name="connsiteX17" fmla="*/ 8649811 w 9376489"/>
              <a:gd name="connsiteY17" fmla="*/ 0 h 45719"/>
              <a:gd name="connsiteX18" fmla="*/ 9376489 w 9376489"/>
              <a:gd name="connsiteY18" fmla="*/ 0 h 45719"/>
              <a:gd name="connsiteX19" fmla="*/ 9376489 w 9376489"/>
              <a:gd name="connsiteY19" fmla="*/ 45719 h 45719"/>
              <a:gd name="connsiteX20" fmla="*/ 8977988 w 9376489"/>
              <a:gd name="connsiteY20" fmla="*/ 45719 h 45719"/>
              <a:gd name="connsiteX21" fmla="*/ 8485723 w 9376489"/>
              <a:gd name="connsiteY21" fmla="*/ 45719 h 45719"/>
              <a:gd name="connsiteX22" fmla="*/ 7993457 w 9376489"/>
              <a:gd name="connsiteY22" fmla="*/ 45719 h 45719"/>
              <a:gd name="connsiteX23" fmla="*/ 7688721 w 9376489"/>
              <a:gd name="connsiteY23" fmla="*/ 45719 h 45719"/>
              <a:gd name="connsiteX24" fmla="*/ 7008926 w 9376489"/>
              <a:gd name="connsiteY24" fmla="*/ 45719 h 45719"/>
              <a:gd name="connsiteX25" fmla="*/ 6235365 w 9376489"/>
              <a:gd name="connsiteY25" fmla="*/ 45719 h 45719"/>
              <a:gd name="connsiteX26" fmla="*/ 5649335 w 9376489"/>
              <a:gd name="connsiteY26" fmla="*/ 45719 h 45719"/>
              <a:gd name="connsiteX27" fmla="*/ 5250834 w 9376489"/>
              <a:gd name="connsiteY27" fmla="*/ 45719 h 45719"/>
              <a:gd name="connsiteX28" fmla="*/ 4571038 w 9376489"/>
              <a:gd name="connsiteY28" fmla="*/ 45719 h 45719"/>
              <a:gd name="connsiteX29" fmla="*/ 4266302 w 9376489"/>
              <a:gd name="connsiteY29" fmla="*/ 45719 h 45719"/>
              <a:gd name="connsiteX30" fmla="*/ 3586507 w 9376489"/>
              <a:gd name="connsiteY30" fmla="*/ 45719 h 45719"/>
              <a:gd name="connsiteX31" fmla="*/ 3000476 w 9376489"/>
              <a:gd name="connsiteY31" fmla="*/ 45719 h 45719"/>
              <a:gd name="connsiteX32" fmla="*/ 2601976 w 9376489"/>
              <a:gd name="connsiteY32" fmla="*/ 45719 h 45719"/>
              <a:gd name="connsiteX33" fmla="*/ 2109710 w 9376489"/>
              <a:gd name="connsiteY33" fmla="*/ 45719 h 45719"/>
              <a:gd name="connsiteX34" fmla="*/ 1617444 w 9376489"/>
              <a:gd name="connsiteY34" fmla="*/ 45719 h 45719"/>
              <a:gd name="connsiteX35" fmla="*/ 843884 w 9376489"/>
              <a:gd name="connsiteY35" fmla="*/ 45719 h 45719"/>
              <a:gd name="connsiteX36" fmla="*/ 0 w 9376489"/>
              <a:gd name="connsiteY36" fmla="*/ 45719 h 45719"/>
              <a:gd name="connsiteX37" fmla="*/ 0 w 9376489"/>
              <a:gd name="connsiteY37"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376489" h="45719" fill="none" extrusionOk="0">
                <a:moveTo>
                  <a:pt x="0" y="0"/>
                </a:moveTo>
                <a:cubicBezTo>
                  <a:pt x="156085" y="-72398"/>
                  <a:pt x="353143" y="5160"/>
                  <a:pt x="679795" y="0"/>
                </a:cubicBezTo>
                <a:cubicBezTo>
                  <a:pt x="1006447" y="-5160"/>
                  <a:pt x="1114956" y="59345"/>
                  <a:pt x="1265826" y="0"/>
                </a:cubicBezTo>
                <a:cubicBezTo>
                  <a:pt x="1416696" y="-59345"/>
                  <a:pt x="1457223" y="3354"/>
                  <a:pt x="1570562" y="0"/>
                </a:cubicBezTo>
                <a:cubicBezTo>
                  <a:pt x="1683901" y="-3354"/>
                  <a:pt x="1925746" y="35324"/>
                  <a:pt x="2062828" y="0"/>
                </a:cubicBezTo>
                <a:cubicBezTo>
                  <a:pt x="2199910" y="-35324"/>
                  <a:pt x="2306334" y="25603"/>
                  <a:pt x="2367563" y="0"/>
                </a:cubicBezTo>
                <a:cubicBezTo>
                  <a:pt x="2428793" y="-25603"/>
                  <a:pt x="2541780" y="8726"/>
                  <a:pt x="2672299" y="0"/>
                </a:cubicBezTo>
                <a:cubicBezTo>
                  <a:pt x="2802818" y="-8726"/>
                  <a:pt x="2972733" y="22979"/>
                  <a:pt x="3070800" y="0"/>
                </a:cubicBezTo>
                <a:cubicBezTo>
                  <a:pt x="3168867" y="-22979"/>
                  <a:pt x="3353551" y="37730"/>
                  <a:pt x="3469301" y="0"/>
                </a:cubicBezTo>
                <a:cubicBezTo>
                  <a:pt x="3585051" y="-37730"/>
                  <a:pt x="3936826" y="38408"/>
                  <a:pt x="4055331" y="0"/>
                </a:cubicBezTo>
                <a:cubicBezTo>
                  <a:pt x="4173836" y="-38408"/>
                  <a:pt x="4545773" y="30834"/>
                  <a:pt x="4735127" y="0"/>
                </a:cubicBezTo>
                <a:cubicBezTo>
                  <a:pt x="4924481" y="-30834"/>
                  <a:pt x="5342172" y="22630"/>
                  <a:pt x="5508687" y="0"/>
                </a:cubicBezTo>
                <a:cubicBezTo>
                  <a:pt x="5675202" y="-22630"/>
                  <a:pt x="5734886" y="31499"/>
                  <a:pt x="5907188" y="0"/>
                </a:cubicBezTo>
                <a:cubicBezTo>
                  <a:pt x="6079490" y="-31499"/>
                  <a:pt x="6237170" y="28799"/>
                  <a:pt x="6399454" y="0"/>
                </a:cubicBezTo>
                <a:cubicBezTo>
                  <a:pt x="6561738" y="-28799"/>
                  <a:pt x="6764869" y="53790"/>
                  <a:pt x="6891719" y="0"/>
                </a:cubicBezTo>
                <a:cubicBezTo>
                  <a:pt x="7018569" y="-53790"/>
                  <a:pt x="7455660" y="69871"/>
                  <a:pt x="7665280" y="0"/>
                </a:cubicBezTo>
                <a:cubicBezTo>
                  <a:pt x="7874900" y="-69871"/>
                  <a:pt x="8125342" y="63267"/>
                  <a:pt x="8345075" y="0"/>
                </a:cubicBezTo>
                <a:cubicBezTo>
                  <a:pt x="8564809" y="-63267"/>
                  <a:pt x="8535151" y="12715"/>
                  <a:pt x="8649811" y="0"/>
                </a:cubicBezTo>
                <a:cubicBezTo>
                  <a:pt x="8764471" y="-12715"/>
                  <a:pt x="9226426" y="2504"/>
                  <a:pt x="9376489" y="0"/>
                </a:cubicBezTo>
                <a:cubicBezTo>
                  <a:pt x="9378290" y="18867"/>
                  <a:pt x="9373245" y="35237"/>
                  <a:pt x="9376489" y="45719"/>
                </a:cubicBezTo>
                <a:cubicBezTo>
                  <a:pt x="9263709" y="50672"/>
                  <a:pt x="9160454" y="20134"/>
                  <a:pt x="8977988" y="45719"/>
                </a:cubicBezTo>
                <a:cubicBezTo>
                  <a:pt x="8795522" y="71304"/>
                  <a:pt x="8597551" y="5850"/>
                  <a:pt x="8485723" y="45719"/>
                </a:cubicBezTo>
                <a:cubicBezTo>
                  <a:pt x="8373896" y="85588"/>
                  <a:pt x="8216557" y="35805"/>
                  <a:pt x="7993457" y="45719"/>
                </a:cubicBezTo>
                <a:cubicBezTo>
                  <a:pt x="7770357" y="55633"/>
                  <a:pt x="7803519" y="16324"/>
                  <a:pt x="7688721" y="45719"/>
                </a:cubicBezTo>
                <a:cubicBezTo>
                  <a:pt x="7573923" y="75114"/>
                  <a:pt x="7233568" y="-30620"/>
                  <a:pt x="7008926" y="45719"/>
                </a:cubicBezTo>
                <a:cubicBezTo>
                  <a:pt x="6784285" y="122058"/>
                  <a:pt x="6533975" y="-18552"/>
                  <a:pt x="6235365" y="45719"/>
                </a:cubicBezTo>
                <a:cubicBezTo>
                  <a:pt x="5936755" y="109990"/>
                  <a:pt x="5884839" y="27035"/>
                  <a:pt x="5649335" y="45719"/>
                </a:cubicBezTo>
                <a:cubicBezTo>
                  <a:pt x="5413831" y="64403"/>
                  <a:pt x="5374638" y="44055"/>
                  <a:pt x="5250834" y="45719"/>
                </a:cubicBezTo>
                <a:cubicBezTo>
                  <a:pt x="5127030" y="47383"/>
                  <a:pt x="4831988" y="26768"/>
                  <a:pt x="4571038" y="45719"/>
                </a:cubicBezTo>
                <a:cubicBezTo>
                  <a:pt x="4310088" y="64670"/>
                  <a:pt x="4407326" y="13247"/>
                  <a:pt x="4266302" y="45719"/>
                </a:cubicBezTo>
                <a:cubicBezTo>
                  <a:pt x="4125278" y="78191"/>
                  <a:pt x="3901494" y="26418"/>
                  <a:pt x="3586507" y="45719"/>
                </a:cubicBezTo>
                <a:cubicBezTo>
                  <a:pt x="3271521" y="65020"/>
                  <a:pt x="3198716" y="10403"/>
                  <a:pt x="3000476" y="45719"/>
                </a:cubicBezTo>
                <a:cubicBezTo>
                  <a:pt x="2802236" y="81035"/>
                  <a:pt x="2782280" y="22188"/>
                  <a:pt x="2601976" y="45719"/>
                </a:cubicBezTo>
                <a:cubicBezTo>
                  <a:pt x="2421672" y="69250"/>
                  <a:pt x="2261545" y="5264"/>
                  <a:pt x="2109710" y="45719"/>
                </a:cubicBezTo>
                <a:cubicBezTo>
                  <a:pt x="1957875" y="86174"/>
                  <a:pt x="1823933" y="8325"/>
                  <a:pt x="1617444" y="45719"/>
                </a:cubicBezTo>
                <a:cubicBezTo>
                  <a:pt x="1410955" y="83113"/>
                  <a:pt x="1113948" y="29763"/>
                  <a:pt x="843884" y="45719"/>
                </a:cubicBezTo>
                <a:cubicBezTo>
                  <a:pt x="573820" y="61675"/>
                  <a:pt x="259819" y="18986"/>
                  <a:pt x="0" y="45719"/>
                </a:cubicBezTo>
                <a:cubicBezTo>
                  <a:pt x="-5387" y="35476"/>
                  <a:pt x="2490" y="19208"/>
                  <a:pt x="0" y="0"/>
                </a:cubicBezTo>
                <a:close/>
              </a:path>
              <a:path w="9376489" h="45719" stroke="0" extrusionOk="0">
                <a:moveTo>
                  <a:pt x="0" y="0"/>
                </a:moveTo>
                <a:cubicBezTo>
                  <a:pt x="165716" y="-9597"/>
                  <a:pt x="379219" y="3840"/>
                  <a:pt x="586031" y="0"/>
                </a:cubicBezTo>
                <a:cubicBezTo>
                  <a:pt x="792843" y="-3840"/>
                  <a:pt x="811219" y="46465"/>
                  <a:pt x="984531" y="0"/>
                </a:cubicBezTo>
                <a:cubicBezTo>
                  <a:pt x="1157843" y="-46465"/>
                  <a:pt x="1538183" y="33277"/>
                  <a:pt x="1758092" y="0"/>
                </a:cubicBezTo>
                <a:cubicBezTo>
                  <a:pt x="1978001" y="-33277"/>
                  <a:pt x="2077808" y="41663"/>
                  <a:pt x="2250357" y="0"/>
                </a:cubicBezTo>
                <a:cubicBezTo>
                  <a:pt x="2422907" y="-41663"/>
                  <a:pt x="2556684" y="13667"/>
                  <a:pt x="2742623" y="0"/>
                </a:cubicBezTo>
                <a:cubicBezTo>
                  <a:pt x="2928562" y="-13667"/>
                  <a:pt x="3223479" y="10373"/>
                  <a:pt x="3422418" y="0"/>
                </a:cubicBezTo>
                <a:cubicBezTo>
                  <a:pt x="3621358" y="-10373"/>
                  <a:pt x="3962727" y="51633"/>
                  <a:pt x="4102214" y="0"/>
                </a:cubicBezTo>
                <a:cubicBezTo>
                  <a:pt x="4241701" y="-51633"/>
                  <a:pt x="4410979" y="6189"/>
                  <a:pt x="4500715" y="0"/>
                </a:cubicBezTo>
                <a:cubicBezTo>
                  <a:pt x="4590451" y="-6189"/>
                  <a:pt x="4996142" y="32192"/>
                  <a:pt x="5274275" y="0"/>
                </a:cubicBezTo>
                <a:cubicBezTo>
                  <a:pt x="5552408" y="-32192"/>
                  <a:pt x="5779896" y="36955"/>
                  <a:pt x="6047835" y="0"/>
                </a:cubicBezTo>
                <a:cubicBezTo>
                  <a:pt x="6315774" y="-36955"/>
                  <a:pt x="6342647" y="65646"/>
                  <a:pt x="6633866" y="0"/>
                </a:cubicBezTo>
                <a:cubicBezTo>
                  <a:pt x="6925085" y="-65646"/>
                  <a:pt x="7022873" y="52460"/>
                  <a:pt x="7313661" y="0"/>
                </a:cubicBezTo>
                <a:cubicBezTo>
                  <a:pt x="7604450" y="-52460"/>
                  <a:pt x="7660258" y="9566"/>
                  <a:pt x="7805927" y="0"/>
                </a:cubicBezTo>
                <a:cubicBezTo>
                  <a:pt x="7951596" y="-9566"/>
                  <a:pt x="8216170" y="77982"/>
                  <a:pt x="8579487" y="0"/>
                </a:cubicBezTo>
                <a:cubicBezTo>
                  <a:pt x="8942804" y="-77982"/>
                  <a:pt x="9213105" y="51240"/>
                  <a:pt x="9376489" y="0"/>
                </a:cubicBezTo>
                <a:cubicBezTo>
                  <a:pt x="9377430" y="21688"/>
                  <a:pt x="9373536" y="23508"/>
                  <a:pt x="9376489" y="45719"/>
                </a:cubicBezTo>
                <a:cubicBezTo>
                  <a:pt x="9133748" y="96546"/>
                  <a:pt x="8971265" y="-14547"/>
                  <a:pt x="8696694" y="45719"/>
                </a:cubicBezTo>
                <a:cubicBezTo>
                  <a:pt x="8422124" y="105985"/>
                  <a:pt x="8369234" y="9621"/>
                  <a:pt x="8204428" y="45719"/>
                </a:cubicBezTo>
                <a:cubicBezTo>
                  <a:pt x="8039622" y="81817"/>
                  <a:pt x="7910377" y="4370"/>
                  <a:pt x="7805927" y="45719"/>
                </a:cubicBezTo>
                <a:cubicBezTo>
                  <a:pt x="7701477" y="87068"/>
                  <a:pt x="7564914" y="45365"/>
                  <a:pt x="7501191" y="45719"/>
                </a:cubicBezTo>
                <a:cubicBezTo>
                  <a:pt x="7437468" y="46073"/>
                  <a:pt x="7054999" y="28517"/>
                  <a:pt x="6821396" y="45719"/>
                </a:cubicBezTo>
                <a:cubicBezTo>
                  <a:pt x="6587793" y="62921"/>
                  <a:pt x="6393932" y="-11416"/>
                  <a:pt x="6141600" y="45719"/>
                </a:cubicBezTo>
                <a:cubicBezTo>
                  <a:pt x="5889268" y="102854"/>
                  <a:pt x="5835145" y="18909"/>
                  <a:pt x="5649335" y="45719"/>
                </a:cubicBezTo>
                <a:cubicBezTo>
                  <a:pt x="5463525" y="72529"/>
                  <a:pt x="5284293" y="10408"/>
                  <a:pt x="5157069" y="45719"/>
                </a:cubicBezTo>
                <a:cubicBezTo>
                  <a:pt x="5029845" y="81030"/>
                  <a:pt x="4794599" y="-3944"/>
                  <a:pt x="4571038" y="45719"/>
                </a:cubicBezTo>
                <a:cubicBezTo>
                  <a:pt x="4347477" y="95382"/>
                  <a:pt x="4286111" y="-6643"/>
                  <a:pt x="4078773" y="45719"/>
                </a:cubicBezTo>
                <a:cubicBezTo>
                  <a:pt x="3871435" y="98081"/>
                  <a:pt x="3813611" y="-967"/>
                  <a:pt x="3680272" y="45719"/>
                </a:cubicBezTo>
                <a:cubicBezTo>
                  <a:pt x="3546933" y="92405"/>
                  <a:pt x="3395021" y="21304"/>
                  <a:pt x="3188006" y="45719"/>
                </a:cubicBezTo>
                <a:cubicBezTo>
                  <a:pt x="2980991" y="70134"/>
                  <a:pt x="2927766" y="1798"/>
                  <a:pt x="2695741" y="45719"/>
                </a:cubicBezTo>
                <a:cubicBezTo>
                  <a:pt x="2463717" y="89640"/>
                  <a:pt x="2310753" y="-20870"/>
                  <a:pt x="2109710" y="45719"/>
                </a:cubicBezTo>
                <a:cubicBezTo>
                  <a:pt x="1908667" y="112308"/>
                  <a:pt x="1578682" y="-27138"/>
                  <a:pt x="1336150" y="45719"/>
                </a:cubicBezTo>
                <a:cubicBezTo>
                  <a:pt x="1093618" y="118576"/>
                  <a:pt x="1128452" y="21614"/>
                  <a:pt x="1031414" y="45719"/>
                </a:cubicBezTo>
                <a:cubicBezTo>
                  <a:pt x="934376" y="69824"/>
                  <a:pt x="854132" y="9736"/>
                  <a:pt x="726678" y="45719"/>
                </a:cubicBezTo>
                <a:cubicBezTo>
                  <a:pt x="599224" y="81702"/>
                  <a:pt x="210377" y="-19170"/>
                  <a:pt x="0" y="45719"/>
                </a:cubicBezTo>
                <a:cubicBezTo>
                  <a:pt x="-745" y="33131"/>
                  <a:pt x="3336" y="20375"/>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4201282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B4C25-F78B-EE40-ADDD-15198866F0FA}"/>
              </a:ext>
            </a:extLst>
          </p:cNvPr>
          <p:cNvSpPr>
            <a:spLocks noGrp="1"/>
          </p:cNvSpPr>
          <p:nvPr>
            <p:ph type="title"/>
          </p:nvPr>
        </p:nvSpPr>
        <p:spPr>
          <a:xfrm>
            <a:off x="469557" y="-37479"/>
            <a:ext cx="10515600" cy="1325563"/>
          </a:xfrm>
        </p:spPr>
        <p:txBody>
          <a:bodyPr/>
          <a:lstStyle/>
          <a:p>
            <a:r>
              <a:rPr lang="en-GB" b="1" dirty="0">
                <a:latin typeface="Georgia" panose="02040502050405020303" pitchFamily="18" charset="0"/>
              </a:rPr>
              <a:t>The Congo</a:t>
            </a:r>
          </a:p>
        </p:txBody>
      </p:sp>
      <p:sp>
        <p:nvSpPr>
          <p:cNvPr id="3" name="Content Placeholder 2">
            <a:extLst>
              <a:ext uri="{FF2B5EF4-FFF2-40B4-BE49-F238E27FC236}">
                <a16:creationId xmlns:a16="http://schemas.microsoft.com/office/drawing/2014/main" id="{2CBF23F1-0BC4-CD49-9DAC-BD3012CE5C7E}"/>
              </a:ext>
            </a:extLst>
          </p:cNvPr>
          <p:cNvSpPr>
            <a:spLocks noGrp="1"/>
          </p:cNvSpPr>
          <p:nvPr>
            <p:ph idx="1"/>
          </p:nvPr>
        </p:nvSpPr>
        <p:spPr>
          <a:xfrm>
            <a:off x="284748" y="1325562"/>
            <a:ext cx="6549190" cy="5532438"/>
          </a:xfrm>
        </p:spPr>
        <p:txBody>
          <a:bodyPr>
            <a:normAutofit/>
          </a:bodyPr>
          <a:lstStyle/>
          <a:p>
            <a:pPr marL="0" indent="0">
              <a:buNone/>
            </a:pPr>
            <a:r>
              <a:rPr lang="en-GB" sz="2400" dirty="0"/>
              <a:t>In the mid-1960s, guerrilla groups in Portugal’s Africa colonies were fighting independence wars. One such colony was the Congo, which broke out in civil war.</a:t>
            </a:r>
          </a:p>
          <a:p>
            <a:r>
              <a:rPr lang="en-GB" sz="2400" i="1" dirty="0"/>
              <a:t>To defend it’s client, the current ruler, the US sent 1,000 mercenaries</a:t>
            </a:r>
          </a:p>
          <a:p>
            <a:pPr marL="0" indent="0">
              <a:buNone/>
            </a:pPr>
            <a:r>
              <a:rPr lang="en-GB" sz="2400" dirty="0"/>
              <a:t>In December 1964, Che Guevara went on a three-month trip to Africa, which concerned the US, fearing their influence in the region was being threatened. He returned to Cuba, calling for black volunteers to help the rebels in the Congo. </a:t>
            </a:r>
          </a:p>
          <a:p>
            <a:pPr marL="0" indent="0">
              <a:buNone/>
            </a:pPr>
            <a:r>
              <a:rPr lang="en-GB" sz="2400" dirty="0"/>
              <a:t>In April 1965, Guevara and 120 volunteers returned, however in November, Guevara and the surviving volunteers were forced to return to Cuba.</a:t>
            </a:r>
          </a:p>
          <a:p>
            <a:pPr marL="0" indent="0">
              <a:buNone/>
            </a:pPr>
            <a:endParaRPr lang="en-GB" sz="2400" dirty="0"/>
          </a:p>
        </p:txBody>
      </p:sp>
      <p:pic>
        <p:nvPicPr>
          <p:cNvPr id="4" name="Picture 3">
            <a:extLst>
              <a:ext uri="{FF2B5EF4-FFF2-40B4-BE49-F238E27FC236}">
                <a16:creationId xmlns:a16="http://schemas.microsoft.com/office/drawing/2014/main" id="{5EF9D3BF-C8A6-BB43-9472-16AAA2C70B01}"/>
              </a:ext>
            </a:extLst>
          </p:cNvPr>
          <p:cNvPicPr>
            <a:picLocks noChangeAspect="1"/>
          </p:cNvPicPr>
          <p:nvPr/>
        </p:nvPicPr>
        <p:blipFill>
          <a:blip r:embed="rId2"/>
          <a:stretch>
            <a:fillRect/>
          </a:stretch>
        </p:blipFill>
        <p:spPr>
          <a:xfrm>
            <a:off x="7189746" y="283996"/>
            <a:ext cx="4717506" cy="3145004"/>
          </a:xfrm>
          <a:prstGeom prst="rect">
            <a:avLst/>
          </a:prstGeom>
        </p:spPr>
      </p:pic>
      <p:pic>
        <p:nvPicPr>
          <p:cNvPr id="5" name="Picture 4">
            <a:extLst>
              <a:ext uri="{FF2B5EF4-FFF2-40B4-BE49-F238E27FC236}">
                <a16:creationId xmlns:a16="http://schemas.microsoft.com/office/drawing/2014/main" id="{AB174D5D-CE4E-7440-A96D-750AD24D7649}"/>
              </a:ext>
            </a:extLst>
          </p:cNvPr>
          <p:cNvPicPr>
            <a:picLocks noChangeAspect="1"/>
          </p:cNvPicPr>
          <p:nvPr/>
        </p:nvPicPr>
        <p:blipFill>
          <a:blip r:embed="rId3"/>
          <a:stretch>
            <a:fillRect/>
          </a:stretch>
        </p:blipFill>
        <p:spPr>
          <a:xfrm>
            <a:off x="7587034" y="3712996"/>
            <a:ext cx="4320218" cy="2861008"/>
          </a:xfrm>
          <a:prstGeom prst="rect">
            <a:avLst/>
          </a:prstGeom>
        </p:spPr>
      </p:pic>
      <p:sp>
        <p:nvSpPr>
          <p:cNvPr id="6" name="Title 1">
            <a:extLst>
              <a:ext uri="{FF2B5EF4-FFF2-40B4-BE49-F238E27FC236}">
                <a16:creationId xmlns:a16="http://schemas.microsoft.com/office/drawing/2014/main" id="{52BB05AF-7C3C-8F46-A4A1-DC12B6CE64BD}"/>
              </a:ext>
            </a:extLst>
          </p:cNvPr>
          <p:cNvSpPr txBox="1">
            <a:spLocks/>
          </p:cNvSpPr>
          <p:nvPr/>
        </p:nvSpPr>
        <p:spPr>
          <a:xfrm flipV="1">
            <a:off x="3756454" y="617838"/>
            <a:ext cx="3433292" cy="63684"/>
          </a:xfrm>
          <a:custGeom>
            <a:avLst/>
            <a:gdLst>
              <a:gd name="connsiteX0" fmla="*/ 0 w 3433292"/>
              <a:gd name="connsiteY0" fmla="*/ 0 h 63684"/>
              <a:gd name="connsiteX1" fmla="*/ 503549 w 3433292"/>
              <a:gd name="connsiteY1" fmla="*/ 0 h 63684"/>
              <a:gd name="connsiteX2" fmla="*/ 1007099 w 3433292"/>
              <a:gd name="connsiteY2" fmla="*/ 0 h 63684"/>
              <a:gd name="connsiteX3" fmla="*/ 1579314 w 3433292"/>
              <a:gd name="connsiteY3" fmla="*/ 0 h 63684"/>
              <a:gd name="connsiteX4" fmla="*/ 2117197 w 3433292"/>
              <a:gd name="connsiteY4" fmla="*/ 0 h 63684"/>
              <a:gd name="connsiteX5" fmla="*/ 2655079 w 3433292"/>
              <a:gd name="connsiteY5" fmla="*/ 0 h 63684"/>
              <a:gd name="connsiteX6" fmla="*/ 3433292 w 3433292"/>
              <a:gd name="connsiteY6" fmla="*/ 0 h 63684"/>
              <a:gd name="connsiteX7" fmla="*/ 3433292 w 3433292"/>
              <a:gd name="connsiteY7" fmla="*/ 63684 h 63684"/>
              <a:gd name="connsiteX8" fmla="*/ 2895410 w 3433292"/>
              <a:gd name="connsiteY8" fmla="*/ 63684 h 63684"/>
              <a:gd name="connsiteX9" fmla="*/ 2323194 w 3433292"/>
              <a:gd name="connsiteY9" fmla="*/ 63684 h 63684"/>
              <a:gd name="connsiteX10" fmla="*/ 1716646 w 3433292"/>
              <a:gd name="connsiteY10" fmla="*/ 63684 h 63684"/>
              <a:gd name="connsiteX11" fmla="*/ 1075765 w 3433292"/>
              <a:gd name="connsiteY11" fmla="*/ 63684 h 63684"/>
              <a:gd name="connsiteX12" fmla="*/ 503549 w 3433292"/>
              <a:gd name="connsiteY12" fmla="*/ 63684 h 63684"/>
              <a:gd name="connsiteX13" fmla="*/ 0 w 3433292"/>
              <a:gd name="connsiteY13" fmla="*/ 63684 h 63684"/>
              <a:gd name="connsiteX14" fmla="*/ 0 w 3433292"/>
              <a:gd name="connsiteY14" fmla="*/ 0 h 6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3292" h="63684" fill="none" extrusionOk="0">
                <a:moveTo>
                  <a:pt x="0" y="0"/>
                </a:moveTo>
                <a:cubicBezTo>
                  <a:pt x="141956" y="-58641"/>
                  <a:pt x="401198" y="54715"/>
                  <a:pt x="503549" y="0"/>
                </a:cubicBezTo>
                <a:cubicBezTo>
                  <a:pt x="605900" y="-54715"/>
                  <a:pt x="827885" y="37658"/>
                  <a:pt x="1007099" y="0"/>
                </a:cubicBezTo>
                <a:cubicBezTo>
                  <a:pt x="1186313" y="-37658"/>
                  <a:pt x="1331315" y="18020"/>
                  <a:pt x="1579314" y="0"/>
                </a:cubicBezTo>
                <a:cubicBezTo>
                  <a:pt x="1827313" y="-18020"/>
                  <a:pt x="1927530" y="32849"/>
                  <a:pt x="2117197" y="0"/>
                </a:cubicBezTo>
                <a:cubicBezTo>
                  <a:pt x="2306864" y="-32849"/>
                  <a:pt x="2515651" y="64107"/>
                  <a:pt x="2655079" y="0"/>
                </a:cubicBezTo>
                <a:cubicBezTo>
                  <a:pt x="2794507" y="-64107"/>
                  <a:pt x="3177361" y="61658"/>
                  <a:pt x="3433292" y="0"/>
                </a:cubicBezTo>
                <a:cubicBezTo>
                  <a:pt x="3439802" y="30419"/>
                  <a:pt x="3427457" y="42566"/>
                  <a:pt x="3433292" y="63684"/>
                </a:cubicBezTo>
                <a:cubicBezTo>
                  <a:pt x="3280576" y="105003"/>
                  <a:pt x="3026731" y="54379"/>
                  <a:pt x="2895410" y="63684"/>
                </a:cubicBezTo>
                <a:cubicBezTo>
                  <a:pt x="2764089" y="72989"/>
                  <a:pt x="2448492" y="52935"/>
                  <a:pt x="2323194" y="63684"/>
                </a:cubicBezTo>
                <a:cubicBezTo>
                  <a:pt x="2197896" y="74433"/>
                  <a:pt x="1965545" y="-7002"/>
                  <a:pt x="1716646" y="63684"/>
                </a:cubicBezTo>
                <a:cubicBezTo>
                  <a:pt x="1467747" y="134370"/>
                  <a:pt x="1378186" y="28854"/>
                  <a:pt x="1075765" y="63684"/>
                </a:cubicBezTo>
                <a:cubicBezTo>
                  <a:pt x="773344" y="98514"/>
                  <a:pt x="711258" y="37582"/>
                  <a:pt x="503549" y="63684"/>
                </a:cubicBezTo>
                <a:cubicBezTo>
                  <a:pt x="295840" y="89786"/>
                  <a:pt x="133963" y="39404"/>
                  <a:pt x="0" y="63684"/>
                </a:cubicBezTo>
                <a:cubicBezTo>
                  <a:pt x="-4667" y="46654"/>
                  <a:pt x="2637" y="17027"/>
                  <a:pt x="0" y="0"/>
                </a:cubicBezTo>
                <a:close/>
              </a:path>
              <a:path w="3433292" h="63684" stroke="0" extrusionOk="0">
                <a:moveTo>
                  <a:pt x="0" y="0"/>
                </a:moveTo>
                <a:cubicBezTo>
                  <a:pt x="170787" y="-60755"/>
                  <a:pt x="292070" y="26705"/>
                  <a:pt x="572215" y="0"/>
                </a:cubicBezTo>
                <a:cubicBezTo>
                  <a:pt x="852361" y="-26705"/>
                  <a:pt x="854448" y="42013"/>
                  <a:pt x="1075765" y="0"/>
                </a:cubicBezTo>
                <a:cubicBezTo>
                  <a:pt x="1297082" y="-42013"/>
                  <a:pt x="1427474" y="11074"/>
                  <a:pt x="1716646" y="0"/>
                </a:cubicBezTo>
                <a:cubicBezTo>
                  <a:pt x="2005818" y="-11074"/>
                  <a:pt x="2072577" y="43626"/>
                  <a:pt x="2254528" y="0"/>
                </a:cubicBezTo>
                <a:cubicBezTo>
                  <a:pt x="2436479" y="-43626"/>
                  <a:pt x="2570909" y="30490"/>
                  <a:pt x="2792411" y="0"/>
                </a:cubicBezTo>
                <a:cubicBezTo>
                  <a:pt x="3013913" y="-30490"/>
                  <a:pt x="3186423" y="4656"/>
                  <a:pt x="3433292" y="0"/>
                </a:cubicBezTo>
                <a:cubicBezTo>
                  <a:pt x="3436810" y="17799"/>
                  <a:pt x="3433234" y="50577"/>
                  <a:pt x="3433292" y="63684"/>
                </a:cubicBezTo>
                <a:cubicBezTo>
                  <a:pt x="3183715" y="118502"/>
                  <a:pt x="3067105" y="24879"/>
                  <a:pt x="2861077" y="63684"/>
                </a:cubicBezTo>
                <a:cubicBezTo>
                  <a:pt x="2655050" y="102489"/>
                  <a:pt x="2518375" y="13975"/>
                  <a:pt x="2391860" y="63684"/>
                </a:cubicBezTo>
                <a:cubicBezTo>
                  <a:pt x="2265345" y="113393"/>
                  <a:pt x="2018513" y="49563"/>
                  <a:pt x="1888311" y="63684"/>
                </a:cubicBezTo>
                <a:cubicBezTo>
                  <a:pt x="1758109" y="77805"/>
                  <a:pt x="1485189" y="5457"/>
                  <a:pt x="1316095" y="63684"/>
                </a:cubicBezTo>
                <a:cubicBezTo>
                  <a:pt x="1147001" y="121911"/>
                  <a:pt x="951659" y="29958"/>
                  <a:pt x="743880" y="63684"/>
                </a:cubicBezTo>
                <a:cubicBezTo>
                  <a:pt x="536101" y="97410"/>
                  <a:pt x="346361" y="3247"/>
                  <a:pt x="0" y="63684"/>
                </a:cubicBezTo>
                <a:cubicBezTo>
                  <a:pt x="-551" y="34669"/>
                  <a:pt x="3182" y="23634"/>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7" name="Title 1">
            <a:extLst>
              <a:ext uri="{FF2B5EF4-FFF2-40B4-BE49-F238E27FC236}">
                <a16:creationId xmlns:a16="http://schemas.microsoft.com/office/drawing/2014/main" id="{CAFF0D7F-F797-C64E-B3A7-6BDA616C9724}"/>
              </a:ext>
            </a:extLst>
          </p:cNvPr>
          <p:cNvSpPr txBox="1">
            <a:spLocks/>
          </p:cNvSpPr>
          <p:nvPr/>
        </p:nvSpPr>
        <p:spPr>
          <a:xfrm flipV="1">
            <a:off x="0" y="621957"/>
            <a:ext cx="469557" cy="63683"/>
          </a:xfrm>
          <a:custGeom>
            <a:avLst/>
            <a:gdLst>
              <a:gd name="connsiteX0" fmla="*/ 0 w 469557"/>
              <a:gd name="connsiteY0" fmla="*/ 0 h 63683"/>
              <a:gd name="connsiteX1" fmla="*/ 469557 w 469557"/>
              <a:gd name="connsiteY1" fmla="*/ 0 h 63683"/>
              <a:gd name="connsiteX2" fmla="*/ 469557 w 469557"/>
              <a:gd name="connsiteY2" fmla="*/ 63683 h 63683"/>
              <a:gd name="connsiteX3" fmla="*/ 0 w 469557"/>
              <a:gd name="connsiteY3" fmla="*/ 63683 h 63683"/>
              <a:gd name="connsiteX4" fmla="*/ 0 w 469557"/>
              <a:gd name="connsiteY4" fmla="*/ 0 h 63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57" h="63683" fill="none" extrusionOk="0">
                <a:moveTo>
                  <a:pt x="0" y="0"/>
                </a:moveTo>
                <a:cubicBezTo>
                  <a:pt x="216074" y="-20809"/>
                  <a:pt x="309503" y="34747"/>
                  <a:pt x="469557" y="0"/>
                </a:cubicBezTo>
                <a:cubicBezTo>
                  <a:pt x="476721" y="28298"/>
                  <a:pt x="469468" y="39694"/>
                  <a:pt x="469557" y="63683"/>
                </a:cubicBezTo>
                <a:cubicBezTo>
                  <a:pt x="287567" y="98519"/>
                  <a:pt x="103018" y="56745"/>
                  <a:pt x="0" y="63683"/>
                </a:cubicBezTo>
                <a:cubicBezTo>
                  <a:pt x="-351" y="34504"/>
                  <a:pt x="6813" y="23331"/>
                  <a:pt x="0" y="0"/>
                </a:cubicBezTo>
                <a:close/>
              </a:path>
              <a:path w="469557" h="63683" stroke="0" extrusionOk="0">
                <a:moveTo>
                  <a:pt x="0" y="0"/>
                </a:moveTo>
                <a:cubicBezTo>
                  <a:pt x="176817" y="-40090"/>
                  <a:pt x="351070" y="28766"/>
                  <a:pt x="469557" y="0"/>
                </a:cubicBezTo>
                <a:cubicBezTo>
                  <a:pt x="475635" y="30896"/>
                  <a:pt x="467846" y="47252"/>
                  <a:pt x="469557" y="63683"/>
                </a:cubicBezTo>
                <a:cubicBezTo>
                  <a:pt x="359206" y="98270"/>
                  <a:pt x="163279" y="25464"/>
                  <a:pt x="0" y="63683"/>
                </a:cubicBezTo>
                <a:cubicBezTo>
                  <a:pt x="-1336" y="39609"/>
                  <a:pt x="578" y="28165"/>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2417772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CEF9-6EA9-EB44-9F2A-FF171633996E}"/>
              </a:ext>
            </a:extLst>
          </p:cNvPr>
          <p:cNvSpPr>
            <a:spLocks noGrp="1"/>
          </p:cNvSpPr>
          <p:nvPr>
            <p:ph type="title"/>
          </p:nvPr>
        </p:nvSpPr>
        <p:spPr>
          <a:xfrm>
            <a:off x="542365" y="0"/>
            <a:ext cx="10515600" cy="1325563"/>
          </a:xfrm>
        </p:spPr>
        <p:txBody>
          <a:bodyPr/>
          <a:lstStyle/>
          <a:p>
            <a:r>
              <a:rPr lang="en-GB" b="1" dirty="0">
                <a:latin typeface="Georgia" panose="02040502050405020303" pitchFamily="18" charset="0"/>
              </a:rPr>
              <a:t>Angola and Southern Africa</a:t>
            </a:r>
          </a:p>
        </p:txBody>
      </p:sp>
      <p:sp>
        <p:nvSpPr>
          <p:cNvPr id="3" name="Content Placeholder 2">
            <a:extLst>
              <a:ext uri="{FF2B5EF4-FFF2-40B4-BE49-F238E27FC236}">
                <a16:creationId xmlns:a16="http://schemas.microsoft.com/office/drawing/2014/main" id="{2D71730D-A84A-3848-AD2B-2DF7CEAF3167}"/>
              </a:ext>
            </a:extLst>
          </p:cNvPr>
          <p:cNvSpPr>
            <a:spLocks noGrp="1"/>
          </p:cNvSpPr>
          <p:nvPr>
            <p:ph idx="1"/>
          </p:nvPr>
        </p:nvSpPr>
        <p:spPr>
          <a:xfrm>
            <a:off x="219635" y="1325562"/>
            <a:ext cx="6315636" cy="5962744"/>
          </a:xfrm>
        </p:spPr>
        <p:txBody>
          <a:bodyPr>
            <a:normAutofit fontScale="92500" lnSpcReduction="20000"/>
          </a:bodyPr>
          <a:lstStyle/>
          <a:p>
            <a:pPr marL="0" indent="0">
              <a:buNone/>
            </a:pPr>
            <a:r>
              <a:rPr lang="en-GB" dirty="0"/>
              <a:t>The most successful foreign policy interventions in this region began in 1966. This was a response to a request from rebels in the Portuguese colony of Guinea-Bissau in which Castro sent doctors and military instructors. These individuals stayed until Guinea-Bissau won independence in 1974.</a:t>
            </a:r>
          </a:p>
          <a:p>
            <a:pPr marL="0" indent="0">
              <a:buNone/>
            </a:pPr>
            <a:r>
              <a:rPr lang="en-GB" dirty="0"/>
              <a:t>The biggest commitment was to Angola. In 1975, a civil war had broken out between three rival independence movements following the collapse of the Portuguese dictatorship the year before. </a:t>
            </a:r>
          </a:p>
          <a:p>
            <a:r>
              <a:rPr lang="en-GB" i="1" dirty="0"/>
              <a:t>South Africa and the US were determined to stop the Soviet-backed People’s Movement for the Liberation of Angola (MPLA) from coming to power.</a:t>
            </a:r>
          </a:p>
          <a:p>
            <a:r>
              <a:rPr lang="en-GB" i="1" dirty="0"/>
              <a:t>South Africa wanted to ensure its illegal control of South-West Africa (Namibia)</a:t>
            </a:r>
          </a:p>
        </p:txBody>
      </p:sp>
      <p:sp>
        <p:nvSpPr>
          <p:cNvPr id="4" name="Title 1">
            <a:extLst>
              <a:ext uri="{FF2B5EF4-FFF2-40B4-BE49-F238E27FC236}">
                <a16:creationId xmlns:a16="http://schemas.microsoft.com/office/drawing/2014/main" id="{3C398C7D-2B09-384D-828C-1738E95B77E5}"/>
              </a:ext>
            </a:extLst>
          </p:cNvPr>
          <p:cNvSpPr txBox="1">
            <a:spLocks/>
          </p:cNvSpPr>
          <p:nvPr/>
        </p:nvSpPr>
        <p:spPr>
          <a:xfrm flipV="1">
            <a:off x="8758708" y="630939"/>
            <a:ext cx="3433292" cy="63684"/>
          </a:xfrm>
          <a:custGeom>
            <a:avLst/>
            <a:gdLst>
              <a:gd name="connsiteX0" fmla="*/ 0 w 3433292"/>
              <a:gd name="connsiteY0" fmla="*/ 0 h 63684"/>
              <a:gd name="connsiteX1" fmla="*/ 503549 w 3433292"/>
              <a:gd name="connsiteY1" fmla="*/ 0 h 63684"/>
              <a:gd name="connsiteX2" fmla="*/ 1007099 w 3433292"/>
              <a:gd name="connsiteY2" fmla="*/ 0 h 63684"/>
              <a:gd name="connsiteX3" fmla="*/ 1579314 w 3433292"/>
              <a:gd name="connsiteY3" fmla="*/ 0 h 63684"/>
              <a:gd name="connsiteX4" fmla="*/ 2117197 w 3433292"/>
              <a:gd name="connsiteY4" fmla="*/ 0 h 63684"/>
              <a:gd name="connsiteX5" fmla="*/ 2655079 w 3433292"/>
              <a:gd name="connsiteY5" fmla="*/ 0 h 63684"/>
              <a:gd name="connsiteX6" fmla="*/ 3433292 w 3433292"/>
              <a:gd name="connsiteY6" fmla="*/ 0 h 63684"/>
              <a:gd name="connsiteX7" fmla="*/ 3433292 w 3433292"/>
              <a:gd name="connsiteY7" fmla="*/ 63684 h 63684"/>
              <a:gd name="connsiteX8" fmla="*/ 2895410 w 3433292"/>
              <a:gd name="connsiteY8" fmla="*/ 63684 h 63684"/>
              <a:gd name="connsiteX9" fmla="*/ 2323194 w 3433292"/>
              <a:gd name="connsiteY9" fmla="*/ 63684 h 63684"/>
              <a:gd name="connsiteX10" fmla="*/ 1716646 w 3433292"/>
              <a:gd name="connsiteY10" fmla="*/ 63684 h 63684"/>
              <a:gd name="connsiteX11" fmla="*/ 1075765 w 3433292"/>
              <a:gd name="connsiteY11" fmla="*/ 63684 h 63684"/>
              <a:gd name="connsiteX12" fmla="*/ 503549 w 3433292"/>
              <a:gd name="connsiteY12" fmla="*/ 63684 h 63684"/>
              <a:gd name="connsiteX13" fmla="*/ 0 w 3433292"/>
              <a:gd name="connsiteY13" fmla="*/ 63684 h 63684"/>
              <a:gd name="connsiteX14" fmla="*/ 0 w 3433292"/>
              <a:gd name="connsiteY14" fmla="*/ 0 h 6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3292" h="63684" fill="none" extrusionOk="0">
                <a:moveTo>
                  <a:pt x="0" y="0"/>
                </a:moveTo>
                <a:cubicBezTo>
                  <a:pt x="141956" y="-58641"/>
                  <a:pt x="401198" y="54715"/>
                  <a:pt x="503549" y="0"/>
                </a:cubicBezTo>
                <a:cubicBezTo>
                  <a:pt x="605900" y="-54715"/>
                  <a:pt x="827885" y="37658"/>
                  <a:pt x="1007099" y="0"/>
                </a:cubicBezTo>
                <a:cubicBezTo>
                  <a:pt x="1186313" y="-37658"/>
                  <a:pt x="1331315" y="18020"/>
                  <a:pt x="1579314" y="0"/>
                </a:cubicBezTo>
                <a:cubicBezTo>
                  <a:pt x="1827313" y="-18020"/>
                  <a:pt x="1927530" y="32849"/>
                  <a:pt x="2117197" y="0"/>
                </a:cubicBezTo>
                <a:cubicBezTo>
                  <a:pt x="2306864" y="-32849"/>
                  <a:pt x="2515651" y="64107"/>
                  <a:pt x="2655079" y="0"/>
                </a:cubicBezTo>
                <a:cubicBezTo>
                  <a:pt x="2794507" y="-64107"/>
                  <a:pt x="3177361" y="61658"/>
                  <a:pt x="3433292" y="0"/>
                </a:cubicBezTo>
                <a:cubicBezTo>
                  <a:pt x="3439802" y="30419"/>
                  <a:pt x="3427457" y="42566"/>
                  <a:pt x="3433292" y="63684"/>
                </a:cubicBezTo>
                <a:cubicBezTo>
                  <a:pt x="3280576" y="105003"/>
                  <a:pt x="3026731" y="54379"/>
                  <a:pt x="2895410" y="63684"/>
                </a:cubicBezTo>
                <a:cubicBezTo>
                  <a:pt x="2764089" y="72989"/>
                  <a:pt x="2448492" y="52935"/>
                  <a:pt x="2323194" y="63684"/>
                </a:cubicBezTo>
                <a:cubicBezTo>
                  <a:pt x="2197896" y="74433"/>
                  <a:pt x="1965545" y="-7002"/>
                  <a:pt x="1716646" y="63684"/>
                </a:cubicBezTo>
                <a:cubicBezTo>
                  <a:pt x="1467747" y="134370"/>
                  <a:pt x="1378186" y="28854"/>
                  <a:pt x="1075765" y="63684"/>
                </a:cubicBezTo>
                <a:cubicBezTo>
                  <a:pt x="773344" y="98514"/>
                  <a:pt x="711258" y="37582"/>
                  <a:pt x="503549" y="63684"/>
                </a:cubicBezTo>
                <a:cubicBezTo>
                  <a:pt x="295840" y="89786"/>
                  <a:pt x="133963" y="39404"/>
                  <a:pt x="0" y="63684"/>
                </a:cubicBezTo>
                <a:cubicBezTo>
                  <a:pt x="-4667" y="46654"/>
                  <a:pt x="2637" y="17027"/>
                  <a:pt x="0" y="0"/>
                </a:cubicBezTo>
                <a:close/>
              </a:path>
              <a:path w="3433292" h="63684" stroke="0" extrusionOk="0">
                <a:moveTo>
                  <a:pt x="0" y="0"/>
                </a:moveTo>
                <a:cubicBezTo>
                  <a:pt x="170787" y="-60755"/>
                  <a:pt x="292070" y="26705"/>
                  <a:pt x="572215" y="0"/>
                </a:cubicBezTo>
                <a:cubicBezTo>
                  <a:pt x="852361" y="-26705"/>
                  <a:pt x="854448" y="42013"/>
                  <a:pt x="1075765" y="0"/>
                </a:cubicBezTo>
                <a:cubicBezTo>
                  <a:pt x="1297082" y="-42013"/>
                  <a:pt x="1427474" y="11074"/>
                  <a:pt x="1716646" y="0"/>
                </a:cubicBezTo>
                <a:cubicBezTo>
                  <a:pt x="2005818" y="-11074"/>
                  <a:pt x="2072577" y="43626"/>
                  <a:pt x="2254528" y="0"/>
                </a:cubicBezTo>
                <a:cubicBezTo>
                  <a:pt x="2436479" y="-43626"/>
                  <a:pt x="2570909" y="30490"/>
                  <a:pt x="2792411" y="0"/>
                </a:cubicBezTo>
                <a:cubicBezTo>
                  <a:pt x="3013913" y="-30490"/>
                  <a:pt x="3186423" y="4656"/>
                  <a:pt x="3433292" y="0"/>
                </a:cubicBezTo>
                <a:cubicBezTo>
                  <a:pt x="3436810" y="17799"/>
                  <a:pt x="3433234" y="50577"/>
                  <a:pt x="3433292" y="63684"/>
                </a:cubicBezTo>
                <a:cubicBezTo>
                  <a:pt x="3183715" y="118502"/>
                  <a:pt x="3067105" y="24879"/>
                  <a:pt x="2861077" y="63684"/>
                </a:cubicBezTo>
                <a:cubicBezTo>
                  <a:pt x="2655050" y="102489"/>
                  <a:pt x="2518375" y="13975"/>
                  <a:pt x="2391860" y="63684"/>
                </a:cubicBezTo>
                <a:cubicBezTo>
                  <a:pt x="2265345" y="113393"/>
                  <a:pt x="2018513" y="49563"/>
                  <a:pt x="1888311" y="63684"/>
                </a:cubicBezTo>
                <a:cubicBezTo>
                  <a:pt x="1758109" y="77805"/>
                  <a:pt x="1485189" y="5457"/>
                  <a:pt x="1316095" y="63684"/>
                </a:cubicBezTo>
                <a:cubicBezTo>
                  <a:pt x="1147001" y="121911"/>
                  <a:pt x="951659" y="29958"/>
                  <a:pt x="743880" y="63684"/>
                </a:cubicBezTo>
                <a:cubicBezTo>
                  <a:pt x="536101" y="97410"/>
                  <a:pt x="346361" y="3247"/>
                  <a:pt x="0" y="63684"/>
                </a:cubicBezTo>
                <a:cubicBezTo>
                  <a:pt x="-551" y="34669"/>
                  <a:pt x="3182" y="23634"/>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chemeClr val="bg1"/>
                </a:solidFill>
                <a:latin typeface="Georgia" panose="02040502050405020303" pitchFamily="18" charset="0"/>
              </a:rPr>
              <a:t>      </a:t>
            </a:r>
            <a:endParaRPr lang="en-GB" b="1" dirty="0">
              <a:solidFill>
                <a:schemeClr val="bg1"/>
              </a:solidFill>
              <a:latin typeface="Georgia" panose="02040502050405020303" pitchFamily="18" charset="0"/>
            </a:endParaRPr>
          </a:p>
        </p:txBody>
      </p:sp>
      <p:sp>
        <p:nvSpPr>
          <p:cNvPr id="5" name="Title 1">
            <a:extLst>
              <a:ext uri="{FF2B5EF4-FFF2-40B4-BE49-F238E27FC236}">
                <a16:creationId xmlns:a16="http://schemas.microsoft.com/office/drawing/2014/main" id="{F934602C-87F7-9140-AF94-CAF390B654E8}"/>
              </a:ext>
            </a:extLst>
          </p:cNvPr>
          <p:cNvSpPr txBox="1">
            <a:spLocks/>
          </p:cNvSpPr>
          <p:nvPr/>
        </p:nvSpPr>
        <p:spPr>
          <a:xfrm flipV="1">
            <a:off x="-667" y="604289"/>
            <a:ext cx="542364" cy="45719"/>
          </a:xfrm>
          <a:custGeom>
            <a:avLst/>
            <a:gdLst>
              <a:gd name="connsiteX0" fmla="*/ 0 w 542364"/>
              <a:gd name="connsiteY0" fmla="*/ 0 h 45719"/>
              <a:gd name="connsiteX1" fmla="*/ 542364 w 542364"/>
              <a:gd name="connsiteY1" fmla="*/ 0 h 45719"/>
              <a:gd name="connsiteX2" fmla="*/ 542364 w 542364"/>
              <a:gd name="connsiteY2" fmla="*/ 45719 h 45719"/>
              <a:gd name="connsiteX3" fmla="*/ 0 w 542364"/>
              <a:gd name="connsiteY3" fmla="*/ 45719 h 45719"/>
              <a:gd name="connsiteX4" fmla="*/ 0 w 542364"/>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364" h="45719" fill="none" extrusionOk="0">
                <a:moveTo>
                  <a:pt x="0" y="0"/>
                </a:moveTo>
                <a:cubicBezTo>
                  <a:pt x="171267" y="-40678"/>
                  <a:pt x="407207" y="44941"/>
                  <a:pt x="542364" y="0"/>
                </a:cubicBezTo>
                <a:cubicBezTo>
                  <a:pt x="542519" y="18101"/>
                  <a:pt x="537291" y="35733"/>
                  <a:pt x="542364" y="45719"/>
                </a:cubicBezTo>
                <a:cubicBezTo>
                  <a:pt x="296644" y="110648"/>
                  <a:pt x="138613" y="23069"/>
                  <a:pt x="0" y="45719"/>
                </a:cubicBezTo>
                <a:cubicBezTo>
                  <a:pt x="-3784" y="31532"/>
                  <a:pt x="3899" y="13283"/>
                  <a:pt x="0" y="0"/>
                </a:cubicBezTo>
                <a:close/>
              </a:path>
              <a:path w="542364" h="45719" stroke="0" extrusionOk="0">
                <a:moveTo>
                  <a:pt x="0" y="0"/>
                </a:moveTo>
                <a:cubicBezTo>
                  <a:pt x="140539" y="-55391"/>
                  <a:pt x="320021" y="45160"/>
                  <a:pt x="542364" y="0"/>
                </a:cubicBezTo>
                <a:cubicBezTo>
                  <a:pt x="542630" y="22372"/>
                  <a:pt x="539486" y="27956"/>
                  <a:pt x="542364" y="45719"/>
                </a:cubicBezTo>
                <a:cubicBezTo>
                  <a:pt x="274580" y="62974"/>
                  <a:pt x="157414" y="16779"/>
                  <a:pt x="0" y="45719"/>
                </a:cubicBezTo>
                <a:cubicBezTo>
                  <a:pt x="-3568" y="35523"/>
                  <a:pt x="4143" y="11622"/>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chemeClr val="bg1"/>
                </a:solidFill>
                <a:latin typeface="Georgia" panose="02040502050405020303" pitchFamily="18" charset="0"/>
              </a:rPr>
              <a:t>      </a:t>
            </a:r>
            <a:endParaRPr lang="en-GB" b="1" dirty="0">
              <a:solidFill>
                <a:schemeClr val="bg1"/>
              </a:solidFill>
              <a:latin typeface="Georgia" panose="02040502050405020303" pitchFamily="18" charset="0"/>
            </a:endParaRPr>
          </a:p>
        </p:txBody>
      </p:sp>
      <p:pic>
        <p:nvPicPr>
          <p:cNvPr id="6" name="Picture 5" descr="A group of people in military uniforms&#10;&#10;Description automatically generated with low confidence">
            <a:extLst>
              <a:ext uri="{FF2B5EF4-FFF2-40B4-BE49-F238E27FC236}">
                <a16:creationId xmlns:a16="http://schemas.microsoft.com/office/drawing/2014/main" id="{B84C9D1C-0024-E440-B5D4-08DECFC3ADC0}"/>
              </a:ext>
            </a:extLst>
          </p:cNvPr>
          <p:cNvPicPr>
            <a:picLocks noChangeAspect="1"/>
          </p:cNvPicPr>
          <p:nvPr/>
        </p:nvPicPr>
        <p:blipFill>
          <a:blip r:embed="rId2"/>
          <a:stretch>
            <a:fillRect/>
          </a:stretch>
        </p:blipFill>
        <p:spPr>
          <a:xfrm>
            <a:off x="7216901" y="1200506"/>
            <a:ext cx="4791634" cy="2958834"/>
          </a:xfrm>
          <a:prstGeom prst="rect">
            <a:avLst/>
          </a:prstGeom>
        </p:spPr>
      </p:pic>
      <p:pic>
        <p:nvPicPr>
          <p:cNvPr id="8" name="Picture 7">
            <a:extLst>
              <a:ext uri="{FF2B5EF4-FFF2-40B4-BE49-F238E27FC236}">
                <a16:creationId xmlns:a16="http://schemas.microsoft.com/office/drawing/2014/main" id="{1199FF64-3418-0843-B0D8-3ABAAD684802}"/>
              </a:ext>
            </a:extLst>
          </p:cNvPr>
          <p:cNvPicPr>
            <a:picLocks noChangeAspect="1"/>
          </p:cNvPicPr>
          <p:nvPr/>
        </p:nvPicPr>
        <p:blipFill>
          <a:blip r:embed="rId3"/>
          <a:stretch>
            <a:fillRect/>
          </a:stretch>
        </p:blipFill>
        <p:spPr>
          <a:xfrm>
            <a:off x="9046604" y="4306934"/>
            <a:ext cx="2857500" cy="2463800"/>
          </a:xfrm>
          <a:prstGeom prst="rect">
            <a:avLst/>
          </a:prstGeom>
        </p:spPr>
      </p:pic>
      <p:pic>
        <p:nvPicPr>
          <p:cNvPr id="9" name="Picture 8">
            <a:extLst>
              <a:ext uri="{FF2B5EF4-FFF2-40B4-BE49-F238E27FC236}">
                <a16:creationId xmlns:a16="http://schemas.microsoft.com/office/drawing/2014/main" id="{09C56C7F-EAE9-5940-AE4B-E5DC26CD1BC2}"/>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Lst>
          </a:blip>
          <a:stretch>
            <a:fillRect/>
          </a:stretch>
        </p:blipFill>
        <p:spPr>
          <a:xfrm>
            <a:off x="7216901" y="4231572"/>
            <a:ext cx="1682577" cy="2539162"/>
          </a:xfrm>
          <a:prstGeom prst="rect">
            <a:avLst/>
          </a:prstGeom>
        </p:spPr>
      </p:pic>
    </p:spTree>
    <p:extLst>
      <p:ext uri="{BB962C8B-B14F-4D97-AF65-F5344CB8AC3E}">
        <p14:creationId xmlns:p14="http://schemas.microsoft.com/office/powerpoint/2010/main" val="10438168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CEF9-6EA9-EB44-9F2A-FF171633996E}"/>
              </a:ext>
            </a:extLst>
          </p:cNvPr>
          <p:cNvSpPr>
            <a:spLocks noGrp="1"/>
          </p:cNvSpPr>
          <p:nvPr>
            <p:ph type="title"/>
          </p:nvPr>
        </p:nvSpPr>
        <p:spPr>
          <a:xfrm>
            <a:off x="542365" y="0"/>
            <a:ext cx="10515600" cy="1325563"/>
          </a:xfrm>
        </p:spPr>
        <p:txBody>
          <a:bodyPr/>
          <a:lstStyle/>
          <a:p>
            <a:r>
              <a:rPr lang="en-GB" b="1" dirty="0">
                <a:latin typeface="Georgia" panose="02040502050405020303" pitchFamily="18" charset="0"/>
              </a:rPr>
              <a:t>Angola and Southern Africa</a:t>
            </a:r>
          </a:p>
        </p:txBody>
      </p:sp>
      <p:sp>
        <p:nvSpPr>
          <p:cNvPr id="3" name="Content Placeholder 2">
            <a:extLst>
              <a:ext uri="{FF2B5EF4-FFF2-40B4-BE49-F238E27FC236}">
                <a16:creationId xmlns:a16="http://schemas.microsoft.com/office/drawing/2014/main" id="{2D71730D-A84A-3848-AD2B-2DF7CEAF3167}"/>
              </a:ext>
            </a:extLst>
          </p:cNvPr>
          <p:cNvSpPr>
            <a:spLocks noGrp="1"/>
          </p:cNvSpPr>
          <p:nvPr>
            <p:ph idx="1"/>
          </p:nvPr>
        </p:nvSpPr>
        <p:spPr>
          <a:xfrm>
            <a:off x="219635" y="1325561"/>
            <a:ext cx="6682610" cy="7038510"/>
          </a:xfrm>
        </p:spPr>
        <p:txBody>
          <a:bodyPr>
            <a:normAutofit/>
          </a:bodyPr>
          <a:lstStyle/>
          <a:p>
            <a:pPr marL="0" indent="0">
              <a:buNone/>
            </a:pPr>
            <a:r>
              <a:rPr lang="en-GB" sz="3100" dirty="0"/>
              <a:t>The MPLA looked as though they were winning so the US persuaded South Africa to send in troops. In March-April 1976, US secretary of state Kissinger ordered the Washington Special Actions Group to draw up secret plan to ‘crush Cuba’ after Castro’s decision to send troops to Angola, including the air strikes and mining of Cuban harbours. President Ford declared that any action would be taken after the elections that year.</a:t>
            </a:r>
          </a:p>
          <a:p>
            <a:pPr marL="0" indent="0">
              <a:buNone/>
            </a:pPr>
            <a:endParaRPr lang="en-GB" dirty="0"/>
          </a:p>
        </p:txBody>
      </p:sp>
      <p:sp>
        <p:nvSpPr>
          <p:cNvPr id="4" name="Title 1">
            <a:extLst>
              <a:ext uri="{FF2B5EF4-FFF2-40B4-BE49-F238E27FC236}">
                <a16:creationId xmlns:a16="http://schemas.microsoft.com/office/drawing/2014/main" id="{EBB3AEC7-E1BB-1C46-8425-8D6834CDC3B4}"/>
              </a:ext>
            </a:extLst>
          </p:cNvPr>
          <p:cNvSpPr txBox="1">
            <a:spLocks/>
          </p:cNvSpPr>
          <p:nvPr/>
        </p:nvSpPr>
        <p:spPr>
          <a:xfrm flipV="1">
            <a:off x="8758708" y="599097"/>
            <a:ext cx="3433292" cy="63684"/>
          </a:xfrm>
          <a:custGeom>
            <a:avLst/>
            <a:gdLst>
              <a:gd name="connsiteX0" fmla="*/ 0 w 3433292"/>
              <a:gd name="connsiteY0" fmla="*/ 0 h 63684"/>
              <a:gd name="connsiteX1" fmla="*/ 503549 w 3433292"/>
              <a:gd name="connsiteY1" fmla="*/ 0 h 63684"/>
              <a:gd name="connsiteX2" fmla="*/ 1007099 w 3433292"/>
              <a:gd name="connsiteY2" fmla="*/ 0 h 63684"/>
              <a:gd name="connsiteX3" fmla="*/ 1579314 w 3433292"/>
              <a:gd name="connsiteY3" fmla="*/ 0 h 63684"/>
              <a:gd name="connsiteX4" fmla="*/ 2117197 w 3433292"/>
              <a:gd name="connsiteY4" fmla="*/ 0 h 63684"/>
              <a:gd name="connsiteX5" fmla="*/ 2655079 w 3433292"/>
              <a:gd name="connsiteY5" fmla="*/ 0 h 63684"/>
              <a:gd name="connsiteX6" fmla="*/ 3433292 w 3433292"/>
              <a:gd name="connsiteY6" fmla="*/ 0 h 63684"/>
              <a:gd name="connsiteX7" fmla="*/ 3433292 w 3433292"/>
              <a:gd name="connsiteY7" fmla="*/ 63684 h 63684"/>
              <a:gd name="connsiteX8" fmla="*/ 2895410 w 3433292"/>
              <a:gd name="connsiteY8" fmla="*/ 63684 h 63684"/>
              <a:gd name="connsiteX9" fmla="*/ 2323194 w 3433292"/>
              <a:gd name="connsiteY9" fmla="*/ 63684 h 63684"/>
              <a:gd name="connsiteX10" fmla="*/ 1716646 w 3433292"/>
              <a:gd name="connsiteY10" fmla="*/ 63684 h 63684"/>
              <a:gd name="connsiteX11" fmla="*/ 1075765 w 3433292"/>
              <a:gd name="connsiteY11" fmla="*/ 63684 h 63684"/>
              <a:gd name="connsiteX12" fmla="*/ 503549 w 3433292"/>
              <a:gd name="connsiteY12" fmla="*/ 63684 h 63684"/>
              <a:gd name="connsiteX13" fmla="*/ 0 w 3433292"/>
              <a:gd name="connsiteY13" fmla="*/ 63684 h 63684"/>
              <a:gd name="connsiteX14" fmla="*/ 0 w 3433292"/>
              <a:gd name="connsiteY14" fmla="*/ 0 h 6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3292" h="63684" fill="none" extrusionOk="0">
                <a:moveTo>
                  <a:pt x="0" y="0"/>
                </a:moveTo>
                <a:cubicBezTo>
                  <a:pt x="141956" y="-58641"/>
                  <a:pt x="401198" y="54715"/>
                  <a:pt x="503549" y="0"/>
                </a:cubicBezTo>
                <a:cubicBezTo>
                  <a:pt x="605900" y="-54715"/>
                  <a:pt x="827885" y="37658"/>
                  <a:pt x="1007099" y="0"/>
                </a:cubicBezTo>
                <a:cubicBezTo>
                  <a:pt x="1186313" y="-37658"/>
                  <a:pt x="1331315" y="18020"/>
                  <a:pt x="1579314" y="0"/>
                </a:cubicBezTo>
                <a:cubicBezTo>
                  <a:pt x="1827313" y="-18020"/>
                  <a:pt x="1927530" y="32849"/>
                  <a:pt x="2117197" y="0"/>
                </a:cubicBezTo>
                <a:cubicBezTo>
                  <a:pt x="2306864" y="-32849"/>
                  <a:pt x="2515651" y="64107"/>
                  <a:pt x="2655079" y="0"/>
                </a:cubicBezTo>
                <a:cubicBezTo>
                  <a:pt x="2794507" y="-64107"/>
                  <a:pt x="3177361" y="61658"/>
                  <a:pt x="3433292" y="0"/>
                </a:cubicBezTo>
                <a:cubicBezTo>
                  <a:pt x="3439802" y="30419"/>
                  <a:pt x="3427457" y="42566"/>
                  <a:pt x="3433292" y="63684"/>
                </a:cubicBezTo>
                <a:cubicBezTo>
                  <a:pt x="3280576" y="105003"/>
                  <a:pt x="3026731" y="54379"/>
                  <a:pt x="2895410" y="63684"/>
                </a:cubicBezTo>
                <a:cubicBezTo>
                  <a:pt x="2764089" y="72989"/>
                  <a:pt x="2448492" y="52935"/>
                  <a:pt x="2323194" y="63684"/>
                </a:cubicBezTo>
                <a:cubicBezTo>
                  <a:pt x="2197896" y="74433"/>
                  <a:pt x="1965545" y="-7002"/>
                  <a:pt x="1716646" y="63684"/>
                </a:cubicBezTo>
                <a:cubicBezTo>
                  <a:pt x="1467747" y="134370"/>
                  <a:pt x="1378186" y="28854"/>
                  <a:pt x="1075765" y="63684"/>
                </a:cubicBezTo>
                <a:cubicBezTo>
                  <a:pt x="773344" y="98514"/>
                  <a:pt x="711258" y="37582"/>
                  <a:pt x="503549" y="63684"/>
                </a:cubicBezTo>
                <a:cubicBezTo>
                  <a:pt x="295840" y="89786"/>
                  <a:pt x="133963" y="39404"/>
                  <a:pt x="0" y="63684"/>
                </a:cubicBezTo>
                <a:cubicBezTo>
                  <a:pt x="-4667" y="46654"/>
                  <a:pt x="2637" y="17027"/>
                  <a:pt x="0" y="0"/>
                </a:cubicBezTo>
                <a:close/>
              </a:path>
              <a:path w="3433292" h="63684" stroke="0" extrusionOk="0">
                <a:moveTo>
                  <a:pt x="0" y="0"/>
                </a:moveTo>
                <a:cubicBezTo>
                  <a:pt x="170787" y="-60755"/>
                  <a:pt x="292070" y="26705"/>
                  <a:pt x="572215" y="0"/>
                </a:cubicBezTo>
                <a:cubicBezTo>
                  <a:pt x="852361" y="-26705"/>
                  <a:pt x="854448" y="42013"/>
                  <a:pt x="1075765" y="0"/>
                </a:cubicBezTo>
                <a:cubicBezTo>
                  <a:pt x="1297082" y="-42013"/>
                  <a:pt x="1427474" y="11074"/>
                  <a:pt x="1716646" y="0"/>
                </a:cubicBezTo>
                <a:cubicBezTo>
                  <a:pt x="2005818" y="-11074"/>
                  <a:pt x="2072577" y="43626"/>
                  <a:pt x="2254528" y="0"/>
                </a:cubicBezTo>
                <a:cubicBezTo>
                  <a:pt x="2436479" y="-43626"/>
                  <a:pt x="2570909" y="30490"/>
                  <a:pt x="2792411" y="0"/>
                </a:cubicBezTo>
                <a:cubicBezTo>
                  <a:pt x="3013913" y="-30490"/>
                  <a:pt x="3186423" y="4656"/>
                  <a:pt x="3433292" y="0"/>
                </a:cubicBezTo>
                <a:cubicBezTo>
                  <a:pt x="3436810" y="17799"/>
                  <a:pt x="3433234" y="50577"/>
                  <a:pt x="3433292" y="63684"/>
                </a:cubicBezTo>
                <a:cubicBezTo>
                  <a:pt x="3183715" y="118502"/>
                  <a:pt x="3067105" y="24879"/>
                  <a:pt x="2861077" y="63684"/>
                </a:cubicBezTo>
                <a:cubicBezTo>
                  <a:pt x="2655050" y="102489"/>
                  <a:pt x="2518375" y="13975"/>
                  <a:pt x="2391860" y="63684"/>
                </a:cubicBezTo>
                <a:cubicBezTo>
                  <a:pt x="2265345" y="113393"/>
                  <a:pt x="2018513" y="49563"/>
                  <a:pt x="1888311" y="63684"/>
                </a:cubicBezTo>
                <a:cubicBezTo>
                  <a:pt x="1758109" y="77805"/>
                  <a:pt x="1485189" y="5457"/>
                  <a:pt x="1316095" y="63684"/>
                </a:cubicBezTo>
                <a:cubicBezTo>
                  <a:pt x="1147001" y="121911"/>
                  <a:pt x="951659" y="29958"/>
                  <a:pt x="743880" y="63684"/>
                </a:cubicBezTo>
                <a:cubicBezTo>
                  <a:pt x="536101" y="97410"/>
                  <a:pt x="346361" y="3247"/>
                  <a:pt x="0" y="63684"/>
                </a:cubicBezTo>
                <a:cubicBezTo>
                  <a:pt x="-551" y="34669"/>
                  <a:pt x="3182" y="23634"/>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6" name="Title 1">
            <a:extLst>
              <a:ext uri="{FF2B5EF4-FFF2-40B4-BE49-F238E27FC236}">
                <a16:creationId xmlns:a16="http://schemas.microsoft.com/office/drawing/2014/main" id="{173E0457-7E47-D043-AF00-31B3C08BC87E}"/>
              </a:ext>
            </a:extLst>
          </p:cNvPr>
          <p:cNvSpPr txBox="1">
            <a:spLocks/>
          </p:cNvSpPr>
          <p:nvPr/>
        </p:nvSpPr>
        <p:spPr>
          <a:xfrm flipV="1">
            <a:off x="-667" y="604289"/>
            <a:ext cx="542364" cy="45719"/>
          </a:xfrm>
          <a:custGeom>
            <a:avLst/>
            <a:gdLst>
              <a:gd name="connsiteX0" fmla="*/ 0 w 542364"/>
              <a:gd name="connsiteY0" fmla="*/ 0 h 45719"/>
              <a:gd name="connsiteX1" fmla="*/ 542364 w 542364"/>
              <a:gd name="connsiteY1" fmla="*/ 0 h 45719"/>
              <a:gd name="connsiteX2" fmla="*/ 542364 w 542364"/>
              <a:gd name="connsiteY2" fmla="*/ 45719 h 45719"/>
              <a:gd name="connsiteX3" fmla="*/ 0 w 542364"/>
              <a:gd name="connsiteY3" fmla="*/ 45719 h 45719"/>
              <a:gd name="connsiteX4" fmla="*/ 0 w 542364"/>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364" h="45719" fill="none" extrusionOk="0">
                <a:moveTo>
                  <a:pt x="0" y="0"/>
                </a:moveTo>
                <a:cubicBezTo>
                  <a:pt x="171267" y="-40678"/>
                  <a:pt x="407207" y="44941"/>
                  <a:pt x="542364" y="0"/>
                </a:cubicBezTo>
                <a:cubicBezTo>
                  <a:pt x="542519" y="18101"/>
                  <a:pt x="537291" y="35733"/>
                  <a:pt x="542364" y="45719"/>
                </a:cubicBezTo>
                <a:cubicBezTo>
                  <a:pt x="296644" y="110648"/>
                  <a:pt x="138613" y="23069"/>
                  <a:pt x="0" y="45719"/>
                </a:cubicBezTo>
                <a:cubicBezTo>
                  <a:pt x="-3784" y="31532"/>
                  <a:pt x="3899" y="13283"/>
                  <a:pt x="0" y="0"/>
                </a:cubicBezTo>
                <a:close/>
              </a:path>
              <a:path w="542364" h="45719" stroke="0" extrusionOk="0">
                <a:moveTo>
                  <a:pt x="0" y="0"/>
                </a:moveTo>
                <a:cubicBezTo>
                  <a:pt x="140539" y="-55391"/>
                  <a:pt x="320021" y="45160"/>
                  <a:pt x="542364" y="0"/>
                </a:cubicBezTo>
                <a:cubicBezTo>
                  <a:pt x="542630" y="22372"/>
                  <a:pt x="539486" y="27956"/>
                  <a:pt x="542364" y="45719"/>
                </a:cubicBezTo>
                <a:cubicBezTo>
                  <a:pt x="274580" y="62974"/>
                  <a:pt x="157414" y="16779"/>
                  <a:pt x="0" y="45719"/>
                </a:cubicBezTo>
                <a:cubicBezTo>
                  <a:pt x="-3568" y="35523"/>
                  <a:pt x="4143" y="11622"/>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pic>
        <p:nvPicPr>
          <p:cNvPr id="7" name="Picture 6">
            <a:extLst>
              <a:ext uri="{FF2B5EF4-FFF2-40B4-BE49-F238E27FC236}">
                <a16:creationId xmlns:a16="http://schemas.microsoft.com/office/drawing/2014/main" id="{71303FA0-35F4-084D-8F2F-07D02B606C8F}"/>
              </a:ext>
            </a:extLst>
          </p:cNvPr>
          <p:cNvPicPr>
            <a:picLocks noChangeAspect="1"/>
          </p:cNvPicPr>
          <p:nvPr/>
        </p:nvPicPr>
        <p:blipFill>
          <a:blip r:embed="rId2"/>
          <a:stretch>
            <a:fillRect/>
          </a:stretch>
        </p:blipFill>
        <p:spPr>
          <a:xfrm>
            <a:off x="7167716" y="1261878"/>
            <a:ext cx="4629654" cy="2599437"/>
          </a:xfrm>
          <a:prstGeom prst="rect">
            <a:avLst/>
          </a:prstGeom>
        </p:spPr>
      </p:pic>
      <p:pic>
        <p:nvPicPr>
          <p:cNvPr id="10" name="Picture 9">
            <a:extLst>
              <a:ext uri="{FF2B5EF4-FFF2-40B4-BE49-F238E27FC236}">
                <a16:creationId xmlns:a16="http://schemas.microsoft.com/office/drawing/2014/main" id="{A464BB8F-CFA9-6548-89F3-940D5F160C48}"/>
              </a:ext>
            </a:extLst>
          </p:cNvPr>
          <p:cNvPicPr>
            <a:picLocks noChangeAspect="1"/>
          </p:cNvPicPr>
          <p:nvPr/>
        </p:nvPicPr>
        <p:blipFill>
          <a:blip r:embed="rId3"/>
          <a:stretch>
            <a:fillRect/>
          </a:stretch>
        </p:blipFill>
        <p:spPr>
          <a:xfrm>
            <a:off x="7167716" y="4147352"/>
            <a:ext cx="4629654" cy="2489663"/>
          </a:xfrm>
          <a:prstGeom prst="rect">
            <a:avLst/>
          </a:prstGeom>
        </p:spPr>
      </p:pic>
    </p:spTree>
    <p:extLst>
      <p:ext uri="{BB962C8B-B14F-4D97-AF65-F5344CB8AC3E}">
        <p14:creationId xmlns:p14="http://schemas.microsoft.com/office/powerpoint/2010/main" val="29910012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CEF9-6EA9-EB44-9F2A-FF171633996E}"/>
              </a:ext>
            </a:extLst>
          </p:cNvPr>
          <p:cNvSpPr>
            <a:spLocks noGrp="1"/>
          </p:cNvSpPr>
          <p:nvPr>
            <p:ph type="title"/>
          </p:nvPr>
        </p:nvSpPr>
        <p:spPr>
          <a:xfrm>
            <a:off x="327212" y="-126719"/>
            <a:ext cx="10515600" cy="1325563"/>
          </a:xfrm>
        </p:spPr>
        <p:txBody>
          <a:bodyPr/>
          <a:lstStyle/>
          <a:p>
            <a:r>
              <a:rPr lang="en-GB" b="1" dirty="0">
                <a:latin typeface="Georgia" panose="02040502050405020303" pitchFamily="18" charset="0"/>
              </a:rPr>
              <a:t>Angola and Southern Africa</a:t>
            </a:r>
          </a:p>
        </p:txBody>
      </p:sp>
      <p:sp>
        <p:nvSpPr>
          <p:cNvPr id="3" name="Content Placeholder 2">
            <a:extLst>
              <a:ext uri="{FF2B5EF4-FFF2-40B4-BE49-F238E27FC236}">
                <a16:creationId xmlns:a16="http://schemas.microsoft.com/office/drawing/2014/main" id="{2D71730D-A84A-3848-AD2B-2DF7CEAF3167}"/>
              </a:ext>
            </a:extLst>
          </p:cNvPr>
          <p:cNvSpPr>
            <a:spLocks noGrp="1"/>
          </p:cNvSpPr>
          <p:nvPr>
            <p:ph idx="1"/>
          </p:nvPr>
        </p:nvSpPr>
        <p:spPr>
          <a:xfrm>
            <a:off x="327212" y="1110410"/>
            <a:ext cx="11864788" cy="7038510"/>
          </a:xfrm>
        </p:spPr>
        <p:txBody>
          <a:bodyPr>
            <a:normAutofit/>
          </a:bodyPr>
          <a:lstStyle/>
          <a:p>
            <a:pPr marL="0" indent="0">
              <a:buNone/>
            </a:pPr>
            <a:r>
              <a:rPr lang="en-GB" dirty="0"/>
              <a:t>Soviet aid for the revolution was limited so Cuba sent in troops to halt the South African advance towards the capitol. </a:t>
            </a:r>
          </a:p>
          <a:p>
            <a:r>
              <a:rPr lang="en-GB" i="1" dirty="0"/>
              <a:t>In 1976, there were 25,000 Cuban troops in Angola, and South Africa withdrew.</a:t>
            </a:r>
          </a:p>
          <a:p>
            <a:r>
              <a:rPr lang="en-GB" i="1" dirty="0"/>
              <a:t>This decision jeopardised Cuba’s attempts in improving relations with the Organization of American States which lifted its sanctions in 1964 and West European governments that were offering low interest loans and development aid.</a:t>
            </a:r>
          </a:p>
          <a:p>
            <a:r>
              <a:rPr lang="en-GB" i="1" dirty="0"/>
              <a:t>Some saw the intervention as helping weaken South Africa’s apartheid system. The victory of the Cuban forces was the first time South Africa was forced to retreat, encouraging those struggling against the apartheid regime and those trying to end South Africa’s control of South-West Africa. Most of Angola was now ruled by the MLPA and independent movements now had a sympathetic government across the border. </a:t>
            </a:r>
          </a:p>
        </p:txBody>
      </p:sp>
      <p:sp>
        <p:nvSpPr>
          <p:cNvPr id="4" name="Title 1">
            <a:extLst>
              <a:ext uri="{FF2B5EF4-FFF2-40B4-BE49-F238E27FC236}">
                <a16:creationId xmlns:a16="http://schemas.microsoft.com/office/drawing/2014/main" id="{4AC40709-E7A2-1248-96B0-5A25289D802C}"/>
              </a:ext>
            </a:extLst>
          </p:cNvPr>
          <p:cNvSpPr txBox="1">
            <a:spLocks/>
          </p:cNvSpPr>
          <p:nvPr/>
        </p:nvSpPr>
        <p:spPr>
          <a:xfrm flipV="1">
            <a:off x="8550876" y="504220"/>
            <a:ext cx="3641124" cy="88904"/>
          </a:xfrm>
          <a:custGeom>
            <a:avLst/>
            <a:gdLst>
              <a:gd name="connsiteX0" fmla="*/ 0 w 3641124"/>
              <a:gd name="connsiteY0" fmla="*/ 0 h 88904"/>
              <a:gd name="connsiteX1" fmla="*/ 592983 w 3641124"/>
              <a:gd name="connsiteY1" fmla="*/ 0 h 88904"/>
              <a:gd name="connsiteX2" fmla="*/ 1076732 w 3641124"/>
              <a:gd name="connsiteY2" fmla="*/ 0 h 88904"/>
              <a:gd name="connsiteX3" fmla="*/ 1560482 w 3641124"/>
              <a:gd name="connsiteY3" fmla="*/ 0 h 88904"/>
              <a:gd name="connsiteX4" fmla="*/ 2007820 w 3641124"/>
              <a:gd name="connsiteY4" fmla="*/ 0 h 88904"/>
              <a:gd name="connsiteX5" fmla="*/ 2491569 w 3641124"/>
              <a:gd name="connsiteY5" fmla="*/ 0 h 88904"/>
              <a:gd name="connsiteX6" fmla="*/ 2938907 w 3641124"/>
              <a:gd name="connsiteY6" fmla="*/ 0 h 88904"/>
              <a:gd name="connsiteX7" fmla="*/ 3641124 w 3641124"/>
              <a:gd name="connsiteY7" fmla="*/ 0 h 88904"/>
              <a:gd name="connsiteX8" fmla="*/ 3641124 w 3641124"/>
              <a:gd name="connsiteY8" fmla="*/ 88904 h 88904"/>
              <a:gd name="connsiteX9" fmla="*/ 3193786 w 3641124"/>
              <a:gd name="connsiteY9" fmla="*/ 88904 h 88904"/>
              <a:gd name="connsiteX10" fmla="*/ 2673625 w 3641124"/>
              <a:gd name="connsiteY10" fmla="*/ 88904 h 88904"/>
              <a:gd name="connsiteX11" fmla="*/ 2262698 w 3641124"/>
              <a:gd name="connsiteY11" fmla="*/ 88904 h 88904"/>
              <a:gd name="connsiteX12" fmla="*/ 1706127 w 3641124"/>
              <a:gd name="connsiteY12" fmla="*/ 88904 h 88904"/>
              <a:gd name="connsiteX13" fmla="*/ 1258789 w 3641124"/>
              <a:gd name="connsiteY13" fmla="*/ 88904 h 88904"/>
              <a:gd name="connsiteX14" fmla="*/ 775039 w 3641124"/>
              <a:gd name="connsiteY14" fmla="*/ 88904 h 88904"/>
              <a:gd name="connsiteX15" fmla="*/ 0 w 3641124"/>
              <a:gd name="connsiteY15" fmla="*/ 88904 h 88904"/>
              <a:gd name="connsiteX16" fmla="*/ 0 w 3641124"/>
              <a:gd name="connsiteY16" fmla="*/ 0 h 8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41124" h="88904" fill="none" extrusionOk="0">
                <a:moveTo>
                  <a:pt x="0" y="0"/>
                </a:moveTo>
                <a:cubicBezTo>
                  <a:pt x="162803" y="-55686"/>
                  <a:pt x="357066" y="40274"/>
                  <a:pt x="592983" y="0"/>
                </a:cubicBezTo>
                <a:cubicBezTo>
                  <a:pt x="828900" y="-40274"/>
                  <a:pt x="940858" y="57078"/>
                  <a:pt x="1076732" y="0"/>
                </a:cubicBezTo>
                <a:cubicBezTo>
                  <a:pt x="1212606" y="-57078"/>
                  <a:pt x="1423736" y="12802"/>
                  <a:pt x="1560482" y="0"/>
                </a:cubicBezTo>
                <a:cubicBezTo>
                  <a:pt x="1697228" y="-12802"/>
                  <a:pt x="1810279" y="13683"/>
                  <a:pt x="2007820" y="0"/>
                </a:cubicBezTo>
                <a:cubicBezTo>
                  <a:pt x="2205361" y="-13683"/>
                  <a:pt x="2256011" y="13559"/>
                  <a:pt x="2491569" y="0"/>
                </a:cubicBezTo>
                <a:cubicBezTo>
                  <a:pt x="2727127" y="-13559"/>
                  <a:pt x="2847063" y="1258"/>
                  <a:pt x="2938907" y="0"/>
                </a:cubicBezTo>
                <a:cubicBezTo>
                  <a:pt x="3030751" y="-1258"/>
                  <a:pt x="3380449" y="9394"/>
                  <a:pt x="3641124" y="0"/>
                </a:cubicBezTo>
                <a:cubicBezTo>
                  <a:pt x="3642738" y="31415"/>
                  <a:pt x="3640106" y="45248"/>
                  <a:pt x="3641124" y="88904"/>
                </a:cubicBezTo>
                <a:cubicBezTo>
                  <a:pt x="3491988" y="123114"/>
                  <a:pt x="3409441" y="70370"/>
                  <a:pt x="3193786" y="88904"/>
                </a:cubicBezTo>
                <a:cubicBezTo>
                  <a:pt x="2978131" y="107438"/>
                  <a:pt x="2899106" y="39813"/>
                  <a:pt x="2673625" y="88904"/>
                </a:cubicBezTo>
                <a:cubicBezTo>
                  <a:pt x="2448144" y="137995"/>
                  <a:pt x="2351969" y="69294"/>
                  <a:pt x="2262698" y="88904"/>
                </a:cubicBezTo>
                <a:cubicBezTo>
                  <a:pt x="2173427" y="108514"/>
                  <a:pt x="1949928" y="32818"/>
                  <a:pt x="1706127" y="88904"/>
                </a:cubicBezTo>
                <a:cubicBezTo>
                  <a:pt x="1462326" y="144990"/>
                  <a:pt x="1402488" y="59423"/>
                  <a:pt x="1258789" y="88904"/>
                </a:cubicBezTo>
                <a:cubicBezTo>
                  <a:pt x="1115090" y="118385"/>
                  <a:pt x="976522" y="61052"/>
                  <a:pt x="775039" y="88904"/>
                </a:cubicBezTo>
                <a:cubicBezTo>
                  <a:pt x="573556" y="116756"/>
                  <a:pt x="300399" y="69714"/>
                  <a:pt x="0" y="88904"/>
                </a:cubicBezTo>
                <a:cubicBezTo>
                  <a:pt x="-1132" y="69454"/>
                  <a:pt x="348" y="34668"/>
                  <a:pt x="0" y="0"/>
                </a:cubicBezTo>
                <a:close/>
              </a:path>
              <a:path w="3641124" h="88904" stroke="0" extrusionOk="0">
                <a:moveTo>
                  <a:pt x="0" y="0"/>
                </a:moveTo>
                <a:cubicBezTo>
                  <a:pt x="175865" y="-7444"/>
                  <a:pt x="331041" y="21772"/>
                  <a:pt x="520161" y="0"/>
                </a:cubicBezTo>
                <a:cubicBezTo>
                  <a:pt x="709281" y="-21772"/>
                  <a:pt x="804150" y="17783"/>
                  <a:pt x="967499" y="0"/>
                </a:cubicBezTo>
                <a:cubicBezTo>
                  <a:pt x="1130848" y="-17783"/>
                  <a:pt x="1429850" y="18572"/>
                  <a:pt x="1560482" y="0"/>
                </a:cubicBezTo>
                <a:cubicBezTo>
                  <a:pt x="1691114" y="-18572"/>
                  <a:pt x="1813090" y="27978"/>
                  <a:pt x="2044231" y="0"/>
                </a:cubicBezTo>
                <a:cubicBezTo>
                  <a:pt x="2275372" y="-27978"/>
                  <a:pt x="2313503" y="48516"/>
                  <a:pt x="2527980" y="0"/>
                </a:cubicBezTo>
                <a:cubicBezTo>
                  <a:pt x="2742457" y="-48516"/>
                  <a:pt x="2824258" y="63128"/>
                  <a:pt x="3084552" y="0"/>
                </a:cubicBezTo>
                <a:cubicBezTo>
                  <a:pt x="3344846" y="-63128"/>
                  <a:pt x="3412598" y="39423"/>
                  <a:pt x="3641124" y="0"/>
                </a:cubicBezTo>
                <a:cubicBezTo>
                  <a:pt x="3651351" y="43394"/>
                  <a:pt x="3633001" y="62410"/>
                  <a:pt x="3641124" y="88904"/>
                </a:cubicBezTo>
                <a:cubicBezTo>
                  <a:pt x="3466650" y="89822"/>
                  <a:pt x="3349938" y="38444"/>
                  <a:pt x="3193786" y="88904"/>
                </a:cubicBezTo>
                <a:cubicBezTo>
                  <a:pt x="3037634" y="139364"/>
                  <a:pt x="2920668" y="77230"/>
                  <a:pt x="2746448" y="88904"/>
                </a:cubicBezTo>
                <a:cubicBezTo>
                  <a:pt x="2572228" y="100578"/>
                  <a:pt x="2434211" y="82198"/>
                  <a:pt x="2226287" y="88904"/>
                </a:cubicBezTo>
                <a:cubicBezTo>
                  <a:pt x="2018363" y="95610"/>
                  <a:pt x="1912050" y="41048"/>
                  <a:pt x="1706127" y="88904"/>
                </a:cubicBezTo>
                <a:cubicBezTo>
                  <a:pt x="1500204" y="136760"/>
                  <a:pt x="1417893" y="80660"/>
                  <a:pt x="1149555" y="88904"/>
                </a:cubicBezTo>
                <a:cubicBezTo>
                  <a:pt x="881217" y="97148"/>
                  <a:pt x="792540" y="29297"/>
                  <a:pt x="629394" y="88904"/>
                </a:cubicBezTo>
                <a:cubicBezTo>
                  <a:pt x="466248" y="148511"/>
                  <a:pt x="164008" y="59478"/>
                  <a:pt x="0" y="88904"/>
                </a:cubicBezTo>
                <a:cubicBezTo>
                  <a:pt x="-1453" y="53406"/>
                  <a:pt x="10016" y="24345"/>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EE5606E0-A01C-204D-BC8E-980F73299AF5}"/>
              </a:ext>
            </a:extLst>
          </p:cNvPr>
          <p:cNvSpPr txBox="1">
            <a:spLocks/>
          </p:cNvSpPr>
          <p:nvPr/>
        </p:nvSpPr>
        <p:spPr>
          <a:xfrm flipV="1">
            <a:off x="1" y="547404"/>
            <a:ext cx="327211" cy="51690"/>
          </a:xfrm>
          <a:custGeom>
            <a:avLst/>
            <a:gdLst>
              <a:gd name="connsiteX0" fmla="*/ 0 w 327211"/>
              <a:gd name="connsiteY0" fmla="*/ 0 h 51690"/>
              <a:gd name="connsiteX1" fmla="*/ 327211 w 327211"/>
              <a:gd name="connsiteY1" fmla="*/ 0 h 51690"/>
              <a:gd name="connsiteX2" fmla="*/ 327211 w 327211"/>
              <a:gd name="connsiteY2" fmla="*/ 51690 h 51690"/>
              <a:gd name="connsiteX3" fmla="*/ 0 w 327211"/>
              <a:gd name="connsiteY3" fmla="*/ 51690 h 51690"/>
              <a:gd name="connsiteX4" fmla="*/ 0 w 327211"/>
              <a:gd name="connsiteY4" fmla="*/ 0 h 51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211" h="51690" fill="none" extrusionOk="0">
                <a:moveTo>
                  <a:pt x="0" y="0"/>
                </a:moveTo>
                <a:cubicBezTo>
                  <a:pt x="96892" y="-2222"/>
                  <a:pt x="250549" y="14548"/>
                  <a:pt x="327211" y="0"/>
                </a:cubicBezTo>
                <a:cubicBezTo>
                  <a:pt x="327830" y="19799"/>
                  <a:pt x="326937" y="28262"/>
                  <a:pt x="327211" y="51690"/>
                </a:cubicBezTo>
                <a:cubicBezTo>
                  <a:pt x="171197" y="68955"/>
                  <a:pt x="91937" y="25170"/>
                  <a:pt x="0" y="51690"/>
                </a:cubicBezTo>
                <a:cubicBezTo>
                  <a:pt x="-5373" y="40479"/>
                  <a:pt x="2939" y="12017"/>
                  <a:pt x="0" y="0"/>
                </a:cubicBezTo>
                <a:close/>
              </a:path>
              <a:path w="327211" h="51690" stroke="0" extrusionOk="0">
                <a:moveTo>
                  <a:pt x="0" y="0"/>
                </a:moveTo>
                <a:cubicBezTo>
                  <a:pt x="104153" y="-16908"/>
                  <a:pt x="213335" y="25222"/>
                  <a:pt x="327211" y="0"/>
                </a:cubicBezTo>
                <a:cubicBezTo>
                  <a:pt x="327977" y="21088"/>
                  <a:pt x="325803" y="32568"/>
                  <a:pt x="327211" y="51690"/>
                </a:cubicBezTo>
                <a:cubicBezTo>
                  <a:pt x="186962" y="81091"/>
                  <a:pt x="66244" y="22125"/>
                  <a:pt x="0" y="51690"/>
                </a:cubicBezTo>
                <a:cubicBezTo>
                  <a:pt x="-2384" y="36571"/>
                  <a:pt x="2069" y="14979"/>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24239734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CEF9-6EA9-EB44-9F2A-FF171633996E}"/>
              </a:ext>
            </a:extLst>
          </p:cNvPr>
          <p:cNvSpPr>
            <a:spLocks noGrp="1"/>
          </p:cNvSpPr>
          <p:nvPr>
            <p:ph type="title"/>
          </p:nvPr>
        </p:nvSpPr>
        <p:spPr>
          <a:xfrm>
            <a:off x="327212" y="-126719"/>
            <a:ext cx="10515600" cy="1325563"/>
          </a:xfrm>
        </p:spPr>
        <p:txBody>
          <a:bodyPr/>
          <a:lstStyle/>
          <a:p>
            <a:r>
              <a:rPr lang="en-GB" b="1" dirty="0">
                <a:latin typeface="Georgia" panose="02040502050405020303" pitchFamily="18" charset="0"/>
              </a:rPr>
              <a:t>Angola and Southern Africa</a:t>
            </a:r>
          </a:p>
        </p:txBody>
      </p:sp>
      <p:sp>
        <p:nvSpPr>
          <p:cNvPr id="3" name="Content Placeholder 2">
            <a:extLst>
              <a:ext uri="{FF2B5EF4-FFF2-40B4-BE49-F238E27FC236}">
                <a16:creationId xmlns:a16="http://schemas.microsoft.com/office/drawing/2014/main" id="{2D71730D-A84A-3848-AD2B-2DF7CEAF3167}"/>
              </a:ext>
            </a:extLst>
          </p:cNvPr>
          <p:cNvSpPr>
            <a:spLocks noGrp="1"/>
          </p:cNvSpPr>
          <p:nvPr>
            <p:ph idx="1"/>
          </p:nvPr>
        </p:nvSpPr>
        <p:spPr>
          <a:xfrm>
            <a:off x="327212" y="1110410"/>
            <a:ext cx="11864788" cy="7038510"/>
          </a:xfrm>
        </p:spPr>
        <p:txBody>
          <a:bodyPr>
            <a:normAutofit/>
          </a:bodyPr>
          <a:lstStyle/>
          <a:p>
            <a:pPr marL="0" indent="0">
              <a:buNone/>
            </a:pPr>
            <a:r>
              <a:rPr lang="en-GB" dirty="0"/>
              <a:t>The troops remained in Angola during the late 1970s and South African forces continued to attack Angola from South-West Africa. US President Carter offered to normalise relations with Cuba and to end sanctions if Castro would agree to withdraw his troops. Castro said it was up to the Angolan government, as it was they who requested his help.</a:t>
            </a:r>
          </a:p>
          <a:p>
            <a:r>
              <a:rPr lang="en-GB" i="1" dirty="0"/>
              <a:t>After Reagan replaced Carter in the 1980s, these offers were withdrawn and Cuba paid a high price for its foreign policy. Under Reagan, South Africa was encouraged to step up its actions against Angola.</a:t>
            </a:r>
          </a:p>
          <a:p>
            <a:pPr marL="0" indent="0">
              <a:buNone/>
            </a:pPr>
            <a:r>
              <a:rPr lang="en-GB" dirty="0"/>
              <a:t>In September 1987, South Africa launched a major attack in south-east Angola. This was condemned by the UN but the US ensured no sanctions were imposed on South Africa and ensured no international aid was given to Angola. </a:t>
            </a:r>
          </a:p>
          <a:p>
            <a:r>
              <a:rPr lang="en-GB" i="1" dirty="0"/>
              <a:t>The South African advance was halted at the Battle of </a:t>
            </a:r>
            <a:r>
              <a:rPr lang="en-GB" i="1" dirty="0" err="1"/>
              <a:t>Cuito</a:t>
            </a:r>
            <a:r>
              <a:rPr lang="en-GB" i="1" dirty="0"/>
              <a:t> </a:t>
            </a:r>
            <a:r>
              <a:rPr lang="en-GB" i="1" dirty="0" err="1"/>
              <a:t>Cuanavale</a:t>
            </a:r>
            <a:r>
              <a:rPr lang="en-GB" i="1" dirty="0"/>
              <a:t> on the 23</a:t>
            </a:r>
            <a:r>
              <a:rPr lang="en-GB" i="1" baseline="30000" dirty="0"/>
              <a:t>rd</a:t>
            </a:r>
            <a:r>
              <a:rPr lang="en-GB" i="1" dirty="0"/>
              <a:t> March 1988 by Cuban troops in Angola.</a:t>
            </a:r>
          </a:p>
          <a:p>
            <a:pPr marL="0" indent="0">
              <a:buNone/>
            </a:pPr>
            <a:endParaRPr lang="en-GB" dirty="0"/>
          </a:p>
        </p:txBody>
      </p:sp>
      <p:sp>
        <p:nvSpPr>
          <p:cNvPr id="4" name="Title 1">
            <a:extLst>
              <a:ext uri="{FF2B5EF4-FFF2-40B4-BE49-F238E27FC236}">
                <a16:creationId xmlns:a16="http://schemas.microsoft.com/office/drawing/2014/main" id="{5B59166E-D8C1-7544-8143-07086D8A7596}"/>
              </a:ext>
            </a:extLst>
          </p:cNvPr>
          <p:cNvSpPr txBox="1">
            <a:spLocks/>
          </p:cNvSpPr>
          <p:nvPr/>
        </p:nvSpPr>
        <p:spPr>
          <a:xfrm flipV="1">
            <a:off x="8550876" y="504220"/>
            <a:ext cx="3641124" cy="88904"/>
          </a:xfrm>
          <a:custGeom>
            <a:avLst/>
            <a:gdLst>
              <a:gd name="connsiteX0" fmla="*/ 0 w 3641124"/>
              <a:gd name="connsiteY0" fmla="*/ 0 h 88904"/>
              <a:gd name="connsiteX1" fmla="*/ 592983 w 3641124"/>
              <a:gd name="connsiteY1" fmla="*/ 0 h 88904"/>
              <a:gd name="connsiteX2" fmla="*/ 1076732 w 3641124"/>
              <a:gd name="connsiteY2" fmla="*/ 0 h 88904"/>
              <a:gd name="connsiteX3" fmla="*/ 1560482 w 3641124"/>
              <a:gd name="connsiteY3" fmla="*/ 0 h 88904"/>
              <a:gd name="connsiteX4" fmla="*/ 2007820 w 3641124"/>
              <a:gd name="connsiteY4" fmla="*/ 0 h 88904"/>
              <a:gd name="connsiteX5" fmla="*/ 2491569 w 3641124"/>
              <a:gd name="connsiteY5" fmla="*/ 0 h 88904"/>
              <a:gd name="connsiteX6" fmla="*/ 2938907 w 3641124"/>
              <a:gd name="connsiteY6" fmla="*/ 0 h 88904"/>
              <a:gd name="connsiteX7" fmla="*/ 3641124 w 3641124"/>
              <a:gd name="connsiteY7" fmla="*/ 0 h 88904"/>
              <a:gd name="connsiteX8" fmla="*/ 3641124 w 3641124"/>
              <a:gd name="connsiteY8" fmla="*/ 88904 h 88904"/>
              <a:gd name="connsiteX9" fmla="*/ 3193786 w 3641124"/>
              <a:gd name="connsiteY9" fmla="*/ 88904 h 88904"/>
              <a:gd name="connsiteX10" fmla="*/ 2673625 w 3641124"/>
              <a:gd name="connsiteY10" fmla="*/ 88904 h 88904"/>
              <a:gd name="connsiteX11" fmla="*/ 2262698 w 3641124"/>
              <a:gd name="connsiteY11" fmla="*/ 88904 h 88904"/>
              <a:gd name="connsiteX12" fmla="*/ 1706127 w 3641124"/>
              <a:gd name="connsiteY12" fmla="*/ 88904 h 88904"/>
              <a:gd name="connsiteX13" fmla="*/ 1258789 w 3641124"/>
              <a:gd name="connsiteY13" fmla="*/ 88904 h 88904"/>
              <a:gd name="connsiteX14" fmla="*/ 775039 w 3641124"/>
              <a:gd name="connsiteY14" fmla="*/ 88904 h 88904"/>
              <a:gd name="connsiteX15" fmla="*/ 0 w 3641124"/>
              <a:gd name="connsiteY15" fmla="*/ 88904 h 88904"/>
              <a:gd name="connsiteX16" fmla="*/ 0 w 3641124"/>
              <a:gd name="connsiteY16" fmla="*/ 0 h 8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41124" h="88904" fill="none" extrusionOk="0">
                <a:moveTo>
                  <a:pt x="0" y="0"/>
                </a:moveTo>
                <a:cubicBezTo>
                  <a:pt x="162803" y="-55686"/>
                  <a:pt x="357066" y="40274"/>
                  <a:pt x="592983" y="0"/>
                </a:cubicBezTo>
                <a:cubicBezTo>
                  <a:pt x="828900" y="-40274"/>
                  <a:pt x="940858" y="57078"/>
                  <a:pt x="1076732" y="0"/>
                </a:cubicBezTo>
                <a:cubicBezTo>
                  <a:pt x="1212606" y="-57078"/>
                  <a:pt x="1423736" y="12802"/>
                  <a:pt x="1560482" y="0"/>
                </a:cubicBezTo>
                <a:cubicBezTo>
                  <a:pt x="1697228" y="-12802"/>
                  <a:pt x="1810279" y="13683"/>
                  <a:pt x="2007820" y="0"/>
                </a:cubicBezTo>
                <a:cubicBezTo>
                  <a:pt x="2205361" y="-13683"/>
                  <a:pt x="2256011" y="13559"/>
                  <a:pt x="2491569" y="0"/>
                </a:cubicBezTo>
                <a:cubicBezTo>
                  <a:pt x="2727127" y="-13559"/>
                  <a:pt x="2847063" y="1258"/>
                  <a:pt x="2938907" y="0"/>
                </a:cubicBezTo>
                <a:cubicBezTo>
                  <a:pt x="3030751" y="-1258"/>
                  <a:pt x="3380449" y="9394"/>
                  <a:pt x="3641124" y="0"/>
                </a:cubicBezTo>
                <a:cubicBezTo>
                  <a:pt x="3642738" y="31415"/>
                  <a:pt x="3640106" y="45248"/>
                  <a:pt x="3641124" y="88904"/>
                </a:cubicBezTo>
                <a:cubicBezTo>
                  <a:pt x="3491988" y="123114"/>
                  <a:pt x="3409441" y="70370"/>
                  <a:pt x="3193786" y="88904"/>
                </a:cubicBezTo>
                <a:cubicBezTo>
                  <a:pt x="2978131" y="107438"/>
                  <a:pt x="2899106" y="39813"/>
                  <a:pt x="2673625" y="88904"/>
                </a:cubicBezTo>
                <a:cubicBezTo>
                  <a:pt x="2448144" y="137995"/>
                  <a:pt x="2351969" y="69294"/>
                  <a:pt x="2262698" y="88904"/>
                </a:cubicBezTo>
                <a:cubicBezTo>
                  <a:pt x="2173427" y="108514"/>
                  <a:pt x="1949928" y="32818"/>
                  <a:pt x="1706127" y="88904"/>
                </a:cubicBezTo>
                <a:cubicBezTo>
                  <a:pt x="1462326" y="144990"/>
                  <a:pt x="1402488" y="59423"/>
                  <a:pt x="1258789" y="88904"/>
                </a:cubicBezTo>
                <a:cubicBezTo>
                  <a:pt x="1115090" y="118385"/>
                  <a:pt x="976522" y="61052"/>
                  <a:pt x="775039" y="88904"/>
                </a:cubicBezTo>
                <a:cubicBezTo>
                  <a:pt x="573556" y="116756"/>
                  <a:pt x="300399" y="69714"/>
                  <a:pt x="0" y="88904"/>
                </a:cubicBezTo>
                <a:cubicBezTo>
                  <a:pt x="-1132" y="69454"/>
                  <a:pt x="348" y="34668"/>
                  <a:pt x="0" y="0"/>
                </a:cubicBezTo>
                <a:close/>
              </a:path>
              <a:path w="3641124" h="88904" stroke="0" extrusionOk="0">
                <a:moveTo>
                  <a:pt x="0" y="0"/>
                </a:moveTo>
                <a:cubicBezTo>
                  <a:pt x="175865" y="-7444"/>
                  <a:pt x="331041" y="21772"/>
                  <a:pt x="520161" y="0"/>
                </a:cubicBezTo>
                <a:cubicBezTo>
                  <a:pt x="709281" y="-21772"/>
                  <a:pt x="804150" y="17783"/>
                  <a:pt x="967499" y="0"/>
                </a:cubicBezTo>
                <a:cubicBezTo>
                  <a:pt x="1130848" y="-17783"/>
                  <a:pt x="1429850" y="18572"/>
                  <a:pt x="1560482" y="0"/>
                </a:cubicBezTo>
                <a:cubicBezTo>
                  <a:pt x="1691114" y="-18572"/>
                  <a:pt x="1813090" y="27978"/>
                  <a:pt x="2044231" y="0"/>
                </a:cubicBezTo>
                <a:cubicBezTo>
                  <a:pt x="2275372" y="-27978"/>
                  <a:pt x="2313503" y="48516"/>
                  <a:pt x="2527980" y="0"/>
                </a:cubicBezTo>
                <a:cubicBezTo>
                  <a:pt x="2742457" y="-48516"/>
                  <a:pt x="2824258" y="63128"/>
                  <a:pt x="3084552" y="0"/>
                </a:cubicBezTo>
                <a:cubicBezTo>
                  <a:pt x="3344846" y="-63128"/>
                  <a:pt x="3412598" y="39423"/>
                  <a:pt x="3641124" y="0"/>
                </a:cubicBezTo>
                <a:cubicBezTo>
                  <a:pt x="3651351" y="43394"/>
                  <a:pt x="3633001" y="62410"/>
                  <a:pt x="3641124" y="88904"/>
                </a:cubicBezTo>
                <a:cubicBezTo>
                  <a:pt x="3466650" y="89822"/>
                  <a:pt x="3349938" y="38444"/>
                  <a:pt x="3193786" y="88904"/>
                </a:cubicBezTo>
                <a:cubicBezTo>
                  <a:pt x="3037634" y="139364"/>
                  <a:pt x="2920668" y="77230"/>
                  <a:pt x="2746448" y="88904"/>
                </a:cubicBezTo>
                <a:cubicBezTo>
                  <a:pt x="2572228" y="100578"/>
                  <a:pt x="2434211" y="82198"/>
                  <a:pt x="2226287" y="88904"/>
                </a:cubicBezTo>
                <a:cubicBezTo>
                  <a:pt x="2018363" y="95610"/>
                  <a:pt x="1912050" y="41048"/>
                  <a:pt x="1706127" y="88904"/>
                </a:cubicBezTo>
                <a:cubicBezTo>
                  <a:pt x="1500204" y="136760"/>
                  <a:pt x="1417893" y="80660"/>
                  <a:pt x="1149555" y="88904"/>
                </a:cubicBezTo>
                <a:cubicBezTo>
                  <a:pt x="881217" y="97148"/>
                  <a:pt x="792540" y="29297"/>
                  <a:pt x="629394" y="88904"/>
                </a:cubicBezTo>
                <a:cubicBezTo>
                  <a:pt x="466248" y="148511"/>
                  <a:pt x="164008" y="59478"/>
                  <a:pt x="0" y="88904"/>
                </a:cubicBezTo>
                <a:cubicBezTo>
                  <a:pt x="-1453" y="53406"/>
                  <a:pt x="10016" y="24345"/>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239B3619-A3A8-0541-AE84-101BB2D9DA09}"/>
              </a:ext>
            </a:extLst>
          </p:cNvPr>
          <p:cNvSpPr txBox="1">
            <a:spLocks/>
          </p:cNvSpPr>
          <p:nvPr/>
        </p:nvSpPr>
        <p:spPr>
          <a:xfrm flipV="1">
            <a:off x="1" y="547404"/>
            <a:ext cx="327211" cy="51690"/>
          </a:xfrm>
          <a:custGeom>
            <a:avLst/>
            <a:gdLst>
              <a:gd name="connsiteX0" fmla="*/ 0 w 327211"/>
              <a:gd name="connsiteY0" fmla="*/ 0 h 51690"/>
              <a:gd name="connsiteX1" fmla="*/ 327211 w 327211"/>
              <a:gd name="connsiteY1" fmla="*/ 0 h 51690"/>
              <a:gd name="connsiteX2" fmla="*/ 327211 w 327211"/>
              <a:gd name="connsiteY2" fmla="*/ 51690 h 51690"/>
              <a:gd name="connsiteX3" fmla="*/ 0 w 327211"/>
              <a:gd name="connsiteY3" fmla="*/ 51690 h 51690"/>
              <a:gd name="connsiteX4" fmla="*/ 0 w 327211"/>
              <a:gd name="connsiteY4" fmla="*/ 0 h 51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211" h="51690" fill="none" extrusionOk="0">
                <a:moveTo>
                  <a:pt x="0" y="0"/>
                </a:moveTo>
                <a:cubicBezTo>
                  <a:pt x="96892" y="-2222"/>
                  <a:pt x="250549" y="14548"/>
                  <a:pt x="327211" y="0"/>
                </a:cubicBezTo>
                <a:cubicBezTo>
                  <a:pt x="327830" y="19799"/>
                  <a:pt x="326937" y="28262"/>
                  <a:pt x="327211" y="51690"/>
                </a:cubicBezTo>
                <a:cubicBezTo>
                  <a:pt x="171197" y="68955"/>
                  <a:pt x="91937" y="25170"/>
                  <a:pt x="0" y="51690"/>
                </a:cubicBezTo>
                <a:cubicBezTo>
                  <a:pt x="-5373" y="40479"/>
                  <a:pt x="2939" y="12017"/>
                  <a:pt x="0" y="0"/>
                </a:cubicBezTo>
                <a:close/>
              </a:path>
              <a:path w="327211" h="51690" stroke="0" extrusionOk="0">
                <a:moveTo>
                  <a:pt x="0" y="0"/>
                </a:moveTo>
                <a:cubicBezTo>
                  <a:pt x="104153" y="-16908"/>
                  <a:pt x="213335" y="25222"/>
                  <a:pt x="327211" y="0"/>
                </a:cubicBezTo>
                <a:cubicBezTo>
                  <a:pt x="327977" y="21088"/>
                  <a:pt x="325803" y="32568"/>
                  <a:pt x="327211" y="51690"/>
                </a:cubicBezTo>
                <a:cubicBezTo>
                  <a:pt x="186962" y="81091"/>
                  <a:pt x="66244" y="22125"/>
                  <a:pt x="0" y="51690"/>
                </a:cubicBezTo>
                <a:cubicBezTo>
                  <a:pt x="-2384" y="36571"/>
                  <a:pt x="2069" y="14979"/>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4210366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CEF9-6EA9-EB44-9F2A-FF171633996E}"/>
              </a:ext>
            </a:extLst>
          </p:cNvPr>
          <p:cNvSpPr>
            <a:spLocks noGrp="1"/>
          </p:cNvSpPr>
          <p:nvPr>
            <p:ph type="title"/>
          </p:nvPr>
        </p:nvSpPr>
        <p:spPr>
          <a:xfrm>
            <a:off x="327212" y="-126719"/>
            <a:ext cx="10515600" cy="1325563"/>
          </a:xfrm>
        </p:spPr>
        <p:txBody>
          <a:bodyPr/>
          <a:lstStyle/>
          <a:p>
            <a:r>
              <a:rPr lang="en-GB" b="1" dirty="0">
                <a:latin typeface="Georgia" panose="02040502050405020303" pitchFamily="18" charset="0"/>
              </a:rPr>
              <a:t>Angola and Southern Africa</a:t>
            </a:r>
          </a:p>
        </p:txBody>
      </p:sp>
      <p:sp>
        <p:nvSpPr>
          <p:cNvPr id="3" name="Content Placeholder 2">
            <a:extLst>
              <a:ext uri="{FF2B5EF4-FFF2-40B4-BE49-F238E27FC236}">
                <a16:creationId xmlns:a16="http://schemas.microsoft.com/office/drawing/2014/main" id="{2D71730D-A84A-3848-AD2B-2DF7CEAF3167}"/>
              </a:ext>
            </a:extLst>
          </p:cNvPr>
          <p:cNvSpPr>
            <a:spLocks noGrp="1"/>
          </p:cNvSpPr>
          <p:nvPr>
            <p:ph idx="1"/>
          </p:nvPr>
        </p:nvSpPr>
        <p:spPr>
          <a:xfrm>
            <a:off x="327212" y="1110410"/>
            <a:ext cx="11864788" cy="7038510"/>
          </a:xfrm>
        </p:spPr>
        <p:txBody>
          <a:bodyPr>
            <a:normAutofit/>
          </a:bodyPr>
          <a:lstStyle/>
          <a:p>
            <a:pPr marL="0" indent="0">
              <a:buNone/>
            </a:pPr>
            <a:r>
              <a:rPr lang="en-GB" dirty="0"/>
              <a:t>Castro had sent his best troops and most modern weapons. After the victory, Cuban and Angolan troops pushed the South-African troops back across the border with South-West Africa.</a:t>
            </a:r>
          </a:p>
          <a:p>
            <a:pPr marL="0" indent="0">
              <a:buNone/>
            </a:pPr>
            <a:endParaRPr lang="en-GB" dirty="0"/>
          </a:p>
          <a:p>
            <a:pPr marL="0" indent="0">
              <a:buNone/>
            </a:pPr>
            <a:r>
              <a:rPr lang="en-GB" dirty="0"/>
              <a:t>In December, the threat of Cuban troops crossing the border forced the US to push SA into agreeing to end its support of Angolan rebels and to UN-supervised elections in South-West Africa. Cuba gradually withdrew its troops from Angola.</a:t>
            </a:r>
          </a:p>
          <a:p>
            <a:pPr marL="0" indent="0">
              <a:buNone/>
            </a:pPr>
            <a:endParaRPr lang="en-GB" dirty="0"/>
          </a:p>
          <a:p>
            <a:pPr marL="0" indent="0">
              <a:buNone/>
            </a:pPr>
            <a:r>
              <a:rPr lang="en-GB" dirty="0"/>
              <a:t>Nelson Mandela mentioned that Cuban involvement in Angola had played a big part in the eventual fall of the apartheid regime in South Africa, and that it was an unparalleled example of selfless internationalism. Overall, in this campaign, 2,400 Cubans were killed</a:t>
            </a:r>
          </a:p>
        </p:txBody>
      </p:sp>
      <p:sp>
        <p:nvSpPr>
          <p:cNvPr id="4" name="Title 1">
            <a:extLst>
              <a:ext uri="{FF2B5EF4-FFF2-40B4-BE49-F238E27FC236}">
                <a16:creationId xmlns:a16="http://schemas.microsoft.com/office/drawing/2014/main" id="{DF1CD9C0-4798-B741-9F0D-B947BC702FF7}"/>
              </a:ext>
            </a:extLst>
          </p:cNvPr>
          <p:cNvSpPr txBox="1">
            <a:spLocks/>
          </p:cNvSpPr>
          <p:nvPr/>
        </p:nvSpPr>
        <p:spPr>
          <a:xfrm flipV="1">
            <a:off x="8550876" y="547404"/>
            <a:ext cx="3641124" cy="45719"/>
          </a:xfrm>
          <a:custGeom>
            <a:avLst/>
            <a:gdLst>
              <a:gd name="connsiteX0" fmla="*/ 0 w 3641124"/>
              <a:gd name="connsiteY0" fmla="*/ 0 h 45719"/>
              <a:gd name="connsiteX1" fmla="*/ 592983 w 3641124"/>
              <a:gd name="connsiteY1" fmla="*/ 0 h 45719"/>
              <a:gd name="connsiteX2" fmla="*/ 1076732 w 3641124"/>
              <a:gd name="connsiteY2" fmla="*/ 0 h 45719"/>
              <a:gd name="connsiteX3" fmla="*/ 1560482 w 3641124"/>
              <a:gd name="connsiteY3" fmla="*/ 0 h 45719"/>
              <a:gd name="connsiteX4" fmla="*/ 2007820 w 3641124"/>
              <a:gd name="connsiteY4" fmla="*/ 0 h 45719"/>
              <a:gd name="connsiteX5" fmla="*/ 2491569 w 3641124"/>
              <a:gd name="connsiteY5" fmla="*/ 0 h 45719"/>
              <a:gd name="connsiteX6" fmla="*/ 2938907 w 3641124"/>
              <a:gd name="connsiteY6" fmla="*/ 0 h 45719"/>
              <a:gd name="connsiteX7" fmla="*/ 3641124 w 3641124"/>
              <a:gd name="connsiteY7" fmla="*/ 0 h 45719"/>
              <a:gd name="connsiteX8" fmla="*/ 3641124 w 3641124"/>
              <a:gd name="connsiteY8" fmla="*/ 45719 h 45719"/>
              <a:gd name="connsiteX9" fmla="*/ 3193786 w 3641124"/>
              <a:gd name="connsiteY9" fmla="*/ 45719 h 45719"/>
              <a:gd name="connsiteX10" fmla="*/ 2673625 w 3641124"/>
              <a:gd name="connsiteY10" fmla="*/ 45719 h 45719"/>
              <a:gd name="connsiteX11" fmla="*/ 2262698 w 3641124"/>
              <a:gd name="connsiteY11" fmla="*/ 45719 h 45719"/>
              <a:gd name="connsiteX12" fmla="*/ 1706127 w 3641124"/>
              <a:gd name="connsiteY12" fmla="*/ 45719 h 45719"/>
              <a:gd name="connsiteX13" fmla="*/ 1258789 w 3641124"/>
              <a:gd name="connsiteY13" fmla="*/ 45719 h 45719"/>
              <a:gd name="connsiteX14" fmla="*/ 775039 w 3641124"/>
              <a:gd name="connsiteY14" fmla="*/ 45719 h 45719"/>
              <a:gd name="connsiteX15" fmla="*/ 0 w 3641124"/>
              <a:gd name="connsiteY15" fmla="*/ 45719 h 45719"/>
              <a:gd name="connsiteX16" fmla="*/ 0 w 3641124"/>
              <a:gd name="connsiteY1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41124" h="45719" fill="none" extrusionOk="0">
                <a:moveTo>
                  <a:pt x="0" y="0"/>
                </a:moveTo>
                <a:cubicBezTo>
                  <a:pt x="162803" y="-55686"/>
                  <a:pt x="357066" y="40274"/>
                  <a:pt x="592983" y="0"/>
                </a:cubicBezTo>
                <a:cubicBezTo>
                  <a:pt x="828900" y="-40274"/>
                  <a:pt x="940858" y="57078"/>
                  <a:pt x="1076732" y="0"/>
                </a:cubicBezTo>
                <a:cubicBezTo>
                  <a:pt x="1212606" y="-57078"/>
                  <a:pt x="1423736" y="12802"/>
                  <a:pt x="1560482" y="0"/>
                </a:cubicBezTo>
                <a:cubicBezTo>
                  <a:pt x="1697228" y="-12802"/>
                  <a:pt x="1810279" y="13683"/>
                  <a:pt x="2007820" y="0"/>
                </a:cubicBezTo>
                <a:cubicBezTo>
                  <a:pt x="2205361" y="-13683"/>
                  <a:pt x="2256011" y="13559"/>
                  <a:pt x="2491569" y="0"/>
                </a:cubicBezTo>
                <a:cubicBezTo>
                  <a:pt x="2727127" y="-13559"/>
                  <a:pt x="2847063" y="1258"/>
                  <a:pt x="2938907" y="0"/>
                </a:cubicBezTo>
                <a:cubicBezTo>
                  <a:pt x="3030751" y="-1258"/>
                  <a:pt x="3380449" y="9394"/>
                  <a:pt x="3641124" y="0"/>
                </a:cubicBezTo>
                <a:cubicBezTo>
                  <a:pt x="3641854" y="22469"/>
                  <a:pt x="3639377" y="35818"/>
                  <a:pt x="3641124" y="45719"/>
                </a:cubicBezTo>
                <a:cubicBezTo>
                  <a:pt x="3491988" y="79929"/>
                  <a:pt x="3409441" y="27185"/>
                  <a:pt x="3193786" y="45719"/>
                </a:cubicBezTo>
                <a:cubicBezTo>
                  <a:pt x="2978131" y="64253"/>
                  <a:pt x="2899106" y="-3372"/>
                  <a:pt x="2673625" y="45719"/>
                </a:cubicBezTo>
                <a:cubicBezTo>
                  <a:pt x="2448144" y="94810"/>
                  <a:pt x="2351969" y="26109"/>
                  <a:pt x="2262698" y="45719"/>
                </a:cubicBezTo>
                <a:cubicBezTo>
                  <a:pt x="2173427" y="65329"/>
                  <a:pt x="1949928" y="-10367"/>
                  <a:pt x="1706127" y="45719"/>
                </a:cubicBezTo>
                <a:cubicBezTo>
                  <a:pt x="1462326" y="101805"/>
                  <a:pt x="1402488" y="16238"/>
                  <a:pt x="1258789" y="45719"/>
                </a:cubicBezTo>
                <a:cubicBezTo>
                  <a:pt x="1115090" y="75200"/>
                  <a:pt x="976522" y="17867"/>
                  <a:pt x="775039" y="45719"/>
                </a:cubicBezTo>
                <a:cubicBezTo>
                  <a:pt x="573556" y="73571"/>
                  <a:pt x="300399" y="26529"/>
                  <a:pt x="0" y="45719"/>
                </a:cubicBezTo>
                <a:cubicBezTo>
                  <a:pt x="-3238" y="28909"/>
                  <a:pt x="2835" y="15840"/>
                  <a:pt x="0" y="0"/>
                </a:cubicBezTo>
                <a:close/>
              </a:path>
              <a:path w="3641124" h="45719" stroke="0" extrusionOk="0">
                <a:moveTo>
                  <a:pt x="0" y="0"/>
                </a:moveTo>
                <a:cubicBezTo>
                  <a:pt x="175865" y="-7444"/>
                  <a:pt x="331041" y="21772"/>
                  <a:pt x="520161" y="0"/>
                </a:cubicBezTo>
                <a:cubicBezTo>
                  <a:pt x="709281" y="-21772"/>
                  <a:pt x="804150" y="17783"/>
                  <a:pt x="967499" y="0"/>
                </a:cubicBezTo>
                <a:cubicBezTo>
                  <a:pt x="1130848" y="-17783"/>
                  <a:pt x="1429850" y="18572"/>
                  <a:pt x="1560482" y="0"/>
                </a:cubicBezTo>
                <a:cubicBezTo>
                  <a:pt x="1691114" y="-18572"/>
                  <a:pt x="1813090" y="27978"/>
                  <a:pt x="2044231" y="0"/>
                </a:cubicBezTo>
                <a:cubicBezTo>
                  <a:pt x="2275372" y="-27978"/>
                  <a:pt x="2313503" y="48516"/>
                  <a:pt x="2527980" y="0"/>
                </a:cubicBezTo>
                <a:cubicBezTo>
                  <a:pt x="2742457" y="-48516"/>
                  <a:pt x="2824258" y="63128"/>
                  <a:pt x="3084552" y="0"/>
                </a:cubicBezTo>
                <a:cubicBezTo>
                  <a:pt x="3344846" y="-63128"/>
                  <a:pt x="3412598" y="39423"/>
                  <a:pt x="3641124" y="0"/>
                </a:cubicBezTo>
                <a:cubicBezTo>
                  <a:pt x="3643006" y="19259"/>
                  <a:pt x="3635792" y="31816"/>
                  <a:pt x="3641124" y="45719"/>
                </a:cubicBezTo>
                <a:cubicBezTo>
                  <a:pt x="3466650" y="46637"/>
                  <a:pt x="3349938" y="-4741"/>
                  <a:pt x="3193786" y="45719"/>
                </a:cubicBezTo>
                <a:cubicBezTo>
                  <a:pt x="3037634" y="96179"/>
                  <a:pt x="2920668" y="34045"/>
                  <a:pt x="2746448" y="45719"/>
                </a:cubicBezTo>
                <a:cubicBezTo>
                  <a:pt x="2572228" y="57393"/>
                  <a:pt x="2434211" y="39013"/>
                  <a:pt x="2226287" y="45719"/>
                </a:cubicBezTo>
                <a:cubicBezTo>
                  <a:pt x="2018363" y="52425"/>
                  <a:pt x="1912050" y="-2137"/>
                  <a:pt x="1706127" y="45719"/>
                </a:cubicBezTo>
                <a:cubicBezTo>
                  <a:pt x="1500204" y="93575"/>
                  <a:pt x="1417893" y="37475"/>
                  <a:pt x="1149555" y="45719"/>
                </a:cubicBezTo>
                <a:cubicBezTo>
                  <a:pt x="881217" y="53963"/>
                  <a:pt x="792540" y="-13888"/>
                  <a:pt x="629394" y="45719"/>
                </a:cubicBezTo>
                <a:cubicBezTo>
                  <a:pt x="466248" y="105326"/>
                  <a:pt x="164008" y="16293"/>
                  <a:pt x="0" y="45719"/>
                </a:cubicBezTo>
                <a:cubicBezTo>
                  <a:pt x="-1173" y="30329"/>
                  <a:pt x="4376" y="16811"/>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4B6FEA59-D5D8-B841-A534-3F6B0B13283B}"/>
              </a:ext>
            </a:extLst>
          </p:cNvPr>
          <p:cNvSpPr txBox="1">
            <a:spLocks/>
          </p:cNvSpPr>
          <p:nvPr/>
        </p:nvSpPr>
        <p:spPr>
          <a:xfrm flipV="1">
            <a:off x="1" y="547404"/>
            <a:ext cx="327211" cy="51690"/>
          </a:xfrm>
          <a:custGeom>
            <a:avLst/>
            <a:gdLst>
              <a:gd name="connsiteX0" fmla="*/ 0 w 327211"/>
              <a:gd name="connsiteY0" fmla="*/ 0 h 51690"/>
              <a:gd name="connsiteX1" fmla="*/ 327211 w 327211"/>
              <a:gd name="connsiteY1" fmla="*/ 0 h 51690"/>
              <a:gd name="connsiteX2" fmla="*/ 327211 w 327211"/>
              <a:gd name="connsiteY2" fmla="*/ 51690 h 51690"/>
              <a:gd name="connsiteX3" fmla="*/ 0 w 327211"/>
              <a:gd name="connsiteY3" fmla="*/ 51690 h 51690"/>
              <a:gd name="connsiteX4" fmla="*/ 0 w 327211"/>
              <a:gd name="connsiteY4" fmla="*/ 0 h 51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211" h="51690" fill="none" extrusionOk="0">
                <a:moveTo>
                  <a:pt x="0" y="0"/>
                </a:moveTo>
                <a:cubicBezTo>
                  <a:pt x="96892" y="-2222"/>
                  <a:pt x="250549" y="14548"/>
                  <a:pt x="327211" y="0"/>
                </a:cubicBezTo>
                <a:cubicBezTo>
                  <a:pt x="327830" y="19799"/>
                  <a:pt x="326937" y="28262"/>
                  <a:pt x="327211" y="51690"/>
                </a:cubicBezTo>
                <a:cubicBezTo>
                  <a:pt x="171197" y="68955"/>
                  <a:pt x="91937" y="25170"/>
                  <a:pt x="0" y="51690"/>
                </a:cubicBezTo>
                <a:cubicBezTo>
                  <a:pt x="-5373" y="40479"/>
                  <a:pt x="2939" y="12017"/>
                  <a:pt x="0" y="0"/>
                </a:cubicBezTo>
                <a:close/>
              </a:path>
              <a:path w="327211" h="51690" stroke="0" extrusionOk="0">
                <a:moveTo>
                  <a:pt x="0" y="0"/>
                </a:moveTo>
                <a:cubicBezTo>
                  <a:pt x="104153" y="-16908"/>
                  <a:pt x="213335" y="25222"/>
                  <a:pt x="327211" y="0"/>
                </a:cubicBezTo>
                <a:cubicBezTo>
                  <a:pt x="327977" y="21088"/>
                  <a:pt x="325803" y="32568"/>
                  <a:pt x="327211" y="51690"/>
                </a:cubicBezTo>
                <a:cubicBezTo>
                  <a:pt x="186962" y="81091"/>
                  <a:pt x="66244" y="22125"/>
                  <a:pt x="0" y="51690"/>
                </a:cubicBezTo>
                <a:cubicBezTo>
                  <a:pt x="-2384" y="36571"/>
                  <a:pt x="2069" y="14979"/>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30289371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8C8AA-A7CF-7042-A6B1-4F21E8186049}"/>
              </a:ext>
            </a:extLst>
          </p:cNvPr>
          <p:cNvSpPr>
            <a:spLocks noGrp="1"/>
          </p:cNvSpPr>
          <p:nvPr>
            <p:ph type="title"/>
          </p:nvPr>
        </p:nvSpPr>
        <p:spPr>
          <a:xfrm>
            <a:off x="289560" y="0"/>
            <a:ext cx="10515600" cy="1325563"/>
          </a:xfrm>
        </p:spPr>
        <p:txBody>
          <a:bodyPr/>
          <a:lstStyle/>
          <a:p>
            <a:r>
              <a:rPr lang="en-GB" b="1" dirty="0">
                <a:latin typeface="Georgia" panose="02040502050405020303" pitchFamily="18" charset="0"/>
              </a:rPr>
              <a:t>Horn of Africa</a:t>
            </a:r>
          </a:p>
        </p:txBody>
      </p:sp>
      <p:sp>
        <p:nvSpPr>
          <p:cNvPr id="3" name="Content Placeholder 2">
            <a:extLst>
              <a:ext uri="{FF2B5EF4-FFF2-40B4-BE49-F238E27FC236}">
                <a16:creationId xmlns:a16="http://schemas.microsoft.com/office/drawing/2014/main" id="{7CAF1305-5DEE-FD41-887E-AE79CB7F9BC2}"/>
              </a:ext>
            </a:extLst>
          </p:cNvPr>
          <p:cNvSpPr>
            <a:spLocks noGrp="1"/>
          </p:cNvSpPr>
          <p:nvPr>
            <p:ph idx="1"/>
          </p:nvPr>
        </p:nvSpPr>
        <p:spPr>
          <a:xfrm>
            <a:off x="289560" y="1680051"/>
            <a:ext cx="11612880" cy="4351338"/>
          </a:xfrm>
        </p:spPr>
        <p:txBody>
          <a:bodyPr/>
          <a:lstStyle/>
          <a:p>
            <a:pPr marL="0" indent="0">
              <a:buNone/>
            </a:pPr>
            <a:r>
              <a:rPr lang="en-GB" dirty="0"/>
              <a:t>In 1977, Castro sent 12,000 troops to help the new government in Ethiopia resist an invasion by Somalia. </a:t>
            </a:r>
          </a:p>
          <a:p>
            <a:pPr marL="0" indent="0">
              <a:buNone/>
            </a:pPr>
            <a:endParaRPr lang="en-GB" dirty="0"/>
          </a:p>
          <a:p>
            <a:pPr marL="0" indent="0">
              <a:buNone/>
            </a:pPr>
            <a:r>
              <a:rPr lang="en-GB" dirty="0"/>
              <a:t>However, due to helping Angola at the same time, Castro initially only agreed to send doctors and military advisors, refusing the request for combat troops</a:t>
            </a:r>
          </a:p>
          <a:p>
            <a:pPr marL="0" indent="0">
              <a:buNone/>
            </a:pPr>
            <a:endParaRPr lang="en-GB" dirty="0"/>
          </a:p>
          <a:p>
            <a:pPr marL="0" indent="0">
              <a:buNone/>
            </a:pPr>
            <a:r>
              <a:rPr lang="en-GB" dirty="0"/>
              <a:t>Cuba’s intervention in Ethiopia resulted in the defeat of Somali forces in 1978. This outcome was supported by most of the members of the Organization of African Unity</a:t>
            </a:r>
          </a:p>
          <a:p>
            <a:pPr marL="0" indent="0">
              <a:buNone/>
            </a:pPr>
            <a:endParaRPr lang="en-GB" dirty="0"/>
          </a:p>
        </p:txBody>
      </p:sp>
      <p:sp>
        <p:nvSpPr>
          <p:cNvPr id="4" name="Title 1">
            <a:extLst>
              <a:ext uri="{FF2B5EF4-FFF2-40B4-BE49-F238E27FC236}">
                <a16:creationId xmlns:a16="http://schemas.microsoft.com/office/drawing/2014/main" id="{257E6E29-E7C4-6D46-8E82-547E5DE21B64}"/>
              </a:ext>
            </a:extLst>
          </p:cNvPr>
          <p:cNvSpPr txBox="1">
            <a:spLocks/>
          </p:cNvSpPr>
          <p:nvPr/>
        </p:nvSpPr>
        <p:spPr>
          <a:xfrm>
            <a:off x="4670854" y="617061"/>
            <a:ext cx="7521146" cy="45719"/>
          </a:xfrm>
          <a:custGeom>
            <a:avLst/>
            <a:gdLst>
              <a:gd name="connsiteX0" fmla="*/ 0 w 7521146"/>
              <a:gd name="connsiteY0" fmla="*/ 0 h 45719"/>
              <a:gd name="connsiteX1" fmla="*/ 352915 w 7521146"/>
              <a:gd name="connsiteY1" fmla="*/ 0 h 45719"/>
              <a:gd name="connsiteX2" fmla="*/ 1081888 w 7521146"/>
              <a:gd name="connsiteY2" fmla="*/ 0 h 45719"/>
              <a:gd name="connsiteX3" fmla="*/ 1810861 w 7521146"/>
              <a:gd name="connsiteY3" fmla="*/ 0 h 45719"/>
              <a:gd name="connsiteX4" fmla="*/ 2163776 w 7521146"/>
              <a:gd name="connsiteY4" fmla="*/ 0 h 45719"/>
              <a:gd name="connsiteX5" fmla="*/ 2742326 w 7521146"/>
              <a:gd name="connsiteY5" fmla="*/ 0 h 45719"/>
              <a:gd name="connsiteX6" fmla="*/ 3471298 w 7521146"/>
              <a:gd name="connsiteY6" fmla="*/ 0 h 45719"/>
              <a:gd name="connsiteX7" fmla="*/ 3824213 w 7521146"/>
              <a:gd name="connsiteY7" fmla="*/ 0 h 45719"/>
              <a:gd name="connsiteX8" fmla="*/ 4402763 w 7521146"/>
              <a:gd name="connsiteY8" fmla="*/ 0 h 45719"/>
              <a:gd name="connsiteX9" fmla="*/ 4981313 w 7521146"/>
              <a:gd name="connsiteY9" fmla="*/ 0 h 45719"/>
              <a:gd name="connsiteX10" fmla="*/ 5334228 w 7521146"/>
              <a:gd name="connsiteY10" fmla="*/ 0 h 45719"/>
              <a:gd name="connsiteX11" fmla="*/ 5837566 w 7521146"/>
              <a:gd name="connsiteY11" fmla="*/ 0 h 45719"/>
              <a:gd name="connsiteX12" fmla="*/ 6190482 w 7521146"/>
              <a:gd name="connsiteY12" fmla="*/ 0 h 45719"/>
              <a:gd name="connsiteX13" fmla="*/ 6543397 w 7521146"/>
              <a:gd name="connsiteY13" fmla="*/ 0 h 45719"/>
              <a:gd name="connsiteX14" fmla="*/ 6971524 w 7521146"/>
              <a:gd name="connsiteY14" fmla="*/ 0 h 45719"/>
              <a:gd name="connsiteX15" fmla="*/ 7521146 w 7521146"/>
              <a:gd name="connsiteY15" fmla="*/ 0 h 45719"/>
              <a:gd name="connsiteX16" fmla="*/ 7521146 w 7521146"/>
              <a:gd name="connsiteY16" fmla="*/ 45719 h 45719"/>
              <a:gd name="connsiteX17" fmla="*/ 7168231 w 7521146"/>
              <a:gd name="connsiteY17" fmla="*/ 45719 h 45719"/>
              <a:gd name="connsiteX18" fmla="*/ 6815315 w 7521146"/>
              <a:gd name="connsiteY18" fmla="*/ 45719 h 45719"/>
              <a:gd name="connsiteX19" fmla="*/ 6387189 w 7521146"/>
              <a:gd name="connsiteY19" fmla="*/ 45719 h 45719"/>
              <a:gd name="connsiteX20" fmla="*/ 5883850 w 7521146"/>
              <a:gd name="connsiteY20" fmla="*/ 45719 h 45719"/>
              <a:gd name="connsiteX21" fmla="*/ 5380512 w 7521146"/>
              <a:gd name="connsiteY21" fmla="*/ 45719 h 45719"/>
              <a:gd name="connsiteX22" fmla="*/ 4877174 w 7521146"/>
              <a:gd name="connsiteY22" fmla="*/ 45719 h 45719"/>
              <a:gd name="connsiteX23" fmla="*/ 4148201 w 7521146"/>
              <a:gd name="connsiteY23" fmla="*/ 45719 h 45719"/>
              <a:gd name="connsiteX24" fmla="*/ 3795286 w 7521146"/>
              <a:gd name="connsiteY24" fmla="*/ 45719 h 45719"/>
              <a:gd name="connsiteX25" fmla="*/ 3367159 w 7521146"/>
              <a:gd name="connsiteY25" fmla="*/ 45719 h 45719"/>
              <a:gd name="connsiteX26" fmla="*/ 2713398 w 7521146"/>
              <a:gd name="connsiteY26" fmla="*/ 45719 h 45719"/>
              <a:gd name="connsiteX27" fmla="*/ 1984425 w 7521146"/>
              <a:gd name="connsiteY27" fmla="*/ 45719 h 45719"/>
              <a:gd name="connsiteX28" fmla="*/ 1481087 w 7521146"/>
              <a:gd name="connsiteY28" fmla="*/ 45719 h 45719"/>
              <a:gd name="connsiteX29" fmla="*/ 977749 w 7521146"/>
              <a:gd name="connsiteY29" fmla="*/ 45719 h 45719"/>
              <a:gd name="connsiteX30" fmla="*/ 624834 w 7521146"/>
              <a:gd name="connsiteY30" fmla="*/ 45719 h 45719"/>
              <a:gd name="connsiteX31" fmla="*/ 0 w 7521146"/>
              <a:gd name="connsiteY31" fmla="*/ 45719 h 45719"/>
              <a:gd name="connsiteX32" fmla="*/ 0 w 7521146"/>
              <a:gd name="connsiteY32"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21146" h="45719" fill="none" extrusionOk="0">
                <a:moveTo>
                  <a:pt x="0" y="0"/>
                </a:moveTo>
                <a:cubicBezTo>
                  <a:pt x="159870" y="-27473"/>
                  <a:pt x="240947" y="4900"/>
                  <a:pt x="352915" y="0"/>
                </a:cubicBezTo>
                <a:cubicBezTo>
                  <a:pt x="464883" y="-4900"/>
                  <a:pt x="779955" y="8368"/>
                  <a:pt x="1081888" y="0"/>
                </a:cubicBezTo>
                <a:cubicBezTo>
                  <a:pt x="1383821" y="-8368"/>
                  <a:pt x="1476860" y="70857"/>
                  <a:pt x="1810861" y="0"/>
                </a:cubicBezTo>
                <a:cubicBezTo>
                  <a:pt x="2144862" y="-70857"/>
                  <a:pt x="2058800" y="1431"/>
                  <a:pt x="2163776" y="0"/>
                </a:cubicBezTo>
                <a:cubicBezTo>
                  <a:pt x="2268753" y="-1431"/>
                  <a:pt x="2581392" y="41470"/>
                  <a:pt x="2742326" y="0"/>
                </a:cubicBezTo>
                <a:cubicBezTo>
                  <a:pt x="2903260" y="-41470"/>
                  <a:pt x="3290780" y="23421"/>
                  <a:pt x="3471298" y="0"/>
                </a:cubicBezTo>
                <a:cubicBezTo>
                  <a:pt x="3651816" y="-23421"/>
                  <a:pt x="3720967" y="17709"/>
                  <a:pt x="3824213" y="0"/>
                </a:cubicBezTo>
                <a:cubicBezTo>
                  <a:pt x="3927459" y="-17709"/>
                  <a:pt x="4232703" y="44853"/>
                  <a:pt x="4402763" y="0"/>
                </a:cubicBezTo>
                <a:cubicBezTo>
                  <a:pt x="4572823" y="-44853"/>
                  <a:pt x="4728008" y="12772"/>
                  <a:pt x="4981313" y="0"/>
                </a:cubicBezTo>
                <a:cubicBezTo>
                  <a:pt x="5234618" y="-12772"/>
                  <a:pt x="5164999" y="32106"/>
                  <a:pt x="5334228" y="0"/>
                </a:cubicBezTo>
                <a:cubicBezTo>
                  <a:pt x="5503458" y="-32106"/>
                  <a:pt x="5653521" y="16135"/>
                  <a:pt x="5837566" y="0"/>
                </a:cubicBezTo>
                <a:cubicBezTo>
                  <a:pt x="6021611" y="-16135"/>
                  <a:pt x="6087035" y="22608"/>
                  <a:pt x="6190482" y="0"/>
                </a:cubicBezTo>
                <a:cubicBezTo>
                  <a:pt x="6293929" y="-22608"/>
                  <a:pt x="6417344" y="7333"/>
                  <a:pt x="6543397" y="0"/>
                </a:cubicBezTo>
                <a:cubicBezTo>
                  <a:pt x="6669451" y="-7333"/>
                  <a:pt x="6842846" y="25244"/>
                  <a:pt x="6971524" y="0"/>
                </a:cubicBezTo>
                <a:cubicBezTo>
                  <a:pt x="7100202" y="-25244"/>
                  <a:pt x="7252962" y="24667"/>
                  <a:pt x="7521146" y="0"/>
                </a:cubicBezTo>
                <a:cubicBezTo>
                  <a:pt x="7525955" y="9648"/>
                  <a:pt x="7515965" y="33474"/>
                  <a:pt x="7521146" y="45719"/>
                </a:cubicBezTo>
                <a:cubicBezTo>
                  <a:pt x="7412097" y="66311"/>
                  <a:pt x="7321172" y="36314"/>
                  <a:pt x="7168231" y="45719"/>
                </a:cubicBezTo>
                <a:cubicBezTo>
                  <a:pt x="7015290" y="55124"/>
                  <a:pt x="6892882" y="13405"/>
                  <a:pt x="6815315" y="45719"/>
                </a:cubicBezTo>
                <a:cubicBezTo>
                  <a:pt x="6737748" y="78033"/>
                  <a:pt x="6519616" y="40098"/>
                  <a:pt x="6387189" y="45719"/>
                </a:cubicBezTo>
                <a:cubicBezTo>
                  <a:pt x="6254762" y="51340"/>
                  <a:pt x="6071398" y="-6650"/>
                  <a:pt x="5883850" y="45719"/>
                </a:cubicBezTo>
                <a:cubicBezTo>
                  <a:pt x="5696302" y="98088"/>
                  <a:pt x="5576348" y="-11786"/>
                  <a:pt x="5380512" y="45719"/>
                </a:cubicBezTo>
                <a:cubicBezTo>
                  <a:pt x="5184676" y="103224"/>
                  <a:pt x="5045091" y="40362"/>
                  <a:pt x="4877174" y="45719"/>
                </a:cubicBezTo>
                <a:cubicBezTo>
                  <a:pt x="4709257" y="51076"/>
                  <a:pt x="4462079" y="28235"/>
                  <a:pt x="4148201" y="45719"/>
                </a:cubicBezTo>
                <a:cubicBezTo>
                  <a:pt x="3834323" y="63203"/>
                  <a:pt x="3889920" y="3648"/>
                  <a:pt x="3795286" y="45719"/>
                </a:cubicBezTo>
                <a:cubicBezTo>
                  <a:pt x="3700653" y="87790"/>
                  <a:pt x="3506399" y="10318"/>
                  <a:pt x="3367159" y="45719"/>
                </a:cubicBezTo>
                <a:cubicBezTo>
                  <a:pt x="3227919" y="81120"/>
                  <a:pt x="2890340" y="9142"/>
                  <a:pt x="2713398" y="45719"/>
                </a:cubicBezTo>
                <a:cubicBezTo>
                  <a:pt x="2536456" y="82296"/>
                  <a:pt x="2170134" y="24410"/>
                  <a:pt x="1984425" y="45719"/>
                </a:cubicBezTo>
                <a:cubicBezTo>
                  <a:pt x="1798716" y="67028"/>
                  <a:pt x="1704835" y="6520"/>
                  <a:pt x="1481087" y="45719"/>
                </a:cubicBezTo>
                <a:cubicBezTo>
                  <a:pt x="1257339" y="84918"/>
                  <a:pt x="1111371" y="2374"/>
                  <a:pt x="977749" y="45719"/>
                </a:cubicBezTo>
                <a:cubicBezTo>
                  <a:pt x="844127" y="89064"/>
                  <a:pt x="751818" y="13309"/>
                  <a:pt x="624834" y="45719"/>
                </a:cubicBezTo>
                <a:cubicBezTo>
                  <a:pt x="497850" y="78129"/>
                  <a:pt x="309145" y="-23405"/>
                  <a:pt x="0" y="45719"/>
                </a:cubicBezTo>
                <a:cubicBezTo>
                  <a:pt x="-5348" y="34747"/>
                  <a:pt x="1249" y="20472"/>
                  <a:pt x="0" y="0"/>
                </a:cubicBezTo>
                <a:close/>
              </a:path>
              <a:path w="7521146" h="45719" stroke="0" extrusionOk="0">
                <a:moveTo>
                  <a:pt x="0" y="0"/>
                </a:moveTo>
                <a:cubicBezTo>
                  <a:pt x="135554" y="-37315"/>
                  <a:pt x="330368" y="11581"/>
                  <a:pt x="578550" y="0"/>
                </a:cubicBezTo>
                <a:cubicBezTo>
                  <a:pt x="826732" y="-11581"/>
                  <a:pt x="857857" y="15279"/>
                  <a:pt x="1006676" y="0"/>
                </a:cubicBezTo>
                <a:cubicBezTo>
                  <a:pt x="1155495" y="-15279"/>
                  <a:pt x="1557412" y="50312"/>
                  <a:pt x="1735649" y="0"/>
                </a:cubicBezTo>
                <a:cubicBezTo>
                  <a:pt x="1913886" y="-50312"/>
                  <a:pt x="2081396" y="39752"/>
                  <a:pt x="2238987" y="0"/>
                </a:cubicBezTo>
                <a:cubicBezTo>
                  <a:pt x="2396578" y="-39752"/>
                  <a:pt x="2535450" y="54"/>
                  <a:pt x="2742326" y="0"/>
                </a:cubicBezTo>
                <a:cubicBezTo>
                  <a:pt x="2949202" y="-54"/>
                  <a:pt x="3244019" y="66674"/>
                  <a:pt x="3396087" y="0"/>
                </a:cubicBezTo>
                <a:cubicBezTo>
                  <a:pt x="3548155" y="-66674"/>
                  <a:pt x="3838123" y="76588"/>
                  <a:pt x="4049848" y="0"/>
                </a:cubicBezTo>
                <a:cubicBezTo>
                  <a:pt x="4261573" y="-76588"/>
                  <a:pt x="4359950" y="1852"/>
                  <a:pt x="4477975" y="0"/>
                </a:cubicBezTo>
                <a:cubicBezTo>
                  <a:pt x="4596000" y="-1852"/>
                  <a:pt x="4905618" y="20172"/>
                  <a:pt x="5206947" y="0"/>
                </a:cubicBezTo>
                <a:cubicBezTo>
                  <a:pt x="5508276" y="-20172"/>
                  <a:pt x="5738037" y="79079"/>
                  <a:pt x="5935920" y="0"/>
                </a:cubicBezTo>
                <a:cubicBezTo>
                  <a:pt x="6133803" y="-79079"/>
                  <a:pt x="6264410" y="7338"/>
                  <a:pt x="6514470" y="0"/>
                </a:cubicBezTo>
                <a:cubicBezTo>
                  <a:pt x="6764530" y="-7338"/>
                  <a:pt x="7092001" y="1695"/>
                  <a:pt x="7521146" y="0"/>
                </a:cubicBezTo>
                <a:cubicBezTo>
                  <a:pt x="7525735" y="10904"/>
                  <a:pt x="7519973" y="31314"/>
                  <a:pt x="7521146" y="45719"/>
                </a:cubicBezTo>
                <a:cubicBezTo>
                  <a:pt x="7336582" y="105488"/>
                  <a:pt x="7086969" y="-35632"/>
                  <a:pt x="6792173" y="45719"/>
                </a:cubicBezTo>
                <a:cubicBezTo>
                  <a:pt x="6497377" y="127070"/>
                  <a:pt x="6543472" y="33429"/>
                  <a:pt x="6364047" y="45719"/>
                </a:cubicBezTo>
                <a:cubicBezTo>
                  <a:pt x="6184622" y="58009"/>
                  <a:pt x="5946644" y="34952"/>
                  <a:pt x="5785497" y="45719"/>
                </a:cubicBezTo>
                <a:cubicBezTo>
                  <a:pt x="5624350" y="56486"/>
                  <a:pt x="5520275" y="37579"/>
                  <a:pt x="5432582" y="45719"/>
                </a:cubicBezTo>
                <a:cubicBezTo>
                  <a:pt x="5344890" y="53859"/>
                  <a:pt x="5161170" y="25447"/>
                  <a:pt x="4929243" y="45719"/>
                </a:cubicBezTo>
                <a:cubicBezTo>
                  <a:pt x="4697316" y="65991"/>
                  <a:pt x="4597426" y="40314"/>
                  <a:pt x="4501117" y="45719"/>
                </a:cubicBezTo>
                <a:cubicBezTo>
                  <a:pt x="4404808" y="51124"/>
                  <a:pt x="4301243" y="29829"/>
                  <a:pt x="4148201" y="45719"/>
                </a:cubicBezTo>
                <a:cubicBezTo>
                  <a:pt x="3995159" y="61609"/>
                  <a:pt x="3663812" y="11146"/>
                  <a:pt x="3494440" y="45719"/>
                </a:cubicBezTo>
                <a:cubicBezTo>
                  <a:pt x="3325068" y="80292"/>
                  <a:pt x="3122524" y="-14201"/>
                  <a:pt x="2840679" y="45719"/>
                </a:cubicBezTo>
                <a:cubicBezTo>
                  <a:pt x="2558834" y="105639"/>
                  <a:pt x="2579175" y="-6819"/>
                  <a:pt x="2337341" y="45719"/>
                </a:cubicBezTo>
                <a:cubicBezTo>
                  <a:pt x="2095507" y="98257"/>
                  <a:pt x="2038076" y="22238"/>
                  <a:pt x="1834003" y="45719"/>
                </a:cubicBezTo>
                <a:cubicBezTo>
                  <a:pt x="1629930" y="69200"/>
                  <a:pt x="1470683" y="-13306"/>
                  <a:pt x="1255453" y="45719"/>
                </a:cubicBezTo>
                <a:cubicBezTo>
                  <a:pt x="1040223" y="104744"/>
                  <a:pt x="859518" y="20016"/>
                  <a:pt x="752115" y="45719"/>
                </a:cubicBezTo>
                <a:cubicBezTo>
                  <a:pt x="644712" y="71422"/>
                  <a:pt x="364443" y="31372"/>
                  <a:pt x="0" y="45719"/>
                </a:cubicBezTo>
                <a:cubicBezTo>
                  <a:pt x="-3181" y="35578"/>
                  <a:pt x="2405" y="20471"/>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55CF3A51-F3F9-F04A-A16B-321F6487B218}"/>
              </a:ext>
            </a:extLst>
          </p:cNvPr>
          <p:cNvSpPr txBox="1">
            <a:spLocks/>
          </p:cNvSpPr>
          <p:nvPr/>
        </p:nvSpPr>
        <p:spPr>
          <a:xfrm>
            <a:off x="0" y="617061"/>
            <a:ext cx="289560" cy="45719"/>
          </a:xfrm>
          <a:custGeom>
            <a:avLst/>
            <a:gdLst>
              <a:gd name="connsiteX0" fmla="*/ 0 w 289560"/>
              <a:gd name="connsiteY0" fmla="*/ 0 h 45719"/>
              <a:gd name="connsiteX1" fmla="*/ 289560 w 289560"/>
              <a:gd name="connsiteY1" fmla="*/ 0 h 45719"/>
              <a:gd name="connsiteX2" fmla="*/ 289560 w 289560"/>
              <a:gd name="connsiteY2" fmla="*/ 45719 h 45719"/>
              <a:gd name="connsiteX3" fmla="*/ 0 w 289560"/>
              <a:gd name="connsiteY3" fmla="*/ 45719 h 45719"/>
              <a:gd name="connsiteX4" fmla="*/ 0 w 289560"/>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60" h="45719" fill="none" extrusionOk="0">
                <a:moveTo>
                  <a:pt x="0" y="0"/>
                </a:moveTo>
                <a:cubicBezTo>
                  <a:pt x="75773" y="-27920"/>
                  <a:pt x="231052" y="5773"/>
                  <a:pt x="289560" y="0"/>
                </a:cubicBezTo>
                <a:cubicBezTo>
                  <a:pt x="289715" y="18101"/>
                  <a:pt x="284487" y="35733"/>
                  <a:pt x="289560" y="45719"/>
                </a:cubicBezTo>
                <a:cubicBezTo>
                  <a:pt x="209868" y="64958"/>
                  <a:pt x="86836" y="21418"/>
                  <a:pt x="0" y="45719"/>
                </a:cubicBezTo>
                <a:cubicBezTo>
                  <a:pt x="-3784" y="31532"/>
                  <a:pt x="3899" y="13283"/>
                  <a:pt x="0" y="0"/>
                </a:cubicBezTo>
                <a:close/>
              </a:path>
              <a:path w="289560" h="45719" stroke="0" extrusionOk="0">
                <a:moveTo>
                  <a:pt x="0" y="0"/>
                </a:moveTo>
                <a:cubicBezTo>
                  <a:pt x="129582" y="-10023"/>
                  <a:pt x="173687" y="8093"/>
                  <a:pt x="289560" y="0"/>
                </a:cubicBezTo>
                <a:cubicBezTo>
                  <a:pt x="289826" y="22372"/>
                  <a:pt x="286682" y="27956"/>
                  <a:pt x="289560" y="45719"/>
                </a:cubicBezTo>
                <a:cubicBezTo>
                  <a:pt x="165556" y="69726"/>
                  <a:pt x="86965" y="43137"/>
                  <a:pt x="0" y="45719"/>
                </a:cubicBezTo>
                <a:cubicBezTo>
                  <a:pt x="-3568" y="35523"/>
                  <a:pt x="4143" y="11622"/>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1387703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5600D-C81F-994D-957F-CB8D55B062B9}"/>
              </a:ext>
            </a:extLst>
          </p:cNvPr>
          <p:cNvSpPr>
            <a:spLocks noGrp="1"/>
          </p:cNvSpPr>
          <p:nvPr>
            <p:ph type="title"/>
          </p:nvPr>
        </p:nvSpPr>
        <p:spPr>
          <a:xfrm>
            <a:off x="568411" y="153191"/>
            <a:ext cx="10515600" cy="1325563"/>
          </a:xfrm>
        </p:spPr>
        <p:txBody>
          <a:bodyPr/>
          <a:lstStyle/>
          <a:p>
            <a:r>
              <a:rPr lang="en-GB" b="1" dirty="0">
                <a:latin typeface="Georgia" panose="02040502050405020303" pitchFamily="18" charset="0"/>
                <a:cs typeface="Geeza Pro" panose="02000400000000000000" pitchFamily="2" charset="-78"/>
              </a:rPr>
              <a:t>Humanitarian aid</a:t>
            </a:r>
          </a:p>
        </p:txBody>
      </p:sp>
      <p:sp>
        <p:nvSpPr>
          <p:cNvPr id="3" name="Content Placeholder 2">
            <a:extLst>
              <a:ext uri="{FF2B5EF4-FFF2-40B4-BE49-F238E27FC236}">
                <a16:creationId xmlns:a16="http://schemas.microsoft.com/office/drawing/2014/main" id="{7306D5BB-866F-DE4A-940B-E5AD0B8CD0EA}"/>
              </a:ext>
            </a:extLst>
          </p:cNvPr>
          <p:cNvSpPr>
            <a:spLocks noGrp="1"/>
          </p:cNvSpPr>
          <p:nvPr>
            <p:ph idx="1"/>
          </p:nvPr>
        </p:nvSpPr>
        <p:spPr>
          <a:xfrm>
            <a:off x="269551" y="1478753"/>
            <a:ext cx="11741218" cy="5157475"/>
          </a:xfrm>
        </p:spPr>
        <p:txBody>
          <a:bodyPr>
            <a:normAutofit/>
          </a:bodyPr>
          <a:lstStyle/>
          <a:p>
            <a:pPr marL="0" indent="0">
              <a:buNone/>
            </a:pPr>
            <a:r>
              <a:rPr lang="en-GB" sz="3200" dirty="0"/>
              <a:t>Castro’s foreign policy also included significant humanitarian aid, especially after 1975. Primary and secondary school teachers, doctors and nurses, construction workers and technicians went to places such as Nicaragua, Algeria and Guinea-Bissau. The biggest aid programme was in Angola.</a:t>
            </a:r>
          </a:p>
          <a:p>
            <a:pPr marL="0" indent="0">
              <a:buNone/>
            </a:pPr>
            <a:endParaRPr lang="en-GB" sz="3200" dirty="0"/>
          </a:p>
          <a:p>
            <a:r>
              <a:rPr lang="en-GB" sz="3200" i="1" dirty="0"/>
              <a:t>In late 1977, 3,500 volunteer Cuban aid workers were in Angola, with their salaries being paid by Cuba, despite it also being a poor country. These volunteers mostly shared Castro’s commitment to internationalism and duty to help others.</a:t>
            </a:r>
          </a:p>
          <a:p>
            <a:pPr marL="0" indent="0">
              <a:buNone/>
            </a:pPr>
            <a:endParaRPr lang="en-GB" dirty="0"/>
          </a:p>
        </p:txBody>
      </p:sp>
      <p:sp>
        <p:nvSpPr>
          <p:cNvPr id="4" name="Title 1">
            <a:extLst>
              <a:ext uri="{FF2B5EF4-FFF2-40B4-BE49-F238E27FC236}">
                <a16:creationId xmlns:a16="http://schemas.microsoft.com/office/drawing/2014/main" id="{ED667CA3-EAD4-854E-B72B-87999E53E41F}"/>
              </a:ext>
            </a:extLst>
          </p:cNvPr>
          <p:cNvSpPr txBox="1">
            <a:spLocks/>
          </p:cNvSpPr>
          <p:nvPr/>
        </p:nvSpPr>
        <p:spPr>
          <a:xfrm>
            <a:off x="6096000" y="793113"/>
            <a:ext cx="6096000" cy="68579"/>
          </a:xfrm>
          <a:custGeom>
            <a:avLst/>
            <a:gdLst>
              <a:gd name="connsiteX0" fmla="*/ 0 w 6096000"/>
              <a:gd name="connsiteY0" fmla="*/ 0 h 68579"/>
              <a:gd name="connsiteX1" fmla="*/ 371302 w 6096000"/>
              <a:gd name="connsiteY1" fmla="*/ 0 h 68579"/>
              <a:gd name="connsiteX2" fmla="*/ 986444 w 6096000"/>
              <a:gd name="connsiteY2" fmla="*/ 0 h 68579"/>
              <a:gd name="connsiteX3" fmla="*/ 1418705 w 6096000"/>
              <a:gd name="connsiteY3" fmla="*/ 0 h 68579"/>
              <a:gd name="connsiteX4" fmla="*/ 1790007 w 6096000"/>
              <a:gd name="connsiteY4" fmla="*/ 0 h 68579"/>
              <a:gd name="connsiteX5" fmla="*/ 2222269 w 6096000"/>
              <a:gd name="connsiteY5" fmla="*/ 0 h 68579"/>
              <a:gd name="connsiteX6" fmla="*/ 2715491 w 6096000"/>
              <a:gd name="connsiteY6" fmla="*/ 0 h 68579"/>
              <a:gd name="connsiteX7" fmla="*/ 3391593 w 6096000"/>
              <a:gd name="connsiteY7" fmla="*/ 0 h 68579"/>
              <a:gd name="connsiteX8" fmla="*/ 4067695 w 6096000"/>
              <a:gd name="connsiteY8" fmla="*/ 0 h 68579"/>
              <a:gd name="connsiteX9" fmla="*/ 4438996 w 6096000"/>
              <a:gd name="connsiteY9" fmla="*/ 0 h 68579"/>
              <a:gd name="connsiteX10" fmla="*/ 4993178 w 6096000"/>
              <a:gd name="connsiteY10" fmla="*/ 0 h 68579"/>
              <a:gd name="connsiteX11" fmla="*/ 6096000 w 6096000"/>
              <a:gd name="connsiteY11" fmla="*/ 0 h 68579"/>
              <a:gd name="connsiteX12" fmla="*/ 6096000 w 6096000"/>
              <a:gd name="connsiteY12" fmla="*/ 68579 h 68579"/>
              <a:gd name="connsiteX13" fmla="*/ 5541818 w 6096000"/>
              <a:gd name="connsiteY13" fmla="*/ 68579 h 68579"/>
              <a:gd name="connsiteX14" fmla="*/ 5048596 w 6096000"/>
              <a:gd name="connsiteY14" fmla="*/ 68579 h 68579"/>
              <a:gd name="connsiteX15" fmla="*/ 4433455 w 6096000"/>
              <a:gd name="connsiteY15" fmla="*/ 68579 h 68579"/>
              <a:gd name="connsiteX16" fmla="*/ 3940233 w 6096000"/>
              <a:gd name="connsiteY16" fmla="*/ 68579 h 68579"/>
              <a:gd name="connsiteX17" fmla="*/ 3447011 w 6096000"/>
              <a:gd name="connsiteY17" fmla="*/ 68579 h 68579"/>
              <a:gd name="connsiteX18" fmla="*/ 3014749 w 6096000"/>
              <a:gd name="connsiteY18" fmla="*/ 68579 h 68579"/>
              <a:gd name="connsiteX19" fmla="*/ 2582487 w 6096000"/>
              <a:gd name="connsiteY19" fmla="*/ 68579 h 68579"/>
              <a:gd name="connsiteX20" fmla="*/ 2089265 w 6096000"/>
              <a:gd name="connsiteY20" fmla="*/ 68579 h 68579"/>
              <a:gd name="connsiteX21" fmla="*/ 1535084 w 6096000"/>
              <a:gd name="connsiteY21" fmla="*/ 68579 h 68579"/>
              <a:gd name="connsiteX22" fmla="*/ 1102822 w 6096000"/>
              <a:gd name="connsiteY22" fmla="*/ 68579 h 68579"/>
              <a:gd name="connsiteX23" fmla="*/ 731520 w 6096000"/>
              <a:gd name="connsiteY23" fmla="*/ 68579 h 68579"/>
              <a:gd name="connsiteX24" fmla="*/ 0 w 6096000"/>
              <a:gd name="connsiteY24" fmla="*/ 68579 h 68579"/>
              <a:gd name="connsiteX25" fmla="*/ 0 w 6096000"/>
              <a:gd name="connsiteY25" fmla="*/ 0 h 6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0" h="68579" fill="none" extrusionOk="0">
                <a:moveTo>
                  <a:pt x="0" y="0"/>
                </a:moveTo>
                <a:cubicBezTo>
                  <a:pt x="156521" y="-33783"/>
                  <a:pt x="221602" y="42509"/>
                  <a:pt x="371302" y="0"/>
                </a:cubicBezTo>
                <a:cubicBezTo>
                  <a:pt x="521002" y="-42509"/>
                  <a:pt x="798668" y="15139"/>
                  <a:pt x="986444" y="0"/>
                </a:cubicBezTo>
                <a:cubicBezTo>
                  <a:pt x="1174220" y="-15139"/>
                  <a:pt x="1303014" y="18648"/>
                  <a:pt x="1418705" y="0"/>
                </a:cubicBezTo>
                <a:cubicBezTo>
                  <a:pt x="1534396" y="-18648"/>
                  <a:pt x="1662621" y="31327"/>
                  <a:pt x="1790007" y="0"/>
                </a:cubicBezTo>
                <a:cubicBezTo>
                  <a:pt x="1917393" y="-31327"/>
                  <a:pt x="2071387" y="21128"/>
                  <a:pt x="2222269" y="0"/>
                </a:cubicBezTo>
                <a:cubicBezTo>
                  <a:pt x="2373151" y="-21128"/>
                  <a:pt x="2593943" y="47939"/>
                  <a:pt x="2715491" y="0"/>
                </a:cubicBezTo>
                <a:cubicBezTo>
                  <a:pt x="2837039" y="-47939"/>
                  <a:pt x="3230717" y="3741"/>
                  <a:pt x="3391593" y="0"/>
                </a:cubicBezTo>
                <a:cubicBezTo>
                  <a:pt x="3552469" y="-3741"/>
                  <a:pt x="3732521" y="48072"/>
                  <a:pt x="4067695" y="0"/>
                </a:cubicBezTo>
                <a:cubicBezTo>
                  <a:pt x="4402869" y="-48072"/>
                  <a:pt x="4329392" y="12791"/>
                  <a:pt x="4438996" y="0"/>
                </a:cubicBezTo>
                <a:cubicBezTo>
                  <a:pt x="4548600" y="-12791"/>
                  <a:pt x="4725080" y="3997"/>
                  <a:pt x="4993178" y="0"/>
                </a:cubicBezTo>
                <a:cubicBezTo>
                  <a:pt x="5261276" y="-3997"/>
                  <a:pt x="5769220" y="12921"/>
                  <a:pt x="6096000" y="0"/>
                </a:cubicBezTo>
                <a:cubicBezTo>
                  <a:pt x="6098594" y="19725"/>
                  <a:pt x="6090352" y="39987"/>
                  <a:pt x="6096000" y="68579"/>
                </a:cubicBezTo>
                <a:cubicBezTo>
                  <a:pt x="5824108" y="122177"/>
                  <a:pt x="5789743" y="15587"/>
                  <a:pt x="5541818" y="68579"/>
                </a:cubicBezTo>
                <a:cubicBezTo>
                  <a:pt x="5293893" y="121571"/>
                  <a:pt x="5246639" y="22756"/>
                  <a:pt x="5048596" y="68579"/>
                </a:cubicBezTo>
                <a:cubicBezTo>
                  <a:pt x="4850553" y="114402"/>
                  <a:pt x="4627163" y="-836"/>
                  <a:pt x="4433455" y="68579"/>
                </a:cubicBezTo>
                <a:cubicBezTo>
                  <a:pt x="4239747" y="137994"/>
                  <a:pt x="4144201" y="15109"/>
                  <a:pt x="3940233" y="68579"/>
                </a:cubicBezTo>
                <a:cubicBezTo>
                  <a:pt x="3736265" y="122049"/>
                  <a:pt x="3605869" y="31948"/>
                  <a:pt x="3447011" y="68579"/>
                </a:cubicBezTo>
                <a:cubicBezTo>
                  <a:pt x="3288153" y="105210"/>
                  <a:pt x="3139999" y="43747"/>
                  <a:pt x="3014749" y="68579"/>
                </a:cubicBezTo>
                <a:cubicBezTo>
                  <a:pt x="2889499" y="93411"/>
                  <a:pt x="2756956" y="28060"/>
                  <a:pt x="2582487" y="68579"/>
                </a:cubicBezTo>
                <a:cubicBezTo>
                  <a:pt x="2408018" y="109098"/>
                  <a:pt x="2219326" y="21091"/>
                  <a:pt x="2089265" y="68579"/>
                </a:cubicBezTo>
                <a:cubicBezTo>
                  <a:pt x="1959204" y="116067"/>
                  <a:pt x="1741538" y="7760"/>
                  <a:pt x="1535084" y="68579"/>
                </a:cubicBezTo>
                <a:cubicBezTo>
                  <a:pt x="1328630" y="129398"/>
                  <a:pt x="1262661" y="20790"/>
                  <a:pt x="1102822" y="68579"/>
                </a:cubicBezTo>
                <a:cubicBezTo>
                  <a:pt x="942983" y="116368"/>
                  <a:pt x="885898" y="34071"/>
                  <a:pt x="731520" y="68579"/>
                </a:cubicBezTo>
                <a:cubicBezTo>
                  <a:pt x="577142" y="103087"/>
                  <a:pt x="277452" y="-17276"/>
                  <a:pt x="0" y="68579"/>
                </a:cubicBezTo>
                <a:cubicBezTo>
                  <a:pt x="-7372" y="48667"/>
                  <a:pt x="1441" y="26662"/>
                  <a:pt x="0" y="0"/>
                </a:cubicBezTo>
                <a:close/>
              </a:path>
              <a:path w="6096000" h="68579" stroke="0" extrusionOk="0">
                <a:moveTo>
                  <a:pt x="0" y="0"/>
                </a:moveTo>
                <a:cubicBezTo>
                  <a:pt x="130090" y="-15116"/>
                  <a:pt x="431577" y="54793"/>
                  <a:pt x="554182" y="0"/>
                </a:cubicBezTo>
                <a:cubicBezTo>
                  <a:pt x="676787" y="-54793"/>
                  <a:pt x="811762" y="48832"/>
                  <a:pt x="986444" y="0"/>
                </a:cubicBezTo>
                <a:cubicBezTo>
                  <a:pt x="1161126" y="-48832"/>
                  <a:pt x="1409674" y="19593"/>
                  <a:pt x="1662545" y="0"/>
                </a:cubicBezTo>
                <a:cubicBezTo>
                  <a:pt x="1915416" y="-19593"/>
                  <a:pt x="1960233" y="29119"/>
                  <a:pt x="2155767" y="0"/>
                </a:cubicBezTo>
                <a:cubicBezTo>
                  <a:pt x="2351301" y="-29119"/>
                  <a:pt x="2501599" y="39081"/>
                  <a:pt x="2648989" y="0"/>
                </a:cubicBezTo>
                <a:cubicBezTo>
                  <a:pt x="2796379" y="-39081"/>
                  <a:pt x="3013065" y="4184"/>
                  <a:pt x="3264131" y="0"/>
                </a:cubicBezTo>
                <a:cubicBezTo>
                  <a:pt x="3515197" y="-4184"/>
                  <a:pt x="3649670" y="60298"/>
                  <a:pt x="3879273" y="0"/>
                </a:cubicBezTo>
                <a:cubicBezTo>
                  <a:pt x="4108876" y="-60298"/>
                  <a:pt x="4202693" y="9217"/>
                  <a:pt x="4311535" y="0"/>
                </a:cubicBezTo>
                <a:cubicBezTo>
                  <a:pt x="4420377" y="-9217"/>
                  <a:pt x="4802396" y="15111"/>
                  <a:pt x="4987636" y="0"/>
                </a:cubicBezTo>
                <a:cubicBezTo>
                  <a:pt x="5172876" y="-15111"/>
                  <a:pt x="5614035" y="12115"/>
                  <a:pt x="6096000" y="0"/>
                </a:cubicBezTo>
                <a:cubicBezTo>
                  <a:pt x="6101845" y="33966"/>
                  <a:pt x="6090593" y="34754"/>
                  <a:pt x="6096000" y="68579"/>
                </a:cubicBezTo>
                <a:cubicBezTo>
                  <a:pt x="5818692" y="101054"/>
                  <a:pt x="5555520" y="25013"/>
                  <a:pt x="5419898" y="68579"/>
                </a:cubicBezTo>
                <a:cubicBezTo>
                  <a:pt x="5284276" y="112145"/>
                  <a:pt x="5072218" y="25064"/>
                  <a:pt x="4804756" y="68579"/>
                </a:cubicBezTo>
                <a:cubicBezTo>
                  <a:pt x="4537294" y="112094"/>
                  <a:pt x="4426002" y="26282"/>
                  <a:pt x="4250575" y="68579"/>
                </a:cubicBezTo>
                <a:cubicBezTo>
                  <a:pt x="4075148" y="110876"/>
                  <a:pt x="3950689" y="41504"/>
                  <a:pt x="3818313" y="68579"/>
                </a:cubicBezTo>
                <a:cubicBezTo>
                  <a:pt x="3685937" y="95654"/>
                  <a:pt x="3463522" y="47293"/>
                  <a:pt x="3264131" y="68579"/>
                </a:cubicBezTo>
                <a:cubicBezTo>
                  <a:pt x="3064740" y="89865"/>
                  <a:pt x="3016671" y="39294"/>
                  <a:pt x="2892829" y="68579"/>
                </a:cubicBezTo>
                <a:cubicBezTo>
                  <a:pt x="2768987" y="97864"/>
                  <a:pt x="2611299" y="34124"/>
                  <a:pt x="2399607" y="68579"/>
                </a:cubicBezTo>
                <a:cubicBezTo>
                  <a:pt x="2187915" y="103034"/>
                  <a:pt x="2112456" y="45480"/>
                  <a:pt x="1967345" y="68579"/>
                </a:cubicBezTo>
                <a:cubicBezTo>
                  <a:pt x="1822234" y="91678"/>
                  <a:pt x="1690292" y="64299"/>
                  <a:pt x="1596044" y="68579"/>
                </a:cubicBezTo>
                <a:cubicBezTo>
                  <a:pt x="1501796" y="72859"/>
                  <a:pt x="1274066" y="12282"/>
                  <a:pt x="980902" y="68579"/>
                </a:cubicBezTo>
                <a:cubicBezTo>
                  <a:pt x="687738" y="124876"/>
                  <a:pt x="197814" y="53355"/>
                  <a:pt x="0" y="68579"/>
                </a:cubicBezTo>
                <a:cubicBezTo>
                  <a:pt x="-2289" y="53548"/>
                  <a:pt x="6793" y="17416"/>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CE1656D6-AB64-784B-AA84-37BC0F5A5556}"/>
              </a:ext>
            </a:extLst>
          </p:cNvPr>
          <p:cNvSpPr txBox="1">
            <a:spLocks/>
          </p:cNvSpPr>
          <p:nvPr/>
        </p:nvSpPr>
        <p:spPr>
          <a:xfrm>
            <a:off x="0" y="793113"/>
            <a:ext cx="568411" cy="68579"/>
          </a:xfrm>
          <a:custGeom>
            <a:avLst/>
            <a:gdLst>
              <a:gd name="connsiteX0" fmla="*/ 0 w 568411"/>
              <a:gd name="connsiteY0" fmla="*/ 0 h 68579"/>
              <a:gd name="connsiteX1" fmla="*/ 568411 w 568411"/>
              <a:gd name="connsiteY1" fmla="*/ 0 h 68579"/>
              <a:gd name="connsiteX2" fmla="*/ 568411 w 568411"/>
              <a:gd name="connsiteY2" fmla="*/ 68579 h 68579"/>
              <a:gd name="connsiteX3" fmla="*/ 0 w 568411"/>
              <a:gd name="connsiteY3" fmla="*/ 68579 h 68579"/>
              <a:gd name="connsiteX4" fmla="*/ 0 w 568411"/>
              <a:gd name="connsiteY4" fmla="*/ 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411" h="68579" fill="none" extrusionOk="0">
                <a:moveTo>
                  <a:pt x="0" y="0"/>
                </a:moveTo>
                <a:cubicBezTo>
                  <a:pt x="173761" y="-50322"/>
                  <a:pt x="436564" y="62159"/>
                  <a:pt x="568411" y="0"/>
                </a:cubicBezTo>
                <a:cubicBezTo>
                  <a:pt x="573346" y="28933"/>
                  <a:pt x="562863" y="46061"/>
                  <a:pt x="568411" y="68579"/>
                </a:cubicBezTo>
                <a:cubicBezTo>
                  <a:pt x="407508" y="82116"/>
                  <a:pt x="209669" y="40382"/>
                  <a:pt x="0" y="68579"/>
                </a:cubicBezTo>
                <a:cubicBezTo>
                  <a:pt x="-3521" y="38804"/>
                  <a:pt x="1215" y="33387"/>
                  <a:pt x="0" y="0"/>
                </a:cubicBezTo>
                <a:close/>
              </a:path>
              <a:path w="568411" h="68579" stroke="0" extrusionOk="0">
                <a:moveTo>
                  <a:pt x="0" y="0"/>
                </a:moveTo>
                <a:cubicBezTo>
                  <a:pt x="249159" y="-27886"/>
                  <a:pt x="403252" y="23502"/>
                  <a:pt x="568411" y="0"/>
                </a:cubicBezTo>
                <a:cubicBezTo>
                  <a:pt x="573441" y="25837"/>
                  <a:pt x="562204" y="35375"/>
                  <a:pt x="568411" y="68579"/>
                </a:cubicBezTo>
                <a:cubicBezTo>
                  <a:pt x="309809" y="79016"/>
                  <a:pt x="221689" y="17808"/>
                  <a:pt x="0" y="68579"/>
                </a:cubicBezTo>
                <a:cubicBezTo>
                  <a:pt x="-4725" y="50923"/>
                  <a:pt x="5716" y="29424"/>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3514979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DC523-9A8A-C648-9B89-5EC2D91D2D8A}"/>
              </a:ext>
            </a:extLst>
          </p:cNvPr>
          <p:cNvSpPr>
            <a:spLocks noGrp="1"/>
          </p:cNvSpPr>
          <p:nvPr>
            <p:ph type="title"/>
          </p:nvPr>
        </p:nvSpPr>
        <p:spPr>
          <a:xfrm>
            <a:off x="647153" y="-85728"/>
            <a:ext cx="10515600" cy="1325563"/>
          </a:xfrm>
        </p:spPr>
        <p:txBody>
          <a:bodyPr/>
          <a:lstStyle/>
          <a:p>
            <a:r>
              <a:rPr lang="en-GB" b="1" dirty="0">
                <a:latin typeface="Georgia" panose="02040502050405020303" pitchFamily="18" charset="0"/>
              </a:rPr>
              <a:t>Castro’s Foreign Policy</a:t>
            </a:r>
          </a:p>
        </p:txBody>
      </p:sp>
      <p:sp>
        <p:nvSpPr>
          <p:cNvPr id="3" name="Content Placeholder 2">
            <a:extLst>
              <a:ext uri="{FF2B5EF4-FFF2-40B4-BE49-F238E27FC236}">
                <a16:creationId xmlns:a16="http://schemas.microsoft.com/office/drawing/2014/main" id="{A4AA362D-384E-514A-803D-8B310F825E3B}"/>
              </a:ext>
            </a:extLst>
          </p:cNvPr>
          <p:cNvSpPr>
            <a:spLocks noGrp="1"/>
          </p:cNvSpPr>
          <p:nvPr>
            <p:ph idx="1"/>
          </p:nvPr>
        </p:nvSpPr>
        <p:spPr>
          <a:xfrm>
            <a:off x="121774" y="1239835"/>
            <a:ext cx="11813551" cy="4802187"/>
          </a:xfrm>
        </p:spPr>
        <p:txBody>
          <a:bodyPr/>
          <a:lstStyle/>
          <a:p>
            <a:pPr marL="0" indent="0">
              <a:buNone/>
            </a:pPr>
            <a:r>
              <a:rPr lang="en-GB" dirty="0"/>
              <a:t>Castro’s early commitment to end US control over Cuba had been one of the reasons behind the support his movement achieved both before and after the success of the revolution in 1959</a:t>
            </a:r>
          </a:p>
          <a:p>
            <a:pPr marL="0" indent="0">
              <a:buNone/>
            </a:pPr>
            <a:endParaRPr lang="en-GB" dirty="0"/>
          </a:p>
          <a:p>
            <a:pPr marL="0" indent="0">
              <a:buNone/>
            </a:pPr>
            <a:r>
              <a:rPr lang="en-GB" dirty="0"/>
              <a:t>Castro’s attitude towards foreign affairs appears to have been widely shared by the Cuban people. Initiatives linking to Castro’s foreign policy after 1959 created feelings of pride amongst Cubans. </a:t>
            </a:r>
          </a:p>
          <a:p>
            <a:r>
              <a:rPr lang="en-GB" i="1" dirty="0"/>
              <a:t>Their island was show to stand up to the US who had dominated them since the Platt Amendment of 1901 not just in Latin America and the Caribbean but also on other continents. </a:t>
            </a:r>
          </a:p>
          <a:p>
            <a:pPr marL="0" indent="0">
              <a:buNone/>
            </a:pPr>
            <a:endParaRPr lang="en-GB" dirty="0"/>
          </a:p>
        </p:txBody>
      </p:sp>
      <p:sp>
        <p:nvSpPr>
          <p:cNvPr id="4" name="Title 1">
            <a:extLst>
              <a:ext uri="{FF2B5EF4-FFF2-40B4-BE49-F238E27FC236}">
                <a16:creationId xmlns:a16="http://schemas.microsoft.com/office/drawing/2014/main" id="{921C56E1-E83E-B84E-8F12-89BB8F9EA44E}"/>
              </a:ext>
            </a:extLst>
          </p:cNvPr>
          <p:cNvSpPr txBox="1">
            <a:spLocks/>
          </p:cNvSpPr>
          <p:nvPr/>
        </p:nvSpPr>
        <p:spPr>
          <a:xfrm flipV="1">
            <a:off x="7459578" y="508477"/>
            <a:ext cx="4732421" cy="45719"/>
          </a:xfrm>
          <a:custGeom>
            <a:avLst/>
            <a:gdLst>
              <a:gd name="connsiteX0" fmla="*/ 0 w 4732421"/>
              <a:gd name="connsiteY0" fmla="*/ 0 h 45719"/>
              <a:gd name="connsiteX1" fmla="*/ 686201 w 4732421"/>
              <a:gd name="connsiteY1" fmla="*/ 0 h 45719"/>
              <a:gd name="connsiteX2" fmla="*/ 1183105 w 4732421"/>
              <a:gd name="connsiteY2" fmla="*/ 0 h 45719"/>
              <a:gd name="connsiteX3" fmla="*/ 1727334 w 4732421"/>
              <a:gd name="connsiteY3" fmla="*/ 0 h 45719"/>
              <a:gd name="connsiteX4" fmla="*/ 2224238 w 4732421"/>
              <a:gd name="connsiteY4" fmla="*/ 0 h 45719"/>
              <a:gd name="connsiteX5" fmla="*/ 2910439 w 4732421"/>
              <a:gd name="connsiteY5" fmla="*/ 0 h 45719"/>
              <a:gd name="connsiteX6" fmla="*/ 3596640 w 4732421"/>
              <a:gd name="connsiteY6" fmla="*/ 0 h 45719"/>
              <a:gd name="connsiteX7" fmla="*/ 4732421 w 4732421"/>
              <a:gd name="connsiteY7" fmla="*/ 0 h 45719"/>
              <a:gd name="connsiteX8" fmla="*/ 4732421 w 4732421"/>
              <a:gd name="connsiteY8" fmla="*/ 45719 h 45719"/>
              <a:gd name="connsiteX9" fmla="*/ 4188193 w 4732421"/>
              <a:gd name="connsiteY9" fmla="*/ 45719 h 45719"/>
              <a:gd name="connsiteX10" fmla="*/ 3549316 w 4732421"/>
              <a:gd name="connsiteY10" fmla="*/ 45719 h 45719"/>
              <a:gd name="connsiteX11" fmla="*/ 3052412 w 4732421"/>
              <a:gd name="connsiteY11" fmla="*/ 45719 h 45719"/>
              <a:gd name="connsiteX12" fmla="*/ 2508183 w 4732421"/>
              <a:gd name="connsiteY12" fmla="*/ 45719 h 45719"/>
              <a:gd name="connsiteX13" fmla="*/ 1821982 w 4732421"/>
              <a:gd name="connsiteY13" fmla="*/ 45719 h 45719"/>
              <a:gd name="connsiteX14" fmla="*/ 1230429 w 4732421"/>
              <a:gd name="connsiteY14" fmla="*/ 45719 h 45719"/>
              <a:gd name="connsiteX15" fmla="*/ 780849 w 4732421"/>
              <a:gd name="connsiteY15" fmla="*/ 45719 h 45719"/>
              <a:gd name="connsiteX16" fmla="*/ 0 w 4732421"/>
              <a:gd name="connsiteY16" fmla="*/ 45719 h 45719"/>
              <a:gd name="connsiteX17" fmla="*/ 0 w 4732421"/>
              <a:gd name="connsiteY17"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32421" h="45719" fill="none" extrusionOk="0">
                <a:moveTo>
                  <a:pt x="0" y="0"/>
                </a:moveTo>
                <a:cubicBezTo>
                  <a:pt x="220504" y="-61141"/>
                  <a:pt x="529281" y="31045"/>
                  <a:pt x="686201" y="0"/>
                </a:cubicBezTo>
                <a:cubicBezTo>
                  <a:pt x="843121" y="-31045"/>
                  <a:pt x="960359" y="547"/>
                  <a:pt x="1183105" y="0"/>
                </a:cubicBezTo>
                <a:cubicBezTo>
                  <a:pt x="1405851" y="-547"/>
                  <a:pt x="1497403" y="37430"/>
                  <a:pt x="1727334" y="0"/>
                </a:cubicBezTo>
                <a:cubicBezTo>
                  <a:pt x="1957265" y="-37430"/>
                  <a:pt x="2114182" y="50949"/>
                  <a:pt x="2224238" y="0"/>
                </a:cubicBezTo>
                <a:cubicBezTo>
                  <a:pt x="2334294" y="-50949"/>
                  <a:pt x="2594170" y="51787"/>
                  <a:pt x="2910439" y="0"/>
                </a:cubicBezTo>
                <a:cubicBezTo>
                  <a:pt x="3226708" y="-51787"/>
                  <a:pt x="3311868" y="33698"/>
                  <a:pt x="3596640" y="0"/>
                </a:cubicBezTo>
                <a:cubicBezTo>
                  <a:pt x="3881412" y="-33698"/>
                  <a:pt x="4191031" y="2998"/>
                  <a:pt x="4732421" y="0"/>
                </a:cubicBezTo>
                <a:cubicBezTo>
                  <a:pt x="4736172" y="22352"/>
                  <a:pt x="4730116" y="23857"/>
                  <a:pt x="4732421" y="45719"/>
                </a:cubicBezTo>
                <a:cubicBezTo>
                  <a:pt x="4533411" y="83851"/>
                  <a:pt x="4329325" y="11807"/>
                  <a:pt x="4188193" y="45719"/>
                </a:cubicBezTo>
                <a:cubicBezTo>
                  <a:pt x="4047061" y="79631"/>
                  <a:pt x="3852571" y="-21642"/>
                  <a:pt x="3549316" y="45719"/>
                </a:cubicBezTo>
                <a:cubicBezTo>
                  <a:pt x="3246061" y="113080"/>
                  <a:pt x="3199991" y="11929"/>
                  <a:pt x="3052412" y="45719"/>
                </a:cubicBezTo>
                <a:cubicBezTo>
                  <a:pt x="2904833" y="79509"/>
                  <a:pt x="2742657" y="19133"/>
                  <a:pt x="2508183" y="45719"/>
                </a:cubicBezTo>
                <a:cubicBezTo>
                  <a:pt x="2273709" y="72305"/>
                  <a:pt x="2081098" y="38855"/>
                  <a:pt x="1821982" y="45719"/>
                </a:cubicBezTo>
                <a:cubicBezTo>
                  <a:pt x="1562866" y="52583"/>
                  <a:pt x="1429506" y="-3371"/>
                  <a:pt x="1230429" y="45719"/>
                </a:cubicBezTo>
                <a:cubicBezTo>
                  <a:pt x="1031352" y="94809"/>
                  <a:pt x="993273" y="39141"/>
                  <a:pt x="780849" y="45719"/>
                </a:cubicBezTo>
                <a:cubicBezTo>
                  <a:pt x="568425" y="52297"/>
                  <a:pt x="195717" y="12748"/>
                  <a:pt x="0" y="45719"/>
                </a:cubicBezTo>
                <a:cubicBezTo>
                  <a:pt x="-5332" y="28499"/>
                  <a:pt x="1292" y="13548"/>
                  <a:pt x="0" y="0"/>
                </a:cubicBezTo>
                <a:close/>
              </a:path>
              <a:path w="4732421" h="45719" stroke="0" extrusionOk="0">
                <a:moveTo>
                  <a:pt x="0" y="0"/>
                </a:moveTo>
                <a:cubicBezTo>
                  <a:pt x="140613" y="-40816"/>
                  <a:pt x="373863" y="4839"/>
                  <a:pt x="591553" y="0"/>
                </a:cubicBezTo>
                <a:cubicBezTo>
                  <a:pt x="809243" y="-4839"/>
                  <a:pt x="860421" y="49959"/>
                  <a:pt x="1088457" y="0"/>
                </a:cubicBezTo>
                <a:cubicBezTo>
                  <a:pt x="1316493" y="-49959"/>
                  <a:pt x="1602904" y="22737"/>
                  <a:pt x="1774658" y="0"/>
                </a:cubicBezTo>
                <a:cubicBezTo>
                  <a:pt x="1946412" y="-22737"/>
                  <a:pt x="2160639" y="295"/>
                  <a:pt x="2318886" y="0"/>
                </a:cubicBezTo>
                <a:cubicBezTo>
                  <a:pt x="2477133" y="-295"/>
                  <a:pt x="2687759" y="52224"/>
                  <a:pt x="2863115" y="0"/>
                </a:cubicBezTo>
                <a:cubicBezTo>
                  <a:pt x="3038471" y="-52224"/>
                  <a:pt x="3323769" y="28869"/>
                  <a:pt x="3501992" y="0"/>
                </a:cubicBezTo>
                <a:cubicBezTo>
                  <a:pt x="3680215" y="-28869"/>
                  <a:pt x="3837115" y="57470"/>
                  <a:pt x="4140868" y="0"/>
                </a:cubicBezTo>
                <a:cubicBezTo>
                  <a:pt x="4444621" y="-57470"/>
                  <a:pt x="4577502" y="67755"/>
                  <a:pt x="4732421" y="0"/>
                </a:cubicBezTo>
                <a:cubicBezTo>
                  <a:pt x="4732490" y="13306"/>
                  <a:pt x="4731031" y="29946"/>
                  <a:pt x="4732421" y="45719"/>
                </a:cubicBezTo>
                <a:cubicBezTo>
                  <a:pt x="4635359" y="54963"/>
                  <a:pt x="4494650" y="27829"/>
                  <a:pt x="4282841" y="45719"/>
                </a:cubicBezTo>
                <a:cubicBezTo>
                  <a:pt x="4071032" y="63609"/>
                  <a:pt x="3916241" y="19002"/>
                  <a:pt x="3691288" y="45719"/>
                </a:cubicBezTo>
                <a:cubicBezTo>
                  <a:pt x="3466335" y="72436"/>
                  <a:pt x="3227861" y="2617"/>
                  <a:pt x="3099736" y="45719"/>
                </a:cubicBezTo>
                <a:cubicBezTo>
                  <a:pt x="2971611" y="88821"/>
                  <a:pt x="2692849" y="-12655"/>
                  <a:pt x="2460859" y="45719"/>
                </a:cubicBezTo>
                <a:cubicBezTo>
                  <a:pt x="2228869" y="104093"/>
                  <a:pt x="2069048" y="-15190"/>
                  <a:pt x="1869306" y="45719"/>
                </a:cubicBezTo>
                <a:cubicBezTo>
                  <a:pt x="1669564" y="106628"/>
                  <a:pt x="1590362" y="22738"/>
                  <a:pt x="1372402" y="45719"/>
                </a:cubicBezTo>
                <a:cubicBezTo>
                  <a:pt x="1154442" y="68700"/>
                  <a:pt x="992018" y="34969"/>
                  <a:pt x="780849" y="45719"/>
                </a:cubicBezTo>
                <a:cubicBezTo>
                  <a:pt x="569680" y="56469"/>
                  <a:pt x="300776" y="-4884"/>
                  <a:pt x="0" y="45719"/>
                </a:cubicBezTo>
                <a:cubicBezTo>
                  <a:pt x="-2714" y="23296"/>
                  <a:pt x="2835" y="21084"/>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C2AF5604-E4B7-3C4A-B9EE-3B23E07418A0}"/>
              </a:ext>
            </a:extLst>
          </p:cNvPr>
          <p:cNvSpPr txBox="1">
            <a:spLocks/>
          </p:cNvSpPr>
          <p:nvPr/>
        </p:nvSpPr>
        <p:spPr>
          <a:xfrm flipV="1">
            <a:off x="1" y="531334"/>
            <a:ext cx="647152" cy="45719"/>
          </a:xfrm>
          <a:custGeom>
            <a:avLst/>
            <a:gdLst>
              <a:gd name="connsiteX0" fmla="*/ 0 w 647152"/>
              <a:gd name="connsiteY0" fmla="*/ 0 h 45719"/>
              <a:gd name="connsiteX1" fmla="*/ 336519 w 647152"/>
              <a:gd name="connsiteY1" fmla="*/ 0 h 45719"/>
              <a:gd name="connsiteX2" fmla="*/ 647152 w 647152"/>
              <a:gd name="connsiteY2" fmla="*/ 0 h 45719"/>
              <a:gd name="connsiteX3" fmla="*/ 647152 w 647152"/>
              <a:gd name="connsiteY3" fmla="*/ 45719 h 45719"/>
              <a:gd name="connsiteX4" fmla="*/ 323576 w 647152"/>
              <a:gd name="connsiteY4" fmla="*/ 45719 h 45719"/>
              <a:gd name="connsiteX5" fmla="*/ 0 w 647152"/>
              <a:gd name="connsiteY5" fmla="*/ 45719 h 45719"/>
              <a:gd name="connsiteX6" fmla="*/ 0 w 647152"/>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152" h="45719" fill="none" extrusionOk="0">
                <a:moveTo>
                  <a:pt x="0" y="0"/>
                </a:moveTo>
                <a:cubicBezTo>
                  <a:pt x="158066" y="-11502"/>
                  <a:pt x="170066" y="8985"/>
                  <a:pt x="336519" y="0"/>
                </a:cubicBezTo>
                <a:cubicBezTo>
                  <a:pt x="502972" y="-8985"/>
                  <a:pt x="501714" y="1504"/>
                  <a:pt x="647152" y="0"/>
                </a:cubicBezTo>
                <a:cubicBezTo>
                  <a:pt x="650543" y="15756"/>
                  <a:pt x="642206" y="29950"/>
                  <a:pt x="647152" y="45719"/>
                </a:cubicBezTo>
                <a:cubicBezTo>
                  <a:pt x="578486" y="60319"/>
                  <a:pt x="481101" y="33967"/>
                  <a:pt x="323576" y="45719"/>
                </a:cubicBezTo>
                <a:cubicBezTo>
                  <a:pt x="166051" y="57471"/>
                  <a:pt x="150017" y="14218"/>
                  <a:pt x="0" y="45719"/>
                </a:cubicBezTo>
                <a:cubicBezTo>
                  <a:pt x="-941" y="24031"/>
                  <a:pt x="2953" y="22211"/>
                  <a:pt x="0" y="0"/>
                </a:cubicBezTo>
                <a:close/>
              </a:path>
              <a:path w="647152" h="45719" stroke="0" extrusionOk="0">
                <a:moveTo>
                  <a:pt x="0" y="0"/>
                </a:moveTo>
                <a:cubicBezTo>
                  <a:pt x="123103" y="-22510"/>
                  <a:pt x="221410" y="33822"/>
                  <a:pt x="323576" y="0"/>
                </a:cubicBezTo>
                <a:cubicBezTo>
                  <a:pt x="425742" y="-33822"/>
                  <a:pt x="493485" y="14637"/>
                  <a:pt x="647152" y="0"/>
                </a:cubicBezTo>
                <a:cubicBezTo>
                  <a:pt x="648513" y="15153"/>
                  <a:pt x="644735" y="34729"/>
                  <a:pt x="647152" y="45719"/>
                </a:cubicBezTo>
                <a:cubicBezTo>
                  <a:pt x="550070" y="79858"/>
                  <a:pt x="408159" y="36528"/>
                  <a:pt x="317104" y="45719"/>
                </a:cubicBezTo>
                <a:cubicBezTo>
                  <a:pt x="226049" y="54910"/>
                  <a:pt x="109512" y="8708"/>
                  <a:pt x="0" y="45719"/>
                </a:cubicBezTo>
                <a:cubicBezTo>
                  <a:pt x="-4409" y="29169"/>
                  <a:pt x="3605" y="12744"/>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17092992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6A0EC-6222-6444-A0CC-36E41708D92D}"/>
              </a:ext>
            </a:extLst>
          </p:cNvPr>
          <p:cNvSpPr>
            <a:spLocks noGrp="1"/>
          </p:cNvSpPr>
          <p:nvPr>
            <p:ph type="title"/>
          </p:nvPr>
        </p:nvSpPr>
        <p:spPr>
          <a:xfrm>
            <a:off x="838200" y="70892"/>
            <a:ext cx="10515600" cy="1325563"/>
          </a:xfrm>
        </p:spPr>
        <p:txBody>
          <a:bodyPr/>
          <a:lstStyle/>
          <a:p>
            <a:r>
              <a:rPr lang="en-GB" b="1" dirty="0">
                <a:latin typeface="Georgia" panose="02040502050405020303" pitchFamily="18" charset="0"/>
                <a:cs typeface="Geeza Pro" panose="02000400000000000000" pitchFamily="2" charset="-78"/>
              </a:rPr>
              <a:t>Humanitarian aid</a:t>
            </a:r>
            <a:endParaRPr lang="en-GB" dirty="0"/>
          </a:p>
        </p:txBody>
      </p:sp>
      <p:sp>
        <p:nvSpPr>
          <p:cNvPr id="3" name="Content Placeholder 2">
            <a:extLst>
              <a:ext uri="{FF2B5EF4-FFF2-40B4-BE49-F238E27FC236}">
                <a16:creationId xmlns:a16="http://schemas.microsoft.com/office/drawing/2014/main" id="{109739C6-C0EE-F048-8944-35124EFEC367}"/>
              </a:ext>
            </a:extLst>
          </p:cNvPr>
          <p:cNvSpPr>
            <a:spLocks noGrp="1"/>
          </p:cNvSpPr>
          <p:nvPr>
            <p:ph idx="1"/>
          </p:nvPr>
        </p:nvSpPr>
        <p:spPr>
          <a:xfrm>
            <a:off x="223893" y="1368496"/>
            <a:ext cx="11762161" cy="5190017"/>
          </a:xfrm>
        </p:spPr>
        <p:txBody>
          <a:bodyPr>
            <a:normAutofit/>
          </a:bodyPr>
          <a:lstStyle/>
          <a:p>
            <a:pPr marL="0" indent="0">
              <a:buNone/>
            </a:pPr>
            <a:r>
              <a:rPr lang="en-GB" dirty="0"/>
              <a:t>In 2010, Cuba, followed by Venezuela was the first country to send help to Haiti after its earthquake. </a:t>
            </a:r>
          </a:p>
          <a:p>
            <a:pPr marL="0" indent="0">
              <a:buNone/>
            </a:pPr>
            <a:r>
              <a:rPr lang="en-GB" dirty="0"/>
              <a:t>In return for the impact of their foreign policy, Cubans also received help.</a:t>
            </a:r>
          </a:p>
          <a:p>
            <a:r>
              <a:rPr lang="en-GB" dirty="0"/>
              <a:t>After hurricanes in 2008 and 2012, Chavez’s Venezuela provided humanitarian aid to Cuba including food and prefabricated houses</a:t>
            </a:r>
          </a:p>
          <a:p>
            <a:endParaRPr lang="en-GB" dirty="0"/>
          </a:p>
          <a:p>
            <a:pPr marL="0" indent="0">
              <a:buNone/>
            </a:pPr>
            <a:r>
              <a:rPr lang="en-GB" dirty="0"/>
              <a:t>Over 40,000 Africans, Latin Americans and Asians were given full scholarships to study in Cuba, including medical professionals, educationalists, agriculturalists and scientists</a:t>
            </a:r>
          </a:p>
          <a:p>
            <a:r>
              <a:rPr lang="en-GB" dirty="0"/>
              <a:t>There has been no other instance in which an underdeveloped country has carried out such massive and generous aid programmes</a:t>
            </a:r>
          </a:p>
          <a:p>
            <a:endParaRPr lang="en-GB" dirty="0"/>
          </a:p>
        </p:txBody>
      </p:sp>
      <p:sp>
        <p:nvSpPr>
          <p:cNvPr id="4" name="Title 1">
            <a:extLst>
              <a:ext uri="{FF2B5EF4-FFF2-40B4-BE49-F238E27FC236}">
                <a16:creationId xmlns:a16="http://schemas.microsoft.com/office/drawing/2014/main" id="{4CD97536-AD61-684C-8228-A9081D0AECCA}"/>
              </a:ext>
            </a:extLst>
          </p:cNvPr>
          <p:cNvSpPr txBox="1">
            <a:spLocks/>
          </p:cNvSpPr>
          <p:nvPr/>
        </p:nvSpPr>
        <p:spPr>
          <a:xfrm>
            <a:off x="6277232" y="687955"/>
            <a:ext cx="5914768" cy="45719"/>
          </a:xfrm>
          <a:custGeom>
            <a:avLst/>
            <a:gdLst>
              <a:gd name="connsiteX0" fmla="*/ 0 w 5914768"/>
              <a:gd name="connsiteY0" fmla="*/ 0 h 45719"/>
              <a:gd name="connsiteX1" fmla="*/ 591477 w 5914768"/>
              <a:gd name="connsiteY1" fmla="*/ 0 h 45719"/>
              <a:gd name="connsiteX2" fmla="*/ 1301249 w 5914768"/>
              <a:gd name="connsiteY2" fmla="*/ 0 h 45719"/>
              <a:gd name="connsiteX3" fmla="*/ 1951873 w 5914768"/>
              <a:gd name="connsiteY3" fmla="*/ 0 h 45719"/>
              <a:gd name="connsiteX4" fmla="*/ 2425055 w 5914768"/>
              <a:gd name="connsiteY4" fmla="*/ 0 h 45719"/>
              <a:gd name="connsiteX5" fmla="*/ 2839089 w 5914768"/>
              <a:gd name="connsiteY5" fmla="*/ 0 h 45719"/>
              <a:gd name="connsiteX6" fmla="*/ 3312270 w 5914768"/>
              <a:gd name="connsiteY6" fmla="*/ 0 h 45719"/>
              <a:gd name="connsiteX7" fmla="*/ 3844599 w 5914768"/>
              <a:gd name="connsiteY7" fmla="*/ 0 h 45719"/>
              <a:gd name="connsiteX8" fmla="*/ 4554371 w 5914768"/>
              <a:gd name="connsiteY8" fmla="*/ 0 h 45719"/>
              <a:gd name="connsiteX9" fmla="*/ 5264144 w 5914768"/>
              <a:gd name="connsiteY9" fmla="*/ 0 h 45719"/>
              <a:gd name="connsiteX10" fmla="*/ 5914768 w 5914768"/>
              <a:gd name="connsiteY10" fmla="*/ 0 h 45719"/>
              <a:gd name="connsiteX11" fmla="*/ 5914768 w 5914768"/>
              <a:gd name="connsiteY11" fmla="*/ 45719 h 45719"/>
              <a:gd name="connsiteX12" fmla="*/ 5204996 w 5914768"/>
              <a:gd name="connsiteY12" fmla="*/ 45719 h 45719"/>
              <a:gd name="connsiteX13" fmla="*/ 4613519 w 5914768"/>
              <a:gd name="connsiteY13" fmla="*/ 45719 h 45719"/>
              <a:gd name="connsiteX14" fmla="*/ 4199485 w 5914768"/>
              <a:gd name="connsiteY14" fmla="*/ 45719 h 45719"/>
              <a:gd name="connsiteX15" fmla="*/ 3667156 w 5914768"/>
              <a:gd name="connsiteY15" fmla="*/ 45719 h 45719"/>
              <a:gd name="connsiteX16" fmla="*/ 3016532 w 5914768"/>
              <a:gd name="connsiteY16" fmla="*/ 45719 h 45719"/>
              <a:gd name="connsiteX17" fmla="*/ 2484203 w 5914768"/>
              <a:gd name="connsiteY17" fmla="*/ 45719 h 45719"/>
              <a:gd name="connsiteX18" fmla="*/ 1951873 w 5914768"/>
              <a:gd name="connsiteY18" fmla="*/ 45719 h 45719"/>
              <a:gd name="connsiteX19" fmla="*/ 1478692 w 5914768"/>
              <a:gd name="connsiteY19" fmla="*/ 45719 h 45719"/>
              <a:gd name="connsiteX20" fmla="*/ 1005511 w 5914768"/>
              <a:gd name="connsiteY20" fmla="*/ 45719 h 45719"/>
              <a:gd name="connsiteX21" fmla="*/ 0 w 5914768"/>
              <a:gd name="connsiteY21" fmla="*/ 45719 h 45719"/>
              <a:gd name="connsiteX22" fmla="*/ 0 w 5914768"/>
              <a:gd name="connsiteY22"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14768" h="45719" fill="none" extrusionOk="0">
                <a:moveTo>
                  <a:pt x="0" y="0"/>
                </a:moveTo>
                <a:cubicBezTo>
                  <a:pt x="132908" y="-3607"/>
                  <a:pt x="419759" y="3695"/>
                  <a:pt x="591477" y="0"/>
                </a:cubicBezTo>
                <a:cubicBezTo>
                  <a:pt x="763195" y="-3695"/>
                  <a:pt x="965474" y="60479"/>
                  <a:pt x="1301249" y="0"/>
                </a:cubicBezTo>
                <a:cubicBezTo>
                  <a:pt x="1637024" y="-60479"/>
                  <a:pt x="1784609" y="77699"/>
                  <a:pt x="1951873" y="0"/>
                </a:cubicBezTo>
                <a:cubicBezTo>
                  <a:pt x="2119137" y="-77699"/>
                  <a:pt x="2278380" y="39735"/>
                  <a:pt x="2425055" y="0"/>
                </a:cubicBezTo>
                <a:cubicBezTo>
                  <a:pt x="2571730" y="-39735"/>
                  <a:pt x="2740749" y="22705"/>
                  <a:pt x="2839089" y="0"/>
                </a:cubicBezTo>
                <a:cubicBezTo>
                  <a:pt x="2937429" y="-22705"/>
                  <a:pt x="3080503" y="19753"/>
                  <a:pt x="3312270" y="0"/>
                </a:cubicBezTo>
                <a:cubicBezTo>
                  <a:pt x="3544037" y="-19753"/>
                  <a:pt x="3690463" y="7853"/>
                  <a:pt x="3844599" y="0"/>
                </a:cubicBezTo>
                <a:cubicBezTo>
                  <a:pt x="3998735" y="-7853"/>
                  <a:pt x="4393292" y="37976"/>
                  <a:pt x="4554371" y="0"/>
                </a:cubicBezTo>
                <a:cubicBezTo>
                  <a:pt x="4715450" y="-37976"/>
                  <a:pt x="5013194" y="29316"/>
                  <a:pt x="5264144" y="0"/>
                </a:cubicBezTo>
                <a:cubicBezTo>
                  <a:pt x="5515094" y="-29316"/>
                  <a:pt x="5594324" y="54597"/>
                  <a:pt x="5914768" y="0"/>
                </a:cubicBezTo>
                <a:cubicBezTo>
                  <a:pt x="5917099" y="21134"/>
                  <a:pt x="5910027" y="26304"/>
                  <a:pt x="5914768" y="45719"/>
                </a:cubicBezTo>
                <a:cubicBezTo>
                  <a:pt x="5695190" y="94780"/>
                  <a:pt x="5551810" y="-14859"/>
                  <a:pt x="5204996" y="45719"/>
                </a:cubicBezTo>
                <a:cubicBezTo>
                  <a:pt x="4858182" y="106297"/>
                  <a:pt x="4814040" y="42412"/>
                  <a:pt x="4613519" y="45719"/>
                </a:cubicBezTo>
                <a:cubicBezTo>
                  <a:pt x="4412998" y="49026"/>
                  <a:pt x="4362637" y="39321"/>
                  <a:pt x="4199485" y="45719"/>
                </a:cubicBezTo>
                <a:cubicBezTo>
                  <a:pt x="4036333" y="52117"/>
                  <a:pt x="3822431" y="14717"/>
                  <a:pt x="3667156" y="45719"/>
                </a:cubicBezTo>
                <a:cubicBezTo>
                  <a:pt x="3511881" y="76721"/>
                  <a:pt x="3212630" y="-25678"/>
                  <a:pt x="3016532" y="45719"/>
                </a:cubicBezTo>
                <a:cubicBezTo>
                  <a:pt x="2820434" y="117116"/>
                  <a:pt x="2641493" y="23806"/>
                  <a:pt x="2484203" y="45719"/>
                </a:cubicBezTo>
                <a:cubicBezTo>
                  <a:pt x="2326913" y="67632"/>
                  <a:pt x="2192499" y="376"/>
                  <a:pt x="1951873" y="45719"/>
                </a:cubicBezTo>
                <a:cubicBezTo>
                  <a:pt x="1711247" y="91062"/>
                  <a:pt x="1601868" y="24043"/>
                  <a:pt x="1478692" y="45719"/>
                </a:cubicBezTo>
                <a:cubicBezTo>
                  <a:pt x="1355516" y="67395"/>
                  <a:pt x="1180059" y="41803"/>
                  <a:pt x="1005511" y="45719"/>
                </a:cubicBezTo>
                <a:cubicBezTo>
                  <a:pt x="830963" y="49635"/>
                  <a:pt x="341456" y="-27375"/>
                  <a:pt x="0" y="45719"/>
                </a:cubicBezTo>
                <a:cubicBezTo>
                  <a:pt x="-802" y="29582"/>
                  <a:pt x="2532" y="15021"/>
                  <a:pt x="0" y="0"/>
                </a:cubicBezTo>
                <a:close/>
              </a:path>
              <a:path w="5914768" h="45719" stroke="0" extrusionOk="0">
                <a:moveTo>
                  <a:pt x="0" y="0"/>
                </a:moveTo>
                <a:cubicBezTo>
                  <a:pt x="201451" y="-17157"/>
                  <a:pt x="445722" y="41606"/>
                  <a:pt x="591477" y="0"/>
                </a:cubicBezTo>
                <a:cubicBezTo>
                  <a:pt x="737232" y="-41606"/>
                  <a:pt x="948664" y="19059"/>
                  <a:pt x="1064658" y="0"/>
                </a:cubicBezTo>
                <a:cubicBezTo>
                  <a:pt x="1180652" y="-19059"/>
                  <a:pt x="1470478" y="16342"/>
                  <a:pt x="1774430" y="0"/>
                </a:cubicBezTo>
                <a:cubicBezTo>
                  <a:pt x="2078382" y="-16342"/>
                  <a:pt x="2180148" y="53814"/>
                  <a:pt x="2306760" y="0"/>
                </a:cubicBezTo>
                <a:cubicBezTo>
                  <a:pt x="2433372" y="-53814"/>
                  <a:pt x="2586164" y="58587"/>
                  <a:pt x="2839089" y="0"/>
                </a:cubicBezTo>
                <a:cubicBezTo>
                  <a:pt x="3092014" y="-58587"/>
                  <a:pt x="3193700" y="55142"/>
                  <a:pt x="3489713" y="0"/>
                </a:cubicBezTo>
                <a:cubicBezTo>
                  <a:pt x="3785726" y="-55142"/>
                  <a:pt x="4002001" y="56061"/>
                  <a:pt x="4140338" y="0"/>
                </a:cubicBezTo>
                <a:cubicBezTo>
                  <a:pt x="4278676" y="-56061"/>
                  <a:pt x="4378534" y="8206"/>
                  <a:pt x="4613519" y="0"/>
                </a:cubicBezTo>
                <a:cubicBezTo>
                  <a:pt x="4848504" y="-8206"/>
                  <a:pt x="5052502" y="77466"/>
                  <a:pt x="5323291" y="0"/>
                </a:cubicBezTo>
                <a:cubicBezTo>
                  <a:pt x="5594080" y="-77466"/>
                  <a:pt x="5735344" y="45100"/>
                  <a:pt x="5914768" y="0"/>
                </a:cubicBezTo>
                <a:cubicBezTo>
                  <a:pt x="5917398" y="18082"/>
                  <a:pt x="5912673" y="29471"/>
                  <a:pt x="5914768" y="45719"/>
                </a:cubicBezTo>
                <a:cubicBezTo>
                  <a:pt x="5612949" y="95011"/>
                  <a:pt x="5455100" y="-37514"/>
                  <a:pt x="5204996" y="45719"/>
                </a:cubicBezTo>
                <a:cubicBezTo>
                  <a:pt x="4954892" y="128952"/>
                  <a:pt x="4809442" y="-26830"/>
                  <a:pt x="4554371" y="45719"/>
                </a:cubicBezTo>
                <a:cubicBezTo>
                  <a:pt x="4299300" y="118268"/>
                  <a:pt x="4236244" y="-18161"/>
                  <a:pt x="3962895" y="45719"/>
                </a:cubicBezTo>
                <a:cubicBezTo>
                  <a:pt x="3689546" y="109599"/>
                  <a:pt x="3658295" y="33067"/>
                  <a:pt x="3489713" y="45719"/>
                </a:cubicBezTo>
                <a:cubicBezTo>
                  <a:pt x="3321131" y="58371"/>
                  <a:pt x="3122042" y="18263"/>
                  <a:pt x="2898236" y="45719"/>
                </a:cubicBezTo>
                <a:cubicBezTo>
                  <a:pt x="2674430" y="73175"/>
                  <a:pt x="2594827" y="613"/>
                  <a:pt x="2484203" y="45719"/>
                </a:cubicBezTo>
                <a:cubicBezTo>
                  <a:pt x="2373579" y="90825"/>
                  <a:pt x="2184481" y="20674"/>
                  <a:pt x="1951873" y="45719"/>
                </a:cubicBezTo>
                <a:cubicBezTo>
                  <a:pt x="1719265" y="70764"/>
                  <a:pt x="1643197" y="35469"/>
                  <a:pt x="1478692" y="45719"/>
                </a:cubicBezTo>
                <a:cubicBezTo>
                  <a:pt x="1314187" y="55969"/>
                  <a:pt x="1252366" y="39905"/>
                  <a:pt x="1064658" y="45719"/>
                </a:cubicBezTo>
                <a:cubicBezTo>
                  <a:pt x="876950" y="51533"/>
                  <a:pt x="246826" y="-4189"/>
                  <a:pt x="0" y="45719"/>
                </a:cubicBezTo>
                <a:cubicBezTo>
                  <a:pt x="-3274" y="24859"/>
                  <a:pt x="638" y="18262"/>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6" name="Title 1">
            <a:extLst>
              <a:ext uri="{FF2B5EF4-FFF2-40B4-BE49-F238E27FC236}">
                <a16:creationId xmlns:a16="http://schemas.microsoft.com/office/drawing/2014/main" id="{76DE440D-25C7-5440-A77A-0F6554BD9A7C}"/>
              </a:ext>
            </a:extLst>
          </p:cNvPr>
          <p:cNvSpPr txBox="1">
            <a:spLocks/>
          </p:cNvSpPr>
          <p:nvPr/>
        </p:nvSpPr>
        <p:spPr>
          <a:xfrm>
            <a:off x="0" y="733673"/>
            <a:ext cx="838200" cy="45719"/>
          </a:xfrm>
          <a:custGeom>
            <a:avLst/>
            <a:gdLst>
              <a:gd name="connsiteX0" fmla="*/ 0 w 838200"/>
              <a:gd name="connsiteY0" fmla="*/ 0 h 45719"/>
              <a:gd name="connsiteX1" fmla="*/ 435864 w 838200"/>
              <a:gd name="connsiteY1" fmla="*/ 0 h 45719"/>
              <a:gd name="connsiteX2" fmla="*/ 838200 w 838200"/>
              <a:gd name="connsiteY2" fmla="*/ 0 h 45719"/>
              <a:gd name="connsiteX3" fmla="*/ 838200 w 838200"/>
              <a:gd name="connsiteY3" fmla="*/ 45719 h 45719"/>
              <a:gd name="connsiteX4" fmla="*/ 419100 w 838200"/>
              <a:gd name="connsiteY4" fmla="*/ 45719 h 45719"/>
              <a:gd name="connsiteX5" fmla="*/ 0 w 838200"/>
              <a:gd name="connsiteY5" fmla="*/ 45719 h 45719"/>
              <a:gd name="connsiteX6" fmla="*/ 0 w 838200"/>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45719" fill="none" extrusionOk="0">
                <a:moveTo>
                  <a:pt x="0" y="0"/>
                </a:moveTo>
                <a:cubicBezTo>
                  <a:pt x="159102" y="-26365"/>
                  <a:pt x="332157" y="49820"/>
                  <a:pt x="435864" y="0"/>
                </a:cubicBezTo>
                <a:cubicBezTo>
                  <a:pt x="539571" y="-49820"/>
                  <a:pt x="741767" y="15445"/>
                  <a:pt x="838200" y="0"/>
                </a:cubicBezTo>
                <a:cubicBezTo>
                  <a:pt x="841591" y="15756"/>
                  <a:pt x="833254" y="29950"/>
                  <a:pt x="838200" y="45719"/>
                </a:cubicBezTo>
                <a:cubicBezTo>
                  <a:pt x="698915" y="75246"/>
                  <a:pt x="532101" y="22932"/>
                  <a:pt x="419100" y="45719"/>
                </a:cubicBezTo>
                <a:cubicBezTo>
                  <a:pt x="306099" y="68506"/>
                  <a:pt x="86108" y="35665"/>
                  <a:pt x="0" y="45719"/>
                </a:cubicBezTo>
                <a:cubicBezTo>
                  <a:pt x="-941" y="24031"/>
                  <a:pt x="2953" y="22211"/>
                  <a:pt x="0" y="0"/>
                </a:cubicBezTo>
                <a:close/>
              </a:path>
              <a:path w="838200" h="45719" stroke="0" extrusionOk="0">
                <a:moveTo>
                  <a:pt x="0" y="0"/>
                </a:moveTo>
                <a:cubicBezTo>
                  <a:pt x="136601" y="-4537"/>
                  <a:pt x="281939" y="22723"/>
                  <a:pt x="419100" y="0"/>
                </a:cubicBezTo>
                <a:cubicBezTo>
                  <a:pt x="556261" y="-22723"/>
                  <a:pt x="654157" y="36649"/>
                  <a:pt x="838200" y="0"/>
                </a:cubicBezTo>
                <a:cubicBezTo>
                  <a:pt x="839561" y="15153"/>
                  <a:pt x="835783" y="34729"/>
                  <a:pt x="838200" y="45719"/>
                </a:cubicBezTo>
                <a:cubicBezTo>
                  <a:pt x="681293" y="93691"/>
                  <a:pt x="507023" y="12158"/>
                  <a:pt x="410718" y="45719"/>
                </a:cubicBezTo>
                <a:cubicBezTo>
                  <a:pt x="314413" y="79280"/>
                  <a:pt x="166678" y="26096"/>
                  <a:pt x="0" y="45719"/>
                </a:cubicBezTo>
                <a:cubicBezTo>
                  <a:pt x="-4409" y="29169"/>
                  <a:pt x="3605" y="12744"/>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30017136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1BD99-1CD9-4645-9860-006D448A5C47}"/>
              </a:ext>
            </a:extLst>
          </p:cNvPr>
          <p:cNvSpPr txBox="1">
            <a:spLocks/>
          </p:cNvSpPr>
          <p:nvPr/>
        </p:nvSpPr>
        <p:spPr>
          <a:xfrm>
            <a:off x="0" y="1326624"/>
            <a:ext cx="12192000" cy="1622902"/>
          </a:xfrm>
          <a:custGeom>
            <a:avLst/>
            <a:gdLst>
              <a:gd name="connsiteX0" fmla="*/ 0 w 12192000"/>
              <a:gd name="connsiteY0" fmla="*/ 0 h 1622902"/>
              <a:gd name="connsiteX1" fmla="*/ 458651 w 12192000"/>
              <a:gd name="connsiteY1" fmla="*/ 0 h 1622902"/>
              <a:gd name="connsiteX2" fmla="*/ 917303 w 12192000"/>
              <a:gd name="connsiteY2" fmla="*/ 0 h 1622902"/>
              <a:gd name="connsiteX3" fmla="*/ 1619794 w 12192000"/>
              <a:gd name="connsiteY3" fmla="*/ 0 h 1622902"/>
              <a:gd name="connsiteX4" fmla="*/ 2078446 w 12192000"/>
              <a:gd name="connsiteY4" fmla="*/ 0 h 1622902"/>
              <a:gd name="connsiteX5" fmla="*/ 2415177 w 12192000"/>
              <a:gd name="connsiteY5" fmla="*/ 0 h 1622902"/>
              <a:gd name="connsiteX6" fmla="*/ 2629989 w 12192000"/>
              <a:gd name="connsiteY6" fmla="*/ 0 h 1622902"/>
              <a:gd name="connsiteX7" fmla="*/ 3210560 w 12192000"/>
              <a:gd name="connsiteY7" fmla="*/ 0 h 1622902"/>
              <a:gd name="connsiteX8" fmla="*/ 3425371 w 12192000"/>
              <a:gd name="connsiteY8" fmla="*/ 0 h 1622902"/>
              <a:gd name="connsiteX9" fmla="*/ 3884023 w 12192000"/>
              <a:gd name="connsiteY9" fmla="*/ 0 h 1622902"/>
              <a:gd name="connsiteX10" fmla="*/ 4708434 w 12192000"/>
              <a:gd name="connsiteY10" fmla="*/ 0 h 1622902"/>
              <a:gd name="connsiteX11" fmla="*/ 5289006 w 12192000"/>
              <a:gd name="connsiteY11" fmla="*/ 0 h 1622902"/>
              <a:gd name="connsiteX12" fmla="*/ 5625737 w 12192000"/>
              <a:gd name="connsiteY12" fmla="*/ 0 h 1622902"/>
              <a:gd name="connsiteX13" fmla="*/ 5840549 w 12192000"/>
              <a:gd name="connsiteY13" fmla="*/ 0 h 1622902"/>
              <a:gd name="connsiteX14" fmla="*/ 6177280 w 12192000"/>
              <a:gd name="connsiteY14" fmla="*/ 0 h 1622902"/>
              <a:gd name="connsiteX15" fmla="*/ 6879771 w 12192000"/>
              <a:gd name="connsiteY15" fmla="*/ 0 h 1622902"/>
              <a:gd name="connsiteX16" fmla="*/ 7216503 w 12192000"/>
              <a:gd name="connsiteY16" fmla="*/ 0 h 1622902"/>
              <a:gd name="connsiteX17" fmla="*/ 7553234 w 12192000"/>
              <a:gd name="connsiteY17" fmla="*/ 0 h 1622902"/>
              <a:gd name="connsiteX18" fmla="*/ 8255726 w 12192000"/>
              <a:gd name="connsiteY18" fmla="*/ 0 h 1622902"/>
              <a:gd name="connsiteX19" fmla="*/ 8592457 w 12192000"/>
              <a:gd name="connsiteY19" fmla="*/ 0 h 1622902"/>
              <a:gd name="connsiteX20" fmla="*/ 9173029 w 12192000"/>
              <a:gd name="connsiteY20" fmla="*/ 0 h 1622902"/>
              <a:gd name="connsiteX21" fmla="*/ 9875520 w 12192000"/>
              <a:gd name="connsiteY21" fmla="*/ 0 h 1622902"/>
              <a:gd name="connsiteX22" fmla="*/ 10578011 w 12192000"/>
              <a:gd name="connsiteY22" fmla="*/ 0 h 1622902"/>
              <a:gd name="connsiteX23" fmla="*/ 11280503 w 12192000"/>
              <a:gd name="connsiteY23" fmla="*/ 0 h 1622902"/>
              <a:gd name="connsiteX24" fmla="*/ 12192000 w 12192000"/>
              <a:gd name="connsiteY24" fmla="*/ 0 h 1622902"/>
              <a:gd name="connsiteX25" fmla="*/ 12192000 w 12192000"/>
              <a:gd name="connsiteY25" fmla="*/ 573425 h 1622902"/>
              <a:gd name="connsiteX26" fmla="*/ 12192000 w 12192000"/>
              <a:gd name="connsiteY26" fmla="*/ 1065706 h 1622902"/>
              <a:gd name="connsiteX27" fmla="*/ 12192000 w 12192000"/>
              <a:gd name="connsiteY27" fmla="*/ 1622902 h 1622902"/>
              <a:gd name="connsiteX28" fmla="*/ 11489509 w 12192000"/>
              <a:gd name="connsiteY28" fmla="*/ 1622902 h 1622902"/>
              <a:gd name="connsiteX29" fmla="*/ 10908937 w 12192000"/>
              <a:gd name="connsiteY29" fmla="*/ 1622902 h 1622902"/>
              <a:gd name="connsiteX30" fmla="*/ 10206446 w 12192000"/>
              <a:gd name="connsiteY30" fmla="*/ 1622902 h 1622902"/>
              <a:gd name="connsiteX31" fmla="*/ 9382034 w 12192000"/>
              <a:gd name="connsiteY31" fmla="*/ 1622902 h 1622902"/>
              <a:gd name="connsiteX32" fmla="*/ 9167223 w 12192000"/>
              <a:gd name="connsiteY32" fmla="*/ 1622902 h 1622902"/>
              <a:gd name="connsiteX33" fmla="*/ 8952411 w 12192000"/>
              <a:gd name="connsiteY33" fmla="*/ 1622902 h 1622902"/>
              <a:gd name="connsiteX34" fmla="*/ 8128000 w 12192000"/>
              <a:gd name="connsiteY34" fmla="*/ 1622902 h 1622902"/>
              <a:gd name="connsiteX35" fmla="*/ 7303589 w 12192000"/>
              <a:gd name="connsiteY35" fmla="*/ 1622902 h 1622902"/>
              <a:gd name="connsiteX36" fmla="*/ 6844937 w 12192000"/>
              <a:gd name="connsiteY36" fmla="*/ 1622902 h 1622902"/>
              <a:gd name="connsiteX37" fmla="*/ 6508206 w 12192000"/>
              <a:gd name="connsiteY37" fmla="*/ 1622902 h 1622902"/>
              <a:gd name="connsiteX38" fmla="*/ 6293394 w 12192000"/>
              <a:gd name="connsiteY38" fmla="*/ 1622902 h 1622902"/>
              <a:gd name="connsiteX39" fmla="*/ 5834743 w 12192000"/>
              <a:gd name="connsiteY39" fmla="*/ 1622902 h 1622902"/>
              <a:gd name="connsiteX40" fmla="*/ 5132251 w 12192000"/>
              <a:gd name="connsiteY40" fmla="*/ 1622902 h 1622902"/>
              <a:gd name="connsiteX41" fmla="*/ 4429760 w 12192000"/>
              <a:gd name="connsiteY41" fmla="*/ 1622902 h 1622902"/>
              <a:gd name="connsiteX42" fmla="*/ 4093029 w 12192000"/>
              <a:gd name="connsiteY42" fmla="*/ 1622902 h 1622902"/>
              <a:gd name="connsiteX43" fmla="*/ 3390537 w 12192000"/>
              <a:gd name="connsiteY43" fmla="*/ 1622902 h 1622902"/>
              <a:gd name="connsiteX44" fmla="*/ 2688046 w 12192000"/>
              <a:gd name="connsiteY44" fmla="*/ 1622902 h 1622902"/>
              <a:gd name="connsiteX45" fmla="*/ 2229394 w 12192000"/>
              <a:gd name="connsiteY45" fmla="*/ 1622902 h 1622902"/>
              <a:gd name="connsiteX46" fmla="*/ 1892663 w 12192000"/>
              <a:gd name="connsiteY46" fmla="*/ 1622902 h 1622902"/>
              <a:gd name="connsiteX47" fmla="*/ 1555931 w 12192000"/>
              <a:gd name="connsiteY47" fmla="*/ 1622902 h 1622902"/>
              <a:gd name="connsiteX48" fmla="*/ 1341120 w 12192000"/>
              <a:gd name="connsiteY48" fmla="*/ 1622902 h 1622902"/>
              <a:gd name="connsiteX49" fmla="*/ 638629 w 12192000"/>
              <a:gd name="connsiteY49" fmla="*/ 1622902 h 1622902"/>
              <a:gd name="connsiteX50" fmla="*/ 0 w 12192000"/>
              <a:gd name="connsiteY50" fmla="*/ 1622902 h 1622902"/>
              <a:gd name="connsiteX51" fmla="*/ 0 w 12192000"/>
              <a:gd name="connsiteY51" fmla="*/ 1065706 h 1622902"/>
              <a:gd name="connsiteX52" fmla="*/ 0 w 12192000"/>
              <a:gd name="connsiteY52" fmla="*/ 557196 h 1622902"/>
              <a:gd name="connsiteX53" fmla="*/ 0 w 12192000"/>
              <a:gd name="connsiteY53" fmla="*/ 0 h 162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192000" h="1622902" fill="none" extrusionOk="0">
                <a:moveTo>
                  <a:pt x="0" y="0"/>
                </a:moveTo>
                <a:cubicBezTo>
                  <a:pt x="100918" y="-20660"/>
                  <a:pt x="360933" y="25296"/>
                  <a:pt x="458651" y="0"/>
                </a:cubicBezTo>
                <a:cubicBezTo>
                  <a:pt x="556369" y="-25296"/>
                  <a:pt x="725237" y="9903"/>
                  <a:pt x="917303" y="0"/>
                </a:cubicBezTo>
                <a:cubicBezTo>
                  <a:pt x="1109369" y="-9903"/>
                  <a:pt x="1458626" y="14101"/>
                  <a:pt x="1619794" y="0"/>
                </a:cubicBezTo>
                <a:cubicBezTo>
                  <a:pt x="1780962" y="-14101"/>
                  <a:pt x="1917301" y="35539"/>
                  <a:pt x="2078446" y="0"/>
                </a:cubicBezTo>
                <a:cubicBezTo>
                  <a:pt x="2239591" y="-35539"/>
                  <a:pt x="2291288" y="27320"/>
                  <a:pt x="2415177" y="0"/>
                </a:cubicBezTo>
                <a:cubicBezTo>
                  <a:pt x="2539066" y="-27320"/>
                  <a:pt x="2540397" y="4722"/>
                  <a:pt x="2629989" y="0"/>
                </a:cubicBezTo>
                <a:cubicBezTo>
                  <a:pt x="2719581" y="-4722"/>
                  <a:pt x="3013523" y="32411"/>
                  <a:pt x="3210560" y="0"/>
                </a:cubicBezTo>
                <a:cubicBezTo>
                  <a:pt x="3407597" y="-32411"/>
                  <a:pt x="3323419" y="15890"/>
                  <a:pt x="3425371" y="0"/>
                </a:cubicBezTo>
                <a:cubicBezTo>
                  <a:pt x="3527323" y="-15890"/>
                  <a:pt x="3707976" y="50437"/>
                  <a:pt x="3884023" y="0"/>
                </a:cubicBezTo>
                <a:cubicBezTo>
                  <a:pt x="4060070" y="-50437"/>
                  <a:pt x="4394187" y="54714"/>
                  <a:pt x="4708434" y="0"/>
                </a:cubicBezTo>
                <a:cubicBezTo>
                  <a:pt x="5022681" y="-54714"/>
                  <a:pt x="5131804" y="39266"/>
                  <a:pt x="5289006" y="0"/>
                </a:cubicBezTo>
                <a:cubicBezTo>
                  <a:pt x="5446208" y="-39266"/>
                  <a:pt x="5485994" y="18738"/>
                  <a:pt x="5625737" y="0"/>
                </a:cubicBezTo>
                <a:cubicBezTo>
                  <a:pt x="5765480" y="-18738"/>
                  <a:pt x="5738291" y="20720"/>
                  <a:pt x="5840549" y="0"/>
                </a:cubicBezTo>
                <a:cubicBezTo>
                  <a:pt x="5942807" y="-20720"/>
                  <a:pt x="6067466" y="24565"/>
                  <a:pt x="6177280" y="0"/>
                </a:cubicBezTo>
                <a:cubicBezTo>
                  <a:pt x="6287094" y="-24565"/>
                  <a:pt x="6597252" y="4406"/>
                  <a:pt x="6879771" y="0"/>
                </a:cubicBezTo>
                <a:cubicBezTo>
                  <a:pt x="7162290" y="-4406"/>
                  <a:pt x="7058001" y="1226"/>
                  <a:pt x="7216503" y="0"/>
                </a:cubicBezTo>
                <a:cubicBezTo>
                  <a:pt x="7375005" y="-1226"/>
                  <a:pt x="7398810" y="15481"/>
                  <a:pt x="7553234" y="0"/>
                </a:cubicBezTo>
                <a:cubicBezTo>
                  <a:pt x="7707658" y="-15481"/>
                  <a:pt x="7965829" y="46840"/>
                  <a:pt x="8255726" y="0"/>
                </a:cubicBezTo>
                <a:cubicBezTo>
                  <a:pt x="8545623" y="-46840"/>
                  <a:pt x="8472074" y="22212"/>
                  <a:pt x="8592457" y="0"/>
                </a:cubicBezTo>
                <a:cubicBezTo>
                  <a:pt x="8712840" y="-22212"/>
                  <a:pt x="8915935" y="59768"/>
                  <a:pt x="9173029" y="0"/>
                </a:cubicBezTo>
                <a:cubicBezTo>
                  <a:pt x="9430123" y="-59768"/>
                  <a:pt x="9588874" y="69964"/>
                  <a:pt x="9875520" y="0"/>
                </a:cubicBezTo>
                <a:cubicBezTo>
                  <a:pt x="10162166" y="-69964"/>
                  <a:pt x="10349806" y="10"/>
                  <a:pt x="10578011" y="0"/>
                </a:cubicBezTo>
                <a:cubicBezTo>
                  <a:pt x="10806216" y="-10"/>
                  <a:pt x="11107666" y="48245"/>
                  <a:pt x="11280503" y="0"/>
                </a:cubicBezTo>
                <a:cubicBezTo>
                  <a:pt x="11453340" y="-48245"/>
                  <a:pt x="11786052" y="57212"/>
                  <a:pt x="12192000" y="0"/>
                </a:cubicBezTo>
                <a:cubicBezTo>
                  <a:pt x="12258427" y="132025"/>
                  <a:pt x="12160518" y="381354"/>
                  <a:pt x="12192000" y="573425"/>
                </a:cubicBezTo>
                <a:cubicBezTo>
                  <a:pt x="12223482" y="765496"/>
                  <a:pt x="12163271" y="904470"/>
                  <a:pt x="12192000" y="1065706"/>
                </a:cubicBezTo>
                <a:cubicBezTo>
                  <a:pt x="12220729" y="1226942"/>
                  <a:pt x="12125694" y="1345624"/>
                  <a:pt x="12192000" y="1622902"/>
                </a:cubicBezTo>
                <a:cubicBezTo>
                  <a:pt x="11933910" y="1703769"/>
                  <a:pt x="11766554" y="1600002"/>
                  <a:pt x="11489509" y="1622902"/>
                </a:cubicBezTo>
                <a:cubicBezTo>
                  <a:pt x="11212464" y="1645802"/>
                  <a:pt x="11162515" y="1553567"/>
                  <a:pt x="10908937" y="1622902"/>
                </a:cubicBezTo>
                <a:cubicBezTo>
                  <a:pt x="10655359" y="1692237"/>
                  <a:pt x="10347873" y="1611075"/>
                  <a:pt x="10206446" y="1622902"/>
                </a:cubicBezTo>
                <a:cubicBezTo>
                  <a:pt x="10065019" y="1634729"/>
                  <a:pt x="9564391" y="1581646"/>
                  <a:pt x="9382034" y="1622902"/>
                </a:cubicBezTo>
                <a:cubicBezTo>
                  <a:pt x="9199677" y="1664158"/>
                  <a:pt x="9265607" y="1614984"/>
                  <a:pt x="9167223" y="1622902"/>
                </a:cubicBezTo>
                <a:cubicBezTo>
                  <a:pt x="9068839" y="1630820"/>
                  <a:pt x="9051030" y="1615222"/>
                  <a:pt x="8952411" y="1622902"/>
                </a:cubicBezTo>
                <a:cubicBezTo>
                  <a:pt x="8853792" y="1630582"/>
                  <a:pt x="8403235" y="1591218"/>
                  <a:pt x="8128000" y="1622902"/>
                </a:cubicBezTo>
                <a:cubicBezTo>
                  <a:pt x="7852765" y="1654586"/>
                  <a:pt x="7645930" y="1530534"/>
                  <a:pt x="7303589" y="1622902"/>
                </a:cubicBezTo>
                <a:cubicBezTo>
                  <a:pt x="6961248" y="1715270"/>
                  <a:pt x="6973978" y="1606044"/>
                  <a:pt x="6844937" y="1622902"/>
                </a:cubicBezTo>
                <a:cubicBezTo>
                  <a:pt x="6715896" y="1639760"/>
                  <a:pt x="6674855" y="1600906"/>
                  <a:pt x="6508206" y="1622902"/>
                </a:cubicBezTo>
                <a:cubicBezTo>
                  <a:pt x="6341557" y="1644898"/>
                  <a:pt x="6349154" y="1600698"/>
                  <a:pt x="6293394" y="1622902"/>
                </a:cubicBezTo>
                <a:cubicBezTo>
                  <a:pt x="6237634" y="1645106"/>
                  <a:pt x="5937174" y="1579255"/>
                  <a:pt x="5834743" y="1622902"/>
                </a:cubicBezTo>
                <a:cubicBezTo>
                  <a:pt x="5732312" y="1666549"/>
                  <a:pt x="5284115" y="1611477"/>
                  <a:pt x="5132251" y="1622902"/>
                </a:cubicBezTo>
                <a:cubicBezTo>
                  <a:pt x="4980387" y="1634327"/>
                  <a:pt x="4630149" y="1621464"/>
                  <a:pt x="4429760" y="1622902"/>
                </a:cubicBezTo>
                <a:cubicBezTo>
                  <a:pt x="4229371" y="1624340"/>
                  <a:pt x="4224325" y="1613593"/>
                  <a:pt x="4093029" y="1622902"/>
                </a:cubicBezTo>
                <a:cubicBezTo>
                  <a:pt x="3961733" y="1632211"/>
                  <a:pt x="3645095" y="1570080"/>
                  <a:pt x="3390537" y="1622902"/>
                </a:cubicBezTo>
                <a:cubicBezTo>
                  <a:pt x="3135979" y="1675724"/>
                  <a:pt x="2863476" y="1608428"/>
                  <a:pt x="2688046" y="1622902"/>
                </a:cubicBezTo>
                <a:cubicBezTo>
                  <a:pt x="2512616" y="1637376"/>
                  <a:pt x="2323901" y="1617905"/>
                  <a:pt x="2229394" y="1622902"/>
                </a:cubicBezTo>
                <a:cubicBezTo>
                  <a:pt x="2134887" y="1627899"/>
                  <a:pt x="2030103" y="1610541"/>
                  <a:pt x="1892663" y="1622902"/>
                </a:cubicBezTo>
                <a:cubicBezTo>
                  <a:pt x="1755223" y="1635263"/>
                  <a:pt x="1632797" y="1588827"/>
                  <a:pt x="1555931" y="1622902"/>
                </a:cubicBezTo>
                <a:cubicBezTo>
                  <a:pt x="1479065" y="1656977"/>
                  <a:pt x="1443539" y="1597343"/>
                  <a:pt x="1341120" y="1622902"/>
                </a:cubicBezTo>
                <a:cubicBezTo>
                  <a:pt x="1238701" y="1648461"/>
                  <a:pt x="858171" y="1620367"/>
                  <a:pt x="638629" y="1622902"/>
                </a:cubicBezTo>
                <a:cubicBezTo>
                  <a:pt x="419087" y="1625437"/>
                  <a:pt x="176067" y="1619643"/>
                  <a:pt x="0" y="1622902"/>
                </a:cubicBezTo>
                <a:cubicBezTo>
                  <a:pt x="-36174" y="1449578"/>
                  <a:pt x="27060" y="1219101"/>
                  <a:pt x="0" y="1065706"/>
                </a:cubicBezTo>
                <a:cubicBezTo>
                  <a:pt x="-27060" y="912311"/>
                  <a:pt x="22349" y="810929"/>
                  <a:pt x="0" y="557196"/>
                </a:cubicBezTo>
                <a:cubicBezTo>
                  <a:pt x="-22349" y="303463"/>
                  <a:pt x="22347" y="228359"/>
                  <a:pt x="0" y="0"/>
                </a:cubicBezTo>
                <a:close/>
              </a:path>
              <a:path w="12192000" h="1622902" stroke="0" extrusionOk="0">
                <a:moveTo>
                  <a:pt x="0" y="0"/>
                </a:moveTo>
                <a:cubicBezTo>
                  <a:pt x="156706" y="-25657"/>
                  <a:pt x="243463" y="39164"/>
                  <a:pt x="336731" y="0"/>
                </a:cubicBezTo>
                <a:cubicBezTo>
                  <a:pt x="429999" y="-39164"/>
                  <a:pt x="560138" y="25958"/>
                  <a:pt x="673463" y="0"/>
                </a:cubicBezTo>
                <a:cubicBezTo>
                  <a:pt x="786788" y="-25958"/>
                  <a:pt x="984961" y="43893"/>
                  <a:pt x="1254034" y="0"/>
                </a:cubicBezTo>
                <a:cubicBezTo>
                  <a:pt x="1523107" y="-43893"/>
                  <a:pt x="1703859" y="16077"/>
                  <a:pt x="1834606" y="0"/>
                </a:cubicBezTo>
                <a:cubicBezTo>
                  <a:pt x="1965353" y="-16077"/>
                  <a:pt x="2353423" y="28945"/>
                  <a:pt x="2537097" y="0"/>
                </a:cubicBezTo>
                <a:cubicBezTo>
                  <a:pt x="2720771" y="-28945"/>
                  <a:pt x="2918278" y="37972"/>
                  <a:pt x="3117669" y="0"/>
                </a:cubicBezTo>
                <a:cubicBezTo>
                  <a:pt x="3317060" y="-37972"/>
                  <a:pt x="3285717" y="2840"/>
                  <a:pt x="3332480" y="0"/>
                </a:cubicBezTo>
                <a:cubicBezTo>
                  <a:pt x="3379243" y="-2840"/>
                  <a:pt x="3490789" y="24298"/>
                  <a:pt x="3547291" y="0"/>
                </a:cubicBezTo>
                <a:cubicBezTo>
                  <a:pt x="3603793" y="-24298"/>
                  <a:pt x="3774198" y="3266"/>
                  <a:pt x="3884023" y="0"/>
                </a:cubicBezTo>
                <a:cubicBezTo>
                  <a:pt x="3993848" y="-3266"/>
                  <a:pt x="4009732" y="224"/>
                  <a:pt x="4098834" y="0"/>
                </a:cubicBezTo>
                <a:cubicBezTo>
                  <a:pt x="4187936" y="-224"/>
                  <a:pt x="4433323" y="14482"/>
                  <a:pt x="4679406" y="0"/>
                </a:cubicBezTo>
                <a:cubicBezTo>
                  <a:pt x="4925489" y="-14482"/>
                  <a:pt x="4815930" y="5569"/>
                  <a:pt x="4894217" y="0"/>
                </a:cubicBezTo>
                <a:cubicBezTo>
                  <a:pt x="4972504" y="-5569"/>
                  <a:pt x="5100281" y="5262"/>
                  <a:pt x="5230949" y="0"/>
                </a:cubicBezTo>
                <a:cubicBezTo>
                  <a:pt x="5361617" y="-5262"/>
                  <a:pt x="5643169" y="86829"/>
                  <a:pt x="6055360" y="0"/>
                </a:cubicBezTo>
                <a:cubicBezTo>
                  <a:pt x="6467551" y="-86829"/>
                  <a:pt x="6388933" y="40239"/>
                  <a:pt x="6514011" y="0"/>
                </a:cubicBezTo>
                <a:cubicBezTo>
                  <a:pt x="6639089" y="-40239"/>
                  <a:pt x="7150335" y="24613"/>
                  <a:pt x="7338423" y="0"/>
                </a:cubicBezTo>
                <a:cubicBezTo>
                  <a:pt x="7526511" y="-24613"/>
                  <a:pt x="7600680" y="26964"/>
                  <a:pt x="7675154" y="0"/>
                </a:cubicBezTo>
                <a:cubicBezTo>
                  <a:pt x="7749628" y="-26964"/>
                  <a:pt x="7983656" y="39566"/>
                  <a:pt x="8255726" y="0"/>
                </a:cubicBezTo>
                <a:cubicBezTo>
                  <a:pt x="8527796" y="-39566"/>
                  <a:pt x="8579691" y="16678"/>
                  <a:pt x="8714377" y="0"/>
                </a:cubicBezTo>
                <a:cubicBezTo>
                  <a:pt x="8849063" y="-16678"/>
                  <a:pt x="9354831" y="7909"/>
                  <a:pt x="9538789" y="0"/>
                </a:cubicBezTo>
                <a:cubicBezTo>
                  <a:pt x="9722747" y="-7909"/>
                  <a:pt x="9733770" y="29193"/>
                  <a:pt x="9875520" y="0"/>
                </a:cubicBezTo>
                <a:cubicBezTo>
                  <a:pt x="10017270" y="-29193"/>
                  <a:pt x="10391769" y="73838"/>
                  <a:pt x="10699931" y="0"/>
                </a:cubicBezTo>
                <a:cubicBezTo>
                  <a:pt x="11008093" y="-73838"/>
                  <a:pt x="10832259" y="2455"/>
                  <a:pt x="10914743" y="0"/>
                </a:cubicBezTo>
                <a:cubicBezTo>
                  <a:pt x="10997227" y="-2455"/>
                  <a:pt x="11075291" y="19803"/>
                  <a:pt x="11129554" y="0"/>
                </a:cubicBezTo>
                <a:cubicBezTo>
                  <a:pt x="11183817" y="-19803"/>
                  <a:pt x="11283067" y="13685"/>
                  <a:pt x="11344366" y="0"/>
                </a:cubicBezTo>
                <a:cubicBezTo>
                  <a:pt x="11405665" y="-13685"/>
                  <a:pt x="11812375" y="44792"/>
                  <a:pt x="12192000" y="0"/>
                </a:cubicBezTo>
                <a:cubicBezTo>
                  <a:pt x="12205831" y="130902"/>
                  <a:pt x="12135032" y="338936"/>
                  <a:pt x="12192000" y="540967"/>
                </a:cubicBezTo>
                <a:cubicBezTo>
                  <a:pt x="12248968" y="742998"/>
                  <a:pt x="12180650" y="904511"/>
                  <a:pt x="12192000" y="1065706"/>
                </a:cubicBezTo>
                <a:cubicBezTo>
                  <a:pt x="12203350" y="1226901"/>
                  <a:pt x="12168539" y="1387365"/>
                  <a:pt x="12192000" y="1622902"/>
                </a:cubicBezTo>
                <a:cubicBezTo>
                  <a:pt x="12135383" y="1627036"/>
                  <a:pt x="12052435" y="1620207"/>
                  <a:pt x="11977189" y="1622902"/>
                </a:cubicBezTo>
                <a:cubicBezTo>
                  <a:pt x="11901943" y="1625597"/>
                  <a:pt x="11821089" y="1622375"/>
                  <a:pt x="11762377" y="1622902"/>
                </a:cubicBezTo>
                <a:cubicBezTo>
                  <a:pt x="11703665" y="1623429"/>
                  <a:pt x="11440156" y="1568261"/>
                  <a:pt x="11303726" y="1622902"/>
                </a:cubicBezTo>
                <a:cubicBezTo>
                  <a:pt x="11167296" y="1677543"/>
                  <a:pt x="10966456" y="1570059"/>
                  <a:pt x="10723154" y="1622902"/>
                </a:cubicBezTo>
                <a:cubicBezTo>
                  <a:pt x="10479852" y="1675745"/>
                  <a:pt x="10302926" y="1582529"/>
                  <a:pt x="10142583" y="1622902"/>
                </a:cubicBezTo>
                <a:cubicBezTo>
                  <a:pt x="9982240" y="1663275"/>
                  <a:pt x="9982864" y="1619658"/>
                  <a:pt x="9927771" y="1622902"/>
                </a:cubicBezTo>
                <a:cubicBezTo>
                  <a:pt x="9872678" y="1626146"/>
                  <a:pt x="9725914" y="1619233"/>
                  <a:pt x="9591040" y="1622902"/>
                </a:cubicBezTo>
                <a:cubicBezTo>
                  <a:pt x="9456166" y="1626571"/>
                  <a:pt x="9135540" y="1620031"/>
                  <a:pt x="8766629" y="1622902"/>
                </a:cubicBezTo>
                <a:cubicBezTo>
                  <a:pt x="8397718" y="1625773"/>
                  <a:pt x="8522794" y="1592996"/>
                  <a:pt x="8429897" y="1622902"/>
                </a:cubicBezTo>
                <a:cubicBezTo>
                  <a:pt x="8337000" y="1652808"/>
                  <a:pt x="8136936" y="1615934"/>
                  <a:pt x="7971246" y="1622902"/>
                </a:cubicBezTo>
                <a:cubicBezTo>
                  <a:pt x="7805556" y="1629870"/>
                  <a:pt x="7815796" y="1601907"/>
                  <a:pt x="7756434" y="1622902"/>
                </a:cubicBezTo>
                <a:cubicBezTo>
                  <a:pt x="7697072" y="1643897"/>
                  <a:pt x="7403748" y="1563388"/>
                  <a:pt x="7053943" y="1622902"/>
                </a:cubicBezTo>
                <a:cubicBezTo>
                  <a:pt x="6704138" y="1682416"/>
                  <a:pt x="6795641" y="1584720"/>
                  <a:pt x="6595291" y="1622902"/>
                </a:cubicBezTo>
                <a:cubicBezTo>
                  <a:pt x="6394941" y="1661084"/>
                  <a:pt x="6055102" y="1564664"/>
                  <a:pt x="5770880" y="1622902"/>
                </a:cubicBezTo>
                <a:cubicBezTo>
                  <a:pt x="5486658" y="1681140"/>
                  <a:pt x="5223429" y="1541207"/>
                  <a:pt x="4946469" y="1622902"/>
                </a:cubicBezTo>
                <a:cubicBezTo>
                  <a:pt x="4669509" y="1704597"/>
                  <a:pt x="4449970" y="1531581"/>
                  <a:pt x="4122057" y="1622902"/>
                </a:cubicBezTo>
                <a:cubicBezTo>
                  <a:pt x="3794144" y="1714223"/>
                  <a:pt x="3589687" y="1616885"/>
                  <a:pt x="3419566" y="1622902"/>
                </a:cubicBezTo>
                <a:cubicBezTo>
                  <a:pt x="3249445" y="1628919"/>
                  <a:pt x="3108374" y="1593537"/>
                  <a:pt x="2838994" y="1622902"/>
                </a:cubicBezTo>
                <a:cubicBezTo>
                  <a:pt x="2569614" y="1652267"/>
                  <a:pt x="2475703" y="1602703"/>
                  <a:pt x="2136503" y="1622902"/>
                </a:cubicBezTo>
                <a:cubicBezTo>
                  <a:pt x="1797303" y="1643101"/>
                  <a:pt x="1931203" y="1609805"/>
                  <a:pt x="1799771" y="1622902"/>
                </a:cubicBezTo>
                <a:cubicBezTo>
                  <a:pt x="1668339" y="1635999"/>
                  <a:pt x="1506821" y="1562897"/>
                  <a:pt x="1219200" y="1622902"/>
                </a:cubicBezTo>
                <a:cubicBezTo>
                  <a:pt x="931579" y="1682907"/>
                  <a:pt x="874756" y="1610474"/>
                  <a:pt x="638629" y="1622902"/>
                </a:cubicBezTo>
                <a:cubicBezTo>
                  <a:pt x="402502" y="1635330"/>
                  <a:pt x="220111" y="1618965"/>
                  <a:pt x="0" y="1622902"/>
                </a:cubicBezTo>
                <a:cubicBezTo>
                  <a:pt x="-158" y="1408480"/>
                  <a:pt x="24565" y="1223882"/>
                  <a:pt x="0" y="1049477"/>
                </a:cubicBezTo>
                <a:cubicBezTo>
                  <a:pt x="-24565" y="875072"/>
                  <a:pt x="50666" y="702602"/>
                  <a:pt x="0" y="524738"/>
                </a:cubicBezTo>
                <a:cubicBezTo>
                  <a:pt x="-50666" y="346874"/>
                  <a:pt x="59613" y="135545"/>
                  <a:pt x="0" y="0"/>
                </a:cubicBezTo>
                <a:close/>
              </a:path>
            </a:pathLst>
          </a:custGeom>
          <a:solidFill>
            <a:schemeClr val="tx1"/>
          </a:solidFill>
          <a:ln>
            <a:solidFill>
              <a:schemeClr val="tx1"/>
            </a:solidFill>
            <a:extLst>
              <a:ext uri="{C807C97D-BFC1-408E-A445-0C87EB9F89A2}">
                <ask:lineSketchStyleProps xmlns:ask="http://schemas.microsoft.com/office/drawing/2018/sketchyshapes" sd="2111213987">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Successes and failures of the foreign </a:t>
            </a:r>
            <a:r>
              <a:rPr lang="en-GB" b="1" dirty="0">
                <a:latin typeface="Georgia" panose="02040502050405020303" pitchFamily="18" charset="0"/>
              </a:rPr>
              <a:t>….</a:t>
            </a:r>
            <a:r>
              <a:rPr lang="en-GB" b="1" dirty="0">
                <a:solidFill>
                  <a:schemeClr val="bg1"/>
                </a:solidFill>
                <a:latin typeface="Georgia" panose="02040502050405020303" pitchFamily="18" charset="0"/>
              </a:rPr>
              <a:t>policy</a:t>
            </a:r>
          </a:p>
        </p:txBody>
      </p:sp>
    </p:spTree>
    <p:extLst>
      <p:ext uri="{BB962C8B-B14F-4D97-AF65-F5344CB8AC3E}">
        <p14:creationId xmlns:p14="http://schemas.microsoft.com/office/powerpoint/2010/main" val="1017017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1198-FC2C-A349-B793-2A3E04593914}"/>
              </a:ext>
            </a:extLst>
          </p:cNvPr>
          <p:cNvSpPr>
            <a:spLocks noGrp="1"/>
          </p:cNvSpPr>
          <p:nvPr>
            <p:ph type="title"/>
          </p:nvPr>
        </p:nvSpPr>
        <p:spPr>
          <a:xfrm>
            <a:off x="1245974" y="-191810"/>
            <a:ext cx="10515600" cy="1325563"/>
          </a:xfrm>
        </p:spPr>
        <p:txBody>
          <a:bodyPr/>
          <a:lstStyle/>
          <a:p>
            <a:r>
              <a:rPr lang="en-GB" b="1" dirty="0">
                <a:latin typeface="Georgia" panose="02040502050405020303" pitchFamily="18" charset="0"/>
              </a:rPr>
              <a:t>Successes</a:t>
            </a:r>
          </a:p>
        </p:txBody>
      </p:sp>
      <p:sp>
        <p:nvSpPr>
          <p:cNvPr id="3" name="Content Placeholder 2">
            <a:extLst>
              <a:ext uri="{FF2B5EF4-FFF2-40B4-BE49-F238E27FC236}">
                <a16:creationId xmlns:a16="http://schemas.microsoft.com/office/drawing/2014/main" id="{C26F8380-2040-D349-8CB8-0D9FF38030C2}"/>
              </a:ext>
            </a:extLst>
          </p:cNvPr>
          <p:cNvSpPr>
            <a:spLocks noGrp="1"/>
          </p:cNvSpPr>
          <p:nvPr>
            <p:ph idx="1"/>
          </p:nvPr>
        </p:nvSpPr>
        <p:spPr>
          <a:xfrm>
            <a:off x="250224" y="1025443"/>
            <a:ext cx="11691552" cy="5663269"/>
          </a:xfrm>
        </p:spPr>
        <p:txBody>
          <a:bodyPr>
            <a:normAutofit fontScale="92500" lnSpcReduction="20000"/>
          </a:bodyPr>
          <a:lstStyle/>
          <a:p>
            <a:r>
              <a:rPr lang="en-GB" dirty="0"/>
              <a:t>Despite its own economic problems, including during the Special Period, the Cuban government has retained the support of large sections of Cuban society. This appears to be due to the widespread support and pride in Cuba’s foreign policy</a:t>
            </a:r>
          </a:p>
          <a:p>
            <a:r>
              <a:rPr lang="en-GB" dirty="0"/>
              <a:t>Cubans took pride in Cuba’s continuing commitment to international solidarity in the struggle against US and Western imperialism. This linked to aim two: maintaining the sentiments associated with the revolution at home.</a:t>
            </a:r>
          </a:p>
          <a:p>
            <a:r>
              <a:rPr lang="en-GB" dirty="0"/>
              <a:t>Despite most guerrilla movements in Latin America failing, Castro succeeded in Africa. In Angola and Ethiopia, he deployed more than 300,000 troops from 1975 to 1990, more than the Soviet Union sent in the same period. Unlike with the United States’ war in Vietnam, Cuba eventually triumphed in all three of the wars in which it intervened in Angola and Ethiopia. It also sent tens of thousands of doctors, teachers, construction workers and other aid workers to African neighbours and trained guerrillas in present-day Zimbabwe.</a:t>
            </a:r>
          </a:p>
          <a:p>
            <a:r>
              <a:rPr lang="en-GB" dirty="0"/>
              <a:t>Cuba had a hand in winning Namibia’s independence, earning it the gratitude of South Africa’s African National Congress.</a:t>
            </a:r>
          </a:p>
          <a:p>
            <a:r>
              <a:rPr lang="en-GB" dirty="0"/>
              <a:t>Castro achieved his first aim successfully. He made his survival of Soviet interest and using this as leverage to secure a pledge by the US which has persisted even after the Cold War. His first aim was achieved in 1962</a:t>
            </a:r>
          </a:p>
        </p:txBody>
      </p:sp>
      <p:sp>
        <p:nvSpPr>
          <p:cNvPr id="4" name="Title 1">
            <a:extLst>
              <a:ext uri="{FF2B5EF4-FFF2-40B4-BE49-F238E27FC236}">
                <a16:creationId xmlns:a16="http://schemas.microsoft.com/office/drawing/2014/main" id="{E354A5ED-E749-BA4C-8CEE-C68C94A36E92}"/>
              </a:ext>
            </a:extLst>
          </p:cNvPr>
          <p:cNvSpPr txBox="1">
            <a:spLocks/>
          </p:cNvSpPr>
          <p:nvPr/>
        </p:nvSpPr>
        <p:spPr>
          <a:xfrm>
            <a:off x="4448432" y="470972"/>
            <a:ext cx="7743568" cy="52637"/>
          </a:xfrm>
          <a:custGeom>
            <a:avLst/>
            <a:gdLst>
              <a:gd name="connsiteX0" fmla="*/ 0 w 7743568"/>
              <a:gd name="connsiteY0" fmla="*/ 0 h 52637"/>
              <a:gd name="connsiteX1" fmla="*/ 363352 w 7743568"/>
              <a:gd name="connsiteY1" fmla="*/ 0 h 52637"/>
              <a:gd name="connsiteX2" fmla="*/ 1113882 w 7743568"/>
              <a:gd name="connsiteY2" fmla="*/ 0 h 52637"/>
              <a:gd name="connsiteX3" fmla="*/ 1864413 w 7743568"/>
              <a:gd name="connsiteY3" fmla="*/ 0 h 52637"/>
              <a:gd name="connsiteX4" fmla="*/ 2227765 w 7743568"/>
              <a:gd name="connsiteY4" fmla="*/ 0 h 52637"/>
              <a:gd name="connsiteX5" fmla="*/ 2823424 w 7743568"/>
              <a:gd name="connsiteY5" fmla="*/ 0 h 52637"/>
              <a:gd name="connsiteX6" fmla="*/ 3573954 w 7743568"/>
              <a:gd name="connsiteY6" fmla="*/ 0 h 52637"/>
              <a:gd name="connsiteX7" fmla="*/ 3937306 w 7743568"/>
              <a:gd name="connsiteY7" fmla="*/ 0 h 52637"/>
              <a:gd name="connsiteX8" fmla="*/ 4532966 w 7743568"/>
              <a:gd name="connsiteY8" fmla="*/ 0 h 52637"/>
              <a:gd name="connsiteX9" fmla="*/ 5128625 w 7743568"/>
              <a:gd name="connsiteY9" fmla="*/ 0 h 52637"/>
              <a:gd name="connsiteX10" fmla="*/ 5491977 w 7743568"/>
              <a:gd name="connsiteY10" fmla="*/ 0 h 52637"/>
              <a:gd name="connsiteX11" fmla="*/ 6010200 w 7743568"/>
              <a:gd name="connsiteY11" fmla="*/ 0 h 52637"/>
              <a:gd name="connsiteX12" fmla="*/ 6373552 w 7743568"/>
              <a:gd name="connsiteY12" fmla="*/ 0 h 52637"/>
              <a:gd name="connsiteX13" fmla="*/ 6736904 w 7743568"/>
              <a:gd name="connsiteY13" fmla="*/ 0 h 52637"/>
              <a:gd name="connsiteX14" fmla="*/ 7177692 w 7743568"/>
              <a:gd name="connsiteY14" fmla="*/ 0 h 52637"/>
              <a:gd name="connsiteX15" fmla="*/ 7743568 w 7743568"/>
              <a:gd name="connsiteY15" fmla="*/ 0 h 52637"/>
              <a:gd name="connsiteX16" fmla="*/ 7743568 w 7743568"/>
              <a:gd name="connsiteY16" fmla="*/ 52637 h 52637"/>
              <a:gd name="connsiteX17" fmla="*/ 7380216 w 7743568"/>
              <a:gd name="connsiteY17" fmla="*/ 52637 h 52637"/>
              <a:gd name="connsiteX18" fmla="*/ 7016864 w 7743568"/>
              <a:gd name="connsiteY18" fmla="*/ 52637 h 52637"/>
              <a:gd name="connsiteX19" fmla="*/ 6576076 w 7743568"/>
              <a:gd name="connsiteY19" fmla="*/ 52637 h 52637"/>
              <a:gd name="connsiteX20" fmla="*/ 6057853 w 7743568"/>
              <a:gd name="connsiteY20" fmla="*/ 52637 h 52637"/>
              <a:gd name="connsiteX21" fmla="*/ 5539629 w 7743568"/>
              <a:gd name="connsiteY21" fmla="*/ 52637 h 52637"/>
              <a:gd name="connsiteX22" fmla="*/ 5021406 w 7743568"/>
              <a:gd name="connsiteY22" fmla="*/ 52637 h 52637"/>
              <a:gd name="connsiteX23" fmla="*/ 4270876 w 7743568"/>
              <a:gd name="connsiteY23" fmla="*/ 52637 h 52637"/>
              <a:gd name="connsiteX24" fmla="*/ 3907524 w 7743568"/>
              <a:gd name="connsiteY24" fmla="*/ 52637 h 52637"/>
              <a:gd name="connsiteX25" fmla="*/ 3466736 w 7743568"/>
              <a:gd name="connsiteY25" fmla="*/ 52637 h 52637"/>
              <a:gd name="connsiteX26" fmla="*/ 2793641 w 7743568"/>
              <a:gd name="connsiteY26" fmla="*/ 52637 h 52637"/>
              <a:gd name="connsiteX27" fmla="*/ 2043111 w 7743568"/>
              <a:gd name="connsiteY27" fmla="*/ 52637 h 52637"/>
              <a:gd name="connsiteX28" fmla="*/ 1524887 w 7743568"/>
              <a:gd name="connsiteY28" fmla="*/ 52637 h 52637"/>
              <a:gd name="connsiteX29" fmla="*/ 1006664 w 7743568"/>
              <a:gd name="connsiteY29" fmla="*/ 52637 h 52637"/>
              <a:gd name="connsiteX30" fmla="*/ 643312 w 7743568"/>
              <a:gd name="connsiteY30" fmla="*/ 52637 h 52637"/>
              <a:gd name="connsiteX31" fmla="*/ 0 w 7743568"/>
              <a:gd name="connsiteY31" fmla="*/ 52637 h 52637"/>
              <a:gd name="connsiteX32" fmla="*/ 0 w 7743568"/>
              <a:gd name="connsiteY32" fmla="*/ 0 h 5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43568" h="52637" fill="none" extrusionOk="0">
                <a:moveTo>
                  <a:pt x="0" y="0"/>
                </a:moveTo>
                <a:cubicBezTo>
                  <a:pt x="149179" y="-29815"/>
                  <a:pt x="187837" y="13465"/>
                  <a:pt x="363352" y="0"/>
                </a:cubicBezTo>
                <a:cubicBezTo>
                  <a:pt x="538867" y="-13465"/>
                  <a:pt x="806360" y="27048"/>
                  <a:pt x="1113882" y="0"/>
                </a:cubicBezTo>
                <a:cubicBezTo>
                  <a:pt x="1421404" y="-27048"/>
                  <a:pt x="1556876" y="68958"/>
                  <a:pt x="1864413" y="0"/>
                </a:cubicBezTo>
                <a:cubicBezTo>
                  <a:pt x="2171950" y="-68958"/>
                  <a:pt x="2151585" y="41141"/>
                  <a:pt x="2227765" y="0"/>
                </a:cubicBezTo>
                <a:cubicBezTo>
                  <a:pt x="2303945" y="-41141"/>
                  <a:pt x="2649184" y="47091"/>
                  <a:pt x="2823424" y="0"/>
                </a:cubicBezTo>
                <a:cubicBezTo>
                  <a:pt x="2997664" y="-47091"/>
                  <a:pt x="3209859" y="14903"/>
                  <a:pt x="3573954" y="0"/>
                </a:cubicBezTo>
                <a:cubicBezTo>
                  <a:pt x="3938049" y="-14903"/>
                  <a:pt x="3824038" y="25563"/>
                  <a:pt x="3937306" y="0"/>
                </a:cubicBezTo>
                <a:cubicBezTo>
                  <a:pt x="4050574" y="-25563"/>
                  <a:pt x="4263165" y="36397"/>
                  <a:pt x="4532966" y="0"/>
                </a:cubicBezTo>
                <a:cubicBezTo>
                  <a:pt x="4802767" y="-36397"/>
                  <a:pt x="4929835" y="10883"/>
                  <a:pt x="5128625" y="0"/>
                </a:cubicBezTo>
                <a:cubicBezTo>
                  <a:pt x="5327415" y="-10883"/>
                  <a:pt x="5399760" y="31090"/>
                  <a:pt x="5491977" y="0"/>
                </a:cubicBezTo>
                <a:cubicBezTo>
                  <a:pt x="5584194" y="-31090"/>
                  <a:pt x="5854104" y="36987"/>
                  <a:pt x="6010200" y="0"/>
                </a:cubicBezTo>
                <a:cubicBezTo>
                  <a:pt x="6166296" y="-36987"/>
                  <a:pt x="6214842" y="32888"/>
                  <a:pt x="6373552" y="0"/>
                </a:cubicBezTo>
                <a:cubicBezTo>
                  <a:pt x="6532262" y="-32888"/>
                  <a:pt x="6579635" y="11882"/>
                  <a:pt x="6736904" y="0"/>
                </a:cubicBezTo>
                <a:cubicBezTo>
                  <a:pt x="6894173" y="-11882"/>
                  <a:pt x="7000073" y="14201"/>
                  <a:pt x="7177692" y="0"/>
                </a:cubicBezTo>
                <a:cubicBezTo>
                  <a:pt x="7355311" y="-14201"/>
                  <a:pt x="7549722" y="4798"/>
                  <a:pt x="7743568" y="0"/>
                </a:cubicBezTo>
                <a:cubicBezTo>
                  <a:pt x="7747755" y="22151"/>
                  <a:pt x="7738803" y="28659"/>
                  <a:pt x="7743568" y="52637"/>
                </a:cubicBezTo>
                <a:cubicBezTo>
                  <a:pt x="7628036" y="88654"/>
                  <a:pt x="7543955" y="46802"/>
                  <a:pt x="7380216" y="52637"/>
                </a:cubicBezTo>
                <a:cubicBezTo>
                  <a:pt x="7216477" y="58472"/>
                  <a:pt x="7179859" y="23670"/>
                  <a:pt x="7016864" y="52637"/>
                </a:cubicBezTo>
                <a:cubicBezTo>
                  <a:pt x="6853869" y="81604"/>
                  <a:pt x="6692357" y="12523"/>
                  <a:pt x="6576076" y="52637"/>
                </a:cubicBezTo>
                <a:cubicBezTo>
                  <a:pt x="6459795" y="92751"/>
                  <a:pt x="6202567" y="23577"/>
                  <a:pt x="6057853" y="52637"/>
                </a:cubicBezTo>
                <a:cubicBezTo>
                  <a:pt x="5913139" y="81697"/>
                  <a:pt x="5728891" y="33638"/>
                  <a:pt x="5539629" y="52637"/>
                </a:cubicBezTo>
                <a:cubicBezTo>
                  <a:pt x="5350367" y="71636"/>
                  <a:pt x="5143030" y="21263"/>
                  <a:pt x="5021406" y="52637"/>
                </a:cubicBezTo>
                <a:cubicBezTo>
                  <a:pt x="4899782" y="84011"/>
                  <a:pt x="4444107" y="-19768"/>
                  <a:pt x="4270876" y="52637"/>
                </a:cubicBezTo>
                <a:cubicBezTo>
                  <a:pt x="4097645" y="125042"/>
                  <a:pt x="4022239" y="10095"/>
                  <a:pt x="3907524" y="52637"/>
                </a:cubicBezTo>
                <a:cubicBezTo>
                  <a:pt x="3792809" y="95179"/>
                  <a:pt x="3622744" y="46964"/>
                  <a:pt x="3466736" y="52637"/>
                </a:cubicBezTo>
                <a:cubicBezTo>
                  <a:pt x="3310728" y="58310"/>
                  <a:pt x="3027108" y="41398"/>
                  <a:pt x="2793641" y="52637"/>
                </a:cubicBezTo>
                <a:cubicBezTo>
                  <a:pt x="2560175" y="63876"/>
                  <a:pt x="2278620" y="16034"/>
                  <a:pt x="2043111" y="52637"/>
                </a:cubicBezTo>
                <a:cubicBezTo>
                  <a:pt x="1807602" y="89240"/>
                  <a:pt x="1724289" y="37424"/>
                  <a:pt x="1524887" y="52637"/>
                </a:cubicBezTo>
                <a:cubicBezTo>
                  <a:pt x="1325485" y="67850"/>
                  <a:pt x="1166836" y="52605"/>
                  <a:pt x="1006664" y="52637"/>
                </a:cubicBezTo>
                <a:cubicBezTo>
                  <a:pt x="846492" y="52669"/>
                  <a:pt x="800378" y="11934"/>
                  <a:pt x="643312" y="52637"/>
                </a:cubicBezTo>
                <a:cubicBezTo>
                  <a:pt x="486246" y="93340"/>
                  <a:pt x="223825" y="-16483"/>
                  <a:pt x="0" y="52637"/>
                </a:cubicBezTo>
                <a:cubicBezTo>
                  <a:pt x="-1155" y="39138"/>
                  <a:pt x="4651" y="18760"/>
                  <a:pt x="0" y="0"/>
                </a:cubicBezTo>
                <a:close/>
              </a:path>
              <a:path w="7743568" h="52637" stroke="0" extrusionOk="0">
                <a:moveTo>
                  <a:pt x="0" y="0"/>
                </a:moveTo>
                <a:cubicBezTo>
                  <a:pt x="249035" y="-28203"/>
                  <a:pt x="307354" y="28310"/>
                  <a:pt x="595659" y="0"/>
                </a:cubicBezTo>
                <a:cubicBezTo>
                  <a:pt x="883964" y="-28310"/>
                  <a:pt x="933425" y="30523"/>
                  <a:pt x="1036447" y="0"/>
                </a:cubicBezTo>
                <a:cubicBezTo>
                  <a:pt x="1139469" y="-30523"/>
                  <a:pt x="1432597" y="12426"/>
                  <a:pt x="1786977" y="0"/>
                </a:cubicBezTo>
                <a:cubicBezTo>
                  <a:pt x="2141357" y="-12426"/>
                  <a:pt x="2053074" y="58596"/>
                  <a:pt x="2305201" y="0"/>
                </a:cubicBezTo>
                <a:cubicBezTo>
                  <a:pt x="2557328" y="-58596"/>
                  <a:pt x="2613546" y="16510"/>
                  <a:pt x="2823424" y="0"/>
                </a:cubicBezTo>
                <a:cubicBezTo>
                  <a:pt x="3033302" y="-16510"/>
                  <a:pt x="3256220" y="105"/>
                  <a:pt x="3496519" y="0"/>
                </a:cubicBezTo>
                <a:cubicBezTo>
                  <a:pt x="3736819" y="-105"/>
                  <a:pt x="3959918" y="37593"/>
                  <a:pt x="4169614" y="0"/>
                </a:cubicBezTo>
                <a:cubicBezTo>
                  <a:pt x="4379310" y="-37593"/>
                  <a:pt x="4426337" y="22241"/>
                  <a:pt x="4610401" y="0"/>
                </a:cubicBezTo>
                <a:cubicBezTo>
                  <a:pt x="4794465" y="-22241"/>
                  <a:pt x="5022445" y="70553"/>
                  <a:pt x="5360932" y="0"/>
                </a:cubicBezTo>
                <a:cubicBezTo>
                  <a:pt x="5699419" y="-70553"/>
                  <a:pt x="5805993" y="88603"/>
                  <a:pt x="6111462" y="0"/>
                </a:cubicBezTo>
                <a:cubicBezTo>
                  <a:pt x="6416931" y="-88603"/>
                  <a:pt x="6541091" y="50357"/>
                  <a:pt x="6707121" y="0"/>
                </a:cubicBezTo>
                <a:cubicBezTo>
                  <a:pt x="6873151" y="-50357"/>
                  <a:pt x="7321055" y="109935"/>
                  <a:pt x="7743568" y="0"/>
                </a:cubicBezTo>
                <a:cubicBezTo>
                  <a:pt x="7746361" y="13812"/>
                  <a:pt x="7743217" y="28616"/>
                  <a:pt x="7743568" y="52637"/>
                </a:cubicBezTo>
                <a:cubicBezTo>
                  <a:pt x="7514438" y="86280"/>
                  <a:pt x="7248121" y="25761"/>
                  <a:pt x="6993038" y="52637"/>
                </a:cubicBezTo>
                <a:cubicBezTo>
                  <a:pt x="6737955" y="79513"/>
                  <a:pt x="6668393" y="12277"/>
                  <a:pt x="6552250" y="52637"/>
                </a:cubicBezTo>
                <a:cubicBezTo>
                  <a:pt x="6436107" y="92997"/>
                  <a:pt x="6189303" y="36247"/>
                  <a:pt x="5956591" y="52637"/>
                </a:cubicBezTo>
                <a:cubicBezTo>
                  <a:pt x="5723879" y="69027"/>
                  <a:pt x="5773381" y="10456"/>
                  <a:pt x="5593239" y="52637"/>
                </a:cubicBezTo>
                <a:cubicBezTo>
                  <a:pt x="5413097" y="94818"/>
                  <a:pt x="5311139" y="19236"/>
                  <a:pt x="5075015" y="52637"/>
                </a:cubicBezTo>
                <a:cubicBezTo>
                  <a:pt x="4838891" y="86038"/>
                  <a:pt x="4754453" y="24471"/>
                  <a:pt x="4634228" y="52637"/>
                </a:cubicBezTo>
                <a:cubicBezTo>
                  <a:pt x="4514003" y="80803"/>
                  <a:pt x="4411482" y="19542"/>
                  <a:pt x="4270876" y="52637"/>
                </a:cubicBezTo>
                <a:cubicBezTo>
                  <a:pt x="4130270" y="85732"/>
                  <a:pt x="3871224" y="-7114"/>
                  <a:pt x="3597781" y="52637"/>
                </a:cubicBezTo>
                <a:cubicBezTo>
                  <a:pt x="3324338" y="112388"/>
                  <a:pt x="3135610" y="35178"/>
                  <a:pt x="2924686" y="52637"/>
                </a:cubicBezTo>
                <a:cubicBezTo>
                  <a:pt x="2713763" y="70096"/>
                  <a:pt x="2563449" y="-9511"/>
                  <a:pt x="2406463" y="52637"/>
                </a:cubicBezTo>
                <a:cubicBezTo>
                  <a:pt x="2249477" y="114785"/>
                  <a:pt x="2080115" y="17068"/>
                  <a:pt x="1888239" y="52637"/>
                </a:cubicBezTo>
                <a:cubicBezTo>
                  <a:pt x="1696363" y="88206"/>
                  <a:pt x="1483757" y="51454"/>
                  <a:pt x="1292580" y="52637"/>
                </a:cubicBezTo>
                <a:cubicBezTo>
                  <a:pt x="1101403" y="53820"/>
                  <a:pt x="924470" y="-2172"/>
                  <a:pt x="774357" y="52637"/>
                </a:cubicBezTo>
                <a:cubicBezTo>
                  <a:pt x="624244" y="107446"/>
                  <a:pt x="209287" y="9131"/>
                  <a:pt x="0" y="52637"/>
                </a:cubicBezTo>
                <a:cubicBezTo>
                  <a:pt x="-2250" y="35193"/>
                  <a:pt x="1672" y="22352"/>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1D5AF1F8-35BE-4D4F-B241-36C6E9413B7E}"/>
              </a:ext>
            </a:extLst>
          </p:cNvPr>
          <p:cNvSpPr txBox="1">
            <a:spLocks/>
          </p:cNvSpPr>
          <p:nvPr/>
        </p:nvSpPr>
        <p:spPr>
          <a:xfrm>
            <a:off x="0" y="444653"/>
            <a:ext cx="1085336" cy="45719"/>
          </a:xfrm>
          <a:custGeom>
            <a:avLst/>
            <a:gdLst>
              <a:gd name="connsiteX0" fmla="*/ 0 w 1085336"/>
              <a:gd name="connsiteY0" fmla="*/ 0 h 45719"/>
              <a:gd name="connsiteX1" fmla="*/ 564375 w 1085336"/>
              <a:gd name="connsiteY1" fmla="*/ 0 h 45719"/>
              <a:gd name="connsiteX2" fmla="*/ 1085336 w 1085336"/>
              <a:gd name="connsiteY2" fmla="*/ 0 h 45719"/>
              <a:gd name="connsiteX3" fmla="*/ 1085336 w 1085336"/>
              <a:gd name="connsiteY3" fmla="*/ 45719 h 45719"/>
              <a:gd name="connsiteX4" fmla="*/ 542668 w 1085336"/>
              <a:gd name="connsiteY4" fmla="*/ 45719 h 45719"/>
              <a:gd name="connsiteX5" fmla="*/ 0 w 1085336"/>
              <a:gd name="connsiteY5" fmla="*/ 45719 h 45719"/>
              <a:gd name="connsiteX6" fmla="*/ 0 w 1085336"/>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336" h="45719" fill="none" extrusionOk="0">
                <a:moveTo>
                  <a:pt x="0" y="0"/>
                </a:moveTo>
                <a:cubicBezTo>
                  <a:pt x="234575" y="-52034"/>
                  <a:pt x="337470" y="50211"/>
                  <a:pt x="564375" y="0"/>
                </a:cubicBezTo>
                <a:cubicBezTo>
                  <a:pt x="791281" y="-50211"/>
                  <a:pt x="918617" y="60141"/>
                  <a:pt x="1085336" y="0"/>
                </a:cubicBezTo>
                <a:cubicBezTo>
                  <a:pt x="1088727" y="15756"/>
                  <a:pt x="1080390" y="29950"/>
                  <a:pt x="1085336" y="45719"/>
                </a:cubicBezTo>
                <a:cubicBezTo>
                  <a:pt x="861963" y="82089"/>
                  <a:pt x="766278" y="32482"/>
                  <a:pt x="542668" y="45719"/>
                </a:cubicBezTo>
                <a:cubicBezTo>
                  <a:pt x="319058" y="58956"/>
                  <a:pt x="262293" y="42206"/>
                  <a:pt x="0" y="45719"/>
                </a:cubicBezTo>
                <a:cubicBezTo>
                  <a:pt x="-941" y="24031"/>
                  <a:pt x="2953" y="22211"/>
                  <a:pt x="0" y="0"/>
                </a:cubicBezTo>
                <a:close/>
              </a:path>
              <a:path w="1085336" h="45719" stroke="0" extrusionOk="0">
                <a:moveTo>
                  <a:pt x="0" y="0"/>
                </a:moveTo>
                <a:cubicBezTo>
                  <a:pt x="200719" y="-45670"/>
                  <a:pt x="371950" y="45556"/>
                  <a:pt x="542668" y="0"/>
                </a:cubicBezTo>
                <a:cubicBezTo>
                  <a:pt x="713386" y="-45556"/>
                  <a:pt x="954462" y="42080"/>
                  <a:pt x="1085336" y="0"/>
                </a:cubicBezTo>
                <a:cubicBezTo>
                  <a:pt x="1086697" y="15153"/>
                  <a:pt x="1082919" y="34729"/>
                  <a:pt x="1085336" y="45719"/>
                </a:cubicBezTo>
                <a:cubicBezTo>
                  <a:pt x="921738" y="71921"/>
                  <a:pt x="732771" y="4265"/>
                  <a:pt x="531815" y="45719"/>
                </a:cubicBezTo>
                <a:cubicBezTo>
                  <a:pt x="330859" y="87173"/>
                  <a:pt x="234215" y="6199"/>
                  <a:pt x="0" y="45719"/>
                </a:cubicBezTo>
                <a:cubicBezTo>
                  <a:pt x="-4409" y="29169"/>
                  <a:pt x="3605" y="12744"/>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7726673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1198-FC2C-A349-B793-2A3E04593914}"/>
              </a:ext>
            </a:extLst>
          </p:cNvPr>
          <p:cNvSpPr>
            <a:spLocks noGrp="1"/>
          </p:cNvSpPr>
          <p:nvPr>
            <p:ph type="title"/>
          </p:nvPr>
        </p:nvSpPr>
        <p:spPr>
          <a:xfrm>
            <a:off x="597420" y="-108154"/>
            <a:ext cx="10515600" cy="1325563"/>
          </a:xfrm>
        </p:spPr>
        <p:txBody>
          <a:bodyPr/>
          <a:lstStyle/>
          <a:p>
            <a:r>
              <a:rPr lang="en-GB" b="1" dirty="0">
                <a:latin typeface="Georgia" panose="02040502050405020303" pitchFamily="18" charset="0"/>
              </a:rPr>
              <a:t>Failures</a:t>
            </a:r>
          </a:p>
        </p:txBody>
      </p:sp>
      <p:sp>
        <p:nvSpPr>
          <p:cNvPr id="3" name="Content Placeholder 2">
            <a:extLst>
              <a:ext uri="{FF2B5EF4-FFF2-40B4-BE49-F238E27FC236}">
                <a16:creationId xmlns:a16="http://schemas.microsoft.com/office/drawing/2014/main" id="{C26F8380-2040-D349-8CB8-0D9FF38030C2}"/>
              </a:ext>
            </a:extLst>
          </p:cNvPr>
          <p:cNvSpPr>
            <a:spLocks noGrp="1"/>
          </p:cNvSpPr>
          <p:nvPr>
            <p:ph idx="1"/>
          </p:nvPr>
        </p:nvSpPr>
        <p:spPr>
          <a:xfrm>
            <a:off x="237308" y="1253331"/>
            <a:ext cx="11676017" cy="5408726"/>
          </a:xfrm>
        </p:spPr>
        <p:txBody>
          <a:bodyPr>
            <a:normAutofit fontScale="92500" lnSpcReduction="20000"/>
          </a:bodyPr>
          <a:lstStyle/>
          <a:p>
            <a:r>
              <a:rPr lang="en-GB" dirty="0"/>
              <a:t>Despite one of Castro’s goals being to promote revolution around the world, Castro assailed parties which he regarded as too timid and split with Venezuelan Communists: he jeopardized revolutionary success to maintain his position of influence over leftist movements</a:t>
            </a:r>
          </a:p>
          <a:p>
            <a:r>
              <a:rPr lang="en-GB" dirty="0"/>
              <a:t>The death of Che Guevara, partly due to the lack of sufficient Cuban </a:t>
            </a:r>
            <a:r>
              <a:rPr lang="en-GB"/>
              <a:t>support in </a:t>
            </a:r>
            <a:r>
              <a:rPr lang="en-GB" dirty="0"/>
              <a:t>Bolivia can be said to represent the failure of Castro’s efforts to export the revolution in Latin America. </a:t>
            </a:r>
          </a:p>
          <a:p>
            <a:r>
              <a:rPr lang="en-GB" dirty="0"/>
              <a:t>In order to prevent total economic dependence on great-powers, Castro had to sacrifice his forth aim in Latin America to establish economic ties with these countries. His ‘Rule of Bargaining’ undermined his strategic aim of exporting revolution in order for economic concessions.</a:t>
            </a:r>
          </a:p>
          <a:p>
            <a:r>
              <a:rPr lang="en-GB" dirty="0"/>
              <a:t>Castro had overestimated the ability of the Cuban economy to survive without economic support of a great-power or third-world countries</a:t>
            </a:r>
          </a:p>
          <a:p>
            <a:r>
              <a:rPr lang="en-GB" dirty="0"/>
              <a:t>The veterans of Angolan service are commonly referred to as the ‘generation of disenchantment’. They regarded themselves much the way that Vietnam veterans did in the United States in the 1970s.</a:t>
            </a:r>
          </a:p>
        </p:txBody>
      </p:sp>
      <p:sp>
        <p:nvSpPr>
          <p:cNvPr id="4" name="Title 1">
            <a:extLst>
              <a:ext uri="{FF2B5EF4-FFF2-40B4-BE49-F238E27FC236}">
                <a16:creationId xmlns:a16="http://schemas.microsoft.com/office/drawing/2014/main" id="{D7A23DBB-8D7A-7E4F-A63B-B2F595A2E975}"/>
              </a:ext>
            </a:extLst>
          </p:cNvPr>
          <p:cNvSpPr txBox="1">
            <a:spLocks/>
          </p:cNvSpPr>
          <p:nvPr/>
        </p:nvSpPr>
        <p:spPr>
          <a:xfrm>
            <a:off x="3361038" y="554628"/>
            <a:ext cx="8830962" cy="45719"/>
          </a:xfrm>
          <a:custGeom>
            <a:avLst/>
            <a:gdLst>
              <a:gd name="connsiteX0" fmla="*/ 0 w 8830962"/>
              <a:gd name="connsiteY0" fmla="*/ 0 h 45719"/>
              <a:gd name="connsiteX1" fmla="*/ 588731 w 8830962"/>
              <a:gd name="connsiteY1" fmla="*/ 0 h 45719"/>
              <a:gd name="connsiteX2" fmla="*/ 912533 w 8830962"/>
              <a:gd name="connsiteY2" fmla="*/ 0 h 45719"/>
              <a:gd name="connsiteX3" fmla="*/ 1501264 w 8830962"/>
              <a:gd name="connsiteY3" fmla="*/ 0 h 45719"/>
              <a:gd name="connsiteX4" fmla="*/ 2089994 w 8830962"/>
              <a:gd name="connsiteY4" fmla="*/ 0 h 45719"/>
              <a:gd name="connsiteX5" fmla="*/ 2413796 w 8830962"/>
              <a:gd name="connsiteY5" fmla="*/ 0 h 45719"/>
              <a:gd name="connsiteX6" fmla="*/ 2914217 w 8830962"/>
              <a:gd name="connsiteY6" fmla="*/ 0 h 45719"/>
              <a:gd name="connsiteX7" fmla="*/ 3238019 w 8830962"/>
              <a:gd name="connsiteY7" fmla="*/ 0 h 45719"/>
              <a:gd name="connsiteX8" fmla="*/ 3561821 w 8830962"/>
              <a:gd name="connsiteY8" fmla="*/ 0 h 45719"/>
              <a:gd name="connsiteX9" fmla="*/ 3973933 w 8830962"/>
              <a:gd name="connsiteY9" fmla="*/ 0 h 45719"/>
              <a:gd name="connsiteX10" fmla="*/ 4386044 w 8830962"/>
              <a:gd name="connsiteY10" fmla="*/ 0 h 45719"/>
              <a:gd name="connsiteX11" fmla="*/ 4974775 w 8830962"/>
              <a:gd name="connsiteY11" fmla="*/ 0 h 45719"/>
              <a:gd name="connsiteX12" fmla="*/ 5651816 w 8830962"/>
              <a:gd name="connsiteY12" fmla="*/ 0 h 45719"/>
              <a:gd name="connsiteX13" fmla="*/ 6417166 w 8830962"/>
              <a:gd name="connsiteY13" fmla="*/ 0 h 45719"/>
              <a:gd name="connsiteX14" fmla="*/ 6829277 w 8830962"/>
              <a:gd name="connsiteY14" fmla="*/ 0 h 45719"/>
              <a:gd name="connsiteX15" fmla="*/ 7329698 w 8830962"/>
              <a:gd name="connsiteY15" fmla="*/ 0 h 45719"/>
              <a:gd name="connsiteX16" fmla="*/ 7830120 w 8830962"/>
              <a:gd name="connsiteY16" fmla="*/ 0 h 45719"/>
              <a:gd name="connsiteX17" fmla="*/ 8830962 w 8830962"/>
              <a:gd name="connsiteY17" fmla="*/ 0 h 45719"/>
              <a:gd name="connsiteX18" fmla="*/ 8830962 w 8830962"/>
              <a:gd name="connsiteY18" fmla="*/ 45719 h 45719"/>
              <a:gd name="connsiteX19" fmla="*/ 8153922 w 8830962"/>
              <a:gd name="connsiteY19" fmla="*/ 45719 h 45719"/>
              <a:gd name="connsiteX20" fmla="*/ 7741810 w 8830962"/>
              <a:gd name="connsiteY20" fmla="*/ 45719 h 45719"/>
              <a:gd name="connsiteX21" fmla="*/ 7064770 w 8830962"/>
              <a:gd name="connsiteY21" fmla="*/ 45719 h 45719"/>
              <a:gd name="connsiteX22" fmla="*/ 6299420 w 8830962"/>
              <a:gd name="connsiteY22" fmla="*/ 45719 h 45719"/>
              <a:gd name="connsiteX23" fmla="*/ 5798998 w 8830962"/>
              <a:gd name="connsiteY23" fmla="*/ 45719 h 45719"/>
              <a:gd name="connsiteX24" fmla="*/ 5298577 w 8830962"/>
              <a:gd name="connsiteY24" fmla="*/ 45719 h 45719"/>
              <a:gd name="connsiteX25" fmla="*/ 4974775 w 8830962"/>
              <a:gd name="connsiteY25" fmla="*/ 45719 h 45719"/>
              <a:gd name="connsiteX26" fmla="*/ 4297735 w 8830962"/>
              <a:gd name="connsiteY26" fmla="*/ 45719 h 45719"/>
              <a:gd name="connsiteX27" fmla="*/ 3532385 w 8830962"/>
              <a:gd name="connsiteY27" fmla="*/ 45719 h 45719"/>
              <a:gd name="connsiteX28" fmla="*/ 2943654 w 8830962"/>
              <a:gd name="connsiteY28" fmla="*/ 45719 h 45719"/>
              <a:gd name="connsiteX29" fmla="*/ 2531542 w 8830962"/>
              <a:gd name="connsiteY29" fmla="*/ 45719 h 45719"/>
              <a:gd name="connsiteX30" fmla="*/ 1854502 w 8830962"/>
              <a:gd name="connsiteY30" fmla="*/ 45719 h 45719"/>
              <a:gd name="connsiteX31" fmla="*/ 1530700 w 8830962"/>
              <a:gd name="connsiteY31" fmla="*/ 45719 h 45719"/>
              <a:gd name="connsiteX32" fmla="*/ 853660 w 8830962"/>
              <a:gd name="connsiteY32" fmla="*/ 45719 h 45719"/>
              <a:gd name="connsiteX33" fmla="*/ 0 w 8830962"/>
              <a:gd name="connsiteY33" fmla="*/ 45719 h 45719"/>
              <a:gd name="connsiteX34" fmla="*/ 0 w 8830962"/>
              <a:gd name="connsiteY34"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830962" h="45719" fill="none" extrusionOk="0">
                <a:moveTo>
                  <a:pt x="0" y="0"/>
                </a:moveTo>
                <a:cubicBezTo>
                  <a:pt x="118474" y="-56508"/>
                  <a:pt x="372285" y="32789"/>
                  <a:pt x="588731" y="0"/>
                </a:cubicBezTo>
                <a:cubicBezTo>
                  <a:pt x="805177" y="-32789"/>
                  <a:pt x="806424" y="16340"/>
                  <a:pt x="912533" y="0"/>
                </a:cubicBezTo>
                <a:cubicBezTo>
                  <a:pt x="1018642" y="-16340"/>
                  <a:pt x="1272527" y="47354"/>
                  <a:pt x="1501264" y="0"/>
                </a:cubicBezTo>
                <a:cubicBezTo>
                  <a:pt x="1730001" y="-47354"/>
                  <a:pt x="1947299" y="4352"/>
                  <a:pt x="2089994" y="0"/>
                </a:cubicBezTo>
                <a:cubicBezTo>
                  <a:pt x="2232689" y="-4352"/>
                  <a:pt x="2284634" y="18719"/>
                  <a:pt x="2413796" y="0"/>
                </a:cubicBezTo>
                <a:cubicBezTo>
                  <a:pt x="2542958" y="-18719"/>
                  <a:pt x="2674290" y="36715"/>
                  <a:pt x="2914217" y="0"/>
                </a:cubicBezTo>
                <a:cubicBezTo>
                  <a:pt x="3154144" y="-36715"/>
                  <a:pt x="3138499" y="3979"/>
                  <a:pt x="3238019" y="0"/>
                </a:cubicBezTo>
                <a:cubicBezTo>
                  <a:pt x="3337539" y="-3979"/>
                  <a:pt x="3495438" y="33398"/>
                  <a:pt x="3561821" y="0"/>
                </a:cubicBezTo>
                <a:cubicBezTo>
                  <a:pt x="3628204" y="-33398"/>
                  <a:pt x="3804167" y="21717"/>
                  <a:pt x="3973933" y="0"/>
                </a:cubicBezTo>
                <a:cubicBezTo>
                  <a:pt x="4143699" y="-21717"/>
                  <a:pt x="4278115" y="32817"/>
                  <a:pt x="4386044" y="0"/>
                </a:cubicBezTo>
                <a:cubicBezTo>
                  <a:pt x="4493973" y="-32817"/>
                  <a:pt x="4746970" y="25562"/>
                  <a:pt x="4974775" y="0"/>
                </a:cubicBezTo>
                <a:cubicBezTo>
                  <a:pt x="5202580" y="-25562"/>
                  <a:pt x="5365456" y="3977"/>
                  <a:pt x="5651816" y="0"/>
                </a:cubicBezTo>
                <a:cubicBezTo>
                  <a:pt x="5938176" y="-3977"/>
                  <a:pt x="6233148" y="70524"/>
                  <a:pt x="6417166" y="0"/>
                </a:cubicBezTo>
                <a:cubicBezTo>
                  <a:pt x="6601184" y="-70524"/>
                  <a:pt x="6628267" y="30451"/>
                  <a:pt x="6829277" y="0"/>
                </a:cubicBezTo>
                <a:cubicBezTo>
                  <a:pt x="7030287" y="-30451"/>
                  <a:pt x="7148087" y="6769"/>
                  <a:pt x="7329698" y="0"/>
                </a:cubicBezTo>
                <a:cubicBezTo>
                  <a:pt x="7511309" y="-6769"/>
                  <a:pt x="7704379" y="3170"/>
                  <a:pt x="7830120" y="0"/>
                </a:cubicBezTo>
                <a:cubicBezTo>
                  <a:pt x="7955861" y="-3170"/>
                  <a:pt x="8514242" y="47343"/>
                  <a:pt x="8830962" y="0"/>
                </a:cubicBezTo>
                <a:cubicBezTo>
                  <a:pt x="8831706" y="11053"/>
                  <a:pt x="8828753" y="32214"/>
                  <a:pt x="8830962" y="45719"/>
                </a:cubicBezTo>
                <a:cubicBezTo>
                  <a:pt x="8592077" y="85415"/>
                  <a:pt x="8485617" y="26545"/>
                  <a:pt x="8153922" y="45719"/>
                </a:cubicBezTo>
                <a:cubicBezTo>
                  <a:pt x="7822227" y="64893"/>
                  <a:pt x="7897067" y="22886"/>
                  <a:pt x="7741810" y="45719"/>
                </a:cubicBezTo>
                <a:cubicBezTo>
                  <a:pt x="7586553" y="68552"/>
                  <a:pt x="7400609" y="24976"/>
                  <a:pt x="7064770" y="45719"/>
                </a:cubicBezTo>
                <a:cubicBezTo>
                  <a:pt x="6728931" y="66462"/>
                  <a:pt x="6508669" y="27987"/>
                  <a:pt x="6299420" y="45719"/>
                </a:cubicBezTo>
                <a:cubicBezTo>
                  <a:pt x="6090171" y="63451"/>
                  <a:pt x="5998344" y="8856"/>
                  <a:pt x="5798998" y="45719"/>
                </a:cubicBezTo>
                <a:cubicBezTo>
                  <a:pt x="5599652" y="82582"/>
                  <a:pt x="5526828" y="9096"/>
                  <a:pt x="5298577" y="45719"/>
                </a:cubicBezTo>
                <a:cubicBezTo>
                  <a:pt x="5070326" y="82342"/>
                  <a:pt x="5089072" y="29191"/>
                  <a:pt x="4974775" y="45719"/>
                </a:cubicBezTo>
                <a:cubicBezTo>
                  <a:pt x="4860478" y="62247"/>
                  <a:pt x="4531580" y="-35007"/>
                  <a:pt x="4297735" y="45719"/>
                </a:cubicBezTo>
                <a:cubicBezTo>
                  <a:pt x="4063890" y="126445"/>
                  <a:pt x="3864587" y="31957"/>
                  <a:pt x="3532385" y="45719"/>
                </a:cubicBezTo>
                <a:cubicBezTo>
                  <a:pt x="3200183" y="59481"/>
                  <a:pt x="3090759" y="-22609"/>
                  <a:pt x="2943654" y="45719"/>
                </a:cubicBezTo>
                <a:cubicBezTo>
                  <a:pt x="2796549" y="114047"/>
                  <a:pt x="2670892" y="9466"/>
                  <a:pt x="2531542" y="45719"/>
                </a:cubicBezTo>
                <a:cubicBezTo>
                  <a:pt x="2392192" y="81972"/>
                  <a:pt x="2103734" y="1215"/>
                  <a:pt x="1854502" y="45719"/>
                </a:cubicBezTo>
                <a:cubicBezTo>
                  <a:pt x="1605270" y="90223"/>
                  <a:pt x="1623275" y="10091"/>
                  <a:pt x="1530700" y="45719"/>
                </a:cubicBezTo>
                <a:cubicBezTo>
                  <a:pt x="1438125" y="81347"/>
                  <a:pt x="1007591" y="-22516"/>
                  <a:pt x="853660" y="45719"/>
                </a:cubicBezTo>
                <a:cubicBezTo>
                  <a:pt x="699729" y="113954"/>
                  <a:pt x="340645" y="-56304"/>
                  <a:pt x="0" y="45719"/>
                </a:cubicBezTo>
                <a:cubicBezTo>
                  <a:pt x="-2157" y="23120"/>
                  <a:pt x="2941" y="19691"/>
                  <a:pt x="0" y="0"/>
                </a:cubicBezTo>
                <a:close/>
              </a:path>
              <a:path w="8830962" h="45719" stroke="0" extrusionOk="0">
                <a:moveTo>
                  <a:pt x="0" y="0"/>
                </a:moveTo>
                <a:cubicBezTo>
                  <a:pt x="280180" y="-16135"/>
                  <a:pt x="446614" y="15635"/>
                  <a:pt x="588731" y="0"/>
                </a:cubicBezTo>
                <a:cubicBezTo>
                  <a:pt x="730848" y="-15635"/>
                  <a:pt x="894776" y="46521"/>
                  <a:pt x="1000842" y="0"/>
                </a:cubicBezTo>
                <a:cubicBezTo>
                  <a:pt x="1106908" y="-46521"/>
                  <a:pt x="1418208" y="60940"/>
                  <a:pt x="1766192" y="0"/>
                </a:cubicBezTo>
                <a:cubicBezTo>
                  <a:pt x="2114176" y="-60940"/>
                  <a:pt x="2044335" y="47746"/>
                  <a:pt x="2266614" y="0"/>
                </a:cubicBezTo>
                <a:cubicBezTo>
                  <a:pt x="2488893" y="-47746"/>
                  <a:pt x="2519888" y="23545"/>
                  <a:pt x="2767035" y="0"/>
                </a:cubicBezTo>
                <a:cubicBezTo>
                  <a:pt x="3014182" y="-23545"/>
                  <a:pt x="3203716" y="22794"/>
                  <a:pt x="3444075" y="0"/>
                </a:cubicBezTo>
                <a:cubicBezTo>
                  <a:pt x="3684434" y="-22794"/>
                  <a:pt x="3830456" y="32046"/>
                  <a:pt x="4121116" y="0"/>
                </a:cubicBezTo>
                <a:cubicBezTo>
                  <a:pt x="4411776" y="-32046"/>
                  <a:pt x="4401078" y="1588"/>
                  <a:pt x="4533227" y="0"/>
                </a:cubicBezTo>
                <a:cubicBezTo>
                  <a:pt x="4665376" y="-1588"/>
                  <a:pt x="5094344" y="90817"/>
                  <a:pt x="5298577" y="0"/>
                </a:cubicBezTo>
                <a:cubicBezTo>
                  <a:pt x="5502810" y="-90817"/>
                  <a:pt x="5884714" y="60210"/>
                  <a:pt x="6063927" y="0"/>
                </a:cubicBezTo>
                <a:cubicBezTo>
                  <a:pt x="6243140" y="-60210"/>
                  <a:pt x="6469391" y="67441"/>
                  <a:pt x="6652658" y="0"/>
                </a:cubicBezTo>
                <a:cubicBezTo>
                  <a:pt x="6835925" y="-67441"/>
                  <a:pt x="7033042" y="80253"/>
                  <a:pt x="7329698" y="0"/>
                </a:cubicBezTo>
                <a:cubicBezTo>
                  <a:pt x="7626354" y="-80253"/>
                  <a:pt x="7638952" y="5994"/>
                  <a:pt x="7830120" y="0"/>
                </a:cubicBezTo>
                <a:cubicBezTo>
                  <a:pt x="8021288" y="-5994"/>
                  <a:pt x="8396602" y="71619"/>
                  <a:pt x="8830962" y="0"/>
                </a:cubicBezTo>
                <a:cubicBezTo>
                  <a:pt x="8835825" y="12286"/>
                  <a:pt x="8826899" y="31676"/>
                  <a:pt x="8830962" y="45719"/>
                </a:cubicBezTo>
                <a:cubicBezTo>
                  <a:pt x="8712011" y="72792"/>
                  <a:pt x="8550403" y="24208"/>
                  <a:pt x="8330541" y="45719"/>
                </a:cubicBezTo>
                <a:cubicBezTo>
                  <a:pt x="8110679" y="67230"/>
                  <a:pt x="8156671" y="37721"/>
                  <a:pt x="8006739" y="45719"/>
                </a:cubicBezTo>
                <a:cubicBezTo>
                  <a:pt x="7856807" y="53717"/>
                  <a:pt x="7693328" y="19398"/>
                  <a:pt x="7506318" y="45719"/>
                </a:cubicBezTo>
                <a:cubicBezTo>
                  <a:pt x="7319308" y="72040"/>
                  <a:pt x="7299474" y="35973"/>
                  <a:pt x="7094206" y="45719"/>
                </a:cubicBezTo>
                <a:cubicBezTo>
                  <a:pt x="6888938" y="55465"/>
                  <a:pt x="6889605" y="15635"/>
                  <a:pt x="6770404" y="45719"/>
                </a:cubicBezTo>
                <a:cubicBezTo>
                  <a:pt x="6651203" y="75803"/>
                  <a:pt x="6392174" y="34125"/>
                  <a:pt x="6093364" y="45719"/>
                </a:cubicBezTo>
                <a:cubicBezTo>
                  <a:pt x="5794554" y="57313"/>
                  <a:pt x="5648140" y="-13482"/>
                  <a:pt x="5416323" y="45719"/>
                </a:cubicBezTo>
                <a:cubicBezTo>
                  <a:pt x="5184506" y="104920"/>
                  <a:pt x="5140387" y="36949"/>
                  <a:pt x="4915902" y="45719"/>
                </a:cubicBezTo>
                <a:cubicBezTo>
                  <a:pt x="4691417" y="54489"/>
                  <a:pt x="4657812" y="20588"/>
                  <a:pt x="4415481" y="45719"/>
                </a:cubicBezTo>
                <a:cubicBezTo>
                  <a:pt x="4173150" y="70850"/>
                  <a:pt x="4004218" y="9011"/>
                  <a:pt x="3826750" y="45719"/>
                </a:cubicBezTo>
                <a:cubicBezTo>
                  <a:pt x="3649282" y="82427"/>
                  <a:pt x="3550776" y="28222"/>
                  <a:pt x="3326329" y="45719"/>
                </a:cubicBezTo>
                <a:cubicBezTo>
                  <a:pt x="3101882" y="63216"/>
                  <a:pt x="3044446" y="42570"/>
                  <a:pt x="2914217" y="45719"/>
                </a:cubicBezTo>
                <a:cubicBezTo>
                  <a:pt x="2783988" y="48868"/>
                  <a:pt x="2564820" y="2204"/>
                  <a:pt x="2413796" y="45719"/>
                </a:cubicBezTo>
                <a:cubicBezTo>
                  <a:pt x="2262772" y="89234"/>
                  <a:pt x="2046826" y="-2131"/>
                  <a:pt x="1913375" y="45719"/>
                </a:cubicBezTo>
                <a:cubicBezTo>
                  <a:pt x="1779924" y="93569"/>
                  <a:pt x="1553851" y="36393"/>
                  <a:pt x="1324644" y="45719"/>
                </a:cubicBezTo>
                <a:cubicBezTo>
                  <a:pt x="1095437" y="55045"/>
                  <a:pt x="932068" y="-25214"/>
                  <a:pt x="559294" y="45719"/>
                </a:cubicBezTo>
                <a:cubicBezTo>
                  <a:pt x="186520" y="116652"/>
                  <a:pt x="153785" y="18072"/>
                  <a:pt x="0" y="45719"/>
                </a:cubicBezTo>
                <a:cubicBezTo>
                  <a:pt x="-4896" y="31260"/>
                  <a:pt x="367" y="16153"/>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72C4F329-5CF8-894A-B447-B1246D55528A}"/>
              </a:ext>
            </a:extLst>
          </p:cNvPr>
          <p:cNvSpPr txBox="1">
            <a:spLocks/>
          </p:cNvSpPr>
          <p:nvPr/>
        </p:nvSpPr>
        <p:spPr>
          <a:xfrm flipV="1">
            <a:off x="0" y="531768"/>
            <a:ext cx="597420" cy="45719"/>
          </a:xfrm>
          <a:custGeom>
            <a:avLst/>
            <a:gdLst>
              <a:gd name="connsiteX0" fmla="*/ 0 w 597420"/>
              <a:gd name="connsiteY0" fmla="*/ 0 h 45719"/>
              <a:gd name="connsiteX1" fmla="*/ 597420 w 597420"/>
              <a:gd name="connsiteY1" fmla="*/ 0 h 45719"/>
              <a:gd name="connsiteX2" fmla="*/ 597420 w 597420"/>
              <a:gd name="connsiteY2" fmla="*/ 45719 h 45719"/>
              <a:gd name="connsiteX3" fmla="*/ 0 w 597420"/>
              <a:gd name="connsiteY3" fmla="*/ 45719 h 45719"/>
              <a:gd name="connsiteX4" fmla="*/ 0 w 597420"/>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420" h="45719" fill="none" extrusionOk="0">
                <a:moveTo>
                  <a:pt x="0" y="0"/>
                </a:moveTo>
                <a:cubicBezTo>
                  <a:pt x="139519" y="-65475"/>
                  <a:pt x="347413" y="54503"/>
                  <a:pt x="597420" y="0"/>
                </a:cubicBezTo>
                <a:cubicBezTo>
                  <a:pt x="597575" y="18101"/>
                  <a:pt x="592347" y="35733"/>
                  <a:pt x="597420" y="45719"/>
                </a:cubicBezTo>
                <a:cubicBezTo>
                  <a:pt x="346013" y="56599"/>
                  <a:pt x="214956" y="15269"/>
                  <a:pt x="0" y="45719"/>
                </a:cubicBezTo>
                <a:cubicBezTo>
                  <a:pt x="-3784" y="31532"/>
                  <a:pt x="3899" y="13283"/>
                  <a:pt x="0" y="0"/>
                </a:cubicBezTo>
                <a:close/>
              </a:path>
              <a:path w="597420" h="45719" stroke="0" extrusionOk="0">
                <a:moveTo>
                  <a:pt x="0" y="0"/>
                </a:moveTo>
                <a:cubicBezTo>
                  <a:pt x="283208" y="-23970"/>
                  <a:pt x="305632" y="64512"/>
                  <a:pt x="597420" y="0"/>
                </a:cubicBezTo>
                <a:cubicBezTo>
                  <a:pt x="597686" y="22372"/>
                  <a:pt x="594542" y="27956"/>
                  <a:pt x="597420" y="45719"/>
                </a:cubicBezTo>
                <a:cubicBezTo>
                  <a:pt x="414229" y="113632"/>
                  <a:pt x="265328" y="44721"/>
                  <a:pt x="0" y="45719"/>
                </a:cubicBezTo>
                <a:cubicBezTo>
                  <a:pt x="-3568" y="35523"/>
                  <a:pt x="4143" y="11622"/>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2426149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1198-FC2C-A349-B793-2A3E04593914}"/>
              </a:ext>
            </a:extLst>
          </p:cNvPr>
          <p:cNvSpPr>
            <a:spLocks noGrp="1"/>
          </p:cNvSpPr>
          <p:nvPr>
            <p:ph type="title"/>
          </p:nvPr>
        </p:nvSpPr>
        <p:spPr>
          <a:xfrm>
            <a:off x="597420" y="-108154"/>
            <a:ext cx="10515600" cy="1325563"/>
          </a:xfrm>
        </p:spPr>
        <p:txBody>
          <a:bodyPr/>
          <a:lstStyle/>
          <a:p>
            <a:r>
              <a:rPr lang="en-GB" b="1" dirty="0">
                <a:latin typeface="Georgia" panose="02040502050405020303" pitchFamily="18" charset="0"/>
              </a:rPr>
              <a:t>Failures</a:t>
            </a:r>
          </a:p>
        </p:txBody>
      </p:sp>
      <p:sp>
        <p:nvSpPr>
          <p:cNvPr id="3" name="Content Placeholder 2">
            <a:extLst>
              <a:ext uri="{FF2B5EF4-FFF2-40B4-BE49-F238E27FC236}">
                <a16:creationId xmlns:a16="http://schemas.microsoft.com/office/drawing/2014/main" id="{C26F8380-2040-D349-8CB8-0D9FF38030C2}"/>
              </a:ext>
            </a:extLst>
          </p:cNvPr>
          <p:cNvSpPr>
            <a:spLocks noGrp="1"/>
          </p:cNvSpPr>
          <p:nvPr>
            <p:ph idx="1"/>
          </p:nvPr>
        </p:nvSpPr>
        <p:spPr>
          <a:xfrm>
            <a:off x="237308" y="1253331"/>
            <a:ext cx="11676017" cy="5855392"/>
          </a:xfrm>
        </p:spPr>
        <p:txBody>
          <a:bodyPr>
            <a:normAutofit/>
          </a:bodyPr>
          <a:lstStyle/>
          <a:p>
            <a:r>
              <a:rPr lang="en-GB" dirty="0"/>
              <a:t>The missile crisis showed that Castro could not always count on the Soviets to defend him against the US. Castro tried to be independent in the realm of foreign policy but ultimately failed and had to return to a subordinate relationship with the USSR. </a:t>
            </a:r>
          </a:p>
          <a:p>
            <a:r>
              <a:rPr lang="en-GB" dirty="0"/>
              <a:t>Although Castro continued to export the revolution to countries in Africa, his tangible successes were far from great-power attentions. </a:t>
            </a:r>
          </a:p>
          <a:p>
            <a:r>
              <a:rPr lang="en-GB" dirty="0"/>
              <a:t>Castro achieved the aims that were domestically oriented but did not achieve aims three and four fully. These were attempts by Castro to pursue overly ambitious goals that were unachievable with the finite power and resources available.</a:t>
            </a:r>
          </a:p>
        </p:txBody>
      </p:sp>
      <p:sp>
        <p:nvSpPr>
          <p:cNvPr id="4" name="Title 1">
            <a:extLst>
              <a:ext uri="{FF2B5EF4-FFF2-40B4-BE49-F238E27FC236}">
                <a16:creationId xmlns:a16="http://schemas.microsoft.com/office/drawing/2014/main" id="{D7A23DBB-8D7A-7E4F-A63B-B2F595A2E975}"/>
              </a:ext>
            </a:extLst>
          </p:cNvPr>
          <p:cNvSpPr txBox="1">
            <a:spLocks/>
          </p:cNvSpPr>
          <p:nvPr/>
        </p:nvSpPr>
        <p:spPr>
          <a:xfrm>
            <a:off x="3361038" y="554628"/>
            <a:ext cx="8830962" cy="45719"/>
          </a:xfrm>
          <a:custGeom>
            <a:avLst/>
            <a:gdLst>
              <a:gd name="connsiteX0" fmla="*/ 0 w 8830962"/>
              <a:gd name="connsiteY0" fmla="*/ 0 h 45719"/>
              <a:gd name="connsiteX1" fmla="*/ 588731 w 8830962"/>
              <a:gd name="connsiteY1" fmla="*/ 0 h 45719"/>
              <a:gd name="connsiteX2" fmla="*/ 912533 w 8830962"/>
              <a:gd name="connsiteY2" fmla="*/ 0 h 45719"/>
              <a:gd name="connsiteX3" fmla="*/ 1501264 w 8830962"/>
              <a:gd name="connsiteY3" fmla="*/ 0 h 45719"/>
              <a:gd name="connsiteX4" fmla="*/ 2089994 w 8830962"/>
              <a:gd name="connsiteY4" fmla="*/ 0 h 45719"/>
              <a:gd name="connsiteX5" fmla="*/ 2413796 w 8830962"/>
              <a:gd name="connsiteY5" fmla="*/ 0 h 45719"/>
              <a:gd name="connsiteX6" fmla="*/ 2914217 w 8830962"/>
              <a:gd name="connsiteY6" fmla="*/ 0 h 45719"/>
              <a:gd name="connsiteX7" fmla="*/ 3238019 w 8830962"/>
              <a:gd name="connsiteY7" fmla="*/ 0 h 45719"/>
              <a:gd name="connsiteX8" fmla="*/ 3561821 w 8830962"/>
              <a:gd name="connsiteY8" fmla="*/ 0 h 45719"/>
              <a:gd name="connsiteX9" fmla="*/ 3973933 w 8830962"/>
              <a:gd name="connsiteY9" fmla="*/ 0 h 45719"/>
              <a:gd name="connsiteX10" fmla="*/ 4386044 w 8830962"/>
              <a:gd name="connsiteY10" fmla="*/ 0 h 45719"/>
              <a:gd name="connsiteX11" fmla="*/ 4974775 w 8830962"/>
              <a:gd name="connsiteY11" fmla="*/ 0 h 45719"/>
              <a:gd name="connsiteX12" fmla="*/ 5651816 w 8830962"/>
              <a:gd name="connsiteY12" fmla="*/ 0 h 45719"/>
              <a:gd name="connsiteX13" fmla="*/ 6417166 w 8830962"/>
              <a:gd name="connsiteY13" fmla="*/ 0 h 45719"/>
              <a:gd name="connsiteX14" fmla="*/ 6829277 w 8830962"/>
              <a:gd name="connsiteY14" fmla="*/ 0 h 45719"/>
              <a:gd name="connsiteX15" fmla="*/ 7329698 w 8830962"/>
              <a:gd name="connsiteY15" fmla="*/ 0 h 45719"/>
              <a:gd name="connsiteX16" fmla="*/ 7830120 w 8830962"/>
              <a:gd name="connsiteY16" fmla="*/ 0 h 45719"/>
              <a:gd name="connsiteX17" fmla="*/ 8830962 w 8830962"/>
              <a:gd name="connsiteY17" fmla="*/ 0 h 45719"/>
              <a:gd name="connsiteX18" fmla="*/ 8830962 w 8830962"/>
              <a:gd name="connsiteY18" fmla="*/ 45719 h 45719"/>
              <a:gd name="connsiteX19" fmla="*/ 8153922 w 8830962"/>
              <a:gd name="connsiteY19" fmla="*/ 45719 h 45719"/>
              <a:gd name="connsiteX20" fmla="*/ 7741810 w 8830962"/>
              <a:gd name="connsiteY20" fmla="*/ 45719 h 45719"/>
              <a:gd name="connsiteX21" fmla="*/ 7064770 w 8830962"/>
              <a:gd name="connsiteY21" fmla="*/ 45719 h 45719"/>
              <a:gd name="connsiteX22" fmla="*/ 6299420 w 8830962"/>
              <a:gd name="connsiteY22" fmla="*/ 45719 h 45719"/>
              <a:gd name="connsiteX23" fmla="*/ 5798998 w 8830962"/>
              <a:gd name="connsiteY23" fmla="*/ 45719 h 45719"/>
              <a:gd name="connsiteX24" fmla="*/ 5298577 w 8830962"/>
              <a:gd name="connsiteY24" fmla="*/ 45719 h 45719"/>
              <a:gd name="connsiteX25" fmla="*/ 4974775 w 8830962"/>
              <a:gd name="connsiteY25" fmla="*/ 45719 h 45719"/>
              <a:gd name="connsiteX26" fmla="*/ 4297735 w 8830962"/>
              <a:gd name="connsiteY26" fmla="*/ 45719 h 45719"/>
              <a:gd name="connsiteX27" fmla="*/ 3532385 w 8830962"/>
              <a:gd name="connsiteY27" fmla="*/ 45719 h 45719"/>
              <a:gd name="connsiteX28" fmla="*/ 2943654 w 8830962"/>
              <a:gd name="connsiteY28" fmla="*/ 45719 h 45719"/>
              <a:gd name="connsiteX29" fmla="*/ 2531542 w 8830962"/>
              <a:gd name="connsiteY29" fmla="*/ 45719 h 45719"/>
              <a:gd name="connsiteX30" fmla="*/ 1854502 w 8830962"/>
              <a:gd name="connsiteY30" fmla="*/ 45719 h 45719"/>
              <a:gd name="connsiteX31" fmla="*/ 1530700 w 8830962"/>
              <a:gd name="connsiteY31" fmla="*/ 45719 h 45719"/>
              <a:gd name="connsiteX32" fmla="*/ 853660 w 8830962"/>
              <a:gd name="connsiteY32" fmla="*/ 45719 h 45719"/>
              <a:gd name="connsiteX33" fmla="*/ 0 w 8830962"/>
              <a:gd name="connsiteY33" fmla="*/ 45719 h 45719"/>
              <a:gd name="connsiteX34" fmla="*/ 0 w 8830962"/>
              <a:gd name="connsiteY34"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830962" h="45719" fill="none" extrusionOk="0">
                <a:moveTo>
                  <a:pt x="0" y="0"/>
                </a:moveTo>
                <a:cubicBezTo>
                  <a:pt x="118474" y="-56508"/>
                  <a:pt x="372285" y="32789"/>
                  <a:pt x="588731" y="0"/>
                </a:cubicBezTo>
                <a:cubicBezTo>
                  <a:pt x="805177" y="-32789"/>
                  <a:pt x="806424" y="16340"/>
                  <a:pt x="912533" y="0"/>
                </a:cubicBezTo>
                <a:cubicBezTo>
                  <a:pt x="1018642" y="-16340"/>
                  <a:pt x="1272527" y="47354"/>
                  <a:pt x="1501264" y="0"/>
                </a:cubicBezTo>
                <a:cubicBezTo>
                  <a:pt x="1730001" y="-47354"/>
                  <a:pt x="1947299" y="4352"/>
                  <a:pt x="2089994" y="0"/>
                </a:cubicBezTo>
                <a:cubicBezTo>
                  <a:pt x="2232689" y="-4352"/>
                  <a:pt x="2284634" y="18719"/>
                  <a:pt x="2413796" y="0"/>
                </a:cubicBezTo>
                <a:cubicBezTo>
                  <a:pt x="2542958" y="-18719"/>
                  <a:pt x="2674290" y="36715"/>
                  <a:pt x="2914217" y="0"/>
                </a:cubicBezTo>
                <a:cubicBezTo>
                  <a:pt x="3154144" y="-36715"/>
                  <a:pt x="3138499" y="3979"/>
                  <a:pt x="3238019" y="0"/>
                </a:cubicBezTo>
                <a:cubicBezTo>
                  <a:pt x="3337539" y="-3979"/>
                  <a:pt x="3495438" y="33398"/>
                  <a:pt x="3561821" y="0"/>
                </a:cubicBezTo>
                <a:cubicBezTo>
                  <a:pt x="3628204" y="-33398"/>
                  <a:pt x="3804167" y="21717"/>
                  <a:pt x="3973933" y="0"/>
                </a:cubicBezTo>
                <a:cubicBezTo>
                  <a:pt x="4143699" y="-21717"/>
                  <a:pt x="4278115" y="32817"/>
                  <a:pt x="4386044" y="0"/>
                </a:cubicBezTo>
                <a:cubicBezTo>
                  <a:pt x="4493973" y="-32817"/>
                  <a:pt x="4746970" y="25562"/>
                  <a:pt x="4974775" y="0"/>
                </a:cubicBezTo>
                <a:cubicBezTo>
                  <a:pt x="5202580" y="-25562"/>
                  <a:pt x="5365456" y="3977"/>
                  <a:pt x="5651816" y="0"/>
                </a:cubicBezTo>
                <a:cubicBezTo>
                  <a:pt x="5938176" y="-3977"/>
                  <a:pt x="6233148" y="70524"/>
                  <a:pt x="6417166" y="0"/>
                </a:cubicBezTo>
                <a:cubicBezTo>
                  <a:pt x="6601184" y="-70524"/>
                  <a:pt x="6628267" y="30451"/>
                  <a:pt x="6829277" y="0"/>
                </a:cubicBezTo>
                <a:cubicBezTo>
                  <a:pt x="7030287" y="-30451"/>
                  <a:pt x="7148087" y="6769"/>
                  <a:pt x="7329698" y="0"/>
                </a:cubicBezTo>
                <a:cubicBezTo>
                  <a:pt x="7511309" y="-6769"/>
                  <a:pt x="7704379" y="3170"/>
                  <a:pt x="7830120" y="0"/>
                </a:cubicBezTo>
                <a:cubicBezTo>
                  <a:pt x="7955861" y="-3170"/>
                  <a:pt x="8514242" y="47343"/>
                  <a:pt x="8830962" y="0"/>
                </a:cubicBezTo>
                <a:cubicBezTo>
                  <a:pt x="8831706" y="11053"/>
                  <a:pt x="8828753" y="32214"/>
                  <a:pt x="8830962" y="45719"/>
                </a:cubicBezTo>
                <a:cubicBezTo>
                  <a:pt x="8592077" y="85415"/>
                  <a:pt x="8485617" y="26545"/>
                  <a:pt x="8153922" y="45719"/>
                </a:cubicBezTo>
                <a:cubicBezTo>
                  <a:pt x="7822227" y="64893"/>
                  <a:pt x="7897067" y="22886"/>
                  <a:pt x="7741810" y="45719"/>
                </a:cubicBezTo>
                <a:cubicBezTo>
                  <a:pt x="7586553" y="68552"/>
                  <a:pt x="7400609" y="24976"/>
                  <a:pt x="7064770" y="45719"/>
                </a:cubicBezTo>
                <a:cubicBezTo>
                  <a:pt x="6728931" y="66462"/>
                  <a:pt x="6508669" y="27987"/>
                  <a:pt x="6299420" y="45719"/>
                </a:cubicBezTo>
                <a:cubicBezTo>
                  <a:pt x="6090171" y="63451"/>
                  <a:pt x="5998344" y="8856"/>
                  <a:pt x="5798998" y="45719"/>
                </a:cubicBezTo>
                <a:cubicBezTo>
                  <a:pt x="5599652" y="82582"/>
                  <a:pt x="5526828" y="9096"/>
                  <a:pt x="5298577" y="45719"/>
                </a:cubicBezTo>
                <a:cubicBezTo>
                  <a:pt x="5070326" y="82342"/>
                  <a:pt x="5089072" y="29191"/>
                  <a:pt x="4974775" y="45719"/>
                </a:cubicBezTo>
                <a:cubicBezTo>
                  <a:pt x="4860478" y="62247"/>
                  <a:pt x="4531580" y="-35007"/>
                  <a:pt x="4297735" y="45719"/>
                </a:cubicBezTo>
                <a:cubicBezTo>
                  <a:pt x="4063890" y="126445"/>
                  <a:pt x="3864587" y="31957"/>
                  <a:pt x="3532385" y="45719"/>
                </a:cubicBezTo>
                <a:cubicBezTo>
                  <a:pt x="3200183" y="59481"/>
                  <a:pt x="3090759" y="-22609"/>
                  <a:pt x="2943654" y="45719"/>
                </a:cubicBezTo>
                <a:cubicBezTo>
                  <a:pt x="2796549" y="114047"/>
                  <a:pt x="2670892" y="9466"/>
                  <a:pt x="2531542" y="45719"/>
                </a:cubicBezTo>
                <a:cubicBezTo>
                  <a:pt x="2392192" y="81972"/>
                  <a:pt x="2103734" y="1215"/>
                  <a:pt x="1854502" y="45719"/>
                </a:cubicBezTo>
                <a:cubicBezTo>
                  <a:pt x="1605270" y="90223"/>
                  <a:pt x="1623275" y="10091"/>
                  <a:pt x="1530700" y="45719"/>
                </a:cubicBezTo>
                <a:cubicBezTo>
                  <a:pt x="1438125" y="81347"/>
                  <a:pt x="1007591" y="-22516"/>
                  <a:pt x="853660" y="45719"/>
                </a:cubicBezTo>
                <a:cubicBezTo>
                  <a:pt x="699729" y="113954"/>
                  <a:pt x="340645" y="-56304"/>
                  <a:pt x="0" y="45719"/>
                </a:cubicBezTo>
                <a:cubicBezTo>
                  <a:pt x="-2157" y="23120"/>
                  <a:pt x="2941" y="19691"/>
                  <a:pt x="0" y="0"/>
                </a:cubicBezTo>
                <a:close/>
              </a:path>
              <a:path w="8830962" h="45719" stroke="0" extrusionOk="0">
                <a:moveTo>
                  <a:pt x="0" y="0"/>
                </a:moveTo>
                <a:cubicBezTo>
                  <a:pt x="280180" y="-16135"/>
                  <a:pt x="446614" y="15635"/>
                  <a:pt x="588731" y="0"/>
                </a:cubicBezTo>
                <a:cubicBezTo>
                  <a:pt x="730848" y="-15635"/>
                  <a:pt x="894776" y="46521"/>
                  <a:pt x="1000842" y="0"/>
                </a:cubicBezTo>
                <a:cubicBezTo>
                  <a:pt x="1106908" y="-46521"/>
                  <a:pt x="1418208" y="60940"/>
                  <a:pt x="1766192" y="0"/>
                </a:cubicBezTo>
                <a:cubicBezTo>
                  <a:pt x="2114176" y="-60940"/>
                  <a:pt x="2044335" y="47746"/>
                  <a:pt x="2266614" y="0"/>
                </a:cubicBezTo>
                <a:cubicBezTo>
                  <a:pt x="2488893" y="-47746"/>
                  <a:pt x="2519888" y="23545"/>
                  <a:pt x="2767035" y="0"/>
                </a:cubicBezTo>
                <a:cubicBezTo>
                  <a:pt x="3014182" y="-23545"/>
                  <a:pt x="3203716" y="22794"/>
                  <a:pt x="3444075" y="0"/>
                </a:cubicBezTo>
                <a:cubicBezTo>
                  <a:pt x="3684434" y="-22794"/>
                  <a:pt x="3830456" y="32046"/>
                  <a:pt x="4121116" y="0"/>
                </a:cubicBezTo>
                <a:cubicBezTo>
                  <a:pt x="4411776" y="-32046"/>
                  <a:pt x="4401078" y="1588"/>
                  <a:pt x="4533227" y="0"/>
                </a:cubicBezTo>
                <a:cubicBezTo>
                  <a:pt x="4665376" y="-1588"/>
                  <a:pt x="5094344" y="90817"/>
                  <a:pt x="5298577" y="0"/>
                </a:cubicBezTo>
                <a:cubicBezTo>
                  <a:pt x="5502810" y="-90817"/>
                  <a:pt x="5884714" y="60210"/>
                  <a:pt x="6063927" y="0"/>
                </a:cubicBezTo>
                <a:cubicBezTo>
                  <a:pt x="6243140" y="-60210"/>
                  <a:pt x="6469391" y="67441"/>
                  <a:pt x="6652658" y="0"/>
                </a:cubicBezTo>
                <a:cubicBezTo>
                  <a:pt x="6835925" y="-67441"/>
                  <a:pt x="7033042" y="80253"/>
                  <a:pt x="7329698" y="0"/>
                </a:cubicBezTo>
                <a:cubicBezTo>
                  <a:pt x="7626354" y="-80253"/>
                  <a:pt x="7638952" y="5994"/>
                  <a:pt x="7830120" y="0"/>
                </a:cubicBezTo>
                <a:cubicBezTo>
                  <a:pt x="8021288" y="-5994"/>
                  <a:pt x="8396602" y="71619"/>
                  <a:pt x="8830962" y="0"/>
                </a:cubicBezTo>
                <a:cubicBezTo>
                  <a:pt x="8835825" y="12286"/>
                  <a:pt x="8826899" y="31676"/>
                  <a:pt x="8830962" y="45719"/>
                </a:cubicBezTo>
                <a:cubicBezTo>
                  <a:pt x="8712011" y="72792"/>
                  <a:pt x="8550403" y="24208"/>
                  <a:pt x="8330541" y="45719"/>
                </a:cubicBezTo>
                <a:cubicBezTo>
                  <a:pt x="8110679" y="67230"/>
                  <a:pt x="8156671" y="37721"/>
                  <a:pt x="8006739" y="45719"/>
                </a:cubicBezTo>
                <a:cubicBezTo>
                  <a:pt x="7856807" y="53717"/>
                  <a:pt x="7693328" y="19398"/>
                  <a:pt x="7506318" y="45719"/>
                </a:cubicBezTo>
                <a:cubicBezTo>
                  <a:pt x="7319308" y="72040"/>
                  <a:pt x="7299474" y="35973"/>
                  <a:pt x="7094206" y="45719"/>
                </a:cubicBezTo>
                <a:cubicBezTo>
                  <a:pt x="6888938" y="55465"/>
                  <a:pt x="6889605" y="15635"/>
                  <a:pt x="6770404" y="45719"/>
                </a:cubicBezTo>
                <a:cubicBezTo>
                  <a:pt x="6651203" y="75803"/>
                  <a:pt x="6392174" y="34125"/>
                  <a:pt x="6093364" y="45719"/>
                </a:cubicBezTo>
                <a:cubicBezTo>
                  <a:pt x="5794554" y="57313"/>
                  <a:pt x="5648140" y="-13482"/>
                  <a:pt x="5416323" y="45719"/>
                </a:cubicBezTo>
                <a:cubicBezTo>
                  <a:pt x="5184506" y="104920"/>
                  <a:pt x="5140387" y="36949"/>
                  <a:pt x="4915902" y="45719"/>
                </a:cubicBezTo>
                <a:cubicBezTo>
                  <a:pt x="4691417" y="54489"/>
                  <a:pt x="4657812" y="20588"/>
                  <a:pt x="4415481" y="45719"/>
                </a:cubicBezTo>
                <a:cubicBezTo>
                  <a:pt x="4173150" y="70850"/>
                  <a:pt x="4004218" y="9011"/>
                  <a:pt x="3826750" y="45719"/>
                </a:cubicBezTo>
                <a:cubicBezTo>
                  <a:pt x="3649282" y="82427"/>
                  <a:pt x="3550776" y="28222"/>
                  <a:pt x="3326329" y="45719"/>
                </a:cubicBezTo>
                <a:cubicBezTo>
                  <a:pt x="3101882" y="63216"/>
                  <a:pt x="3044446" y="42570"/>
                  <a:pt x="2914217" y="45719"/>
                </a:cubicBezTo>
                <a:cubicBezTo>
                  <a:pt x="2783988" y="48868"/>
                  <a:pt x="2564820" y="2204"/>
                  <a:pt x="2413796" y="45719"/>
                </a:cubicBezTo>
                <a:cubicBezTo>
                  <a:pt x="2262772" y="89234"/>
                  <a:pt x="2046826" y="-2131"/>
                  <a:pt x="1913375" y="45719"/>
                </a:cubicBezTo>
                <a:cubicBezTo>
                  <a:pt x="1779924" y="93569"/>
                  <a:pt x="1553851" y="36393"/>
                  <a:pt x="1324644" y="45719"/>
                </a:cubicBezTo>
                <a:cubicBezTo>
                  <a:pt x="1095437" y="55045"/>
                  <a:pt x="932068" y="-25214"/>
                  <a:pt x="559294" y="45719"/>
                </a:cubicBezTo>
                <a:cubicBezTo>
                  <a:pt x="186520" y="116652"/>
                  <a:pt x="153785" y="18072"/>
                  <a:pt x="0" y="45719"/>
                </a:cubicBezTo>
                <a:cubicBezTo>
                  <a:pt x="-4896" y="31260"/>
                  <a:pt x="367" y="16153"/>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72C4F329-5CF8-894A-B447-B1246D55528A}"/>
              </a:ext>
            </a:extLst>
          </p:cNvPr>
          <p:cNvSpPr txBox="1">
            <a:spLocks/>
          </p:cNvSpPr>
          <p:nvPr/>
        </p:nvSpPr>
        <p:spPr>
          <a:xfrm flipV="1">
            <a:off x="0" y="531768"/>
            <a:ext cx="597420" cy="45719"/>
          </a:xfrm>
          <a:custGeom>
            <a:avLst/>
            <a:gdLst>
              <a:gd name="connsiteX0" fmla="*/ 0 w 597420"/>
              <a:gd name="connsiteY0" fmla="*/ 0 h 45719"/>
              <a:gd name="connsiteX1" fmla="*/ 597420 w 597420"/>
              <a:gd name="connsiteY1" fmla="*/ 0 h 45719"/>
              <a:gd name="connsiteX2" fmla="*/ 597420 w 597420"/>
              <a:gd name="connsiteY2" fmla="*/ 45719 h 45719"/>
              <a:gd name="connsiteX3" fmla="*/ 0 w 597420"/>
              <a:gd name="connsiteY3" fmla="*/ 45719 h 45719"/>
              <a:gd name="connsiteX4" fmla="*/ 0 w 597420"/>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420" h="45719" fill="none" extrusionOk="0">
                <a:moveTo>
                  <a:pt x="0" y="0"/>
                </a:moveTo>
                <a:cubicBezTo>
                  <a:pt x="139519" y="-65475"/>
                  <a:pt x="347413" y="54503"/>
                  <a:pt x="597420" y="0"/>
                </a:cubicBezTo>
                <a:cubicBezTo>
                  <a:pt x="597575" y="18101"/>
                  <a:pt x="592347" y="35733"/>
                  <a:pt x="597420" y="45719"/>
                </a:cubicBezTo>
                <a:cubicBezTo>
                  <a:pt x="346013" y="56599"/>
                  <a:pt x="214956" y="15269"/>
                  <a:pt x="0" y="45719"/>
                </a:cubicBezTo>
                <a:cubicBezTo>
                  <a:pt x="-3784" y="31532"/>
                  <a:pt x="3899" y="13283"/>
                  <a:pt x="0" y="0"/>
                </a:cubicBezTo>
                <a:close/>
              </a:path>
              <a:path w="597420" h="45719" stroke="0" extrusionOk="0">
                <a:moveTo>
                  <a:pt x="0" y="0"/>
                </a:moveTo>
                <a:cubicBezTo>
                  <a:pt x="283208" y="-23970"/>
                  <a:pt x="305632" y="64512"/>
                  <a:pt x="597420" y="0"/>
                </a:cubicBezTo>
                <a:cubicBezTo>
                  <a:pt x="597686" y="22372"/>
                  <a:pt x="594542" y="27956"/>
                  <a:pt x="597420" y="45719"/>
                </a:cubicBezTo>
                <a:cubicBezTo>
                  <a:pt x="414229" y="113632"/>
                  <a:pt x="265328" y="44721"/>
                  <a:pt x="0" y="45719"/>
                </a:cubicBezTo>
                <a:cubicBezTo>
                  <a:pt x="-3568" y="35523"/>
                  <a:pt x="4143" y="11622"/>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30027503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644F8-A66B-4A42-9818-3E41DDEE54FE}"/>
              </a:ext>
            </a:extLst>
          </p:cNvPr>
          <p:cNvSpPr>
            <a:spLocks noGrp="1"/>
          </p:cNvSpPr>
          <p:nvPr>
            <p:ph type="title"/>
          </p:nvPr>
        </p:nvSpPr>
        <p:spPr>
          <a:xfrm>
            <a:off x="550817" y="0"/>
            <a:ext cx="10515600" cy="1325563"/>
          </a:xfrm>
        </p:spPr>
        <p:txBody>
          <a:bodyPr/>
          <a:lstStyle/>
          <a:p>
            <a:r>
              <a:rPr lang="en-GB" b="1" dirty="0">
                <a:latin typeface="Georgia" panose="02040502050405020303" pitchFamily="18" charset="0"/>
              </a:rPr>
              <a:t>Latin American policy problems</a:t>
            </a:r>
          </a:p>
        </p:txBody>
      </p:sp>
      <p:sp>
        <p:nvSpPr>
          <p:cNvPr id="3" name="Content Placeholder 2">
            <a:extLst>
              <a:ext uri="{FF2B5EF4-FFF2-40B4-BE49-F238E27FC236}">
                <a16:creationId xmlns:a16="http://schemas.microsoft.com/office/drawing/2014/main" id="{9D7FC8E0-256A-234F-B9D9-D4942D1E3C6E}"/>
              </a:ext>
            </a:extLst>
          </p:cNvPr>
          <p:cNvSpPr>
            <a:spLocks noGrp="1"/>
          </p:cNvSpPr>
          <p:nvPr>
            <p:ph idx="1"/>
          </p:nvPr>
        </p:nvSpPr>
        <p:spPr>
          <a:xfrm>
            <a:off x="315686" y="1253330"/>
            <a:ext cx="11519263" cy="5604669"/>
          </a:xfrm>
        </p:spPr>
        <p:txBody>
          <a:bodyPr>
            <a:normAutofit lnSpcReduction="10000"/>
          </a:bodyPr>
          <a:lstStyle/>
          <a:p>
            <a:pPr marL="0" indent="0">
              <a:buNone/>
            </a:pPr>
            <a:r>
              <a:rPr lang="en-GB" dirty="0"/>
              <a:t>In Latin America, despite cultural affinity, Castro failed to achieve his fourth aim. His ambitions in Latin American backfired frequently and caused Castro to be isolated diplomatically from most Latin American governments in the 60s who saw him as threat, as well as Latin American Communist parties who disliked Castro’s insistence on conducting revolutions in his own way. </a:t>
            </a:r>
          </a:p>
          <a:p>
            <a:r>
              <a:rPr lang="en-GB" i="1" dirty="0"/>
              <a:t>To fix this, Castro modified his ideology, following the ‘Rule of Bargaining’. Under this, Castro altered his foreign policy stance to prioritize relations with states friendly to Cuba over revolutions in those states</a:t>
            </a:r>
          </a:p>
          <a:p>
            <a:r>
              <a:rPr lang="en-GB" i="1" dirty="0"/>
              <a:t>He used support for revolution as a bargaining piece to gain concessions from other states</a:t>
            </a:r>
          </a:p>
          <a:p>
            <a:r>
              <a:rPr lang="en-GB" i="1" dirty="0"/>
              <a:t>Castro was able to re-establish economic and diplomatic relations with Chile, Venezuela and Peru by 1969.</a:t>
            </a:r>
          </a:p>
          <a:p>
            <a:r>
              <a:rPr lang="en-GB" i="1" dirty="0"/>
              <a:t>He also could participate again in the southern hemispheric political scene, establishing economic ties which Cuba depended on.</a:t>
            </a:r>
          </a:p>
        </p:txBody>
      </p:sp>
      <p:sp>
        <p:nvSpPr>
          <p:cNvPr id="4" name="Title 1">
            <a:extLst>
              <a:ext uri="{FF2B5EF4-FFF2-40B4-BE49-F238E27FC236}">
                <a16:creationId xmlns:a16="http://schemas.microsoft.com/office/drawing/2014/main" id="{604D686F-DF85-E940-81D3-C3617573A61B}"/>
              </a:ext>
            </a:extLst>
          </p:cNvPr>
          <p:cNvSpPr txBox="1">
            <a:spLocks/>
          </p:cNvSpPr>
          <p:nvPr/>
        </p:nvSpPr>
        <p:spPr>
          <a:xfrm flipV="1">
            <a:off x="10181969" y="603806"/>
            <a:ext cx="2010032" cy="45719"/>
          </a:xfrm>
          <a:custGeom>
            <a:avLst/>
            <a:gdLst>
              <a:gd name="connsiteX0" fmla="*/ 0 w 2010032"/>
              <a:gd name="connsiteY0" fmla="*/ 0 h 45719"/>
              <a:gd name="connsiteX1" fmla="*/ 482408 w 2010032"/>
              <a:gd name="connsiteY1" fmla="*/ 0 h 45719"/>
              <a:gd name="connsiteX2" fmla="*/ 1025116 w 2010032"/>
              <a:gd name="connsiteY2" fmla="*/ 0 h 45719"/>
              <a:gd name="connsiteX3" fmla="*/ 1547725 w 2010032"/>
              <a:gd name="connsiteY3" fmla="*/ 0 h 45719"/>
              <a:gd name="connsiteX4" fmla="*/ 2010032 w 2010032"/>
              <a:gd name="connsiteY4" fmla="*/ 0 h 45719"/>
              <a:gd name="connsiteX5" fmla="*/ 2010032 w 2010032"/>
              <a:gd name="connsiteY5" fmla="*/ 45719 h 45719"/>
              <a:gd name="connsiteX6" fmla="*/ 1527624 w 2010032"/>
              <a:gd name="connsiteY6" fmla="*/ 45719 h 45719"/>
              <a:gd name="connsiteX7" fmla="*/ 984916 w 2010032"/>
              <a:gd name="connsiteY7" fmla="*/ 45719 h 45719"/>
              <a:gd name="connsiteX8" fmla="*/ 522608 w 2010032"/>
              <a:gd name="connsiteY8" fmla="*/ 45719 h 45719"/>
              <a:gd name="connsiteX9" fmla="*/ 0 w 2010032"/>
              <a:gd name="connsiteY9" fmla="*/ 45719 h 45719"/>
              <a:gd name="connsiteX10" fmla="*/ 0 w 2010032"/>
              <a:gd name="connsiteY10"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0032" h="45719" fill="none" extrusionOk="0">
                <a:moveTo>
                  <a:pt x="0" y="0"/>
                </a:moveTo>
                <a:cubicBezTo>
                  <a:pt x="104124" y="-13932"/>
                  <a:pt x="327083" y="930"/>
                  <a:pt x="482408" y="0"/>
                </a:cubicBezTo>
                <a:cubicBezTo>
                  <a:pt x="637733" y="-930"/>
                  <a:pt x="760539" y="7097"/>
                  <a:pt x="1025116" y="0"/>
                </a:cubicBezTo>
                <a:cubicBezTo>
                  <a:pt x="1289693" y="-7097"/>
                  <a:pt x="1399855" y="59007"/>
                  <a:pt x="1547725" y="0"/>
                </a:cubicBezTo>
                <a:cubicBezTo>
                  <a:pt x="1695595" y="-59007"/>
                  <a:pt x="1873126" y="14741"/>
                  <a:pt x="2010032" y="0"/>
                </a:cubicBezTo>
                <a:cubicBezTo>
                  <a:pt x="2011116" y="13948"/>
                  <a:pt x="2009417" y="32175"/>
                  <a:pt x="2010032" y="45719"/>
                </a:cubicBezTo>
                <a:cubicBezTo>
                  <a:pt x="1791964" y="95219"/>
                  <a:pt x="1739262" y="12172"/>
                  <a:pt x="1527624" y="45719"/>
                </a:cubicBezTo>
                <a:cubicBezTo>
                  <a:pt x="1315986" y="79266"/>
                  <a:pt x="1160751" y="13328"/>
                  <a:pt x="984916" y="45719"/>
                </a:cubicBezTo>
                <a:cubicBezTo>
                  <a:pt x="809081" y="78110"/>
                  <a:pt x="682738" y="37214"/>
                  <a:pt x="522608" y="45719"/>
                </a:cubicBezTo>
                <a:cubicBezTo>
                  <a:pt x="362478" y="54224"/>
                  <a:pt x="143170" y="26613"/>
                  <a:pt x="0" y="45719"/>
                </a:cubicBezTo>
                <a:cubicBezTo>
                  <a:pt x="-4848" y="31977"/>
                  <a:pt x="94" y="21133"/>
                  <a:pt x="0" y="0"/>
                </a:cubicBezTo>
                <a:close/>
              </a:path>
              <a:path w="2010032" h="45719" stroke="0" extrusionOk="0">
                <a:moveTo>
                  <a:pt x="0" y="0"/>
                </a:moveTo>
                <a:cubicBezTo>
                  <a:pt x="114777" y="-43682"/>
                  <a:pt x="308087" y="58097"/>
                  <a:pt x="502508" y="0"/>
                </a:cubicBezTo>
                <a:cubicBezTo>
                  <a:pt x="696929" y="-58097"/>
                  <a:pt x="854743" y="39384"/>
                  <a:pt x="964815" y="0"/>
                </a:cubicBezTo>
                <a:cubicBezTo>
                  <a:pt x="1074887" y="-39384"/>
                  <a:pt x="1306910" y="1199"/>
                  <a:pt x="1507524" y="0"/>
                </a:cubicBezTo>
                <a:cubicBezTo>
                  <a:pt x="1708138" y="-1199"/>
                  <a:pt x="1868323" y="13783"/>
                  <a:pt x="2010032" y="0"/>
                </a:cubicBezTo>
                <a:cubicBezTo>
                  <a:pt x="2013060" y="21851"/>
                  <a:pt x="2008850" y="32418"/>
                  <a:pt x="2010032" y="45719"/>
                </a:cubicBezTo>
                <a:cubicBezTo>
                  <a:pt x="1871878" y="85810"/>
                  <a:pt x="1679164" y="22091"/>
                  <a:pt x="1547725" y="45719"/>
                </a:cubicBezTo>
                <a:cubicBezTo>
                  <a:pt x="1416286" y="69347"/>
                  <a:pt x="1305393" y="36083"/>
                  <a:pt x="1105518" y="45719"/>
                </a:cubicBezTo>
                <a:cubicBezTo>
                  <a:pt x="905643" y="55355"/>
                  <a:pt x="827804" y="41920"/>
                  <a:pt x="582909" y="45719"/>
                </a:cubicBezTo>
                <a:cubicBezTo>
                  <a:pt x="338014" y="49518"/>
                  <a:pt x="183404" y="13394"/>
                  <a:pt x="0" y="45719"/>
                </a:cubicBezTo>
                <a:cubicBezTo>
                  <a:pt x="-4055" y="24710"/>
                  <a:pt x="1703" y="17817"/>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880E4CC1-00EB-3244-88D1-D24B83DEBB97}"/>
              </a:ext>
            </a:extLst>
          </p:cNvPr>
          <p:cNvSpPr txBox="1">
            <a:spLocks/>
          </p:cNvSpPr>
          <p:nvPr/>
        </p:nvSpPr>
        <p:spPr>
          <a:xfrm flipV="1">
            <a:off x="0" y="649524"/>
            <a:ext cx="550817" cy="58975"/>
          </a:xfrm>
          <a:custGeom>
            <a:avLst/>
            <a:gdLst>
              <a:gd name="connsiteX0" fmla="*/ 0 w 550817"/>
              <a:gd name="connsiteY0" fmla="*/ 0 h 58975"/>
              <a:gd name="connsiteX1" fmla="*/ 550817 w 550817"/>
              <a:gd name="connsiteY1" fmla="*/ 0 h 58975"/>
              <a:gd name="connsiteX2" fmla="*/ 550817 w 550817"/>
              <a:gd name="connsiteY2" fmla="*/ 58975 h 58975"/>
              <a:gd name="connsiteX3" fmla="*/ 0 w 550817"/>
              <a:gd name="connsiteY3" fmla="*/ 58975 h 58975"/>
              <a:gd name="connsiteX4" fmla="*/ 0 w 550817"/>
              <a:gd name="connsiteY4" fmla="*/ 0 h 5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817" h="58975" fill="none" extrusionOk="0">
                <a:moveTo>
                  <a:pt x="0" y="0"/>
                </a:moveTo>
                <a:cubicBezTo>
                  <a:pt x="264948" y="-56195"/>
                  <a:pt x="403185" y="54070"/>
                  <a:pt x="550817" y="0"/>
                </a:cubicBezTo>
                <a:cubicBezTo>
                  <a:pt x="552526" y="18990"/>
                  <a:pt x="545751" y="45789"/>
                  <a:pt x="550817" y="58975"/>
                </a:cubicBezTo>
                <a:cubicBezTo>
                  <a:pt x="297798" y="98881"/>
                  <a:pt x="268486" y="54352"/>
                  <a:pt x="0" y="58975"/>
                </a:cubicBezTo>
                <a:cubicBezTo>
                  <a:pt x="-6196" y="30265"/>
                  <a:pt x="2238" y="27351"/>
                  <a:pt x="0" y="0"/>
                </a:cubicBezTo>
                <a:close/>
              </a:path>
              <a:path w="550817" h="58975" stroke="0" extrusionOk="0">
                <a:moveTo>
                  <a:pt x="0" y="0"/>
                </a:moveTo>
                <a:cubicBezTo>
                  <a:pt x="196299" y="-4059"/>
                  <a:pt x="316069" y="40900"/>
                  <a:pt x="550817" y="0"/>
                </a:cubicBezTo>
                <a:cubicBezTo>
                  <a:pt x="553453" y="22870"/>
                  <a:pt x="546861" y="43641"/>
                  <a:pt x="550817" y="58975"/>
                </a:cubicBezTo>
                <a:cubicBezTo>
                  <a:pt x="300722" y="86567"/>
                  <a:pt x="201888" y="50987"/>
                  <a:pt x="0" y="58975"/>
                </a:cubicBezTo>
                <a:cubicBezTo>
                  <a:pt x="-1784" y="29948"/>
                  <a:pt x="2638" y="12133"/>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17445087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1BD99-1CD9-4645-9860-006D448A5C47}"/>
              </a:ext>
            </a:extLst>
          </p:cNvPr>
          <p:cNvSpPr txBox="1">
            <a:spLocks/>
          </p:cNvSpPr>
          <p:nvPr/>
        </p:nvSpPr>
        <p:spPr>
          <a:xfrm>
            <a:off x="0" y="1303178"/>
            <a:ext cx="12192000" cy="1622902"/>
          </a:xfrm>
          <a:custGeom>
            <a:avLst/>
            <a:gdLst>
              <a:gd name="connsiteX0" fmla="*/ 0 w 12192000"/>
              <a:gd name="connsiteY0" fmla="*/ 0 h 1622902"/>
              <a:gd name="connsiteX1" fmla="*/ 214811 w 12192000"/>
              <a:gd name="connsiteY1" fmla="*/ 0 h 1622902"/>
              <a:gd name="connsiteX2" fmla="*/ 917303 w 12192000"/>
              <a:gd name="connsiteY2" fmla="*/ 0 h 1622902"/>
              <a:gd name="connsiteX3" fmla="*/ 1497874 w 12192000"/>
              <a:gd name="connsiteY3" fmla="*/ 0 h 1622902"/>
              <a:gd name="connsiteX4" fmla="*/ 2078446 w 12192000"/>
              <a:gd name="connsiteY4" fmla="*/ 0 h 1622902"/>
              <a:gd name="connsiteX5" fmla="*/ 2293257 w 12192000"/>
              <a:gd name="connsiteY5" fmla="*/ 0 h 1622902"/>
              <a:gd name="connsiteX6" fmla="*/ 2751909 w 12192000"/>
              <a:gd name="connsiteY6" fmla="*/ 0 h 1622902"/>
              <a:gd name="connsiteX7" fmla="*/ 3210560 w 12192000"/>
              <a:gd name="connsiteY7" fmla="*/ 0 h 1622902"/>
              <a:gd name="connsiteX8" fmla="*/ 3669211 w 12192000"/>
              <a:gd name="connsiteY8" fmla="*/ 0 h 1622902"/>
              <a:gd name="connsiteX9" fmla="*/ 4371703 w 12192000"/>
              <a:gd name="connsiteY9" fmla="*/ 0 h 1622902"/>
              <a:gd name="connsiteX10" fmla="*/ 4952274 w 12192000"/>
              <a:gd name="connsiteY10" fmla="*/ 0 h 1622902"/>
              <a:gd name="connsiteX11" fmla="*/ 5532846 w 12192000"/>
              <a:gd name="connsiteY11" fmla="*/ 0 h 1622902"/>
              <a:gd name="connsiteX12" fmla="*/ 5991497 w 12192000"/>
              <a:gd name="connsiteY12" fmla="*/ 0 h 1622902"/>
              <a:gd name="connsiteX13" fmla="*/ 6693989 w 12192000"/>
              <a:gd name="connsiteY13" fmla="*/ 0 h 1622902"/>
              <a:gd name="connsiteX14" fmla="*/ 6908800 w 12192000"/>
              <a:gd name="connsiteY14" fmla="*/ 0 h 1622902"/>
              <a:gd name="connsiteX15" fmla="*/ 7123611 w 12192000"/>
              <a:gd name="connsiteY15" fmla="*/ 0 h 1622902"/>
              <a:gd name="connsiteX16" fmla="*/ 7338423 w 12192000"/>
              <a:gd name="connsiteY16" fmla="*/ 0 h 1622902"/>
              <a:gd name="connsiteX17" fmla="*/ 7797074 w 12192000"/>
              <a:gd name="connsiteY17" fmla="*/ 0 h 1622902"/>
              <a:gd name="connsiteX18" fmla="*/ 8255726 w 12192000"/>
              <a:gd name="connsiteY18" fmla="*/ 0 h 1622902"/>
              <a:gd name="connsiteX19" fmla="*/ 8592457 w 12192000"/>
              <a:gd name="connsiteY19" fmla="*/ 0 h 1622902"/>
              <a:gd name="connsiteX20" fmla="*/ 9051109 w 12192000"/>
              <a:gd name="connsiteY20" fmla="*/ 0 h 1622902"/>
              <a:gd name="connsiteX21" fmla="*/ 9509760 w 12192000"/>
              <a:gd name="connsiteY21" fmla="*/ 0 h 1622902"/>
              <a:gd name="connsiteX22" fmla="*/ 10334171 w 12192000"/>
              <a:gd name="connsiteY22" fmla="*/ 0 h 1622902"/>
              <a:gd name="connsiteX23" fmla="*/ 10548983 w 12192000"/>
              <a:gd name="connsiteY23" fmla="*/ 0 h 1622902"/>
              <a:gd name="connsiteX24" fmla="*/ 11251474 w 12192000"/>
              <a:gd name="connsiteY24" fmla="*/ 0 h 1622902"/>
              <a:gd name="connsiteX25" fmla="*/ 12192000 w 12192000"/>
              <a:gd name="connsiteY25" fmla="*/ 0 h 1622902"/>
              <a:gd name="connsiteX26" fmla="*/ 12192000 w 12192000"/>
              <a:gd name="connsiteY26" fmla="*/ 524738 h 1622902"/>
              <a:gd name="connsiteX27" fmla="*/ 12192000 w 12192000"/>
              <a:gd name="connsiteY27" fmla="*/ 1049477 h 1622902"/>
              <a:gd name="connsiteX28" fmla="*/ 12192000 w 12192000"/>
              <a:gd name="connsiteY28" fmla="*/ 1622902 h 1622902"/>
              <a:gd name="connsiteX29" fmla="*/ 11489509 w 12192000"/>
              <a:gd name="connsiteY29" fmla="*/ 1622902 h 1622902"/>
              <a:gd name="connsiteX30" fmla="*/ 10787017 w 12192000"/>
              <a:gd name="connsiteY30" fmla="*/ 1622902 h 1622902"/>
              <a:gd name="connsiteX31" fmla="*/ 10328366 w 12192000"/>
              <a:gd name="connsiteY31" fmla="*/ 1622902 h 1622902"/>
              <a:gd name="connsiteX32" fmla="*/ 9625874 w 12192000"/>
              <a:gd name="connsiteY32" fmla="*/ 1622902 h 1622902"/>
              <a:gd name="connsiteX33" fmla="*/ 9167223 w 12192000"/>
              <a:gd name="connsiteY33" fmla="*/ 1622902 h 1622902"/>
              <a:gd name="connsiteX34" fmla="*/ 8708571 w 12192000"/>
              <a:gd name="connsiteY34" fmla="*/ 1622902 h 1622902"/>
              <a:gd name="connsiteX35" fmla="*/ 8249920 w 12192000"/>
              <a:gd name="connsiteY35" fmla="*/ 1622902 h 1622902"/>
              <a:gd name="connsiteX36" fmla="*/ 7791269 w 12192000"/>
              <a:gd name="connsiteY36" fmla="*/ 1622902 h 1622902"/>
              <a:gd name="connsiteX37" fmla="*/ 7332617 w 12192000"/>
              <a:gd name="connsiteY37" fmla="*/ 1622902 h 1622902"/>
              <a:gd name="connsiteX38" fmla="*/ 7117806 w 12192000"/>
              <a:gd name="connsiteY38" fmla="*/ 1622902 h 1622902"/>
              <a:gd name="connsiteX39" fmla="*/ 6293394 w 12192000"/>
              <a:gd name="connsiteY39" fmla="*/ 1622902 h 1622902"/>
              <a:gd name="connsiteX40" fmla="*/ 5712823 w 12192000"/>
              <a:gd name="connsiteY40" fmla="*/ 1622902 h 1622902"/>
              <a:gd name="connsiteX41" fmla="*/ 5254171 w 12192000"/>
              <a:gd name="connsiteY41" fmla="*/ 1622902 h 1622902"/>
              <a:gd name="connsiteX42" fmla="*/ 4551680 w 12192000"/>
              <a:gd name="connsiteY42" fmla="*/ 1622902 h 1622902"/>
              <a:gd name="connsiteX43" fmla="*/ 4093029 w 12192000"/>
              <a:gd name="connsiteY43" fmla="*/ 1622902 h 1622902"/>
              <a:gd name="connsiteX44" fmla="*/ 3512457 w 12192000"/>
              <a:gd name="connsiteY44" fmla="*/ 1622902 h 1622902"/>
              <a:gd name="connsiteX45" fmla="*/ 2809966 w 12192000"/>
              <a:gd name="connsiteY45" fmla="*/ 1622902 h 1622902"/>
              <a:gd name="connsiteX46" fmla="*/ 2107474 w 12192000"/>
              <a:gd name="connsiteY46" fmla="*/ 1622902 h 1622902"/>
              <a:gd name="connsiteX47" fmla="*/ 1283063 w 12192000"/>
              <a:gd name="connsiteY47" fmla="*/ 1622902 h 1622902"/>
              <a:gd name="connsiteX48" fmla="*/ 0 w 12192000"/>
              <a:gd name="connsiteY48" fmla="*/ 1622902 h 1622902"/>
              <a:gd name="connsiteX49" fmla="*/ 0 w 12192000"/>
              <a:gd name="connsiteY49" fmla="*/ 1049477 h 1622902"/>
              <a:gd name="connsiteX50" fmla="*/ 0 w 12192000"/>
              <a:gd name="connsiteY50" fmla="*/ 524738 h 1622902"/>
              <a:gd name="connsiteX51" fmla="*/ 0 w 12192000"/>
              <a:gd name="connsiteY51" fmla="*/ 0 h 162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1622902" fill="none" extrusionOk="0">
                <a:moveTo>
                  <a:pt x="0" y="0"/>
                </a:moveTo>
                <a:cubicBezTo>
                  <a:pt x="77041" y="-10361"/>
                  <a:pt x="162568" y="9079"/>
                  <a:pt x="214811" y="0"/>
                </a:cubicBezTo>
                <a:cubicBezTo>
                  <a:pt x="267054" y="-9079"/>
                  <a:pt x="621746" y="37121"/>
                  <a:pt x="917303" y="0"/>
                </a:cubicBezTo>
                <a:cubicBezTo>
                  <a:pt x="1212860" y="-37121"/>
                  <a:pt x="1375962" y="37497"/>
                  <a:pt x="1497874" y="0"/>
                </a:cubicBezTo>
                <a:cubicBezTo>
                  <a:pt x="1619786" y="-37497"/>
                  <a:pt x="1832139" y="58247"/>
                  <a:pt x="2078446" y="0"/>
                </a:cubicBezTo>
                <a:cubicBezTo>
                  <a:pt x="2324753" y="-58247"/>
                  <a:pt x="2243821" y="20169"/>
                  <a:pt x="2293257" y="0"/>
                </a:cubicBezTo>
                <a:cubicBezTo>
                  <a:pt x="2342693" y="-20169"/>
                  <a:pt x="2641486" y="2182"/>
                  <a:pt x="2751909" y="0"/>
                </a:cubicBezTo>
                <a:cubicBezTo>
                  <a:pt x="2862332" y="-2182"/>
                  <a:pt x="3072034" y="50437"/>
                  <a:pt x="3210560" y="0"/>
                </a:cubicBezTo>
                <a:cubicBezTo>
                  <a:pt x="3349086" y="-50437"/>
                  <a:pt x="3522496" y="20945"/>
                  <a:pt x="3669211" y="0"/>
                </a:cubicBezTo>
                <a:cubicBezTo>
                  <a:pt x="3815926" y="-20945"/>
                  <a:pt x="4033828" y="61847"/>
                  <a:pt x="4371703" y="0"/>
                </a:cubicBezTo>
                <a:cubicBezTo>
                  <a:pt x="4709578" y="-61847"/>
                  <a:pt x="4743564" y="21630"/>
                  <a:pt x="4952274" y="0"/>
                </a:cubicBezTo>
                <a:cubicBezTo>
                  <a:pt x="5160984" y="-21630"/>
                  <a:pt x="5403067" y="29857"/>
                  <a:pt x="5532846" y="0"/>
                </a:cubicBezTo>
                <a:cubicBezTo>
                  <a:pt x="5662625" y="-29857"/>
                  <a:pt x="5857645" y="47107"/>
                  <a:pt x="5991497" y="0"/>
                </a:cubicBezTo>
                <a:cubicBezTo>
                  <a:pt x="6125349" y="-47107"/>
                  <a:pt x="6463111" y="44908"/>
                  <a:pt x="6693989" y="0"/>
                </a:cubicBezTo>
                <a:cubicBezTo>
                  <a:pt x="6924867" y="-44908"/>
                  <a:pt x="6839399" y="4496"/>
                  <a:pt x="6908800" y="0"/>
                </a:cubicBezTo>
                <a:cubicBezTo>
                  <a:pt x="6978201" y="-4496"/>
                  <a:pt x="7039357" y="3795"/>
                  <a:pt x="7123611" y="0"/>
                </a:cubicBezTo>
                <a:cubicBezTo>
                  <a:pt x="7207865" y="-3795"/>
                  <a:pt x="7261964" y="3193"/>
                  <a:pt x="7338423" y="0"/>
                </a:cubicBezTo>
                <a:cubicBezTo>
                  <a:pt x="7414882" y="-3193"/>
                  <a:pt x="7688996" y="36369"/>
                  <a:pt x="7797074" y="0"/>
                </a:cubicBezTo>
                <a:cubicBezTo>
                  <a:pt x="7905152" y="-36369"/>
                  <a:pt x="8137190" y="4472"/>
                  <a:pt x="8255726" y="0"/>
                </a:cubicBezTo>
                <a:cubicBezTo>
                  <a:pt x="8374262" y="-4472"/>
                  <a:pt x="8479312" y="20788"/>
                  <a:pt x="8592457" y="0"/>
                </a:cubicBezTo>
                <a:cubicBezTo>
                  <a:pt x="8705602" y="-20788"/>
                  <a:pt x="8872943" y="4883"/>
                  <a:pt x="9051109" y="0"/>
                </a:cubicBezTo>
                <a:cubicBezTo>
                  <a:pt x="9229275" y="-4883"/>
                  <a:pt x="9317733" y="9926"/>
                  <a:pt x="9509760" y="0"/>
                </a:cubicBezTo>
                <a:cubicBezTo>
                  <a:pt x="9701787" y="-9926"/>
                  <a:pt x="10071363" y="51731"/>
                  <a:pt x="10334171" y="0"/>
                </a:cubicBezTo>
                <a:cubicBezTo>
                  <a:pt x="10596979" y="-51731"/>
                  <a:pt x="10464030" y="10001"/>
                  <a:pt x="10548983" y="0"/>
                </a:cubicBezTo>
                <a:cubicBezTo>
                  <a:pt x="10633936" y="-10001"/>
                  <a:pt x="11037873" y="19103"/>
                  <a:pt x="11251474" y="0"/>
                </a:cubicBezTo>
                <a:cubicBezTo>
                  <a:pt x="11465075" y="-19103"/>
                  <a:pt x="11928402" y="80023"/>
                  <a:pt x="12192000" y="0"/>
                </a:cubicBezTo>
                <a:cubicBezTo>
                  <a:pt x="12219526" y="203751"/>
                  <a:pt x="12133276" y="405042"/>
                  <a:pt x="12192000" y="524738"/>
                </a:cubicBezTo>
                <a:cubicBezTo>
                  <a:pt x="12250724" y="644434"/>
                  <a:pt x="12132096" y="858129"/>
                  <a:pt x="12192000" y="1049477"/>
                </a:cubicBezTo>
                <a:cubicBezTo>
                  <a:pt x="12251904" y="1240825"/>
                  <a:pt x="12133742" y="1448740"/>
                  <a:pt x="12192000" y="1622902"/>
                </a:cubicBezTo>
                <a:cubicBezTo>
                  <a:pt x="11891153" y="1635397"/>
                  <a:pt x="11720457" y="1541108"/>
                  <a:pt x="11489509" y="1622902"/>
                </a:cubicBezTo>
                <a:cubicBezTo>
                  <a:pt x="11258561" y="1704696"/>
                  <a:pt x="11126287" y="1618444"/>
                  <a:pt x="10787017" y="1622902"/>
                </a:cubicBezTo>
                <a:cubicBezTo>
                  <a:pt x="10447747" y="1627360"/>
                  <a:pt x="10430341" y="1585397"/>
                  <a:pt x="10328366" y="1622902"/>
                </a:cubicBezTo>
                <a:cubicBezTo>
                  <a:pt x="10226391" y="1660407"/>
                  <a:pt x="9780789" y="1612335"/>
                  <a:pt x="9625874" y="1622902"/>
                </a:cubicBezTo>
                <a:cubicBezTo>
                  <a:pt x="9470959" y="1633469"/>
                  <a:pt x="9380296" y="1575605"/>
                  <a:pt x="9167223" y="1622902"/>
                </a:cubicBezTo>
                <a:cubicBezTo>
                  <a:pt x="8954150" y="1670199"/>
                  <a:pt x="8867973" y="1607713"/>
                  <a:pt x="8708571" y="1622902"/>
                </a:cubicBezTo>
                <a:cubicBezTo>
                  <a:pt x="8549169" y="1638091"/>
                  <a:pt x="8402194" y="1578945"/>
                  <a:pt x="8249920" y="1622902"/>
                </a:cubicBezTo>
                <a:cubicBezTo>
                  <a:pt x="8097646" y="1666859"/>
                  <a:pt x="7950829" y="1572441"/>
                  <a:pt x="7791269" y="1622902"/>
                </a:cubicBezTo>
                <a:cubicBezTo>
                  <a:pt x="7631709" y="1673363"/>
                  <a:pt x="7438142" y="1617407"/>
                  <a:pt x="7332617" y="1622902"/>
                </a:cubicBezTo>
                <a:cubicBezTo>
                  <a:pt x="7227092" y="1628397"/>
                  <a:pt x="7201803" y="1616854"/>
                  <a:pt x="7117806" y="1622902"/>
                </a:cubicBezTo>
                <a:cubicBezTo>
                  <a:pt x="7033809" y="1628950"/>
                  <a:pt x="6587863" y="1590087"/>
                  <a:pt x="6293394" y="1622902"/>
                </a:cubicBezTo>
                <a:cubicBezTo>
                  <a:pt x="5998925" y="1655717"/>
                  <a:pt x="5831981" y="1559715"/>
                  <a:pt x="5712823" y="1622902"/>
                </a:cubicBezTo>
                <a:cubicBezTo>
                  <a:pt x="5593665" y="1686089"/>
                  <a:pt x="5457597" y="1583642"/>
                  <a:pt x="5254171" y="1622902"/>
                </a:cubicBezTo>
                <a:cubicBezTo>
                  <a:pt x="5050745" y="1662162"/>
                  <a:pt x="4849357" y="1562892"/>
                  <a:pt x="4551680" y="1622902"/>
                </a:cubicBezTo>
                <a:cubicBezTo>
                  <a:pt x="4254003" y="1682912"/>
                  <a:pt x="4289862" y="1574475"/>
                  <a:pt x="4093029" y="1622902"/>
                </a:cubicBezTo>
                <a:cubicBezTo>
                  <a:pt x="3896196" y="1671329"/>
                  <a:pt x="3767809" y="1611747"/>
                  <a:pt x="3512457" y="1622902"/>
                </a:cubicBezTo>
                <a:cubicBezTo>
                  <a:pt x="3257105" y="1634057"/>
                  <a:pt x="2966281" y="1620576"/>
                  <a:pt x="2809966" y="1622902"/>
                </a:cubicBezTo>
                <a:cubicBezTo>
                  <a:pt x="2653651" y="1625228"/>
                  <a:pt x="2291375" y="1539256"/>
                  <a:pt x="2107474" y="1622902"/>
                </a:cubicBezTo>
                <a:cubicBezTo>
                  <a:pt x="1923573" y="1706548"/>
                  <a:pt x="1607699" y="1589228"/>
                  <a:pt x="1283063" y="1622902"/>
                </a:cubicBezTo>
                <a:cubicBezTo>
                  <a:pt x="958427" y="1656576"/>
                  <a:pt x="419012" y="1593548"/>
                  <a:pt x="0" y="1622902"/>
                </a:cubicBezTo>
                <a:cubicBezTo>
                  <a:pt x="-8491" y="1347506"/>
                  <a:pt x="35649" y="1227881"/>
                  <a:pt x="0" y="1049477"/>
                </a:cubicBezTo>
                <a:cubicBezTo>
                  <a:pt x="-35649" y="871073"/>
                  <a:pt x="10251" y="735671"/>
                  <a:pt x="0" y="524738"/>
                </a:cubicBezTo>
                <a:cubicBezTo>
                  <a:pt x="-10251" y="313805"/>
                  <a:pt x="36411" y="225563"/>
                  <a:pt x="0" y="0"/>
                </a:cubicBezTo>
                <a:close/>
              </a:path>
              <a:path w="12192000" h="1622902" stroke="0" extrusionOk="0">
                <a:moveTo>
                  <a:pt x="0" y="0"/>
                </a:moveTo>
                <a:cubicBezTo>
                  <a:pt x="246811" y="-5933"/>
                  <a:pt x="328739" y="8122"/>
                  <a:pt x="580571" y="0"/>
                </a:cubicBezTo>
                <a:cubicBezTo>
                  <a:pt x="832403" y="-8122"/>
                  <a:pt x="714015" y="25556"/>
                  <a:pt x="795383" y="0"/>
                </a:cubicBezTo>
                <a:cubicBezTo>
                  <a:pt x="876751" y="-25556"/>
                  <a:pt x="1191203" y="5227"/>
                  <a:pt x="1497874" y="0"/>
                </a:cubicBezTo>
                <a:cubicBezTo>
                  <a:pt x="1804545" y="-5227"/>
                  <a:pt x="1782999" y="24028"/>
                  <a:pt x="1956526" y="0"/>
                </a:cubicBezTo>
                <a:cubicBezTo>
                  <a:pt x="2130053" y="-24028"/>
                  <a:pt x="2077259" y="22874"/>
                  <a:pt x="2171337" y="0"/>
                </a:cubicBezTo>
                <a:cubicBezTo>
                  <a:pt x="2265415" y="-22874"/>
                  <a:pt x="2620465" y="26197"/>
                  <a:pt x="2873829" y="0"/>
                </a:cubicBezTo>
                <a:cubicBezTo>
                  <a:pt x="3127193" y="-26197"/>
                  <a:pt x="3350015" y="12932"/>
                  <a:pt x="3576320" y="0"/>
                </a:cubicBezTo>
                <a:cubicBezTo>
                  <a:pt x="3802625" y="-12932"/>
                  <a:pt x="3832005" y="25391"/>
                  <a:pt x="4034971" y="0"/>
                </a:cubicBezTo>
                <a:cubicBezTo>
                  <a:pt x="4237937" y="-25391"/>
                  <a:pt x="4521987" y="65785"/>
                  <a:pt x="4737463" y="0"/>
                </a:cubicBezTo>
                <a:cubicBezTo>
                  <a:pt x="4952939" y="-65785"/>
                  <a:pt x="4956151" y="26595"/>
                  <a:pt x="5074194" y="0"/>
                </a:cubicBezTo>
                <a:cubicBezTo>
                  <a:pt x="5192237" y="-26595"/>
                  <a:pt x="5551320" y="29947"/>
                  <a:pt x="5898606" y="0"/>
                </a:cubicBezTo>
                <a:cubicBezTo>
                  <a:pt x="6245892" y="-29947"/>
                  <a:pt x="6212518" y="27293"/>
                  <a:pt x="6479177" y="0"/>
                </a:cubicBezTo>
                <a:cubicBezTo>
                  <a:pt x="6745836" y="-27293"/>
                  <a:pt x="6668766" y="30147"/>
                  <a:pt x="6815909" y="0"/>
                </a:cubicBezTo>
                <a:cubicBezTo>
                  <a:pt x="6963052" y="-30147"/>
                  <a:pt x="7174330" y="26029"/>
                  <a:pt x="7274560" y="0"/>
                </a:cubicBezTo>
                <a:cubicBezTo>
                  <a:pt x="7374790" y="-26029"/>
                  <a:pt x="7542098" y="850"/>
                  <a:pt x="7733211" y="0"/>
                </a:cubicBezTo>
                <a:cubicBezTo>
                  <a:pt x="7924324" y="-850"/>
                  <a:pt x="8353229" y="9765"/>
                  <a:pt x="8557623" y="0"/>
                </a:cubicBezTo>
                <a:cubicBezTo>
                  <a:pt x="8762017" y="-9765"/>
                  <a:pt x="8887847" y="32569"/>
                  <a:pt x="9016274" y="0"/>
                </a:cubicBezTo>
                <a:cubicBezTo>
                  <a:pt x="9144701" y="-32569"/>
                  <a:pt x="9591565" y="31404"/>
                  <a:pt x="9840686" y="0"/>
                </a:cubicBezTo>
                <a:cubicBezTo>
                  <a:pt x="10089807" y="-31404"/>
                  <a:pt x="9971908" y="12009"/>
                  <a:pt x="10055497" y="0"/>
                </a:cubicBezTo>
                <a:cubicBezTo>
                  <a:pt x="10139086" y="-12009"/>
                  <a:pt x="10552234" y="3399"/>
                  <a:pt x="10879909" y="0"/>
                </a:cubicBezTo>
                <a:cubicBezTo>
                  <a:pt x="11207584" y="-3399"/>
                  <a:pt x="11137730" y="3377"/>
                  <a:pt x="11216640" y="0"/>
                </a:cubicBezTo>
                <a:cubicBezTo>
                  <a:pt x="11295550" y="-3377"/>
                  <a:pt x="11784881" y="87209"/>
                  <a:pt x="12192000" y="0"/>
                </a:cubicBezTo>
                <a:cubicBezTo>
                  <a:pt x="12202053" y="198284"/>
                  <a:pt x="12147816" y="389273"/>
                  <a:pt x="12192000" y="573425"/>
                </a:cubicBezTo>
                <a:cubicBezTo>
                  <a:pt x="12236184" y="757577"/>
                  <a:pt x="12136643" y="965136"/>
                  <a:pt x="12192000" y="1098164"/>
                </a:cubicBezTo>
                <a:cubicBezTo>
                  <a:pt x="12247357" y="1231192"/>
                  <a:pt x="12176542" y="1376367"/>
                  <a:pt x="12192000" y="1622902"/>
                </a:cubicBezTo>
                <a:cubicBezTo>
                  <a:pt x="12103103" y="1634115"/>
                  <a:pt x="11984345" y="1604005"/>
                  <a:pt x="11855269" y="1622902"/>
                </a:cubicBezTo>
                <a:cubicBezTo>
                  <a:pt x="11726193" y="1641799"/>
                  <a:pt x="11597768" y="1593188"/>
                  <a:pt x="11396617" y="1622902"/>
                </a:cubicBezTo>
                <a:cubicBezTo>
                  <a:pt x="11195466" y="1652616"/>
                  <a:pt x="11270627" y="1597536"/>
                  <a:pt x="11181806" y="1622902"/>
                </a:cubicBezTo>
                <a:cubicBezTo>
                  <a:pt x="11092985" y="1648268"/>
                  <a:pt x="10550607" y="1544504"/>
                  <a:pt x="10357394" y="1622902"/>
                </a:cubicBezTo>
                <a:cubicBezTo>
                  <a:pt x="10164181" y="1701300"/>
                  <a:pt x="10247502" y="1608019"/>
                  <a:pt x="10142583" y="1622902"/>
                </a:cubicBezTo>
                <a:cubicBezTo>
                  <a:pt x="10037664" y="1637785"/>
                  <a:pt x="9623208" y="1556854"/>
                  <a:pt x="9440091" y="1622902"/>
                </a:cubicBezTo>
                <a:cubicBezTo>
                  <a:pt x="9256974" y="1688950"/>
                  <a:pt x="8909446" y="1570808"/>
                  <a:pt x="8737600" y="1622902"/>
                </a:cubicBezTo>
                <a:cubicBezTo>
                  <a:pt x="8565754" y="1674996"/>
                  <a:pt x="8411865" y="1597536"/>
                  <a:pt x="8278949" y="1622902"/>
                </a:cubicBezTo>
                <a:cubicBezTo>
                  <a:pt x="8146033" y="1648268"/>
                  <a:pt x="8169228" y="1597182"/>
                  <a:pt x="8064137" y="1622902"/>
                </a:cubicBezTo>
                <a:cubicBezTo>
                  <a:pt x="7959046" y="1648622"/>
                  <a:pt x="7741146" y="1576405"/>
                  <a:pt x="7483566" y="1622902"/>
                </a:cubicBezTo>
                <a:cubicBezTo>
                  <a:pt x="7225986" y="1669399"/>
                  <a:pt x="7307016" y="1606931"/>
                  <a:pt x="7146834" y="1622902"/>
                </a:cubicBezTo>
                <a:cubicBezTo>
                  <a:pt x="6986652" y="1638873"/>
                  <a:pt x="6622562" y="1542363"/>
                  <a:pt x="6322423" y="1622902"/>
                </a:cubicBezTo>
                <a:cubicBezTo>
                  <a:pt x="6022284" y="1703441"/>
                  <a:pt x="6004385" y="1618430"/>
                  <a:pt x="5741851" y="1622902"/>
                </a:cubicBezTo>
                <a:cubicBezTo>
                  <a:pt x="5479317" y="1627374"/>
                  <a:pt x="5621064" y="1605156"/>
                  <a:pt x="5527040" y="1622902"/>
                </a:cubicBezTo>
                <a:cubicBezTo>
                  <a:pt x="5433016" y="1640648"/>
                  <a:pt x="5142002" y="1593745"/>
                  <a:pt x="4824549" y="1622902"/>
                </a:cubicBezTo>
                <a:cubicBezTo>
                  <a:pt x="4507096" y="1652059"/>
                  <a:pt x="4407387" y="1576925"/>
                  <a:pt x="4122057" y="1622902"/>
                </a:cubicBezTo>
                <a:cubicBezTo>
                  <a:pt x="3836727" y="1668879"/>
                  <a:pt x="3784620" y="1572941"/>
                  <a:pt x="3541486" y="1622902"/>
                </a:cubicBezTo>
                <a:cubicBezTo>
                  <a:pt x="3298352" y="1672863"/>
                  <a:pt x="3414389" y="1601284"/>
                  <a:pt x="3326674" y="1622902"/>
                </a:cubicBezTo>
                <a:cubicBezTo>
                  <a:pt x="3238959" y="1644520"/>
                  <a:pt x="3076673" y="1597004"/>
                  <a:pt x="2989943" y="1622902"/>
                </a:cubicBezTo>
                <a:cubicBezTo>
                  <a:pt x="2903213" y="1648800"/>
                  <a:pt x="2745800" y="1611416"/>
                  <a:pt x="2653211" y="1622902"/>
                </a:cubicBezTo>
                <a:cubicBezTo>
                  <a:pt x="2560622" y="1634388"/>
                  <a:pt x="2236623" y="1610814"/>
                  <a:pt x="2072640" y="1622902"/>
                </a:cubicBezTo>
                <a:cubicBezTo>
                  <a:pt x="1908657" y="1634990"/>
                  <a:pt x="1424167" y="1614882"/>
                  <a:pt x="1248229" y="1622902"/>
                </a:cubicBezTo>
                <a:cubicBezTo>
                  <a:pt x="1072291" y="1630922"/>
                  <a:pt x="1010341" y="1593992"/>
                  <a:pt x="911497" y="1622902"/>
                </a:cubicBezTo>
                <a:cubicBezTo>
                  <a:pt x="812653" y="1651812"/>
                  <a:pt x="235420" y="1612481"/>
                  <a:pt x="0" y="1622902"/>
                </a:cubicBezTo>
                <a:cubicBezTo>
                  <a:pt x="-51829" y="1470280"/>
                  <a:pt x="11090" y="1214561"/>
                  <a:pt x="0" y="1098164"/>
                </a:cubicBezTo>
                <a:cubicBezTo>
                  <a:pt x="-11090" y="981767"/>
                  <a:pt x="47008" y="762397"/>
                  <a:pt x="0" y="589654"/>
                </a:cubicBezTo>
                <a:cubicBezTo>
                  <a:pt x="-47008" y="416911"/>
                  <a:pt x="69905" y="128828"/>
                  <a:pt x="0" y="0"/>
                </a:cubicBezTo>
                <a:close/>
              </a:path>
            </a:pathLst>
          </a:custGeom>
          <a:solidFill>
            <a:schemeClr val="tx1"/>
          </a:solidFill>
          <a:ln>
            <a:solidFill>
              <a:schemeClr val="tx1"/>
            </a:solidFill>
            <a:extLst>
              <a:ext uri="{C807C97D-BFC1-408E-A445-0C87EB9F89A2}">
                <ask:lineSketchStyleProps xmlns:ask="http://schemas.microsoft.com/office/drawing/2018/sketchyshapes" sd="3504811711">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To what extent did the foreign policy </a:t>
            </a:r>
            <a:r>
              <a:rPr lang="en-GB" b="1" dirty="0">
                <a:latin typeface="Georgia" panose="02040502050405020303" pitchFamily="18" charset="0"/>
              </a:rPr>
              <a:t>….</a:t>
            </a:r>
            <a:r>
              <a:rPr lang="en-GB" b="1" dirty="0">
                <a:solidFill>
                  <a:schemeClr val="bg1"/>
                </a:solidFill>
                <a:latin typeface="Georgia" panose="02040502050405020303" pitchFamily="18" charset="0"/>
              </a:rPr>
              <a:t>change over time?</a:t>
            </a:r>
          </a:p>
        </p:txBody>
      </p:sp>
    </p:spTree>
    <p:extLst>
      <p:ext uri="{BB962C8B-B14F-4D97-AF65-F5344CB8AC3E}">
        <p14:creationId xmlns:p14="http://schemas.microsoft.com/office/powerpoint/2010/main" val="41305770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0BE8-6C10-3942-BA45-42F41F0EB9A6}"/>
              </a:ext>
            </a:extLst>
          </p:cNvPr>
          <p:cNvSpPr>
            <a:spLocks noGrp="1"/>
          </p:cNvSpPr>
          <p:nvPr>
            <p:ph type="title"/>
          </p:nvPr>
        </p:nvSpPr>
        <p:spPr>
          <a:xfrm>
            <a:off x="585951" y="18255"/>
            <a:ext cx="10515600" cy="1325563"/>
          </a:xfrm>
        </p:spPr>
        <p:txBody>
          <a:bodyPr/>
          <a:lstStyle/>
          <a:p>
            <a:r>
              <a:rPr lang="en-GB" b="1" dirty="0">
                <a:latin typeface="Georgia" panose="02040502050405020303" pitchFamily="18" charset="0"/>
              </a:rPr>
              <a:t>Changes in foreign policy over time</a:t>
            </a:r>
          </a:p>
        </p:txBody>
      </p:sp>
      <p:sp>
        <p:nvSpPr>
          <p:cNvPr id="3" name="Content Placeholder 2">
            <a:extLst>
              <a:ext uri="{FF2B5EF4-FFF2-40B4-BE49-F238E27FC236}">
                <a16:creationId xmlns:a16="http://schemas.microsoft.com/office/drawing/2014/main" id="{0126E393-429E-704D-9582-D8FC99C16675}"/>
              </a:ext>
            </a:extLst>
          </p:cNvPr>
          <p:cNvSpPr>
            <a:spLocks noGrp="1"/>
          </p:cNvSpPr>
          <p:nvPr>
            <p:ph idx="1"/>
          </p:nvPr>
        </p:nvSpPr>
        <p:spPr>
          <a:xfrm>
            <a:off x="320566" y="1242251"/>
            <a:ext cx="11871434" cy="5615749"/>
          </a:xfrm>
        </p:spPr>
        <p:txBody>
          <a:bodyPr>
            <a:normAutofit fontScale="85000" lnSpcReduction="20000"/>
          </a:bodyPr>
          <a:lstStyle/>
          <a:p>
            <a:pPr marL="0" indent="0">
              <a:buNone/>
            </a:pPr>
            <a:r>
              <a:rPr lang="en-GB" b="1" dirty="0"/>
              <a:t>Initial period: 1959-1962</a:t>
            </a:r>
          </a:p>
          <a:p>
            <a:r>
              <a:rPr lang="en-GB" dirty="0"/>
              <a:t>Castro focused on achieving his first aim in his foreign policy, breaking free of the domination of the US. </a:t>
            </a:r>
          </a:p>
          <a:p>
            <a:r>
              <a:rPr lang="en-GB" dirty="0"/>
              <a:t>Key events during this period included</a:t>
            </a:r>
          </a:p>
          <a:p>
            <a:pPr marL="0" indent="0">
              <a:buNone/>
            </a:pPr>
            <a:r>
              <a:rPr lang="en-GB" dirty="0"/>
              <a:t> - Washington severing all diplomatic ties by October 1960</a:t>
            </a:r>
          </a:p>
          <a:p>
            <a:pPr>
              <a:buFontTx/>
              <a:buChar char="-"/>
            </a:pPr>
            <a:r>
              <a:rPr lang="en-GB" dirty="0"/>
              <a:t>Bay of Pigs, April 1961</a:t>
            </a:r>
          </a:p>
          <a:p>
            <a:pPr>
              <a:buFontTx/>
              <a:buChar char="-"/>
            </a:pPr>
            <a:r>
              <a:rPr lang="en-GB" dirty="0"/>
              <a:t>Cuban Missile Crisis, October 1962</a:t>
            </a:r>
          </a:p>
          <a:p>
            <a:r>
              <a:rPr lang="en-GB" dirty="0"/>
              <a:t>Castro also used this period to push the USSR away and pursue an independent political policy</a:t>
            </a:r>
          </a:p>
          <a:p>
            <a:pPr marL="0" indent="0">
              <a:buNone/>
            </a:pPr>
            <a:r>
              <a:rPr lang="en-GB" b="1" dirty="0"/>
              <a:t>Independent foreign policy phase: 1962-1968</a:t>
            </a:r>
          </a:p>
          <a:p>
            <a:r>
              <a:rPr lang="en-GB" dirty="0"/>
              <a:t>Castro used this time to pursue an independent political and foreign policy.</a:t>
            </a:r>
          </a:p>
          <a:p>
            <a:r>
              <a:rPr lang="en-GB" dirty="0"/>
              <a:t>Cuba’s economy started to suffer: could not survive independently</a:t>
            </a:r>
          </a:p>
          <a:p>
            <a:r>
              <a:rPr lang="en-GB" dirty="0"/>
              <a:t>Ended on 21</a:t>
            </a:r>
            <a:r>
              <a:rPr lang="en-GB" baseline="30000" dirty="0"/>
              <a:t>st</a:t>
            </a:r>
            <a:r>
              <a:rPr lang="en-GB" dirty="0"/>
              <a:t> August 1968 when Castro gave his support towards the Warsaw Pact invasion and joined the Brezhnev doctrine (formalised 1968). This lasted until the fall of Communism in the 80s and 90s</a:t>
            </a:r>
          </a:p>
          <a:p>
            <a:pPr marL="0" indent="0">
              <a:buNone/>
            </a:pPr>
            <a:endParaRPr lang="en-GB" dirty="0"/>
          </a:p>
        </p:txBody>
      </p:sp>
      <p:sp>
        <p:nvSpPr>
          <p:cNvPr id="4" name="Title 1">
            <a:extLst>
              <a:ext uri="{FF2B5EF4-FFF2-40B4-BE49-F238E27FC236}">
                <a16:creationId xmlns:a16="http://schemas.microsoft.com/office/drawing/2014/main" id="{4BB3857E-87DA-5A46-A56A-1F145CFAC30E}"/>
              </a:ext>
            </a:extLst>
          </p:cNvPr>
          <p:cNvSpPr txBox="1">
            <a:spLocks/>
          </p:cNvSpPr>
          <p:nvPr/>
        </p:nvSpPr>
        <p:spPr>
          <a:xfrm>
            <a:off x="11101551" y="642978"/>
            <a:ext cx="1090449" cy="62489"/>
          </a:xfrm>
          <a:custGeom>
            <a:avLst/>
            <a:gdLst>
              <a:gd name="connsiteX0" fmla="*/ 0 w 1090449"/>
              <a:gd name="connsiteY0" fmla="*/ 0 h 62489"/>
              <a:gd name="connsiteX1" fmla="*/ 567033 w 1090449"/>
              <a:gd name="connsiteY1" fmla="*/ 0 h 62489"/>
              <a:gd name="connsiteX2" fmla="*/ 1090449 w 1090449"/>
              <a:gd name="connsiteY2" fmla="*/ 0 h 62489"/>
              <a:gd name="connsiteX3" fmla="*/ 1090449 w 1090449"/>
              <a:gd name="connsiteY3" fmla="*/ 62489 h 62489"/>
              <a:gd name="connsiteX4" fmla="*/ 545225 w 1090449"/>
              <a:gd name="connsiteY4" fmla="*/ 62489 h 62489"/>
              <a:gd name="connsiteX5" fmla="*/ 0 w 1090449"/>
              <a:gd name="connsiteY5" fmla="*/ 62489 h 62489"/>
              <a:gd name="connsiteX6" fmla="*/ 0 w 1090449"/>
              <a:gd name="connsiteY6" fmla="*/ 0 h 6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0449" h="62489" fill="none" extrusionOk="0">
                <a:moveTo>
                  <a:pt x="0" y="0"/>
                </a:moveTo>
                <a:cubicBezTo>
                  <a:pt x="209570" y="-42094"/>
                  <a:pt x="291431" y="43294"/>
                  <a:pt x="567033" y="0"/>
                </a:cubicBezTo>
                <a:cubicBezTo>
                  <a:pt x="842635" y="-43294"/>
                  <a:pt x="842130" y="35821"/>
                  <a:pt x="1090449" y="0"/>
                </a:cubicBezTo>
                <a:cubicBezTo>
                  <a:pt x="1097571" y="15209"/>
                  <a:pt x="1085992" y="42251"/>
                  <a:pt x="1090449" y="62489"/>
                </a:cubicBezTo>
                <a:cubicBezTo>
                  <a:pt x="939539" y="99610"/>
                  <a:pt x="676747" y="4654"/>
                  <a:pt x="545225" y="62489"/>
                </a:cubicBezTo>
                <a:cubicBezTo>
                  <a:pt x="413703" y="120324"/>
                  <a:pt x="216437" y="33622"/>
                  <a:pt x="0" y="62489"/>
                </a:cubicBezTo>
                <a:cubicBezTo>
                  <a:pt x="-68" y="31603"/>
                  <a:pt x="1824" y="30048"/>
                  <a:pt x="0" y="0"/>
                </a:cubicBezTo>
                <a:close/>
              </a:path>
              <a:path w="1090449" h="62489" stroke="0" extrusionOk="0">
                <a:moveTo>
                  <a:pt x="0" y="0"/>
                </a:moveTo>
                <a:cubicBezTo>
                  <a:pt x="259696" y="-21007"/>
                  <a:pt x="388465" y="24124"/>
                  <a:pt x="545225" y="0"/>
                </a:cubicBezTo>
                <a:cubicBezTo>
                  <a:pt x="701985" y="-24124"/>
                  <a:pt x="838534" y="54540"/>
                  <a:pt x="1090449" y="0"/>
                </a:cubicBezTo>
                <a:cubicBezTo>
                  <a:pt x="1092589" y="18298"/>
                  <a:pt x="1085401" y="47000"/>
                  <a:pt x="1090449" y="62489"/>
                </a:cubicBezTo>
                <a:cubicBezTo>
                  <a:pt x="938615" y="118713"/>
                  <a:pt x="701994" y="22440"/>
                  <a:pt x="534320" y="62489"/>
                </a:cubicBezTo>
                <a:cubicBezTo>
                  <a:pt x="366646" y="102538"/>
                  <a:pt x="261654" y="16153"/>
                  <a:pt x="0" y="62489"/>
                </a:cubicBezTo>
                <a:cubicBezTo>
                  <a:pt x="-4920" y="46200"/>
                  <a:pt x="5575" y="28840"/>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B604824D-FAC6-5948-9DE7-EF5D1B47481B}"/>
              </a:ext>
            </a:extLst>
          </p:cNvPr>
          <p:cNvSpPr txBox="1">
            <a:spLocks/>
          </p:cNvSpPr>
          <p:nvPr/>
        </p:nvSpPr>
        <p:spPr>
          <a:xfrm>
            <a:off x="0" y="625652"/>
            <a:ext cx="585951" cy="67458"/>
          </a:xfrm>
          <a:custGeom>
            <a:avLst/>
            <a:gdLst>
              <a:gd name="connsiteX0" fmla="*/ 0 w 585951"/>
              <a:gd name="connsiteY0" fmla="*/ 0 h 67458"/>
              <a:gd name="connsiteX1" fmla="*/ 585951 w 585951"/>
              <a:gd name="connsiteY1" fmla="*/ 0 h 67458"/>
              <a:gd name="connsiteX2" fmla="*/ 585951 w 585951"/>
              <a:gd name="connsiteY2" fmla="*/ 67458 h 67458"/>
              <a:gd name="connsiteX3" fmla="*/ 0 w 585951"/>
              <a:gd name="connsiteY3" fmla="*/ 67458 h 67458"/>
              <a:gd name="connsiteX4" fmla="*/ 0 w 585951"/>
              <a:gd name="connsiteY4" fmla="*/ 0 h 67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951" h="67458" fill="none" extrusionOk="0">
                <a:moveTo>
                  <a:pt x="0" y="0"/>
                </a:moveTo>
                <a:cubicBezTo>
                  <a:pt x="163969" y="-53193"/>
                  <a:pt x="464880" y="39845"/>
                  <a:pt x="585951" y="0"/>
                </a:cubicBezTo>
                <a:cubicBezTo>
                  <a:pt x="590329" y="32965"/>
                  <a:pt x="578344" y="44500"/>
                  <a:pt x="585951" y="67458"/>
                </a:cubicBezTo>
                <a:cubicBezTo>
                  <a:pt x="334037" y="135750"/>
                  <a:pt x="266109" y="55335"/>
                  <a:pt x="0" y="67458"/>
                </a:cubicBezTo>
                <a:cubicBezTo>
                  <a:pt x="-2263" y="45805"/>
                  <a:pt x="6388" y="14047"/>
                  <a:pt x="0" y="0"/>
                </a:cubicBezTo>
                <a:close/>
              </a:path>
              <a:path w="585951" h="67458" stroke="0" extrusionOk="0">
                <a:moveTo>
                  <a:pt x="0" y="0"/>
                </a:moveTo>
                <a:cubicBezTo>
                  <a:pt x="230356" y="-39468"/>
                  <a:pt x="468329" y="3210"/>
                  <a:pt x="585951" y="0"/>
                </a:cubicBezTo>
                <a:cubicBezTo>
                  <a:pt x="589065" y="26947"/>
                  <a:pt x="582425" y="36459"/>
                  <a:pt x="585951" y="67458"/>
                </a:cubicBezTo>
                <a:cubicBezTo>
                  <a:pt x="453124" y="91782"/>
                  <a:pt x="161645" y="6360"/>
                  <a:pt x="0" y="67458"/>
                </a:cubicBezTo>
                <a:cubicBezTo>
                  <a:pt x="-2644" y="47539"/>
                  <a:pt x="7361" y="25676"/>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34973138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0BE8-6C10-3942-BA45-42F41F0EB9A6}"/>
              </a:ext>
            </a:extLst>
          </p:cNvPr>
          <p:cNvSpPr>
            <a:spLocks noGrp="1"/>
          </p:cNvSpPr>
          <p:nvPr>
            <p:ph type="title"/>
          </p:nvPr>
        </p:nvSpPr>
        <p:spPr>
          <a:xfrm>
            <a:off x="365234" y="0"/>
            <a:ext cx="10515600" cy="1325563"/>
          </a:xfrm>
        </p:spPr>
        <p:txBody>
          <a:bodyPr/>
          <a:lstStyle/>
          <a:p>
            <a:r>
              <a:rPr lang="en-GB" b="1" dirty="0">
                <a:latin typeface="Georgia" panose="02040502050405020303" pitchFamily="18" charset="0"/>
              </a:rPr>
              <a:t>Changes in foreign policy over time</a:t>
            </a:r>
          </a:p>
        </p:txBody>
      </p:sp>
      <p:sp>
        <p:nvSpPr>
          <p:cNvPr id="3" name="Content Placeholder 2">
            <a:extLst>
              <a:ext uri="{FF2B5EF4-FFF2-40B4-BE49-F238E27FC236}">
                <a16:creationId xmlns:a16="http://schemas.microsoft.com/office/drawing/2014/main" id="{0126E393-429E-704D-9582-D8FC99C16675}"/>
              </a:ext>
            </a:extLst>
          </p:cNvPr>
          <p:cNvSpPr>
            <a:spLocks noGrp="1"/>
          </p:cNvSpPr>
          <p:nvPr>
            <p:ph idx="1"/>
          </p:nvPr>
        </p:nvSpPr>
        <p:spPr>
          <a:xfrm>
            <a:off x="319251" y="1325563"/>
            <a:ext cx="11553497" cy="5167312"/>
          </a:xfrm>
        </p:spPr>
        <p:txBody>
          <a:bodyPr>
            <a:normAutofit fontScale="92500" lnSpcReduction="20000"/>
          </a:bodyPr>
          <a:lstStyle/>
          <a:p>
            <a:pPr marL="0" indent="0">
              <a:buNone/>
            </a:pPr>
            <a:r>
              <a:rPr lang="en-GB" b="1" dirty="0"/>
              <a:t>Spreading revolution and humanitarian aid: 1964-2012</a:t>
            </a:r>
          </a:p>
          <a:p>
            <a:r>
              <a:rPr lang="en-GB" dirty="0"/>
              <a:t>Castro pursued a foreign policy in Latin America, but stopped supporting revolutionaries in nations that were economically important to Cuba</a:t>
            </a:r>
          </a:p>
          <a:p>
            <a:r>
              <a:rPr lang="en-GB" dirty="0"/>
              <a:t>Castro was more successful in the wars he intervened in within Africa</a:t>
            </a:r>
          </a:p>
          <a:p>
            <a:r>
              <a:rPr lang="en-GB" dirty="0"/>
              <a:t>Castro also gave humanitarian aid to countries such as in Nicaragua, Algeria and Guinea-Bissau and offered scholarships to study in Cuba. Cuba received aid from countries such as Venezuela when Cuba was effected by hurricanes</a:t>
            </a:r>
          </a:p>
          <a:p>
            <a:r>
              <a:rPr lang="en-GB" dirty="0"/>
              <a:t>Cuba carried out massive and generous aid programmes despite being undeveloped itself</a:t>
            </a:r>
          </a:p>
          <a:p>
            <a:pPr marL="0" indent="0">
              <a:buNone/>
            </a:pPr>
            <a:endParaRPr lang="en-GB" b="1" dirty="0"/>
          </a:p>
          <a:p>
            <a:pPr marL="0" indent="0">
              <a:buNone/>
            </a:pPr>
            <a:r>
              <a:rPr lang="en-GB" b="1" dirty="0"/>
              <a:t>Special period: 1991-2000</a:t>
            </a:r>
          </a:p>
          <a:p>
            <a:r>
              <a:rPr lang="en-GB" dirty="0"/>
              <a:t>Collapse on the Soviet Union threatened the Cuban economy.</a:t>
            </a:r>
          </a:p>
          <a:p>
            <a:r>
              <a:rPr lang="en-GB" dirty="0"/>
              <a:t>Castro made adjustments signalling a move towards better relations with the US, Europe and China</a:t>
            </a:r>
          </a:p>
          <a:p>
            <a:pPr marL="0" indent="0">
              <a:buNone/>
            </a:pPr>
            <a:endParaRPr lang="en-GB" dirty="0"/>
          </a:p>
        </p:txBody>
      </p:sp>
      <p:sp>
        <p:nvSpPr>
          <p:cNvPr id="4" name="Title 1">
            <a:extLst>
              <a:ext uri="{FF2B5EF4-FFF2-40B4-BE49-F238E27FC236}">
                <a16:creationId xmlns:a16="http://schemas.microsoft.com/office/drawing/2014/main" id="{79B701BE-80AC-1E42-989C-5F04E07011F7}"/>
              </a:ext>
            </a:extLst>
          </p:cNvPr>
          <p:cNvSpPr txBox="1">
            <a:spLocks/>
          </p:cNvSpPr>
          <p:nvPr/>
        </p:nvSpPr>
        <p:spPr>
          <a:xfrm>
            <a:off x="10700951" y="647391"/>
            <a:ext cx="1491049" cy="45719"/>
          </a:xfrm>
          <a:custGeom>
            <a:avLst/>
            <a:gdLst>
              <a:gd name="connsiteX0" fmla="*/ 0 w 1491049"/>
              <a:gd name="connsiteY0" fmla="*/ 0 h 45719"/>
              <a:gd name="connsiteX1" fmla="*/ 497016 w 1491049"/>
              <a:gd name="connsiteY1" fmla="*/ 0 h 45719"/>
              <a:gd name="connsiteX2" fmla="*/ 1023854 w 1491049"/>
              <a:gd name="connsiteY2" fmla="*/ 0 h 45719"/>
              <a:gd name="connsiteX3" fmla="*/ 1491049 w 1491049"/>
              <a:gd name="connsiteY3" fmla="*/ 0 h 45719"/>
              <a:gd name="connsiteX4" fmla="*/ 1491049 w 1491049"/>
              <a:gd name="connsiteY4" fmla="*/ 45719 h 45719"/>
              <a:gd name="connsiteX5" fmla="*/ 1023854 w 1491049"/>
              <a:gd name="connsiteY5" fmla="*/ 45719 h 45719"/>
              <a:gd name="connsiteX6" fmla="*/ 526837 w 1491049"/>
              <a:gd name="connsiteY6" fmla="*/ 45719 h 45719"/>
              <a:gd name="connsiteX7" fmla="*/ 0 w 1491049"/>
              <a:gd name="connsiteY7" fmla="*/ 45719 h 45719"/>
              <a:gd name="connsiteX8" fmla="*/ 0 w 1491049"/>
              <a:gd name="connsiteY8"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1049" h="45719" fill="none" extrusionOk="0">
                <a:moveTo>
                  <a:pt x="0" y="0"/>
                </a:moveTo>
                <a:cubicBezTo>
                  <a:pt x="230672" y="-41564"/>
                  <a:pt x="327714" y="33708"/>
                  <a:pt x="497016" y="0"/>
                </a:cubicBezTo>
                <a:cubicBezTo>
                  <a:pt x="666318" y="-33708"/>
                  <a:pt x="778734" y="21775"/>
                  <a:pt x="1023854" y="0"/>
                </a:cubicBezTo>
                <a:cubicBezTo>
                  <a:pt x="1268974" y="-21775"/>
                  <a:pt x="1333950" y="22307"/>
                  <a:pt x="1491049" y="0"/>
                </a:cubicBezTo>
                <a:cubicBezTo>
                  <a:pt x="1491821" y="21444"/>
                  <a:pt x="1490233" y="27801"/>
                  <a:pt x="1491049" y="45719"/>
                </a:cubicBezTo>
                <a:cubicBezTo>
                  <a:pt x="1271976" y="89309"/>
                  <a:pt x="1133045" y="-2290"/>
                  <a:pt x="1023854" y="45719"/>
                </a:cubicBezTo>
                <a:cubicBezTo>
                  <a:pt x="914664" y="93728"/>
                  <a:pt x="714267" y="40229"/>
                  <a:pt x="526837" y="45719"/>
                </a:cubicBezTo>
                <a:cubicBezTo>
                  <a:pt x="339407" y="51209"/>
                  <a:pt x="196447" y="25482"/>
                  <a:pt x="0" y="45719"/>
                </a:cubicBezTo>
                <a:cubicBezTo>
                  <a:pt x="-2651" y="34799"/>
                  <a:pt x="4988" y="9416"/>
                  <a:pt x="0" y="0"/>
                </a:cubicBezTo>
                <a:close/>
              </a:path>
              <a:path w="1491049" h="45719" stroke="0" extrusionOk="0">
                <a:moveTo>
                  <a:pt x="0" y="0"/>
                </a:moveTo>
                <a:cubicBezTo>
                  <a:pt x="220840" y="-16587"/>
                  <a:pt x="343520" y="49003"/>
                  <a:pt x="497016" y="0"/>
                </a:cubicBezTo>
                <a:cubicBezTo>
                  <a:pt x="650512" y="-49003"/>
                  <a:pt x="781342" y="40095"/>
                  <a:pt x="964212" y="0"/>
                </a:cubicBezTo>
                <a:cubicBezTo>
                  <a:pt x="1147082" y="-40095"/>
                  <a:pt x="1309602" y="15434"/>
                  <a:pt x="1491049" y="0"/>
                </a:cubicBezTo>
                <a:cubicBezTo>
                  <a:pt x="1492403" y="14320"/>
                  <a:pt x="1486253" y="32159"/>
                  <a:pt x="1491049" y="45719"/>
                </a:cubicBezTo>
                <a:cubicBezTo>
                  <a:pt x="1364630" y="80589"/>
                  <a:pt x="1159297" y="-7063"/>
                  <a:pt x="994033" y="45719"/>
                </a:cubicBezTo>
                <a:cubicBezTo>
                  <a:pt x="828769" y="98501"/>
                  <a:pt x="661921" y="44942"/>
                  <a:pt x="511927" y="45719"/>
                </a:cubicBezTo>
                <a:cubicBezTo>
                  <a:pt x="361933" y="46496"/>
                  <a:pt x="218023" y="4546"/>
                  <a:pt x="0" y="45719"/>
                </a:cubicBezTo>
                <a:cubicBezTo>
                  <a:pt x="-413" y="23702"/>
                  <a:pt x="2835" y="16691"/>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BD1206D5-8BF6-1040-957C-805A2B0D5F1F}"/>
              </a:ext>
            </a:extLst>
          </p:cNvPr>
          <p:cNvSpPr txBox="1">
            <a:spLocks/>
          </p:cNvSpPr>
          <p:nvPr/>
        </p:nvSpPr>
        <p:spPr>
          <a:xfrm>
            <a:off x="1" y="625652"/>
            <a:ext cx="365234" cy="67458"/>
          </a:xfrm>
          <a:custGeom>
            <a:avLst/>
            <a:gdLst>
              <a:gd name="connsiteX0" fmla="*/ 0 w 365234"/>
              <a:gd name="connsiteY0" fmla="*/ 0 h 67458"/>
              <a:gd name="connsiteX1" fmla="*/ 365234 w 365234"/>
              <a:gd name="connsiteY1" fmla="*/ 0 h 67458"/>
              <a:gd name="connsiteX2" fmla="*/ 365234 w 365234"/>
              <a:gd name="connsiteY2" fmla="*/ 67458 h 67458"/>
              <a:gd name="connsiteX3" fmla="*/ 0 w 365234"/>
              <a:gd name="connsiteY3" fmla="*/ 67458 h 67458"/>
              <a:gd name="connsiteX4" fmla="*/ 0 w 365234"/>
              <a:gd name="connsiteY4" fmla="*/ 0 h 67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34" h="67458" fill="none" extrusionOk="0">
                <a:moveTo>
                  <a:pt x="0" y="0"/>
                </a:moveTo>
                <a:cubicBezTo>
                  <a:pt x="76544" y="-13397"/>
                  <a:pt x="238280" y="21261"/>
                  <a:pt x="365234" y="0"/>
                </a:cubicBezTo>
                <a:cubicBezTo>
                  <a:pt x="369612" y="32965"/>
                  <a:pt x="357627" y="44500"/>
                  <a:pt x="365234" y="67458"/>
                </a:cubicBezTo>
                <a:cubicBezTo>
                  <a:pt x="260621" y="73068"/>
                  <a:pt x="146494" y="61410"/>
                  <a:pt x="0" y="67458"/>
                </a:cubicBezTo>
                <a:cubicBezTo>
                  <a:pt x="-2263" y="45805"/>
                  <a:pt x="6388" y="14047"/>
                  <a:pt x="0" y="0"/>
                </a:cubicBezTo>
                <a:close/>
              </a:path>
              <a:path w="365234" h="67458" stroke="0" extrusionOk="0">
                <a:moveTo>
                  <a:pt x="0" y="0"/>
                </a:moveTo>
                <a:cubicBezTo>
                  <a:pt x="78207" y="-37102"/>
                  <a:pt x="204056" y="14870"/>
                  <a:pt x="365234" y="0"/>
                </a:cubicBezTo>
                <a:cubicBezTo>
                  <a:pt x="368348" y="26947"/>
                  <a:pt x="361708" y="36459"/>
                  <a:pt x="365234" y="67458"/>
                </a:cubicBezTo>
                <a:cubicBezTo>
                  <a:pt x="215309" y="96314"/>
                  <a:pt x="143912" y="31895"/>
                  <a:pt x="0" y="67458"/>
                </a:cubicBezTo>
                <a:cubicBezTo>
                  <a:pt x="-2644" y="47539"/>
                  <a:pt x="7361" y="25676"/>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1539779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1BD99-1CD9-4645-9860-006D448A5C47}"/>
              </a:ext>
            </a:extLst>
          </p:cNvPr>
          <p:cNvSpPr txBox="1">
            <a:spLocks/>
          </p:cNvSpPr>
          <p:nvPr/>
        </p:nvSpPr>
        <p:spPr>
          <a:xfrm>
            <a:off x="0" y="1303178"/>
            <a:ext cx="12192000" cy="1622902"/>
          </a:xfrm>
          <a:custGeom>
            <a:avLst/>
            <a:gdLst>
              <a:gd name="connsiteX0" fmla="*/ 0 w 12192000"/>
              <a:gd name="connsiteY0" fmla="*/ 0 h 1622902"/>
              <a:gd name="connsiteX1" fmla="*/ 824411 w 12192000"/>
              <a:gd name="connsiteY1" fmla="*/ 0 h 1622902"/>
              <a:gd name="connsiteX2" fmla="*/ 1404983 w 12192000"/>
              <a:gd name="connsiteY2" fmla="*/ 0 h 1622902"/>
              <a:gd name="connsiteX3" fmla="*/ 2107474 w 12192000"/>
              <a:gd name="connsiteY3" fmla="*/ 0 h 1622902"/>
              <a:gd name="connsiteX4" fmla="*/ 2444206 w 12192000"/>
              <a:gd name="connsiteY4" fmla="*/ 0 h 1622902"/>
              <a:gd name="connsiteX5" fmla="*/ 2902857 w 12192000"/>
              <a:gd name="connsiteY5" fmla="*/ 0 h 1622902"/>
              <a:gd name="connsiteX6" fmla="*/ 3605349 w 12192000"/>
              <a:gd name="connsiteY6" fmla="*/ 0 h 1622902"/>
              <a:gd name="connsiteX7" fmla="*/ 4064000 w 12192000"/>
              <a:gd name="connsiteY7" fmla="*/ 0 h 1622902"/>
              <a:gd name="connsiteX8" fmla="*/ 4522651 w 12192000"/>
              <a:gd name="connsiteY8" fmla="*/ 0 h 1622902"/>
              <a:gd name="connsiteX9" fmla="*/ 4737463 w 12192000"/>
              <a:gd name="connsiteY9" fmla="*/ 0 h 1622902"/>
              <a:gd name="connsiteX10" fmla="*/ 5439954 w 12192000"/>
              <a:gd name="connsiteY10" fmla="*/ 0 h 1622902"/>
              <a:gd name="connsiteX11" fmla="*/ 6264366 w 12192000"/>
              <a:gd name="connsiteY11" fmla="*/ 0 h 1622902"/>
              <a:gd name="connsiteX12" fmla="*/ 6723017 w 12192000"/>
              <a:gd name="connsiteY12" fmla="*/ 0 h 1622902"/>
              <a:gd name="connsiteX13" fmla="*/ 7425509 w 12192000"/>
              <a:gd name="connsiteY13" fmla="*/ 0 h 1622902"/>
              <a:gd name="connsiteX14" fmla="*/ 7884160 w 12192000"/>
              <a:gd name="connsiteY14" fmla="*/ 0 h 1622902"/>
              <a:gd name="connsiteX15" fmla="*/ 8586651 w 12192000"/>
              <a:gd name="connsiteY15" fmla="*/ 0 h 1622902"/>
              <a:gd name="connsiteX16" fmla="*/ 8801463 w 12192000"/>
              <a:gd name="connsiteY16" fmla="*/ 0 h 1622902"/>
              <a:gd name="connsiteX17" fmla="*/ 9625874 w 12192000"/>
              <a:gd name="connsiteY17" fmla="*/ 0 h 1622902"/>
              <a:gd name="connsiteX18" fmla="*/ 9840686 w 12192000"/>
              <a:gd name="connsiteY18" fmla="*/ 0 h 1622902"/>
              <a:gd name="connsiteX19" fmla="*/ 10665097 w 12192000"/>
              <a:gd name="connsiteY19" fmla="*/ 0 h 1622902"/>
              <a:gd name="connsiteX20" fmla="*/ 11367589 w 12192000"/>
              <a:gd name="connsiteY20" fmla="*/ 0 h 1622902"/>
              <a:gd name="connsiteX21" fmla="*/ 12192000 w 12192000"/>
              <a:gd name="connsiteY21" fmla="*/ 0 h 1622902"/>
              <a:gd name="connsiteX22" fmla="*/ 12192000 w 12192000"/>
              <a:gd name="connsiteY22" fmla="*/ 508509 h 1622902"/>
              <a:gd name="connsiteX23" fmla="*/ 12192000 w 12192000"/>
              <a:gd name="connsiteY23" fmla="*/ 1065706 h 1622902"/>
              <a:gd name="connsiteX24" fmla="*/ 12192000 w 12192000"/>
              <a:gd name="connsiteY24" fmla="*/ 1622902 h 1622902"/>
              <a:gd name="connsiteX25" fmla="*/ 11367589 w 12192000"/>
              <a:gd name="connsiteY25" fmla="*/ 1622902 h 1622902"/>
              <a:gd name="connsiteX26" fmla="*/ 10908937 w 12192000"/>
              <a:gd name="connsiteY26" fmla="*/ 1622902 h 1622902"/>
              <a:gd name="connsiteX27" fmla="*/ 10450286 w 12192000"/>
              <a:gd name="connsiteY27" fmla="*/ 1622902 h 1622902"/>
              <a:gd name="connsiteX28" fmla="*/ 10113554 w 12192000"/>
              <a:gd name="connsiteY28" fmla="*/ 1622902 h 1622902"/>
              <a:gd name="connsiteX29" fmla="*/ 9776823 w 12192000"/>
              <a:gd name="connsiteY29" fmla="*/ 1622902 h 1622902"/>
              <a:gd name="connsiteX30" fmla="*/ 9318171 w 12192000"/>
              <a:gd name="connsiteY30" fmla="*/ 1622902 h 1622902"/>
              <a:gd name="connsiteX31" fmla="*/ 9103360 w 12192000"/>
              <a:gd name="connsiteY31" fmla="*/ 1622902 h 1622902"/>
              <a:gd name="connsiteX32" fmla="*/ 8644709 w 12192000"/>
              <a:gd name="connsiteY32" fmla="*/ 1622902 h 1622902"/>
              <a:gd name="connsiteX33" fmla="*/ 8064137 w 12192000"/>
              <a:gd name="connsiteY33" fmla="*/ 1622902 h 1622902"/>
              <a:gd name="connsiteX34" fmla="*/ 7849326 w 12192000"/>
              <a:gd name="connsiteY34" fmla="*/ 1622902 h 1622902"/>
              <a:gd name="connsiteX35" fmla="*/ 7024914 w 12192000"/>
              <a:gd name="connsiteY35" fmla="*/ 1622902 h 1622902"/>
              <a:gd name="connsiteX36" fmla="*/ 6200503 w 12192000"/>
              <a:gd name="connsiteY36" fmla="*/ 1622902 h 1622902"/>
              <a:gd name="connsiteX37" fmla="*/ 5741851 w 12192000"/>
              <a:gd name="connsiteY37" fmla="*/ 1622902 h 1622902"/>
              <a:gd name="connsiteX38" fmla="*/ 5527040 w 12192000"/>
              <a:gd name="connsiteY38" fmla="*/ 1622902 h 1622902"/>
              <a:gd name="connsiteX39" fmla="*/ 5312229 w 12192000"/>
              <a:gd name="connsiteY39" fmla="*/ 1622902 h 1622902"/>
              <a:gd name="connsiteX40" fmla="*/ 4975497 w 12192000"/>
              <a:gd name="connsiteY40" fmla="*/ 1622902 h 1622902"/>
              <a:gd name="connsiteX41" fmla="*/ 4516846 w 12192000"/>
              <a:gd name="connsiteY41" fmla="*/ 1622902 h 1622902"/>
              <a:gd name="connsiteX42" fmla="*/ 4058194 w 12192000"/>
              <a:gd name="connsiteY42" fmla="*/ 1622902 h 1622902"/>
              <a:gd name="connsiteX43" fmla="*/ 3233783 w 12192000"/>
              <a:gd name="connsiteY43" fmla="*/ 1622902 h 1622902"/>
              <a:gd name="connsiteX44" fmla="*/ 2653211 w 12192000"/>
              <a:gd name="connsiteY44" fmla="*/ 1622902 h 1622902"/>
              <a:gd name="connsiteX45" fmla="*/ 2438400 w 12192000"/>
              <a:gd name="connsiteY45" fmla="*/ 1622902 h 1622902"/>
              <a:gd name="connsiteX46" fmla="*/ 2223589 w 12192000"/>
              <a:gd name="connsiteY46" fmla="*/ 1622902 h 1622902"/>
              <a:gd name="connsiteX47" fmla="*/ 1886857 w 12192000"/>
              <a:gd name="connsiteY47" fmla="*/ 1622902 h 1622902"/>
              <a:gd name="connsiteX48" fmla="*/ 1550126 w 12192000"/>
              <a:gd name="connsiteY48" fmla="*/ 1622902 h 1622902"/>
              <a:gd name="connsiteX49" fmla="*/ 847634 w 12192000"/>
              <a:gd name="connsiteY49" fmla="*/ 1622902 h 1622902"/>
              <a:gd name="connsiteX50" fmla="*/ 632823 w 12192000"/>
              <a:gd name="connsiteY50" fmla="*/ 1622902 h 1622902"/>
              <a:gd name="connsiteX51" fmla="*/ 0 w 12192000"/>
              <a:gd name="connsiteY51" fmla="*/ 1622902 h 1622902"/>
              <a:gd name="connsiteX52" fmla="*/ 0 w 12192000"/>
              <a:gd name="connsiteY52" fmla="*/ 1065706 h 1622902"/>
              <a:gd name="connsiteX53" fmla="*/ 0 w 12192000"/>
              <a:gd name="connsiteY53" fmla="*/ 524738 h 1622902"/>
              <a:gd name="connsiteX54" fmla="*/ 0 w 12192000"/>
              <a:gd name="connsiteY54" fmla="*/ 0 h 162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192000" h="1622902" fill="none" extrusionOk="0">
                <a:moveTo>
                  <a:pt x="0" y="0"/>
                </a:moveTo>
                <a:cubicBezTo>
                  <a:pt x="344674" y="-8271"/>
                  <a:pt x="523117" y="47381"/>
                  <a:pt x="824411" y="0"/>
                </a:cubicBezTo>
                <a:cubicBezTo>
                  <a:pt x="1125705" y="-47381"/>
                  <a:pt x="1239720" y="24120"/>
                  <a:pt x="1404983" y="0"/>
                </a:cubicBezTo>
                <a:cubicBezTo>
                  <a:pt x="1570246" y="-24120"/>
                  <a:pt x="1777723" y="1121"/>
                  <a:pt x="2107474" y="0"/>
                </a:cubicBezTo>
                <a:cubicBezTo>
                  <a:pt x="2437225" y="-1121"/>
                  <a:pt x="2324493" y="11016"/>
                  <a:pt x="2444206" y="0"/>
                </a:cubicBezTo>
                <a:cubicBezTo>
                  <a:pt x="2563919" y="-11016"/>
                  <a:pt x="2791963" y="37715"/>
                  <a:pt x="2902857" y="0"/>
                </a:cubicBezTo>
                <a:cubicBezTo>
                  <a:pt x="3013751" y="-37715"/>
                  <a:pt x="3359131" y="38128"/>
                  <a:pt x="3605349" y="0"/>
                </a:cubicBezTo>
                <a:cubicBezTo>
                  <a:pt x="3851567" y="-38128"/>
                  <a:pt x="3886744" y="39022"/>
                  <a:pt x="4064000" y="0"/>
                </a:cubicBezTo>
                <a:cubicBezTo>
                  <a:pt x="4241256" y="-39022"/>
                  <a:pt x="4413613" y="42742"/>
                  <a:pt x="4522651" y="0"/>
                </a:cubicBezTo>
                <a:cubicBezTo>
                  <a:pt x="4631689" y="-42742"/>
                  <a:pt x="4667624" y="16683"/>
                  <a:pt x="4737463" y="0"/>
                </a:cubicBezTo>
                <a:cubicBezTo>
                  <a:pt x="4807302" y="-16683"/>
                  <a:pt x="5245009" y="11480"/>
                  <a:pt x="5439954" y="0"/>
                </a:cubicBezTo>
                <a:cubicBezTo>
                  <a:pt x="5634899" y="-11480"/>
                  <a:pt x="6080198" y="12690"/>
                  <a:pt x="6264366" y="0"/>
                </a:cubicBezTo>
                <a:cubicBezTo>
                  <a:pt x="6448534" y="-12690"/>
                  <a:pt x="6597882" y="18769"/>
                  <a:pt x="6723017" y="0"/>
                </a:cubicBezTo>
                <a:cubicBezTo>
                  <a:pt x="6848152" y="-18769"/>
                  <a:pt x="7132411" y="33492"/>
                  <a:pt x="7425509" y="0"/>
                </a:cubicBezTo>
                <a:cubicBezTo>
                  <a:pt x="7718607" y="-33492"/>
                  <a:pt x="7755137" y="24886"/>
                  <a:pt x="7884160" y="0"/>
                </a:cubicBezTo>
                <a:cubicBezTo>
                  <a:pt x="8013183" y="-24886"/>
                  <a:pt x="8433644" y="2390"/>
                  <a:pt x="8586651" y="0"/>
                </a:cubicBezTo>
                <a:cubicBezTo>
                  <a:pt x="8739658" y="-2390"/>
                  <a:pt x="8744065" y="16045"/>
                  <a:pt x="8801463" y="0"/>
                </a:cubicBezTo>
                <a:cubicBezTo>
                  <a:pt x="8858861" y="-16045"/>
                  <a:pt x="9371951" y="34615"/>
                  <a:pt x="9625874" y="0"/>
                </a:cubicBezTo>
                <a:cubicBezTo>
                  <a:pt x="9879797" y="-34615"/>
                  <a:pt x="9777908" y="9257"/>
                  <a:pt x="9840686" y="0"/>
                </a:cubicBezTo>
                <a:cubicBezTo>
                  <a:pt x="9903464" y="-9257"/>
                  <a:pt x="10285482" y="56116"/>
                  <a:pt x="10665097" y="0"/>
                </a:cubicBezTo>
                <a:cubicBezTo>
                  <a:pt x="11044712" y="-56116"/>
                  <a:pt x="11202204" y="64446"/>
                  <a:pt x="11367589" y="0"/>
                </a:cubicBezTo>
                <a:cubicBezTo>
                  <a:pt x="11532974" y="-64446"/>
                  <a:pt x="11854211" y="16385"/>
                  <a:pt x="12192000" y="0"/>
                </a:cubicBezTo>
                <a:cubicBezTo>
                  <a:pt x="12218697" y="173953"/>
                  <a:pt x="12141531" y="393270"/>
                  <a:pt x="12192000" y="508509"/>
                </a:cubicBezTo>
                <a:cubicBezTo>
                  <a:pt x="12242469" y="623748"/>
                  <a:pt x="12160003" y="791569"/>
                  <a:pt x="12192000" y="1065706"/>
                </a:cubicBezTo>
                <a:cubicBezTo>
                  <a:pt x="12223997" y="1339843"/>
                  <a:pt x="12132495" y="1381967"/>
                  <a:pt x="12192000" y="1622902"/>
                </a:cubicBezTo>
                <a:cubicBezTo>
                  <a:pt x="12017190" y="1702442"/>
                  <a:pt x="11543353" y="1609448"/>
                  <a:pt x="11367589" y="1622902"/>
                </a:cubicBezTo>
                <a:cubicBezTo>
                  <a:pt x="11191825" y="1636356"/>
                  <a:pt x="11058347" y="1608455"/>
                  <a:pt x="10908937" y="1622902"/>
                </a:cubicBezTo>
                <a:cubicBezTo>
                  <a:pt x="10759527" y="1637349"/>
                  <a:pt x="10636758" y="1607209"/>
                  <a:pt x="10450286" y="1622902"/>
                </a:cubicBezTo>
                <a:cubicBezTo>
                  <a:pt x="10263814" y="1638595"/>
                  <a:pt x="10254279" y="1614247"/>
                  <a:pt x="10113554" y="1622902"/>
                </a:cubicBezTo>
                <a:cubicBezTo>
                  <a:pt x="9972829" y="1631557"/>
                  <a:pt x="9896914" y="1585609"/>
                  <a:pt x="9776823" y="1622902"/>
                </a:cubicBezTo>
                <a:cubicBezTo>
                  <a:pt x="9656732" y="1660195"/>
                  <a:pt x="9472398" y="1594266"/>
                  <a:pt x="9318171" y="1622902"/>
                </a:cubicBezTo>
                <a:cubicBezTo>
                  <a:pt x="9163944" y="1651538"/>
                  <a:pt x="9185606" y="1602418"/>
                  <a:pt x="9103360" y="1622902"/>
                </a:cubicBezTo>
                <a:cubicBezTo>
                  <a:pt x="9021114" y="1643386"/>
                  <a:pt x="8767605" y="1575932"/>
                  <a:pt x="8644709" y="1622902"/>
                </a:cubicBezTo>
                <a:cubicBezTo>
                  <a:pt x="8521813" y="1669872"/>
                  <a:pt x="8256184" y="1566197"/>
                  <a:pt x="8064137" y="1622902"/>
                </a:cubicBezTo>
                <a:cubicBezTo>
                  <a:pt x="7872090" y="1679607"/>
                  <a:pt x="7930946" y="1616979"/>
                  <a:pt x="7849326" y="1622902"/>
                </a:cubicBezTo>
                <a:cubicBezTo>
                  <a:pt x="7767706" y="1628825"/>
                  <a:pt x="7254689" y="1579267"/>
                  <a:pt x="7024914" y="1622902"/>
                </a:cubicBezTo>
                <a:cubicBezTo>
                  <a:pt x="6795139" y="1666537"/>
                  <a:pt x="6518886" y="1554173"/>
                  <a:pt x="6200503" y="1622902"/>
                </a:cubicBezTo>
                <a:cubicBezTo>
                  <a:pt x="5882120" y="1691631"/>
                  <a:pt x="5886856" y="1607831"/>
                  <a:pt x="5741851" y="1622902"/>
                </a:cubicBezTo>
                <a:cubicBezTo>
                  <a:pt x="5596846" y="1637973"/>
                  <a:pt x="5573212" y="1603600"/>
                  <a:pt x="5527040" y="1622902"/>
                </a:cubicBezTo>
                <a:cubicBezTo>
                  <a:pt x="5480868" y="1642204"/>
                  <a:pt x="5358615" y="1606869"/>
                  <a:pt x="5312229" y="1622902"/>
                </a:cubicBezTo>
                <a:cubicBezTo>
                  <a:pt x="5265843" y="1638935"/>
                  <a:pt x="5134886" y="1620151"/>
                  <a:pt x="4975497" y="1622902"/>
                </a:cubicBezTo>
                <a:cubicBezTo>
                  <a:pt x="4816108" y="1625653"/>
                  <a:pt x="4613959" y="1614607"/>
                  <a:pt x="4516846" y="1622902"/>
                </a:cubicBezTo>
                <a:cubicBezTo>
                  <a:pt x="4419733" y="1631197"/>
                  <a:pt x="4269852" y="1585117"/>
                  <a:pt x="4058194" y="1622902"/>
                </a:cubicBezTo>
                <a:cubicBezTo>
                  <a:pt x="3846536" y="1660687"/>
                  <a:pt x="3471521" y="1581964"/>
                  <a:pt x="3233783" y="1622902"/>
                </a:cubicBezTo>
                <a:cubicBezTo>
                  <a:pt x="2996045" y="1663840"/>
                  <a:pt x="2771878" y="1569525"/>
                  <a:pt x="2653211" y="1622902"/>
                </a:cubicBezTo>
                <a:cubicBezTo>
                  <a:pt x="2534544" y="1676279"/>
                  <a:pt x="2507426" y="1604207"/>
                  <a:pt x="2438400" y="1622902"/>
                </a:cubicBezTo>
                <a:cubicBezTo>
                  <a:pt x="2369374" y="1641597"/>
                  <a:pt x="2311538" y="1613431"/>
                  <a:pt x="2223589" y="1622902"/>
                </a:cubicBezTo>
                <a:cubicBezTo>
                  <a:pt x="2135640" y="1632373"/>
                  <a:pt x="1975014" y="1617448"/>
                  <a:pt x="1886857" y="1622902"/>
                </a:cubicBezTo>
                <a:cubicBezTo>
                  <a:pt x="1798700" y="1628356"/>
                  <a:pt x="1677561" y="1591378"/>
                  <a:pt x="1550126" y="1622902"/>
                </a:cubicBezTo>
                <a:cubicBezTo>
                  <a:pt x="1422691" y="1654426"/>
                  <a:pt x="1047020" y="1599987"/>
                  <a:pt x="847634" y="1622902"/>
                </a:cubicBezTo>
                <a:cubicBezTo>
                  <a:pt x="648248" y="1645817"/>
                  <a:pt x="690528" y="1614517"/>
                  <a:pt x="632823" y="1622902"/>
                </a:cubicBezTo>
                <a:cubicBezTo>
                  <a:pt x="575118" y="1631287"/>
                  <a:pt x="172732" y="1590811"/>
                  <a:pt x="0" y="1622902"/>
                </a:cubicBezTo>
                <a:cubicBezTo>
                  <a:pt x="-51729" y="1479329"/>
                  <a:pt x="30667" y="1244381"/>
                  <a:pt x="0" y="1065706"/>
                </a:cubicBezTo>
                <a:cubicBezTo>
                  <a:pt x="-30667" y="887031"/>
                  <a:pt x="35639" y="662421"/>
                  <a:pt x="0" y="524738"/>
                </a:cubicBezTo>
                <a:cubicBezTo>
                  <a:pt x="-35639" y="387055"/>
                  <a:pt x="47676" y="180075"/>
                  <a:pt x="0" y="0"/>
                </a:cubicBezTo>
                <a:close/>
              </a:path>
              <a:path w="12192000" h="1622902" stroke="0" extrusionOk="0">
                <a:moveTo>
                  <a:pt x="0" y="0"/>
                </a:moveTo>
                <a:cubicBezTo>
                  <a:pt x="223089" y="-60654"/>
                  <a:pt x="344452" y="42798"/>
                  <a:pt x="580571" y="0"/>
                </a:cubicBezTo>
                <a:cubicBezTo>
                  <a:pt x="816690" y="-42798"/>
                  <a:pt x="749155" y="28792"/>
                  <a:pt x="917303" y="0"/>
                </a:cubicBezTo>
                <a:cubicBezTo>
                  <a:pt x="1085451" y="-28792"/>
                  <a:pt x="1350820" y="88003"/>
                  <a:pt x="1741714" y="0"/>
                </a:cubicBezTo>
                <a:cubicBezTo>
                  <a:pt x="2132608" y="-88003"/>
                  <a:pt x="2025902" y="44034"/>
                  <a:pt x="2200366" y="0"/>
                </a:cubicBezTo>
                <a:cubicBezTo>
                  <a:pt x="2374830" y="-44034"/>
                  <a:pt x="2510676" y="48803"/>
                  <a:pt x="2659017" y="0"/>
                </a:cubicBezTo>
                <a:cubicBezTo>
                  <a:pt x="2807358" y="-48803"/>
                  <a:pt x="3179349" y="32975"/>
                  <a:pt x="3361509" y="0"/>
                </a:cubicBezTo>
                <a:cubicBezTo>
                  <a:pt x="3543669" y="-32975"/>
                  <a:pt x="3906487" y="75315"/>
                  <a:pt x="4064000" y="0"/>
                </a:cubicBezTo>
                <a:cubicBezTo>
                  <a:pt x="4221513" y="-75315"/>
                  <a:pt x="4316988" y="18455"/>
                  <a:pt x="4400731" y="0"/>
                </a:cubicBezTo>
                <a:cubicBezTo>
                  <a:pt x="4484474" y="-18455"/>
                  <a:pt x="4858994" y="9989"/>
                  <a:pt x="5225143" y="0"/>
                </a:cubicBezTo>
                <a:cubicBezTo>
                  <a:pt x="5591292" y="-9989"/>
                  <a:pt x="5847561" y="64190"/>
                  <a:pt x="6049554" y="0"/>
                </a:cubicBezTo>
                <a:cubicBezTo>
                  <a:pt x="6251547" y="-64190"/>
                  <a:pt x="6462085" y="51342"/>
                  <a:pt x="6630126" y="0"/>
                </a:cubicBezTo>
                <a:cubicBezTo>
                  <a:pt x="6798167" y="-51342"/>
                  <a:pt x="7146509" y="70666"/>
                  <a:pt x="7332617" y="0"/>
                </a:cubicBezTo>
                <a:cubicBezTo>
                  <a:pt x="7518725" y="-70666"/>
                  <a:pt x="7614922" y="7285"/>
                  <a:pt x="7791269" y="0"/>
                </a:cubicBezTo>
                <a:cubicBezTo>
                  <a:pt x="7967616" y="-7285"/>
                  <a:pt x="8259787" y="81770"/>
                  <a:pt x="8615680" y="0"/>
                </a:cubicBezTo>
                <a:cubicBezTo>
                  <a:pt x="8971573" y="-81770"/>
                  <a:pt x="8783485" y="23248"/>
                  <a:pt x="8830491" y="0"/>
                </a:cubicBezTo>
                <a:cubicBezTo>
                  <a:pt x="8877497" y="-23248"/>
                  <a:pt x="9124216" y="41198"/>
                  <a:pt x="9411063" y="0"/>
                </a:cubicBezTo>
                <a:cubicBezTo>
                  <a:pt x="9697910" y="-41198"/>
                  <a:pt x="9601722" y="16605"/>
                  <a:pt x="9747794" y="0"/>
                </a:cubicBezTo>
                <a:cubicBezTo>
                  <a:pt x="9893866" y="-16605"/>
                  <a:pt x="10091115" y="47996"/>
                  <a:pt x="10328366" y="0"/>
                </a:cubicBezTo>
                <a:cubicBezTo>
                  <a:pt x="10565617" y="-47996"/>
                  <a:pt x="10762506" y="24063"/>
                  <a:pt x="11152777" y="0"/>
                </a:cubicBezTo>
                <a:cubicBezTo>
                  <a:pt x="11543048" y="-24063"/>
                  <a:pt x="11850796" y="48863"/>
                  <a:pt x="12192000" y="0"/>
                </a:cubicBezTo>
                <a:cubicBezTo>
                  <a:pt x="12201937" y="217015"/>
                  <a:pt x="12151991" y="356246"/>
                  <a:pt x="12192000" y="573425"/>
                </a:cubicBezTo>
                <a:cubicBezTo>
                  <a:pt x="12232009" y="790605"/>
                  <a:pt x="12159505" y="955802"/>
                  <a:pt x="12192000" y="1081935"/>
                </a:cubicBezTo>
                <a:cubicBezTo>
                  <a:pt x="12224495" y="1208068"/>
                  <a:pt x="12137717" y="1355615"/>
                  <a:pt x="12192000" y="1622902"/>
                </a:cubicBezTo>
                <a:cubicBezTo>
                  <a:pt x="12089844" y="1627435"/>
                  <a:pt x="11954842" y="1584275"/>
                  <a:pt x="11855269" y="1622902"/>
                </a:cubicBezTo>
                <a:cubicBezTo>
                  <a:pt x="11755696" y="1661529"/>
                  <a:pt x="11481769" y="1600486"/>
                  <a:pt x="11274697" y="1622902"/>
                </a:cubicBezTo>
                <a:cubicBezTo>
                  <a:pt x="11067625" y="1645318"/>
                  <a:pt x="10985362" y="1586049"/>
                  <a:pt x="10816046" y="1622902"/>
                </a:cubicBezTo>
                <a:cubicBezTo>
                  <a:pt x="10646730" y="1659755"/>
                  <a:pt x="10583689" y="1613788"/>
                  <a:pt x="10479314" y="1622902"/>
                </a:cubicBezTo>
                <a:cubicBezTo>
                  <a:pt x="10374939" y="1632016"/>
                  <a:pt x="10118596" y="1618516"/>
                  <a:pt x="10020663" y="1622902"/>
                </a:cubicBezTo>
                <a:cubicBezTo>
                  <a:pt x="9922730" y="1627288"/>
                  <a:pt x="9673380" y="1578761"/>
                  <a:pt x="9562011" y="1622902"/>
                </a:cubicBezTo>
                <a:cubicBezTo>
                  <a:pt x="9450642" y="1667043"/>
                  <a:pt x="9140924" y="1557783"/>
                  <a:pt x="8981440" y="1622902"/>
                </a:cubicBezTo>
                <a:cubicBezTo>
                  <a:pt x="8821956" y="1688021"/>
                  <a:pt x="8459637" y="1614172"/>
                  <a:pt x="8157029" y="1622902"/>
                </a:cubicBezTo>
                <a:cubicBezTo>
                  <a:pt x="7854421" y="1631632"/>
                  <a:pt x="8020672" y="1614649"/>
                  <a:pt x="7942217" y="1622902"/>
                </a:cubicBezTo>
                <a:cubicBezTo>
                  <a:pt x="7863762" y="1631155"/>
                  <a:pt x="7813250" y="1621442"/>
                  <a:pt x="7727406" y="1622902"/>
                </a:cubicBezTo>
                <a:cubicBezTo>
                  <a:pt x="7641562" y="1624362"/>
                  <a:pt x="7561175" y="1603405"/>
                  <a:pt x="7512594" y="1622902"/>
                </a:cubicBezTo>
                <a:cubicBezTo>
                  <a:pt x="7464013" y="1642399"/>
                  <a:pt x="7030304" y="1608391"/>
                  <a:pt x="6810103" y="1622902"/>
                </a:cubicBezTo>
                <a:cubicBezTo>
                  <a:pt x="6589902" y="1637413"/>
                  <a:pt x="6296533" y="1565418"/>
                  <a:pt x="5985691" y="1622902"/>
                </a:cubicBezTo>
                <a:cubicBezTo>
                  <a:pt x="5674849" y="1680386"/>
                  <a:pt x="5625730" y="1609468"/>
                  <a:pt x="5527040" y="1622902"/>
                </a:cubicBezTo>
                <a:cubicBezTo>
                  <a:pt x="5428350" y="1636336"/>
                  <a:pt x="5152009" y="1578433"/>
                  <a:pt x="4946469" y="1622902"/>
                </a:cubicBezTo>
                <a:cubicBezTo>
                  <a:pt x="4740929" y="1667371"/>
                  <a:pt x="4550596" y="1561177"/>
                  <a:pt x="4243977" y="1622902"/>
                </a:cubicBezTo>
                <a:cubicBezTo>
                  <a:pt x="3937358" y="1684627"/>
                  <a:pt x="4117283" y="1612151"/>
                  <a:pt x="4029166" y="1622902"/>
                </a:cubicBezTo>
                <a:cubicBezTo>
                  <a:pt x="3941049" y="1633653"/>
                  <a:pt x="3690255" y="1608253"/>
                  <a:pt x="3448594" y="1622902"/>
                </a:cubicBezTo>
                <a:cubicBezTo>
                  <a:pt x="3206933" y="1637551"/>
                  <a:pt x="3333531" y="1605831"/>
                  <a:pt x="3233783" y="1622902"/>
                </a:cubicBezTo>
                <a:cubicBezTo>
                  <a:pt x="3134035" y="1639973"/>
                  <a:pt x="2921048" y="1595904"/>
                  <a:pt x="2653211" y="1622902"/>
                </a:cubicBezTo>
                <a:cubicBezTo>
                  <a:pt x="2385374" y="1649900"/>
                  <a:pt x="2336922" y="1592065"/>
                  <a:pt x="2194560" y="1622902"/>
                </a:cubicBezTo>
                <a:cubicBezTo>
                  <a:pt x="2052198" y="1653739"/>
                  <a:pt x="1795425" y="1548212"/>
                  <a:pt x="1492069" y="1622902"/>
                </a:cubicBezTo>
                <a:cubicBezTo>
                  <a:pt x="1188713" y="1697592"/>
                  <a:pt x="1202160" y="1611133"/>
                  <a:pt x="1033417" y="1622902"/>
                </a:cubicBezTo>
                <a:cubicBezTo>
                  <a:pt x="864674" y="1634671"/>
                  <a:pt x="896166" y="1602919"/>
                  <a:pt x="818606" y="1622902"/>
                </a:cubicBezTo>
                <a:cubicBezTo>
                  <a:pt x="741046" y="1642885"/>
                  <a:pt x="688829" y="1610884"/>
                  <a:pt x="603794" y="1622902"/>
                </a:cubicBezTo>
                <a:cubicBezTo>
                  <a:pt x="518759" y="1634920"/>
                  <a:pt x="242186" y="1604817"/>
                  <a:pt x="0" y="1622902"/>
                </a:cubicBezTo>
                <a:cubicBezTo>
                  <a:pt x="-64211" y="1469491"/>
                  <a:pt x="60292" y="1203453"/>
                  <a:pt x="0" y="1065706"/>
                </a:cubicBezTo>
                <a:cubicBezTo>
                  <a:pt x="-60292" y="927959"/>
                  <a:pt x="16451" y="750984"/>
                  <a:pt x="0" y="540967"/>
                </a:cubicBezTo>
                <a:cubicBezTo>
                  <a:pt x="-16451" y="330950"/>
                  <a:pt x="13137" y="184932"/>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Relationship between allies and </a:t>
            </a:r>
            <a:r>
              <a:rPr lang="en-GB" b="1" dirty="0">
                <a:latin typeface="Georgia" panose="02040502050405020303" pitchFamily="18" charset="0"/>
              </a:rPr>
              <a:t>….</a:t>
            </a:r>
            <a:r>
              <a:rPr lang="en-GB" b="1" dirty="0">
                <a:solidFill>
                  <a:schemeClr val="bg1"/>
                </a:solidFill>
                <a:latin typeface="Georgia" panose="02040502050405020303" pitchFamily="18" charset="0"/>
              </a:rPr>
              <a:t>enemies of the state</a:t>
            </a:r>
          </a:p>
        </p:txBody>
      </p:sp>
    </p:spTree>
    <p:extLst>
      <p:ext uri="{BB962C8B-B14F-4D97-AF65-F5344CB8AC3E}">
        <p14:creationId xmlns:p14="http://schemas.microsoft.com/office/powerpoint/2010/main" val="3404491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FD403-0122-1C41-8072-2D1C09A06A76}"/>
              </a:ext>
            </a:extLst>
          </p:cNvPr>
          <p:cNvSpPr>
            <a:spLocks noGrp="1"/>
          </p:cNvSpPr>
          <p:nvPr>
            <p:ph type="title"/>
          </p:nvPr>
        </p:nvSpPr>
        <p:spPr>
          <a:xfrm>
            <a:off x="1458572" y="-7570"/>
            <a:ext cx="10515600" cy="1325563"/>
          </a:xfrm>
        </p:spPr>
        <p:txBody>
          <a:bodyPr/>
          <a:lstStyle/>
          <a:p>
            <a:r>
              <a:rPr lang="en-GB" b="1" dirty="0">
                <a:latin typeface="Georgia" panose="02040502050405020303" pitchFamily="18" charset="0"/>
              </a:rPr>
              <a:t>The USA</a:t>
            </a:r>
          </a:p>
        </p:txBody>
      </p:sp>
      <p:sp>
        <p:nvSpPr>
          <p:cNvPr id="3" name="Content Placeholder 2">
            <a:extLst>
              <a:ext uri="{FF2B5EF4-FFF2-40B4-BE49-F238E27FC236}">
                <a16:creationId xmlns:a16="http://schemas.microsoft.com/office/drawing/2014/main" id="{A49DA7A8-E04F-0B44-855A-D7522D1619DA}"/>
              </a:ext>
            </a:extLst>
          </p:cNvPr>
          <p:cNvSpPr>
            <a:spLocks noGrp="1"/>
          </p:cNvSpPr>
          <p:nvPr>
            <p:ph idx="1"/>
          </p:nvPr>
        </p:nvSpPr>
        <p:spPr>
          <a:xfrm>
            <a:off x="217828" y="1253330"/>
            <a:ext cx="7496432" cy="5261769"/>
          </a:xfrm>
        </p:spPr>
        <p:txBody>
          <a:bodyPr>
            <a:normAutofit fontScale="85000" lnSpcReduction="20000"/>
          </a:bodyPr>
          <a:lstStyle/>
          <a:p>
            <a:pPr marL="0" indent="0">
              <a:buNone/>
            </a:pPr>
            <a:r>
              <a:rPr lang="en-GB" dirty="0"/>
              <a:t>One of Castro’s aims was to break free of the traditional dominating relationship with the United States, gaining back US controlled property and clearing US influence from foreign affairs. This was achieved by October 1960, by which Washington had severed all diplomatic ties with Havana and placed an embargo on Cuba. Washington no longer had a say in Cuban foreign policy except that it was a powerful threat towards Castro.</a:t>
            </a:r>
          </a:p>
          <a:p>
            <a:r>
              <a:rPr lang="en-GB" i="1" dirty="0"/>
              <a:t>The strained relations were not inevitable in the short-term: they were due to ideological incompatibility and the way Castro handled the break.</a:t>
            </a:r>
          </a:p>
          <a:p>
            <a:pPr marL="0" indent="0">
              <a:buNone/>
            </a:pPr>
            <a:r>
              <a:rPr lang="en-GB" dirty="0"/>
              <a:t>Castro emphasized the anti-US sentiment of José Martí, recalling that he wrote about risking his life to prevent ‘by the timely independence of Cuba, the United States from extending its hold’ </a:t>
            </a:r>
          </a:p>
          <a:p>
            <a:r>
              <a:rPr lang="en-GB" i="1" dirty="0"/>
              <a:t>Castro called this the ‘incredible legacy left to use by Cuban revolutionaries’</a:t>
            </a:r>
          </a:p>
          <a:p>
            <a:pPr marL="0" indent="0">
              <a:buNone/>
            </a:pPr>
            <a:endParaRPr lang="en-GB" i="1" dirty="0"/>
          </a:p>
        </p:txBody>
      </p:sp>
      <p:sp>
        <p:nvSpPr>
          <p:cNvPr id="4" name="Title 1">
            <a:extLst>
              <a:ext uri="{FF2B5EF4-FFF2-40B4-BE49-F238E27FC236}">
                <a16:creationId xmlns:a16="http://schemas.microsoft.com/office/drawing/2014/main" id="{0B615507-A139-7E46-80A2-E31427508456}"/>
              </a:ext>
            </a:extLst>
          </p:cNvPr>
          <p:cNvSpPr txBox="1">
            <a:spLocks/>
          </p:cNvSpPr>
          <p:nvPr/>
        </p:nvSpPr>
        <p:spPr>
          <a:xfrm>
            <a:off x="4235116" y="632353"/>
            <a:ext cx="7956884" cy="45719"/>
          </a:xfrm>
          <a:custGeom>
            <a:avLst/>
            <a:gdLst>
              <a:gd name="connsiteX0" fmla="*/ 0 w 7956884"/>
              <a:gd name="connsiteY0" fmla="*/ 0 h 45719"/>
              <a:gd name="connsiteX1" fmla="*/ 409211 w 7956884"/>
              <a:gd name="connsiteY1" fmla="*/ 0 h 45719"/>
              <a:gd name="connsiteX2" fmla="*/ 738854 w 7956884"/>
              <a:gd name="connsiteY2" fmla="*/ 0 h 45719"/>
              <a:gd name="connsiteX3" fmla="*/ 1307202 w 7956884"/>
              <a:gd name="connsiteY3" fmla="*/ 0 h 45719"/>
              <a:gd name="connsiteX4" fmla="*/ 2034689 w 7956884"/>
              <a:gd name="connsiteY4" fmla="*/ 0 h 45719"/>
              <a:gd name="connsiteX5" fmla="*/ 2364331 w 7956884"/>
              <a:gd name="connsiteY5" fmla="*/ 0 h 45719"/>
              <a:gd name="connsiteX6" fmla="*/ 2932680 w 7956884"/>
              <a:gd name="connsiteY6" fmla="*/ 0 h 45719"/>
              <a:gd name="connsiteX7" fmla="*/ 3501029 w 7956884"/>
              <a:gd name="connsiteY7" fmla="*/ 0 h 45719"/>
              <a:gd name="connsiteX8" fmla="*/ 3830671 w 7956884"/>
              <a:gd name="connsiteY8" fmla="*/ 0 h 45719"/>
              <a:gd name="connsiteX9" fmla="*/ 4319451 w 7956884"/>
              <a:gd name="connsiteY9" fmla="*/ 0 h 45719"/>
              <a:gd name="connsiteX10" fmla="*/ 4649094 w 7956884"/>
              <a:gd name="connsiteY10" fmla="*/ 0 h 45719"/>
              <a:gd name="connsiteX11" fmla="*/ 4978736 w 7956884"/>
              <a:gd name="connsiteY11" fmla="*/ 0 h 45719"/>
              <a:gd name="connsiteX12" fmla="*/ 5387947 w 7956884"/>
              <a:gd name="connsiteY12" fmla="*/ 0 h 45719"/>
              <a:gd name="connsiteX13" fmla="*/ 5797158 w 7956884"/>
              <a:gd name="connsiteY13" fmla="*/ 0 h 45719"/>
              <a:gd name="connsiteX14" fmla="*/ 6365507 w 7956884"/>
              <a:gd name="connsiteY14" fmla="*/ 0 h 45719"/>
              <a:gd name="connsiteX15" fmla="*/ 7013425 w 7956884"/>
              <a:gd name="connsiteY15" fmla="*/ 0 h 45719"/>
              <a:gd name="connsiteX16" fmla="*/ 7956884 w 7956884"/>
              <a:gd name="connsiteY16" fmla="*/ 0 h 45719"/>
              <a:gd name="connsiteX17" fmla="*/ 7956884 w 7956884"/>
              <a:gd name="connsiteY17" fmla="*/ 45719 h 45719"/>
              <a:gd name="connsiteX18" fmla="*/ 7308966 w 7956884"/>
              <a:gd name="connsiteY18" fmla="*/ 45719 h 45719"/>
              <a:gd name="connsiteX19" fmla="*/ 6820186 w 7956884"/>
              <a:gd name="connsiteY19" fmla="*/ 45719 h 45719"/>
              <a:gd name="connsiteX20" fmla="*/ 6331406 w 7956884"/>
              <a:gd name="connsiteY20" fmla="*/ 45719 h 45719"/>
              <a:gd name="connsiteX21" fmla="*/ 5603920 w 7956884"/>
              <a:gd name="connsiteY21" fmla="*/ 45719 h 45719"/>
              <a:gd name="connsiteX22" fmla="*/ 5274277 w 7956884"/>
              <a:gd name="connsiteY22" fmla="*/ 45719 h 45719"/>
              <a:gd name="connsiteX23" fmla="*/ 4865066 w 7956884"/>
              <a:gd name="connsiteY23" fmla="*/ 45719 h 45719"/>
              <a:gd name="connsiteX24" fmla="*/ 4217149 w 7956884"/>
              <a:gd name="connsiteY24" fmla="*/ 45719 h 45719"/>
              <a:gd name="connsiteX25" fmla="*/ 3489662 w 7956884"/>
              <a:gd name="connsiteY25" fmla="*/ 45719 h 45719"/>
              <a:gd name="connsiteX26" fmla="*/ 3000882 w 7956884"/>
              <a:gd name="connsiteY26" fmla="*/ 45719 h 45719"/>
              <a:gd name="connsiteX27" fmla="*/ 2512102 w 7956884"/>
              <a:gd name="connsiteY27" fmla="*/ 45719 h 45719"/>
              <a:gd name="connsiteX28" fmla="*/ 2182460 w 7956884"/>
              <a:gd name="connsiteY28" fmla="*/ 45719 h 45719"/>
              <a:gd name="connsiteX29" fmla="*/ 1534542 w 7956884"/>
              <a:gd name="connsiteY29" fmla="*/ 45719 h 45719"/>
              <a:gd name="connsiteX30" fmla="*/ 807055 w 7956884"/>
              <a:gd name="connsiteY30" fmla="*/ 45719 h 45719"/>
              <a:gd name="connsiteX31" fmla="*/ 0 w 7956884"/>
              <a:gd name="connsiteY31" fmla="*/ 45719 h 45719"/>
              <a:gd name="connsiteX32" fmla="*/ 0 w 7956884"/>
              <a:gd name="connsiteY32"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56884" h="45719" fill="none" extrusionOk="0">
                <a:moveTo>
                  <a:pt x="0" y="0"/>
                </a:moveTo>
                <a:cubicBezTo>
                  <a:pt x="135417" y="-17698"/>
                  <a:pt x="287398" y="20875"/>
                  <a:pt x="409211" y="0"/>
                </a:cubicBezTo>
                <a:cubicBezTo>
                  <a:pt x="531024" y="-20875"/>
                  <a:pt x="589728" y="22274"/>
                  <a:pt x="738854" y="0"/>
                </a:cubicBezTo>
                <a:cubicBezTo>
                  <a:pt x="887980" y="-22274"/>
                  <a:pt x="1106921" y="29243"/>
                  <a:pt x="1307202" y="0"/>
                </a:cubicBezTo>
                <a:cubicBezTo>
                  <a:pt x="1507483" y="-29243"/>
                  <a:pt x="1770417" y="39513"/>
                  <a:pt x="2034689" y="0"/>
                </a:cubicBezTo>
                <a:cubicBezTo>
                  <a:pt x="2298961" y="-39513"/>
                  <a:pt x="2297752" y="38478"/>
                  <a:pt x="2364331" y="0"/>
                </a:cubicBezTo>
                <a:cubicBezTo>
                  <a:pt x="2430910" y="-38478"/>
                  <a:pt x="2761945" y="41408"/>
                  <a:pt x="2932680" y="0"/>
                </a:cubicBezTo>
                <a:cubicBezTo>
                  <a:pt x="3103415" y="-41408"/>
                  <a:pt x="3291200" y="3440"/>
                  <a:pt x="3501029" y="0"/>
                </a:cubicBezTo>
                <a:cubicBezTo>
                  <a:pt x="3710858" y="-3440"/>
                  <a:pt x="3709723" y="30838"/>
                  <a:pt x="3830671" y="0"/>
                </a:cubicBezTo>
                <a:cubicBezTo>
                  <a:pt x="3951619" y="-30838"/>
                  <a:pt x="4170171" y="20315"/>
                  <a:pt x="4319451" y="0"/>
                </a:cubicBezTo>
                <a:cubicBezTo>
                  <a:pt x="4468731" y="-20315"/>
                  <a:pt x="4511141" y="27322"/>
                  <a:pt x="4649094" y="0"/>
                </a:cubicBezTo>
                <a:cubicBezTo>
                  <a:pt x="4787047" y="-27322"/>
                  <a:pt x="4840062" y="10941"/>
                  <a:pt x="4978736" y="0"/>
                </a:cubicBezTo>
                <a:cubicBezTo>
                  <a:pt x="5117410" y="-10941"/>
                  <a:pt x="5283002" y="15534"/>
                  <a:pt x="5387947" y="0"/>
                </a:cubicBezTo>
                <a:cubicBezTo>
                  <a:pt x="5492892" y="-15534"/>
                  <a:pt x="5652089" y="13313"/>
                  <a:pt x="5797158" y="0"/>
                </a:cubicBezTo>
                <a:cubicBezTo>
                  <a:pt x="5942227" y="-13313"/>
                  <a:pt x="6145444" y="4331"/>
                  <a:pt x="6365507" y="0"/>
                </a:cubicBezTo>
                <a:cubicBezTo>
                  <a:pt x="6585570" y="-4331"/>
                  <a:pt x="6851135" y="18328"/>
                  <a:pt x="7013425" y="0"/>
                </a:cubicBezTo>
                <a:cubicBezTo>
                  <a:pt x="7175715" y="-18328"/>
                  <a:pt x="7710694" y="110242"/>
                  <a:pt x="7956884" y="0"/>
                </a:cubicBezTo>
                <a:cubicBezTo>
                  <a:pt x="7962208" y="16910"/>
                  <a:pt x="7954351" y="33425"/>
                  <a:pt x="7956884" y="45719"/>
                </a:cubicBezTo>
                <a:cubicBezTo>
                  <a:pt x="7665730" y="88731"/>
                  <a:pt x="7517450" y="9761"/>
                  <a:pt x="7308966" y="45719"/>
                </a:cubicBezTo>
                <a:cubicBezTo>
                  <a:pt x="7100482" y="81677"/>
                  <a:pt x="6989531" y="20978"/>
                  <a:pt x="6820186" y="45719"/>
                </a:cubicBezTo>
                <a:cubicBezTo>
                  <a:pt x="6650841" y="70460"/>
                  <a:pt x="6515004" y="-7161"/>
                  <a:pt x="6331406" y="45719"/>
                </a:cubicBezTo>
                <a:cubicBezTo>
                  <a:pt x="6147808" y="98599"/>
                  <a:pt x="5755396" y="29909"/>
                  <a:pt x="5603920" y="45719"/>
                </a:cubicBezTo>
                <a:cubicBezTo>
                  <a:pt x="5452444" y="61529"/>
                  <a:pt x="5430198" y="34387"/>
                  <a:pt x="5274277" y="45719"/>
                </a:cubicBezTo>
                <a:cubicBezTo>
                  <a:pt x="5118356" y="57051"/>
                  <a:pt x="5045012" y="18630"/>
                  <a:pt x="4865066" y="45719"/>
                </a:cubicBezTo>
                <a:cubicBezTo>
                  <a:pt x="4685120" y="72808"/>
                  <a:pt x="4408802" y="-2722"/>
                  <a:pt x="4217149" y="45719"/>
                </a:cubicBezTo>
                <a:cubicBezTo>
                  <a:pt x="4025496" y="94160"/>
                  <a:pt x="3770201" y="22718"/>
                  <a:pt x="3489662" y="45719"/>
                </a:cubicBezTo>
                <a:cubicBezTo>
                  <a:pt x="3209123" y="68720"/>
                  <a:pt x="3150104" y="37641"/>
                  <a:pt x="3000882" y="45719"/>
                </a:cubicBezTo>
                <a:cubicBezTo>
                  <a:pt x="2851660" y="53797"/>
                  <a:pt x="2728122" y="-6766"/>
                  <a:pt x="2512102" y="45719"/>
                </a:cubicBezTo>
                <a:cubicBezTo>
                  <a:pt x="2296082" y="98204"/>
                  <a:pt x="2336765" y="42649"/>
                  <a:pt x="2182460" y="45719"/>
                </a:cubicBezTo>
                <a:cubicBezTo>
                  <a:pt x="2028155" y="48789"/>
                  <a:pt x="1815996" y="-9840"/>
                  <a:pt x="1534542" y="45719"/>
                </a:cubicBezTo>
                <a:cubicBezTo>
                  <a:pt x="1253088" y="101278"/>
                  <a:pt x="1065837" y="-33673"/>
                  <a:pt x="807055" y="45719"/>
                </a:cubicBezTo>
                <a:cubicBezTo>
                  <a:pt x="548273" y="125111"/>
                  <a:pt x="207912" y="39046"/>
                  <a:pt x="0" y="45719"/>
                </a:cubicBezTo>
                <a:cubicBezTo>
                  <a:pt x="-1092" y="32122"/>
                  <a:pt x="5287" y="11834"/>
                  <a:pt x="0" y="0"/>
                </a:cubicBezTo>
                <a:close/>
              </a:path>
              <a:path w="7956884" h="45719" stroke="0" extrusionOk="0">
                <a:moveTo>
                  <a:pt x="0" y="0"/>
                </a:moveTo>
                <a:cubicBezTo>
                  <a:pt x="130293" y="-31627"/>
                  <a:pt x="444402" y="7063"/>
                  <a:pt x="568349" y="0"/>
                </a:cubicBezTo>
                <a:cubicBezTo>
                  <a:pt x="692296" y="-7063"/>
                  <a:pt x="796238" y="40921"/>
                  <a:pt x="977560" y="0"/>
                </a:cubicBezTo>
                <a:cubicBezTo>
                  <a:pt x="1158882" y="-40921"/>
                  <a:pt x="1388125" y="36017"/>
                  <a:pt x="1705047" y="0"/>
                </a:cubicBezTo>
                <a:cubicBezTo>
                  <a:pt x="2021969" y="-36017"/>
                  <a:pt x="1993605" y="33509"/>
                  <a:pt x="2193827" y="0"/>
                </a:cubicBezTo>
                <a:cubicBezTo>
                  <a:pt x="2394049" y="-33509"/>
                  <a:pt x="2454218" y="42847"/>
                  <a:pt x="2682607" y="0"/>
                </a:cubicBezTo>
                <a:cubicBezTo>
                  <a:pt x="2910996" y="-42847"/>
                  <a:pt x="3183628" y="28738"/>
                  <a:pt x="3330524" y="0"/>
                </a:cubicBezTo>
                <a:cubicBezTo>
                  <a:pt x="3477420" y="-28738"/>
                  <a:pt x="3841033" y="23362"/>
                  <a:pt x="3978442" y="0"/>
                </a:cubicBezTo>
                <a:cubicBezTo>
                  <a:pt x="4115851" y="-23362"/>
                  <a:pt x="4272465" y="12042"/>
                  <a:pt x="4387653" y="0"/>
                </a:cubicBezTo>
                <a:cubicBezTo>
                  <a:pt x="4502841" y="-12042"/>
                  <a:pt x="4840680" y="50114"/>
                  <a:pt x="5115140" y="0"/>
                </a:cubicBezTo>
                <a:cubicBezTo>
                  <a:pt x="5389600" y="-50114"/>
                  <a:pt x="5483381" y="52877"/>
                  <a:pt x="5842626" y="0"/>
                </a:cubicBezTo>
                <a:cubicBezTo>
                  <a:pt x="6201871" y="-52877"/>
                  <a:pt x="6191312" y="49724"/>
                  <a:pt x="6410975" y="0"/>
                </a:cubicBezTo>
                <a:cubicBezTo>
                  <a:pt x="6630638" y="-49724"/>
                  <a:pt x="6875905" y="17797"/>
                  <a:pt x="7058893" y="0"/>
                </a:cubicBezTo>
                <a:cubicBezTo>
                  <a:pt x="7241881" y="-17797"/>
                  <a:pt x="7732435" y="106923"/>
                  <a:pt x="7956884" y="0"/>
                </a:cubicBezTo>
                <a:cubicBezTo>
                  <a:pt x="7962185" y="15573"/>
                  <a:pt x="7952170" y="35160"/>
                  <a:pt x="7956884" y="45719"/>
                </a:cubicBezTo>
                <a:cubicBezTo>
                  <a:pt x="7712925" y="103853"/>
                  <a:pt x="7530846" y="33708"/>
                  <a:pt x="7308966" y="45719"/>
                </a:cubicBezTo>
                <a:cubicBezTo>
                  <a:pt x="7087086" y="57730"/>
                  <a:pt x="7021321" y="16705"/>
                  <a:pt x="6740617" y="45719"/>
                </a:cubicBezTo>
                <a:cubicBezTo>
                  <a:pt x="6459913" y="74733"/>
                  <a:pt x="6484323" y="27728"/>
                  <a:pt x="6410975" y="45719"/>
                </a:cubicBezTo>
                <a:cubicBezTo>
                  <a:pt x="6337627" y="63710"/>
                  <a:pt x="6139593" y="29857"/>
                  <a:pt x="5922195" y="45719"/>
                </a:cubicBezTo>
                <a:cubicBezTo>
                  <a:pt x="5704797" y="61581"/>
                  <a:pt x="5680418" y="26781"/>
                  <a:pt x="5512984" y="45719"/>
                </a:cubicBezTo>
                <a:cubicBezTo>
                  <a:pt x="5345550" y="64657"/>
                  <a:pt x="5299565" y="27414"/>
                  <a:pt x="5183342" y="45719"/>
                </a:cubicBezTo>
                <a:cubicBezTo>
                  <a:pt x="5067119" y="64024"/>
                  <a:pt x="4855992" y="-4018"/>
                  <a:pt x="4535424" y="45719"/>
                </a:cubicBezTo>
                <a:cubicBezTo>
                  <a:pt x="4214856" y="95456"/>
                  <a:pt x="4147393" y="35345"/>
                  <a:pt x="3887506" y="45719"/>
                </a:cubicBezTo>
                <a:cubicBezTo>
                  <a:pt x="3627619" y="56093"/>
                  <a:pt x="3596058" y="8208"/>
                  <a:pt x="3398726" y="45719"/>
                </a:cubicBezTo>
                <a:cubicBezTo>
                  <a:pt x="3201394" y="83230"/>
                  <a:pt x="3039687" y="-7951"/>
                  <a:pt x="2909946" y="45719"/>
                </a:cubicBezTo>
                <a:cubicBezTo>
                  <a:pt x="2780205" y="99389"/>
                  <a:pt x="2563668" y="35057"/>
                  <a:pt x="2341597" y="45719"/>
                </a:cubicBezTo>
                <a:cubicBezTo>
                  <a:pt x="2119526" y="56381"/>
                  <a:pt x="1979851" y="41541"/>
                  <a:pt x="1852817" y="45719"/>
                </a:cubicBezTo>
                <a:cubicBezTo>
                  <a:pt x="1725783" y="49897"/>
                  <a:pt x="1584553" y="34602"/>
                  <a:pt x="1443606" y="45719"/>
                </a:cubicBezTo>
                <a:cubicBezTo>
                  <a:pt x="1302659" y="56836"/>
                  <a:pt x="1076318" y="32283"/>
                  <a:pt x="954826" y="45719"/>
                </a:cubicBezTo>
                <a:cubicBezTo>
                  <a:pt x="833334" y="59155"/>
                  <a:pt x="239519" y="-26351"/>
                  <a:pt x="0" y="45719"/>
                </a:cubicBezTo>
                <a:cubicBezTo>
                  <a:pt x="-1171" y="31643"/>
                  <a:pt x="4570" y="20767"/>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E35A3F8E-F2EB-B74D-9088-88DE490CAFEE}"/>
              </a:ext>
            </a:extLst>
          </p:cNvPr>
          <p:cNvSpPr txBox="1">
            <a:spLocks/>
          </p:cNvSpPr>
          <p:nvPr/>
        </p:nvSpPr>
        <p:spPr>
          <a:xfrm>
            <a:off x="-26840" y="589644"/>
            <a:ext cx="1398440" cy="45719"/>
          </a:xfrm>
          <a:custGeom>
            <a:avLst/>
            <a:gdLst>
              <a:gd name="connsiteX0" fmla="*/ 0 w 1398440"/>
              <a:gd name="connsiteY0" fmla="*/ 0 h 45719"/>
              <a:gd name="connsiteX1" fmla="*/ 466147 w 1398440"/>
              <a:gd name="connsiteY1" fmla="*/ 0 h 45719"/>
              <a:gd name="connsiteX2" fmla="*/ 960262 w 1398440"/>
              <a:gd name="connsiteY2" fmla="*/ 0 h 45719"/>
              <a:gd name="connsiteX3" fmla="*/ 1398440 w 1398440"/>
              <a:gd name="connsiteY3" fmla="*/ 0 h 45719"/>
              <a:gd name="connsiteX4" fmla="*/ 1398440 w 1398440"/>
              <a:gd name="connsiteY4" fmla="*/ 45719 h 45719"/>
              <a:gd name="connsiteX5" fmla="*/ 960262 w 1398440"/>
              <a:gd name="connsiteY5" fmla="*/ 45719 h 45719"/>
              <a:gd name="connsiteX6" fmla="*/ 494115 w 1398440"/>
              <a:gd name="connsiteY6" fmla="*/ 45719 h 45719"/>
              <a:gd name="connsiteX7" fmla="*/ 0 w 1398440"/>
              <a:gd name="connsiteY7" fmla="*/ 45719 h 45719"/>
              <a:gd name="connsiteX8" fmla="*/ 0 w 1398440"/>
              <a:gd name="connsiteY8"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440" h="45719" fill="none" extrusionOk="0">
                <a:moveTo>
                  <a:pt x="0" y="0"/>
                </a:moveTo>
                <a:cubicBezTo>
                  <a:pt x="141129" y="-30585"/>
                  <a:pt x="248219" y="12783"/>
                  <a:pt x="466147" y="0"/>
                </a:cubicBezTo>
                <a:cubicBezTo>
                  <a:pt x="684075" y="-12783"/>
                  <a:pt x="815419" y="52486"/>
                  <a:pt x="960262" y="0"/>
                </a:cubicBezTo>
                <a:cubicBezTo>
                  <a:pt x="1105105" y="-52486"/>
                  <a:pt x="1193974" y="48745"/>
                  <a:pt x="1398440" y="0"/>
                </a:cubicBezTo>
                <a:cubicBezTo>
                  <a:pt x="1399212" y="21444"/>
                  <a:pt x="1397624" y="27801"/>
                  <a:pt x="1398440" y="45719"/>
                </a:cubicBezTo>
                <a:cubicBezTo>
                  <a:pt x="1225170" y="94142"/>
                  <a:pt x="1103965" y="9226"/>
                  <a:pt x="960262" y="45719"/>
                </a:cubicBezTo>
                <a:cubicBezTo>
                  <a:pt x="816559" y="82212"/>
                  <a:pt x="684612" y="26204"/>
                  <a:pt x="494115" y="45719"/>
                </a:cubicBezTo>
                <a:cubicBezTo>
                  <a:pt x="303618" y="65234"/>
                  <a:pt x="182783" y="24120"/>
                  <a:pt x="0" y="45719"/>
                </a:cubicBezTo>
                <a:cubicBezTo>
                  <a:pt x="-2651" y="34799"/>
                  <a:pt x="4988" y="9416"/>
                  <a:pt x="0" y="0"/>
                </a:cubicBezTo>
                <a:close/>
              </a:path>
              <a:path w="1398440" h="45719" stroke="0" extrusionOk="0">
                <a:moveTo>
                  <a:pt x="0" y="0"/>
                </a:moveTo>
                <a:cubicBezTo>
                  <a:pt x="119334" y="-35711"/>
                  <a:pt x="318881" y="286"/>
                  <a:pt x="466147" y="0"/>
                </a:cubicBezTo>
                <a:cubicBezTo>
                  <a:pt x="613413" y="-286"/>
                  <a:pt x="700685" y="25402"/>
                  <a:pt x="904325" y="0"/>
                </a:cubicBezTo>
                <a:cubicBezTo>
                  <a:pt x="1107965" y="-25402"/>
                  <a:pt x="1299077" y="7391"/>
                  <a:pt x="1398440" y="0"/>
                </a:cubicBezTo>
                <a:cubicBezTo>
                  <a:pt x="1399794" y="14320"/>
                  <a:pt x="1393644" y="32159"/>
                  <a:pt x="1398440" y="45719"/>
                </a:cubicBezTo>
                <a:cubicBezTo>
                  <a:pt x="1282218" y="80017"/>
                  <a:pt x="1073760" y="12700"/>
                  <a:pt x="932293" y="45719"/>
                </a:cubicBezTo>
                <a:cubicBezTo>
                  <a:pt x="790826" y="78738"/>
                  <a:pt x="648660" y="17326"/>
                  <a:pt x="480131" y="45719"/>
                </a:cubicBezTo>
                <a:cubicBezTo>
                  <a:pt x="311602" y="74112"/>
                  <a:pt x="121565" y="23022"/>
                  <a:pt x="0" y="45719"/>
                </a:cubicBezTo>
                <a:cubicBezTo>
                  <a:pt x="-413" y="23702"/>
                  <a:pt x="2835" y="16691"/>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pic>
        <p:nvPicPr>
          <p:cNvPr id="6" name="Picture 5">
            <a:extLst>
              <a:ext uri="{FF2B5EF4-FFF2-40B4-BE49-F238E27FC236}">
                <a16:creationId xmlns:a16="http://schemas.microsoft.com/office/drawing/2014/main" id="{35F7E1BB-39BB-914D-ADF6-DEFADEA21EDE}"/>
              </a:ext>
            </a:extLst>
          </p:cNvPr>
          <p:cNvPicPr>
            <a:picLocks noChangeAspect="1"/>
          </p:cNvPicPr>
          <p:nvPr/>
        </p:nvPicPr>
        <p:blipFill rotWithShape="1">
          <a:blip r:embed="rId2">
            <a:grayscl/>
            <a:extLst>
              <a:ext uri="{BEBA8EAE-BF5A-486C-A8C5-ECC9F3942E4B}">
                <a14:imgProps xmlns:a14="http://schemas.microsoft.com/office/drawing/2010/main">
                  <a14:imgLayer r:embed="rId3">
                    <a14:imgEffect>
                      <a14:saturation sat="0"/>
                    </a14:imgEffect>
                  </a14:imgLayer>
                </a14:imgProps>
              </a:ext>
            </a:extLst>
          </a:blip>
          <a:srcRect l="1530" t="-1760" r="34853" b="1760"/>
          <a:stretch/>
        </p:blipFill>
        <p:spPr>
          <a:xfrm>
            <a:off x="7853276" y="1253331"/>
            <a:ext cx="3909060" cy="4774277"/>
          </a:xfrm>
          <a:prstGeom prst="rect">
            <a:avLst/>
          </a:prstGeom>
        </p:spPr>
      </p:pic>
    </p:spTree>
    <p:extLst>
      <p:ext uri="{BB962C8B-B14F-4D97-AF65-F5344CB8AC3E}">
        <p14:creationId xmlns:p14="http://schemas.microsoft.com/office/powerpoint/2010/main" val="2587253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FD403-0122-1C41-8072-2D1C09A06A76}"/>
              </a:ext>
            </a:extLst>
          </p:cNvPr>
          <p:cNvSpPr>
            <a:spLocks noGrp="1"/>
          </p:cNvSpPr>
          <p:nvPr>
            <p:ph type="title"/>
          </p:nvPr>
        </p:nvSpPr>
        <p:spPr>
          <a:xfrm>
            <a:off x="1676400" y="-30429"/>
            <a:ext cx="10515600" cy="1325563"/>
          </a:xfrm>
        </p:spPr>
        <p:txBody>
          <a:bodyPr/>
          <a:lstStyle/>
          <a:p>
            <a:r>
              <a:rPr lang="en-GB" b="1" dirty="0">
                <a:latin typeface="Georgia" panose="02040502050405020303" pitchFamily="18" charset="0"/>
              </a:rPr>
              <a:t>The USA</a:t>
            </a:r>
          </a:p>
        </p:txBody>
      </p:sp>
      <p:sp>
        <p:nvSpPr>
          <p:cNvPr id="3" name="Content Placeholder 2">
            <a:extLst>
              <a:ext uri="{FF2B5EF4-FFF2-40B4-BE49-F238E27FC236}">
                <a16:creationId xmlns:a16="http://schemas.microsoft.com/office/drawing/2014/main" id="{A49DA7A8-E04F-0B44-855A-D7522D1619DA}"/>
              </a:ext>
            </a:extLst>
          </p:cNvPr>
          <p:cNvSpPr>
            <a:spLocks noGrp="1"/>
          </p:cNvSpPr>
          <p:nvPr>
            <p:ph idx="1"/>
          </p:nvPr>
        </p:nvSpPr>
        <p:spPr>
          <a:xfrm>
            <a:off x="275491" y="1253330"/>
            <a:ext cx="7790823" cy="5268243"/>
          </a:xfrm>
        </p:spPr>
        <p:txBody>
          <a:bodyPr>
            <a:normAutofit fontScale="92500" lnSpcReduction="10000"/>
          </a:bodyPr>
          <a:lstStyle/>
          <a:p>
            <a:pPr marL="0" indent="0">
              <a:buNone/>
            </a:pPr>
            <a:r>
              <a:rPr lang="en-GB" dirty="0"/>
              <a:t>Castro understood that he needed to gain autonomy from the US to pursue his other aims, however US involvement was not immediately rejected.</a:t>
            </a:r>
          </a:p>
          <a:p>
            <a:r>
              <a:rPr lang="en-GB" i="1" dirty="0"/>
              <a:t>In early 1959, friendly relations had appeared promising</a:t>
            </a:r>
          </a:p>
          <a:p>
            <a:r>
              <a:rPr lang="en-GB" i="1" dirty="0"/>
              <a:t>Castro visited the US in mid-April 1959 to speak about fostering ‘good relations [and] good understanding’ and Eisenhower was told there was a possibility of ‘developing a constructive relationship with [Castro] and his government’</a:t>
            </a:r>
          </a:p>
          <a:p>
            <a:r>
              <a:rPr lang="en-GB" i="1" dirty="0"/>
              <a:t>However, Castro avoided the topic of potential economic aid, repeatedly rejecting generous and assertive offers of aid from various US government agencies, viewing them as attempts by the US to re-establish economic dominance</a:t>
            </a:r>
          </a:p>
        </p:txBody>
      </p:sp>
      <p:sp>
        <p:nvSpPr>
          <p:cNvPr id="4" name="Title 1">
            <a:extLst>
              <a:ext uri="{FF2B5EF4-FFF2-40B4-BE49-F238E27FC236}">
                <a16:creationId xmlns:a16="http://schemas.microsoft.com/office/drawing/2014/main" id="{D812C5F7-B931-6D49-B590-A5BD5B235FFC}"/>
              </a:ext>
            </a:extLst>
          </p:cNvPr>
          <p:cNvSpPr txBox="1">
            <a:spLocks/>
          </p:cNvSpPr>
          <p:nvPr/>
        </p:nvSpPr>
        <p:spPr>
          <a:xfrm>
            <a:off x="4401177" y="632353"/>
            <a:ext cx="7790823" cy="45719"/>
          </a:xfrm>
          <a:custGeom>
            <a:avLst/>
            <a:gdLst>
              <a:gd name="connsiteX0" fmla="*/ 0 w 7790823"/>
              <a:gd name="connsiteY0" fmla="*/ 0 h 45719"/>
              <a:gd name="connsiteX1" fmla="*/ 365569 w 7790823"/>
              <a:gd name="connsiteY1" fmla="*/ 0 h 45719"/>
              <a:gd name="connsiteX2" fmla="*/ 1120680 w 7790823"/>
              <a:gd name="connsiteY2" fmla="*/ 0 h 45719"/>
              <a:gd name="connsiteX3" fmla="*/ 1875790 w 7790823"/>
              <a:gd name="connsiteY3" fmla="*/ 0 h 45719"/>
              <a:gd name="connsiteX4" fmla="*/ 2241360 w 7790823"/>
              <a:gd name="connsiteY4" fmla="*/ 0 h 45719"/>
              <a:gd name="connsiteX5" fmla="*/ 2840654 w 7790823"/>
              <a:gd name="connsiteY5" fmla="*/ 0 h 45719"/>
              <a:gd name="connsiteX6" fmla="*/ 3595764 w 7790823"/>
              <a:gd name="connsiteY6" fmla="*/ 0 h 45719"/>
              <a:gd name="connsiteX7" fmla="*/ 3961334 w 7790823"/>
              <a:gd name="connsiteY7" fmla="*/ 0 h 45719"/>
              <a:gd name="connsiteX8" fmla="*/ 4560628 w 7790823"/>
              <a:gd name="connsiteY8" fmla="*/ 0 h 45719"/>
              <a:gd name="connsiteX9" fmla="*/ 5159922 w 7790823"/>
              <a:gd name="connsiteY9" fmla="*/ 0 h 45719"/>
              <a:gd name="connsiteX10" fmla="*/ 5525491 w 7790823"/>
              <a:gd name="connsiteY10" fmla="*/ 0 h 45719"/>
              <a:gd name="connsiteX11" fmla="*/ 6046877 w 7790823"/>
              <a:gd name="connsiteY11" fmla="*/ 0 h 45719"/>
              <a:gd name="connsiteX12" fmla="*/ 6412447 w 7790823"/>
              <a:gd name="connsiteY12" fmla="*/ 0 h 45719"/>
              <a:gd name="connsiteX13" fmla="*/ 6778016 w 7790823"/>
              <a:gd name="connsiteY13" fmla="*/ 0 h 45719"/>
              <a:gd name="connsiteX14" fmla="*/ 7221494 w 7790823"/>
              <a:gd name="connsiteY14" fmla="*/ 0 h 45719"/>
              <a:gd name="connsiteX15" fmla="*/ 7790823 w 7790823"/>
              <a:gd name="connsiteY15" fmla="*/ 0 h 45719"/>
              <a:gd name="connsiteX16" fmla="*/ 7790823 w 7790823"/>
              <a:gd name="connsiteY16" fmla="*/ 45719 h 45719"/>
              <a:gd name="connsiteX17" fmla="*/ 7425254 w 7790823"/>
              <a:gd name="connsiteY17" fmla="*/ 45719 h 45719"/>
              <a:gd name="connsiteX18" fmla="*/ 7059684 w 7790823"/>
              <a:gd name="connsiteY18" fmla="*/ 45719 h 45719"/>
              <a:gd name="connsiteX19" fmla="*/ 6616207 w 7790823"/>
              <a:gd name="connsiteY19" fmla="*/ 45719 h 45719"/>
              <a:gd name="connsiteX20" fmla="*/ 6094821 w 7790823"/>
              <a:gd name="connsiteY20" fmla="*/ 45719 h 45719"/>
              <a:gd name="connsiteX21" fmla="*/ 5573435 w 7790823"/>
              <a:gd name="connsiteY21" fmla="*/ 45719 h 45719"/>
              <a:gd name="connsiteX22" fmla="*/ 5052049 w 7790823"/>
              <a:gd name="connsiteY22" fmla="*/ 45719 h 45719"/>
              <a:gd name="connsiteX23" fmla="*/ 4296939 w 7790823"/>
              <a:gd name="connsiteY23" fmla="*/ 45719 h 45719"/>
              <a:gd name="connsiteX24" fmla="*/ 3931369 w 7790823"/>
              <a:gd name="connsiteY24" fmla="*/ 45719 h 45719"/>
              <a:gd name="connsiteX25" fmla="*/ 3487892 w 7790823"/>
              <a:gd name="connsiteY25" fmla="*/ 45719 h 45719"/>
              <a:gd name="connsiteX26" fmla="*/ 2810689 w 7790823"/>
              <a:gd name="connsiteY26" fmla="*/ 45719 h 45719"/>
              <a:gd name="connsiteX27" fmla="*/ 2055579 w 7790823"/>
              <a:gd name="connsiteY27" fmla="*/ 45719 h 45719"/>
              <a:gd name="connsiteX28" fmla="*/ 1534193 w 7790823"/>
              <a:gd name="connsiteY28" fmla="*/ 45719 h 45719"/>
              <a:gd name="connsiteX29" fmla="*/ 1012807 w 7790823"/>
              <a:gd name="connsiteY29" fmla="*/ 45719 h 45719"/>
              <a:gd name="connsiteX30" fmla="*/ 647238 w 7790823"/>
              <a:gd name="connsiteY30" fmla="*/ 45719 h 45719"/>
              <a:gd name="connsiteX31" fmla="*/ 0 w 7790823"/>
              <a:gd name="connsiteY31" fmla="*/ 45719 h 45719"/>
              <a:gd name="connsiteX32" fmla="*/ 0 w 7790823"/>
              <a:gd name="connsiteY32"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90823" h="45719" fill="none" extrusionOk="0">
                <a:moveTo>
                  <a:pt x="0" y="0"/>
                </a:moveTo>
                <a:cubicBezTo>
                  <a:pt x="182680" y="-21122"/>
                  <a:pt x="202637" y="2140"/>
                  <a:pt x="365569" y="0"/>
                </a:cubicBezTo>
                <a:cubicBezTo>
                  <a:pt x="528501" y="-2140"/>
                  <a:pt x="967116" y="71050"/>
                  <a:pt x="1120680" y="0"/>
                </a:cubicBezTo>
                <a:cubicBezTo>
                  <a:pt x="1274244" y="-71050"/>
                  <a:pt x="1533503" y="64139"/>
                  <a:pt x="1875790" y="0"/>
                </a:cubicBezTo>
                <a:cubicBezTo>
                  <a:pt x="2218077" y="-64139"/>
                  <a:pt x="2165918" y="10445"/>
                  <a:pt x="2241360" y="0"/>
                </a:cubicBezTo>
                <a:cubicBezTo>
                  <a:pt x="2316802" y="-10445"/>
                  <a:pt x="2684016" y="26308"/>
                  <a:pt x="2840654" y="0"/>
                </a:cubicBezTo>
                <a:cubicBezTo>
                  <a:pt x="2997292" y="-26308"/>
                  <a:pt x="3375847" y="2340"/>
                  <a:pt x="3595764" y="0"/>
                </a:cubicBezTo>
                <a:cubicBezTo>
                  <a:pt x="3815681" y="-2340"/>
                  <a:pt x="3846575" y="40689"/>
                  <a:pt x="3961334" y="0"/>
                </a:cubicBezTo>
                <a:cubicBezTo>
                  <a:pt x="4076093" y="-40689"/>
                  <a:pt x="4331384" y="63927"/>
                  <a:pt x="4560628" y="0"/>
                </a:cubicBezTo>
                <a:cubicBezTo>
                  <a:pt x="4789872" y="-63927"/>
                  <a:pt x="5039054" y="34647"/>
                  <a:pt x="5159922" y="0"/>
                </a:cubicBezTo>
                <a:cubicBezTo>
                  <a:pt x="5280790" y="-34647"/>
                  <a:pt x="5394841" y="28404"/>
                  <a:pt x="5525491" y="0"/>
                </a:cubicBezTo>
                <a:cubicBezTo>
                  <a:pt x="5656141" y="-28404"/>
                  <a:pt x="5887507" y="59546"/>
                  <a:pt x="6046877" y="0"/>
                </a:cubicBezTo>
                <a:cubicBezTo>
                  <a:pt x="6206247" y="-59546"/>
                  <a:pt x="6302572" y="15905"/>
                  <a:pt x="6412447" y="0"/>
                </a:cubicBezTo>
                <a:cubicBezTo>
                  <a:pt x="6522322" y="-15905"/>
                  <a:pt x="6600440" y="4194"/>
                  <a:pt x="6778016" y="0"/>
                </a:cubicBezTo>
                <a:cubicBezTo>
                  <a:pt x="6955592" y="-4194"/>
                  <a:pt x="7041662" y="51478"/>
                  <a:pt x="7221494" y="0"/>
                </a:cubicBezTo>
                <a:cubicBezTo>
                  <a:pt x="7401326" y="-51478"/>
                  <a:pt x="7619609" y="6202"/>
                  <a:pt x="7790823" y="0"/>
                </a:cubicBezTo>
                <a:cubicBezTo>
                  <a:pt x="7795632" y="9648"/>
                  <a:pt x="7785642" y="33474"/>
                  <a:pt x="7790823" y="45719"/>
                </a:cubicBezTo>
                <a:cubicBezTo>
                  <a:pt x="7643486" y="84710"/>
                  <a:pt x="7583349" y="39205"/>
                  <a:pt x="7425254" y="45719"/>
                </a:cubicBezTo>
                <a:cubicBezTo>
                  <a:pt x="7267159" y="52233"/>
                  <a:pt x="7232262" y="6971"/>
                  <a:pt x="7059684" y="45719"/>
                </a:cubicBezTo>
                <a:cubicBezTo>
                  <a:pt x="6887106" y="84467"/>
                  <a:pt x="6733282" y="4381"/>
                  <a:pt x="6616207" y="45719"/>
                </a:cubicBezTo>
                <a:cubicBezTo>
                  <a:pt x="6499132" y="87057"/>
                  <a:pt x="6303473" y="23190"/>
                  <a:pt x="6094821" y="45719"/>
                </a:cubicBezTo>
                <a:cubicBezTo>
                  <a:pt x="5886169" y="68248"/>
                  <a:pt x="5802301" y="13295"/>
                  <a:pt x="5573435" y="45719"/>
                </a:cubicBezTo>
                <a:cubicBezTo>
                  <a:pt x="5344569" y="78143"/>
                  <a:pt x="5293358" y="41940"/>
                  <a:pt x="5052049" y="45719"/>
                </a:cubicBezTo>
                <a:cubicBezTo>
                  <a:pt x="4810740" y="49498"/>
                  <a:pt x="4646730" y="-11379"/>
                  <a:pt x="4296939" y="45719"/>
                </a:cubicBezTo>
                <a:cubicBezTo>
                  <a:pt x="3947148" y="102817"/>
                  <a:pt x="4061267" y="30969"/>
                  <a:pt x="3931369" y="45719"/>
                </a:cubicBezTo>
                <a:cubicBezTo>
                  <a:pt x="3801471" y="60469"/>
                  <a:pt x="3591329" y="7951"/>
                  <a:pt x="3487892" y="45719"/>
                </a:cubicBezTo>
                <a:cubicBezTo>
                  <a:pt x="3384455" y="83487"/>
                  <a:pt x="2972205" y="-31320"/>
                  <a:pt x="2810689" y="45719"/>
                </a:cubicBezTo>
                <a:cubicBezTo>
                  <a:pt x="2649173" y="122758"/>
                  <a:pt x="2368720" y="39076"/>
                  <a:pt x="2055579" y="45719"/>
                </a:cubicBezTo>
                <a:cubicBezTo>
                  <a:pt x="1742438" y="52362"/>
                  <a:pt x="1674117" y="32271"/>
                  <a:pt x="1534193" y="45719"/>
                </a:cubicBezTo>
                <a:cubicBezTo>
                  <a:pt x="1394269" y="59167"/>
                  <a:pt x="1207420" y="-13698"/>
                  <a:pt x="1012807" y="45719"/>
                </a:cubicBezTo>
                <a:cubicBezTo>
                  <a:pt x="818194" y="105136"/>
                  <a:pt x="727498" y="39789"/>
                  <a:pt x="647238" y="45719"/>
                </a:cubicBezTo>
                <a:cubicBezTo>
                  <a:pt x="566978" y="51649"/>
                  <a:pt x="149505" y="-25765"/>
                  <a:pt x="0" y="45719"/>
                </a:cubicBezTo>
                <a:cubicBezTo>
                  <a:pt x="-5348" y="34747"/>
                  <a:pt x="1249" y="20472"/>
                  <a:pt x="0" y="0"/>
                </a:cubicBezTo>
                <a:close/>
              </a:path>
              <a:path w="7790823" h="45719" stroke="0" extrusionOk="0">
                <a:moveTo>
                  <a:pt x="0" y="0"/>
                </a:moveTo>
                <a:cubicBezTo>
                  <a:pt x="236564" y="-47240"/>
                  <a:pt x="331338" y="59938"/>
                  <a:pt x="599294" y="0"/>
                </a:cubicBezTo>
                <a:cubicBezTo>
                  <a:pt x="867250" y="-59938"/>
                  <a:pt x="871379" y="17602"/>
                  <a:pt x="1042772" y="0"/>
                </a:cubicBezTo>
                <a:cubicBezTo>
                  <a:pt x="1214165" y="-17602"/>
                  <a:pt x="1460284" y="48371"/>
                  <a:pt x="1797882" y="0"/>
                </a:cubicBezTo>
                <a:cubicBezTo>
                  <a:pt x="2135480" y="-48371"/>
                  <a:pt x="2139838" y="30660"/>
                  <a:pt x="2319268" y="0"/>
                </a:cubicBezTo>
                <a:cubicBezTo>
                  <a:pt x="2498698" y="-30660"/>
                  <a:pt x="2704812" y="43939"/>
                  <a:pt x="2840654" y="0"/>
                </a:cubicBezTo>
                <a:cubicBezTo>
                  <a:pt x="2976496" y="-43939"/>
                  <a:pt x="3194580" y="76810"/>
                  <a:pt x="3517856" y="0"/>
                </a:cubicBezTo>
                <a:cubicBezTo>
                  <a:pt x="3841132" y="-76810"/>
                  <a:pt x="3934457" y="8651"/>
                  <a:pt x="4195059" y="0"/>
                </a:cubicBezTo>
                <a:cubicBezTo>
                  <a:pt x="4455661" y="-8651"/>
                  <a:pt x="4512362" y="19920"/>
                  <a:pt x="4638536" y="0"/>
                </a:cubicBezTo>
                <a:cubicBezTo>
                  <a:pt x="4764710" y="-19920"/>
                  <a:pt x="5129399" y="8013"/>
                  <a:pt x="5393647" y="0"/>
                </a:cubicBezTo>
                <a:cubicBezTo>
                  <a:pt x="5657895" y="-8013"/>
                  <a:pt x="5927470" y="83021"/>
                  <a:pt x="6148757" y="0"/>
                </a:cubicBezTo>
                <a:cubicBezTo>
                  <a:pt x="6370044" y="-83021"/>
                  <a:pt x="6591577" y="51970"/>
                  <a:pt x="6748051" y="0"/>
                </a:cubicBezTo>
                <a:cubicBezTo>
                  <a:pt x="6904525" y="-51970"/>
                  <a:pt x="7522979" y="106477"/>
                  <a:pt x="7790823" y="0"/>
                </a:cubicBezTo>
                <a:cubicBezTo>
                  <a:pt x="7795412" y="10904"/>
                  <a:pt x="7789650" y="31314"/>
                  <a:pt x="7790823" y="45719"/>
                </a:cubicBezTo>
                <a:cubicBezTo>
                  <a:pt x="7606504" y="115971"/>
                  <a:pt x="7341879" y="-5655"/>
                  <a:pt x="7035712" y="45719"/>
                </a:cubicBezTo>
                <a:cubicBezTo>
                  <a:pt x="6729545" y="97093"/>
                  <a:pt x="6692794" y="854"/>
                  <a:pt x="6592235" y="45719"/>
                </a:cubicBezTo>
                <a:cubicBezTo>
                  <a:pt x="6491676" y="90584"/>
                  <a:pt x="6279818" y="14452"/>
                  <a:pt x="5992941" y="45719"/>
                </a:cubicBezTo>
                <a:cubicBezTo>
                  <a:pt x="5706064" y="76986"/>
                  <a:pt x="5763217" y="2736"/>
                  <a:pt x="5627371" y="45719"/>
                </a:cubicBezTo>
                <a:cubicBezTo>
                  <a:pt x="5491525" y="88702"/>
                  <a:pt x="5283853" y="-13133"/>
                  <a:pt x="5105986" y="45719"/>
                </a:cubicBezTo>
                <a:cubicBezTo>
                  <a:pt x="4928119" y="104571"/>
                  <a:pt x="4815703" y="7258"/>
                  <a:pt x="4662508" y="45719"/>
                </a:cubicBezTo>
                <a:cubicBezTo>
                  <a:pt x="4509313" y="84180"/>
                  <a:pt x="4462416" y="11805"/>
                  <a:pt x="4296939" y="45719"/>
                </a:cubicBezTo>
                <a:cubicBezTo>
                  <a:pt x="4131462" y="79633"/>
                  <a:pt x="3888300" y="13585"/>
                  <a:pt x="3619736" y="45719"/>
                </a:cubicBezTo>
                <a:cubicBezTo>
                  <a:pt x="3351172" y="77853"/>
                  <a:pt x="3172778" y="-8594"/>
                  <a:pt x="2942534" y="45719"/>
                </a:cubicBezTo>
                <a:cubicBezTo>
                  <a:pt x="2712290" y="100032"/>
                  <a:pt x="2668793" y="26933"/>
                  <a:pt x="2421148" y="45719"/>
                </a:cubicBezTo>
                <a:cubicBezTo>
                  <a:pt x="2173503" y="64505"/>
                  <a:pt x="2138477" y="467"/>
                  <a:pt x="1899762" y="45719"/>
                </a:cubicBezTo>
                <a:cubicBezTo>
                  <a:pt x="1661047" y="90971"/>
                  <a:pt x="1562223" y="15065"/>
                  <a:pt x="1300468" y="45719"/>
                </a:cubicBezTo>
                <a:cubicBezTo>
                  <a:pt x="1038713" y="76373"/>
                  <a:pt x="1006686" y="20568"/>
                  <a:pt x="779082" y="45719"/>
                </a:cubicBezTo>
                <a:cubicBezTo>
                  <a:pt x="551478" y="70870"/>
                  <a:pt x="326619" y="31433"/>
                  <a:pt x="0" y="45719"/>
                </a:cubicBezTo>
                <a:cubicBezTo>
                  <a:pt x="-3181" y="35578"/>
                  <a:pt x="2405" y="20471"/>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43C35476-077A-9747-BDA8-0D61BEF70A02}"/>
              </a:ext>
            </a:extLst>
          </p:cNvPr>
          <p:cNvSpPr txBox="1">
            <a:spLocks/>
          </p:cNvSpPr>
          <p:nvPr/>
        </p:nvSpPr>
        <p:spPr>
          <a:xfrm>
            <a:off x="-26840" y="589644"/>
            <a:ext cx="1441902" cy="45719"/>
          </a:xfrm>
          <a:custGeom>
            <a:avLst/>
            <a:gdLst>
              <a:gd name="connsiteX0" fmla="*/ 0 w 1441902"/>
              <a:gd name="connsiteY0" fmla="*/ 0 h 45719"/>
              <a:gd name="connsiteX1" fmla="*/ 480634 w 1441902"/>
              <a:gd name="connsiteY1" fmla="*/ 0 h 45719"/>
              <a:gd name="connsiteX2" fmla="*/ 990106 w 1441902"/>
              <a:gd name="connsiteY2" fmla="*/ 0 h 45719"/>
              <a:gd name="connsiteX3" fmla="*/ 1441902 w 1441902"/>
              <a:gd name="connsiteY3" fmla="*/ 0 h 45719"/>
              <a:gd name="connsiteX4" fmla="*/ 1441902 w 1441902"/>
              <a:gd name="connsiteY4" fmla="*/ 45719 h 45719"/>
              <a:gd name="connsiteX5" fmla="*/ 990106 w 1441902"/>
              <a:gd name="connsiteY5" fmla="*/ 45719 h 45719"/>
              <a:gd name="connsiteX6" fmla="*/ 509472 w 1441902"/>
              <a:gd name="connsiteY6" fmla="*/ 45719 h 45719"/>
              <a:gd name="connsiteX7" fmla="*/ 0 w 1441902"/>
              <a:gd name="connsiteY7" fmla="*/ 45719 h 45719"/>
              <a:gd name="connsiteX8" fmla="*/ 0 w 1441902"/>
              <a:gd name="connsiteY8"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1902" h="45719" fill="none" extrusionOk="0">
                <a:moveTo>
                  <a:pt x="0" y="0"/>
                </a:moveTo>
                <a:cubicBezTo>
                  <a:pt x="127319" y="-33649"/>
                  <a:pt x="253699" y="2588"/>
                  <a:pt x="480634" y="0"/>
                </a:cubicBezTo>
                <a:cubicBezTo>
                  <a:pt x="707569" y="-2588"/>
                  <a:pt x="823793" y="51381"/>
                  <a:pt x="990106" y="0"/>
                </a:cubicBezTo>
                <a:cubicBezTo>
                  <a:pt x="1156419" y="-51381"/>
                  <a:pt x="1294092" y="18343"/>
                  <a:pt x="1441902" y="0"/>
                </a:cubicBezTo>
                <a:cubicBezTo>
                  <a:pt x="1442674" y="21444"/>
                  <a:pt x="1441086" y="27801"/>
                  <a:pt x="1441902" y="45719"/>
                </a:cubicBezTo>
                <a:cubicBezTo>
                  <a:pt x="1331924" y="77384"/>
                  <a:pt x="1169352" y="-7172"/>
                  <a:pt x="990106" y="45719"/>
                </a:cubicBezTo>
                <a:cubicBezTo>
                  <a:pt x="810860" y="98610"/>
                  <a:pt x="736215" y="-10873"/>
                  <a:pt x="509472" y="45719"/>
                </a:cubicBezTo>
                <a:cubicBezTo>
                  <a:pt x="282729" y="102311"/>
                  <a:pt x="180973" y="39323"/>
                  <a:pt x="0" y="45719"/>
                </a:cubicBezTo>
                <a:cubicBezTo>
                  <a:pt x="-2651" y="34799"/>
                  <a:pt x="4988" y="9416"/>
                  <a:pt x="0" y="0"/>
                </a:cubicBezTo>
                <a:close/>
              </a:path>
              <a:path w="1441902" h="45719" stroke="0" extrusionOk="0">
                <a:moveTo>
                  <a:pt x="0" y="0"/>
                </a:moveTo>
                <a:cubicBezTo>
                  <a:pt x="109493" y="-52223"/>
                  <a:pt x="282870" y="39220"/>
                  <a:pt x="480634" y="0"/>
                </a:cubicBezTo>
                <a:cubicBezTo>
                  <a:pt x="678398" y="-39220"/>
                  <a:pt x="786437" y="42570"/>
                  <a:pt x="932430" y="0"/>
                </a:cubicBezTo>
                <a:cubicBezTo>
                  <a:pt x="1078423" y="-42570"/>
                  <a:pt x="1230697" y="18741"/>
                  <a:pt x="1441902" y="0"/>
                </a:cubicBezTo>
                <a:cubicBezTo>
                  <a:pt x="1443256" y="14320"/>
                  <a:pt x="1437106" y="32159"/>
                  <a:pt x="1441902" y="45719"/>
                </a:cubicBezTo>
                <a:cubicBezTo>
                  <a:pt x="1275216" y="59221"/>
                  <a:pt x="1157822" y="17817"/>
                  <a:pt x="961268" y="45719"/>
                </a:cubicBezTo>
                <a:cubicBezTo>
                  <a:pt x="764714" y="73621"/>
                  <a:pt x="622552" y="9098"/>
                  <a:pt x="495053" y="45719"/>
                </a:cubicBezTo>
                <a:cubicBezTo>
                  <a:pt x="367554" y="82340"/>
                  <a:pt x="178692" y="-5588"/>
                  <a:pt x="0" y="45719"/>
                </a:cubicBezTo>
                <a:cubicBezTo>
                  <a:pt x="-413" y="23702"/>
                  <a:pt x="2835" y="16691"/>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pic>
        <p:nvPicPr>
          <p:cNvPr id="6" name="Picture 5">
            <a:extLst>
              <a:ext uri="{FF2B5EF4-FFF2-40B4-BE49-F238E27FC236}">
                <a16:creationId xmlns:a16="http://schemas.microsoft.com/office/drawing/2014/main" id="{4F61D94B-3F8B-9449-913E-1EB9689C74A3}"/>
              </a:ext>
            </a:extLst>
          </p:cNvPr>
          <p:cNvPicPr>
            <a:picLocks noChangeAspect="1"/>
          </p:cNvPicPr>
          <p:nvPr/>
        </p:nvPicPr>
        <p:blipFill>
          <a:blip r:embed="rId2"/>
          <a:stretch>
            <a:fillRect/>
          </a:stretch>
        </p:blipFill>
        <p:spPr>
          <a:xfrm>
            <a:off x="8334835" y="4506882"/>
            <a:ext cx="3581674" cy="2014692"/>
          </a:xfrm>
          <a:prstGeom prst="rect">
            <a:avLst/>
          </a:prstGeom>
        </p:spPr>
      </p:pic>
      <p:pic>
        <p:nvPicPr>
          <p:cNvPr id="7" name="Picture 6">
            <a:extLst>
              <a:ext uri="{FF2B5EF4-FFF2-40B4-BE49-F238E27FC236}">
                <a16:creationId xmlns:a16="http://schemas.microsoft.com/office/drawing/2014/main" id="{2AE71416-A4F0-9141-A129-0E37DFE7F308}"/>
              </a:ext>
            </a:extLst>
          </p:cNvPr>
          <p:cNvPicPr>
            <a:picLocks noChangeAspect="1"/>
          </p:cNvPicPr>
          <p:nvPr/>
        </p:nvPicPr>
        <p:blipFill>
          <a:blip r:embed="rId3"/>
          <a:stretch>
            <a:fillRect/>
          </a:stretch>
        </p:blipFill>
        <p:spPr>
          <a:xfrm>
            <a:off x="9421011" y="1024730"/>
            <a:ext cx="2495498" cy="3294058"/>
          </a:xfrm>
          <a:prstGeom prst="rect">
            <a:avLst/>
          </a:prstGeom>
        </p:spPr>
      </p:pic>
    </p:spTree>
    <p:extLst>
      <p:ext uri="{BB962C8B-B14F-4D97-AF65-F5344CB8AC3E}">
        <p14:creationId xmlns:p14="http://schemas.microsoft.com/office/powerpoint/2010/main" val="3511379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FD403-0122-1C41-8072-2D1C09A06A76}"/>
              </a:ext>
            </a:extLst>
          </p:cNvPr>
          <p:cNvSpPr>
            <a:spLocks noGrp="1"/>
          </p:cNvSpPr>
          <p:nvPr>
            <p:ph type="title"/>
          </p:nvPr>
        </p:nvSpPr>
        <p:spPr>
          <a:xfrm>
            <a:off x="1676400" y="15290"/>
            <a:ext cx="10515600" cy="1325563"/>
          </a:xfrm>
        </p:spPr>
        <p:txBody>
          <a:bodyPr/>
          <a:lstStyle/>
          <a:p>
            <a:r>
              <a:rPr lang="en-GB" b="1" dirty="0">
                <a:latin typeface="Georgia" panose="02040502050405020303" pitchFamily="18" charset="0"/>
              </a:rPr>
              <a:t>The USA</a:t>
            </a:r>
          </a:p>
        </p:txBody>
      </p:sp>
      <p:sp>
        <p:nvSpPr>
          <p:cNvPr id="3" name="Content Placeholder 2">
            <a:extLst>
              <a:ext uri="{FF2B5EF4-FFF2-40B4-BE49-F238E27FC236}">
                <a16:creationId xmlns:a16="http://schemas.microsoft.com/office/drawing/2014/main" id="{A49DA7A8-E04F-0B44-855A-D7522D1619DA}"/>
              </a:ext>
            </a:extLst>
          </p:cNvPr>
          <p:cNvSpPr>
            <a:spLocks noGrp="1"/>
          </p:cNvSpPr>
          <p:nvPr>
            <p:ph idx="1"/>
          </p:nvPr>
        </p:nvSpPr>
        <p:spPr>
          <a:xfrm>
            <a:off x="275492" y="1126232"/>
            <a:ext cx="11916508" cy="5519895"/>
          </a:xfrm>
        </p:spPr>
        <p:txBody>
          <a:bodyPr>
            <a:normAutofit fontScale="92500"/>
          </a:bodyPr>
          <a:lstStyle/>
          <a:p>
            <a:pPr marL="0" indent="0">
              <a:buNone/>
            </a:pPr>
            <a:r>
              <a:rPr lang="en-GB" dirty="0"/>
              <a:t>Castro needed to address questions of elections and whether or not Cuba would accept Washington’s aid: he decided against both</a:t>
            </a:r>
          </a:p>
          <a:p>
            <a:r>
              <a:rPr lang="en-GB" i="1" dirty="0"/>
              <a:t>Castro needed to ensure he did not fall into the cycle of American interventions that had characterized the Cuban government since 1898</a:t>
            </a:r>
          </a:p>
          <a:p>
            <a:r>
              <a:rPr lang="en-GB" i="1" dirty="0"/>
              <a:t>Instead, he consolidated his power at home, nationalizing US-owned properties without compensation, jailing political prisoners and publicly denouncing the US. His aim in nationalization was to remove the US permanently from the Cuban economy.</a:t>
            </a:r>
          </a:p>
          <a:p>
            <a:r>
              <a:rPr lang="en-GB" i="1" dirty="0"/>
              <a:t>On October 26</a:t>
            </a:r>
            <a:r>
              <a:rPr lang="en-GB" i="1" baseline="30000" dirty="0"/>
              <a:t>th</a:t>
            </a:r>
            <a:r>
              <a:rPr lang="en-GB" i="1" dirty="0"/>
              <a:t>, Castro publicly condemned the US for a bombing of Havana that never actually occurred. He used further examples of anti-US sentiment to aid his consolidation. </a:t>
            </a:r>
          </a:p>
          <a:p>
            <a:r>
              <a:rPr lang="en-GB" i="1" dirty="0"/>
              <a:t>In the spring of 1960, Castro nationalized Esso, Shell and Standard oil who refused to process Soviet crude before nationalizing US assets such as banks and sugar mills. He justified this with anti-Americanism and the problems caused by US imperialism</a:t>
            </a:r>
          </a:p>
        </p:txBody>
      </p:sp>
      <p:sp>
        <p:nvSpPr>
          <p:cNvPr id="4" name="Title 1">
            <a:extLst>
              <a:ext uri="{FF2B5EF4-FFF2-40B4-BE49-F238E27FC236}">
                <a16:creationId xmlns:a16="http://schemas.microsoft.com/office/drawing/2014/main" id="{F20031A9-D123-FD41-9ED6-E26D4DCF96F2}"/>
              </a:ext>
            </a:extLst>
          </p:cNvPr>
          <p:cNvSpPr txBox="1">
            <a:spLocks/>
          </p:cNvSpPr>
          <p:nvPr/>
        </p:nvSpPr>
        <p:spPr>
          <a:xfrm flipV="1">
            <a:off x="4379495" y="678072"/>
            <a:ext cx="7812505" cy="45719"/>
          </a:xfrm>
          <a:custGeom>
            <a:avLst/>
            <a:gdLst>
              <a:gd name="connsiteX0" fmla="*/ 0 w 7812505"/>
              <a:gd name="connsiteY0" fmla="*/ 0 h 45719"/>
              <a:gd name="connsiteX1" fmla="*/ 401786 w 7812505"/>
              <a:gd name="connsiteY1" fmla="*/ 0 h 45719"/>
              <a:gd name="connsiteX2" fmla="*/ 725447 w 7812505"/>
              <a:gd name="connsiteY2" fmla="*/ 0 h 45719"/>
              <a:gd name="connsiteX3" fmla="*/ 1283483 w 7812505"/>
              <a:gd name="connsiteY3" fmla="*/ 0 h 45719"/>
              <a:gd name="connsiteX4" fmla="*/ 1997769 w 7812505"/>
              <a:gd name="connsiteY4" fmla="*/ 0 h 45719"/>
              <a:gd name="connsiteX5" fmla="*/ 2321430 w 7812505"/>
              <a:gd name="connsiteY5" fmla="*/ 0 h 45719"/>
              <a:gd name="connsiteX6" fmla="*/ 2879466 w 7812505"/>
              <a:gd name="connsiteY6" fmla="*/ 0 h 45719"/>
              <a:gd name="connsiteX7" fmla="*/ 3437502 w 7812505"/>
              <a:gd name="connsiteY7" fmla="*/ 0 h 45719"/>
              <a:gd name="connsiteX8" fmla="*/ 3761163 w 7812505"/>
              <a:gd name="connsiteY8" fmla="*/ 0 h 45719"/>
              <a:gd name="connsiteX9" fmla="*/ 4241074 w 7812505"/>
              <a:gd name="connsiteY9" fmla="*/ 0 h 45719"/>
              <a:gd name="connsiteX10" fmla="*/ 4564735 w 7812505"/>
              <a:gd name="connsiteY10" fmla="*/ 0 h 45719"/>
              <a:gd name="connsiteX11" fmla="*/ 4888396 w 7812505"/>
              <a:gd name="connsiteY11" fmla="*/ 0 h 45719"/>
              <a:gd name="connsiteX12" fmla="*/ 5290182 w 7812505"/>
              <a:gd name="connsiteY12" fmla="*/ 0 h 45719"/>
              <a:gd name="connsiteX13" fmla="*/ 5691968 w 7812505"/>
              <a:gd name="connsiteY13" fmla="*/ 0 h 45719"/>
              <a:gd name="connsiteX14" fmla="*/ 6250004 w 7812505"/>
              <a:gd name="connsiteY14" fmla="*/ 0 h 45719"/>
              <a:gd name="connsiteX15" fmla="*/ 6886165 w 7812505"/>
              <a:gd name="connsiteY15" fmla="*/ 0 h 45719"/>
              <a:gd name="connsiteX16" fmla="*/ 7812505 w 7812505"/>
              <a:gd name="connsiteY16" fmla="*/ 0 h 45719"/>
              <a:gd name="connsiteX17" fmla="*/ 7812505 w 7812505"/>
              <a:gd name="connsiteY17" fmla="*/ 45719 h 45719"/>
              <a:gd name="connsiteX18" fmla="*/ 7176344 w 7812505"/>
              <a:gd name="connsiteY18" fmla="*/ 45719 h 45719"/>
              <a:gd name="connsiteX19" fmla="*/ 6696433 w 7812505"/>
              <a:gd name="connsiteY19" fmla="*/ 45719 h 45719"/>
              <a:gd name="connsiteX20" fmla="*/ 6216522 w 7812505"/>
              <a:gd name="connsiteY20" fmla="*/ 45719 h 45719"/>
              <a:gd name="connsiteX21" fmla="*/ 5502236 w 7812505"/>
              <a:gd name="connsiteY21" fmla="*/ 45719 h 45719"/>
              <a:gd name="connsiteX22" fmla="*/ 5178575 w 7812505"/>
              <a:gd name="connsiteY22" fmla="*/ 45719 h 45719"/>
              <a:gd name="connsiteX23" fmla="*/ 4776789 w 7812505"/>
              <a:gd name="connsiteY23" fmla="*/ 45719 h 45719"/>
              <a:gd name="connsiteX24" fmla="*/ 4140628 w 7812505"/>
              <a:gd name="connsiteY24" fmla="*/ 45719 h 45719"/>
              <a:gd name="connsiteX25" fmla="*/ 3426341 w 7812505"/>
              <a:gd name="connsiteY25" fmla="*/ 45719 h 45719"/>
              <a:gd name="connsiteX26" fmla="*/ 2946430 w 7812505"/>
              <a:gd name="connsiteY26" fmla="*/ 45719 h 45719"/>
              <a:gd name="connsiteX27" fmla="*/ 2466519 w 7812505"/>
              <a:gd name="connsiteY27" fmla="*/ 45719 h 45719"/>
              <a:gd name="connsiteX28" fmla="*/ 2142859 w 7812505"/>
              <a:gd name="connsiteY28" fmla="*/ 45719 h 45719"/>
              <a:gd name="connsiteX29" fmla="*/ 1506697 w 7812505"/>
              <a:gd name="connsiteY29" fmla="*/ 45719 h 45719"/>
              <a:gd name="connsiteX30" fmla="*/ 792411 w 7812505"/>
              <a:gd name="connsiteY30" fmla="*/ 45719 h 45719"/>
              <a:gd name="connsiteX31" fmla="*/ 0 w 7812505"/>
              <a:gd name="connsiteY31" fmla="*/ 45719 h 45719"/>
              <a:gd name="connsiteX32" fmla="*/ 0 w 7812505"/>
              <a:gd name="connsiteY32"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812505" h="45719" fill="none" extrusionOk="0">
                <a:moveTo>
                  <a:pt x="0" y="0"/>
                </a:moveTo>
                <a:cubicBezTo>
                  <a:pt x="89616" y="-43294"/>
                  <a:pt x="311405" y="13660"/>
                  <a:pt x="401786" y="0"/>
                </a:cubicBezTo>
                <a:cubicBezTo>
                  <a:pt x="492167" y="-13660"/>
                  <a:pt x="620023" y="6361"/>
                  <a:pt x="725447" y="0"/>
                </a:cubicBezTo>
                <a:cubicBezTo>
                  <a:pt x="830871" y="-6361"/>
                  <a:pt x="1005272" y="15027"/>
                  <a:pt x="1283483" y="0"/>
                </a:cubicBezTo>
                <a:cubicBezTo>
                  <a:pt x="1561694" y="-15027"/>
                  <a:pt x="1683755" y="55628"/>
                  <a:pt x="1997769" y="0"/>
                </a:cubicBezTo>
                <a:cubicBezTo>
                  <a:pt x="2311783" y="-55628"/>
                  <a:pt x="2168992" y="32989"/>
                  <a:pt x="2321430" y="0"/>
                </a:cubicBezTo>
                <a:cubicBezTo>
                  <a:pt x="2473868" y="-32989"/>
                  <a:pt x="2650071" y="40260"/>
                  <a:pt x="2879466" y="0"/>
                </a:cubicBezTo>
                <a:cubicBezTo>
                  <a:pt x="3108861" y="-40260"/>
                  <a:pt x="3321632" y="23534"/>
                  <a:pt x="3437502" y="0"/>
                </a:cubicBezTo>
                <a:cubicBezTo>
                  <a:pt x="3553372" y="-23534"/>
                  <a:pt x="3642143" y="6956"/>
                  <a:pt x="3761163" y="0"/>
                </a:cubicBezTo>
                <a:cubicBezTo>
                  <a:pt x="3880183" y="-6956"/>
                  <a:pt x="4083448" y="56199"/>
                  <a:pt x="4241074" y="0"/>
                </a:cubicBezTo>
                <a:cubicBezTo>
                  <a:pt x="4398700" y="-56199"/>
                  <a:pt x="4464483" y="13363"/>
                  <a:pt x="4564735" y="0"/>
                </a:cubicBezTo>
                <a:cubicBezTo>
                  <a:pt x="4664987" y="-13363"/>
                  <a:pt x="4782367" y="22153"/>
                  <a:pt x="4888396" y="0"/>
                </a:cubicBezTo>
                <a:cubicBezTo>
                  <a:pt x="4994425" y="-22153"/>
                  <a:pt x="5189377" y="5886"/>
                  <a:pt x="5290182" y="0"/>
                </a:cubicBezTo>
                <a:cubicBezTo>
                  <a:pt x="5390987" y="-5886"/>
                  <a:pt x="5497598" y="36215"/>
                  <a:pt x="5691968" y="0"/>
                </a:cubicBezTo>
                <a:cubicBezTo>
                  <a:pt x="5886338" y="-36215"/>
                  <a:pt x="6122153" y="65734"/>
                  <a:pt x="6250004" y="0"/>
                </a:cubicBezTo>
                <a:cubicBezTo>
                  <a:pt x="6377855" y="-65734"/>
                  <a:pt x="6572723" y="55495"/>
                  <a:pt x="6886165" y="0"/>
                </a:cubicBezTo>
                <a:cubicBezTo>
                  <a:pt x="7199607" y="-55495"/>
                  <a:pt x="7381772" y="92719"/>
                  <a:pt x="7812505" y="0"/>
                </a:cubicBezTo>
                <a:cubicBezTo>
                  <a:pt x="7817829" y="16910"/>
                  <a:pt x="7809972" y="33425"/>
                  <a:pt x="7812505" y="45719"/>
                </a:cubicBezTo>
                <a:cubicBezTo>
                  <a:pt x="7586596" y="52888"/>
                  <a:pt x="7319938" y="-25410"/>
                  <a:pt x="7176344" y="45719"/>
                </a:cubicBezTo>
                <a:cubicBezTo>
                  <a:pt x="7032750" y="116848"/>
                  <a:pt x="6846659" y="16228"/>
                  <a:pt x="6696433" y="45719"/>
                </a:cubicBezTo>
                <a:cubicBezTo>
                  <a:pt x="6546207" y="75210"/>
                  <a:pt x="6415262" y="11001"/>
                  <a:pt x="6216522" y="45719"/>
                </a:cubicBezTo>
                <a:cubicBezTo>
                  <a:pt x="6017782" y="80437"/>
                  <a:pt x="5669237" y="-32605"/>
                  <a:pt x="5502236" y="45719"/>
                </a:cubicBezTo>
                <a:cubicBezTo>
                  <a:pt x="5335235" y="124043"/>
                  <a:pt x="5258262" y="16604"/>
                  <a:pt x="5178575" y="45719"/>
                </a:cubicBezTo>
                <a:cubicBezTo>
                  <a:pt x="5098888" y="74834"/>
                  <a:pt x="4881393" y="41364"/>
                  <a:pt x="4776789" y="45719"/>
                </a:cubicBezTo>
                <a:cubicBezTo>
                  <a:pt x="4672185" y="50074"/>
                  <a:pt x="4321928" y="31629"/>
                  <a:pt x="4140628" y="45719"/>
                </a:cubicBezTo>
                <a:cubicBezTo>
                  <a:pt x="3959328" y="59809"/>
                  <a:pt x="3586974" y="24706"/>
                  <a:pt x="3426341" y="45719"/>
                </a:cubicBezTo>
                <a:cubicBezTo>
                  <a:pt x="3265708" y="66732"/>
                  <a:pt x="3140117" y="10087"/>
                  <a:pt x="2946430" y="45719"/>
                </a:cubicBezTo>
                <a:cubicBezTo>
                  <a:pt x="2752743" y="81351"/>
                  <a:pt x="2700794" y="-4893"/>
                  <a:pt x="2466519" y="45719"/>
                </a:cubicBezTo>
                <a:cubicBezTo>
                  <a:pt x="2232244" y="96331"/>
                  <a:pt x="2290292" y="15795"/>
                  <a:pt x="2142859" y="45719"/>
                </a:cubicBezTo>
                <a:cubicBezTo>
                  <a:pt x="1995426" y="75643"/>
                  <a:pt x="1681492" y="14805"/>
                  <a:pt x="1506697" y="45719"/>
                </a:cubicBezTo>
                <a:cubicBezTo>
                  <a:pt x="1331902" y="76633"/>
                  <a:pt x="1104130" y="-31955"/>
                  <a:pt x="792411" y="45719"/>
                </a:cubicBezTo>
                <a:cubicBezTo>
                  <a:pt x="480692" y="123393"/>
                  <a:pt x="319108" y="6485"/>
                  <a:pt x="0" y="45719"/>
                </a:cubicBezTo>
                <a:cubicBezTo>
                  <a:pt x="-1092" y="32122"/>
                  <a:pt x="5287" y="11834"/>
                  <a:pt x="0" y="0"/>
                </a:cubicBezTo>
                <a:close/>
              </a:path>
              <a:path w="7812505" h="45719" stroke="0" extrusionOk="0">
                <a:moveTo>
                  <a:pt x="0" y="0"/>
                </a:moveTo>
                <a:cubicBezTo>
                  <a:pt x="185083" y="-31465"/>
                  <a:pt x="330126" y="57544"/>
                  <a:pt x="558036" y="0"/>
                </a:cubicBezTo>
                <a:cubicBezTo>
                  <a:pt x="785946" y="-57544"/>
                  <a:pt x="769371" y="4164"/>
                  <a:pt x="959822" y="0"/>
                </a:cubicBezTo>
                <a:cubicBezTo>
                  <a:pt x="1150273" y="-4164"/>
                  <a:pt x="1379767" y="3371"/>
                  <a:pt x="1674108" y="0"/>
                </a:cubicBezTo>
                <a:cubicBezTo>
                  <a:pt x="1968449" y="-3371"/>
                  <a:pt x="1992275" y="34524"/>
                  <a:pt x="2154019" y="0"/>
                </a:cubicBezTo>
                <a:cubicBezTo>
                  <a:pt x="2315763" y="-34524"/>
                  <a:pt x="2429865" y="13050"/>
                  <a:pt x="2633930" y="0"/>
                </a:cubicBezTo>
                <a:cubicBezTo>
                  <a:pt x="2837995" y="-13050"/>
                  <a:pt x="3004815" y="71570"/>
                  <a:pt x="3270091" y="0"/>
                </a:cubicBezTo>
                <a:cubicBezTo>
                  <a:pt x="3535367" y="-71570"/>
                  <a:pt x="3760520" y="523"/>
                  <a:pt x="3906252" y="0"/>
                </a:cubicBezTo>
                <a:cubicBezTo>
                  <a:pt x="4051984" y="-523"/>
                  <a:pt x="4191568" y="44671"/>
                  <a:pt x="4308038" y="0"/>
                </a:cubicBezTo>
                <a:cubicBezTo>
                  <a:pt x="4424508" y="-44671"/>
                  <a:pt x="4864515" y="23521"/>
                  <a:pt x="5022325" y="0"/>
                </a:cubicBezTo>
                <a:cubicBezTo>
                  <a:pt x="5180135" y="-23521"/>
                  <a:pt x="5475077" y="40357"/>
                  <a:pt x="5736611" y="0"/>
                </a:cubicBezTo>
                <a:cubicBezTo>
                  <a:pt x="5998145" y="-40357"/>
                  <a:pt x="6158928" y="62867"/>
                  <a:pt x="6294647" y="0"/>
                </a:cubicBezTo>
                <a:cubicBezTo>
                  <a:pt x="6430366" y="-62867"/>
                  <a:pt x="6732744" y="9117"/>
                  <a:pt x="6930808" y="0"/>
                </a:cubicBezTo>
                <a:cubicBezTo>
                  <a:pt x="7128872" y="-9117"/>
                  <a:pt x="7571447" y="76484"/>
                  <a:pt x="7812505" y="0"/>
                </a:cubicBezTo>
                <a:cubicBezTo>
                  <a:pt x="7817806" y="15573"/>
                  <a:pt x="7807791" y="35160"/>
                  <a:pt x="7812505" y="45719"/>
                </a:cubicBezTo>
                <a:cubicBezTo>
                  <a:pt x="7628342" y="71159"/>
                  <a:pt x="7331436" y="-6479"/>
                  <a:pt x="7176344" y="45719"/>
                </a:cubicBezTo>
                <a:cubicBezTo>
                  <a:pt x="7021252" y="97917"/>
                  <a:pt x="6823634" y="41253"/>
                  <a:pt x="6618308" y="45719"/>
                </a:cubicBezTo>
                <a:cubicBezTo>
                  <a:pt x="6412982" y="50185"/>
                  <a:pt x="6452797" y="9950"/>
                  <a:pt x="6294647" y="45719"/>
                </a:cubicBezTo>
                <a:cubicBezTo>
                  <a:pt x="6136497" y="81488"/>
                  <a:pt x="5934669" y="167"/>
                  <a:pt x="5814736" y="45719"/>
                </a:cubicBezTo>
                <a:cubicBezTo>
                  <a:pt x="5694803" y="91271"/>
                  <a:pt x="5543240" y="558"/>
                  <a:pt x="5412950" y="45719"/>
                </a:cubicBezTo>
                <a:cubicBezTo>
                  <a:pt x="5282660" y="90880"/>
                  <a:pt x="5197420" y="15042"/>
                  <a:pt x="5089289" y="45719"/>
                </a:cubicBezTo>
                <a:cubicBezTo>
                  <a:pt x="4981158" y="76396"/>
                  <a:pt x="4730996" y="5262"/>
                  <a:pt x="4453128" y="45719"/>
                </a:cubicBezTo>
                <a:cubicBezTo>
                  <a:pt x="4175260" y="86176"/>
                  <a:pt x="3976841" y="43169"/>
                  <a:pt x="3816967" y="45719"/>
                </a:cubicBezTo>
                <a:cubicBezTo>
                  <a:pt x="3657093" y="48269"/>
                  <a:pt x="3569099" y="32308"/>
                  <a:pt x="3337056" y="45719"/>
                </a:cubicBezTo>
                <a:cubicBezTo>
                  <a:pt x="3105013" y="59130"/>
                  <a:pt x="2958950" y="-10954"/>
                  <a:pt x="2857145" y="45719"/>
                </a:cubicBezTo>
                <a:cubicBezTo>
                  <a:pt x="2755340" y="102392"/>
                  <a:pt x="2473237" y="34734"/>
                  <a:pt x="2299109" y="45719"/>
                </a:cubicBezTo>
                <a:cubicBezTo>
                  <a:pt x="2124981" y="56704"/>
                  <a:pt x="2040907" y="40451"/>
                  <a:pt x="1819198" y="45719"/>
                </a:cubicBezTo>
                <a:cubicBezTo>
                  <a:pt x="1597489" y="50987"/>
                  <a:pt x="1548872" y="1612"/>
                  <a:pt x="1417412" y="45719"/>
                </a:cubicBezTo>
                <a:cubicBezTo>
                  <a:pt x="1285952" y="89826"/>
                  <a:pt x="1061159" y="27023"/>
                  <a:pt x="937501" y="45719"/>
                </a:cubicBezTo>
                <a:cubicBezTo>
                  <a:pt x="813843" y="64415"/>
                  <a:pt x="368906" y="35897"/>
                  <a:pt x="0" y="45719"/>
                </a:cubicBezTo>
                <a:cubicBezTo>
                  <a:pt x="-1171" y="31643"/>
                  <a:pt x="4570" y="20767"/>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
        <p:nvSpPr>
          <p:cNvPr id="5" name="Title 1">
            <a:extLst>
              <a:ext uri="{FF2B5EF4-FFF2-40B4-BE49-F238E27FC236}">
                <a16:creationId xmlns:a16="http://schemas.microsoft.com/office/drawing/2014/main" id="{D442D47A-8873-334B-9509-5BA0600A845D}"/>
              </a:ext>
            </a:extLst>
          </p:cNvPr>
          <p:cNvSpPr txBox="1">
            <a:spLocks/>
          </p:cNvSpPr>
          <p:nvPr/>
        </p:nvSpPr>
        <p:spPr>
          <a:xfrm>
            <a:off x="-26840" y="589644"/>
            <a:ext cx="1494693" cy="88428"/>
          </a:xfrm>
          <a:custGeom>
            <a:avLst/>
            <a:gdLst>
              <a:gd name="connsiteX0" fmla="*/ 0 w 1494693"/>
              <a:gd name="connsiteY0" fmla="*/ 0 h 88428"/>
              <a:gd name="connsiteX1" fmla="*/ 498231 w 1494693"/>
              <a:gd name="connsiteY1" fmla="*/ 0 h 88428"/>
              <a:gd name="connsiteX2" fmla="*/ 1026356 w 1494693"/>
              <a:gd name="connsiteY2" fmla="*/ 0 h 88428"/>
              <a:gd name="connsiteX3" fmla="*/ 1494693 w 1494693"/>
              <a:gd name="connsiteY3" fmla="*/ 0 h 88428"/>
              <a:gd name="connsiteX4" fmla="*/ 1494693 w 1494693"/>
              <a:gd name="connsiteY4" fmla="*/ 88428 h 88428"/>
              <a:gd name="connsiteX5" fmla="*/ 1026356 w 1494693"/>
              <a:gd name="connsiteY5" fmla="*/ 88428 h 88428"/>
              <a:gd name="connsiteX6" fmla="*/ 528125 w 1494693"/>
              <a:gd name="connsiteY6" fmla="*/ 88428 h 88428"/>
              <a:gd name="connsiteX7" fmla="*/ 0 w 1494693"/>
              <a:gd name="connsiteY7" fmla="*/ 88428 h 88428"/>
              <a:gd name="connsiteX8" fmla="*/ 0 w 1494693"/>
              <a:gd name="connsiteY8" fmla="*/ 0 h 8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4693" h="88428" fill="none" extrusionOk="0">
                <a:moveTo>
                  <a:pt x="0" y="0"/>
                </a:moveTo>
                <a:cubicBezTo>
                  <a:pt x="221680" y="-1848"/>
                  <a:pt x="375732" y="36022"/>
                  <a:pt x="498231" y="0"/>
                </a:cubicBezTo>
                <a:cubicBezTo>
                  <a:pt x="620730" y="-36022"/>
                  <a:pt x="857320" y="40155"/>
                  <a:pt x="1026356" y="0"/>
                </a:cubicBezTo>
                <a:cubicBezTo>
                  <a:pt x="1195393" y="-40155"/>
                  <a:pt x="1380282" y="44886"/>
                  <a:pt x="1494693" y="0"/>
                </a:cubicBezTo>
                <a:cubicBezTo>
                  <a:pt x="1502417" y="43881"/>
                  <a:pt x="1491846" y="59714"/>
                  <a:pt x="1494693" y="88428"/>
                </a:cubicBezTo>
                <a:cubicBezTo>
                  <a:pt x="1392306" y="103845"/>
                  <a:pt x="1189489" y="36304"/>
                  <a:pt x="1026356" y="88428"/>
                </a:cubicBezTo>
                <a:cubicBezTo>
                  <a:pt x="863223" y="140552"/>
                  <a:pt x="693246" y="62753"/>
                  <a:pt x="528125" y="88428"/>
                </a:cubicBezTo>
                <a:cubicBezTo>
                  <a:pt x="363004" y="114103"/>
                  <a:pt x="249472" y="84396"/>
                  <a:pt x="0" y="88428"/>
                </a:cubicBezTo>
                <a:cubicBezTo>
                  <a:pt x="-7099" y="69012"/>
                  <a:pt x="934" y="34859"/>
                  <a:pt x="0" y="0"/>
                </a:cubicBezTo>
                <a:close/>
              </a:path>
              <a:path w="1494693" h="88428" stroke="0" extrusionOk="0">
                <a:moveTo>
                  <a:pt x="0" y="0"/>
                </a:moveTo>
                <a:cubicBezTo>
                  <a:pt x="109724" y="-34229"/>
                  <a:pt x="382845" y="35123"/>
                  <a:pt x="498231" y="0"/>
                </a:cubicBezTo>
                <a:cubicBezTo>
                  <a:pt x="613617" y="-35123"/>
                  <a:pt x="800513" y="9538"/>
                  <a:pt x="966568" y="0"/>
                </a:cubicBezTo>
                <a:cubicBezTo>
                  <a:pt x="1132623" y="-9538"/>
                  <a:pt x="1280411" y="19366"/>
                  <a:pt x="1494693" y="0"/>
                </a:cubicBezTo>
                <a:cubicBezTo>
                  <a:pt x="1504128" y="40903"/>
                  <a:pt x="1486942" y="55151"/>
                  <a:pt x="1494693" y="88428"/>
                </a:cubicBezTo>
                <a:cubicBezTo>
                  <a:pt x="1272765" y="99007"/>
                  <a:pt x="1140242" y="66322"/>
                  <a:pt x="996462" y="88428"/>
                </a:cubicBezTo>
                <a:cubicBezTo>
                  <a:pt x="852682" y="110534"/>
                  <a:pt x="677405" y="68307"/>
                  <a:pt x="513178" y="88428"/>
                </a:cubicBezTo>
                <a:cubicBezTo>
                  <a:pt x="348951" y="108549"/>
                  <a:pt x="238986" y="84334"/>
                  <a:pt x="0" y="88428"/>
                </a:cubicBezTo>
                <a:cubicBezTo>
                  <a:pt x="-1158" y="59120"/>
                  <a:pt x="9547" y="18340"/>
                  <a:pt x="0" y="0"/>
                </a:cubicBezTo>
                <a:close/>
              </a:path>
            </a:pathLst>
          </a:custGeom>
          <a:solidFill>
            <a:schemeClr val="tx1"/>
          </a:solidFill>
          <a:ln>
            <a:solidFill>
              <a:schemeClr val="tx1"/>
            </a:solidFill>
            <a:extLst>
              <a:ext uri="{C807C97D-BFC1-408E-A445-0C87EB9F89A2}">
                <ask:lineSketchStyleProps xmlns:ask="http://schemas.microsoft.com/office/drawing/2018/sketchyshapes" sd="600740096">
                  <a:prstGeom prst="rect">
                    <a:avLst/>
                  </a:prstGeom>
                  <ask:type>
                    <ask:lineSketchScribble/>
                  </ask:type>
                </ask:lineSketchStyleProps>
              </a:ext>
            </a:extLst>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1523768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2394</TotalTime>
  <Words>6327</Words>
  <Application>Microsoft Macintosh PowerPoint</Application>
  <PresentationFormat>Widescreen</PresentationFormat>
  <Paragraphs>400</Paragraphs>
  <Slides>58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Calibri Light</vt:lpstr>
      <vt:lpstr>Georgia</vt:lpstr>
      <vt:lpstr>Office Theme</vt:lpstr>
      <vt:lpstr>PowerPoint Presentation</vt:lpstr>
      <vt:lpstr>Foreign policy theory</vt:lpstr>
      <vt:lpstr>     Foreign policy aims for Cuba</vt:lpstr>
      <vt:lpstr>Castro’s foreign policy</vt:lpstr>
      <vt:lpstr>Castro’s Foreign Policy</vt:lpstr>
      <vt:lpstr>PowerPoint Presentation</vt:lpstr>
      <vt:lpstr>The USA</vt:lpstr>
      <vt:lpstr>The USA</vt:lpstr>
      <vt:lpstr>The USA</vt:lpstr>
      <vt:lpstr>La Coubre</vt:lpstr>
      <vt:lpstr>The Bay of Pigs, 1961</vt:lpstr>
      <vt:lpstr>The Cuban Missile Crisis, 1962</vt:lpstr>
      <vt:lpstr>The Cuban Missile Crisis, 1962</vt:lpstr>
      <vt:lpstr>The USSR</vt:lpstr>
      <vt:lpstr>The USSR</vt:lpstr>
      <vt:lpstr>The USSR</vt:lpstr>
      <vt:lpstr>The USSR</vt:lpstr>
      <vt:lpstr>The Soviet Connection</vt:lpstr>
      <vt:lpstr>The Soviet Connection</vt:lpstr>
      <vt:lpstr>Mao’s China</vt:lpstr>
      <vt:lpstr>Mao’s China</vt:lpstr>
      <vt:lpstr>PowerPoint Presentation</vt:lpstr>
      <vt:lpstr>Collapse of the Soviet Union: The special period</vt:lpstr>
      <vt:lpstr>Collapse of the Soviet Union: The special period</vt:lpstr>
      <vt:lpstr>Domestic policy and foreign policy</vt:lpstr>
      <vt:lpstr>PowerPoint Presentation</vt:lpstr>
      <vt:lpstr>Spreading the revolution</vt:lpstr>
      <vt:lpstr>Latin America and the Caribbean</vt:lpstr>
      <vt:lpstr>Bolivia 1966-1967</vt:lpstr>
      <vt:lpstr>ELN guerrillas</vt:lpstr>
      <vt:lpstr>Che Guevara</vt:lpstr>
      <vt:lpstr>Che Guevara</vt:lpstr>
      <vt:lpstr>Chile 1970-1973</vt:lpstr>
      <vt:lpstr>Chile 1970-1973</vt:lpstr>
      <vt:lpstr>Grenada and Nicaragua</vt:lpstr>
      <vt:lpstr>Grenada and Nicaragua</vt:lpstr>
      <vt:lpstr>Grenada and Nicaragua</vt:lpstr>
      <vt:lpstr>Venezuela and Bolivarian Revolution</vt:lpstr>
      <vt:lpstr>Venezuela and Bolivarian Revolution</vt:lpstr>
      <vt:lpstr>Venezuela and Bolivarian Revolution</vt:lpstr>
      <vt:lpstr>Africa</vt:lpstr>
      <vt:lpstr>The Congo</vt:lpstr>
      <vt:lpstr>Angola and Southern Africa</vt:lpstr>
      <vt:lpstr>Angola and Southern Africa</vt:lpstr>
      <vt:lpstr>Angola and Southern Africa</vt:lpstr>
      <vt:lpstr>Angola and Southern Africa</vt:lpstr>
      <vt:lpstr>Angola and Southern Africa</vt:lpstr>
      <vt:lpstr>Horn of Africa</vt:lpstr>
      <vt:lpstr>Humanitarian aid</vt:lpstr>
      <vt:lpstr>Humanitarian aid</vt:lpstr>
      <vt:lpstr>PowerPoint Presentation</vt:lpstr>
      <vt:lpstr>Successes</vt:lpstr>
      <vt:lpstr>Failures</vt:lpstr>
      <vt:lpstr>Failures</vt:lpstr>
      <vt:lpstr>Latin American policy problems</vt:lpstr>
      <vt:lpstr>PowerPoint Presentation</vt:lpstr>
      <vt:lpstr>Changes in foreign policy over time</vt:lpstr>
      <vt:lpstr>Changes in foreign policy over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owns knowledge?</dc:title>
  <dc:creator>Freya Bewell</dc:creator>
  <cp:lastModifiedBy>Freya Bewell</cp:lastModifiedBy>
  <cp:revision>82</cp:revision>
  <dcterms:created xsi:type="dcterms:W3CDTF">2021-03-17T18:24:27Z</dcterms:created>
  <dcterms:modified xsi:type="dcterms:W3CDTF">2021-04-01T01:36:16Z</dcterms:modified>
</cp:coreProperties>
</file>