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92" r:id="rId2"/>
    <p:sldId id="310" r:id="rId3"/>
    <p:sldId id="293" r:id="rId4"/>
    <p:sldId id="294" r:id="rId5"/>
    <p:sldId id="315" r:id="rId6"/>
    <p:sldId id="311" r:id="rId7"/>
    <p:sldId id="312" r:id="rId8"/>
    <p:sldId id="313" r:id="rId9"/>
    <p:sldId id="314" r:id="rId10"/>
    <p:sldId id="298" r:id="rId11"/>
    <p:sldId id="296" r:id="rId12"/>
    <p:sldId id="300" r:id="rId13"/>
    <p:sldId id="301" r:id="rId14"/>
    <p:sldId id="302" r:id="rId15"/>
    <p:sldId id="304" r:id="rId16"/>
    <p:sldId id="305" r:id="rId17"/>
    <p:sldId id="306" r:id="rId18"/>
    <p:sldId id="307" r:id="rId19"/>
    <p:sldId id="308" r:id="rId20"/>
    <p:sldId id="309"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94"/>
  </p:normalViewPr>
  <p:slideViewPr>
    <p:cSldViewPr snapToGrid="0" snapToObjects="1">
      <p:cViewPr varScale="1">
        <p:scale>
          <a:sx n="117" d="100"/>
          <a:sy n="117" d="100"/>
        </p:scale>
        <p:origin x="1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B44B54-E653-1E41-A975-7930C6B75F6D}" type="datetimeFigureOut">
              <a:rPr lang="en-US" smtClean="0"/>
              <a:t>3/8/21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81BF2-39EB-884A-802A-7F65B5FF10A6}" type="slidenum">
              <a:rPr lang="en-US" smtClean="0"/>
              <a:t>‹#›</a:t>
            </a:fld>
            <a:endParaRPr lang="en-US"/>
          </a:p>
        </p:txBody>
      </p:sp>
    </p:spTree>
    <p:extLst>
      <p:ext uri="{BB962C8B-B14F-4D97-AF65-F5344CB8AC3E}">
        <p14:creationId xmlns:p14="http://schemas.microsoft.com/office/powerpoint/2010/main" val="1915999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B44B54-E653-1E41-A975-7930C6B75F6D}" type="datetimeFigureOut">
              <a:rPr lang="en-US" smtClean="0"/>
              <a:t>3/8/21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81BF2-39EB-884A-802A-7F65B5FF10A6}" type="slidenum">
              <a:rPr lang="en-US" smtClean="0"/>
              <a:t>‹#›</a:t>
            </a:fld>
            <a:endParaRPr lang="en-US"/>
          </a:p>
        </p:txBody>
      </p:sp>
    </p:spTree>
    <p:extLst>
      <p:ext uri="{BB962C8B-B14F-4D97-AF65-F5344CB8AC3E}">
        <p14:creationId xmlns:p14="http://schemas.microsoft.com/office/powerpoint/2010/main" val="2696839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B44B54-E653-1E41-A975-7930C6B75F6D}" type="datetimeFigureOut">
              <a:rPr lang="en-US" smtClean="0"/>
              <a:t>3/8/21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81BF2-39EB-884A-802A-7F65B5FF10A6}" type="slidenum">
              <a:rPr lang="en-US" smtClean="0"/>
              <a:t>‹#›</a:t>
            </a:fld>
            <a:endParaRPr lang="en-US"/>
          </a:p>
        </p:txBody>
      </p:sp>
    </p:spTree>
    <p:extLst>
      <p:ext uri="{BB962C8B-B14F-4D97-AF65-F5344CB8AC3E}">
        <p14:creationId xmlns:p14="http://schemas.microsoft.com/office/powerpoint/2010/main" val="2701198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B44B54-E653-1E41-A975-7930C6B75F6D}" type="datetimeFigureOut">
              <a:rPr lang="en-US" smtClean="0"/>
              <a:t>3/8/21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81BF2-39EB-884A-802A-7F65B5FF10A6}" type="slidenum">
              <a:rPr lang="en-US" smtClean="0"/>
              <a:t>‹#›</a:t>
            </a:fld>
            <a:endParaRPr lang="en-US"/>
          </a:p>
        </p:txBody>
      </p:sp>
    </p:spTree>
    <p:extLst>
      <p:ext uri="{BB962C8B-B14F-4D97-AF65-F5344CB8AC3E}">
        <p14:creationId xmlns:p14="http://schemas.microsoft.com/office/powerpoint/2010/main" val="2949752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B44B54-E653-1E41-A975-7930C6B75F6D}" type="datetimeFigureOut">
              <a:rPr lang="en-US" smtClean="0"/>
              <a:t>3/8/21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81BF2-39EB-884A-802A-7F65B5FF10A6}" type="slidenum">
              <a:rPr lang="en-US" smtClean="0"/>
              <a:t>‹#›</a:t>
            </a:fld>
            <a:endParaRPr lang="en-US"/>
          </a:p>
        </p:txBody>
      </p:sp>
    </p:spTree>
    <p:extLst>
      <p:ext uri="{BB962C8B-B14F-4D97-AF65-F5344CB8AC3E}">
        <p14:creationId xmlns:p14="http://schemas.microsoft.com/office/powerpoint/2010/main" val="2278388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B44B54-E653-1E41-A975-7930C6B75F6D}" type="datetimeFigureOut">
              <a:rPr lang="en-US" smtClean="0"/>
              <a:t>3/8/21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81BF2-39EB-884A-802A-7F65B5FF10A6}" type="slidenum">
              <a:rPr lang="en-US" smtClean="0"/>
              <a:t>‹#›</a:t>
            </a:fld>
            <a:endParaRPr lang="en-US"/>
          </a:p>
        </p:txBody>
      </p:sp>
    </p:spTree>
    <p:extLst>
      <p:ext uri="{BB962C8B-B14F-4D97-AF65-F5344CB8AC3E}">
        <p14:creationId xmlns:p14="http://schemas.microsoft.com/office/powerpoint/2010/main" val="1443810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B44B54-E653-1E41-A975-7930C6B75F6D}" type="datetimeFigureOut">
              <a:rPr lang="en-US" smtClean="0"/>
              <a:t>3/8/21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E81BF2-39EB-884A-802A-7F65B5FF10A6}" type="slidenum">
              <a:rPr lang="en-US" smtClean="0"/>
              <a:t>‹#›</a:t>
            </a:fld>
            <a:endParaRPr lang="en-US"/>
          </a:p>
        </p:txBody>
      </p:sp>
    </p:spTree>
    <p:extLst>
      <p:ext uri="{BB962C8B-B14F-4D97-AF65-F5344CB8AC3E}">
        <p14:creationId xmlns:p14="http://schemas.microsoft.com/office/powerpoint/2010/main" val="1293959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B44B54-E653-1E41-A975-7930C6B75F6D}" type="datetimeFigureOut">
              <a:rPr lang="en-US" smtClean="0"/>
              <a:t>3/8/21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E81BF2-39EB-884A-802A-7F65B5FF10A6}" type="slidenum">
              <a:rPr lang="en-US" smtClean="0"/>
              <a:t>‹#›</a:t>
            </a:fld>
            <a:endParaRPr lang="en-US"/>
          </a:p>
        </p:txBody>
      </p:sp>
    </p:spTree>
    <p:extLst>
      <p:ext uri="{BB962C8B-B14F-4D97-AF65-F5344CB8AC3E}">
        <p14:creationId xmlns:p14="http://schemas.microsoft.com/office/powerpoint/2010/main" val="1621097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B44B54-E653-1E41-A975-7930C6B75F6D}" type="datetimeFigureOut">
              <a:rPr lang="en-US" smtClean="0"/>
              <a:t>3/8/21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E81BF2-39EB-884A-802A-7F65B5FF10A6}" type="slidenum">
              <a:rPr lang="en-US" smtClean="0"/>
              <a:t>‹#›</a:t>
            </a:fld>
            <a:endParaRPr lang="en-US"/>
          </a:p>
        </p:txBody>
      </p:sp>
    </p:spTree>
    <p:extLst>
      <p:ext uri="{BB962C8B-B14F-4D97-AF65-F5344CB8AC3E}">
        <p14:creationId xmlns:p14="http://schemas.microsoft.com/office/powerpoint/2010/main" val="653358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B44B54-E653-1E41-A975-7930C6B75F6D}" type="datetimeFigureOut">
              <a:rPr lang="en-US" smtClean="0"/>
              <a:t>3/8/21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81BF2-39EB-884A-802A-7F65B5FF10A6}" type="slidenum">
              <a:rPr lang="en-US" smtClean="0"/>
              <a:t>‹#›</a:t>
            </a:fld>
            <a:endParaRPr lang="en-US"/>
          </a:p>
        </p:txBody>
      </p:sp>
    </p:spTree>
    <p:extLst>
      <p:ext uri="{BB962C8B-B14F-4D97-AF65-F5344CB8AC3E}">
        <p14:creationId xmlns:p14="http://schemas.microsoft.com/office/powerpoint/2010/main" val="4110219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B44B54-E653-1E41-A975-7930C6B75F6D}" type="datetimeFigureOut">
              <a:rPr lang="en-US" smtClean="0"/>
              <a:t>3/8/21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81BF2-39EB-884A-802A-7F65B5FF10A6}" type="slidenum">
              <a:rPr lang="en-US" smtClean="0"/>
              <a:t>‹#›</a:t>
            </a:fld>
            <a:endParaRPr lang="en-US"/>
          </a:p>
        </p:txBody>
      </p:sp>
    </p:spTree>
    <p:extLst>
      <p:ext uri="{BB962C8B-B14F-4D97-AF65-F5344CB8AC3E}">
        <p14:creationId xmlns:p14="http://schemas.microsoft.com/office/powerpoint/2010/main" val="11610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B44B54-E653-1E41-A975-7930C6B75F6D}" type="datetimeFigureOut">
              <a:rPr lang="en-US" smtClean="0"/>
              <a:t>3/8/21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E81BF2-39EB-884A-802A-7F65B5FF10A6}" type="slidenum">
              <a:rPr lang="en-US" smtClean="0"/>
              <a:t>‹#›</a:t>
            </a:fld>
            <a:endParaRPr lang="en-US"/>
          </a:p>
        </p:txBody>
      </p:sp>
    </p:spTree>
    <p:extLst>
      <p:ext uri="{BB962C8B-B14F-4D97-AF65-F5344CB8AC3E}">
        <p14:creationId xmlns:p14="http://schemas.microsoft.com/office/powerpoint/2010/main" val="311626911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881963"/>
          </a:xfrm>
        </p:spPr>
        <p:txBody>
          <a:bodyPr/>
          <a:lstStyle/>
          <a:p>
            <a:r>
              <a:rPr lang="en-GB" b="1" u="sng" dirty="0"/>
              <a:t>How did Fidel Castro consolidate power?</a:t>
            </a:r>
          </a:p>
        </p:txBody>
      </p:sp>
      <p:sp>
        <p:nvSpPr>
          <p:cNvPr id="3" name="Subtitle 2"/>
          <p:cNvSpPr>
            <a:spLocks noGrp="1"/>
          </p:cNvSpPr>
          <p:nvPr>
            <p:ph type="subTitle" idx="1"/>
          </p:nvPr>
        </p:nvSpPr>
        <p:spPr>
          <a:xfrm>
            <a:off x="0" y="1996521"/>
            <a:ext cx="9144000" cy="980594"/>
          </a:xfrm>
        </p:spPr>
        <p:txBody>
          <a:bodyPr>
            <a:normAutofit/>
          </a:bodyPr>
          <a:lstStyle/>
          <a:p>
            <a:r>
              <a:rPr lang="en-GB" sz="3200" b="1" i="1" dirty="0">
                <a:solidFill>
                  <a:srgbClr val="FF0000"/>
                </a:solidFill>
              </a:rPr>
              <a:t>L/O – To identify and analyse the methods Castro used in his consolidation of power up to 1976</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1164" y="3158311"/>
            <a:ext cx="5829004" cy="3278815"/>
          </a:xfrm>
          <a:prstGeom prst="rect">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9434" y="3024582"/>
            <a:ext cx="2652610" cy="3546271"/>
          </a:xfrm>
          <a:prstGeom prst="rect">
            <a:avLst/>
          </a:prstGeom>
          <a:ln>
            <a:noFill/>
          </a:ln>
          <a:effectLst>
            <a:softEdge rad="112500"/>
          </a:effectLst>
        </p:spPr>
      </p:pic>
    </p:spTree>
    <p:extLst>
      <p:ext uri="{BB962C8B-B14F-4D97-AF65-F5344CB8AC3E}">
        <p14:creationId xmlns:p14="http://schemas.microsoft.com/office/powerpoint/2010/main" val="1081121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a:t>Channels</a:t>
            </a:r>
            <a:r>
              <a:rPr lang="fi-FI" dirty="0"/>
              <a:t> for opposition</a:t>
            </a:r>
          </a:p>
        </p:txBody>
      </p:sp>
      <p:sp>
        <p:nvSpPr>
          <p:cNvPr id="3" name="Sisällön paikkamerkki 2"/>
          <p:cNvSpPr>
            <a:spLocks noGrp="1"/>
          </p:cNvSpPr>
          <p:nvPr>
            <p:ph idx="1"/>
          </p:nvPr>
        </p:nvSpPr>
        <p:spPr/>
        <p:txBody>
          <a:bodyPr>
            <a:normAutofit fontScale="70000" lnSpcReduction="20000"/>
          </a:bodyPr>
          <a:lstStyle/>
          <a:p>
            <a:pPr marL="0" indent="0">
              <a:buNone/>
            </a:pPr>
            <a:endParaRPr lang="fi-FI" dirty="0"/>
          </a:p>
          <a:p>
            <a:r>
              <a:rPr lang="fi-FI" dirty="0"/>
              <a:t>Federation of </a:t>
            </a:r>
            <a:r>
              <a:rPr lang="fi-FI" dirty="0" err="1"/>
              <a:t>University</a:t>
            </a:r>
            <a:r>
              <a:rPr lang="fi-FI" dirty="0"/>
              <a:t> </a:t>
            </a:r>
            <a:r>
              <a:rPr lang="fi-FI" dirty="0" err="1"/>
              <a:t>Students</a:t>
            </a:r>
            <a:r>
              <a:rPr lang="fi-FI" dirty="0"/>
              <a:t> – </a:t>
            </a:r>
            <a:r>
              <a:rPr lang="fi-FI" dirty="0" err="1"/>
              <a:t>Oct</a:t>
            </a:r>
            <a:r>
              <a:rPr lang="fi-FI" dirty="0"/>
              <a:t> 1959 Castro </a:t>
            </a:r>
            <a:r>
              <a:rPr lang="fi-FI" dirty="0" err="1"/>
              <a:t>intervened</a:t>
            </a:r>
            <a:r>
              <a:rPr lang="fi-FI" dirty="0"/>
              <a:t> in </a:t>
            </a:r>
            <a:r>
              <a:rPr lang="fi-FI" dirty="0" err="1"/>
              <a:t>the</a:t>
            </a:r>
            <a:r>
              <a:rPr lang="fi-FI" dirty="0"/>
              <a:t> </a:t>
            </a:r>
            <a:r>
              <a:rPr lang="fi-FI" dirty="0" err="1"/>
              <a:t>election</a:t>
            </a:r>
            <a:r>
              <a:rPr lang="fi-FI" dirty="0"/>
              <a:t> and </a:t>
            </a:r>
            <a:r>
              <a:rPr lang="fi-FI" dirty="0" err="1"/>
              <a:t>his</a:t>
            </a:r>
            <a:r>
              <a:rPr lang="fi-FI" dirty="0"/>
              <a:t> </a:t>
            </a:r>
            <a:r>
              <a:rPr lang="fi-FI" dirty="0" err="1"/>
              <a:t>candidate</a:t>
            </a:r>
            <a:r>
              <a:rPr lang="fi-FI" dirty="0"/>
              <a:t> </a:t>
            </a:r>
            <a:r>
              <a:rPr lang="fi-FI" dirty="0" err="1"/>
              <a:t>Cubelas</a:t>
            </a:r>
            <a:r>
              <a:rPr lang="fi-FI" dirty="0"/>
              <a:t> </a:t>
            </a:r>
            <a:r>
              <a:rPr lang="fi-FI" dirty="0" err="1"/>
              <a:t>was</a:t>
            </a:r>
            <a:r>
              <a:rPr lang="fi-FI" dirty="0"/>
              <a:t> </a:t>
            </a:r>
            <a:r>
              <a:rPr lang="fi-FI" dirty="0" err="1"/>
              <a:t>elected</a:t>
            </a:r>
            <a:r>
              <a:rPr lang="fi-FI" dirty="0"/>
              <a:t> and </a:t>
            </a:r>
            <a:r>
              <a:rPr lang="fi-FI" dirty="0" err="1"/>
              <a:t>aligned</a:t>
            </a:r>
            <a:r>
              <a:rPr lang="fi-FI" dirty="0"/>
              <a:t> </a:t>
            </a:r>
            <a:r>
              <a:rPr lang="fi-FI" dirty="0" err="1"/>
              <a:t>the</a:t>
            </a:r>
            <a:r>
              <a:rPr lang="fi-FI" dirty="0"/>
              <a:t> </a:t>
            </a:r>
            <a:r>
              <a:rPr lang="fi-FI" dirty="0" err="1"/>
              <a:t>union</a:t>
            </a:r>
            <a:r>
              <a:rPr lang="fi-FI" dirty="0"/>
              <a:t> </a:t>
            </a:r>
            <a:r>
              <a:rPr lang="fi-FI" dirty="0" err="1"/>
              <a:t>with</a:t>
            </a:r>
            <a:r>
              <a:rPr lang="fi-FI" dirty="0"/>
              <a:t> </a:t>
            </a:r>
            <a:r>
              <a:rPr lang="fi-FI" dirty="0" err="1"/>
              <a:t>the</a:t>
            </a:r>
            <a:r>
              <a:rPr lang="fi-FI" dirty="0"/>
              <a:t> </a:t>
            </a:r>
            <a:r>
              <a:rPr lang="fi-FI" dirty="0" err="1"/>
              <a:t>regime</a:t>
            </a:r>
            <a:r>
              <a:rPr lang="fi-FI" dirty="0"/>
              <a:t>.</a:t>
            </a:r>
          </a:p>
          <a:p>
            <a:r>
              <a:rPr lang="fi-FI" dirty="0"/>
              <a:t>The </a:t>
            </a:r>
            <a:r>
              <a:rPr lang="fi-FI" dirty="0" err="1"/>
              <a:t>trade</a:t>
            </a:r>
            <a:r>
              <a:rPr lang="fi-FI" dirty="0"/>
              <a:t> </a:t>
            </a:r>
            <a:r>
              <a:rPr lang="fi-FI" dirty="0" err="1"/>
              <a:t>Unions</a:t>
            </a:r>
            <a:r>
              <a:rPr lang="fi-FI" dirty="0"/>
              <a:t> ;  </a:t>
            </a:r>
            <a:r>
              <a:rPr lang="fi-FI" dirty="0" err="1"/>
              <a:t>Confederation</a:t>
            </a:r>
            <a:r>
              <a:rPr lang="fi-FI" dirty="0"/>
              <a:t> of </a:t>
            </a:r>
            <a:r>
              <a:rPr lang="fi-FI" dirty="0" err="1"/>
              <a:t>Cuban</a:t>
            </a:r>
            <a:r>
              <a:rPr lang="fi-FI" dirty="0"/>
              <a:t> </a:t>
            </a:r>
            <a:r>
              <a:rPr lang="fi-FI" dirty="0" err="1"/>
              <a:t>Workers</a:t>
            </a:r>
            <a:r>
              <a:rPr lang="fi-FI" dirty="0"/>
              <a:t> (CTC) </a:t>
            </a:r>
            <a:r>
              <a:rPr lang="fi-FI" dirty="0" err="1"/>
              <a:t>held</a:t>
            </a:r>
            <a:r>
              <a:rPr lang="fi-FI" dirty="0"/>
              <a:t> a </a:t>
            </a:r>
            <a:r>
              <a:rPr lang="fi-FI" dirty="0" err="1"/>
              <a:t>congress</a:t>
            </a:r>
            <a:r>
              <a:rPr lang="fi-FI" dirty="0"/>
              <a:t> in </a:t>
            </a:r>
            <a:r>
              <a:rPr lang="fi-FI" dirty="0" err="1"/>
              <a:t>Nov</a:t>
            </a:r>
            <a:r>
              <a:rPr lang="fi-FI" dirty="0"/>
              <a:t> 1959. </a:t>
            </a:r>
            <a:r>
              <a:rPr lang="fi-FI" dirty="0" err="1"/>
              <a:t>The</a:t>
            </a:r>
            <a:r>
              <a:rPr lang="fi-FI" dirty="0"/>
              <a:t> </a:t>
            </a:r>
            <a:r>
              <a:rPr lang="fi-FI" dirty="0" err="1"/>
              <a:t>leaders</a:t>
            </a:r>
            <a:r>
              <a:rPr lang="fi-FI" dirty="0"/>
              <a:t> </a:t>
            </a:r>
            <a:r>
              <a:rPr lang="fi-FI" dirty="0" err="1"/>
              <a:t>aligned</a:t>
            </a:r>
            <a:r>
              <a:rPr lang="fi-FI" dirty="0"/>
              <a:t> </a:t>
            </a:r>
            <a:r>
              <a:rPr lang="fi-FI" dirty="0" err="1"/>
              <a:t>with</a:t>
            </a:r>
            <a:r>
              <a:rPr lang="fi-FI" dirty="0"/>
              <a:t> </a:t>
            </a:r>
            <a:r>
              <a:rPr lang="fi-FI" dirty="0" err="1"/>
              <a:t>the</a:t>
            </a:r>
            <a:r>
              <a:rPr lang="fi-FI" dirty="0"/>
              <a:t> </a:t>
            </a:r>
            <a:r>
              <a:rPr lang="fi-FI" dirty="0" err="1"/>
              <a:t>regime</a:t>
            </a:r>
            <a:r>
              <a:rPr lang="fi-FI" dirty="0"/>
              <a:t>.</a:t>
            </a:r>
          </a:p>
          <a:p>
            <a:r>
              <a:rPr lang="fi-FI" dirty="0"/>
              <a:t>In 1970 opposition </a:t>
            </a:r>
            <a:r>
              <a:rPr lang="fi-FI" dirty="0" err="1"/>
              <a:t>against</a:t>
            </a:r>
            <a:r>
              <a:rPr lang="fi-FI" dirty="0"/>
              <a:t> </a:t>
            </a:r>
            <a:r>
              <a:rPr lang="fi-FI" dirty="0" err="1"/>
              <a:t>poor</a:t>
            </a:r>
            <a:r>
              <a:rPr lang="fi-FI" dirty="0"/>
              <a:t> </a:t>
            </a:r>
            <a:r>
              <a:rPr lang="fi-FI" dirty="0" err="1"/>
              <a:t>productivity</a:t>
            </a:r>
            <a:r>
              <a:rPr lang="fi-FI" dirty="0"/>
              <a:t>→ Castro </a:t>
            </a:r>
            <a:r>
              <a:rPr lang="fi-FI" dirty="0" err="1"/>
              <a:t>admitted</a:t>
            </a:r>
            <a:r>
              <a:rPr lang="fi-FI" dirty="0"/>
              <a:t> </a:t>
            </a:r>
            <a:r>
              <a:rPr lang="fi-FI" dirty="0" err="1"/>
              <a:t>mistakes</a:t>
            </a:r>
            <a:r>
              <a:rPr lang="fi-FI" dirty="0"/>
              <a:t> and </a:t>
            </a:r>
            <a:r>
              <a:rPr lang="fi-FI" dirty="0" err="1"/>
              <a:t>argued</a:t>
            </a:r>
            <a:r>
              <a:rPr lang="fi-FI" dirty="0"/>
              <a:t> for </a:t>
            </a:r>
            <a:r>
              <a:rPr lang="fi-FI" dirty="0" err="1"/>
              <a:t>more</a:t>
            </a:r>
            <a:r>
              <a:rPr lang="fi-FI" dirty="0"/>
              <a:t> </a:t>
            </a:r>
            <a:r>
              <a:rPr lang="fi-FI" dirty="0" err="1"/>
              <a:t>democratic</a:t>
            </a:r>
            <a:r>
              <a:rPr lang="fi-FI" dirty="0"/>
              <a:t> </a:t>
            </a:r>
            <a:r>
              <a:rPr lang="fi-FI" dirty="0" err="1"/>
              <a:t>reforms</a:t>
            </a:r>
            <a:r>
              <a:rPr lang="fi-FI" dirty="0"/>
              <a:t>.</a:t>
            </a:r>
          </a:p>
          <a:p>
            <a:r>
              <a:rPr lang="fi-FI" dirty="0"/>
              <a:t>CDR – </a:t>
            </a:r>
            <a:r>
              <a:rPr lang="fi-FI" dirty="0" err="1"/>
              <a:t>Committee</a:t>
            </a:r>
            <a:r>
              <a:rPr lang="fi-FI" dirty="0"/>
              <a:t> for </a:t>
            </a:r>
            <a:r>
              <a:rPr lang="fi-FI" dirty="0" err="1"/>
              <a:t>the</a:t>
            </a:r>
            <a:r>
              <a:rPr lang="fi-FI" dirty="0"/>
              <a:t> </a:t>
            </a:r>
            <a:r>
              <a:rPr lang="fi-FI" dirty="0" err="1"/>
              <a:t>defense</a:t>
            </a:r>
            <a:r>
              <a:rPr lang="fi-FI" dirty="0"/>
              <a:t> of </a:t>
            </a:r>
            <a:r>
              <a:rPr lang="fi-FI" dirty="0" err="1"/>
              <a:t>the</a:t>
            </a:r>
            <a:r>
              <a:rPr lang="fi-FI" dirty="0"/>
              <a:t> </a:t>
            </a:r>
            <a:r>
              <a:rPr lang="fi-FI" dirty="0" err="1"/>
              <a:t>Revolution</a:t>
            </a:r>
            <a:endParaRPr lang="fi-FI" dirty="0"/>
          </a:p>
          <a:p>
            <a:r>
              <a:rPr lang="fi-FI" dirty="0"/>
              <a:t>A </a:t>
            </a:r>
            <a:r>
              <a:rPr lang="fi-FI" dirty="0" err="1"/>
              <a:t>created</a:t>
            </a:r>
            <a:r>
              <a:rPr lang="fi-FI" dirty="0"/>
              <a:t> </a:t>
            </a:r>
            <a:r>
              <a:rPr lang="fi-FI" dirty="0" err="1"/>
              <a:t>militia</a:t>
            </a:r>
            <a:r>
              <a:rPr lang="fi-FI" dirty="0"/>
              <a:t> of </a:t>
            </a:r>
            <a:r>
              <a:rPr lang="fi-FI" dirty="0" err="1"/>
              <a:t>tens</a:t>
            </a:r>
            <a:r>
              <a:rPr lang="fi-FI" dirty="0"/>
              <a:t> of </a:t>
            </a:r>
            <a:r>
              <a:rPr lang="fi-FI" dirty="0" err="1"/>
              <a:t>thousands</a:t>
            </a:r>
            <a:r>
              <a:rPr lang="fi-FI" dirty="0"/>
              <a:t> of </a:t>
            </a:r>
            <a:r>
              <a:rPr lang="fi-FI" dirty="0" err="1"/>
              <a:t>supporters</a:t>
            </a:r>
            <a:r>
              <a:rPr lang="fi-FI" dirty="0"/>
              <a:t> </a:t>
            </a:r>
            <a:r>
              <a:rPr lang="fi-FI" dirty="0" err="1"/>
              <a:t>given</a:t>
            </a:r>
            <a:r>
              <a:rPr lang="fi-FI" dirty="0"/>
              <a:t> </a:t>
            </a:r>
            <a:r>
              <a:rPr lang="fi-FI" dirty="0" err="1"/>
              <a:t>the</a:t>
            </a:r>
            <a:r>
              <a:rPr lang="fi-FI" dirty="0"/>
              <a:t> </a:t>
            </a:r>
            <a:r>
              <a:rPr lang="fi-FI" dirty="0" err="1"/>
              <a:t>task</a:t>
            </a:r>
            <a:r>
              <a:rPr lang="fi-FI" dirty="0"/>
              <a:t> to </a:t>
            </a:r>
            <a:r>
              <a:rPr lang="fi-FI" dirty="0" err="1"/>
              <a:t>build</a:t>
            </a:r>
            <a:r>
              <a:rPr lang="fi-FI" dirty="0"/>
              <a:t> </a:t>
            </a:r>
            <a:r>
              <a:rPr lang="fi-FI" dirty="0" err="1"/>
              <a:t>support</a:t>
            </a:r>
            <a:r>
              <a:rPr lang="fi-FI" dirty="0"/>
              <a:t>, </a:t>
            </a:r>
            <a:r>
              <a:rPr lang="fi-FI" dirty="0" err="1"/>
              <a:t>intimidate</a:t>
            </a:r>
            <a:r>
              <a:rPr lang="fi-FI" dirty="0"/>
              <a:t> </a:t>
            </a:r>
            <a:r>
              <a:rPr lang="fi-FI" dirty="0" err="1"/>
              <a:t>internal</a:t>
            </a:r>
            <a:r>
              <a:rPr lang="fi-FI" dirty="0"/>
              <a:t> </a:t>
            </a:r>
            <a:r>
              <a:rPr lang="fi-FI" dirty="0" err="1"/>
              <a:t>opponents</a:t>
            </a:r>
            <a:r>
              <a:rPr lang="fi-FI" dirty="0"/>
              <a:t> and to </a:t>
            </a:r>
            <a:r>
              <a:rPr lang="fi-FI" dirty="0" err="1"/>
              <a:t>defend</a:t>
            </a:r>
            <a:r>
              <a:rPr lang="fi-FI" dirty="0"/>
              <a:t> </a:t>
            </a:r>
            <a:r>
              <a:rPr lang="fi-FI" dirty="0" err="1"/>
              <a:t>Cuba</a:t>
            </a:r>
            <a:r>
              <a:rPr lang="fi-FI" dirty="0"/>
              <a:t> </a:t>
            </a:r>
            <a:r>
              <a:rPr lang="fi-FI" dirty="0" err="1"/>
              <a:t>against</a:t>
            </a:r>
            <a:r>
              <a:rPr lang="fi-FI" dirty="0"/>
              <a:t> </a:t>
            </a:r>
            <a:r>
              <a:rPr lang="fi-FI" dirty="0" err="1"/>
              <a:t>external</a:t>
            </a:r>
            <a:r>
              <a:rPr lang="fi-FI" dirty="0"/>
              <a:t> </a:t>
            </a:r>
            <a:r>
              <a:rPr lang="fi-FI" dirty="0" err="1"/>
              <a:t>enemies</a:t>
            </a:r>
            <a:r>
              <a:rPr lang="fi-FI" dirty="0"/>
              <a:t>.</a:t>
            </a:r>
          </a:p>
          <a:p>
            <a:r>
              <a:rPr lang="fi-FI" dirty="0" err="1"/>
              <a:t>Sept</a:t>
            </a:r>
            <a:r>
              <a:rPr lang="fi-FI" dirty="0"/>
              <a:t> 1960 CDR set </a:t>
            </a:r>
            <a:r>
              <a:rPr lang="fi-FI" dirty="0" err="1"/>
              <a:t>up</a:t>
            </a:r>
            <a:r>
              <a:rPr lang="fi-FI" dirty="0"/>
              <a:t> in </a:t>
            </a:r>
            <a:r>
              <a:rPr lang="fi-FI" dirty="0" err="1"/>
              <a:t>every</a:t>
            </a:r>
            <a:r>
              <a:rPr lang="fi-FI" dirty="0"/>
              <a:t> city </a:t>
            </a:r>
            <a:r>
              <a:rPr lang="fi-FI" dirty="0" err="1"/>
              <a:t>district</a:t>
            </a:r>
            <a:r>
              <a:rPr lang="fi-FI" dirty="0"/>
              <a:t>, </a:t>
            </a:r>
            <a:r>
              <a:rPr lang="fi-FI" dirty="0" err="1"/>
              <a:t>large</a:t>
            </a:r>
            <a:r>
              <a:rPr lang="fi-FI" dirty="0"/>
              <a:t> </a:t>
            </a:r>
            <a:r>
              <a:rPr lang="fi-FI" dirty="0" err="1"/>
              <a:t>building</a:t>
            </a:r>
            <a:r>
              <a:rPr lang="fi-FI" dirty="0"/>
              <a:t> and </a:t>
            </a:r>
            <a:r>
              <a:rPr lang="fi-FI" dirty="0" err="1"/>
              <a:t>factory</a:t>
            </a:r>
            <a:r>
              <a:rPr lang="fi-FI" dirty="0"/>
              <a:t>. </a:t>
            </a:r>
            <a:r>
              <a:rPr lang="fi-FI" dirty="0" err="1"/>
              <a:t>They</a:t>
            </a:r>
            <a:r>
              <a:rPr lang="fi-FI" dirty="0"/>
              <a:t> </a:t>
            </a:r>
            <a:r>
              <a:rPr lang="fi-FI" dirty="0" err="1"/>
              <a:t>identified</a:t>
            </a:r>
            <a:r>
              <a:rPr lang="fi-FI" dirty="0"/>
              <a:t> </a:t>
            </a:r>
            <a:r>
              <a:rPr lang="fi-FI" dirty="0" err="1"/>
              <a:t>enemies</a:t>
            </a:r>
            <a:r>
              <a:rPr lang="fi-FI" dirty="0"/>
              <a:t> of </a:t>
            </a:r>
            <a:r>
              <a:rPr lang="fi-FI" dirty="0" err="1"/>
              <a:t>the</a:t>
            </a:r>
            <a:r>
              <a:rPr lang="fi-FI" dirty="0"/>
              <a:t> </a:t>
            </a:r>
            <a:r>
              <a:rPr lang="fi-FI" dirty="0" err="1"/>
              <a:t>revolution</a:t>
            </a:r>
            <a:r>
              <a:rPr lang="fi-FI" dirty="0"/>
              <a:t>, </a:t>
            </a:r>
            <a:r>
              <a:rPr lang="fi-FI" dirty="0" err="1"/>
              <a:t>supress</a:t>
            </a:r>
            <a:r>
              <a:rPr lang="fi-FI" dirty="0"/>
              <a:t> </a:t>
            </a:r>
            <a:r>
              <a:rPr lang="fi-FI" dirty="0" err="1"/>
              <a:t>counter</a:t>
            </a:r>
            <a:r>
              <a:rPr lang="fi-FI" dirty="0"/>
              <a:t> </a:t>
            </a:r>
            <a:r>
              <a:rPr lang="fi-FI" dirty="0" err="1"/>
              <a:t>revolution</a:t>
            </a:r>
            <a:r>
              <a:rPr lang="fi-FI" dirty="0"/>
              <a:t>. </a:t>
            </a:r>
            <a:r>
              <a:rPr lang="fi-FI" dirty="0" err="1"/>
              <a:t>Members</a:t>
            </a:r>
            <a:r>
              <a:rPr lang="fi-FI" dirty="0"/>
              <a:t> </a:t>
            </a:r>
            <a:r>
              <a:rPr lang="fi-FI" dirty="0" err="1"/>
              <a:t>were</a:t>
            </a:r>
            <a:r>
              <a:rPr lang="fi-FI" dirty="0"/>
              <a:t> </a:t>
            </a:r>
            <a:r>
              <a:rPr lang="fi-FI" dirty="0" err="1"/>
              <a:t>over</a:t>
            </a:r>
            <a:r>
              <a:rPr lang="fi-FI" dirty="0"/>
              <a:t> 7 </a:t>
            </a:r>
            <a:r>
              <a:rPr lang="fi-FI" dirty="0" err="1"/>
              <a:t>million</a:t>
            </a:r>
            <a:r>
              <a:rPr lang="fi-FI" dirty="0"/>
              <a:t> – </a:t>
            </a:r>
            <a:r>
              <a:rPr lang="fi-FI" dirty="0" err="1"/>
              <a:t>helping</a:t>
            </a:r>
            <a:r>
              <a:rPr lang="fi-FI" dirty="0"/>
              <a:t> </a:t>
            </a:r>
            <a:r>
              <a:rPr lang="fi-FI" dirty="0" err="1"/>
              <a:t>build</a:t>
            </a:r>
            <a:r>
              <a:rPr lang="fi-FI" dirty="0"/>
              <a:t> </a:t>
            </a:r>
            <a:r>
              <a:rPr lang="fi-FI" dirty="0" err="1"/>
              <a:t>support</a:t>
            </a:r>
            <a:r>
              <a:rPr lang="fi-FI" dirty="0"/>
              <a:t> and </a:t>
            </a:r>
            <a:r>
              <a:rPr lang="fi-FI" dirty="0" err="1"/>
              <a:t>identification</a:t>
            </a:r>
            <a:r>
              <a:rPr lang="fi-FI" dirty="0"/>
              <a:t> of </a:t>
            </a:r>
            <a:r>
              <a:rPr lang="fi-FI" dirty="0" err="1"/>
              <a:t>the</a:t>
            </a:r>
            <a:r>
              <a:rPr lang="fi-FI" dirty="0"/>
              <a:t> </a:t>
            </a:r>
            <a:r>
              <a:rPr lang="fi-FI" dirty="0" err="1"/>
              <a:t>revolution</a:t>
            </a:r>
            <a:r>
              <a:rPr lang="fi-FI" dirty="0"/>
              <a:t>.</a:t>
            </a:r>
          </a:p>
        </p:txBody>
      </p:sp>
    </p:spTree>
    <p:extLst>
      <p:ext uri="{BB962C8B-B14F-4D97-AF65-F5344CB8AC3E}">
        <p14:creationId xmlns:p14="http://schemas.microsoft.com/office/powerpoint/2010/main" val="4253268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err="1"/>
              <a:t>Elimination</a:t>
            </a:r>
            <a:r>
              <a:rPr lang="fi-FI" dirty="0"/>
              <a:t> of opposition&amp; </a:t>
            </a:r>
            <a:r>
              <a:rPr lang="fi-FI" dirty="0" err="1"/>
              <a:t>formation</a:t>
            </a:r>
            <a:r>
              <a:rPr lang="fi-FI" dirty="0"/>
              <a:t> of the new </a:t>
            </a:r>
            <a:r>
              <a:rPr lang="fi-FI" dirty="0" err="1"/>
              <a:t>communist</a:t>
            </a:r>
            <a:r>
              <a:rPr lang="fi-FI" dirty="0"/>
              <a:t> party</a:t>
            </a:r>
          </a:p>
        </p:txBody>
      </p:sp>
      <p:sp>
        <p:nvSpPr>
          <p:cNvPr id="3" name="Sisällön paikkamerkki 2"/>
          <p:cNvSpPr>
            <a:spLocks noGrp="1"/>
          </p:cNvSpPr>
          <p:nvPr>
            <p:ph idx="1"/>
          </p:nvPr>
        </p:nvSpPr>
        <p:spPr/>
        <p:txBody>
          <a:bodyPr>
            <a:normAutofit fontScale="85000" lnSpcReduction="20000"/>
          </a:bodyPr>
          <a:lstStyle/>
          <a:p>
            <a:r>
              <a:rPr lang="fi-FI" dirty="0" err="1"/>
              <a:t>Matos</a:t>
            </a:r>
            <a:r>
              <a:rPr lang="fi-FI" dirty="0"/>
              <a:t> (</a:t>
            </a:r>
            <a:r>
              <a:rPr lang="fi-FI" dirty="0" err="1"/>
              <a:t>one</a:t>
            </a:r>
            <a:r>
              <a:rPr lang="fi-FI" dirty="0"/>
              <a:t> of </a:t>
            </a:r>
            <a:r>
              <a:rPr lang="fi-FI" dirty="0" err="1"/>
              <a:t>the</a:t>
            </a:r>
            <a:r>
              <a:rPr lang="fi-FI" dirty="0"/>
              <a:t> </a:t>
            </a:r>
            <a:r>
              <a:rPr lang="fi-FI" dirty="0" err="1"/>
              <a:t>leading</a:t>
            </a:r>
            <a:r>
              <a:rPr lang="fi-FI" dirty="0"/>
              <a:t> </a:t>
            </a:r>
            <a:r>
              <a:rPr lang="fi-FI" dirty="0" err="1"/>
              <a:t>figures</a:t>
            </a:r>
            <a:r>
              <a:rPr lang="fi-FI" dirty="0"/>
              <a:t> of </a:t>
            </a:r>
            <a:r>
              <a:rPr lang="fi-FI" dirty="0" err="1"/>
              <a:t>the</a:t>
            </a:r>
            <a:r>
              <a:rPr lang="fi-FI" dirty="0"/>
              <a:t> </a:t>
            </a:r>
            <a:r>
              <a:rPr lang="fi-FI" dirty="0" err="1"/>
              <a:t>revolution</a:t>
            </a:r>
            <a:r>
              <a:rPr lang="fi-FI" dirty="0"/>
              <a:t>)</a:t>
            </a:r>
          </a:p>
          <a:p>
            <a:r>
              <a:rPr lang="fi-FI" dirty="0" err="1"/>
              <a:t>Urrutia</a:t>
            </a:r>
            <a:r>
              <a:rPr lang="fi-FI" dirty="0"/>
              <a:t> ( </a:t>
            </a:r>
            <a:r>
              <a:rPr lang="fi-FI" dirty="0" err="1"/>
              <a:t>president</a:t>
            </a:r>
            <a:r>
              <a:rPr lang="fi-FI" dirty="0"/>
              <a:t>)</a:t>
            </a:r>
          </a:p>
          <a:p>
            <a:r>
              <a:rPr lang="fi-FI" dirty="0" err="1"/>
              <a:t>Escalante</a:t>
            </a:r>
            <a:r>
              <a:rPr lang="fi-FI" dirty="0"/>
              <a:t>, a </a:t>
            </a:r>
            <a:r>
              <a:rPr lang="fi-FI" dirty="0" err="1"/>
              <a:t>communist</a:t>
            </a:r>
            <a:r>
              <a:rPr lang="fi-FI" dirty="0"/>
              <a:t> </a:t>
            </a:r>
            <a:r>
              <a:rPr lang="fi-FI" dirty="0" err="1"/>
              <a:t>leader</a:t>
            </a:r>
            <a:r>
              <a:rPr lang="fi-FI" dirty="0"/>
              <a:t> ( ORI, </a:t>
            </a:r>
            <a:r>
              <a:rPr lang="fi-FI" dirty="0" err="1"/>
              <a:t>integrated</a:t>
            </a:r>
            <a:r>
              <a:rPr lang="fi-FI" dirty="0"/>
              <a:t> </a:t>
            </a:r>
            <a:r>
              <a:rPr lang="fi-FI" dirty="0" err="1"/>
              <a:t>revolutionary</a:t>
            </a:r>
            <a:r>
              <a:rPr lang="fi-FI" dirty="0"/>
              <a:t> </a:t>
            </a:r>
            <a:r>
              <a:rPr lang="fi-FI" dirty="0" err="1"/>
              <a:t>organisations</a:t>
            </a:r>
            <a:r>
              <a:rPr lang="fi-FI" dirty="0"/>
              <a:t>  = The 26 </a:t>
            </a:r>
            <a:r>
              <a:rPr lang="fi-FI" dirty="0" err="1"/>
              <a:t>movement</a:t>
            </a:r>
            <a:r>
              <a:rPr lang="fi-FI" dirty="0"/>
              <a:t>, PSP, DR- </a:t>
            </a:r>
            <a:r>
              <a:rPr lang="fi-FI" dirty="0" err="1"/>
              <a:t>revolutionary</a:t>
            </a:r>
            <a:r>
              <a:rPr lang="fi-FI" dirty="0"/>
              <a:t> </a:t>
            </a:r>
            <a:r>
              <a:rPr lang="fi-FI" dirty="0" err="1"/>
              <a:t>leaders</a:t>
            </a:r>
            <a:r>
              <a:rPr lang="fi-FI" dirty="0"/>
              <a:t>)</a:t>
            </a:r>
          </a:p>
          <a:p>
            <a:r>
              <a:rPr lang="fi-FI" dirty="0" err="1"/>
              <a:t>Between</a:t>
            </a:r>
            <a:r>
              <a:rPr lang="fi-FI" dirty="0"/>
              <a:t> 1960-66 </a:t>
            </a:r>
            <a:r>
              <a:rPr lang="fi-FI" dirty="0" err="1"/>
              <a:t>counter-revolutionary</a:t>
            </a:r>
            <a:r>
              <a:rPr lang="fi-FI" dirty="0"/>
              <a:t> guerilla </a:t>
            </a:r>
            <a:r>
              <a:rPr lang="fi-FI" dirty="0" err="1"/>
              <a:t>war</a:t>
            </a:r>
            <a:r>
              <a:rPr lang="fi-FI" dirty="0"/>
              <a:t> </a:t>
            </a:r>
            <a:r>
              <a:rPr lang="fi-FI" dirty="0" err="1"/>
              <a:t>against</a:t>
            </a:r>
            <a:r>
              <a:rPr lang="fi-FI" dirty="0"/>
              <a:t> Castro ( </a:t>
            </a:r>
            <a:r>
              <a:rPr lang="fi-FI" dirty="0" err="1"/>
              <a:t>supported</a:t>
            </a:r>
            <a:r>
              <a:rPr lang="fi-FI" dirty="0"/>
              <a:t> </a:t>
            </a:r>
            <a:r>
              <a:rPr lang="fi-FI" dirty="0" err="1"/>
              <a:t>by</a:t>
            </a:r>
            <a:r>
              <a:rPr lang="fi-FI" dirty="0"/>
              <a:t> USA)→  opposition </a:t>
            </a:r>
            <a:r>
              <a:rPr lang="fi-FI" dirty="0" err="1"/>
              <a:t>defeated</a:t>
            </a:r>
            <a:r>
              <a:rPr lang="fi-FI" dirty="0"/>
              <a:t> </a:t>
            </a:r>
            <a:r>
              <a:rPr lang="fi-FI" dirty="0" err="1"/>
              <a:t>by</a:t>
            </a:r>
            <a:r>
              <a:rPr lang="fi-FI" dirty="0"/>
              <a:t> 1966</a:t>
            </a:r>
          </a:p>
          <a:p>
            <a:r>
              <a:rPr lang="fi-FI" dirty="0" err="1"/>
              <a:t>According</a:t>
            </a:r>
            <a:r>
              <a:rPr lang="fi-FI" dirty="0"/>
              <a:t> to US </a:t>
            </a:r>
            <a:r>
              <a:rPr lang="fi-FI" dirty="0" err="1"/>
              <a:t>senate</a:t>
            </a:r>
            <a:r>
              <a:rPr lang="fi-FI" dirty="0"/>
              <a:t> </a:t>
            </a:r>
            <a:r>
              <a:rPr lang="fi-FI" dirty="0" err="1"/>
              <a:t>reports</a:t>
            </a:r>
            <a:r>
              <a:rPr lang="fi-FI" dirty="0"/>
              <a:t>, the </a:t>
            </a:r>
            <a:r>
              <a:rPr lang="fi-FI" dirty="0" err="1"/>
              <a:t>CIA´s</a:t>
            </a:r>
            <a:r>
              <a:rPr lang="fi-FI" dirty="0"/>
              <a:t> </a:t>
            </a:r>
            <a:r>
              <a:rPr lang="fi-FI" dirty="0" err="1"/>
              <a:t>second</a:t>
            </a:r>
            <a:r>
              <a:rPr lang="fi-FI" dirty="0"/>
              <a:t> </a:t>
            </a:r>
            <a:r>
              <a:rPr lang="fi-FI" dirty="0" err="1"/>
              <a:t>largest</a:t>
            </a:r>
            <a:r>
              <a:rPr lang="fi-FI" dirty="0"/>
              <a:t> </a:t>
            </a:r>
            <a:r>
              <a:rPr lang="fi-FI" dirty="0" err="1"/>
              <a:t>station</a:t>
            </a:r>
            <a:r>
              <a:rPr lang="fi-FI" dirty="0"/>
              <a:t> in the </a:t>
            </a:r>
            <a:r>
              <a:rPr lang="fi-FI" dirty="0" err="1"/>
              <a:t>wolrd</a:t>
            </a:r>
            <a:r>
              <a:rPr lang="fi-FI" dirty="0"/>
              <a:t> </a:t>
            </a:r>
            <a:r>
              <a:rPr lang="fi-FI" dirty="0" err="1"/>
              <a:t>was</a:t>
            </a:r>
            <a:r>
              <a:rPr lang="fi-FI" dirty="0"/>
              <a:t> </a:t>
            </a:r>
            <a:r>
              <a:rPr lang="fi-FI" dirty="0" err="1"/>
              <a:t>based</a:t>
            </a:r>
            <a:r>
              <a:rPr lang="fi-FI" dirty="0"/>
              <a:t> in Florida</a:t>
            </a:r>
          </a:p>
          <a:p>
            <a:pPr marL="0" indent="0">
              <a:buNone/>
            </a:pPr>
            <a:r>
              <a:rPr lang="fi-FI" dirty="0"/>
              <a:t>		- 600 </a:t>
            </a:r>
            <a:r>
              <a:rPr lang="fi-FI" dirty="0" err="1"/>
              <a:t>plans</a:t>
            </a:r>
            <a:r>
              <a:rPr lang="fi-FI" dirty="0"/>
              <a:t> to </a:t>
            </a:r>
            <a:r>
              <a:rPr lang="fi-FI" dirty="0" err="1"/>
              <a:t>assassinate</a:t>
            </a:r>
            <a:r>
              <a:rPr lang="fi-FI" dirty="0"/>
              <a:t> Castro</a:t>
            </a:r>
          </a:p>
          <a:p>
            <a:pPr marL="0" indent="0">
              <a:buNone/>
            </a:pPr>
            <a:r>
              <a:rPr lang="fi-FI" dirty="0"/>
              <a:t>” no country </a:t>
            </a:r>
            <a:r>
              <a:rPr lang="fi-FI" dirty="0" err="1"/>
              <a:t>has</a:t>
            </a:r>
            <a:r>
              <a:rPr lang="fi-FI" dirty="0"/>
              <a:t> </a:t>
            </a:r>
            <a:r>
              <a:rPr lang="fi-FI" dirty="0" err="1"/>
              <a:t>suffered</a:t>
            </a:r>
            <a:r>
              <a:rPr lang="fi-FI" dirty="0"/>
              <a:t> </a:t>
            </a:r>
            <a:r>
              <a:rPr lang="fi-FI" dirty="0" err="1"/>
              <a:t>from</a:t>
            </a:r>
            <a:r>
              <a:rPr lang="fi-FI" dirty="0"/>
              <a:t> </a:t>
            </a:r>
            <a:r>
              <a:rPr lang="fi-FI" dirty="0" err="1"/>
              <a:t>terrorism</a:t>
            </a:r>
            <a:r>
              <a:rPr lang="fi-FI" dirty="0"/>
              <a:t> as long and </a:t>
            </a:r>
            <a:r>
              <a:rPr lang="fi-FI" dirty="0" err="1"/>
              <a:t>consistently</a:t>
            </a:r>
            <a:r>
              <a:rPr lang="fi-FI" dirty="0"/>
              <a:t> as </a:t>
            </a:r>
            <a:r>
              <a:rPr lang="fi-FI" dirty="0" err="1"/>
              <a:t>Cuba</a:t>
            </a:r>
            <a:r>
              <a:rPr lang="fi-FI" dirty="0"/>
              <a:t>” (</a:t>
            </a:r>
            <a:r>
              <a:rPr lang="fi-FI" dirty="0" err="1"/>
              <a:t>Balfour</a:t>
            </a:r>
            <a:r>
              <a:rPr lang="fi-FI" dirty="0"/>
              <a:t> S, 2009)</a:t>
            </a:r>
          </a:p>
          <a:p>
            <a:pPr marL="0" indent="0">
              <a:buNone/>
            </a:pPr>
            <a:endParaRPr lang="fi-FI" dirty="0"/>
          </a:p>
        </p:txBody>
      </p:sp>
    </p:spTree>
    <p:extLst>
      <p:ext uri="{BB962C8B-B14F-4D97-AF65-F5344CB8AC3E}">
        <p14:creationId xmlns:p14="http://schemas.microsoft.com/office/powerpoint/2010/main" val="3633269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t>How Castro </a:t>
            </a:r>
            <a:r>
              <a:rPr lang="fi-FI" dirty="0" err="1"/>
              <a:t>was</a:t>
            </a:r>
            <a:r>
              <a:rPr lang="fi-FI" dirty="0"/>
              <a:t> </a:t>
            </a:r>
            <a:r>
              <a:rPr lang="fi-FI" dirty="0" err="1"/>
              <a:t>able</a:t>
            </a:r>
            <a:r>
              <a:rPr lang="fi-FI" dirty="0"/>
              <a:t> to </a:t>
            </a:r>
            <a:r>
              <a:rPr lang="fi-FI" dirty="0" err="1"/>
              <a:t>maintain</a:t>
            </a:r>
            <a:r>
              <a:rPr lang="fi-FI" dirty="0"/>
              <a:t> </a:t>
            </a:r>
            <a:r>
              <a:rPr lang="fi-FI" dirty="0" err="1"/>
              <a:t>his</a:t>
            </a:r>
            <a:r>
              <a:rPr lang="fi-FI" dirty="0"/>
              <a:t> </a:t>
            </a:r>
            <a:r>
              <a:rPr lang="fi-FI" dirty="0" err="1"/>
              <a:t>power</a:t>
            </a:r>
            <a:r>
              <a:rPr lang="fi-FI" dirty="0"/>
              <a:t>?</a:t>
            </a:r>
          </a:p>
        </p:txBody>
      </p:sp>
      <p:sp>
        <p:nvSpPr>
          <p:cNvPr id="3" name="Sisällön paikkamerkki 2"/>
          <p:cNvSpPr>
            <a:spLocks noGrp="1"/>
          </p:cNvSpPr>
          <p:nvPr>
            <p:ph idx="1"/>
          </p:nvPr>
        </p:nvSpPr>
        <p:spPr/>
        <p:txBody>
          <a:bodyPr>
            <a:normAutofit/>
          </a:bodyPr>
          <a:lstStyle/>
          <a:p>
            <a:r>
              <a:rPr lang="fi-FI" dirty="0"/>
              <a:t>By 1975 </a:t>
            </a:r>
            <a:r>
              <a:rPr lang="fi-FI" dirty="0" err="1"/>
              <a:t>Cuba</a:t>
            </a:r>
            <a:r>
              <a:rPr lang="fi-FI" dirty="0"/>
              <a:t> </a:t>
            </a:r>
            <a:r>
              <a:rPr lang="fi-FI" dirty="0" err="1"/>
              <a:t>had</a:t>
            </a:r>
            <a:r>
              <a:rPr lang="fi-FI" dirty="0"/>
              <a:t> a </a:t>
            </a:r>
            <a:r>
              <a:rPr lang="fi-FI" dirty="0" err="1"/>
              <a:t>well</a:t>
            </a:r>
            <a:r>
              <a:rPr lang="fi-FI" dirty="0"/>
              <a:t> </a:t>
            </a:r>
            <a:r>
              <a:rPr lang="fi-FI" dirty="0" err="1"/>
              <a:t>established</a:t>
            </a:r>
            <a:r>
              <a:rPr lang="fi-FI" dirty="0"/>
              <a:t> and </a:t>
            </a:r>
            <a:r>
              <a:rPr lang="fi-FI" dirty="0" err="1"/>
              <a:t>well</a:t>
            </a:r>
            <a:r>
              <a:rPr lang="fi-FI" dirty="0"/>
              <a:t> </a:t>
            </a:r>
            <a:r>
              <a:rPr lang="fi-FI" dirty="0" err="1"/>
              <a:t>organised</a:t>
            </a:r>
            <a:r>
              <a:rPr lang="fi-FI" dirty="0"/>
              <a:t> </a:t>
            </a:r>
            <a:r>
              <a:rPr lang="fi-FI" dirty="0" err="1"/>
              <a:t>communist</a:t>
            </a:r>
            <a:r>
              <a:rPr lang="fi-FI" dirty="0"/>
              <a:t> </a:t>
            </a:r>
            <a:r>
              <a:rPr lang="fi-FI" dirty="0" err="1"/>
              <a:t>state</a:t>
            </a:r>
            <a:r>
              <a:rPr lang="fi-FI" dirty="0"/>
              <a:t>. </a:t>
            </a:r>
          </a:p>
          <a:p>
            <a:r>
              <a:rPr lang="fi-FI" dirty="0"/>
              <a:t>New </a:t>
            </a:r>
            <a:r>
              <a:rPr lang="fi-FI" dirty="0" err="1"/>
              <a:t>constitution</a:t>
            </a:r>
            <a:r>
              <a:rPr lang="fi-FI" dirty="0"/>
              <a:t> 1976 ( </a:t>
            </a:r>
            <a:r>
              <a:rPr lang="fi-FI" dirty="0" err="1"/>
              <a:t>economic</a:t>
            </a:r>
            <a:r>
              <a:rPr lang="fi-FI" dirty="0"/>
              <a:t> </a:t>
            </a:r>
            <a:r>
              <a:rPr lang="fi-FI" dirty="0" err="1"/>
              <a:t>problems</a:t>
            </a:r>
            <a:r>
              <a:rPr lang="fi-FI" dirty="0"/>
              <a:t>, opposition..)</a:t>
            </a:r>
          </a:p>
          <a:p>
            <a:r>
              <a:rPr lang="fi-FI" dirty="0"/>
              <a:t>Identity </a:t>
            </a:r>
            <a:r>
              <a:rPr lang="fi-FI" dirty="0" err="1"/>
              <a:t>the</a:t>
            </a:r>
            <a:r>
              <a:rPr lang="fi-FI" dirty="0"/>
              <a:t> </a:t>
            </a:r>
            <a:r>
              <a:rPr lang="fi-FI" dirty="0" err="1"/>
              <a:t>new</a:t>
            </a:r>
            <a:r>
              <a:rPr lang="fi-FI" dirty="0"/>
              <a:t> </a:t>
            </a:r>
            <a:r>
              <a:rPr lang="fi-FI" dirty="0" err="1"/>
              <a:t>constitution</a:t>
            </a:r>
            <a:r>
              <a:rPr lang="fi-FI" dirty="0"/>
              <a:t> of 1976</a:t>
            </a:r>
          </a:p>
          <a:p>
            <a:pPr marL="137160" indent="0">
              <a:buNone/>
            </a:pPr>
            <a:endParaRPr lang="fi-FI" dirty="0"/>
          </a:p>
          <a:p>
            <a:pPr>
              <a:buFont typeface="Arial" charset="0"/>
              <a:buChar char="•"/>
            </a:pPr>
            <a:endParaRPr lang="fi-FI" dirty="0"/>
          </a:p>
          <a:p>
            <a:endParaRPr lang="fi-FI" dirty="0"/>
          </a:p>
        </p:txBody>
      </p:sp>
    </p:spTree>
    <p:extLst>
      <p:ext uri="{BB962C8B-B14F-4D97-AF65-F5344CB8AC3E}">
        <p14:creationId xmlns:p14="http://schemas.microsoft.com/office/powerpoint/2010/main" val="2225342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lstStyle/>
          <a:p>
            <a:r>
              <a:rPr lang="fi-FI" dirty="0" err="1"/>
              <a:t>US´role</a:t>
            </a:r>
            <a:endParaRPr lang="fi-FI" dirty="0"/>
          </a:p>
          <a:p>
            <a:r>
              <a:rPr lang="fi-FI" dirty="0" err="1"/>
              <a:t>Varela</a:t>
            </a:r>
            <a:r>
              <a:rPr lang="fi-FI" dirty="0"/>
              <a:t> Project, </a:t>
            </a:r>
            <a:r>
              <a:rPr lang="fi-FI" dirty="0" err="1"/>
              <a:t>early</a:t>
            </a:r>
            <a:r>
              <a:rPr lang="fi-FI" dirty="0"/>
              <a:t> 2000</a:t>
            </a:r>
          </a:p>
          <a:p>
            <a:r>
              <a:rPr lang="fi-FI" dirty="0" err="1"/>
              <a:t>Mass</a:t>
            </a:r>
            <a:r>
              <a:rPr lang="fi-FI" dirty="0"/>
              <a:t> </a:t>
            </a:r>
            <a:r>
              <a:rPr lang="fi-FI" dirty="0" err="1"/>
              <a:t>organisations</a:t>
            </a:r>
            <a:endParaRPr lang="fi-FI" dirty="0"/>
          </a:p>
          <a:p>
            <a:r>
              <a:rPr lang="fi-FI" dirty="0" err="1"/>
              <a:t>Committees</a:t>
            </a:r>
            <a:r>
              <a:rPr lang="fi-FI" dirty="0"/>
              <a:t> for </a:t>
            </a:r>
            <a:r>
              <a:rPr lang="fi-FI" dirty="0" err="1"/>
              <a:t>defence</a:t>
            </a:r>
            <a:r>
              <a:rPr lang="fi-FI" dirty="0"/>
              <a:t> of the </a:t>
            </a:r>
            <a:r>
              <a:rPr lang="fi-FI" dirty="0" err="1"/>
              <a:t>revolution</a:t>
            </a:r>
            <a:endParaRPr lang="fi-FI" dirty="0"/>
          </a:p>
          <a:p>
            <a:r>
              <a:rPr lang="fi-FI" dirty="0" err="1"/>
              <a:t>Emigration</a:t>
            </a:r>
            <a:r>
              <a:rPr lang="fi-FI" dirty="0"/>
              <a:t> and </a:t>
            </a:r>
            <a:r>
              <a:rPr lang="fi-FI" dirty="0" err="1"/>
              <a:t>exile</a:t>
            </a:r>
            <a:endParaRPr lang="fi-FI" dirty="0"/>
          </a:p>
          <a:p>
            <a:r>
              <a:rPr lang="fi-FI" dirty="0" err="1"/>
              <a:t>Castroism</a:t>
            </a:r>
            <a:endParaRPr lang="fi-FI" dirty="0"/>
          </a:p>
        </p:txBody>
      </p:sp>
    </p:spTree>
    <p:extLst>
      <p:ext uri="{BB962C8B-B14F-4D97-AF65-F5344CB8AC3E}">
        <p14:creationId xmlns:p14="http://schemas.microsoft.com/office/powerpoint/2010/main" val="2269265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a:t>interpretations</a:t>
            </a:r>
            <a:endParaRPr lang="fi-FI" dirty="0"/>
          </a:p>
        </p:txBody>
      </p:sp>
      <p:sp>
        <p:nvSpPr>
          <p:cNvPr id="3" name="Sisällön paikkamerkki 2"/>
          <p:cNvSpPr>
            <a:spLocks noGrp="1"/>
          </p:cNvSpPr>
          <p:nvPr>
            <p:ph idx="1"/>
          </p:nvPr>
        </p:nvSpPr>
        <p:spPr/>
        <p:txBody>
          <a:bodyPr/>
          <a:lstStyle/>
          <a:p>
            <a:r>
              <a:rPr lang="fi-FI" dirty="0" err="1"/>
              <a:t>Saney</a:t>
            </a:r>
            <a:r>
              <a:rPr lang="fi-FI" dirty="0"/>
              <a:t>; the </a:t>
            </a:r>
            <a:r>
              <a:rPr lang="fi-FI" dirty="0" err="1"/>
              <a:t>role</a:t>
            </a:r>
            <a:r>
              <a:rPr lang="fi-FI" dirty="0"/>
              <a:t> of the </a:t>
            </a:r>
            <a:r>
              <a:rPr lang="fi-FI" dirty="0" err="1"/>
              <a:t>workers´assemblies</a:t>
            </a:r>
            <a:r>
              <a:rPr lang="fi-FI" dirty="0"/>
              <a:t> on the </a:t>
            </a:r>
            <a:r>
              <a:rPr lang="fi-FI" dirty="0" err="1"/>
              <a:t>decision</a:t>
            </a:r>
            <a:r>
              <a:rPr lang="fi-FI" dirty="0"/>
              <a:t> </a:t>
            </a:r>
            <a:r>
              <a:rPr lang="fi-FI" dirty="0" err="1"/>
              <a:t>making</a:t>
            </a:r>
            <a:endParaRPr lang="fi-FI" dirty="0"/>
          </a:p>
          <a:p>
            <a:r>
              <a:rPr lang="fi-FI" dirty="0" err="1"/>
              <a:t>Spalding</a:t>
            </a:r>
            <a:r>
              <a:rPr lang="fi-FI" dirty="0"/>
              <a:t>; </a:t>
            </a:r>
            <a:r>
              <a:rPr lang="fi-FI" dirty="0" err="1"/>
              <a:t>influence</a:t>
            </a:r>
            <a:r>
              <a:rPr lang="fi-FI" dirty="0"/>
              <a:t> of the PCC </a:t>
            </a:r>
            <a:r>
              <a:rPr lang="fi-FI" dirty="0" err="1"/>
              <a:t>was</a:t>
            </a:r>
            <a:r>
              <a:rPr lang="fi-FI" dirty="0"/>
              <a:t> </a:t>
            </a:r>
            <a:r>
              <a:rPr lang="fi-FI" dirty="0" err="1"/>
              <a:t>suffocating</a:t>
            </a:r>
            <a:endParaRPr lang="fi-FI" dirty="0"/>
          </a:p>
          <a:p>
            <a:r>
              <a:rPr lang="fi-FI" dirty="0"/>
              <a:t>Roman: The party </a:t>
            </a:r>
            <a:r>
              <a:rPr lang="fi-FI" dirty="0" err="1"/>
              <a:t>does</a:t>
            </a:r>
            <a:r>
              <a:rPr lang="fi-FI" dirty="0"/>
              <a:t> </a:t>
            </a:r>
            <a:r>
              <a:rPr lang="fi-FI" dirty="0" err="1"/>
              <a:t>not</a:t>
            </a:r>
            <a:r>
              <a:rPr lang="fi-FI" dirty="0"/>
              <a:t> </a:t>
            </a:r>
            <a:r>
              <a:rPr lang="fi-FI" dirty="0" err="1"/>
              <a:t>meddle</a:t>
            </a:r>
            <a:r>
              <a:rPr lang="fi-FI" dirty="0"/>
              <a:t> in the </a:t>
            </a:r>
            <a:r>
              <a:rPr lang="fi-FI" dirty="0" err="1"/>
              <a:t>operation</a:t>
            </a:r>
            <a:r>
              <a:rPr lang="fi-FI" dirty="0"/>
              <a:t> of </a:t>
            </a:r>
            <a:r>
              <a:rPr lang="fi-FI" dirty="0" err="1"/>
              <a:t>people´s</a:t>
            </a:r>
            <a:r>
              <a:rPr lang="fi-FI" dirty="0"/>
              <a:t> </a:t>
            </a:r>
            <a:r>
              <a:rPr lang="fi-FI" dirty="0" err="1"/>
              <a:t>power</a:t>
            </a:r>
            <a:endParaRPr lang="fi-FI" dirty="0"/>
          </a:p>
          <a:p>
            <a:r>
              <a:rPr lang="fi-FI" dirty="0" err="1"/>
              <a:t>Bengelsdorf</a:t>
            </a:r>
            <a:r>
              <a:rPr lang="fi-FI" dirty="0"/>
              <a:t>; </a:t>
            </a:r>
            <a:r>
              <a:rPr lang="fi-FI" dirty="0" err="1"/>
              <a:t>Cuban</a:t>
            </a:r>
            <a:r>
              <a:rPr lang="fi-FI" dirty="0"/>
              <a:t> </a:t>
            </a:r>
            <a:r>
              <a:rPr lang="fi-FI" dirty="0" err="1"/>
              <a:t>citizens</a:t>
            </a:r>
            <a:r>
              <a:rPr lang="fi-FI" dirty="0"/>
              <a:t> </a:t>
            </a:r>
            <a:r>
              <a:rPr lang="fi-FI" dirty="0" err="1"/>
              <a:t>exercise</a:t>
            </a:r>
            <a:r>
              <a:rPr lang="fi-FI" dirty="0"/>
              <a:t> </a:t>
            </a:r>
            <a:r>
              <a:rPr lang="fi-FI" dirty="0" err="1"/>
              <a:t>political</a:t>
            </a:r>
            <a:r>
              <a:rPr lang="fi-FI" dirty="0"/>
              <a:t> </a:t>
            </a:r>
            <a:r>
              <a:rPr lang="fi-FI" dirty="0" err="1"/>
              <a:t>sovereignity</a:t>
            </a:r>
            <a:endParaRPr lang="fi-FI" dirty="0"/>
          </a:p>
        </p:txBody>
      </p:sp>
    </p:spTree>
    <p:extLst>
      <p:ext uri="{BB962C8B-B14F-4D97-AF65-F5344CB8AC3E}">
        <p14:creationId xmlns:p14="http://schemas.microsoft.com/office/powerpoint/2010/main" val="3333874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Reforms</a:t>
            </a:r>
          </a:p>
        </p:txBody>
      </p:sp>
      <p:sp>
        <p:nvSpPr>
          <p:cNvPr id="3" name="Content Placeholder 2"/>
          <p:cNvSpPr>
            <a:spLocks noGrp="1"/>
          </p:cNvSpPr>
          <p:nvPr>
            <p:ph idx="1"/>
          </p:nvPr>
        </p:nvSpPr>
        <p:spPr>
          <a:xfrm>
            <a:off x="304800" y="1554162"/>
            <a:ext cx="8686800" cy="4770438"/>
          </a:xfrm>
        </p:spPr>
        <p:txBody>
          <a:bodyPr>
            <a:normAutofit fontScale="92500" lnSpcReduction="20000"/>
          </a:bodyPr>
          <a:lstStyle/>
          <a:p>
            <a:pPr lvl="0"/>
            <a:r>
              <a:rPr lang="en-US" dirty="0"/>
              <a:t>During the first five months, Castro issued land reforms.</a:t>
            </a:r>
          </a:p>
          <a:p>
            <a:pPr lvl="0"/>
            <a:r>
              <a:rPr lang="en-US" dirty="0"/>
              <a:t>May 17, 1959 – The First Agrarian Reform Law created the National Institute  for Agrarian Reform (INRA), which placed a 1000-acre limit on land holdings</a:t>
            </a:r>
          </a:p>
          <a:p>
            <a:pPr lvl="1"/>
            <a:r>
              <a:rPr lang="en-US" dirty="0"/>
              <a:t>Cattle ranches and sugar and rice plantations could have over 3000 acres.</a:t>
            </a:r>
          </a:p>
          <a:p>
            <a:pPr lvl="1"/>
            <a:r>
              <a:rPr lang="en-US" dirty="0"/>
              <a:t>Any excess land was turned into cooperatives that were run by the INRA.</a:t>
            </a:r>
          </a:p>
          <a:p>
            <a:pPr lvl="0"/>
            <a:r>
              <a:rPr lang="en-US" dirty="0"/>
              <a:t>Tariffs were increased to protect domestic businesses.</a:t>
            </a:r>
          </a:p>
          <a:p>
            <a:pPr lvl="0"/>
            <a:r>
              <a:rPr lang="en-US" dirty="0"/>
              <a:t>Smaller sugar mills and rice growers were encouraged to export more.</a:t>
            </a:r>
          </a:p>
          <a:p>
            <a:pPr lvl="0"/>
            <a:r>
              <a:rPr lang="en-US" dirty="0"/>
              <a:t>The desire to do away with the corruption of the Batista era resulted in making it a capital crime to steal from the government. Prostitution and gambling were outlawed.</a:t>
            </a:r>
          </a:p>
          <a:p>
            <a:endParaRPr lang="en-US" dirty="0"/>
          </a:p>
        </p:txBody>
      </p:sp>
    </p:spTree>
    <p:extLst>
      <p:ext uri="{BB962C8B-B14F-4D97-AF65-F5344CB8AC3E}">
        <p14:creationId xmlns:p14="http://schemas.microsoft.com/office/powerpoint/2010/main" val="2718073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Opposition to Reforms</a:t>
            </a:r>
          </a:p>
        </p:txBody>
      </p:sp>
      <p:sp>
        <p:nvSpPr>
          <p:cNvPr id="3" name="Content Placeholder 2"/>
          <p:cNvSpPr>
            <a:spLocks noGrp="1"/>
          </p:cNvSpPr>
          <p:nvPr>
            <p:ph idx="1"/>
          </p:nvPr>
        </p:nvSpPr>
        <p:spPr/>
        <p:txBody>
          <a:bodyPr>
            <a:normAutofit lnSpcReduction="10000"/>
          </a:bodyPr>
          <a:lstStyle/>
          <a:p>
            <a:pPr lvl="0"/>
            <a:r>
              <a:rPr lang="en-US" dirty="0"/>
              <a:t>U.S-owned businesses lost land and money due to land reforms and the nationalization of industries.</a:t>
            </a:r>
          </a:p>
          <a:p>
            <a:pPr lvl="0"/>
            <a:r>
              <a:rPr lang="en-US" dirty="0"/>
              <a:t>The upper class (large plantation and ranch owners and industrialists) opposed the reforms.</a:t>
            </a:r>
          </a:p>
          <a:p>
            <a:pPr lvl="1"/>
            <a:r>
              <a:rPr lang="en-US" dirty="0"/>
              <a:t>Workers were given higher wages, and peasants were given land.</a:t>
            </a:r>
          </a:p>
          <a:p>
            <a:pPr lvl="0"/>
            <a:r>
              <a:rPr lang="en-US" dirty="0"/>
              <a:t>The more moderate and non-communist members of the central government left as the government became more radical.</a:t>
            </a:r>
          </a:p>
          <a:p>
            <a:pPr lvl="1"/>
            <a:r>
              <a:rPr lang="en-US" dirty="0"/>
              <a:t>The loss of many skilled advisors helped lead to Cuba’s turn to the USSR for assistance.</a:t>
            </a:r>
          </a:p>
          <a:p>
            <a:endParaRPr lang="en-US" dirty="0"/>
          </a:p>
        </p:txBody>
      </p:sp>
    </p:spTree>
    <p:extLst>
      <p:ext uri="{BB962C8B-B14F-4D97-AF65-F5344CB8AC3E}">
        <p14:creationId xmlns:p14="http://schemas.microsoft.com/office/powerpoint/2010/main" val="3642383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lvl="0"/>
            <a:r>
              <a:rPr lang="en-US" dirty="0"/>
              <a:t>An agreement between Soviet deputy premier </a:t>
            </a:r>
            <a:r>
              <a:rPr lang="en-US" dirty="0" err="1"/>
              <a:t>Anastas</a:t>
            </a:r>
            <a:r>
              <a:rPr lang="en-US" dirty="0"/>
              <a:t> Mikoyan and Castro was reached – The Soviet Union would purchase 425,000 tons of sugar from Cuba in 1960 and 1,000,000 tons in 1961.</a:t>
            </a:r>
          </a:p>
          <a:p>
            <a:endParaRPr lang="en-US" dirty="0"/>
          </a:p>
        </p:txBody>
      </p:sp>
      <p:pic>
        <p:nvPicPr>
          <p:cNvPr id="54274" name="Picture 2" descr="http://www.kingsacademy.com/mhodges/03_The-World-since-1900/10_The-3rd-World/pictures/BES-274-c_Castro+Khrushchev_1960.jpg"/>
          <p:cNvPicPr>
            <a:picLocks noChangeAspect="1" noChangeArrowheads="1"/>
          </p:cNvPicPr>
          <p:nvPr/>
        </p:nvPicPr>
        <p:blipFill>
          <a:blip r:embed="rId2" cstate="print"/>
          <a:srcRect/>
          <a:stretch>
            <a:fillRect/>
          </a:stretch>
        </p:blipFill>
        <p:spPr bwMode="auto">
          <a:xfrm>
            <a:off x="4876800" y="1600200"/>
            <a:ext cx="3384829" cy="4267200"/>
          </a:xfrm>
          <a:prstGeom prst="rect">
            <a:avLst/>
          </a:prstGeom>
          <a:noFill/>
        </p:spPr>
      </p:pic>
    </p:spTree>
    <p:extLst>
      <p:ext uri="{BB962C8B-B14F-4D97-AF65-F5344CB8AC3E}">
        <p14:creationId xmlns:p14="http://schemas.microsoft.com/office/powerpoint/2010/main" val="3357251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Policies</a:t>
            </a:r>
          </a:p>
        </p:txBody>
      </p:sp>
      <p:sp>
        <p:nvSpPr>
          <p:cNvPr id="3" name="Content Placeholder 2"/>
          <p:cNvSpPr>
            <a:spLocks noGrp="1"/>
          </p:cNvSpPr>
          <p:nvPr>
            <p:ph idx="1"/>
          </p:nvPr>
        </p:nvSpPr>
        <p:spPr/>
        <p:txBody>
          <a:bodyPr>
            <a:normAutofit fontScale="92500" lnSpcReduction="20000"/>
          </a:bodyPr>
          <a:lstStyle/>
          <a:p>
            <a:pPr lvl="0"/>
            <a:r>
              <a:rPr lang="en-US" dirty="0"/>
              <a:t>Unemployment was virtually eliminated, and wages rose by as much as 40%.</a:t>
            </a:r>
          </a:p>
          <a:p>
            <a:pPr lvl="0"/>
            <a:r>
              <a:rPr lang="en-US" dirty="0"/>
              <a:t>The cost of rent dropped, and other services became free.</a:t>
            </a:r>
          </a:p>
          <a:p>
            <a:pPr lvl="0"/>
            <a:r>
              <a:rPr lang="en-US" dirty="0"/>
              <a:t>Issue – more Cubans had too much extra income and there were not enough consumer goods and food to buy because Cuba had ceased importing them.</a:t>
            </a:r>
          </a:p>
          <a:p>
            <a:pPr lvl="1"/>
            <a:r>
              <a:rPr lang="en-US" dirty="0"/>
              <a:t>The government had to begin rationing food (like cattle) by March 1962.</a:t>
            </a:r>
          </a:p>
          <a:p>
            <a:pPr lvl="0"/>
            <a:r>
              <a:rPr lang="en-US" dirty="0"/>
              <a:t>The new government wanted to diversify agriculture and become less dependent on imports.</a:t>
            </a:r>
          </a:p>
          <a:p>
            <a:pPr lvl="1"/>
            <a:r>
              <a:rPr lang="en-US" dirty="0"/>
              <a:t>Sugar fields and empty fields were used to produce cotton, vegetable oils, rice, soybeans, and peanuts.</a:t>
            </a:r>
          </a:p>
          <a:p>
            <a:endParaRPr lang="en-US" dirty="0"/>
          </a:p>
        </p:txBody>
      </p:sp>
    </p:spTree>
    <p:extLst>
      <p:ext uri="{BB962C8B-B14F-4D97-AF65-F5344CB8AC3E}">
        <p14:creationId xmlns:p14="http://schemas.microsoft.com/office/powerpoint/2010/main" val="759483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10000"/>
          </a:bodyPr>
          <a:lstStyle/>
          <a:p>
            <a:pPr lvl="0"/>
            <a:r>
              <a:rPr lang="en-US" dirty="0"/>
              <a:t>The government also tried to manage privately-owned farms through the National Association of Small Farmers (ANAP).</a:t>
            </a:r>
          </a:p>
          <a:p>
            <a:pPr lvl="0"/>
            <a:r>
              <a:rPr lang="en-US" dirty="0"/>
              <a:t>Result – the government couldn’t efficiently organize and manage agriculture, and Castro often ignored the advice of JUCEPLAN (a central planning agency)</a:t>
            </a:r>
          </a:p>
          <a:p>
            <a:pPr lvl="0"/>
            <a:r>
              <a:rPr lang="en-US" dirty="0"/>
              <a:t>Cuba attempted to industrialize between 1959 and 1961</a:t>
            </a:r>
          </a:p>
          <a:p>
            <a:pPr lvl="0"/>
            <a:r>
              <a:rPr lang="en-US" dirty="0"/>
              <a:t>The government began with taking over the U.S-owned telephone company. U.S-owned refineries and factories, banks, and Cuban-owned businesses were nationalized.</a:t>
            </a:r>
          </a:p>
          <a:p>
            <a:endParaRPr lang="en-US" dirty="0"/>
          </a:p>
        </p:txBody>
      </p:sp>
    </p:spTree>
    <p:extLst>
      <p:ext uri="{BB962C8B-B14F-4D97-AF65-F5344CB8AC3E}">
        <p14:creationId xmlns:p14="http://schemas.microsoft.com/office/powerpoint/2010/main" val="933397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F3134A-1608-614F-B16D-1A30F22D0F57}"/>
              </a:ext>
            </a:extLst>
          </p:cNvPr>
          <p:cNvSpPr>
            <a:spLocks noGrp="1"/>
          </p:cNvSpPr>
          <p:nvPr>
            <p:ph type="title"/>
          </p:nvPr>
        </p:nvSpPr>
        <p:spPr/>
        <p:txBody>
          <a:bodyPr/>
          <a:lstStyle/>
          <a:p>
            <a:r>
              <a:rPr lang="en-US" dirty="0"/>
              <a:t>Methods of consolidation - analysis</a:t>
            </a:r>
          </a:p>
        </p:txBody>
      </p:sp>
      <p:sp>
        <p:nvSpPr>
          <p:cNvPr id="5" name="Content Placeholder 4">
            <a:extLst>
              <a:ext uri="{FF2B5EF4-FFF2-40B4-BE49-F238E27FC236}">
                <a16:creationId xmlns:a16="http://schemas.microsoft.com/office/drawing/2014/main" id="{DED55917-9BBC-6F40-809C-CA2D5516FC3D}"/>
              </a:ext>
            </a:extLst>
          </p:cNvPr>
          <p:cNvSpPr>
            <a:spLocks noGrp="1"/>
          </p:cNvSpPr>
          <p:nvPr>
            <p:ph sz="half" idx="1"/>
          </p:nvPr>
        </p:nvSpPr>
        <p:spPr/>
        <p:txBody>
          <a:bodyPr/>
          <a:lstStyle/>
          <a:p>
            <a:r>
              <a:rPr lang="en-US" dirty="0"/>
              <a:t>Legal consolidation of a one party state and centralization of power.</a:t>
            </a:r>
          </a:p>
          <a:p>
            <a:r>
              <a:rPr lang="en-US" dirty="0"/>
              <a:t>Delivering on promises and popular support</a:t>
            </a:r>
          </a:p>
          <a:p>
            <a:r>
              <a:rPr lang="en-US" dirty="0"/>
              <a:t>Dealing with opposition</a:t>
            </a:r>
          </a:p>
          <a:p>
            <a:r>
              <a:rPr lang="en-US" dirty="0"/>
              <a:t>Foreign policy</a:t>
            </a:r>
          </a:p>
        </p:txBody>
      </p:sp>
      <p:pic>
        <p:nvPicPr>
          <p:cNvPr id="8" name="Content Placeholder 7">
            <a:extLst>
              <a:ext uri="{FF2B5EF4-FFF2-40B4-BE49-F238E27FC236}">
                <a16:creationId xmlns:a16="http://schemas.microsoft.com/office/drawing/2014/main" id="{FA25C55E-F54D-4A4B-B173-51A86A542C96}"/>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92435" y="1690689"/>
            <a:ext cx="3886200" cy="2177415"/>
          </a:xfrm>
        </p:spPr>
      </p:pic>
    </p:spTree>
    <p:extLst>
      <p:ext uri="{BB962C8B-B14F-4D97-AF65-F5344CB8AC3E}">
        <p14:creationId xmlns:p14="http://schemas.microsoft.com/office/powerpoint/2010/main" val="2245999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Any further industrial development proved to be too difficult for the government to carry out.</a:t>
            </a:r>
          </a:p>
          <a:p>
            <a:pPr lvl="0"/>
            <a:r>
              <a:rPr lang="en-US" dirty="0"/>
              <a:t>1963-1970 – The government turned to emphasizing sugar production again, and faced a series of bad harvests.</a:t>
            </a:r>
          </a:p>
          <a:p>
            <a:endParaRPr lang="en-US" dirty="0"/>
          </a:p>
        </p:txBody>
      </p:sp>
    </p:spTree>
    <p:extLst>
      <p:ext uri="{BB962C8B-B14F-4D97-AF65-F5344CB8AC3E}">
        <p14:creationId xmlns:p14="http://schemas.microsoft.com/office/powerpoint/2010/main" val="892861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19744" y="365126"/>
            <a:ext cx="8904512" cy="723445"/>
          </a:xfrm>
        </p:spPr>
        <p:txBody>
          <a:bodyPr>
            <a:normAutofit/>
          </a:bodyPr>
          <a:lstStyle/>
          <a:p>
            <a:r>
              <a:rPr lang="fi-FI" sz="4000" dirty="0"/>
              <a:t>Legal </a:t>
            </a:r>
            <a:r>
              <a:rPr lang="fi-FI" sz="4000" dirty="0" err="1"/>
              <a:t>Consolidation</a:t>
            </a:r>
            <a:r>
              <a:rPr lang="fi-FI" sz="4000" dirty="0"/>
              <a:t> of </a:t>
            </a:r>
            <a:r>
              <a:rPr lang="fi-FI" sz="4000" dirty="0" err="1"/>
              <a:t>the</a:t>
            </a:r>
            <a:r>
              <a:rPr lang="fi-FI" sz="4000" dirty="0"/>
              <a:t> </a:t>
            </a:r>
            <a:r>
              <a:rPr lang="fi-FI" sz="4000" dirty="0" err="1"/>
              <a:t>one</a:t>
            </a:r>
            <a:r>
              <a:rPr lang="fi-FI" sz="4000" dirty="0"/>
              <a:t> party </a:t>
            </a:r>
            <a:r>
              <a:rPr lang="fi-FI" sz="4000" dirty="0" err="1"/>
              <a:t>state</a:t>
            </a:r>
            <a:endParaRPr lang="fi-FI" sz="4000" dirty="0"/>
          </a:p>
        </p:txBody>
      </p:sp>
      <p:sp>
        <p:nvSpPr>
          <p:cNvPr id="3" name="Sisällön paikkamerkki 2"/>
          <p:cNvSpPr>
            <a:spLocks noGrp="1"/>
          </p:cNvSpPr>
          <p:nvPr>
            <p:ph idx="1"/>
          </p:nvPr>
        </p:nvSpPr>
        <p:spPr>
          <a:xfrm>
            <a:off x="193221" y="1088571"/>
            <a:ext cx="8831035" cy="5508172"/>
          </a:xfrm>
        </p:spPr>
        <p:txBody>
          <a:bodyPr>
            <a:normAutofit fontScale="92500" lnSpcReduction="20000"/>
          </a:bodyPr>
          <a:lstStyle/>
          <a:p>
            <a:r>
              <a:rPr lang="fi-FI" dirty="0" err="1"/>
              <a:t>After</a:t>
            </a:r>
            <a:r>
              <a:rPr lang="fi-FI" dirty="0"/>
              <a:t> </a:t>
            </a:r>
            <a:r>
              <a:rPr lang="fi-FI" dirty="0" err="1"/>
              <a:t>Castro’s</a:t>
            </a:r>
            <a:r>
              <a:rPr lang="fi-FI" dirty="0"/>
              <a:t> </a:t>
            </a:r>
            <a:r>
              <a:rPr lang="fi-FI" dirty="0" err="1"/>
              <a:t>arrival</a:t>
            </a:r>
            <a:r>
              <a:rPr lang="fi-FI" dirty="0"/>
              <a:t> in </a:t>
            </a:r>
            <a:r>
              <a:rPr lang="fi-FI" dirty="0" err="1"/>
              <a:t>Havana</a:t>
            </a:r>
            <a:r>
              <a:rPr lang="fi-FI" dirty="0"/>
              <a:t> in </a:t>
            </a:r>
            <a:r>
              <a:rPr lang="fi-FI" dirty="0" err="1"/>
              <a:t>January</a:t>
            </a:r>
            <a:r>
              <a:rPr lang="fi-FI" dirty="0"/>
              <a:t> 1959 he </a:t>
            </a:r>
            <a:r>
              <a:rPr lang="fi-FI" dirty="0" err="1"/>
              <a:t>immediately</a:t>
            </a:r>
            <a:r>
              <a:rPr lang="fi-FI" dirty="0"/>
              <a:t> </a:t>
            </a:r>
            <a:r>
              <a:rPr lang="fi-FI" dirty="0" err="1"/>
              <a:t>established</a:t>
            </a:r>
            <a:r>
              <a:rPr lang="fi-FI" dirty="0"/>
              <a:t> a </a:t>
            </a:r>
            <a:r>
              <a:rPr lang="fi-FI" dirty="0" err="1"/>
              <a:t>new</a:t>
            </a:r>
            <a:r>
              <a:rPr lang="fi-FI" dirty="0"/>
              <a:t> </a:t>
            </a:r>
            <a:r>
              <a:rPr lang="fi-FI" dirty="0" err="1"/>
              <a:t>government</a:t>
            </a:r>
            <a:r>
              <a:rPr lang="fi-FI" dirty="0"/>
              <a:t> as </a:t>
            </a:r>
            <a:r>
              <a:rPr lang="fi-FI" dirty="0" err="1"/>
              <a:t>promised</a:t>
            </a:r>
            <a:r>
              <a:rPr lang="fi-FI" dirty="0"/>
              <a:t>. It </a:t>
            </a:r>
            <a:r>
              <a:rPr lang="fi-FI" dirty="0" err="1"/>
              <a:t>was</a:t>
            </a:r>
            <a:r>
              <a:rPr lang="fi-FI" dirty="0"/>
              <a:t> a </a:t>
            </a:r>
            <a:r>
              <a:rPr lang="fi-FI" dirty="0" err="1"/>
              <a:t>modertae</a:t>
            </a:r>
            <a:r>
              <a:rPr lang="fi-FI" dirty="0"/>
              <a:t> </a:t>
            </a:r>
            <a:r>
              <a:rPr lang="fi-FI" dirty="0" err="1"/>
              <a:t>government</a:t>
            </a:r>
            <a:r>
              <a:rPr lang="fi-FI" dirty="0"/>
              <a:t> </a:t>
            </a:r>
            <a:r>
              <a:rPr lang="fi-FI" dirty="0" err="1"/>
              <a:t>with</a:t>
            </a:r>
            <a:r>
              <a:rPr lang="fi-FI" dirty="0"/>
              <a:t> </a:t>
            </a:r>
            <a:r>
              <a:rPr lang="fi-FI" dirty="0" err="1"/>
              <a:t>moderate</a:t>
            </a:r>
            <a:r>
              <a:rPr lang="fi-FI" dirty="0"/>
              <a:t> M. </a:t>
            </a:r>
            <a:r>
              <a:rPr lang="fi-FI" dirty="0" err="1"/>
              <a:t>Urrutia</a:t>
            </a:r>
            <a:r>
              <a:rPr lang="fi-FI" dirty="0"/>
              <a:t>  (</a:t>
            </a:r>
            <a:r>
              <a:rPr lang="fi-FI" dirty="0" err="1"/>
              <a:t>president</a:t>
            </a:r>
            <a:r>
              <a:rPr lang="fi-FI" dirty="0"/>
              <a:t>) and  Jose Miro </a:t>
            </a:r>
            <a:r>
              <a:rPr lang="fi-FI" dirty="0" err="1"/>
              <a:t>Cardona</a:t>
            </a:r>
            <a:r>
              <a:rPr lang="fi-FI" dirty="0"/>
              <a:t> ( PM). </a:t>
            </a:r>
            <a:r>
              <a:rPr lang="fi-FI" dirty="0" err="1"/>
              <a:t>There</a:t>
            </a:r>
            <a:r>
              <a:rPr lang="fi-FI" dirty="0"/>
              <a:t> </a:t>
            </a:r>
            <a:r>
              <a:rPr lang="fi-FI" dirty="0" err="1"/>
              <a:t>were</a:t>
            </a:r>
            <a:r>
              <a:rPr lang="fi-FI" dirty="0"/>
              <a:t> </a:t>
            </a:r>
            <a:r>
              <a:rPr lang="fi-FI" dirty="0" err="1"/>
              <a:t>only</a:t>
            </a:r>
            <a:r>
              <a:rPr lang="fi-FI" dirty="0"/>
              <a:t>  3 </a:t>
            </a:r>
            <a:r>
              <a:rPr lang="fi-FI" dirty="0" err="1"/>
              <a:t>members</a:t>
            </a:r>
            <a:r>
              <a:rPr lang="fi-FI" dirty="0"/>
              <a:t> of </a:t>
            </a:r>
            <a:r>
              <a:rPr lang="fi-FI" dirty="0" err="1"/>
              <a:t>the</a:t>
            </a:r>
            <a:r>
              <a:rPr lang="fi-FI" dirty="0"/>
              <a:t> Rebel </a:t>
            </a:r>
            <a:r>
              <a:rPr lang="fi-FI" dirty="0" err="1"/>
              <a:t>Army</a:t>
            </a:r>
            <a:r>
              <a:rPr lang="fi-FI" dirty="0"/>
              <a:t> in </a:t>
            </a:r>
            <a:r>
              <a:rPr lang="fi-FI" dirty="0" err="1"/>
              <a:t>the</a:t>
            </a:r>
            <a:r>
              <a:rPr lang="fi-FI" dirty="0"/>
              <a:t> </a:t>
            </a:r>
            <a:r>
              <a:rPr lang="fi-FI" dirty="0" err="1"/>
              <a:t>new</a:t>
            </a:r>
            <a:r>
              <a:rPr lang="fi-FI" dirty="0"/>
              <a:t> </a:t>
            </a:r>
            <a:r>
              <a:rPr lang="fi-FI" dirty="0" err="1"/>
              <a:t>cabinet</a:t>
            </a:r>
            <a:r>
              <a:rPr lang="fi-FI" dirty="0"/>
              <a:t> and </a:t>
            </a:r>
            <a:r>
              <a:rPr lang="fi-FI" dirty="0" err="1"/>
              <a:t>only</a:t>
            </a:r>
            <a:r>
              <a:rPr lang="fi-FI" dirty="0"/>
              <a:t> </a:t>
            </a:r>
            <a:r>
              <a:rPr lang="fi-FI" dirty="0" err="1"/>
              <a:t>one</a:t>
            </a:r>
            <a:r>
              <a:rPr lang="fi-FI" dirty="0"/>
              <a:t> </a:t>
            </a:r>
            <a:r>
              <a:rPr lang="fi-FI" dirty="0" err="1"/>
              <a:t>was</a:t>
            </a:r>
            <a:r>
              <a:rPr lang="fi-FI" dirty="0"/>
              <a:t> a </a:t>
            </a:r>
            <a:r>
              <a:rPr lang="fi-FI" dirty="0" err="1"/>
              <a:t>member</a:t>
            </a:r>
            <a:r>
              <a:rPr lang="fi-FI" dirty="0"/>
              <a:t> of </a:t>
            </a:r>
            <a:r>
              <a:rPr lang="fi-FI" dirty="0" err="1"/>
              <a:t>the</a:t>
            </a:r>
            <a:r>
              <a:rPr lang="fi-FI" dirty="0"/>
              <a:t> 26th </a:t>
            </a:r>
            <a:r>
              <a:rPr lang="fi-FI" dirty="0" err="1"/>
              <a:t>July</a:t>
            </a:r>
            <a:r>
              <a:rPr lang="fi-FI" dirty="0"/>
              <a:t> </a:t>
            </a:r>
            <a:r>
              <a:rPr lang="fi-FI" dirty="0" err="1"/>
              <a:t>Movement</a:t>
            </a:r>
            <a:r>
              <a:rPr lang="fi-FI" dirty="0"/>
              <a:t>. </a:t>
            </a:r>
          </a:p>
          <a:p>
            <a:r>
              <a:rPr lang="fi-FI" dirty="0"/>
              <a:t>F. Castro ( </a:t>
            </a:r>
            <a:r>
              <a:rPr lang="fi-FI" dirty="0" err="1"/>
              <a:t>military</a:t>
            </a:r>
            <a:r>
              <a:rPr lang="fi-FI" dirty="0"/>
              <a:t> </a:t>
            </a:r>
            <a:r>
              <a:rPr lang="fi-FI" dirty="0" err="1"/>
              <a:t>commander</a:t>
            </a:r>
            <a:r>
              <a:rPr lang="fi-FI" dirty="0"/>
              <a:t>-in-</a:t>
            </a:r>
            <a:r>
              <a:rPr lang="fi-FI" dirty="0" err="1"/>
              <a:t>chief</a:t>
            </a:r>
            <a:r>
              <a:rPr lang="fi-FI" dirty="0"/>
              <a:t>) and </a:t>
            </a:r>
            <a:r>
              <a:rPr lang="fi-FI" dirty="0" err="1"/>
              <a:t>clearly</a:t>
            </a:r>
            <a:r>
              <a:rPr lang="fi-FI" dirty="0"/>
              <a:t> </a:t>
            </a:r>
            <a:r>
              <a:rPr lang="fi-FI" dirty="0" err="1"/>
              <a:t>held</a:t>
            </a:r>
            <a:r>
              <a:rPr lang="fi-FI" dirty="0"/>
              <a:t> </a:t>
            </a:r>
            <a:r>
              <a:rPr lang="fi-FI" dirty="0" err="1"/>
              <a:t>the</a:t>
            </a:r>
            <a:r>
              <a:rPr lang="fi-FI" dirty="0"/>
              <a:t> </a:t>
            </a:r>
            <a:r>
              <a:rPr lang="fi-FI" dirty="0" err="1"/>
              <a:t>power</a:t>
            </a:r>
            <a:r>
              <a:rPr lang="fi-FI" dirty="0"/>
              <a:t>.</a:t>
            </a:r>
          </a:p>
          <a:p>
            <a:pPr lvl="2"/>
            <a:r>
              <a:rPr lang="fi-FI" dirty="0"/>
              <a:t>He set </a:t>
            </a:r>
            <a:r>
              <a:rPr lang="fi-FI" dirty="0" err="1"/>
              <a:t>up</a:t>
            </a:r>
            <a:r>
              <a:rPr lang="fi-FI" dirty="0"/>
              <a:t> </a:t>
            </a:r>
            <a:r>
              <a:rPr lang="fi-FI" dirty="0" err="1"/>
              <a:t>the</a:t>
            </a:r>
            <a:r>
              <a:rPr lang="fi-FI" dirty="0"/>
              <a:t> ORPC ( </a:t>
            </a:r>
            <a:r>
              <a:rPr lang="fi-FI" dirty="0" err="1"/>
              <a:t>office</a:t>
            </a:r>
            <a:r>
              <a:rPr lang="fi-FI" dirty="0"/>
              <a:t> of the </a:t>
            </a:r>
            <a:r>
              <a:rPr lang="fi-FI" dirty="0" err="1"/>
              <a:t>revolutionary</a:t>
            </a:r>
            <a:r>
              <a:rPr lang="fi-FI" dirty="0"/>
              <a:t> </a:t>
            </a:r>
            <a:r>
              <a:rPr lang="fi-FI" dirty="0" err="1"/>
              <a:t>plans</a:t>
            </a:r>
            <a:r>
              <a:rPr lang="fi-FI" dirty="0"/>
              <a:t> and </a:t>
            </a:r>
            <a:r>
              <a:rPr lang="fi-FI" dirty="0" err="1"/>
              <a:t>co-ordination</a:t>
            </a:r>
            <a:r>
              <a:rPr lang="fi-FI" dirty="0"/>
              <a:t>) an </a:t>
            </a:r>
            <a:r>
              <a:rPr lang="fi-FI" dirty="0" err="1"/>
              <a:t>uofficial</a:t>
            </a:r>
            <a:r>
              <a:rPr lang="fi-FI" dirty="0"/>
              <a:t> </a:t>
            </a:r>
            <a:r>
              <a:rPr lang="fi-FI" dirty="0" err="1"/>
              <a:t>group</a:t>
            </a:r>
            <a:r>
              <a:rPr lang="fi-FI" dirty="0"/>
              <a:t> of </a:t>
            </a:r>
            <a:r>
              <a:rPr lang="fi-FI" dirty="0" err="1"/>
              <a:t>his</a:t>
            </a:r>
            <a:r>
              <a:rPr lang="fi-FI" dirty="0"/>
              <a:t> </a:t>
            </a:r>
            <a:r>
              <a:rPr lang="fi-FI" dirty="0" err="1"/>
              <a:t>closet</a:t>
            </a:r>
            <a:r>
              <a:rPr lang="fi-FI" dirty="0"/>
              <a:t> </a:t>
            </a:r>
            <a:r>
              <a:rPr lang="fi-FI" dirty="0" err="1"/>
              <a:t>advisors</a:t>
            </a:r>
            <a:r>
              <a:rPr lang="fi-FI" dirty="0"/>
              <a:t>. </a:t>
            </a:r>
            <a:r>
              <a:rPr lang="fi-FI" dirty="0" err="1"/>
              <a:t>This</a:t>
            </a:r>
            <a:r>
              <a:rPr lang="fi-FI" dirty="0"/>
              <a:t> </a:t>
            </a:r>
            <a:r>
              <a:rPr lang="fi-FI" dirty="0" err="1"/>
              <a:t>established</a:t>
            </a:r>
            <a:r>
              <a:rPr lang="fi-FI" dirty="0"/>
              <a:t> a </a:t>
            </a:r>
            <a:r>
              <a:rPr lang="fi-FI" dirty="0" err="1"/>
              <a:t>dual</a:t>
            </a:r>
            <a:r>
              <a:rPr lang="fi-FI" dirty="0"/>
              <a:t> </a:t>
            </a:r>
            <a:r>
              <a:rPr lang="fi-FI" dirty="0" err="1"/>
              <a:t>power</a:t>
            </a:r>
            <a:r>
              <a:rPr lang="fi-FI" dirty="0"/>
              <a:t> </a:t>
            </a:r>
            <a:r>
              <a:rPr lang="fi-FI" dirty="0" err="1"/>
              <a:t>systemthat</a:t>
            </a:r>
            <a:r>
              <a:rPr lang="fi-FI" dirty="0"/>
              <a:t> </a:t>
            </a:r>
            <a:r>
              <a:rPr lang="fi-FI" dirty="0" err="1"/>
              <a:t>effectively</a:t>
            </a:r>
            <a:r>
              <a:rPr lang="fi-FI" dirty="0"/>
              <a:t> </a:t>
            </a:r>
            <a:r>
              <a:rPr lang="fi-FI" dirty="0" err="1"/>
              <a:t>bypassed</a:t>
            </a:r>
            <a:r>
              <a:rPr lang="fi-FI" dirty="0"/>
              <a:t>  </a:t>
            </a:r>
            <a:r>
              <a:rPr lang="fi-FI" dirty="0" err="1"/>
              <a:t>the</a:t>
            </a:r>
            <a:r>
              <a:rPr lang="fi-FI" dirty="0"/>
              <a:t> </a:t>
            </a:r>
            <a:r>
              <a:rPr lang="fi-FI" dirty="0" err="1"/>
              <a:t>cabinet</a:t>
            </a:r>
            <a:endParaRPr lang="fi-FI" dirty="0"/>
          </a:p>
          <a:p>
            <a:pPr lvl="2"/>
            <a:r>
              <a:rPr lang="fi-FI" dirty="0" err="1"/>
              <a:t>Cardona</a:t>
            </a:r>
            <a:r>
              <a:rPr lang="fi-FI" dirty="0"/>
              <a:t> </a:t>
            </a:r>
            <a:r>
              <a:rPr lang="fi-FI" dirty="0" err="1"/>
              <a:t>was</a:t>
            </a:r>
            <a:r>
              <a:rPr lang="fi-FI" dirty="0"/>
              <a:t> </a:t>
            </a:r>
            <a:r>
              <a:rPr lang="fi-FI" dirty="0" err="1"/>
              <a:t>dismissed</a:t>
            </a:r>
            <a:r>
              <a:rPr lang="fi-FI" dirty="0"/>
              <a:t> in  </a:t>
            </a:r>
            <a:r>
              <a:rPr lang="fi-FI" dirty="0" err="1"/>
              <a:t>Feb</a:t>
            </a:r>
            <a:r>
              <a:rPr lang="fi-FI" dirty="0"/>
              <a:t> 1959; Castro </a:t>
            </a:r>
            <a:r>
              <a:rPr lang="fi-FI" dirty="0" err="1"/>
              <a:t>became</a:t>
            </a:r>
            <a:r>
              <a:rPr lang="fi-FI" dirty="0"/>
              <a:t> PM</a:t>
            </a:r>
          </a:p>
          <a:p>
            <a:pPr lvl="2">
              <a:buFontTx/>
              <a:buChar char="-"/>
            </a:pPr>
            <a:r>
              <a:rPr lang="fi-FI" dirty="0"/>
              <a:t>Suspension of </a:t>
            </a:r>
            <a:r>
              <a:rPr lang="fi-FI" dirty="0" err="1"/>
              <a:t>elections</a:t>
            </a:r>
            <a:r>
              <a:rPr lang="fi-FI" dirty="0"/>
              <a:t>, </a:t>
            </a:r>
            <a:r>
              <a:rPr lang="fi-FI" dirty="0" err="1"/>
              <a:t>Agrarian</a:t>
            </a:r>
            <a:r>
              <a:rPr lang="fi-FI" dirty="0"/>
              <a:t> </a:t>
            </a:r>
            <a:r>
              <a:rPr lang="fi-FI" dirty="0" err="1"/>
              <a:t>reform</a:t>
            </a:r>
            <a:r>
              <a:rPr lang="fi-FI" dirty="0"/>
              <a:t>→ INRA  (National Institute of </a:t>
            </a:r>
            <a:r>
              <a:rPr lang="fi-FI" dirty="0" err="1"/>
              <a:t>Agrarian</a:t>
            </a:r>
            <a:r>
              <a:rPr lang="fi-FI" dirty="0"/>
              <a:t> </a:t>
            </a:r>
            <a:r>
              <a:rPr lang="fi-FI" dirty="0" err="1"/>
              <a:t>Reform</a:t>
            </a:r>
            <a:r>
              <a:rPr lang="fi-FI" dirty="0"/>
              <a:t>) </a:t>
            </a:r>
            <a:r>
              <a:rPr lang="fi-FI" dirty="0" err="1"/>
              <a:t>was</a:t>
            </a:r>
            <a:r>
              <a:rPr lang="fi-FI" dirty="0"/>
              <a:t> set </a:t>
            </a:r>
            <a:r>
              <a:rPr lang="fi-FI" dirty="0" err="1"/>
              <a:t>up</a:t>
            </a:r>
            <a:r>
              <a:rPr lang="fi-FI" dirty="0"/>
              <a:t>→ </a:t>
            </a:r>
            <a:r>
              <a:rPr lang="fi-FI" dirty="0" err="1"/>
              <a:t>later</a:t>
            </a:r>
            <a:r>
              <a:rPr lang="fi-FI" dirty="0"/>
              <a:t> INRA </a:t>
            </a:r>
            <a:r>
              <a:rPr lang="fi-FI" dirty="0" err="1"/>
              <a:t>became</a:t>
            </a:r>
            <a:r>
              <a:rPr lang="fi-FI" dirty="0"/>
              <a:t> the </a:t>
            </a:r>
            <a:r>
              <a:rPr lang="fi-FI" dirty="0" err="1"/>
              <a:t>effective</a:t>
            </a:r>
            <a:r>
              <a:rPr lang="fi-FI" dirty="0"/>
              <a:t> </a:t>
            </a:r>
            <a:r>
              <a:rPr lang="fi-FI" dirty="0" err="1"/>
              <a:t>government</a:t>
            </a:r>
            <a:r>
              <a:rPr lang="fi-FI" dirty="0"/>
              <a:t>.</a:t>
            </a:r>
          </a:p>
          <a:p>
            <a:pPr lvl="2">
              <a:buFontTx/>
              <a:buChar char="-"/>
            </a:pPr>
            <a:r>
              <a:rPr lang="en-US" dirty="0"/>
              <a:t>Feb 7, 1959 – The Fundamental Law of the republic gave all political power to the cabinet.</a:t>
            </a:r>
            <a:endParaRPr lang="fi-FI" dirty="0"/>
          </a:p>
          <a:p>
            <a:pPr lvl="2">
              <a:buFontTx/>
              <a:buChar char="-"/>
            </a:pPr>
            <a:r>
              <a:rPr lang="fi-FI" dirty="0"/>
              <a:t> </a:t>
            </a:r>
            <a:r>
              <a:rPr lang="fi-FI" dirty="0" err="1"/>
              <a:t>moderate</a:t>
            </a:r>
            <a:r>
              <a:rPr lang="fi-FI" dirty="0"/>
              <a:t> </a:t>
            </a:r>
            <a:r>
              <a:rPr lang="fi-FI" dirty="0" err="1"/>
              <a:t>cabinet</a:t>
            </a:r>
            <a:r>
              <a:rPr lang="fi-FI" dirty="0"/>
              <a:t> </a:t>
            </a:r>
            <a:r>
              <a:rPr lang="fi-FI" dirty="0" err="1"/>
              <a:t>members</a:t>
            </a:r>
            <a:r>
              <a:rPr lang="fi-FI" dirty="0"/>
              <a:t> </a:t>
            </a:r>
            <a:r>
              <a:rPr lang="fi-FI" dirty="0" err="1"/>
              <a:t>resigned</a:t>
            </a:r>
            <a:r>
              <a:rPr lang="fi-FI" dirty="0"/>
              <a:t> </a:t>
            </a:r>
            <a:r>
              <a:rPr lang="fi-FI" dirty="0" err="1"/>
              <a:t>over</a:t>
            </a:r>
            <a:r>
              <a:rPr lang="fi-FI" dirty="0"/>
              <a:t> </a:t>
            </a:r>
            <a:r>
              <a:rPr lang="fi-FI" dirty="0" err="1"/>
              <a:t>increasingliy</a:t>
            </a:r>
            <a:r>
              <a:rPr lang="fi-FI" dirty="0"/>
              <a:t> </a:t>
            </a:r>
            <a:r>
              <a:rPr lang="fi-FI" dirty="0" err="1"/>
              <a:t>communist</a:t>
            </a:r>
            <a:r>
              <a:rPr lang="fi-FI" dirty="0"/>
              <a:t> </a:t>
            </a:r>
            <a:r>
              <a:rPr lang="fi-FI" dirty="0" err="1"/>
              <a:t>policies</a:t>
            </a:r>
            <a:r>
              <a:rPr lang="fi-FI" dirty="0"/>
              <a:t>, </a:t>
            </a:r>
            <a:r>
              <a:rPr lang="fi-FI" dirty="0" err="1"/>
              <a:t>Urrutia</a:t>
            </a:r>
            <a:r>
              <a:rPr lang="fi-FI" dirty="0"/>
              <a:t> </a:t>
            </a:r>
            <a:r>
              <a:rPr lang="fi-FI" dirty="0" err="1"/>
              <a:t>was</a:t>
            </a:r>
            <a:r>
              <a:rPr lang="fi-FI" dirty="0"/>
              <a:t> </a:t>
            </a:r>
            <a:r>
              <a:rPr lang="fi-FI" dirty="0" err="1"/>
              <a:t>forced</a:t>
            </a:r>
            <a:r>
              <a:rPr lang="fi-FI" dirty="0"/>
              <a:t> to </a:t>
            </a:r>
            <a:r>
              <a:rPr lang="fi-FI" dirty="0" err="1"/>
              <a:t>leave</a:t>
            </a:r>
            <a:r>
              <a:rPr lang="fi-FI" dirty="0"/>
              <a:t> the </a:t>
            </a:r>
            <a:r>
              <a:rPr lang="fi-FI" dirty="0" err="1"/>
              <a:t>presidency</a:t>
            </a:r>
            <a:r>
              <a:rPr lang="fi-FI" dirty="0"/>
              <a:t>→ </a:t>
            </a:r>
            <a:r>
              <a:rPr lang="fi-FI" dirty="0" err="1"/>
              <a:t>Oswaldo</a:t>
            </a:r>
            <a:r>
              <a:rPr lang="fi-FI" dirty="0"/>
              <a:t> </a:t>
            </a:r>
            <a:r>
              <a:rPr lang="fi-FI" dirty="0" err="1"/>
              <a:t>Dortigos</a:t>
            </a:r>
            <a:r>
              <a:rPr lang="fi-FI" dirty="0"/>
              <a:t>  the new </a:t>
            </a:r>
            <a:r>
              <a:rPr lang="fi-FI" dirty="0" err="1"/>
              <a:t>president</a:t>
            </a:r>
            <a:r>
              <a:rPr lang="fi-FI" dirty="0"/>
              <a:t> </a:t>
            </a:r>
            <a:r>
              <a:rPr lang="fi-FI" dirty="0" err="1"/>
              <a:t>up</a:t>
            </a:r>
            <a:r>
              <a:rPr lang="fi-FI" dirty="0"/>
              <a:t> to 1975.</a:t>
            </a:r>
          </a:p>
          <a:p>
            <a:pPr lvl="2">
              <a:buFontTx/>
              <a:buChar char="-"/>
            </a:pPr>
            <a:r>
              <a:rPr lang="fi-FI" dirty="0"/>
              <a:t>By </a:t>
            </a:r>
            <a:r>
              <a:rPr lang="fi-FI" dirty="0" err="1"/>
              <a:t>the</a:t>
            </a:r>
            <a:r>
              <a:rPr lang="fi-FI" dirty="0"/>
              <a:t> </a:t>
            </a:r>
            <a:r>
              <a:rPr lang="fi-FI" dirty="0" err="1"/>
              <a:t>end</a:t>
            </a:r>
            <a:r>
              <a:rPr lang="fi-FI" dirty="0"/>
              <a:t> of 1959 </a:t>
            </a:r>
            <a:r>
              <a:rPr lang="fi-FI" dirty="0" err="1"/>
              <a:t>most</a:t>
            </a:r>
            <a:r>
              <a:rPr lang="fi-FI" dirty="0"/>
              <a:t> of </a:t>
            </a:r>
            <a:r>
              <a:rPr lang="fi-FI" dirty="0" err="1"/>
              <a:t>the</a:t>
            </a:r>
            <a:r>
              <a:rPr lang="fi-FI" dirty="0"/>
              <a:t> </a:t>
            </a:r>
            <a:r>
              <a:rPr lang="fi-FI" dirty="0" err="1"/>
              <a:t>remaining</a:t>
            </a:r>
            <a:r>
              <a:rPr lang="fi-FI" dirty="0"/>
              <a:t> </a:t>
            </a:r>
            <a:r>
              <a:rPr lang="fi-FI" dirty="0" err="1"/>
              <a:t>moderates</a:t>
            </a:r>
            <a:r>
              <a:rPr lang="fi-FI" dirty="0"/>
              <a:t> and </a:t>
            </a:r>
            <a:r>
              <a:rPr lang="fi-FI" dirty="0" err="1"/>
              <a:t>liberals</a:t>
            </a:r>
            <a:r>
              <a:rPr lang="fi-FI" dirty="0"/>
              <a:t> </a:t>
            </a:r>
            <a:r>
              <a:rPr lang="fi-FI" dirty="0" err="1"/>
              <a:t>had</a:t>
            </a:r>
            <a:r>
              <a:rPr lang="fi-FI" dirty="0"/>
              <a:t> </a:t>
            </a:r>
            <a:r>
              <a:rPr lang="fi-FI" dirty="0" err="1"/>
              <a:t>either</a:t>
            </a:r>
            <a:r>
              <a:rPr lang="fi-FI" dirty="0"/>
              <a:t> </a:t>
            </a:r>
            <a:r>
              <a:rPr lang="fi-FI" dirty="0" err="1"/>
              <a:t>resigned</a:t>
            </a:r>
            <a:r>
              <a:rPr lang="fi-FI" dirty="0"/>
              <a:t>  </a:t>
            </a:r>
            <a:r>
              <a:rPr lang="fi-FI" dirty="0" err="1"/>
              <a:t>or</a:t>
            </a:r>
            <a:r>
              <a:rPr lang="fi-FI" dirty="0"/>
              <a:t> </a:t>
            </a:r>
            <a:r>
              <a:rPr lang="fi-FI" dirty="0" err="1"/>
              <a:t>had</a:t>
            </a:r>
            <a:r>
              <a:rPr lang="fi-FI" dirty="0"/>
              <a:t> </a:t>
            </a:r>
            <a:r>
              <a:rPr lang="fi-FI" dirty="0" err="1"/>
              <a:t>been</a:t>
            </a:r>
            <a:r>
              <a:rPr lang="fi-FI" dirty="0"/>
              <a:t> </a:t>
            </a:r>
            <a:r>
              <a:rPr lang="fi-FI" dirty="0" err="1"/>
              <a:t>forced</a:t>
            </a:r>
            <a:r>
              <a:rPr lang="fi-FI" dirty="0"/>
              <a:t> out of </a:t>
            </a:r>
            <a:r>
              <a:rPr lang="fi-FI" dirty="0" err="1"/>
              <a:t>office</a:t>
            </a:r>
            <a:r>
              <a:rPr lang="fi-FI" dirty="0"/>
              <a:t>. </a:t>
            </a:r>
            <a:r>
              <a:rPr lang="fi-FI" dirty="0" err="1"/>
              <a:t>Four</a:t>
            </a:r>
            <a:r>
              <a:rPr lang="fi-FI" dirty="0"/>
              <a:t> </a:t>
            </a:r>
            <a:r>
              <a:rPr lang="fi-FI" dirty="0" err="1"/>
              <a:t>more</a:t>
            </a:r>
            <a:r>
              <a:rPr lang="fi-FI" dirty="0"/>
              <a:t> </a:t>
            </a:r>
            <a:r>
              <a:rPr lang="fi-FI" dirty="0" err="1"/>
              <a:t>went</a:t>
            </a:r>
            <a:r>
              <a:rPr lang="fi-FI" dirty="0"/>
              <a:t> in 1960.</a:t>
            </a:r>
          </a:p>
        </p:txBody>
      </p:sp>
    </p:spTree>
    <p:extLst>
      <p:ext uri="{BB962C8B-B14F-4D97-AF65-F5344CB8AC3E}">
        <p14:creationId xmlns:p14="http://schemas.microsoft.com/office/powerpoint/2010/main" val="2099782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down)">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a:t>Revolutionary</a:t>
            </a:r>
            <a:r>
              <a:rPr lang="fi-FI" dirty="0"/>
              <a:t> </a:t>
            </a:r>
            <a:r>
              <a:rPr lang="fi-FI" dirty="0" err="1"/>
              <a:t>consolidation</a:t>
            </a:r>
            <a:endParaRPr lang="fi-FI" dirty="0"/>
          </a:p>
        </p:txBody>
      </p:sp>
      <p:sp>
        <p:nvSpPr>
          <p:cNvPr id="3" name="Sisällön paikkamerkki 2"/>
          <p:cNvSpPr>
            <a:spLocks noGrp="1"/>
          </p:cNvSpPr>
          <p:nvPr>
            <p:ph idx="1"/>
          </p:nvPr>
        </p:nvSpPr>
        <p:spPr/>
        <p:txBody>
          <a:bodyPr>
            <a:normAutofit fontScale="92500" lnSpcReduction="10000"/>
          </a:bodyPr>
          <a:lstStyle/>
          <a:p>
            <a:r>
              <a:rPr lang="fi-FI" dirty="0" err="1"/>
              <a:t>From</a:t>
            </a:r>
            <a:r>
              <a:rPr lang="fi-FI" dirty="0"/>
              <a:t> 1960 </a:t>
            </a:r>
            <a:r>
              <a:rPr lang="fi-FI" dirty="0" err="1"/>
              <a:t>onwards</a:t>
            </a:r>
            <a:endParaRPr lang="fi-FI" dirty="0"/>
          </a:p>
          <a:p>
            <a:pPr>
              <a:buFontTx/>
              <a:buChar char="-"/>
            </a:pPr>
            <a:r>
              <a:rPr lang="fi-FI" dirty="0"/>
              <a:t>Press and radio </a:t>
            </a:r>
            <a:r>
              <a:rPr lang="fi-FI" dirty="0" err="1"/>
              <a:t>stations</a:t>
            </a:r>
            <a:r>
              <a:rPr lang="fi-FI" dirty="0"/>
              <a:t> ”</a:t>
            </a:r>
            <a:r>
              <a:rPr lang="fi-FI" dirty="0" err="1"/>
              <a:t>was</a:t>
            </a:r>
            <a:r>
              <a:rPr lang="fi-FI" dirty="0"/>
              <a:t> </a:t>
            </a:r>
            <a:r>
              <a:rPr lang="fi-FI" dirty="0" err="1"/>
              <a:t>brought</a:t>
            </a:r>
            <a:r>
              <a:rPr lang="fi-FI" dirty="0"/>
              <a:t> into </a:t>
            </a:r>
            <a:r>
              <a:rPr lang="fi-FI" dirty="0" err="1"/>
              <a:t>line</a:t>
            </a:r>
            <a:r>
              <a:rPr lang="fi-FI" dirty="0"/>
              <a:t>”</a:t>
            </a:r>
          </a:p>
          <a:p>
            <a:pPr>
              <a:buFontTx/>
              <a:buChar char="-"/>
            </a:pPr>
            <a:r>
              <a:rPr lang="fi-FI" dirty="0" err="1"/>
              <a:t>Centralisation</a:t>
            </a:r>
            <a:r>
              <a:rPr lang="fi-FI" dirty="0"/>
              <a:t>: the </a:t>
            </a:r>
            <a:r>
              <a:rPr lang="fi-FI" dirty="0" err="1"/>
              <a:t>cabinet</a:t>
            </a:r>
            <a:r>
              <a:rPr lang="fi-FI" dirty="0"/>
              <a:t> </a:t>
            </a:r>
            <a:r>
              <a:rPr lang="fi-FI" dirty="0" err="1"/>
              <a:t>took</a:t>
            </a:r>
            <a:r>
              <a:rPr lang="fi-FI" dirty="0"/>
              <a:t> the </a:t>
            </a:r>
            <a:r>
              <a:rPr lang="fi-FI" dirty="0" err="1"/>
              <a:t>legislative</a:t>
            </a:r>
            <a:r>
              <a:rPr lang="fi-FI" dirty="0"/>
              <a:t> and </a:t>
            </a:r>
            <a:r>
              <a:rPr lang="fi-FI" dirty="0" err="1"/>
              <a:t>executive</a:t>
            </a:r>
            <a:r>
              <a:rPr lang="fi-FI" dirty="0"/>
              <a:t> </a:t>
            </a:r>
            <a:r>
              <a:rPr lang="fi-FI" dirty="0" err="1"/>
              <a:t>powers</a:t>
            </a:r>
            <a:endParaRPr lang="fi-FI" dirty="0"/>
          </a:p>
          <a:p>
            <a:pPr>
              <a:buFontTx/>
              <a:buChar char="-"/>
            </a:pPr>
            <a:r>
              <a:rPr lang="fi-FI" dirty="0" err="1"/>
              <a:t>political</a:t>
            </a:r>
            <a:r>
              <a:rPr lang="fi-FI" dirty="0"/>
              <a:t> </a:t>
            </a:r>
            <a:r>
              <a:rPr lang="fi-FI" dirty="0" err="1"/>
              <a:t>parties</a:t>
            </a:r>
            <a:r>
              <a:rPr lang="fi-FI" dirty="0"/>
              <a:t> </a:t>
            </a:r>
            <a:r>
              <a:rPr lang="fi-FI" dirty="0" err="1"/>
              <a:t>banned</a:t>
            </a:r>
            <a:endParaRPr lang="fi-FI" dirty="0"/>
          </a:p>
          <a:p>
            <a:pPr>
              <a:buFontTx/>
              <a:buChar char="-"/>
            </a:pPr>
            <a:r>
              <a:rPr lang="fi-FI" dirty="0" err="1"/>
              <a:t>Communist</a:t>
            </a:r>
            <a:r>
              <a:rPr lang="fi-FI" dirty="0"/>
              <a:t>-led </a:t>
            </a:r>
            <a:r>
              <a:rPr lang="fi-FI" dirty="0" err="1"/>
              <a:t>trade</a:t>
            </a:r>
            <a:r>
              <a:rPr lang="fi-FI" dirty="0"/>
              <a:t> </a:t>
            </a:r>
            <a:r>
              <a:rPr lang="fi-FI" dirty="0" err="1"/>
              <a:t>unions</a:t>
            </a:r>
            <a:r>
              <a:rPr lang="fi-FI" dirty="0"/>
              <a:t> got </a:t>
            </a:r>
            <a:r>
              <a:rPr lang="fi-FI" dirty="0" err="1"/>
              <a:t>more</a:t>
            </a:r>
            <a:r>
              <a:rPr lang="fi-FI" dirty="0"/>
              <a:t> </a:t>
            </a:r>
            <a:r>
              <a:rPr lang="fi-FI" dirty="0" err="1"/>
              <a:t>power</a:t>
            </a:r>
            <a:endParaRPr lang="fi-FI" dirty="0"/>
          </a:p>
          <a:p>
            <a:pPr>
              <a:buFontTx/>
              <a:buChar char="-"/>
            </a:pPr>
            <a:r>
              <a:rPr lang="fi-FI" dirty="0" err="1"/>
              <a:t>All</a:t>
            </a:r>
            <a:r>
              <a:rPr lang="fi-FI" dirty="0"/>
              <a:t> </a:t>
            </a:r>
            <a:r>
              <a:rPr lang="fi-FI" dirty="0" err="1"/>
              <a:t>judges</a:t>
            </a:r>
            <a:r>
              <a:rPr lang="fi-FI" dirty="0"/>
              <a:t> </a:t>
            </a:r>
            <a:r>
              <a:rPr lang="fi-FI" dirty="0" err="1"/>
              <a:t>appointed</a:t>
            </a:r>
            <a:r>
              <a:rPr lang="fi-FI" dirty="0"/>
              <a:t> </a:t>
            </a:r>
            <a:r>
              <a:rPr lang="fi-FI" dirty="0" err="1"/>
              <a:t>by</a:t>
            </a:r>
            <a:r>
              <a:rPr lang="fi-FI" dirty="0"/>
              <a:t> </a:t>
            </a:r>
            <a:r>
              <a:rPr lang="fi-FI" dirty="0" err="1"/>
              <a:t>Castro´s</a:t>
            </a:r>
            <a:r>
              <a:rPr lang="fi-FI" dirty="0"/>
              <a:t> </a:t>
            </a:r>
            <a:r>
              <a:rPr lang="fi-FI" dirty="0" err="1"/>
              <a:t>approval</a:t>
            </a:r>
            <a:endParaRPr lang="fi-FI" dirty="0"/>
          </a:p>
          <a:p>
            <a:pPr>
              <a:buFontTx/>
              <a:buChar char="-"/>
            </a:pPr>
            <a:endParaRPr lang="fi-FI" dirty="0"/>
          </a:p>
          <a:p>
            <a:pPr marL="137160" indent="0">
              <a:buNone/>
            </a:pPr>
            <a:r>
              <a:rPr lang="fi-FI" dirty="0"/>
              <a:t>” </a:t>
            </a:r>
            <a:r>
              <a:rPr lang="fi-FI" dirty="0" err="1"/>
              <a:t>real</a:t>
            </a:r>
            <a:r>
              <a:rPr lang="fi-FI" dirty="0"/>
              <a:t> </a:t>
            </a:r>
            <a:r>
              <a:rPr lang="fi-FI" dirty="0" err="1"/>
              <a:t>democracy</a:t>
            </a:r>
            <a:r>
              <a:rPr lang="fi-FI" dirty="0"/>
              <a:t> is </a:t>
            </a:r>
            <a:r>
              <a:rPr lang="fi-FI" dirty="0" err="1"/>
              <a:t>not</a:t>
            </a:r>
            <a:r>
              <a:rPr lang="fi-FI" dirty="0"/>
              <a:t> </a:t>
            </a:r>
            <a:r>
              <a:rPr lang="fi-FI" dirty="0" err="1"/>
              <a:t>possible</a:t>
            </a:r>
            <a:r>
              <a:rPr lang="fi-FI" dirty="0"/>
              <a:t> for </a:t>
            </a:r>
            <a:r>
              <a:rPr lang="fi-FI" dirty="0" err="1"/>
              <a:t>hungry</a:t>
            </a:r>
            <a:r>
              <a:rPr lang="fi-FI" dirty="0"/>
              <a:t> </a:t>
            </a:r>
            <a:r>
              <a:rPr lang="fi-FI" dirty="0" err="1"/>
              <a:t>people</a:t>
            </a:r>
            <a:r>
              <a:rPr lang="fi-FI" dirty="0"/>
              <a:t>”– </a:t>
            </a:r>
            <a:r>
              <a:rPr lang="fi-FI" dirty="0" err="1"/>
              <a:t>free</a:t>
            </a:r>
            <a:r>
              <a:rPr lang="fi-FI" dirty="0"/>
              <a:t> </a:t>
            </a:r>
            <a:r>
              <a:rPr lang="fi-FI" dirty="0" err="1"/>
              <a:t>elections</a:t>
            </a:r>
            <a:r>
              <a:rPr lang="fi-FI" dirty="0"/>
              <a:t> </a:t>
            </a:r>
            <a:r>
              <a:rPr lang="fi-FI" dirty="0" err="1"/>
              <a:t>postponed</a:t>
            </a:r>
            <a:endParaRPr lang="fi-FI" dirty="0"/>
          </a:p>
          <a:p>
            <a:pPr marL="137160" indent="0">
              <a:buNone/>
            </a:pPr>
            <a:endParaRPr lang="fi-FI" dirty="0"/>
          </a:p>
        </p:txBody>
      </p:sp>
    </p:spTree>
    <p:extLst>
      <p:ext uri="{BB962C8B-B14F-4D97-AF65-F5344CB8AC3E}">
        <p14:creationId xmlns:p14="http://schemas.microsoft.com/office/powerpoint/2010/main" val="10527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EA22C-6F23-8147-A56C-2B47758D3B44}"/>
              </a:ext>
            </a:extLst>
          </p:cNvPr>
          <p:cNvSpPr>
            <a:spLocks noGrp="1"/>
          </p:cNvSpPr>
          <p:nvPr>
            <p:ph type="title"/>
          </p:nvPr>
        </p:nvSpPr>
        <p:spPr/>
        <p:txBody>
          <a:bodyPr/>
          <a:lstStyle/>
          <a:p>
            <a:r>
              <a:rPr lang="en-US" dirty="0"/>
              <a:t>Early Opposition</a:t>
            </a:r>
          </a:p>
        </p:txBody>
      </p:sp>
      <p:sp>
        <p:nvSpPr>
          <p:cNvPr id="3" name="Content Placeholder 2">
            <a:extLst>
              <a:ext uri="{FF2B5EF4-FFF2-40B4-BE49-F238E27FC236}">
                <a16:creationId xmlns:a16="http://schemas.microsoft.com/office/drawing/2014/main" id="{430BD120-5884-9E42-A6D1-D99D68BC1431}"/>
              </a:ext>
            </a:extLst>
          </p:cNvPr>
          <p:cNvSpPr>
            <a:spLocks noGrp="1"/>
          </p:cNvSpPr>
          <p:nvPr>
            <p:ph idx="1"/>
          </p:nvPr>
        </p:nvSpPr>
        <p:spPr>
          <a:xfrm>
            <a:off x="370114" y="1349829"/>
            <a:ext cx="8145236" cy="4827134"/>
          </a:xfrm>
        </p:spPr>
        <p:txBody>
          <a:bodyPr>
            <a:normAutofit fontScale="55000" lnSpcReduction="20000"/>
          </a:bodyPr>
          <a:lstStyle/>
          <a:p>
            <a:r>
              <a:rPr lang="en-US" dirty="0"/>
              <a:t>There were many opponents of the regime in the early years.</a:t>
            </a:r>
          </a:p>
          <a:p>
            <a:r>
              <a:rPr lang="en-US" dirty="0"/>
              <a:t>Some disliked the growing communist influence.</a:t>
            </a:r>
          </a:p>
          <a:p>
            <a:r>
              <a:rPr lang="en-US" dirty="0"/>
              <a:t>Oct 1959 Matos – leading Revolutionary resigned in protest. Matos and others were arrested and put on trial for ‘rebellion’. </a:t>
            </a:r>
          </a:p>
          <a:p>
            <a:r>
              <a:rPr lang="en-US" dirty="0"/>
              <a:t>Castro used the crisis to strengthen his position by forming a militia as part of the new power structure.</a:t>
            </a:r>
          </a:p>
          <a:p>
            <a:r>
              <a:rPr lang="en-US" dirty="0"/>
              <a:t>There was also a rumbling civil war with counter-revolutionaries fighting from a mountain strong hold supported by the US.</a:t>
            </a:r>
          </a:p>
          <a:p>
            <a:r>
              <a:rPr lang="fi-FI" dirty="0" err="1"/>
              <a:t>The</a:t>
            </a:r>
            <a:r>
              <a:rPr lang="fi-FI" dirty="0"/>
              <a:t> </a:t>
            </a:r>
            <a:r>
              <a:rPr lang="fi-FI" dirty="0" err="1"/>
              <a:t>Escambray</a:t>
            </a:r>
            <a:r>
              <a:rPr lang="fi-FI" dirty="0"/>
              <a:t> </a:t>
            </a:r>
            <a:r>
              <a:rPr lang="fi-FI" dirty="0" err="1"/>
              <a:t>Rebels</a:t>
            </a:r>
            <a:r>
              <a:rPr lang="fi-FI" dirty="0"/>
              <a:t> (</a:t>
            </a:r>
            <a:r>
              <a:rPr lang="fi-FI" dirty="0" err="1"/>
              <a:t>soldiers</a:t>
            </a:r>
            <a:r>
              <a:rPr lang="fi-FI" dirty="0"/>
              <a:t> </a:t>
            </a:r>
            <a:r>
              <a:rPr lang="fi-FI" dirty="0" err="1"/>
              <a:t>loyal</a:t>
            </a:r>
            <a:r>
              <a:rPr lang="fi-FI" dirty="0"/>
              <a:t> to </a:t>
            </a:r>
            <a:r>
              <a:rPr lang="fi-FI" dirty="0" err="1"/>
              <a:t>Batista</a:t>
            </a:r>
            <a:r>
              <a:rPr lang="fi-FI" dirty="0"/>
              <a:t> operating </a:t>
            </a:r>
            <a:r>
              <a:rPr lang="fi-FI" dirty="0" err="1"/>
              <a:t>from</a:t>
            </a:r>
            <a:r>
              <a:rPr lang="fi-FI" dirty="0"/>
              <a:t> </a:t>
            </a:r>
            <a:r>
              <a:rPr lang="fi-FI" dirty="0" err="1"/>
              <a:t>the</a:t>
            </a:r>
            <a:r>
              <a:rPr lang="fi-FI" dirty="0"/>
              <a:t> </a:t>
            </a:r>
            <a:r>
              <a:rPr lang="fi-FI" dirty="0" err="1"/>
              <a:t>Escambray</a:t>
            </a:r>
            <a:r>
              <a:rPr lang="fi-FI" dirty="0"/>
              <a:t> </a:t>
            </a:r>
            <a:r>
              <a:rPr lang="fi-FI" dirty="0" err="1"/>
              <a:t>Mountains</a:t>
            </a:r>
            <a:r>
              <a:rPr lang="fi-FI" dirty="0"/>
              <a:t> 1960-65, </a:t>
            </a:r>
          </a:p>
          <a:p>
            <a:r>
              <a:rPr lang="en-US" dirty="0"/>
              <a:t>Between 1960 and 1966 the civil war plagued Castro and were active in the 1961 Bay of Pigs invasion.  This gave Castro the motive to round up counter revolutionaries – 3,500 were detained in Havana alone. </a:t>
            </a:r>
          </a:p>
          <a:p>
            <a:r>
              <a:rPr lang="en-US" dirty="0"/>
              <a:t>By 1966 the counter revolutionaries were finished and their actions had helped to maintain the spirit of ‘revolution’ and defense of Cuba. It led to increased nationalism and pride amongst Castro supporters.</a:t>
            </a:r>
          </a:p>
          <a:p>
            <a:r>
              <a:rPr lang="en-US" dirty="0"/>
              <a:t>Anyone who opposed Castro or the regime would be seen as traitors.</a:t>
            </a:r>
          </a:p>
          <a:p>
            <a:r>
              <a:rPr lang="en-US" dirty="0"/>
              <a:t>Yet despite the success it seems that increasing centralization of the regime was a response to a growing insecurity. There were over 600 plans to assassinate Castro.</a:t>
            </a:r>
          </a:p>
          <a:p>
            <a:endParaRPr lang="en-US" dirty="0"/>
          </a:p>
        </p:txBody>
      </p:sp>
    </p:spTree>
    <p:extLst>
      <p:ext uri="{BB962C8B-B14F-4D97-AF65-F5344CB8AC3E}">
        <p14:creationId xmlns:p14="http://schemas.microsoft.com/office/powerpoint/2010/main" val="2933623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7CF2D-465F-5F44-8CC6-4A2CDA6A9B56}"/>
              </a:ext>
            </a:extLst>
          </p:cNvPr>
          <p:cNvSpPr>
            <a:spLocks noGrp="1"/>
          </p:cNvSpPr>
          <p:nvPr>
            <p:ph type="title"/>
          </p:nvPr>
        </p:nvSpPr>
        <p:spPr/>
        <p:txBody>
          <a:bodyPr/>
          <a:lstStyle/>
          <a:p>
            <a:r>
              <a:rPr lang="en-US" dirty="0"/>
              <a:t>The establishment of the state</a:t>
            </a:r>
          </a:p>
        </p:txBody>
      </p:sp>
      <p:sp>
        <p:nvSpPr>
          <p:cNvPr id="3" name="Content Placeholder 2">
            <a:extLst>
              <a:ext uri="{FF2B5EF4-FFF2-40B4-BE49-F238E27FC236}">
                <a16:creationId xmlns:a16="http://schemas.microsoft.com/office/drawing/2014/main" id="{685099A7-4AAA-4645-8A70-2C3349E9A0E4}"/>
              </a:ext>
            </a:extLst>
          </p:cNvPr>
          <p:cNvSpPr>
            <a:spLocks noGrp="1"/>
          </p:cNvSpPr>
          <p:nvPr>
            <p:ph idx="1"/>
          </p:nvPr>
        </p:nvSpPr>
        <p:spPr/>
        <p:txBody>
          <a:bodyPr>
            <a:normAutofit fontScale="92500" lnSpcReduction="20000"/>
          </a:bodyPr>
          <a:lstStyle/>
          <a:p>
            <a:r>
              <a:rPr lang="en-US" dirty="0"/>
              <a:t>The 26</a:t>
            </a:r>
            <a:r>
              <a:rPr lang="en-US" baseline="30000" dirty="0"/>
              <a:t>th</a:t>
            </a:r>
            <a:r>
              <a:rPr lang="en-US" dirty="0"/>
              <a:t> July Movement was mainly a guerrilla army. Castro needed political experience of a political party.  This was provided by the PSP (Communist Party). </a:t>
            </a:r>
          </a:p>
          <a:p>
            <a:r>
              <a:rPr lang="en-US" dirty="0"/>
              <a:t>The PSP had a long history of party politics and organizing mass movements and prior governmental experience.</a:t>
            </a:r>
          </a:p>
          <a:p>
            <a:r>
              <a:rPr lang="en-US" dirty="0"/>
              <a:t>Castro began negotiations with leading members of the PSP for the creation of a new Communist Party. He hoped to fuse this with the more radical wing of his movement and so strengthen his control. </a:t>
            </a:r>
          </a:p>
          <a:p>
            <a:r>
              <a:rPr lang="en-US" dirty="0"/>
              <a:t>In July 1961 the 26</a:t>
            </a:r>
            <a:r>
              <a:rPr lang="en-US" baseline="30000" dirty="0"/>
              <a:t>th</a:t>
            </a:r>
            <a:r>
              <a:rPr lang="en-US" dirty="0"/>
              <a:t> July Movement, the DR and the PSP merged into the Integrated Revolutionary </a:t>
            </a:r>
            <a:r>
              <a:rPr lang="en-US" dirty="0" err="1"/>
              <a:t>Organisations</a:t>
            </a:r>
            <a:r>
              <a:rPr lang="en-US" dirty="0"/>
              <a:t> (ORI)</a:t>
            </a:r>
          </a:p>
        </p:txBody>
      </p:sp>
    </p:spTree>
    <p:extLst>
      <p:ext uri="{BB962C8B-B14F-4D97-AF65-F5344CB8AC3E}">
        <p14:creationId xmlns:p14="http://schemas.microsoft.com/office/powerpoint/2010/main" val="378326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CFF117-D890-BC44-92D5-6138C9BEE75A}"/>
              </a:ext>
            </a:extLst>
          </p:cNvPr>
          <p:cNvSpPr>
            <a:spLocks noGrp="1"/>
          </p:cNvSpPr>
          <p:nvPr>
            <p:ph idx="1"/>
          </p:nvPr>
        </p:nvSpPr>
        <p:spPr/>
        <p:txBody>
          <a:bodyPr>
            <a:normAutofit fontScale="77500" lnSpcReduction="20000"/>
          </a:bodyPr>
          <a:lstStyle/>
          <a:p>
            <a:r>
              <a:rPr lang="en-US" dirty="0"/>
              <a:t>Initially the old PSP came to dominate the ORI. Anibal Escalante – the ORI secretary was particularly powerful – he gave preference to his old PSP comrades who were more likely to be loyal to him. </a:t>
            </a:r>
          </a:p>
          <a:p>
            <a:r>
              <a:rPr lang="en-US" dirty="0"/>
              <a:t>In March 1962 Castro denounced Escalante and removed him from his post. A massive restructuring of the ORI took place – almost  half of the membership were expelled – most from the PSP faction.</a:t>
            </a:r>
          </a:p>
          <a:p>
            <a:r>
              <a:rPr lang="en-US" dirty="0"/>
              <a:t>Huge efforts were made to recruit new members.</a:t>
            </a:r>
          </a:p>
          <a:p>
            <a:r>
              <a:rPr lang="en-US" dirty="0"/>
              <a:t>In 1963 the ORI became the United Party of the Socialist Revolution (PURS) and in October 1965 the PURS became the Communist Party of Cuba (PCC). </a:t>
            </a:r>
          </a:p>
          <a:p>
            <a:r>
              <a:rPr lang="en-US" dirty="0"/>
              <a:t>Thus by the end of 1965 revolutionary power had been consolidated and Castro had established his pre-eminence over all potential rivals.</a:t>
            </a:r>
          </a:p>
        </p:txBody>
      </p:sp>
    </p:spTree>
    <p:extLst>
      <p:ext uri="{BB962C8B-B14F-4D97-AF65-F5344CB8AC3E}">
        <p14:creationId xmlns:p14="http://schemas.microsoft.com/office/powerpoint/2010/main" val="2213880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636BF4-97CA-6247-9C36-A731CB97A924}"/>
              </a:ext>
            </a:extLst>
          </p:cNvPr>
          <p:cNvSpPr>
            <a:spLocks noGrp="1"/>
          </p:cNvSpPr>
          <p:nvPr>
            <p:ph idx="1"/>
          </p:nvPr>
        </p:nvSpPr>
        <p:spPr>
          <a:xfrm>
            <a:off x="628650" y="337457"/>
            <a:ext cx="7886700" cy="5839506"/>
          </a:xfrm>
        </p:spPr>
        <p:txBody>
          <a:bodyPr>
            <a:normAutofit/>
          </a:bodyPr>
          <a:lstStyle/>
          <a:p>
            <a:r>
              <a:rPr lang="en-US" dirty="0"/>
              <a:t>This did not mean that Castro was in full control of the new party. Between 1965 – 1968 his criticisms of the Soviet Union over peaceful co-existence and revolution in developing countries were opposed by some traditionalist communists in the PCC. In February 1968 their leaders were put on trial for factionalism. </a:t>
            </a:r>
          </a:p>
          <a:p>
            <a:r>
              <a:rPr lang="en-US" dirty="0"/>
              <a:t>The result of this ‘micro-faction’ affair was even greater control for Castro. After 1968 the party posed no serious challenge to Castro.</a:t>
            </a:r>
          </a:p>
          <a:p>
            <a:r>
              <a:rPr lang="fi-FI" dirty="0" err="1"/>
              <a:t>Between</a:t>
            </a:r>
            <a:r>
              <a:rPr lang="fi-FI" dirty="0"/>
              <a:t> 1965 and 1968 </a:t>
            </a:r>
            <a:r>
              <a:rPr lang="fi-FI" dirty="0" err="1"/>
              <a:t>some</a:t>
            </a:r>
            <a:r>
              <a:rPr lang="fi-FI" dirty="0"/>
              <a:t> </a:t>
            </a:r>
            <a:r>
              <a:rPr lang="fi-FI" dirty="0" err="1"/>
              <a:t>traditional</a:t>
            </a:r>
            <a:r>
              <a:rPr lang="fi-FI" dirty="0"/>
              <a:t> </a:t>
            </a:r>
            <a:r>
              <a:rPr lang="fi-FI" dirty="0" err="1"/>
              <a:t>communists</a:t>
            </a:r>
            <a:r>
              <a:rPr lang="fi-FI" dirty="0"/>
              <a:t> </a:t>
            </a:r>
            <a:r>
              <a:rPr lang="fi-FI" dirty="0" err="1"/>
              <a:t>tried</a:t>
            </a:r>
            <a:r>
              <a:rPr lang="fi-FI" dirty="0"/>
              <a:t> to </a:t>
            </a:r>
            <a:r>
              <a:rPr lang="fi-FI" dirty="0" err="1"/>
              <a:t>challenge</a:t>
            </a:r>
            <a:r>
              <a:rPr lang="fi-FI" dirty="0"/>
              <a:t> </a:t>
            </a:r>
            <a:r>
              <a:rPr lang="fi-FI" dirty="0" err="1"/>
              <a:t>Castro´s</a:t>
            </a:r>
            <a:r>
              <a:rPr lang="fi-FI" dirty="0"/>
              <a:t> </a:t>
            </a:r>
            <a:r>
              <a:rPr lang="fi-FI" dirty="0" err="1"/>
              <a:t>approach</a:t>
            </a:r>
            <a:r>
              <a:rPr lang="fi-FI" dirty="0"/>
              <a:t>, </a:t>
            </a:r>
            <a:r>
              <a:rPr lang="fi-FI" dirty="0" err="1"/>
              <a:t>result</a:t>
            </a:r>
            <a:r>
              <a:rPr lang="fi-FI" dirty="0"/>
              <a:t> </a:t>
            </a:r>
            <a:r>
              <a:rPr lang="fi-FI" dirty="0" err="1"/>
              <a:t>was</a:t>
            </a:r>
            <a:r>
              <a:rPr lang="fi-FI" dirty="0"/>
              <a:t> </a:t>
            </a:r>
            <a:r>
              <a:rPr lang="fi-FI" dirty="0" err="1"/>
              <a:t>their</a:t>
            </a:r>
            <a:r>
              <a:rPr lang="fi-FI" dirty="0"/>
              <a:t> </a:t>
            </a:r>
            <a:r>
              <a:rPr lang="fi-FI" dirty="0" err="1"/>
              <a:t>elimination</a:t>
            </a:r>
            <a:r>
              <a:rPr lang="fi-FI" dirty="0"/>
              <a:t> and </a:t>
            </a:r>
            <a:r>
              <a:rPr lang="fi-FI" dirty="0" err="1"/>
              <a:t>by</a:t>
            </a:r>
            <a:r>
              <a:rPr lang="fi-FI" dirty="0"/>
              <a:t> 1968 </a:t>
            </a:r>
            <a:r>
              <a:rPr lang="fi-FI" dirty="0" err="1"/>
              <a:t>Castro´s</a:t>
            </a:r>
            <a:r>
              <a:rPr lang="fi-FI" dirty="0"/>
              <a:t> </a:t>
            </a:r>
            <a:r>
              <a:rPr lang="fi-FI" dirty="0" err="1"/>
              <a:t>control</a:t>
            </a:r>
            <a:r>
              <a:rPr lang="fi-FI" dirty="0"/>
              <a:t> </a:t>
            </a:r>
            <a:r>
              <a:rPr lang="fi-FI" dirty="0" err="1"/>
              <a:t>was</a:t>
            </a:r>
            <a:r>
              <a:rPr lang="fi-FI" dirty="0"/>
              <a:t> </a:t>
            </a:r>
            <a:r>
              <a:rPr lang="fi-FI" dirty="0" err="1"/>
              <a:t>complete</a:t>
            </a:r>
            <a:endParaRPr lang="fi-FI" dirty="0"/>
          </a:p>
          <a:p>
            <a:endParaRPr lang="en-US" dirty="0"/>
          </a:p>
          <a:p>
            <a:endParaRPr lang="en-US" dirty="0"/>
          </a:p>
        </p:txBody>
      </p:sp>
    </p:spTree>
    <p:extLst>
      <p:ext uri="{BB962C8B-B14F-4D97-AF65-F5344CB8AC3E}">
        <p14:creationId xmlns:p14="http://schemas.microsoft.com/office/powerpoint/2010/main" val="3665347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623CF7-6601-3048-9AC8-42BD27BE6D8E}"/>
              </a:ext>
            </a:extLst>
          </p:cNvPr>
          <p:cNvSpPr>
            <a:spLocks noGrp="1"/>
          </p:cNvSpPr>
          <p:nvPr>
            <p:ph idx="1"/>
          </p:nvPr>
        </p:nvSpPr>
        <p:spPr/>
        <p:txBody>
          <a:bodyPr>
            <a:normAutofit fontScale="85000" lnSpcReduction="10000"/>
          </a:bodyPr>
          <a:lstStyle/>
          <a:p>
            <a:r>
              <a:rPr lang="en-US" dirty="0"/>
              <a:t>The PCC had never functioned as a mass party and did not hold its first congress until 1975.</a:t>
            </a:r>
          </a:p>
          <a:p>
            <a:r>
              <a:rPr lang="en-US" dirty="0"/>
              <a:t>In 1972 it was given a new structure with a 100 strong central committee, as well as a smaller politburo and secretariat.</a:t>
            </a:r>
          </a:p>
          <a:p>
            <a:r>
              <a:rPr lang="en-US" dirty="0"/>
              <a:t>It also produced new party statutes and a new </a:t>
            </a:r>
            <a:r>
              <a:rPr lang="en-US" dirty="0" err="1"/>
              <a:t>programme</a:t>
            </a:r>
            <a:r>
              <a:rPr lang="en-US" dirty="0"/>
              <a:t>.</a:t>
            </a:r>
          </a:p>
          <a:p>
            <a:r>
              <a:rPr lang="en-US" dirty="0"/>
              <a:t>Membership rose steadily from 50,000 in 1965 to 500,000 in 1980. By then over 9% of all Cuban citizens aged over 25 belonged to the party.</a:t>
            </a:r>
          </a:p>
          <a:p>
            <a:r>
              <a:rPr lang="en-US" dirty="0"/>
              <a:t>These changes turned it into more of a typical ruling party. At the same time the proportion of military personnel in the leading bodies dropped making it a more civilian party.</a:t>
            </a:r>
          </a:p>
        </p:txBody>
      </p:sp>
    </p:spTree>
    <p:extLst>
      <p:ext uri="{BB962C8B-B14F-4D97-AF65-F5344CB8AC3E}">
        <p14:creationId xmlns:p14="http://schemas.microsoft.com/office/powerpoint/2010/main" val="17506100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2</TotalTime>
  <Words>1837</Words>
  <Application>Microsoft Macintosh PowerPoint</Application>
  <PresentationFormat>On-screen Show (4:3)</PresentationFormat>
  <Paragraphs>115</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How did Fidel Castro consolidate power?</vt:lpstr>
      <vt:lpstr>Methods of consolidation - analysis</vt:lpstr>
      <vt:lpstr>Legal Consolidation of the one party state</vt:lpstr>
      <vt:lpstr>Revolutionary consolidation</vt:lpstr>
      <vt:lpstr>Early Opposition</vt:lpstr>
      <vt:lpstr>The establishment of the state</vt:lpstr>
      <vt:lpstr>PowerPoint Presentation</vt:lpstr>
      <vt:lpstr>PowerPoint Presentation</vt:lpstr>
      <vt:lpstr>PowerPoint Presentation</vt:lpstr>
      <vt:lpstr>Channels for opposition</vt:lpstr>
      <vt:lpstr>Elimination of opposition&amp; formation of the new communist party</vt:lpstr>
      <vt:lpstr>How Castro was able to maintain his power?</vt:lpstr>
      <vt:lpstr>PowerPoint Presentation</vt:lpstr>
      <vt:lpstr>interpretations</vt:lpstr>
      <vt:lpstr>Reforms</vt:lpstr>
      <vt:lpstr>Opposition to Reforms</vt:lpstr>
      <vt:lpstr>PowerPoint Presentation</vt:lpstr>
      <vt:lpstr>Economic Policies</vt:lpstr>
      <vt:lpstr>Cont.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did Fidel Castro consolidate power?</dc:title>
  <dc:creator>Helen Morgan</dc:creator>
  <cp:lastModifiedBy>Helen Morgan</cp:lastModifiedBy>
  <cp:revision>1</cp:revision>
  <dcterms:created xsi:type="dcterms:W3CDTF">2021-03-08T17:03:51Z</dcterms:created>
  <dcterms:modified xsi:type="dcterms:W3CDTF">2021-03-08T17:06:14Z</dcterms:modified>
</cp:coreProperties>
</file>