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1" r:id="rId2"/>
    <p:sldId id="256" r:id="rId3"/>
    <p:sldId id="267" r:id="rId4"/>
    <p:sldId id="276" r:id="rId5"/>
    <p:sldId id="277" r:id="rId6"/>
    <p:sldId id="279" r:id="rId7"/>
    <p:sldId id="278" r:id="rId8"/>
    <p:sldId id="280" r:id="rId9"/>
    <p:sldId id="272" r:id="rId10"/>
    <p:sldId id="273" r:id="rId11"/>
    <p:sldId id="275" r:id="rId12"/>
    <p:sldId id="271"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70"/>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283B2-5F80-D741-9789-76B6E39D3EDB}" type="datetimeFigureOut">
              <a:rPr lang="en-US" smtClean="0"/>
              <a:t>2/27/21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3416F-CD01-8740-BDC0-592122F6E929}" type="slidenum">
              <a:rPr lang="en-US" smtClean="0"/>
              <a:t>‹#›</a:t>
            </a:fld>
            <a:endParaRPr lang="en-US"/>
          </a:p>
        </p:txBody>
      </p:sp>
    </p:spTree>
    <p:extLst>
      <p:ext uri="{BB962C8B-B14F-4D97-AF65-F5344CB8AC3E}">
        <p14:creationId xmlns:p14="http://schemas.microsoft.com/office/powerpoint/2010/main" val="238705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ANSWERS</a:t>
            </a:r>
          </a:p>
          <a:p>
            <a:pPr marL="228600" indent="-228600">
              <a:buAutoNum type="arabicPeriod"/>
            </a:pPr>
            <a:r>
              <a:rPr lang="en-US" dirty="0"/>
              <a:t>A school set up by a local charity</a:t>
            </a:r>
            <a:r>
              <a:rPr lang="en-US" baseline="0" dirty="0"/>
              <a:t> to meet some of the kids that have been rescued from factory work</a:t>
            </a:r>
          </a:p>
          <a:p>
            <a:pPr marL="228600" indent="-228600">
              <a:buAutoNum type="arabicPeriod"/>
            </a:pPr>
            <a:r>
              <a:rPr lang="en-US" baseline="0" dirty="0"/>
              <a:t>9-12 years old</a:t>
            </a:r>
          </a:p>
          <a:p>
            <a:pPr marL="228600" indent="-228600">
              <a:buAutoNum type="arabicPeriod"/>
            </a:pPr>
            <a:r>
              <a:rPr lang="en-US" baseline="0" dirty="0"/>
              <a:t>His adult factory boss worker beat him up</a:t>
            </a:r>
          </a:p>
        </p:txBody>
      </p:sp>
      <p:sp>
        <p:nvSpPr>
          <p:cNvPr id="4" name="Slide Number Placeholder 3"/>
          <p:cNvSpPr>
            <a:spLocks noGrp="1"/>
          </p:cNvSpPr>
          <p:nvPr>
            <p:ph type="sldNum" sz="quarter" idx="10"/>
          </p:nvPr>
        </p:nvSpPr>
        <p:spPr/>
        <p:txBody>
          <a:bodyPr/>
          <a:lstStyle/>
          <a:p>
            <a:fld id="{4135A100-AB44-8049-A45B-A97BC7C58217}" type="slidenum">
              <a:rPr lang="en-US" smtClean="0"/>
              <a:t>3</a:t>
            </a:fld>
            <a:endParaRPr lang="en-US"/>
          </a:p>
        </p:txBody>
      </p:sp>
    </p:spTree>
    <p:extLst>
      <p:ext uri="{BB962C8B-B14F-4D97-AF65-F5344CB8AC3E}">
        <p14:creationId xmlns:p14="http://schemas.microsoft.com/office/powerpoint/2010/main" val="249948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4</a:t>
            </a:fld>
            <a:endParaRPr lang="en-US"/>
          </a:p>
        </p:txBody>
      </p:sp>
    </p:spTree>
    <p:extLst>
      <p:ext uri="{BB962C8B-B14F-4D97-AF65-F5344CB8AC3E}">
        <p14:creationId xmlns:p14="http://schemas.microsoft.com/office/powerpoint/2010/main" val="18265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5</a:t>
            </a:fld>
            <a:endParaRPr lang="en-US"/>
          </a:p>
        </p:txBody>
      </p:sp>
    </p:spTree>
    <p:extLst>
      <p:ext uri="{BB962C8B-B14F-4D97-AF65-F5344CB8AC3E}">
        <p14:creationId xmlns:p14="http://schemas.microsoft.com/office/powerpoint/2010/main" val="165820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9</a:t>
            </a:fld>
            <a:endParaRPr lang="en-US"/>
          </a:p>
        </p:txBody>
      </p:sp>
    </p:spTree>
    <p:extLst>
      <p:ext uri="{BB962C8B-B14F-4D97-AF65-F5344CB8AC3E}">
        <p14:creationId xmlns:p14="http://schemas.microsoft.com/office/powerpoint/2010/main" val="114599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10</a:t>
            </a:fld>
            <a:endParaRPr lang="en-US"/>
          </a:p>
        </p:txBody>
      </p:sp>
    </p:spTree>
    <p:extLst>
      <p:ext uri="{BB962C8B-B14F-4D97-AF65-F5344CB8AC3E}">
        <p14:creationId xmlns:p14="http://schemas.microsoft.com/office/powerpoint/2010/main" val="257746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11</a:t>
            </a:fld>
            <a:endParaRPr lang="en-US"/>
          </a:p>
        </p:txBody>
      </p:sp>
    </p:spTree>
    <p:extLst>
      <p:ext uri="{BB962C8B-B14F-4D97-AF65-F5344CB8AC3E}">
        <p14:creationId xmlns:p14="http://schemas.microsoft.com/office/powerpoint/2010/main" val="136405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12</a:t>
            </a:fld>
            <a:endParaRPr lang="en-US"/>
          </a:p>
        </p:txBody>
      </p:sp>
    </p:spTree>
    <p:extLst>
      <p:ext uri="{BB962C8B-B14F-4D97-AF65-F5344CB8AC3E}">
        <p14:creationId xmlns:p14="http://schemas.microsoft.com/office/powerpoint/2010/main" val="318165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4135A100-AB44-8049-A45B-A97BC7C58217}" type="slidenum">
              <a:rPr lang="en-US" smtClean="0"/>
              <a:t>13</a:t>
            </a:fld>
            <a:endParaRPr lang="en-US"/>
          </a:p>
        </p:txBody>
      </p:sp>
    </p:spTree>
    <p:extLst>
      <p:ext uri="{BB962C8B-B14F-4D97-AF65-F5344CB8AC3E}">
        <p14:creationId xmlns:p14="http://schemas.microsoft.com/office/powerpoint/2010/main" val="229978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2C2B-F051-DC4A-9C48-BE5B2E44E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E28A0D-8CD5-FD4E-9BE9-D838ADB36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D16BC-14D1-FE41-B152-1944885F3DFE}"/>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7BE99FE1-C6E8-0B46-A209-1B53B4DD7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6A55A-DD60-8645-8A71-D893D678339D}"/>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222876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F16C-D96D-6541-86FF-F194093F9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03CA1-E4F4-914C-8479-186A09697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F80DC-B22B-0C4C-9FD1-F498EA6C5005}"/>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623321A1-6F79-C646-8554-FE3E0F2CB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E98B2-77D1-9842-9C1F-5651D977B4C2}"/>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7166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84C44-5D21-4441-9343-9BF7DE759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85EDEC-107E-0146-8FDF-CF28AADCC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897DB-A3AD-6D40-9390-8D3320CF1E58}"/>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7974B92D-4B90-C34B-9FF1-82363ECE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4A44C-016E-264C-A3E3-0823EE967379}"/>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132064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09B4-01AF-C24C-A7A9-C620E5595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1803E-C80E-9548-B1FA-DB57AA9F0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4D6F8-DCB9-9549-B717-CD2B9E5DE664}"/>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1466E3B7-D6F1-C846-96A5-7AE5779AF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3990A-F8C8-8E43-9F61-F19E6CF97D28}"/>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212299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A7EB-A36A-DE43-AEB1-9AB143E5F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46915D-F59B-CB46-AC81-D73DC78F0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EF194-D538-CD43-8C30-961E5089BB04}"/>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05FDA52E-AB48-4E4B-9EC8-28908BBD1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21B43-7116-234A-95D5-02D205D7A6E5}"/>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373523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8D7-3C8B-444E-8FEA-CB0DE962C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E36A5-301C-2048-AAC6-458E0EB5EA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114DA-8E0F-9940-8230-D28D33C39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4D28C-7931-2B41-917D-F313E4D2671C}"/>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6" name="Footer Placeholder 5">
            <a:extLst>
              <a:ext uri="{FF2B5EF4-FFF2-40B4-BE49-F238E27FC236}">
                <a16:creationId xmlns:a16="http://schemas.microsoft.com/office/drawing/2014/main" id="{41E625C5-0A6E-4E45-B0BD-1A24E40AD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4B9D5-B2B8-194D-B009-6DE43ACBE755}"/>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16025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41D7-A421-F44E-8F2F-F96D04D29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CDA9E-890A-6843-B40B-6CAEC0B09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C3D10A-6F8C-C74A-A533-3CEB9F50D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8DEFD0-3307-0C4E-B3E6-3C6EC2CD9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560F09-D17B-B546-AE53-2E7741A33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8EF19-1E8B-8F4F-809F-7499E6CF7D2E}"/>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8" name="Footer Placeholder 7">
            <a:extLst>
              <a:ext uri="{FF2B5EF4-FFF2-40B4-BE49-F238E27FC236}">
                <a16:creationId xmlns:a16="http://schemas.microsoft.com/office/drawing/2014/main" id="{34EFCC89-E795-6748-958C-4FEF543004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051C4C-AB39-8747-A4C9-8923854EA1B3}"/>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6725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EC1C-4E20-5C47-9D13-30814A0E5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BEDA4B-F7D3-EE41-822B-01501CB54DD1}"/>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4" name="Footer Placeholder 3">
            <a:extLst>
              <a:ext uri="{FF2B5EF4-FFF2-40B4-BE49-F238E27FC236}">
                <a16:creationId xmlns:a16="http://schemas.microsoft.com/office/drawing/2014/main" id="{D514687A-7618-844D-82BC-D3F712220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C9F105-80A6-5441-9CF6-37423E4AE47A}"/>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369999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71EEE-5825-1C4C-9E8F-3F85DDCF8B7B}"/>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3" name="Footer Placeholder 2">
            <a:extLst>
              <a:ext uri="{FF2B5EF4-FFF2-40B4-BE49-F238E27FC236}">
                <a16:creationId xmlns:a16="http://schemas.microsoft.com/office/drawing/2014/main" id="{E46700C7-003D-C14B-A50B-3764DDE4E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D312B1-E369-F54B-B84C-743395F89DBA}"/>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271316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168C-D3A3-7E47-B37E-93E8778B2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8C7EB-207E-624C-83EE-81249686B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3D9EB-6BC1-2449-B733-AA3BB1E87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FF013-DD3D-FB40-A477-7FBBC379F40C}"/>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6" name="Footer Placeholder 5">
            <a:extLst>
              <a:ext uri="{FF2B5EF4-FFF2-40B4-BE49-F238E27FC236}">
                <a16:creationId xmlns:a16="http://schemas.microsoft.com/office/drawing/2014/main" id="{754A7648-4DE4-5E4B-80B8-EA0DF524B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80319-2384-5347-837A-B185804B4A72}"/>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259104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8C6-F26F-CA4E-9ED3-D0534CDE8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B41EE2-9864-1047-A39C-06D8FDB30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A1AB09-6C48-CB4B-8175-22F972D74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73A4B-2035-C542-8044-5317F58D2012}"/>
              </a:ext>
            </a:extLst>
          </p:cNvPr>
          <p:cNvSpPr>
            <a:spLocks noGrp="1"/>
          </p:cNvSpPr>
          <p:nvPr>
            <p:ph type="dt" sz="half" idx="10"/>
          </p:nvPr>
        </p:nvSpPr>
        <p:spPr/>
        <p:txBody>
          <a:bodyPr/>
          <a:lstStyle/>
          <a:p>
            <a:fld id="{A15AD8A9-8CBF-4F43-97E0-581F3B9E88FA}" type="datetimeFigureOut">
              <a:rPr lang="en-US" smtClean="0"/>
              <a:t>2/27/21</a:t>
            </a:fld>
            <a:endParaRPr lang="en-US"/>
          </a:p>
        </p:txBody>
      </p:sp>
      <p:sp>
        <p:nvSpPr>
          <p:cNvPr id="6" name="Footer Placeholder 5">
            <a:extLst>
              <a:ext uri="{FF2B5EF4-FFF2-40B4-BE49-F238E27FC236}">
                <a16:creationId xmlns:a16="http://schemas.microsoft.com/office/drawing/2014/main" id="{81DA46F1-AB7F-7F45-BA0F-BEF4CE537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77DDF-21DD-B54D-898C-B0BA8F954831}"/>
              </a:ext>
            </a:extLst>
          </p:cNvPr>
          <p:cNvSpPr>
            <a:spLocks noGrp="1"/>
          </p:cNvSpPr>
          <p:nvPr>
            <p:ph type="sldNum" sz="quarter" idx="12"/>
          </p:nvPr>
        </p:nvSpPr>
        <p:spPr/>
        <p:txBody>
          <a:bodyPr/>
          <a:lstStyle/>
          <a:p>
            <a:fld id="{5C3F906C-6259-E24B-8867-0CDAAEC1839A}" type="slidenum">
              <a:rPr lang="en-US" smtClean="0"/>
              <a:t>‹#›</a:t>
            </a:fld>
            <a:endParaRPr lang="en-US"/>
          </a:p>
        </p:txBody>
      </p:sp>
    </p:spTree>
    <p:extLst>
      <p:ext uri="{BB962C8B-B14F-4D97-AF65-F5344CB8AC3E}">
        <p14:creationId xmlns:p14="http://schemas.microsoft.com/office/powerpoint/2010/main" val="24703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7C0BB-BD5A-5647-93B9-BDD99AA9B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D85F3-B0DF-874C-805D-FA0D34BA4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D4BF6-3757-D94A-BFD6-C94EAB0CF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AD8A9-8CBF-4F43-97E0-581F3B9E88FA}" type="datetimeFigureOut">
              <a:rPr lang="en-US" smtClean="0"/>
              <a:t>2/27/21</a:t>
            </a:fld>
            <a:endParaRPr lang="en-US"/>
          </a:p>
        </p:txBody>
      </p:sp>
      <p:sp>
        <p:nvSpPr>
          <p:cNvPr id="5" name="Footer Placeholder 4">
            <a:extLst>
              <a:ext uri="{FF2B5EF4-FFF2-40B4-BE49-F238E27FC236}">
                <a16:creationId xmlns:a16="http://schemas.microsoft.com/office/drawing/2014/main" id="{95D477E8-78FB-B84F-819E-C2F3CC3E7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56154-C97D-534B-A41B-B3BEF1C38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06C-6259-E24B-8867-0CDAAEC1839A}" type="slidenum">
              <a:rPr lang="en-US" smtClean="0"/>
              <a:t>‹#›</a:t>
            </a:fld>
            <a:endParaRPr lang="en-US"/>
          </a:p>
        </p:txBody>
      </p:sp>
    </p:spTree>
    <p:extLst>
      <p:ext uri="{BB962C8B-B14F-4D97-AF65-F5344CB8AC3E}">
        <p14:creationId xmlns:p14="http://schemas.microsoft.com/office/powerpoint/2010/main" val="346031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shionrevolution.org/tag/whomademycloth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finery29.com/en-gb/2018/04/197022/child-labor-fashion-checklis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refinery29.com/en-gb/2018/04/197022/child-labor-fashion-checklis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hredup.com/fashionfootpri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GQceWoqVp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OA0D0i5-fA&amp;t=4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LfNUD0-8ts" TargetMode="External"/><Relationship Id="rId2" Type="http://schemas.openxmlformats.org/officeDocument/2006/relationships/hyperlink" Target="https://www.youtube.com/watch?v=tLfNUD0-8ts&amp;t=88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atagonia.com/our-footprint/"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globalsourcingmap.primark.com/e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FC50F7-7779-1D43-AA3D-2A3F0651D1EF}"/>
              </a:ext>
            </a:extLst>
          </p:cNvPr>
          <p:cNvPicPr>
            <a:picLocks noChangeAspect="1"/>
          </p:cNvPicPr>
          <p:nvPr/>
        </p:nvPicPr>
        <p:blipFill>
          <a:blip r:embed="rId2"/>
          <a:stretch>
            <a:fillRect/>
          </a:stretch>
        </p:blipFill>
        <p:spPr>
          <a:xfrm>
            <a:off x="-236669" y="0"/>
            <a:ext cx="8692546" cy="6858000"/>
          </a:xfrm>
          <a:prstGeom prst="rect">
            <a:avLst/>
          </a:prstGeom>
        </p:spPr>
      </p:pic>
      <p:sp>
        <p:nvSpPr>
          <p:cNvPr id="4" name="TextBox 3">
            <a:extLst>
              <a:ext uri="{FF2B5EF4-FFF2-40B4-BE49-F238E27FC236}">
                <a16:creationId xmlns:a16="http://schemas.microsoft.com/office/drawing/2014/main" id="{DB7DB66E-D65A-F14C-8CAD-D76728DE867A}"/>
              </a:ext>
            </a:extLst>
          </p:cNvPr>
          <p:cNvSpPr txBox="1"/>
          <p:nvPr/>
        </p:nvSpPr>
        <p:spPr>
          <a:xfrm>
            <a:off x="7325957" y="441063"/>
            <a:ext cx="4173967" cy="369332"/>
          </a:xfrm>
          <a:prstGeom prst="rect">
            <a:avLst/>
          </a:prstGeom>
          <a:noFill/>
        </p:spPr>
        <p:txBody>
          <a:bodyPr wrap="square" rtlCol="0">
            <a:spAutoFit/>
          </a:bodyPr>
          <a:lstStyle/>
          <a:p>
            <a:r>
              <a:rPr lang="en-US" sz="4000" dirty="0">
                <a:latin typeface="dearJoe 5 CASUAL PRO" panose="02000000000000000000" pitchFamily="2" charset="0"/>
              </a:rPr>
              <a:t>Can fashion be made more sustainable? </a:t>
            </a:r>
          </a:p>
        </p:txBody>
      </p:sp>
      <p:sp>
        <p:nvSpPr>
          <p:cNvPr id="5" name="TextBox 4">
            <a:extLst>
              <a:ext uri="{FF2B5EF4-FFF2-40B4-BE49-F238E27FC236}">
                <a16:creationId xmlns:a16="http://schemas.microsoft.com/office/drawing/2014/main" id="{B9832E94-1322-0E48-8800-29227DE9311C}"/>
              </a:ext>
            </a:extLst>
          </p:cNvPr>
          <p:cNvSpPr txBox="1"/>
          <p:nvPr/>
        </p:nvSpPr>
        <p:spPr>
          <a:xfrm>
            <a:off x="7444291" y="1758711"/>
            <a:ext cx="3937298" cy="3539430"/>
          </a:xfrm>
          <a:prstGeom prst="rect">
            <a:avLst/>
          </a:prstGeom>
          <a:noFill/>
        </p:spPr>
        <p:txBody>
          <a:bodyPr wrap="square" rtlCol="0">
            <a:spAutoFit/>
          </a:bodyPr>
          <a:lstStyle/>
          <a:p>
            <a:r>
              <a:rPr lang="en-US" sz="2800" b="1" u="sng" dirty="0"/>
              <a:t>LO: </a:t>
            </a:r>
          </a:p>
          <a:p>
            <a:r>
              <a:rPr lang="en-US" sz="2800" dirty="0"/>
              <a:t>To evaluate the social and environmental costs of fashion </a:t>
            </a:r>
          </a:p>
          <a:p>
            <a:r>
              <a:rPr lang="en-US" sz="2800" dirty="0"/>
              <a:t>To look at ways in which fashion brands are becoming more sustainable</a:t>
            </a:r>
          </a:p>
        </p:txBody>
      </p:sp>
      <p:pic>
        <p:nvPicPr>
          <p:cNvPr id="6" name="Picture 5">
            <a:extLst>
              <a:ext uri="{FF2B5EF4-FFF2-40B4-BE49-F238E27FC236}">
                <a16:creationId xmlns:a16="http://schemas.microsoft.com/office/drawing/2014/main" id="{55C23016-D2F2-B940-9C36-C476FB18B76B}"/>
              </a:ext>
            </a:extLst>
          </p:cNvPr>
          <p:cNvPicPr>
            <a:picLocks noChangeAspect="1"/>
          </p:cNvPicPr>
          <p:nvPr/>
        </p:nvPicPr>
        <p:blipFill>
          <a:blip r:embed="rId3"/>
          <a:stretch>
            <a:fillRect/>
          </a:stretch>
        </p:blipFill>
        <p:spPr>
          <a:xfrm>
            <a:off x="10190151" y="4913525"/>
            <a:ext cx="1503412" cy="1503412"/>
          </a:xfrm>
          <a:prstGeom prst="rect">
            <a:avLst/>
          </a:prstGeom>
        </p:spPr>
      </p:pic>
    </p:spTree>
    <p:extLst>
      <p:ext uri="{BB962C8B-B14F-4D97-AF65-F5344CB8AC3E}">
        <p14:creationId xmlns:p14="http://schemas.microsoft.com/office/powerpoint/2010/main" val="25587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How are brands responding?</a:t>
            </a:r>
            <a:endParaRPr lang="en-US" sz="1867" dirty="0"/>
          </a:p>
        </p:txBody>
      </p:sp>
      <p:sp>
        <p:nvSpPr>
          <p:cNvPr id="4" name="Rectangle 3"/>
          <p:cNvSpPr/>
          <p:nvPr/>
        </p:nvSpPr>
        <p:spPr>
          <a:xfrm>
            <a:off x="7640629" y="6262652"/>
            <a:ext cx="4551371" cy="954300"/>
          </a:xfrm>
          <a:prstGeom prst="rect">
            <a:avLst/>
          </a:prstGeom>
        </p:spPr>
        <p:txBody>
          <a:bodyPr wrap="square">
            <a:spAutoFit/>
          </a:bodyPr>
          <a:lstStyle/>
          <a:p>
            <a:pPr algn="r"/>
            <a:r>
              <a:rPr lang="en-US" sz="1867" dirty="0">
                <a:hlinkClick r:id="rId3"/>
              </a:rPr>
              <a:t>https://www.fashionrevolution.org/tag/whomademyclothes/</a:t>
            </a:r>
            <a:endParaRPr lang="en-US" sz="1867" dirty="0"/>
          </a:p>
          <a:p>
            <a:pPr algn="r"/>
            <a:endParaRPr lang="en-US" sz="1867" dirty="0"/>
          </a:p>
        </p:txBody>
      </p:sp>
      <p:sp>
        <p:nvSpPr>
          <p:cNvPr id="5" name="TextBox 4"/>
          <p:cNvSpPr txBox="1"/>
          <p:nvPr/>
        </p:nvSpPr>
        <p:spPr>
          <a:xfrm>
            <a:off x="-2" y="589263"/>
            <a:ext cx="12192001" cy="913199"/>
          </a:xfrm>
          <a:prstGeom prst="rect">
            <a:avLst/>
          </a:prstGeom>
          <a:noFill/>
        </p:spPr>
        <p:txBody>
          <a:bodyPr wrap="square" rtlCol="0">
            <a:spAutoFit/>
          </a:bodyPr>
          <a:lstStyle/>
          <a:p>
            <a:pPr algn="ctr"/>
            <a:r>
              <a:rPr lang="en-US" sz="2667" b="1" dirty="0"/>
              <a:t>Fashion Revolution published a report on the ‘Fashion Transparency Index 2018’. Some key findings: </a:t>
            </a:r>
          </a:p>
        </p:txBody>
      </p:sp>
      <p:sp>
        <p:nvSpPr>
          <p:cNvPr id="8" name="TextBox 7"/>
          <p:cNvSpPr txBox="1"/>
          <p:nvPr/>
        </p:nvSpPr>
        <p:spPr>
          <a:xfrm>
            <a:off x="224108" y="1533111"/>
            <a:ext cx="4631528" cy="28003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933" dirty="0"/>
              <a:t>“55 of the 150 brands </a:t>
            </a:r>
            <a:r>
              <a:rPr lang="en-US" sz="2933" b="1" dirty="0"/>
              <a:t>(37%) </a:t>
            </a:r>
            <a:r>
              <a:rPr lang="en-US" sz="2933" dirty="0"/>
              <a:t>included are publishing a list of their factories at the first tier, where clothes are typically cut, sewn and trimmed.”</a:t>
            </a:r>
          </a:p>
        </p:txBody>
      </p:sp>
      <p:sp>
        <p:nvSpPr>
          <p:cNvPr id="9" name="Rectangle 8"/>
          <p:cNvSpPr/>
          <p:nvPr/>
        </p:nvSpPr>
        <p:spPr>
          <a:xfrm>
            <a:off x="5372979" y="1697259"/>
            <a:ext cx="6158791"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a:t>Supplier lists </a:t>
            </a:r>
            <a:r>
              <a:rPr lang="en-US" sz="3200" dirty="0"/>
              <a:t>have become a lot more detailed, including information such as factory street address, types of products they make and the number of workers.</a:t>
            </a:r>
          </a:p>
        </p:txBody>
      </p:sp>
      <p:sp>
        <p:nvSpPr>
          <p:cNvPr id="10" name="Rectangle 9"/>
          <p:cNvSpPr/>
          <p:nvPr/>
        </p:nvSpPr>
        <p:spPr>
          <a:xfrm>
            <a:off x="0" y="4662215"/>
            <a:ext cx="8008400"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dirty="0"/>
              <a:t>Only </a:t>
            </a:r>
            <a:r>
              <a:rPr lang="en-US" sz="3200" b="1" dirty="0"/>
              <a:t>one brand </a:t>
            </a:r>
            <a:r>
              <a:rPr lang="en-US" sz="3200" dirty="0"/>
              <a:t>in the Fashion Transparency Index 2018, ASOS, discloses where they source raw materials. However, no brands were disclosing this information last year.</a:t>
            </a:r>
          </a:p>
        </p:txBody>
      </p:sp>
      <p:pic>
        <p:nvPicPr>
          <p:cNvPr id="11" name="Picture 10"/>
          <p:cNvPicPr>
            <a:picLocks noChangeAspect="1"/>
          </p:cNvPicPr>
          <p:nvPr/>
        </p:nvPicPr>
        <p:blipFill>
          <a:blip r:embed="rId4"/>
          <a:stretch>
            <a:fillRect/>
          </a:stretch>
        </p:blipFill>
        <p:spPr>
          <a:xfrm>
            <a:off x="8639889" y="4784675"/>
            <a:ext cx="3329660" cy="1291956"/>
          </a:xfrm>
          <a:prstGeom prst="rect">
            <a:avLst/>
          </a:prstGeom>
        </p:spPr>
      </p:pic>
    </p:spTree>
    <p:extLst>
      <p:ext uri="{BB962C8B-B14F-4D97-AF65-F5344CB8AC3E}">
        <p14:creationId xmlns:p14="http://schemas.microsoft.com/office/powerpoint/2010/main" val="65094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What can you do?</a:t>
            </a:r>
            <a:endParaRPr lang="en-US" sz="1867" dirty="0"/>
          </a:p>
        </p:txBody>
      </p:sp>
      <p:sp>
        <p:nvSpPr>
          <p:cNvPr id="3" name="Rectangle 2"/>
          <p:cNvSpPr/>
          <p:nvPr/>
        </p:nvSpPr>
        <p:spPr>
          <a:xfrm>
            <a:off x="3984111" y="5877213"/>
            <a:ext cx="8236595" cy="1200329"/>
          </a:xfrm>
          <a:prstGeom prst="rect">
            <a:avLst/>
          </a:prstGeom>
        </p:spPr>
        <p:txBody>
          <a:bodyPr wrap="square">
            <a:spAutoFit/>
          </a:bodyPr>
          <a:lstStyle/>
          <a:p>
            <a:pPr algn="ctr"/>
            <a:r>
              <a:rPr lang="en-US" sz="2400" dirty="0">
                <a:hlinkClick r:id="rId3"/>
              </a:rPr>
              <a:t>https://www.refinery29.com/en-gb/2018/04/197022/child-labor-fashion-checklist</a:t>
            </a:r>
            <a:endParaRPr lang="en-US" sz="2400" dirty="0"/>
          </a:p>
          <a:p>
            <a:pPr algn="ctr"/>
            <a:endParaRPr lang="en-US" sz="2400" dirty="0"/>
          </a:p>
        </p:txBody>
      </p:sp>
      <p:sp>
        <p:nvSpPr>
          <p:cNvPr id="6" name="Rectangle 5"/>
          <p:cNvSpPr/>
          <p:nvPr/>
        </p:nvSpPr>
        <p:spPr>
          <a:xfrm>
            <a:off x="28705" y="747605"/>
            <a:ext cx="3955407" cy="5959773"/>
          </a:xfrm>
          <a:prstGeom prst="rect">
            <a:avLst/>
          </a:prstGeom>
        </p:spPr>
        <p:txBody>
          <a:bodyPr wrap="square">
            <a:spAutoFit/>
          </a:bodyPr>
          <a:lstStyle/>
          <a:p>
            <a:pPr marL="457189" indent="-457189">
              <a:buAutoNum type="arabicPeriod"/>
            </a:pPr>
            <a:r>
              <a:rPr lang="en-US" sz="2933" dirty="0"/>
              <a:t>Check whether the clothing brand you're shopping is connected to or a member of a certification of sustainability initiative. The app ‘</a:t>
            </a:r>
            <a:r>
              <a:rPr lang="en-US" sz="2933" b="1" dirty="0"/>
              <a:t>Good On You</a:t>
            </a:r>
            <a:r>
              <a:rPr lang="en-US" sz="2933" dirty="0"/>
              <a:t>’ that makes clocking a brand for its impact on people, animals, and the planet easy.</a:t>
            </a:r>
          </a:p>
        </p:txBody>
      </p:sp>
      <p:pic>
        <p:nvPicPr>
          <p:cNvPr id="7" name="Picture 6"/>
          <p:cNvPicPr>
            <a:picLocks noChangeAspect="1"/>
          </p:cNvPicPr>
          <p:nvPr/>
        </p:nvPicPr>
        <p:blipFill>
          <a:blip r:embed="rId4"/>
          <a:stretch>
            <a:fillRect/>
          </a:stretch>
        </p:blipFill>
        <p:spPr>
          <a:xfrm>
            <a:off x="4012812" y="511595"/>
            <a:ext cx="8207893" cy="4945035"/>
          </a:xfrm>
          <a:prstGeom prst="rect">
            <a:avLst/>
          </a:prstGeom>
        </p:spPr>
      </p:pic>
    </p:spTree>
    <p:extLst>
      <p:ext uri="{BB962C8B-B14F-4D97-AF65-F5344CB8AC3E}">
        <p14:creationId xmlns:p14="http://schemas.microsoft.com/office/powerpoint/2010/main" val="151225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What can you do?</a:t>
            </a:r>
            <a:endParaRPr lang="en-US" sz="1867" dirty="0"/>
          </a:p>
        </p:txBody>
      </p:sp>
      <p:sp>
        <p:nvSpPr>
          <p:cNvPr id="3" name="Rectangle 2"/>
          <p:cNvSpPr/>
          <p:nvPr/>
        </p:nvSpPr>
        <p:spPr>
          <a:xfrm>
            <a:off x="4" y="6400947"/>
            <a:ext cx="12192001" cy="830997"/>
          </a:xfrm>
          <a:prstGeom prst="rect">
            <a:avLst/>
          </a:prstGeom>
        </p:spPr>
        <p:txBody>
          <a:bodyPr wrap="square">
            <a:spAutoFit/>
          </a:bodyPr>
          <a:lstStyle/>
          <a:p>
            <a:r>
              <a:rPr lang="en-US" sz="2400" dirty="0">
                <a:hlinkClick r:id="rId3"/>
              </a:rPr>
              <a:t>https://www.refinery29.com/en-gb/2018/04/197022/child-labor-fashion-checklist</a:t>
            </a:r>
            <a:endParaRPr lang="en-US" sz="2400" dirty="0"/>
          </a:p>
          <a:p>
            <a:endParaRPr lang="en-US" sz="2400" dirty="0"/>
          </a:p>
        </p:txBody>
      </p:sp>
      <p:sp>
        <p:nvSpPr>
          <p:cNvPr id="6" name="Rectangle 5"/>
          <p:cNvSpPr/>
          <p:nvPr/>
        </p:nvSpPr>
        <p:spPr>
          <a:xfrm>
            <a:off x="315748" y="747605"/>
            <a:ext cx="11481577" cy="3046988"/>
          </a:xfrm>
          <a:prstGeom prst="rect">
            <a:avLst/>
          </a:prstGeom>
        </p:spPr>
        <p:txBody>
          <a:bodyPr wrap="square">
            <a:spAutoFit/>
          </a:bodyPr>
          <a:lstStyle/>
          <a:p>
            <a:r>
              <a:rPr lang="en-US" sz="3200" dirty="0"/>
              <a:t>2. Check the </a:t>
            </a:r>
            <a:r>
              <a:rPr lang="en-US" sz="3200" dirty="0" err="1"/>
              <a:t>hashtag</a:t>
            </a:r>
            <a:r>
              <a:rPr lang="en-US" sz="3200" dirty="0"/>
              <a:t> </a:t>
            </a:r>
            <a:r>
              <a:rPr lang="en-US" sz="3200" b="1" dirty="0"/>
              <a:t>#</a:t>
            </a:r>
            <a:r>
              <a:rPr lang="en-US" sz="3200" b="1" dirty="0" err="1"/>
              <a:t>whomademyclothes</a:t>
            </a:r>
            <a:r>
              <a:rPr lang="en-US" sz="3200" b="1" dirty="0"/>
              <a:t> </a:t>
            </a:r>
            <a:r>
              <a:rPr lang="en-US" sz="3200" dirty="0"/>
              <a:t>– from the answers the user can determine if they are satisfied that what they are buying is made in dignified conditions. It also puts increased pressure on brands to be transparent and accountable for their workers throughout the supply chain.</a:t>
            </a:r>
          </a:p>
          <a:p>
            <a:pPr marL="457189" indent="-457189">
              <a:buAutoNum type="arabicPeriod"/>
            </a:pPr>
            <a:endParaRPr lang="en-US" sz="3200" dirty="0"/>
          </a:p>
        </p:txBody>
      </p:sp>
      <p:pic>
        <p:nvPicPr>
          <p:cNvPr id="9" name="Picture 8"/>
          <p:cNvPicPr>
            <a:picLocks noChangeAspect="1"/>
          </p:cNvPicPr>
          <p:nvPr/>
        </p:nvPicPr>
        <p:blipFill>
          <a:blip r:embed="rId4"/>
          <a:stretch>
            <a:fillRect/>
          </a:stretch>
        </p:blipFill>
        <p:spPr>
          <a:xfrm>
            <a:off x="5446835" y="2965711"/>
            <a:ext cx="6107084" cy="3435236"/>
          </a:xfrm>
          <a:prstGeom prst="rect">
            <a:avLst/>
          </a:prstGeom>
        </p:spPr>
      </p:pic>
      <p:pic>
        <p:nvPicPr>
          <p:cNvPr id="10" name="Picture 9"/>
          <p:cNvPicPr>
            <a:picLocks noChangeAspect="1"/>
          </p:cNvPicPr>
          <p:nvPr/>
        </p:nvPicPr>
        <p:blipFill>
          <a:blip r:embed="rId5"/>
          <a:stretch>
            <a:fillRect/>
          </a:stretch>
        </p:blipFill>
        <p:spPr>
          <a:xfrm>
            <a:off x="315748" y="3362069"/>
            <a:ext cx="3383499" cy="3038879"/>
          </a:xfrm>
          <a:prstGeom prst="rect">
            <a:avLst/>
          </a:prstGeom>
        </p:spPr>
      </p:pic>
    </p:spTree>
    <p:extLst>
      <p:ext uri="{BB962C8B-B14F-4D97-AF65-F5344CB8AC3E}">
        <p14:creationId xmlns:p14="http://schemas.microsoft.com/office/powerpoint/2010/main" val="312503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Task: Responsible clothing consumer</a:t>
            </a:r>
            <a:endParaRPr lang="en-US" sz="1867" dirty="0"/>
          </a:p>
        </p:txBody>
      </p:sp>
      <p:sp>
        <p:nvSpPr>
          <p:cNvPr id="6" name="Rectangle 5"/>
          <p:cNvSpPr/>
          <p:nvPr/>
        </p:nvSpPr>
        <p:spPr>
          <a:xfrm>
            <a:off x="522052" y="747605"/>
            <a:ext cx="11074341" cy="3539046"/>
          </a:xfrm>
          <a:prstGeom prst="rect">
            <a:avLst/>
          </a:prstGeom>
        </p:spPr>
        <p:txBody>
          <a:bodyPr wrap="square">
            <a:spAutoFit/>
          </a:bodyPr>
          <a:lstStyle/>
          <a:p>
            <a:r>
              <a:rPr lang="en-US" sz="3733" dirty="0"/>
              <a:t>Research </a:t>
            </a:r>
            <a:r>
              <a:rPr lang="en-US" sz="3733" b="1" dirty="0"/>
              <a:t>two other ways </a:t>
            </a:r>
            <a:r>
              <a:rPr lang="en-US" sz="3733" dirty="0"/>
              <a:t>that you can be a more responsible clothing consumer.</a:t>
            </a:r>
          </a:p>
          <a:p>
            <a:endParaRPr lang="en-US" sz="3733" dirty="0"/>
          </a:p>
          <a:p>
            <a:r>
              <a:rPr lang="en-US" sz="3733" dirty="0"/>
              <a:t>You have a choice of how you present your findings. You may present your findings in any one of these three ways:</a:t>
            </a:r>
          </a:p>
        </p:txBody>
      </p:sp>
      <p:graphicFrame>
        <p:nvGraphicFramePr>
          <p:cNvPr id="4" name="Table 3"/>
          <p:cNvGraphicFramePr>
            <a:graphicFrameLocks noGrp="1"/>
          </p:cNvGraphicFramePr>
          <p:nvPr/>
        </p:nvGraphicFramePr>
        <p:xfrm>
          <a:off x="522052" y="3743087"/>
          <a:ext cx="10763976" cy="2651760"/>
        </p:xfrm>
        <a:graphic>
          <a:graphicData uri="http://schemas.openxmlformats.org/drawingml/2006/table">
            <a:tbl>
              <a:tblPr firstRow="1" bandRow="1">
                <a:tableStyleId>{616DA210-FB5B-4158-B5E0-FEB733F419BA}</a:tableStyleId>
              </a:tblPr>
              <a:tblGrid>
                <a:gridCol w="3587992">
                  <a:extLst>
                    <a:ext uri="{9D8B030D-6E8A-4147-A177-3AD203B41FA5}">
                      <a16:colId xmlns:a16="http://schemas.microsoft.com/office/drawing/2014/main" val="20000"/>
                    </a:ext>
                  </a:extLst>
                </a:gridCol>
                <a:gridCol w="3587992">
                  <a:extLst>
                    <a:ext uri="{9D8B030D-6E8A-4147-A177-3AD203B41FA5}">
                      <a16:colId xmlns:a16="http://schemas.microsoft.com/office/drawing/2014/main" val="20001"/>
                    </a:ext>
                  </a:extLst>
                </a:gridCol>
                <a:gridCol w="3587992">
                  <a:extLst>
                    <a:ext uri="{9D8B030D-6E8A-4147-A177-3AD203B41FA5}">
                      <a16:colId xmlns:a16="http://schemas.microsoft.com/office/drawing/2014/main" val="20002"/>
                    </a:ext>
                  </a:extLst>
                </a:gridCol>
              </a:tblGrid>
              <a:tr h="2651760">
                <a:tc>
                  <a:txBody>
                    <a:bodyPr/>
                    <a:lstStyle/>
                    <a:p>
                      <a:pPr algn="ctr"/>
                      <a:r>
                        <a:rPr lang="en-US" sz="2400" dirty="0"/>
                        <a:t>As a poster,</a:t>
                      </a:r>
                      <a:r>
                        <a:rPr lang="en-US" sz="2400" baseline="0" dirty="0"/>
                        <a:t> which must be a persuasive advert encouraging a  more responsible fashion industry.</a:t>
                      </a:r>
                      <a:endParaRPr lang="en-US" sz="2400" dirty="0"/>
                    </a:p>
                  </a:txBody>
                  <a:tcPr marL="121920" marR="121920" anchor="ctr"/>
                </a:tc>
                <a:tc>
                  <a:txBody>
                    <a:bodyPr/>
                    <a:lstStyle/>
                    <a:p>
                      <a:pPr algn="ctr"/>
                      <a:r>
                        <a:rPr lang="en-US" sz="2400" dirty="0"/>
                        <a:t>As a piece of writing, which</a:t>
                      </a:r>
                      <a:r>
                        <a:rPr lang="en-US" sz="2400" baseline="0" dirty="0"/>
                        <a:t> clearly explains the two methods you have found and how they help.</a:t>
                      </a:r>
                      <a:endParaRPr lang="en-US" sz="2400" dirty="0"/>
                    </a:p>
                  </a:txBody>
                  <a:tcPr marL="121920" marR="121920" anchor="ctr"/>
                </a:tc>
                <a:tc>
                  <a:txBody>
                    <a:bodyPr/>
                    <a:lstStyle/>
                    <a:p>
                      <a:pPr algn="ctr"/>
                      <a:r>
                        <a:rPr lang="en-US" sz="2400" dirty="0"/>
                        <a:t>As another creative piece (could be a piece of art/cartoon/song/rap/video</a:t>
                      </a:r>
                      <a:r>
                        <a:rPr lang="en-US" sz="2400" baseline="0" dirty="0"/>
                        <a:t> – you can be as creative as you wish!)</a:t>
                      </a:r>
                      <a:endParaRPr lang="en-US" sz="2400" dirty="0"/>
                    </a:p>
                  </a:txBody>
                  <a:tcPr marL="121920" marR="12192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8578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19216F-61EC-5E40-914E-BE0EDBD48007}"/>
              </a:ext>
            </a:extLst>
          </p:cNvPr>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What is your fashion footprint? </a:t>
            </a:r>
            <a:endParaRPr lang="en-US" sz="1867" dirty="0"/>
          </a:p>
        </p:txBody>
      </p:sp>
      <p:sp>
        <p:nvSpPr>
          <p:cNvPr id="5" name="Rectangle 4">
            <a:extLst>
              <a:ext uri="{FF2B5EF4-FFF2-40B4-BE49-F238E27FC236}">
                <a16:creationId xmlns:a16="http://schemas.microsoft.com/office/drawing/2014/main" id="{AA1FA705-B719-3445-8138-1B2A87809071}"/>
              </a:ext>
            </a:extLst>
          </p:cNvPr>
          <p:cNvSpPr/>
          <p:nvPr/>
        </p:nvSpPr>
        <p:spPr>
          <a:xfrm>
            <a:off x="141931" y="769762"/>
            <a:ext cx="4270208" cy="646331"/>
          </a:xfrm>
          <a:prstGeom prst="rect">
            <a:avLst/>
          </a:prstGeom>
        </p:spPr>
        <p:txBody>
          <a:bodyPr wrap="none">
            <a:spAutoFit/>
          </a:bodyPr>
          <a:lstStyle/>
          <a:p>
            <a:r>
              <a:rPr lang="en-US" dirty="0">
                <a:hlinkClick r:id="rId2"/>
              </a:rPr>
              <a:t>https://www.thredup.com/fashionfootprint</a:t>
            </a:r>
            <a:endParaRPr lang="en-US" dirty="0"/>
          </a:p>
          <a:p>
            <a:endParaRPr lang="en-US" dirty="0"/>
          </a:p>
        </p:txBody>
      </p:sp>
      <p:pic>
        <p:nvPicPr>
          <p:cNvPr id="7" name="Picture 6">
            <a:extLst>
              <a:ext uri="{FF2B5EF4-FFF2-40B4-BE49-F238E27FC236}">
                <a16:creationId xmlns:a16="http://schemas.microsoft.com/office/drawing/2014/main" id="{02E781E5-664A-0145-A5BD-2B5C18F613FF}"/>
              </a:ext>
            </a:extLst>
          </p:cNvPr>
          <p:cNvPicPr>
            <a:picLocks noChangeAspect="1"/>
          </p:cNvPicPr>
          <p:nvPr/>
        </p:nvPicPr>
        <p:blipFill>
          <a:blip r:embed="rId3"/>
          <a:stretch>
            <a:fillRect/>
          </a:stretch>
        </p:blipFill>
        <p:spPr>
          <a:xfrm>
            <a:off x="1204857" y="1242249"/>
            <a:ext cx="9556376" cy="4845989"/>
          </a:xfrm>
          <a:prstGeom prst="rect">
            <a:avLst/>
          </a:prstGeom>
        </p:spPr>
      </p:pic>
    </p:spTree>
    <p:extLst>
      <p:ext uri="{BB962C8B-B14F-4D97-AF65-F5344CB8AC3E}">
        <p14:creationId xmlns:p14="http://schemas.microsoft.com/office/powerpoint/2010/main" val="28690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rgbClr val="00B0F0"/>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India’s sweatshop child workers</a:t>
            </a:r>
            <a:endParaRPr lang="en-US" sz="1867" dirty="0"/>
          </a:p>
        </p:txBody>
      </p:sp>
      <p:sp>
        <p:nvSpPr>
          <p:cNvPr id="5" name="TextBox 4"/>
          <p:cNvSpPr txBox="1"/>
          <p:nvPr/>
        </p:nvSpPr>
        <p:spPr>
          <a:xfrm>
            <a:off x="57413" y="877881"/>
            <a:ext cx="7175988" cy="7478970"/>
          </a:xfrm>
          <a:prstGeom prst="rect">
            <a:avLst/>
          </a:prstGeom>
          <a:noFill/>
        </p:spPr>
        <p:txBody>
          <a:bodyPr wrap="square" rtlCol="0">
            <a:spAutoFit/>
          </a:bodyPr>
          <a:lstStyle/>
          <a:p>
            <a:r>
              <a:rPr lang="en-US" sz="3200" b="1" dirty="0">
                <a:solidFill>
                  <a:srgbClr val="008000"/>
                </a:solidFill>
              </a:rPr>
              <a:t>Task: </a:t>
            </a:r>
            <a:r>
              <a:rPr lang="en-US" sz="3200" dirty="0"/>
              <a:t>As we watch the short clip, write the answers to the questions down.</a:t>
            </a:r>
          </a:p>
          <a:p>
            <a:endParaRPr lang="en-US" sz="3200" b="1" dirty="0">
              <a:solidFill>
                <a:srgbClr val="008000"/>
              </a:solidFill>
            </a:endParaRPr>
          </a:p>
          <a:p>
            <a:pPr marL="609585" indent="-609585">
              <a:buFont typeface="+mj-lt"/>
              <a:buAutoNum type="arabicPeriod"/>
            </a:pPr>
            <a:r>
              <a:rPr lang="en-US" sz="3200" dirty="0"/>
              <a:t>Where does Stacey Dooley visit?</a:t>
            </a:r>
          </a:p>
          <a:p>
            <a:pPr marL="609585" indent="-609585">
              <a:buFont typeface="+mj-lt"/>
              <a:buAutoNum type="arabicPeriod"/>
            </a:pPr>
            <a:r>
              <a:rPr lang="en-US" sz="3200" dirty="0"/>
              <a:t>What is the average age of the children found working in the factories?</a:t>
            </a:r>
          </a:p>
          <a:p>
            <a:pPr marL="609585" indent="-609585">
              <a:buFont typeface="+mj-lt"/>
              <a:buAutoNum type="arabicPeriod"/>
            </a:pPr>
            <a:r>
              <a:rPr lang="en-US" sz="3200" dirty="0"/>
              <a:t>What caused </a:t>
            </a:r>
            <a:r>
              <a:rPr lang="en-US" sz="3200" dirty="0" err="1"/>
              <a:t>Muhammed</a:t>
            </a:r>
            <a:r>
              <a:rPr lang="en-US" sz="3200" dirty="0"/>
              <a:t> to run away from the factory?</a:t>
            </a:r>
          </a:p>
          <a:p>
            <a:endParaRPr lang="en-US" sz="3200" dirty="0"/>
          </a:p>
          <a:p>
            <a:r>
              <a:rPr lang="en-US" sz="3200" dirty="0">
                <a:hlinkClick r:id="rId3"/>
              </a:rPr>
              <a:t>https://www.youtube.com/watch?v=xGQceWoqVpA</a:t>
            </a:r>
            <a:r>
              <a:rPr lang="en-US" sz="3200" dirty="0"/>
              <a:t> (from 25-30 mins)</a:t>
            </a:r>
          </a:p>
          <a:p>
            <a:endParaRPr lang="en-US" sz="3200" dirty="0"/>
          </a:p>
          <a:p>
            <a:pPr marL="609585" indent="-609585">
              <a:buFont typeface="+mj-lt"/>
              <a:buAutoNum type="arabicPeriod"/>
            </a:pPr>
            <a:endParaRPr lang="en-US" sz="3200" dirty="0"/>
          </a:p>
          <a:p>
            <a:pPr marL="609585" indent="-609585">
              <a:buFont typeface="+mj-lt"/>
              <a:buAutoNum type="arabicPeriod"/>
            </a:pPr>
            <a:endParaRPr lang="en-US" sz="3200" dirty="0"/>
          </a:p>
        </p:txBody>
      </p:sp>
      <p:pic>
        <p:nvPicPr>
          <p:cNvPr id="4" name="Picture 3"/>
          <p:cNvPicPr>
            <a:picLocks noChangeAspect="1"/>
          </p:cNvPicPr>
          <p:nvPr/>
        </p:nvPicPr>
        <p:blipFill>
          <a:blip r:embed="rId4"/>
          <a:stretch>
            <a:fillRect/>
          </a:stretch>
        </p:blipFill>
        <p:spPr>
          <a:xfrm>
            <a:off x="7574752" y="877882"/>
            <a:ext cx="4617248" cy="2077761"/>
          </a:xfrm>
          <a:prstGeom prst="rect">
            <a:avLst/>
          </a:prstGeom>
        </p:spPr>
      </p:pic>
      <p:pic>
        <p:nvPicPr>
          <p:cNvPr id="8" name="Picture 7"/>
          <p:cNvPicPr>
            <a:picLocks noChangeAspect="1"/>
          </p:cNvPicPr>
          <p:nvPr/>
        </p:nvPicPr>
        <p:blipFill>
          <a:blip r:embed="rId5"/>
          <a:stretch>
            <a:fillRect/>
          </a:stretch>
        </p:blipFill>
        <p:spPr>
          <a:xfrm>
            <a:off x="7233397" y="3185513"/>
            <a:ext cx="4693456" cy="2420063"/>
          </a:xfrm>
          <a:prstGeom prst="rect">
            <a:avLst/>
          </a:prstGeom>
        </p:spPr>
      </p:pic>
    </p:spTree>
    <p:extLst>
      <p:ext uri="{BB962C8B-B14F-4D97-AF65-F5344CB8AC3E}">
        <p14:creationId xmlns:p14="http://schemas.microsoft.com/office/powerpoint/2010/main" val="400219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What drives child labour overseas?</a:t>
            </a:r>
            <a:endParaRPr lang="en-US" sz="1867" dirty="0"/>
          </a:p>
        </p:txBody>
      </p:sp>
      <p:sp>
        <p:nvSpPr>
          <p:cNvPr id="5" name="TextBox 4"/>
          <p:cNvSpPr txBox="1"/>
          <p:nvPr/>
        </p:nvSpPr>
        <p:spPr>
          <a:xfrm>
            <a:off x="57414" y="511595"/>
            <a:ext cx="12134588" cy="2144498"/>
          </a:xfrm>
          <a:prstGeom prst="rect">
            <a:avLst/>
          </a:prstGeom>
          <a:noFill/>
        </p:spPr>
        <p:txBody>
          <a:bodyPr wrap="square" rtlCol="0">
            <a:spAutoFit/>
          </a:bodyPr>
          <a:lstStyle/>
          <a:p>
            <a:pPr algn="ctr"/>
            <a:r>
              <a:rPr lang="en-US" sz="2667" b="1" dirty="0">
                <a:solidFill>
                  <a:srgbClr val="008000"/>
                </a:solidFill>
              </a:rPr>
              <a:t>Task: </a:t>
            </a:r>
            <a:r>
              <a:rPr lang="en-US" sz="2667" dirty="0"/>
              <a:t>Match the pairs. Match each statement to its correct description by shading it the same colour. One has been done for you.</a:t>
            </a:r>
          </a:p>
          <a:p>
            <a:pPr marL="609585" indent="-609585" algn="ctr">
              <a:buFont typeface="+mj-lt"/>
              <a:buAutoNum type="arabicPeriod"/>
            </a:pPr>
            <a:endParaRPr lang="en-US" sz="2667" dirty="0"/>
          </a:p>
          <a:p>
            <a:pPr marL="609585" indent="-609585" algn="ctr">
              <a:buFont typeface="+mj-lt"/>
              <a:buAutoNum type="arabicPeriod"/>
            </a:pPr>
            <a:endParaRPr lang="en-US" sz="2667" dirty="0"/>
          </a:p>
          <a:p>
            <a:pPr marL="609585" indent="-609585" algn="ctr">
              <a:buFont typeface="+mj-lt"/>
              <a:buAutoNum type="arabicPeriod"/>
            </a:pPr>
            <a:endParaRPr lang="en-US" sz="2667" dirty="0"/>
          </a:p>
        </p:txBody>
      </p:sp>
      <p:graphicFrame>
        <p:nvGraphicFramePr>
          <p:cNvPr id="3" name="Table 2"/>
          <p:cNvGraphicFramePr>
            <a:graphicFrameLocks noGrp="1"/>
          </p:cNvGraphicFramePr>
          <p:nvPr/>
        </p:nvGraphicFramePr>
        <p:xfrm>
          <a:off x="424580" y="1353953"/>
          <a:ext cx="11509083" cy="5394960"/>
        </p:xfrm>
        <a:graphic>
          <a:graphicData uri="http://schemas.openxmlformats.org/drawingml/2006/table">
            <a:tbl>
              <a:tblPr firstRow="1" bandRow="1">
                <a:tableStyleId>{9D7B26C5-4107-4FEC-AEDC-1716B250A1EF}</a:tableStyleId>
              </a:tblPr>
              <a:tblGrid>
                <a:gridCol w="2302295">
                  <a:extLst>
                    <a:ext uri="{9D8B030D-6E8A-4147-A177-3AD203B41FA5}">
                      <a16:colId xmlns:a16="http://schemas.microsoft.com/office/drawing/2014/main" val="20000"/>
                    </a:ext>
                  </a:extLst>
                </a:gridCol>
                <a:gridCol w="3157433">
                  <a:extLst>
                    <a:ext uri="{9D8B030D-6E8A-4147-A177-3AD203B41FA5}">
                      <a16:colId xmlns:a16="http://schemas.microsoft.com/office/drawing/2014/main" val="20001"/>
                    </a:ext>
                  </a:extLst>
                </a:gridCol>
                <a:gridCol w="4363000">
                  <a:extLst>
                    <a:ext uri="{9D8B030D-6E8A-4147-A177-3AD203B41FA5}">
                      <a16:colId xmlns:a16="http://schemas.microsoft.com/office/drawing/2014/main" val="20002"/>
                    </a:ext>
                  </a:extLst>
                </a:gridCol>
                <a:gridCol w="1686355">
                  <a:extLst>
                    <a:ext uri="{9D8B030D-6E8A-4147-A177-3AD203B41FA5}">
                      <a16:colId xmlns:a16="http://schemas.microsoft.com/office/drawing/2014/main" val="20003"/>
                    </a:ext>
                  </a:extLst>
                </a:gridCol>
              </a:tblGrid>
              <a:tr h="2042160">
                <a:tc>
                  <a:txBody>
                    <a:bodyPr/>
                    <a:lstStyle/>
                    <a:p>
                      <a:pPr algn="ctr"/>
                      <a:r>
                        <a:rPr lang="en-US" sz="1600" b="0" dirty="0"/>
                        <a:t>Employers lose money when, by law, they have to pay employees</a:t>
                      </a:r>
                      <a:r>
                        <a:rPr lang="en-US" sz="1600" b="0" baseline="0" dirty="0"/>
                        <a:t> at weekends or during holidays</a:t>
                      </a:r>
                      <a:endParaRPr lang="en-US" sz="1600" b="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t>Legally</a:t>
                      </a:r>
                      <a:r>
                        <a:rPr lang="en-US" sz="1600" b="1" baseline="0" dirty="0"/>
                        <a:t> allowed to pay women and girls less</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FFF1"/>
                    </a:solidFill>
                  </a:tcPr>
                </a:tc>
                <a:tc>
                  <a:txBody>
                    <a:bodyPr/>
                    <a:lstStyle/>
                    <a:p>
                      <a:pPr algn="ctr"/>
                      <a:r>
                        <a:rPr lang="en-US" sz="1600" b="0" dirty="0"/>
                        <a:t>There</a:t>
                      </a:r>
                      <a:r>
                        <a:rPr lang="en-US" sz="1600" b="0" baseline="0" dirty="0"/>
                        <a:t> are organisations that exist to fight for better pay for workers (which turn costs firms money and reduces their profits). In some countries, trade unions are still illegal and workers have nobody to turn to in order to help them improve their pay and working conditions</a:t>
                      </a:r>
                      <a:endParaRPr lang="en-US" sz="1600" b="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1" dirty="0"/>
                        <a:t>Fewer</a:t>
                      </a:r>
                      <a:r>
                        <a:rPr lang="en-US" sz="1600" b="1" baseline="0" dirty="0"/>
                        <a:t> health &amp; safety rules</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310640">
                <a:tc>
                  <a:txBody>
                    <a:bodyPr/>
                    <a:lstStyle/>
                    <a:p>
                      <a:pPr algn="ctr"/>
                      <a:r>
                        <a:rPr lang="en-US" sz="1600" b="1" dirty="0"/>
                        <a:t>Little requirement to pay for medical</a:t>
                      </a:r>
                      <a:r>
                        <a:rPr lang="en-US" sz="1600" b="1" baseline="0" dirty="0"/>
                        <a:t> insurance and sick pay</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Employers must pay workers overtime</a:t>
                      </a:r>
                      <a:r>
                        <a:rPr lang="en-US" sz="1600" baseline="0" dirty="0"/>
                        <a:t> (more money) if they work more than the agreed number of hours.</a:t>
                      </a:r>
                      <a:endParaRPr lang="en-US" sz="160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t>Special clothing or safety features in the workplace can cost employers a lot of money to buy and install, especially in dangerous industries, such as mining.</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b="1" dirty="0"/>
                        <a:t>A lack of trade unions</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042160">
                <a:tc>
                  <a:txBody>
                    <a:bodyPr/>
                    <a:lstStyle/>
                    <a:p>
                      <a:pPr algn="ctr"/>
                      <a:r>
                        <a:rPr lang="en-US" sz="1600" dirty="0"/>
                        <a:t>It costs a firm money to keep paying wages to an injured worker at the same time as paying wages to his/her replacement</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t>In</a:t>
                      </a:r>
                      <a:r>
                        <a:rPr lang="en-US" sz="1600" baseline="0" dirty="0"/>
                        <a:t> countries where men and women have equal rights, it costs more to employ women. In countries where discrimination is allowed, women can be paid less and so firms save money.</a:t>
                      </a:r>
                      <a:endParaRPr lang="en-US" sz="160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FFF1"/>
                    </a:solidFill>
                  </a:tcPr>
                </a:tc>
                <a:tc>
                  <a:txBody>
                    <a:bodyPr/>
                    <a:lstStyle/>
                    <a:p>
                      <a:pPr algn="ctr"/>
                      <a:r>
                        <a:rPr lang="en-US" sz="1600" b="1" dirty="0"/>
                        <a:t>Maximum number of working hours</a:t>
                      </a:r>
                      <a:r>
                        <a:rPr lang="en-US" sz="1600" b="1" baseline="0" dirty="0"/>
                        <a:t> per week</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a:t>No holiday</a:t>
                      </a:r>
                      <a:r>
                        <a:rPr lang="en-US" sz="1600" b="1" baseline="0" dirty="0"/>
                        <a:t> pay/fewer days off</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796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What drives child labour overseas?</a:t>
            </a:r>
            <a:endParaRPr lang="en-US" sz="1867" dirty="0"/>
          </a:p>
        </p:txBody>
      </p:sp>
      <p:sp>
        <p:nvSpPr>
          <p:cNvPr id="5" name="TextBox 4"/>
          <p:cNvSpPr txBox="1"/>
          <p:nvPr/>
        </p:nvSpPr>
        <p:spPr>
          <a:xfrm>
            <a:off x="57415" y="753788"/>
            <a:ext cx="12134588" cy="1569660"/>
          </a:xfrm>
          <a:prstGeom prst="rect">
            <a:avLst/>
          </a:prstGeom>
          <a:noFill/>
        </p:spPr>
        <p:txBody>
          <a:bodyPr wrap="square" rtlCol="0">
            <a:spAutoFit/>
          </a:bodyPr>
          <a:lstStyle/>
          <a:p>
            <a:pPr algn="ctr"/>
            <a:r>
              <a:rPr lang="en-US" sz="3200" b="1" dirty="0">
                <a:solidFill>
                  <a:srgbClr val="008000"/>
                </a:solidFill>
              </a:rPr>
              <a:t>ANSWERS</a:t>
            </a:r>
            <a:endParaRPr lang="en-US" sz="3200" dirty="0"/>
          </a:p>
          <a:p>
            <a:pPr marL="609585" indent="-609585" algn="ctr">
              <a:buFont typeface="+mj-lt"/>
              <a:buAutoNum type="arabicPeriod"/>
            </a:pPr>
            <a:endParaRPr lang="en-US" sz="3200" dirty="0"/>
          </a:p>
          <a:p>
            <a:pPr marL="609585" indent="-609585" algn="ctr">
              <a:buFont typeface="+mj-lt"/>
              <a:buAutoNum type="arabicPeriod"/>
            </a:pPr>
            <a:endParaRPr lang="en-US" sz="3200" dirty="0"/>
          </a:p>
        </p:txBody>
      </p:sp>
      <p:graphicFrame>
        <p:nvGraphicFramePr>
          <p:cNvPr id="3" name="Table 2"/>
          <p:cNvGraphicFramePr>
            <a:graphicFrameLocks noGrp="1"/>
          </p:cNvGraphicFramePr>
          <p:nvPr/>
        </p:nvGraphicFramePr>
        <p:xfrm>
          <a:off x="424580" y="1353953"/>
          <a:ext cx="11509083" cy="5394960"/>
        </p:xfrm>
        <a:graphic>
          <a:graphicData uri="http://schemas.openxmlformats.org/drawingml/2006/table">
            <a:tbl>
              <a:tblPr firstRow="1" bandRow="1">
                <a:tableStyleId>{9D7B26C5-4107-4FEC-AEDC-1716B250A1EF}</a:tableStyleId>
              </a:tblPr>
              <a:tblGrid>
                <a:gridCol w="2302295">
                  <a:extLst>
                    <a:ext uri="{9D8B030D-6E8A-4147-A177-3AD203B41FA5}">
                      <a16:colId xmlns:a16="http://schemas.microsoft.com/office/drawing/2014/main" val="20000"/>
                    </a:ext>
                  </a:extLst>
                </a:gridCol>
                <a:gridCol w="3157433">
                  <a:extLst>
                    <a:ext uri="{9D8B030D-6E8A-4147-A177-3AD203B41FA5}">
                      <a16:colId xmlns:a16="http://schemas.microsoft.com/office/drawing/2014/main" val="20001"/>
                    </a:ext>
                  </a:extLst>
                </a:gridCol>
                <a:gridCol w="4363000">
                  <a:extLst>
                    <a:ext uri="{9D8B030D-6E8A-4147-A177-3AD203B41FA5}">
                      <a16:colId xmlns:a16="http://schemas.microsoft.com/office/drawing/2014/main" val="20002"/>
                    </a:ext>
                  </a:extLst>
                </a:gridCol>
                <a:gridCol w="1686355">
                  <a:extLst>
                    <a:ext uri="{9D8B030D-6E8A-4147-A177-3AD203B41FA5}">
                      <a16:colId xmlns:a16="http://schemas.microsoft.com/office/drawing/2014/main" val="20003"/>
                    </a:ext>
                  </a:extLst>
                </a:gridCol>
              </a:tblGrid>
              <a:tr h="2042160">
                <a:tc>
                  <a:txBody>
                    <a:bodyPr/>
                    <a:lstStyle/>
                    <a:p>
                      <a:pPr algn="ctr"/>
                      <a:r>
                        <a:rPr lang="en-US" sz="1600" b="0" dirty="0"/>
                        <a:t>Employers lose money when, by law, they have to pay employees</a:t>
                      </a:r>
                      <a:r>
                        <a:rPr lang="en-US" sz="1600" b="0" baseline="0" dirty="0"/>
                        <a:t> at weekends or during holidays</a:t>
                      </a:r>
                      <a:endParaRPr lang="en-US" sz="1600" b="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CFD"/>
                    </a:solidFill>
                  </a:tcPr>
                </a:tc>
                <a:tc>
                  <a:txBody>
                    <a:bodyPr/>
                    <a:lstStyle/>
                    <a:p>
                      <a:pPr algn="ctr"/>
                      <a:r>
                        <a:rPr lang="en-US" sz="1600" b="1" dirty="0"/>
                        <a:t>Legally</a:t>
                      </a:r>
                      <a:r>
                        <a:rPr lang="en-US" sz="1600" b="1" baseline="0" dirty="0"/>
                        <a:t> allowed to pay women and girls less</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FFF1"/>
                    </a:solidFill>
                  </a:tcPr>
                </a:tc>
                <a:tc>
                  <a:txBody>
                    <a:bodyPr/>
                    <a:lstStyle/>
                    <a:p>
                      <a:pPr algn="ctr"/>
                      <a:r>
                        <a:rPr lang="en-US" sz="1600" b="0" dirty="0"/>
                        <a:t>These</a:t>
                      </a:r>
                      <a:r>
                        <a:rPr lang="en-US" sz="1600" b="0" baseline="0" dirty="0"/>
                        <a:t> are organisations that exist to fight for better pay for workers (which turn costs firms money and reduces their profits). In some countries, trade unions are still illegal and workers have nobody to turn to in order to help them improve their pay and working conditions</a:t>
                      </a:r>
                      <a:endParaRPr lang="en-US" sz="1600" b="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796FF"/>
                    </a:solidFill>
                  </a:tcPr>
                </a:tc>
                <a:tc>
                  <a:txBody>
                    <a:bodyPr/>
                    <a:lstStyle/>
                    <a:p>
                      <a:pPr algn="ctr"/>
                      <a:r>
                        <a:rPr lang="en-US" sz="1600" b="1" dirty="0"/>
                        <a:t>Fewer</a:t>
                      </a:r>
                      <a:r>
                        <a:rPr lang="en-US" sz="1600" b="1" baseline="0" dirty="0"/>
                        <a:t> health &amp; safety rules</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7E6B"/>
                    </a:solidFill>
                  </a:tcPr>
                </a:tc>
                <a:extLst>
                  <a:ext uri="{0D108BD9-81ED-4DB2-BD59-A6C34878D82A}">
                    <a16:rowId xmlns:a16="http://schemas.microsoft.com/office/drawing/2014/main" val="10000"/>
                  </a:ext>
                </a:extLst>
              </a:tr>
              <a:tr h="1310640">
                <a:tc>
                  <a:txBody>
                    <a:bodyPr/>
                    <a:lstStyle/>
                    <a:p>
                      <a:pPr algn="ctr"/>
                      <a:r>
                        <a:rPr lang="en-US" sz="1600" b="1" dirty="0"/>
                        <a:t>Little requirement to pay for medical</a:t>
                      </a:r>
                      <a:r>
                        <a:rPr lang="en-US" sz="1600" b="1" baseline="0" dirty="0"/>
                        <a:t> insurance and sick pay</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71A"/>
                    </a:solidFill>
                  </a:tcPr>
                </a:tc>
                <a:tc>
                  <a:txBody>
                    <a:bodyPr/>
                    <a:lstStyle/>
                    <a:p>
                      <a:pPr algn="ctr"/>
                      <a:r>
                        <a:rPr lang="en-US" sz="1600" dirty="0"/>
                        <a:t>Employers must pay workers overtime</a:t>
                      </a:r>
                      <a:r>
                        <a:rPr lang="en-US" sz="1600" baseline="0" dirty="0"/>
                        <a:t> (more money) if they work more than the agreed number of hours.</a:t>
                      </a:r>
                      <a:endParaRPr lang="en-US" sz="160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B2D"/>
                    </a:solidFill>
                  </a:tcPr>
                </a:tc>
                <a:tc>
                  <a:txBody>
                    <a:bodyPr/>
                    <a:lstStyle/>
                    <a:p>
                      <a:pPr algn="ctr"/>
                      <a:r>
                        <a:rPr lang="en-US" sz="1600" dirty="0"/>
                        <a:t>Special clothing or safety features in the workplace can cost employers a lot of money to buy and install, especially in dangerous industries, such as mining.</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7E6B"/>
                    </a:solidFill>
                  </a:tcPr>
                </a:tc>
                <a:tc>
                  <a:txBody>
                    <a:bodyPr/>
                    <a:lstStyle/>
                    <a:p>
                      <a:pPr algn="ctr"/>
                      <a:r>
                        <a:rPr lang="en-US" sz="1600" b="1" dirty="0"/>
                        <a:t>A lack of trade unions</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796FF"/>
                    </a:solidFill>
                  </a:tcPr>
                </a:tc>
                <a:extLst>
                  <a:ext uri="{0D108BD9-81ED-4DB2-BD59-A6C34878D82A}">
                    <a16:rowId xmlns:a16="http://schemas.microsoft.com/office/drawing/2014/main" val="10001"/>
                  </a:ext>
                </a:extLst>
              </a:tr>
              <a:tr h="2042160">
                <a:tc>
                  <a:txBody>
                    <a:bodyPr/>
                    <a:lstStyle/>
                    <a:p>
                      <a:pPr algn="ctr"/>
                      <a:r>
                        <a:rPr lang="en-US" sz="1600" dirty="0"/>
                        <a:t>It costs a firm money to keep paying wages to an injured worker at the same time as paying wages to his/her replacement</a:t>
                      </a: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71A"/>
                    </a:solidFill>
                  </a:tcPr>
                </a:tc>
                <a:tc>
                  <a:txBody>
                    <a:bodyPr/>
                    <a:lstStyle/>
                    <a:p>
                      <a:pPr algn="ctr"/>
                      <a:r>
                        <a:rPr lang="en-US" sz="1600" dirty="0"/>
                        <a:t>In</a:t>
                      </a:r>
                      <a:r>
                        <a:rPr lang="en-US" sz="1600" baseline="0" dirty="0"/>
                        <a:t> countries where men and women have equal rights, it costs more to employ women. In countries where discrimination is allowed, women can be paid less and so firms save money.</a:t>
                      </a:r>
                      <a:endParaRPr lang="en-US" sz="1600"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FFFF1"/>
                    </a:solidFill>
                  </a:tcPr>
                </a:tc>
                <a:tc>
                  <a:txBody>
                    <a:bodyPr/>
                    <a:lstStyle/>
                    <a:p>
                      <a:pPr algn="ctr"/>
                      <a:r>
                        <a:rPr lang="en-US" sz="1600" b="1" dirty="0"/>
                        <a:t>Maximum number of working hours</a:t>
                      </a:r>
                      <a:r>
                        <a:rPr lang="en-US" sz="1600" b="1" baseline="0" dirty="0"/>
                        <a:t> per week</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AB2D"/>
                    </a:solidFill>
                  </a:tcPr>
                </a:tc>
                <a:tc>
                  <a:txBody>
                    <a:bodyPr/>
                    <a:lstStyle/>
                    <a:p>
                      <a:pPr algn="ctr"/>
                      <a:r>
                        <a:rPr lang="en-US" sz="1600" b="1" dirty="0"/>
                        <a:t>No holiday</a:t>
                      </a:r>
                      <a:r>
                        <a:rPr lang="en-US" sz="1600" b="1" baseline="0" dirty="0"/>
                        <a:t> pay/fewer days off</a:t>
                      </a:r>
                      <a:endParaRPr lang="en-US" sz="1600" b="1" dirty="0"/>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DCF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81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B2D73AE-E432-FD41-8037-3C8B4579E9C5}"/>
              </a:ext>
            </a:extLst>
          </p:cNvPr>
          <p:cNvPicPr>
            <a:picLocks noChangeAspect="1"/>
          </p:cNvPicPr>
          <p:nvPr/>
        </p:nvPicPr>
        <p:blipFill>
          <a:blip r:embed="rId3"/>
          <a:stretch>
            <a:fillRect/>
          </a:stretch>
        </p:blipFill>
        <p:spPr>
          <a:xfrm>
            <a:off x="392580" y="1814233"/>
            <a:ext cx="8394700" cy="4305300"/>
          </a:xfrm>
          <a:prstGeom prst="rect">
            <a:avLst/>
          </a:prstGeom>
        </p:spPr>
      </p:pic>
      <p:sp>
        <p:nvSpPr>
          <p:cNvPr id="4" name="Title 3">
            <a:extLst>
              <a:ext uri="{FF2B5EF4-FFF2-40B4-BE49-F238E27FC236}">
                <a16:creationId xmlns:a16="http://schemas.microsoft.com/office/drawing/2014/main" id="{557AB250-3B25-5C44-997B-651F4D58E3AA}"/>
              </a:ext>
            </a:extLst>
          </p:cNvPr>
          <p:cNvSpPr>
            <a:spLocks noGrp="1"/>
          </p:cNvSpPr>
          <p:nvPr>
            <p:ph type="title"/>
          </p:nvPr>
        </p:nvSpPr>
        <p:spPr/>
        <p:txBody>
          <a:bodyPr/>
          <a:lstStyle/>
          <a:p>
            <a:r>
              <a:rPr lang="en-US" dirty="0"/>
              <a:t>How is fashion destroying our environment? </a:t>
            </a:r>
          </a:p>
        </p:txBody>
      </p:sp>
      <p:sp>
        <p:nvSpPr>
          <p:cNvPr id="5" name="Content Placeholder 4">
            <a:extLst>
              <a:ext uri="{FF2B5EF4-FFF2-40B4-BE49-F238E27FC236}">
                <a16:creationId xmlns:a16="http://schemas.microsoft.com/office/drawing/2014/main" id="{9EF47858-8FAD-E442-83DE-A503E5A35CE5}"/>
              </a:ext>
            </a:extLst>
          </p:cNvPr>
          <p:cNvSpPr>
            <a:spLocks noGrp="1"/>
          </p:cNvSpPr>
          <p:nvPr>
            <p:ph idx="1"/>
          </p:nvPr>
        </p:nvSpPr>
        <p:spPr>
          <a:xfrm>
            <a:off x="8964714" y="1933202"/>
            <a:ext cx="2657271" cy="2455919"/>
          </a:xfrm>
          <a:solidFill>
            <a:schemeClr val="accent5">
              <a:lumMod val="40000"/>
              <a:lumOff val="60000"/>
            </a:schemeClr>
          </a:solidFill>
        </p:spPr>
        <p:txBody>
          <a:bodyPr/>
          <a:lstStyle/>
          <a:p>
            <a:pPr marL="0" indent="0">
              <a:buNone/>
            </a:pPr>
            <a:r>
              <a:rPr lang="en-US" dirty="0"/>
              <a:t>Watch this video and list the ways in which fashion is having an environmental impact</a:t>
            </a:r>
          </a:p>
        </p:txBody>
      </p:sp>
      <p:sp>
        <p:nvSpPr>
          <p:cNvPr id="6" name="Rectangle 5">
            <a:extLst>
              <a:ext uri="{FF2B5EF4-FFF2-40B4-BE49-F238E27FC236}">
                <a16:creationId xmlns:a16="http://schemas.microsoft.com/office/drawing/2014/main" id="{59EF59E5-FCF4-E143-94E4-C351181465D6}"/>
              </a:ext>
            </a:extLst>
          </p:cNvPr>
          <p:cNvSpPr/>
          <p:nvPr/>
        </p:nvSpPr>
        <p:spPr>
          <a:xfrm>
            <a:off x="672143" y="6308209"/>
            <a:ext cx="5423857" cy="646331"/>
          </a:xfrm>
          <a:prstGeom prst="rect">
            <a:avLst/>
          </a:prstGeom>
        </p:spPr>
        <p:txBody>
          <a:bodyPr wrap="none">
            <a:spAutoFit/>
          </a:bodyPr>
          <a:lstStyle/>
          <a:p>
            <a:r>
              <a:rPr lang="en-US" dirty="0">
                <a:hlinkClick r:id="rId2"/>
              </a:rPr>
              <a:t>https://www.youtube.com/watch?v=YOA0D0i5-fA&amp;t=4s</a:t>
            </a:r>
            <a:endParaRPr lang="en-US" dirty="0"/>
          </a:p>
          <a:p>
            <a:endParaRPr lang="en-US" dirty="0"/>
          </a:p>
        </p:txBody>
      </p:sp>
    </p:spTree>
    <p:extLst>
      <p:ext uri="{BB962C8B-B14F-4D97-AF65-F5344CB8AC3E}">
        <p14:creationId xmlns:p14="http://schemas.microsoft.com/office/powerpoint/2010/main" val="40726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230EB-2FCD-F747-8A2F-A87C7970A8EE}"/>
              </a:ext>
            </a:extLst>
          </p:cNvPr>
          <p:cNvSpPr/>
          <p:nvPr/>
        </p:nvSpPr>
        <p:spPr>
          <a:xfrm>
            <a:off x="116721" y="6331779"/>
            <a:ext cx="5487849" cy="646331"/>
          </a:xfrm>
          <a:prstGeom prst="rect">
            <a:avLst/>
          </a:prstGeom>
        </p:spPr>
        <p:txBody>
          <a:bodyPr wrap="none">
            <a:spAutoFit/>
          </a:bodyPr>
          <a:lstStyle/>
          <a:p>
            <a:r>
              <a:rPr lang="en-US" dirty="0">
                <a:hlinkClick r:id="rId2"/>
              </a:rPr>
              <a:t>https://www.youtube.com/watch?v=tLfNUD0-8ts&amp;t=88s</a:t>
            </a:r>
            <a:endParaRPr lang="en-US" dirty="0"/>
          </a:p>
          <a:p>
            <a:endParaRPr lang="en-US" dirty="0"/>
          </a:p>
        </p:txBody>
      </p:sp>
      <p:sp>
        <p:nvSpPr>
          <p:cNvPr id="3" name="Title 1">
            <a:extLst>
              <a:ext uri="{FF2B5EF4-FFF2-40B4-BE49-F238E27FC236}">
                <a16:creationId xmlns:a16="http://schemas.microsoft.com/office/drawing/2014/main" id="{2FB5D96F-FBE8-5046-B029-8AEAAE9CE397}"/>
              </a:ext>
            </a:extLst>
          </p:cNvPr>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How are brands responding?</a:t>
            </a:r>
            <a:endParaRPr lang="en-US" sz="1867" dirty="0"/>
          </a:p>
        </p:txBody>
      </p:sp>
      <p:pic>
        <p:nvPicPr>
          <p:cNvPr id="5" name="Picture 4">
            <a:hlinkClick r:id="rId3"/>
            <a:extLst>
              <a:ext uri="{FF2B5EF4-FFF2-40B4-BE49-F238E27FC236}">
                <a16:creationId xmlns:a16="http://schemas.microsoft.com/office/drawing/2014/main" id="{A9F545E2-AEF3-1146-966B-B2B2CE48A6B9}"/>
              </a:ext>
            </a:extLst>
          </p:cNvPr>
          <p:cNvPicPr>
            <a:picLocks noChangeAspect="1"/>
          </p:cNvPicPr>
          <p:nvPr/>
        </p:nvPicPr>
        <p:blipFill>
          <a:blip r:embed="rId4"/>
          <a:stretch>
            <a:fillRect/>
          </a:stretch>
        </p:blipFill>
        <p:spPr>
          <a:xfrm>
            <a:off x="116721" y="1231639"/>
            <a:ext cx="7625545" cy="4394722"/>
          </a:xfrm>
          <a:prstGeom prst="rect">
            <a:avLst/>
          </a:prstGeom>
        </p:spPr>
      </p:pic>
      <p:sp>
        <p:nvSpPr>
          <p:cNvPr id="6" name="TextBox 5">
            <a:extLst>
              <a:ext uri="{FF2B5EF4-FFF2-40B4-BE49-F238E27FC236}">
                <a16:creationId xmlns:a16="http://schemas.microsoft.com/office/drawing/2014/main" id="{C7A0537C-905D-6545-88B6-4DFEB056EF22}"/>
              </a:ext>
            </a:extLst>
          </p:cNvPr>
          <p:cNvSpPr txBox="1"/>
          <p:nvPr/>
        </p:nvSpPr>
        <p:spPr>
          <a:xfrm>
            <a:off x="8100508" y="1559859"/>
            <a:ext cx="3711388" cy="1200329"/>
          </a:xfrm>
          <a:prstGeom prst="rect">
            <a:avLst/>
          </a:prstGeom>
          <a:noFill/>
        </p:spPr>
        <p:txBody>
          <a:bodyPr wrap="square" rtlCol="0">
            <a:spAutoFit/>
          </a:bodyPr>
          <a:lstStyle/>
          <a:p>
            <a:r>
              <a:rPr lang="en-US" dirty="0"/>
              <a:t>Watch this video and make notes on the different ways in which fashion companies are trying to be more sustainable </a:t>
            </a:r>
          </a:p>
        </p:txBody>
      </p:sp>
    </p:spTree>
    <p:extLst>
      <p:ext uri="{BB962C8B-B14F-4D97-AF65-F5344CB8AC3E}">
        <p14:creationId xmlns:p14="http://schemas.microsoft.com/office/powerpoint/2010/main" val="228700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A238-C714-F343-8D7E-E2E9EB1A609A}"/>
              </a:ext>
            </a:extLst>
          </p:cNvPr>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How are brands responding?</a:t>
            </a:r>
            <a:endParaRPr lang="en-US" sz="1867" dirty="0"/>
          </a:p>
        </p:txBody>
      </p:sp>
      <p:sp>
        <p:nvSpPr>
          <p:cNvPr id="3" name="Rectangle 2">
            <a:extLst>
              <a:ext uri="{FF2B5EF4-FFF2-40B4-BE49-F238E27FC236}">
                <a16:creationId xmlns:a16="http://schemas.microsoft.com/office/drawing/2014/main" id="{D2708DC4-451C-9E4D-AE69-DACDCE57B8B4}"/>
              </a:ext>
            </a:extLst>
          </p:cNvPr>
          <p:cNvSpPr/>
          <p:nvPr/>
        </p:nvSpPr>
        <p:spPr>
          <a:xfrm>
            <a:off x="105327" y="6353294"/>
            <a:ext cx="4235840" cy="646331"/>
          </a:xfrm>
          <a:prstGeom prst="rect">
            <a:avLst/>
          </a:prstGeom>
        </p:spPr>
        <p:txBody>
          <a:bodyPr wrap="none">
            <a:spAutoFit/>
          </a:bodyPr>
          <a:lstStyle/>
          <a:p>
            <a:r>
              <a:rPr lang="en-US" dirty="0">
                <a:hlinkClick r:id="rId2"/>
              </a:rPr>
              <a:t>https://www.patagonia.com/our-footprint/</a:t>
            </a:r>
            <a:endParaRPr lang="en-US" dirty="0"/>
          </a:p>
          <a:p>
            <a:endParaRPr lang="en-US" dirty="0"/>
          </a:p>
        </p:txBody>
      </p:sp>
      <p:pic>
        <p:nvPicPr>
          <p:cNvPr id="5" name="Picture 4">
            <a:extLst>
              <a:ext uri="{FF2B5EF4-FFF2-40B4-BE49-F238E27FC236}">
                <a16:creationId xmlns:a16="http://schemas.microsoft.com/office/drawing/2014/main" id="{7C378054-50D0-224E-9202-92B9C96159A7}"/>
              </a:ext>
            </a:extLst>
          </p:cNvPr>
          <p:cNvPicPr>
            <a:picLocks noChangeAspect="1"/>
          </p:cNvPicPr>
          <p:nvPr/>
        </p:nvPicPr>
        <p:blipFill>
          <a:blip r:embed="rId3"/>
          <a:stretch>
            <a:fillRect/>
          </a:stretch>
        </p:blipFill>
        <p:spPr>
          <a:xfrm>
            <a:off x="-14446" y="1030865"/>
            <a:ext cx="6712465" cy="3485517"/>
          </a:xfrm>
          <a:prstGeom prst="rect">
            <a:avLst/>
          </a:prstGeom>
        </p:spPr>
      </p:pic>
      <p:pic>
        <p:nvPicPr>
          <p:cNvPr id="7" name="Picture 6">
            <a:extLst>
              <a:ext uri="{FF2B5EF4-FFF2-40B4-BE49-F238E27FC236}">
                <a16:creationId xmlns:a16="http://schemas.microsoft.com/office/drawing/2014/main" id="{5BA86670-EF57-6643-A176-0D2BB8F01329}"/>
              </a:ext>
            </a:extLst>
          </p:cNvPr>
          <p:cNvPicPr>
            <a:picLocks noChangeAspect="1"/>
          </p:cNvPicPr>
          <p:nvPr/>
        </p:nvPicPr>
        <p:blipFill>
          <a:blip r:embed="rId4"/>
          <a:stretch>
            <a:fillRect/>
          </a:stretch>
        </p:blipFill>
        <p:spPr>
          <a:xfrm>
            <a:off x="6698019" y="-2"/>
            <a:ext cx="5702370" cy="6858000"/>
          </a:xfrm>
          <a:prstGeom prst="rect">
            <a:avLst/>
          </a:prstGeom>
        </p:spPr>
      </p:pic>
    </p:spTree>
    <p:extLst>
      <p:ext uri="{BB962C8B-B14F-4D97-AF65-F5344CB8AC3E}">
        <p14:creationId xmlns:p14="http://schemas.microsoft.com/office/powerpoint/2010/main" val="306386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2"/>
            <a:ext cx="12192001" cy="511593"/>
          </a:xfrm>
          <a:prstGeom prst="rect">
            <a:avLst/>
          </a:prstGeom>
          <a:solidFill>
            <a:schemeClr val="accent3">
              <a:lumMod val="60000"/>
              <a:lumOff val="40000"/>
            </a:schemeClr>
          </a:solidFill>
          <a:ln w="28575" cmpd="sng">
            <a:solidFill>
              <a:srgbClr val="00000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t>How are brands responding?</a:t>
            </a:r>
            <a:endParaRPr lang="en-US" sz="1867" dirty="0"/>
          </a:p>
        </p:txBody>
      </p:sp>
      <p:sp>
        <p:nvSpPr>
          <p:cNvPr id="3" name="Rectangle 2"/>
          <p:cNvSpPr/>
          <p:nvPr/>
        </p:nvSpPr>
        <p:spPr>
          <a:xfrm>
            <a:off x="2708397" y="6211670"/>
            <a:ext cx="5600251" cy="830997"/>
          </a:xfrm>
          <a:prstGeom prst="rect">
            <a:avLst/>
          </a:prstGeom>
        </p:spPr>
        <p:txBody>
          <a:bodyPr wrap="none">
            <a:spAutoFit/>
          </a:bodyPr>
          <a:lstStyle/>
          <a:p>
            <a:r>
              <a:rPr lang="en-US" sz="2400" dirty="0">
                <a:hlinkClick r:id="rId3"/>
              </a:rPr>
              <a:t>https://globalsourcingmap.primark.com/en</a:t>
            </a:r>
            <a:endParaRPr lang="en-US" sz="2400" dirty="0"/>
          </a:p>
          <a:p>
            <a:endParaRPr lang="en-US" sz="2400" dirty="0"/>
          </a:p>
        </p:txBody>
      </p:sp>
      <p:pic>
        <p:nvPicPr>
          <p:cNvPr id="6" name="Picture 5" descr="Screen Shot 2019-01-04 at 22.51.55.png"/>
          <p:cNvPicPr>
            <a:picLocks noChangeAspect="1"/>
          </p:cNvPicPr>
          <p:nvPr/>
        </p:nvPicPr>
        <p:blipFill rotWithShape="1">
          <a:blip r:embed="rId4">
            <a:extLst>
              <a:ext uri="{28A0092B-C50C-407E-A947-70E740481C1C}">
                <a14:useLocalDpi xmlns:a14="http://schemas.microsoft.com/office/drawing/2010/main" val="0"/>
              </a:ext>
            </a:extLst>
          </a:blip>
          <a:srcRect t="18077" r="7239" b="10741"/>
          <a:stretch/>
        </p:blipFill>
        <p:spPr>
          <a:xfrm>
            <a:off x="516674" y="1872565"/>
            <a:ext cx="11309353" cy="4339104"/>
          </a:xfrm>
          <a:prstGeom prst="rect">
            <a:avLst/>
          </a:prstGeom>
        </p:spPr>
      </p:pic>
      <p:sp>
        <p:nvSpPr>
          <p:cNvPr id="7" name="TextBox 6"/>
          <p:cNvSpPr txBox="1"/>
          <p:nvPr/>
        </p:nvSpPr>
        <p:spPr>
          <a:xfrm>
            <a:off x="3" y="731808"/>
            <a:ext cx="12191999" cy="1077218"/>
          </a:xfrm>
          <a:prstGeom prst="rect">
            <a:avLst/>
          </a:prstGeom>
          <a:noFill/>
        </p:spPr>
        <p:txBody>
          <a:bodyPr wrap="square" rtlCol="0">
            <a:spAutoFit/>
          </a:bodyPr>
          <a:lstStyle/>
          <a:p>
            <a:pPr algn="ctr"/>
            <a:r>
              <a:rPr lang="en-US" sz="3200" dirty="0"/>
              <a:t>Primark now publish their factory locations on their website, including details of who works in each factory. Explore the link below!  </a:t>
            </a:r>
          </a:p>
        </p:txBody>
      </p:sp>
    </p:spTree>
    <p:extLst>
      <p:ext uri="{BB962C8B-B14F-4D97-AF65-F5344CB8AC3E}">
        <p14:creationId xmlns:p14="http://schemas.microsoft.com/office/powerpoint/2010/main" val="160612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1131</Words>
  <Application>Microsoft Macintosh PowerPoint</Application>
  <PresentationFormat>Widescreen</PresentationFormat>
  <Paragraphs>86</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PowerPoint Presentation</vt:lpstr>
      <vt:lpstr>PowerPoint Presentation</vt:lpstr>
      <vt:lpstr>PowerPoint Presentation</vt:lpstr>
      <vt:lpstr>PowerPoint Presentation</vt:lpstr>
      <vt:lpstr>PowerPoint Presentation</vt:lpstr>
      <vt:lpstr>How is fashion destroying our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5</cp:revision>
  <dcterms:created xsi:type="dcterms:W3CDTF">2021-02-27T15:43:31Z</dcterms:created>
  <dcterms:modified xsi:type="dcterms:W3CDTF">2021-02-27T18:28:35Z</dcterms:modified>
</cp:coreProperties>
</file>