
<file path=[Content_Types].xml><?xml version="1.0" encoding="utf-8"?>
<Types xmlns="http://schemas.openxmlformats.org/package/2006/content-types">
  <Default Extension="xml" ContentType="application/xml"/>
  <Default Extension="jpeg" ContentType="image/jpeg"/>
  <Default Extension="png" ContentType="image/png"/>
  <Default Extension="wdp" ContentType="image/vnd.ms-photo"/>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3"/>
  </p:notesMasterIdLst>
  <p:sldIdLst>
    <p:sldId id="258" r:id="rId2"/>
    <p:sldId id="274" r:id="rId3"/>
    <p:sldId id="260" r:id="rId4"/>
    <p:sldId id="269" r:id="rId5"/>
    <p:sldId id="263" r:id="rId6"/>
    <p:sldId id="264" r:id="rId7"/>
    <p:sldId id="265" r:id="rId8"/>
    <p:sldId id="266" r:id="rId9"/>
    <p:sldId id="268" r:id="rId10"/>
    <p:sldId id="275" r:id="rId11"/>
    <p:sldId id="271" r:id="rId12"/>
  </p:sldIdLst>
  <p:sldSz cx="9144000" cy="6858000" type="screen4x3"/>
  <p:notesSz cx="6797675" cy="987266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89E17"/>
    <a:srgbClr val="AF2B28"/>
    <a:srgbClr val="69407E"/>
    <a:srgbClr val="3888A5"/>
    <a:srgbClr val="3A5898"/>
    <a:srgbClr val="407F37"/>
    <a:srgbClr val="A70803"/>
    <a:srgbClr val="FECF60"/>
    <a:srgbClr val="FD71C6"/>
    <a:srgbClr val="6D4535"/>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48"/>
    <p:restoredTop sz="94611"/>
  </p:normalViewPr>
  <p:slideViewPr>
    <p:cSldViewPr snapToGrid="0" snapToObjects="1">
      <p:cViewPr varScale="1">
        <p:scale>
          <a:sx n="109" d="100"/>
          <a:sy n="109" d="100"/>
        </p:scale>
        <p:origin x="1512" y="19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notesMaster" Target="notesMasters/notesMaster1.xml"/><Relationship Id="rId14" Type="http://schemas.openxmlformats.org/officeDocument/2006/relationships/presProps" Target="presProps.xml"/><Relationship Id="rId15" Type="http://schemas.openxmlformats.org/officeDocument/2006/relationships/viewProps" Target="viewProps.xml"/><Relationship Id="rId16" Type="http://schemas.openxmlformats.org/officeDocument/2006/relationships/theme" Target="theme/theme1.xml"/><Relationship Id="rId17"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3633"/>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50443" y="0"/>
            <a:ext cx="2945659" cy="493633"/>
          </a:xfrm>
          <a:prstGeom prst="rect">
            <a:avLst/>
          </a:prstGeom>
        </p:spPr>
        <p:txBody>
          <a:bodyPr vert="horz" lIns="91440" tIns="45720" rIns="91440" bIns="45720" rtlCol="0"/>
          <a:lstStyle>
            <a:lvl1pPr algn="r">
              <a:defRPr sz="1200"/>
            </a:lvl1pPr>
          </a:lstStyle>
          <a:p>
            <a:fld id="{50A3B439-0E6D-964F-917F-A1E7B9E39CDF}" type="datetimeFigureOut">
              <a:rPr lang="en-US" smtClean="0"/>
              <a:t>9/12/17</a:t>
            </a:fld>
            <a:endParaRPr lang="en-US"/>
          </a:p>
        </p:txBody>
      </p:sp>
      <p:sp>
        <p:nvSpPr>
          <p:cNvPr id="4" name="Slide Image Placeholder 3"/>
          <p:cNvSpPr>
            <a:spLocks noGrp="1" noRot="1" noChangeAspect="1"/>
          </p:cNvSpPr>
          <p:nvPr>
            <p:ph type="sldImg" idx="2"/>
          </p:nvPr>
        </p:nvSpPr>
        <p:spPr>
          <a:xfrm>
            <a:off x="930275" y="739775"/>
            <a:ext cx="4937125" cy="3703638"/>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9768" y="4689515"/>
            <a:ext cx="5438140" cy="4442698"/>
          </a:xfrm>
          <a:prstGeom prst="rect">
            <a:avLst/>
          </a:prstGeom>
        </p:spPr>
        <p:txBody>
          <a:bodyPr vert="horz" lIns="91440" tIns="45720" rIns="91440" bIns="45720" rtlCol="0"/>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6" name="Footer Placeholder 5"/>
          <p:cNvSpPr>
            <a:spLocks noGrp="1"/>
          </p:cNvSpPr>
          <p:nvPr>
            <p:ph type="ftr" sz="quarter" idx="4"/>
          </p:nvPr>
        </p:nvSpPr>
        <p:spPr>
          <a:xfrm>
            <a:off x="0" y="9377316"/>
            <a:ext cx="2945659" cy="493633"/>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50443" y="9377316"/>
            <a:ext cx="2945659" cy="493633"/>
          </a:xfrm>
          <a:prstGeom prst="rect">
            <a:avLst/>
          </a:prstGeom>
        </p:spPr>
        <p:txBody>
          <a:bodyPr vert="horz" lIns="91440" tIns="45720" rIns="91440" bIns="45720" rtlCol="0" anchor="b"/>
          <a:lstStyle>
            <a:lvl1pPr algn="r">
              <a:defRPr sz="1200"/>
            </a:lvl1pPr>
          </a:lstStyle>
          <a:p>
            <a:fld id="{F9A1B153-ED32-8F44-A660-053195D2C71A}" type="slidenum">
              <a:rPr lang="en-US" smtClean="0"/>
              <a:t>‹#›</a:t>
            </a:fld>
            <a:endParaRPr lang="en-US"/>
          </a:p>
        </p:txBody>
      </p:sp>
    </p:spTree>
    <p:extLst>
      <p:ext uri="{BB962C8B-B14F-4D97-AF65-F5344CB8AC3E}">
        <p14:creationId xmlns:p14="http://schemas.microsoft.com/office/powerpoint/2010/main" val="177174346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3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GB" dirty="0">
              <a:latin typeface="Calibri" charset="0"/>
              <a:ea typeface="ＭＳ Ｐゴシック" charset="0"/>
            </a:endParaRPr>
          </a:p>
        </p:txBody>
      </p:sp>
      <p:sp>
        <p:nvSpPr>
          <p:cNvPr id="153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Calibri" charset="0"/>
                <a:ea typeface="ＭＳ Ｐゴシック" charset="0"/>
                <a:cs typeface="ＭＳ Ｐゴシック" charset="0"/>
              </a:defRPr>
            </a:lvl1pPr>
            <a:lvl2pPr marL="742950" indent="-285750">
              <a:defRPr sz="1200">
                <a:solidFill>
                  <a:schemeClr val="tx1"/>
                </a:solidFill>
                <a:latin typeface="Calibri" charset="0"/>
                <a:ea typeface="ＭＳ Ｐゴシック" charset="0"/>
              </a:defRPr>
            </a:lvl2pPr>
            <a:lvl3pPr marL="1143000" indent="-228600">
              <a:defRPr sz="1200">
                <a:solidFill>
                  <a:schemeClr val="tx1"/>
                </a:solidFill>
                <a:latin typeface="Calibri" charset="0"/>
                <a:ea typeface="ＭＳ Ｐゴシック" charset="0"/>
              </a:defRPr>
            </a:lvl3pPr>
            <a:lvl4pPr marL="1600200" indent="-228600">
              <a:defRPr sz="1200">
                <a:solidFill>
                  <a:schemeClr val="tx1"/>
                </a:solidFill>
                <a:latin typeface="Calibri" charset="0"/>
                <a:ea typeface="ＭＳ Ｐゴシック" charset="0"/>
              </a:defRPr>
            </a:lvl4pPr>
            <a:lvl5pPr marL="2057400" indent="-228600">
              <a:defRPr sz="1200">
                <a:solidFill>
                  <a:schemeClr val="tx1"/>
                </a:solidFill>
                <a:latin typeface="Calibri" charset="0"/>
                <a:ea typeface="ＭＳ Ｐゴシック" charset="0"/>
              </a:defRPr>
            </a:lvl5pPr>
            <a:lvl6pPr marL="2514600" indent="-228600" eaLnBrk="0" fontAlgn="base" hangingPunct="0">
              <a:spcBef>
                <a:spcPct val="30000"/>
              </a:spcBef>
              <a:spcAft>
                <a:spcPct val="0"/>
              </a:spcAft>
              <a:defRPr sz="1200">
                <a:solidFill>
                  <a:schemeClr val="tx1"/>
                </a:solidFill>
                <a:latin typeface="Calibri" charset="0"/>
                <a:ea typeface="ＭＳ Ｐゴシック" charset="0"/>
              </a:defRPr>
            </a:lvl6pPr>
            <a:lvl7pPr marL="2971800" indent="-228600" eaLnBrk="0" fontAlgn="base" hangingPunct="0">
              <a:spcBef>
                <a:spcPct val="30000"/>
              </a:spcBef>
              <a:spcAft>
                <a:spcPct val="0"/>
              </a:spcAft>
              <a:defRPr sz="1200">
                <a:solidFill>
                  <a:schemeClr val="tx1"/>
                </a:solidFill>
                <a:latin typeface="Calibri" charset="0"/>
                <a:ea typeface="ＭＳ Ｐゴシック" charset="0"/>
              </a:defRPr>
            </a:lvl7pPr>
            <a:lvl8pPr marL="3429000" indent="-228600" eaLnBrk="0" fontAlgn="base" hangingPunct="0">
              <a:spcBef>
                <a:spcPct val="30000"/>
              </a:spcBef>
              <a:spcAft>
                <a:spcPct val="0"/>
              </a:spcAft>
              <a:defRPr sz="1200">
                <a:solidFill>
                  <a:schemeClr val="tx1"/>
                </a:solidFill>
                <a:latin typeface="Calibri" charset="0"/>
                <a:ea typeface="ＭＳ Ｐゴシック" charset="0"/>
              </a:defRPr>
            </a:lvl8pPr>
            <a:lvl9pPr marL="3886200" indent="-228600" eaLnBrk="0" fontAlgn="base" hangingPunct="0">
              <a:spcBef>
                <a:spcPct val="30000"/>
              </a:spcBef>
              <a:spcAft>
                <a:spcPct val="0"/>
              </a:spcAft>
              <a:defRPr sz="1200">
                <a:solidFill>
                  <a:schemeClr val="tx1"/>
                </a:solidFill>
                <a:latin typeface="Calibri" charset="0"/>
                <a:ea typeface="ＭＳ Ｐゴシック" charset="0"/>
              </a:defRPr>
            </a:lvl9pPr>
          </a:lstStyle>
          <a:p>
            <a:fld id="{E57C57FD-91C5-834E-8929-2333575F8656}" type="slidenum">
              <a:rPr lang="en-GB">
                <a:latin typeface="Arial" charset="0"/>
              </a:rPr>
              <a:pPr/>
              <a:t>1</a:t>
            </a:fld>
            <a:endParaRPr lang="en-GB">
              <a:latin typeface="Arial"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15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a:latin typeface="Calibri" charset="0"/>
            </a:endParaRPr>
          </a:p>
        </p:txBody>
      </p:sp>
      <p:sp>
        <p:nvSpPr>
          <p:cNvPr id="215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Calibri" charset="0"/>
                <a:ea typeface="ＭＳ Ｐゴシック" charset="0"/>
                <a:cs typeface="ＭＳ Ｐゴシック" charset="0"/>
              </a:defRPr>
            </a:lvl1pPr>
            <a:lvl2pPr marL="742950" indent="-285750">
              <a:defRPr sz="1200">
                <a:solidFill>
                  <a:schemeClr val="tx1"/>
                </a:solidFill>
                <a:latin typeface="Calibri" charset="0"/>
                <a:ea typeface="ＭＳ Ｐゴシック" charset="0"/>
              </a:defRPr>
            </a:lvl2pPr>
            <a:lvl3pPr marL="1143000" indent="-228600">
              <a:defRPr sz="1200">
                <a:solidFill>
                  <a:schemeClr val="tx1"/>
                </a:solidFill>
                <a:latin typeface="Calibri" charset="0"/>
                <a:ea typeface="ＭＳ Ｐゴシック" charset="0"/>
              </a:defRPr>
            </a:lvl3pPr>
            <a:lvl4pPr marL="1600200" indent="-228600">
              <a:defRPr sz="1200">
                <a:solidFill>
                  <a:schemeClr val="tx1"/>
                </a:solidFill>
                <a:latin typeface="Calibri" charset="0"/>
                <a:ea typeface="ＭＳ Ｐゴシック" charset="0"/>
              </a:defRPr>
            </a:lvl4pPr>
            <a:lvl5pPr marL="2057400" indent="-228600">
              <a:defRPr sz="1200">
                <a:solidFill>
                  <a:schemeClr val="tx1"/>
                </a:solidFill>
                <a:latin typeface="Calibri" charset="0"/>
                <a:ea typeface="ＭＳ Ｐゴシック" charset="0"/>
              </a:defRPr>
            </a:lvl5pPr>
            <a:lvl6pPr marL="2514600" indent="-228600" eaLnBrk="0" fontAlgn="base" hangingPunct="0">
              <a:spcBef>
                <a:spcPct val="30000"/>
              </a:spcBef>
              <a:spcAft>
                <a:spcPct val="0"/>
              </a:spcAft>
              <a:defRPr sz="1200">
                <a:solidFill>
                  <a:schemeClr val="tx1"/>
                </a:solidFill>
                <a:latin typeface="Calibri" charset="0"/>
                <a:ea typeface="ＭＳ Ｐゴシック" charset="0"/>
              </a:defRPr>
            </a:lvl6pPr>
            <a:lvl7pPr marL="2971800" indent="-228600" eaLnBrk="0" fontAlgn="base" hangingPunct="0">
              <a:spcBef>
                <a:spcPct val="30000"/>
              </a:spcBef>
              <a:spcAft>
                <a:spcPct val="0"/>
              </a:spcAft>
              <a:defRPr sz="1200">
                <a:solidFill>
                  <a:schemeClr val="tx1"/>
                </a:solidFill>
                <a:latin typeface="Calibri" charset="0"/>
                <a:ea typeface="ＭＳ Ｐゴシック" charset="0"/>
              </a:defRPr>
            </a:lvl7pPr>
            <a:lvl8pPr marL="3429000" indent="-228600" eaLnBrk="0" fontAlgn="base" hangingPunct="0">
              <a:spcBef>
                <a:spcPct val="30000"/>
              </a:spcBef>
              <a:spcAft>
                <a:spcPct val="0"/>
              </a:spcAft>
              <a:defRPr sz="1200">
                <a:solidFill>
                  <a:schemeClr val="tx1"/>
                </a:solidFill>
                <a:latin typeface="Calibri" charset="0"/>
                <a:ea typeface="ＭＳ Ｐゴシック" charset="0"/>
              </a:defRPr>
            </a:lvl8pPr>
            <a:lvl9pPr marL="3886200" indent="-228600" eaLnBrk="0" fontAlgn="base" hangingPunct="0">
              <a:spcBef>
                <a:spcPct val="30000"/>
              </a:spcBef>
              <a:spcAft>
                <a:spcPct val="0"/>
              </a:spcAft>
              <a:defRPr sz="1200">
                <a:solidFill>
                  <a:schemeClr val="tx1"/>
                </a:solidFill>
                <a:latin typeface="Calibri" charset="0"/>
                <a:ea typeface="ＭＳ Ｐゴシック" charset="0"/>
              </a:defRPr>
            </a:lvl9pPr>
          </a:lstStyle>
          <a:p>
            <a:fld id="{685B22F4-2090-1C42-A141-322962ADCE34}" type="slidenum">
              <a:rPr lang="en-GB">
                <a:latin typeface="Arial" charset="0"/>
                <a:cs typeface="Arial" charset="0"/>
              </a:rPr>
              <a:pPr/>
              <a:t>2</a:t>
            </a:fld>
            <a:endParaRPr lang="en-GB">
              <a:latin typeface="Arial" charset="0"/>
              <a:cs typeface="Arial" charset="0"/>
            </a:endParaRPr>
          </a:p>
        </p:txBody>
      </p:sp>
    </p:spTree>
    <p:extLst>
      <p:ext uri="{BB962C8B-B14F-4D97-AF65-F5344CB8AC3E}">
        <p14:creationId xmlns:p14="http://schemas.microsoft.com/office/powerpoint/2010/main" val="6175000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15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a:latin typeface="Calibri" charset="0"/>
            </a:endParaRPr>
          </a:p>
        </p:txBody>
      </p:sp>
      <p:sp>
        <p:nvSpPr>
          <p:cNvPr id="215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Calibri" charset="0"/>
                <a:ea typeface="ＭＳ Ｐゴシック" charset="0"/>
                <a:cs typeface="ＭＳ Ｐゴシック" charset="0"/>
              </a:defRPr>
            </a:lvl1pPr>
            <a:lvl2pPr marL="742950" indent="-285750">
              <a:defRPr sz="1200">
                <a:solidFill>
                  <a:schemeClr val="tx1"/>
                </a:solidFill>
                <a:latin typeface="Calibri" charset="0"/>
                <a:ea typeface="ＭＳ Ｐゴシック" charset="0"/>
              </a:defRPr>
            </a:lvl2pPr>
            <a:lvl3pPr marL="1143000" indent="-228600">
              <a:defRPr sz="1200">
                <a:solidFill>
                  <a:schemeClr val="tx1"/>
                </a:solidFill>
                <a:latin typeface="Calibri" charset="0"/>
                <a:ea typeface="ＭＳ Ｐゴシック" charset="0"/>
              </a:defRPr>
            </a:lvl3pPr>
            <a:lvl4pPr marL="1600200" indent="-228600">
              <a:defRPr sz="1200">
                <a:solidFill>
                  <a:schemeClr val="tx1"/>
                </a:solidFill>
                <a:latin typeface="Calibri" charset="0"/>
                <a:ea typeface="ＭＳ Ｐゴシック" charset="0"/>
              </a:defRPr>
            </a:lvl4pPr>
            <a:lvl5pPr marL="2057400" indent="-228600">
              <a:defRPr sz="1200">
                <a:solidFill>
                  <a:schemeClr val="tx1"/>
                </a:solidFill>
                <a:latin typeface="Calibri" charset="0"/>
                <a:ea typeface="ＭＳ Ｐゴシック" charset="0"/>
              </a:defRPr>
            </a:lvl5pPr>
            <a:lvl6pPr marL="2514600" indent="-228600" eaLnBrk="0" fontAlgn="base" hangingPunct="0">
              <a:spcBef>
                <a:spcPct val="30000"/>
              </a:spcBef>
              <a:spcAft>
                <a:spcPct val="0"/>
              </a:spcAft>
              <a:defRPr sz="1200">
                <a:solidFill>
                  <a:schemeClr val="tx1"/>
                </a:solidFill>
                <a:latin typeface="Calibri" charset="0"/>
                <a:ea typeface="ＭＳ Ｐゴシック" charset="0"/>
              </a:defRPr>
            </a:lvl6pPr>
            <a:lvl7pPr marL="2971800" indent="-228600" eaLnBrk="0" fontAlgn="base" hangingPunct="0">
              <a:spcBef>
                <a:spcPct val="30000"/>
              </a:spcBef>
              <a:spcAft>
                <a:spcPct val="0"/>
              </a:spcAft>
              <a:defRPr sz="1200">
                <a:solidFill>
                  <a:schemeClr val="tx1"/>
                </a:solidFill>
                <a:latin typeface="Calibri" charset="0"/>
                <a:ea typeface="ＭＳ Ｐゴシック" charset="0"/>
              </a:defRPr>
            </a:lvl7pPr>
            <a:lvl8pPr marL="3429000" indent="-228600" eaLnBrk="0" fontAlgn="base" hangingPunct="0">
              <a:spcBef>
                <a:spcPct val="30000"/>
              </a:spcBef>
              <a:spcAft>
                <a:spcPct val="0"/>
              </a:spcAft>
              <a:defRPr sz="1200">
                <a:solidFill>
                  <a:schemeClr val="tx1"/>
                </a:solidFill>
                <a:latin typeface="Calibri" charset="0"/>
                <a:ea typeface="ＭＳ Ｐゴシック" charset="0"/>
              </a:defRPr>
            </a:lvl8pPr>
            <a:lvl9pPr marL="3886200" indent="-228600" eaLnBrk="0" fontAlgn="base" hangingPunct="0">
              <a:spcBef>
                <a:spcPct val="30000"/>
              </a:spcBef>
              <a:spcAft>
                <a:spcPct val="0"/>
              </a:spcAft>
              <a:defRPr sz="1200">
                <a:solidFill>
                  <a:schemeClr val="tx1"/>
                </a:solidFill>
                <a:latin typeface="Calibri" charset="0"/>
                <a:ea typeface="ＭＳ Ｐゴシック" charset="0"/>
              </a:defRPr>
            </a:lvl9pPr>
          </a:lstStyle>
          <a:p>
            <a:fld id="{685B22F4-2090-1C42-A141-322962ADCE34}" type="slidenum">
              <a:rPr lang="en-GB">
                <a:latin typeface="Arial" charset="0"/>
                <a:cs typeface="Arial" charset="0"/>
              </a:rPr>
              <a:pPr/>
              <a:t>10</a:t>
            </a:fld>
            <a:endParaRPr lang="en-GB">
              <a:latin typeface="Arial" charset="0"/>
              <a:cs typeface="Arial" charset="0"/>
            </a:endParaRPr>
          </a:p>
        </p:txBody>
      </p:sp>
    </p:spTree>
    <p:extLst>
      <p:ext uri="{BB962C8B-B14F-4D97-AF65-F5344CB8AC3E}">
        <p14:creationId xmlns:p14="http://schemas.microsoft.com/office/powerpoint/2010/main" val="4540558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US"/>
          </a:p>
        </p:txBody>
      </p:sp>
      <p:sp>
        <p:nvSpPr>
          <p:cNvPr id="4" name="Date Placeholder 3"/>
          <p:cNvSpPr>
            <a:spLocks noGrp="1"/>
          </p:cNvSpPr>
          <p:nvPr>
            <p:ph type="dt" sz="half" idx="10"/>
          </p:nvPr>
        </p:nvSpPr>
        <p:spPr/>
        <p:txBody>
          <a:bodyPr/>
          <a:lstStyle/>
          <a:p>
            <a:fld id="{340C5308-50BB-4A4B-82ED-C3A0B63ADEDE}" type="datetimeFigureOut">
              <a:rPr lang="en-US" smtClean="0"/>
              <a:t>9/12/17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F8D44D6-22AF-3042-BA16-CE188120DEC1}" type="slidenum">
              <a:rPr lang="en-US" smtClean="0"/>
              <a:t>‹#›</a:t>
            </a:fld>
            <a:endParaRPr lang="en-US"/>
          </a:p>
        </p:txBody>
      </p:sp>
    </p:spTree>
    <p:extLst>
      <p:ext uri="{BB962C8B-B14F-4D97-AF65-F5344CB8AC3E}">
        <p14:creationId xmlns:p14="http://schemas.microsoft.com/office/powerpoint/2010/main" val="39800004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340C5308-50BB-4A4B-82ED-C3A0B63ADEDE}" type="datetimeFigureOut">
              <a:rPr lang="en-US" smtClean="0"/>
              <a:t>9/12/17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F8D44D6-22AF-3042-BA16-CE188120DEC1}" type="slidenum">
              <a:rPr lang="en-US" smtClean="0"/>
              <a:t>‹#›</a:t>
            </a:fld>
            <a:endParaRPr lang="en-US"/>
          </a:p>
        </p:txBody>
      </p:sp>
    </p:spTree>
    <p:extLst>
      <p:ext uri="{BB962C8B-B14F-4D97-AF65-F5344CB8AC3E}">
        <p14:creationId xmlns:p14="http://schemas.microsoft.com/office/powerpoint/2010/main" val="17831621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340C5308-50BB-4A4B-82ED-C3A0B63ADEDE}" type="datetimeFigureOut">
              <a:rPr lang="en-US" smtClean="0"/>
              <a:t>9/12/17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F8D44D6-22AF-3042-BA16-CE188120DEC1}" type="slidenum">
              <a:rPr lang="en-US" smtClean="0"/>
              <a:t>‹#›</a:t>
            </a:fld>
            <a:endParaRPr lang="en-US"/>
          </a:p>
        </p:txBody>
      </p:sp>
    </p:spTree>
    <p:extLst>
      <p:ext uri="{BB962C8B-B14F-4D97-AF65-F5344CB8AC3E}">
        <p14:creationId xmlns:p14="http://schemas.microsoft.com/office/powerpoint/2010/main" val="20151875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340C5308-50BB-4A4B-82ED-C3A0B63ADEDE}" type="datetimeFigureOut">
              <a:rPr lang="en-US" smtClean="0"/>
              <a:t>9/12/17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F8D44D6-22AF-3042-BA16-CE188120DEC1}" type="slidenum">
              <a:rPr lang="en-US" smtClean="0"/>
              <a:t>‹#›</a:t>
            </a:fld>
            <a:endParaRPr lang="en-US"/>
          </a:p>
        </p:txBody>
      </p:sp>
    </p:spTree>
    <p:extLst>
      <p:ext uri="{BB962C8B-B14F-4D97-AF65-F5344CB8AC3E}">
        <p14:creationId xmlns:p14="http://schemas.microsoft.com/office/powerpoint/2010/main" val="21296791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p:txBody>
          <a:bodyPr/>
          <a:lstStyle/>
          <a:p>
            <a:fld id="{340C5308-50BB-4A4B-82ED-C3A0B63ADEDE}" type="datetimeFigureOut">
              <a:rPr lang="en-US" smtClean="0"/>
              <a:t>9/12/17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F8D44D6-22AF-3042-BA16-CE188120DEC1}" type="slidenum">
              <a:rPr lang="en-US" smtClean="0"/>
              <a:t>‹#›</a:t>
            </a:fld>
            <a:endParaRPr lang="en-US"/>
          </a:p>
        </p:txBody>
      </p:sp>
    </p:spTree>
    <p:extLst>
      <p:ext uri="{BB962C8B-B14F-4D97-AF65-F5344CB8AC3E}">
        <p14:creationId xmlns:p14="http://schemas.microsoft.com/office/powerpoint/2010/main" val="35626597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4"/>
          <p:cNvSpPr>
            <a:spLocks noGrp="1"/>
          </p:cNvSpPr>
          <p:nvPr>
            <p:ph type="dt" sz="half" idx="10"/>
          </p:nvPr>
        </p:nvSpPr>
        <p:spPr/>
        <p:txBody>
          <a:bodyPr/>
          <a:lstStyle/>
          <a:p>
            <a:fld id="{340C5308-50BB-4A4B-82ED-C3A0B63ADEDE}" type="datetimeFigureOut">
              <a:rPr lang="en-US" smtClean="0"/>
              <a:t>9/12/17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F8D44D6-22AF-3042-BA16-CE188120DEC1}" type="slidenum">
              <a:rPr lang="en-US" smtClean="0"/>
              <a:t>‹#›</a:t>
            </a:fld>
            <a:endParaRPr lang="en-US"/>
          </a:p>
        </p:txBody>
      </p:sp>
    </p:spTree>
    <p:extLst>
      <p:ext uri="{BB962C8B-B14F-4D97-AF65-F5344CB8AC3E}">
        <p14:creationId xmlns:p14="http://schemas.microsoft.com/office/powerpoint/2010/main" val="25850076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Date Placeholder 6"/>
          <p:cNvSpPr>
            <a:spLocks noGrp="1"/>
          </p:cNvSpPr>
          <p:nvPr>
            <p:ph type="dt" sz="half" idx="10"/>
          </p:nvPr>
        </p:nvSpPr>
        <p:spPr/>
        <p:txBody>
          <a:bodyPr/>
          <a:lstStyle/>
          <a:p>
            <a:fld id="{340C5308-50BB-4A4B-82ED-C3A0B63ADEDE}" type="datetimeFigureOut">
              <a:rPr lang="en-US" smtClean="0"/>
              <a:t>9/12/17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F8D44D6-22AF-3042-BA16-CE188120DEC1}" type="slidenum">
              <a:rPr lang="en-US" smtClean="0"/>
              <a:t>‹#›</a:t>
            </a:fld>
            <a:endParaRPr lang="en-US"/>
          </a:p>
        </p:txBody>
      </p:sp>
    </p:spTree>
    <p:extLst>
      <p:ext uri="{BB962C8B-B14F-4D97-AF65-F5344CB8AC3E}">
        <p14:creationId xmlns:p14="http://schemas.microsoft.com/office/powerpoint/2010/main" val="8859086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2"/>
          <p:cNvSpPr>
            <a:spLocks noGrp="1"/>
          </p:cNvSpPr>
          <p:nvPr>
            <p:ph type="dt" sz="half" idx="10"/>
          </p:nvPr>
        </p:nvSpPr>
        <p:spPr/>
        <p:txBody>
          <a:bodyPr/>
          <a:lstStyle/>
          <a:p>
            <a:fld id="{340C5308-50BB-4A4B-82ED-C3A0B63ADEDE}" type="datetimeFigureOut">
              <a:rPr lang="en-US" smtClean="0"/>
              <a:t>9/12/17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F8D44D6-22AF-3042-BA16-CE188120DEC1}" type="slidenum">
              <a:rPr lang="en-US" smtClean="0"/>
              <a:t>‹#›</a:t>
            </a:fld>
            <a:endParaRPr lang="en-US"/>
          </a:p>
        </p:txBody>
      </p:sp>
    </p:spTree>
    <p:extLst>
      <p:ext uri="{BB962C8B-B14F-4D97-AF65-F5344CB8AC3E}">
        <p14:creationId xmlns:p14="http://schemas.microsoft.com/office/powerpoint/2010/main" val="22799969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40C5308-50BB-4A4B-82ED-C3A0B63ADEDE}" type="datetimeFigureOut">
              <a:rPr lang="en-US" smtClean="0"/>
              <a:t>9/12/17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F8D44D6-22AF-3042-BA16-CE188120DEC1}" type="slidenum">
              <a:rPr lang="en-US" smtClean="0"/>
              <a:t>‹#›</a:t>
            </a:fld>
            <a:endParaRPr lang="en-US"/>
          </a:p>
        </p:txBody>
      </p:sp>
    </p:spTree>
    <p:extLst>
      <p:ext uri="{BB962C8B-B14F-4D97-AF65-F5344CB8AC3E}">
        <p14:creationId xmlns:p14="http://schemas.microsoft.com/office/powerpoint/2010/main" val="21440214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340C5308-50BB-4A4B-82ED-C3A0B63ADEDE}" type="datetimeFigureOut">
              <a:rPr lang="en-US" smtClean="0"/>
              <a:t>9/12/17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F8D44D6-22AF-3042-BA16-CE188120DEC1}" type="slidenum">
              <a:rPr lang="en-US" smtClean="0"/>
              <a:t>‹#›</a:t>
            </a:fld>
            <a:endParaRPr lang="en-US"/>
          </a:p>
        </p:txBody>
      </p:sp>
    </p:spTree>
    <p:extLst>
      <p:ext uri="{BB962C8B-B14F-4D97-AF65-F5344CB8AC3E}">
        <p14:creationId xmlns:p14="http://schemas.microsoft.com/office/powerpoint/2010/main" val="6668679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340C5308-50BB-4A4B-82ED-C3A0B63ADEDE}" type="datetimeFigureOut">
              <a:rPr lang="en-US" smtClean="0"/>
              <a:t>9/12/17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F8D44D6-22AF-3042-BA16-CE188120DEC1}" type="slidenum">
              <a:rPr lang="en-US" smtClean="0"/>
              <a:t>‹#›</a:t>
            </a:fld>
            <a:endParaRPr lang="en-US"/>
          </a:p>
        </p:txBody>
      </p:sp>
    </p:spTree>
    <p:extLst>
      <p:ext uri="{BB962C8B-B14F-4D97-AF65-F5344CB8AC3E}">
        <p14:creationId xmlns:p14="http://schemas.microsoft.com/office/powerpoint/2010/main" val="3027275519"/>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GB"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40C5308-50BB-4A4B-82ED-C3A0B63ADEDE}" type="datetimeFigureOut">
              <a:rPr lang="en-US" smtClean="0"/>
              <a:t>9/12/17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F8D44D6-22AF-3042-BA16-CE188120DEC1}" type="slidenum">
              <a:rPr lang="en-US" smtClean="0"/>
              <a:t>‹#›</a:t>
            </a:fld>
            <a:endParaRPr lang="en-US"/>
          </a:p>
        </p:txBody>
      </p:sp>
    </p:spTree>
    <p:extLst>
      <p:ext uri="{BB962C8B-B14F-4D97-AF65-F5344CB8AC3E}">
        <p14:creationId xmlns:p14="http://schemas.microsoft.com/office/powerpoint/2010/main" val="152072152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6.png"/><Relationship Id="rId6" Type="http://schemas.openxmlformats.org/officeDocument/2006/relationships/image" Target="../media/image7.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21.png"/><Relationship Id="rId5" Type="http://schemas.openxmlformats.org/officeDocument/2006/relationships/image" Target="../media/image22.png"/><Relationship Id="rId6" Type="http://schemas.openxmlformats.org/officeDocument/2006/relationships/image" Target="../media/image23.png"/><Relationship Id="rId1" Type="http://schemas.openxmlformats.org/officeDocument/2006/relationships/slideLayout" Target="../slideLayouts/slideLayout2.xml"/><Relationship Id="rId2" Type="http://schemas.openxmlformats.org/officeDocument/2006/relationships/image" Target="../media/image20.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6.png"/><Relationship Id="rId6" Type="http://schemas.openxmlformats.org/officeDocument/2006/relationships/image" Target="../media/image7.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4" Type="http://schemas.microsoft.com/office/2007/relationships/hdphoto" Target="../media/hdphoto1.wdp"/><Relationship Id="rId5" Type="http://schemas.openxmlformats.org/officeDocument/2006/relationships/image" Target="../media/image10.png"/><Relationship Id="rId6" Type="http://schemas.openxmlformats.org/officeDocument/2006/relationships/image" Target="../media/image11.png"/><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4" Type="http://schemas.microsoft.com/office/2007/relationships/hdphoto" Target="../media/hdphoto1.wdp"/><Relationship Id="rId5" Type="http://schemas.openxmlformats.org/officeDocument/2006/relationships/image" Target="../media/image10.png"/><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 Id="rId3" Type="http://schemas.openxmlformats.org/officeDocument/2006/relationships/image" Target="../media/image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1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 Id="rId3" Type="http://schemas.openxmlformats.org/officeDocument/2006/relationships/image" Target="../media/image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 Id="rId3"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png"/><Relationship Id="rId1" Type="http://schemas.openxmlformats.org/officeDocument/2006/relationships/slideLayout" Target="../slideLayouts/slideLayout2.xml"/><Relationship Id="rId2"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Date Placeholder 3"/>
          <p:cNvSpPr>
            <a:spLocks noGrp="1"/>
          </p:cNvSpPr>
          <p:nvPr>
            <p:ph type="dt" sz="quarter" idx="10"/>
          </p:nvPr>
        </p:nvSpPr>
        <p:spPr>
          <a:xfrm>
            <a:off x="3007151" y="165446"/>
            <a:ext cx="6136849"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Arial" charset="0"/>
                <a:ea typeface="ＭＳ Ｐゴシック" charset="0"/>
                <a:cs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fld id="{F4438D1E-697E-024E-B46F-A63C218FD06C}" type="datetime2">
              <a:rPr lang="en-GB" sz="2400" b="1" u="sng">
                <a:latin typeface="Comic Sans MS" charset="0"/>
              </a:rPr>
              <a:pPr/>
              <a:t>Tuesday, 12 September 2017</a:t>
            </a:fld>
            <a:endParaRPr lang="en-GB" sz="2400" b="1" u="sng" dirty="0">
              <a:latin typeface="Comic Sans MS" charset="0"/>
            </a:endParaRPr>
          </a:p>
        </p:txBody>
      </p:sp>
      <p:sp>
        <p:nvSpPr>
          <p:cNvPr id="13" name="Rectangle 12"/>
          <p:cNvSpPr/>
          <p:nvPr/>
        </p:nvSpPr>
        <p:spPr>
          <a:xfrm>
            <a:off x="0" y="781414"/>
            <a:ext cx="9144000" cy="523220"/>
          </a:xfrm>
          <a:prstGeom prst="rect">
            <a:avLst/>
          </a:prstGeom>
          <a:noFill/>
        </p:spPr>
        <p:txBody>
          <a:bodyPr wrap="square">
            <a:spAutoFit/>
          </a:bodyPr>
          <a:lstStyle/>
          <a:p>
            <a:pPr algn="ctr">
              <a:defRPr/>
            </a:pPr>
            <a:r>
              <a:rPr lang="en-GB" sz="2800" b="1" u="sng" dirty="0" smtClean="0">
                <a:ln w="12700">
                  <a:solidFill>
                    <a:srgbClr val="000000"/>
                  </a:solidFill>
                  <a:prstDash val="solid"/>
                </a:ln>
                <a:solidFill>
                  <a:srgbClr val="3366FF"/>
                </a:solidFill>
                <a:effectLst>
                  <a:outerShdw blurRad="41275" dist="20320" dir="1800000" algn="tl" rotWithShape="0">
                    <a:srgbClr val="000000">
                      <a:alpha val="40000"/>
                    </a:srgbClr>
                  </a:outerShdw>
                </a:effectLst>
                <a:latin typeface="Comic Sans MS"/>
                <a:cs typeface="Comic Sans MS"/>
              </a:rPr>
              <a:t>What are the causes of deforestation in Brazil?</a:t>
            </a:r>
            <a:endParaRPr lang="en-GB" sz="2800" b="1" u="sng" dirty="0">
              <a:ln w="12700">
                <a:solidFill>
                  <a:srgbClr val="000000"/>
                </a:solidFill>
                <a:prstDash val="solid"/>
              </a:ln>
              <a:solidFill>
                <a:srgbClr val="3366FF"/>
              </a:solidFill>
              <a:effectLst>
                <a:outerShdw blurRad="41275" dist="20320" dir="1800000" algn="tl" rotWithShape="0">
                  <a:srgbClr val="000000">
                    <a:alpha val="40000"/>
                  </a:srgbClr>
                </a:outerShdw>
              </a:effectLst>
              <a:latin typeface="Comic Sans MS"/>
              <a:cs typeface="Comic Sans MS"/>
            </a:endParaRPr>
          </a:p>
        </p:txBody>
      </p:sp>
      <p:sp>
        <p:nvSpPr>
          <p:cNvPr id="7" name="Rounded Rectangle 6"/>
          <p:cNvSpPr/>
          <p:nvPr/>
        </p:nvSpPr>
        <p:spPr>
          <a:xfrm>
            <a:off x="153229" y="4213148"/>
            <a:ext cx="4787900" cy="2445560"/>
          </a:xfrm>
          <a:prstGeom prst="roundRect">
            <a:avLst/>
          </a:prstGeom>
          <a:solidFill>
            <a:srgbClr val="0066FF"/>
          </a:solidFill>
          <a:ln w="25400">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just">
              <a:defRPr/>
            </a:pPr>
            <a:r>
              <a:rPr lang="en-GB" sz="1400" dirty="0" smtClean="0">
                <a:latin typeface="Comic Sans MS" charset="0"/>
                <a:cs typeface="Comic Sans MS" charset="0"/>
              </a:rPr>
              <a:t>Lesson objectives- What:</a:t>
            </a:r>
            <a:endParaRPr lang="en-GB" sz="1400" dirty="0">
              <a:latin typeface="Comic Sans MS" charset="0"/>
              <a:cs typeface="Comic Sans MS" charset="0"/>
            </a:endParaRPr>
          </a:p>
          <a:p>
            <a:pPr algn="just">
              <a:defRPr/>
            </a:pPr>
            <a:endParaRPr lang="en-GB" sz="1400" dirty="0">
              <a:latin typeface="Comic Sans MS" charset="0"/>
              <a:cs typeface="Comic Sans MS" charset="0"/>
            </a:endParaRPr>
          </a:p>
          <a:p>
            <a:pPr marL="285750" indent="-285750" algn="just">
              <a:buFont typeface="Courier New"/>
              <a:buChar char="o"/>
              <a:defRPr/>
            </a:pPr>
            <a:r>
              <a:rPr lang="en-GB" sz="1400" dirty="0">
                <a:latin typeface="Comic Sans MS" charset="0"/>
                <a:cs typeface="Comic Sans MS" charset="0"/>
              </a:rPr>
              <a:t>To develop a greater understanding </a:t>
            </a:r>
            <a:r>
              <a:rPr lang="en-GB" sz="1400" dirty="0" smtClean="0">
                <a:latin typeface="Comic Sans MS" charset="0"/>
                <a:cs typeface="Comic Sans MS" charset="0"/>
              </a:rPr>
              <a:t>of the scale of deforestation in the Amazon rainforest. </a:t>
            </a:r>
          </a:p>
          <a:p>
            <a:pPr marL="285750" indent="-285750" algn="just">
              <a:buFont typeface="Courier New"/>
              <a:buChar char="o"/>
              <a:defRPr/>
            </a:pPr>
            <a:r>
              <a:rPr lang="en-GB" sz="1400" dirty="0" smtClean="0">
                <a:latin typeface="Comic Sans MS" charset="0"/>
                <a:cs typeface="Comic Sans MS" charset="0"/>
              </a:rPr>
              <a:t>To </a:t>
            </a:r>
            <a:r>
              <a:rPr lang="en-GB" sz="1400" dirty="0">
                <a:latin typeface="Comic Sans MS" charset="0"/>
                <a:cs typeface="Comic Sans MS" charset="0"/>
              </a:rPr>
              <a:t>develop a greater knowledge </a:t>
            </a:r>
            <a:r>
              <a:rPr lang="en-GB" sz="1400" dirty="0" smtClean="0">
                <a:latin typeface="Comic Sans MS" charset="0"/>
                <a:cs typeface="Comic Sans MS" charset="0"/>
              </a:rPr>
              <a:t>of the causes of deforestation in the Amazon rainforest. </a:t>
            </a:r>
          </a:p>
          <a:p>
            <a:pPr marL="285750" indent="-285750" algn="just">
              <a:buFont typeface="Courier New"/>
              <a:buChar char="o"/>
              <a:defRPr/>
            </a:pPr>
            <a:endParaRPr lang="en-GB" sz="1400" dirty="0">
              <a:latin typeface="Comic Sans MS" charset="0"/>
              <a:cs typeface="Comic Sans MS" charset="0"/>
            </a:endParaRPr>
          </a:p>
          <a:p>
            <a:pPr marL="285750" indent="-285750" algn="just">
              <a:buFont typeface="Courier New"/>
              <a:buChar char="o"/>
              <a:defRPr/>
            </a:pPr>
            <a:r>
              <a:rPr lang="en-GB" sz="1400" dirty="0" smtClean="0">
                <a:latin typeface="Comic Sans MS" charset="0"/>
                <a:cs typeface="Comic Sans MS" charset="0"/>
              </a:rPr>
              <a:t>Why: To understand that for most geographical issues there are a range of </a:t>
            </a:r>
            <a:r>
              <a:rPr lang="en-GB" sz="1400" smtClean="0">
                <a:latin typeface="Comic Sans MS" charset="0"/>
                <a:cs typeface="Comic Sans MS" charset="0"/>
              </a:rPr>
              <a:t>complex reasons </a:t>
            </a:r>
            <a:endParaRPr lang="en-GB" sz="1400" dirty="0">
              <a:latin typeface="Comic Sans MS" charset="0"/>
              <a:cs typeface="Comic Sans MS" charset="0"/>
            </a:endParaRPr>
          </a:p>
        </p:txBody>
      </p:sp>
      <p:pic>
        <p:nvPicPr>
          <p:cNvPr id="14" name="Picture 13"/>
          <p:cNvPicPr/>
          <p:nvPr/>
        </p:nvPicPr>
        <p:blipFill>
          <a:blip r:embed="rId3">
            <a:extLst>
              <a:ext uri="{28A0092B-C50C-407E-A947-70E740481C1C}">
                <a14:useLocalDpi xmlns:a14="http://schemas.microsoft.com/office/drawing/2010/main" val="0"/>
              </a:ext>
            </a:extLst>
          </a:blip>
          <a:srcRect/>
          <a:stretch>
            <a:fillRect/>
          </a:stretch>
        </p:blipFill>
        <p:spPr bwMode="auto">
          <a:xfrm>
            <a:off x="153229" y="1407625"/>
            <a:ext cx="4202871" cy="2805523"/>
          </a:xfrm>
          <a:prstGeom prst="rect">
            <a:avLst/>
          </a:prstGeom>
          <a:noFill/>
          <a:ln>
            <a:noFill/>
          </a:ln>
        </p:spPr>
      </p:pic>
      <p:pic>
        <p:nvPicPr>
          <p:cNvPr id="16" name="Picture 15"/>
          <p:cNvPicPr/>
          <p:nvPr/>
        </p:nvPicPr>
        <p:blipFill>
          <a:blip r:embed="rId4">
            <a:extLst>
              <a:ext uri="{28A0092B-C50C-407E-A947-70E740481C1C}">
                <a14:useLocalDpi xmlns:a14="http://schemas.microsoft.com/office/drawing/2010/main" val="0"/>
              </a:ext>
            </a:extLst>
          </a:blip>
          <a:srcRect/>
          <a:stretch>
            <a:fillRect/>
          </a:stretch>
        </p:blipFill>
        <p:spPr bwMode="auto">
          <a:xfrm>
            <a:off x="5189252" y="4177783"/>
            <a:ext cx="3429000" cy="2480925"/>
          </a:xfrm>
          <a:prstGeom prst="rect">
            <a:avLst/>
          </a:prstGeom>
          <a:noFill/>
          <a:ln>
            <a:noFill/>
          </a:ln>
        </p:spPr>
      </p:pic>
      <p:pic>
        <p:nvPicPr>
          <p:cNvPr id="17" name="Picture 16"/>
          <p:cNvPicPr/>
          <p:nvPr/>
        </p:nvPicPr>
        <p:blipFill>
          <a:blip r:embed="rId5">
            <a:extLst>
              <a:ext uri="{28A0092B-C50C-407E-A947-70E740481C1C}">
                <a14:useLocalDpi xmlns:a14="http://schemas.microsoft.com/office/drawing/2010/main" val="0"/>
              </a:ext>
            </a:extLst>
          </a:blip>
          <a:srcRect/>
          <a:stretch>
            <a:fillRect/>
          </a:stretch>
        </p:blipFill>
        <p:spPr bwMode="auto">
          <a:xfrm>
            <a:off x="4732677" y="1340553"/>
            <a:ext cx="3885575" cy="2769604"/>
          </a:xfrm>
          <a:prstGeom prst="rect">
            <a:avLst/>
          </a:prstGeom>
          <a:noFill/>
          <a:ln>
            <a:noFill/>
          </a:ln>
        </p:spPr>
      </p:pic>
    </p:spTree>
    <p:extLst>
      <p:ext uri="{BB962C8B-B14F-4D97-AF65-F5344CB8AC3E}">
        <p14:creationId xmlns:p14="http://schemas.microsoft.com/office/powerpoint/2010/main" val="369967108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9" name="Straight Connector 18"/>
          <p:cNvCxnSpPr>
            <a:cxnSpLocks noChangeShapeType="1"/>
          </p:cNvCxnSpPr>
          <p:nvPr/>
        </p:nvCxnSpPr>
        <p:spPr bwMode="auto">
          <a:xfrm flipV="1">
            <a:off x="0" y="2205038"/>
            <a:ext cx="9144000" cy="71437"/>
          </a:xfrm>
          <a:prstGeom prst="line">
            <a:avLst/>
          </a:prstGeom>
          <a:noFill/>
          <a:ln w="25400">
            <a:solidFill>
              <a:schemeClr val="tx1"/>
            </a:solidFill>
            <a:round/>
            <a:headEnd/>
            <a:tailEn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grpSp>
        <p:nvGrpSpPr>
          <p:cNvPr id="13317" name="Group 28"/>
          <p:cNvGrpSpPr>
            <a:grpSpLocks/>
          </p:cNvGrpSpPr>
          <p:nvPr/>
        </p:nvGrpSpPr>
        <p:grpSpPr bwMode="auto">
          <a:xfrm>
            <a:off x="7653338" y="0"/>
            <a:ext cx="1511300" cy="2160588"/>
            <a:chOff x="3203848" y="2852936"/>
            <a:chExt cx="2207005" cy="4005064"/>
          </a:xfrm>
        </p:grpSpPr>
        <p:pic>
          <p:nvPicPr>
            <p:cNvPr id="13331"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203848" y="2852936"/>
              <a:ext cx="2207005" cy="4005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32" name="TextBox 8"/>
            <p:cNvSpPr txBox="1">
              <a:spLocks noChangeArrowheads="1"/>
            </p:cNvSpPr>
            <p:nvPr/>
          </p:nvSpPr>
          <p:spPr bwMode="auto">
            <a:xfrm>
              <a:off x="4172419" y="4270690"/>
              <a:ext cx="1080120" cy="4668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Calibri" charset="0"/>
                  <a:ea typeface="ＭＳ Ｐゴシック" charset="0"/>
                  <a:cs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r>
                <a:rPr lang="en-US" sz="1200" b="1">
                  <a:solidFill>
                    <a:srgbClr val="B90000"/>
                  </a:solidFill>
                  <a:latin typeface="Arial" charset="0"/>
                </a:rPr>
                <a:t>No</a:t>
              </a:r>
            </a:p>
          </p:txBody>
        </p:sp>
        <p:sp>
          <p:nvSpPr>
            <p:cNvPr id="13333" name="TextBox 9"/>
            <p:cNvSpPr txBox="1">
              <a:spLocks noChangeArrowheads="1"/>
            </p:cNvSpPr>
            <p:nvPr/>
          </p:nvSpPr>
          <p:spPr bwMode="auto">
            <a:xfrm>
              <a:off x="3587674" y="2974302"/>
              <a:ext cx="1080120" cy="4668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Calibri" charset="0"/>
                  <a:ea typeface="ＭＳ Ｐゴシック" charset="0"/>
                  <a:cs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r>
                <a:rPr lang="en-US" sz="1200" b="1">
                  <a:solidFill>
                    <a:srgbClr val="007434"/>
                  </a:solidFill>
                  <a:latin typeface="Arial" charset="0"/>
                </a:rPr>
                <a:t>Yes</a:t>
              </a:r>
            </a:p>
          </p:txBody>
        </p:sp>
        <p:sp>
          <p:nvSpPr>
            <p:cNvPr id="13334" name="TextBox 10"/>
            <p:cNvSpPr txBox="1">
              <a:spLocks noChangeArrowheads="1"/>
            </p:cNvSpPr>
            <p:nvPr/>
          </p:nvSpPr>
          <p:spPr bwMode="auto">
            <a:xfrm>
              <a:off x="3971501" y="3338398"/>
              <a:ext cx="1080120" cy="4668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Calibri" charset="0"/>
                  <a:ea typeface="ＭＳ Ｐゴシック" charset="0"/>
                  <a:cs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r>
                <a:rPr lang="en-US" sz="1200" b="1">
                  <a:solidFill>
                    <a:srgbClr val="FF6600"/>
                  </a:solidFill>
                  <a:latin typeface="Arial" charset="0"/>
                </a:rPr>
                <a:t>Maybe</a:t>
              </a:r>
            </a:p>
          </p:txBody>
        </p:sp>
      </p:grpSp>
      <p:pic>
        <p:nvPicPr>
          <p:cNvPr id="13319" name="Picture 20"/>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596188" y="1700213"/>
            <a:ext cx="569912" cy="804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14"/>
          <p:cNvSpPr/>
          <p:nvPr/>
        </p:nvSpPr>
        <p:spPr>
          <a:xfrm>
            <a:off x="7343800" y="2276872"/>
            <a:ext cx="1440160" cy="461665"/>
          </a:xfrm>
          <a:prstGeom prst="rect">
            <a:avLst/>
          </a:prstGeom>
          <a:noFill/>
        </p:spPr>
        <p:txBody>
          <a:bodyPr>
            <a:spAutoFit/>
          </a:bodyPr>
          <a:lstStyle/>
          <a:p>
            <a:pPr algn="ctr">
              <a:defRPr/>
            </a:pPr>
            <a:r>
              <a:rPr lang="en-GB" sz="2400" b="1" dirty="0">
                <a:ln w="12700">
                  <a:solidFill>
                    <a:srgbClr val="000000"/>
                  </a:solidFill>
                  <a:prstDash val="solid"/>
                </a:ln>
                <a:solidFill>
                  <a:srgbClr val="B80000"/>
                </a:solidFill>
                <a:effectLst>
                  <a:outerShdw blurRad="41275" dist="20320" dir="1800000" algn="tl" rotWithShape="0">
                    <a:srgbClr val="000000">
                      <a:alpha val="40000"/>
                    </a:srgbClr>
                  </a:outerShdw>
                </a:effectLst>
                <a:latin typeface="Comic Sans MS"/>
                <a:cs typeface="Comic Sans MS"/>
              </a:rPr>
              <a:t>No!</a:t>
            </a:r>
          </a:p>
        </p:txBody>
      </p:sp>
      <p:pic>
        <p:nvPicPr>
          <p:cNvPr id="13321" name="Picture 2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995738" y="1773238"/>
            <a:ext cx="569912" cy="80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15"/>
          <p:cNvSpPr/>
          <p:nvPr/>
        </p:nvSpPr>
        <p:spPr>
          <a:xfrm>
            <a:off x="3203848" y="2348880"/>
            <a:ext cx="2160240" cy="461665"/>
          </a:xfrm>
          <a:prstGeom prst="rect">
            <a:avLst/>
          </a:prstGeom>
          <a:noFill/>
        </p:spPr>
        <p:txBody>
          <a:bodyPr>
            <a:spAutoFit/>
          </a:bodyPr>
          <a:lstStyle/>
          <a:p>
            <a:pPr algn="ctr">
              <a:defRPr/>
            </a:pPr>
            <a:r>
              <a:rPr lang="en-GB" sz="2400" b="1" dirty="0">
                <a:ln w="12700">
                  <a:solidFill>
                    <a:srgbClr val="000000"/>
                  </a:solidFill>
                  <a:prstDash val="solid"/>
                </a:ln>
                <a:solidFill>
                  <a:srgbClr val="FF6600"/>
                </a:solidFill>
                <a:effectLst>
                  <a:outerShdw blurRad="41275" dist="20320" dir="1800000" algn="tl" rotWithShape="0">
                    <a:srgbClr val="000000">
                      <a:alpha val="40000"/>
                    </a:srgbClr>
                  </a:outerShdw>
                </a:effectLst>
                <a:latin typeface="Comic Sans MS"/>
                <a:cs typeface="Comic Sans MS"/>
              </a:rPr>
              <a:t>Maybe?</a:t>
            </a:r>
          </a:p>
        </p:txBody>
      </p:sp>
      <p:pic>
        <p:nvPicPr>
          <p:cNvPr id="13323" name="Picture 2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00113" y="1773238"/>
            <a:ext cx="568325" cy="80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13"/>
          <p:cNvSpPr/>
          <p:nvPr/>
        </p:nvSpPr>
        <p:spPr>
          <a:xfrm>
            <a:off x="827584" y="2276872"/>
            <a:ext cx="864096" cy="461665"/>
          </a:xfrm>
          <a:prstGeom prst="rect">
            <a:avLst/>
          </a:prstGeom>
          <a:noFill/>
        </p:spPr>
        <p:txBody>
          <a:bodyPr>
            <a:spAutoFit/>
          </a:bodyPr>
          <a:lstStyle/>
          <a:p>
            <a:pPr algn="ctr">
              <a:defRPr/>
            </a:pPr>
            <a:r>
              <a:rPr lang="en-GB" sz="2400" b="1" dirty="0">
                <a:ln w="12700">
                  <a:solidFill>
                    <a:srgbClr val="000000"/>
                  </a:solidFill>
                  <a:prstDash val="solid"/>
                </a:ln>
                <a:solidFill>
                  <a:srgbClr val="007434"/>
                </a:solidFill>
                <a:effectLst>
                  <a:outerShdw blurRad="41275" dist="20320" dir="1800000" algn="tl" rotWithShape="0">
                    <a:srgbClr val="000000">
                      <a:alpha val="40000"/>
                    </a:srgbClr>
                  </a:outerShdw>
                </a:effectLst>
                <a:latin typeface="Comic Sans MS"/>
                <a:cs typeface="Comic Sans MS"/>
              </a:rPr>
              <a:t>Yes!</a:t>
            </a:r>
          </a:p>
        </p:txBody>
      </p:sp>
      <p:sp>
        <p:nvSpPr>
          <p:cNvPr id="25" name="Rounded Rectangle 24"/>
          <p:cNvSpPr>
            <a:spLocks noChangeArrowheads="1"/>
          </p:cNvSpPr>
          <p:nvPr/>
        </p:nvSpPr>
        <p:spPr bwMode="auto">
          <a:xfrm>
            <a:off x="179388" y="2852738"/>
            <a:ext cx="1871662" cy="2160587"/>
          </a:xfrm>
          <a:prstGeom prst="roundRect">
            <a:avLst>
              <a:gd name="adj" fmla="val 16667"/>
            </a:avLst>
          </a:prstGeom>
          <a:solidFill>
            <a:srgbClr val="007434"/>
          </a:solidFill>
          <a:ln>
            <a:noFill/>
          </a:ln>
          <a:effectLst>
            <a:outerShdw blurRad="40000" dist="23000" dir="5400000" rotWithShape="0">
              <a:srgbClr val="000000">
                <a:alpha val="34998"/>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p>
            <a:pPr marL="285750" indent="-285750" algn="ctr">
              <a:buFont typeface="Wingdings" charset="2"/>
              <a:buChar char="ü"/>
              <a:defRPr/>
            </a:pPr>
            <a:r>
              <a:rPr lang="en-US" sz="1400" dirty="0">
                <a:solidFill>
                  <a:schemeClr val="lt1"/>
                </a:solidFill>
                <a:latin typeface="Bell MT"/>
                <a:ea typeface="+mn-ea"/>
                <a:cs typeface="Bell MT"/>
              </a:rPr>
              <a:t>Why </a:t>
            </a:r>
            <a:r>
              <a:rPr lang="en-US" sz="1400" dirty="0" smtClean="0">
                <a:solidFill>
                  <a:schemeClr val="lt1"/>
                </a:solidFill>
                <a:latin typeface="Bell MT"/>
                <a:ea typeface="+mn-ea"/>
                <a:cs typeface="Bell MT"/>
              </a:rPr>
              <a:t>is it the best way?</a:t>
            </a:r>
            <a:endParaRPr lang="en-US" sz="1400" dirty="0">
              <a:solidFill>
                <a:schemeClr val="lt1"/>
              </a:solidFill>
              <a:latin typeface="Bell MT"/>
              <a:ea typeface="+mn-ea"/>
              <a:cs typeface="Bell MT"/>
            </a:endParaRPr>
          </a:p>
          <a:p>
            <a:pPr marL="285750" indent="-285750" algn="ctr">
              <a:buFont typeface="Wingdings" charset="2"/>
              <a:buChar char="ü"/>
              <a:defRPr/>
            </a:pPr>
            <a:r>
              <a:rPr lang="en-US" sz="1400" dirty="0" smtClean="0">
                <a:solidFill>
                  <a:schemeClr val="lt1"/>
                </a:solidFill>
                <a:latin typeface="Bell MT"/>
                <a:ea typeface="+mn-ea"/>
                <a:cs typeface="Bell MT"/>
              </a:rPr>
              <a:t>What are the most influential reasons?</a:t>
            </a:r>
            <a:endParaRPr lang="en-US" sz="1400" dirty="0">
              <a:solidFill>
                <a:schemeClr val="lt1"/>
              </a:solidFill>
              <a:latin typeface="Bell MT"/>
              <a:ea typeface="+mn-ea"/>
              <a:cs typeface="Bell MT"/>
            </a:endParaRPr>
          </a:p>
          <a:p>
            <a:pPr marL="285750" indent="-285750" algn="ctr">
              <a:buFont typeface="Wingdings" charset="2"/>
              <a:buChar char="ü"/>
              <a:defRPr/>
            </a:pPr>
            <a:r>
              <a:rPr lang="en-US" sz="1400" dirty="0">
                <a:solidFill>
                  <a:schemeClr val="lt1"/>
                </a:solidFill>
                <a:latin typeface="Bell MT"/>
                <a:ea typeface="+mn-ea"/>
                <a:cs typeface="Bell MT"/>
              </a:rPr>
              <a:t>What should we worry most about?</a:t>
            </a:r>
          </a:p>
        </p:txBody>
      </p:sp>
      <p:sp>
        <p:nvSpPr>
          <p:cNvPr id="26" name="Rounded Rectangle 25"/>
          <p:cNvSpPr>
            <a:spLocks noChangeArrowheads="1"/>
          </p:cNvSpPr>
          <p:nvPr/>
        </p:nvSpPr>
        <p:spPr bwMode="auto">
          <a:xfrm>
            <a:off x="6948488" y="2924175"/>
            <a:ext cx="1871662" cy="2160588"/>
          </a:xfrm>
          <a:prstGeom prst="roundRect">
            <a:avLst>
              <a:gd name="adj" fmla="val 16667"/>
            </a:avLst>
          </a:prstGeom>
          <a:solidFill>
            <a:srgbClr val="B90000"/>
          </a:solidFill>
          <a:ln>
            <a:noFill/>
          </a:ln>
          <a:effectLst>
            <a:outerShdw blurRad="40000" dist="23000" dir="5400000" rotWithShape="0">
              <a:srgbClr val="000000">
                <a:alpha val="34998"/>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p>
            <a:pPr marL="285750" indent="-285750" algn="ctr">
              <a:buFont typeface="Wingdings" charset="2"/>
              <a:buChar char="ü"/>
              <a:defRPr/>
            </a:pPr>
            <a:r>
              <a:rPr lang="en-US" sz="1400" dirty="0">
                <a:solidFill>
                  <a:schemeClr val="lt1"/>
                </a:solidFill>
                <a:latin typeface="Bell MT"/>
                <a:ea typeface="+mn-ea"/>
                <a:cs typeface="Bell MT"/>
              </a:rPr>
              <a:t>Why </a:t>
            </a:r>
            <a:r>
              <a:rPr lang="en-US" sz="1400" dirty="0" smtClean="0">
                <a:solidFill>
                  <a:schemeClr val="lt1"/>
                </a:solidFill>
                <a:latin typeface="Bell MT"/>
                <a:ea typeface="+mn-ea"/>
                <a:cs typeface="Bell MT"/>
              </a:rPr>
              <a:t>not?</a:t>
            </a:r>
            <a:endParaRPr lang="en-US" sz="1400" dirty="0">
              <a:solidFill>
                <a:schemeClr val="lt1"/>
              </a:solidFill>
              <a:latin typeface="Bell MT"/>
              <a:ea typeface="+mn-ea"/>
              <a:cs typeface="Bell MT"/>
            </a:endParaRPr>
          </a:p>
          <a:p>
            <a:pPr marL="285750" indent="-285750" algn="ctr">
              <a:buFont typeface="Wingdings" charset="2"/>
              <a:buChar char="ü"/>
              <a:defRPr/>
            </a:pPr>
            <a:r>
              <a:rPr lang="en-US" sz="1400" dirty="0" smtClean="0">
                <a:solidFill>
                  <a:schemeClr val="lt1"/>
                </a:solidFill>
                <a:latin typeface="Bell MT"/>
                <a:ea typeface="+mn-ea"/>
                <a:cs typeface="Bell MT"/>
              </a:rPr>
              <a:t>What is a better way?</a:t>
            </a:r>
            <a:endParaRPr lang="en-US" sz="1400" dirty="0">
              <a:solidFill>
                <a:schemeClr val="lt1"/>
              </a:solidFill>
              <a:latin typeface="Bell MT"/>
              <a:ea typeface="+mn-ea"/>
              <a:cs typeface="Bell MT"/>
            </a:endParaRPr>
          </a:p>
          <a:p>
            <a:pPr marL="285750" indent="-285750" algn="ctr">
              <a:buFont typeface="Wingdings" charset="2"/>
              <a:buChar char="ü"/>
              <a:defRPr/>
            </a:pPr>
            <a:r>
              <a:rPr lang="en-US" sz="1400" dirty="0" smtClean="0">
                <a:solidFill>
                  <a:schemeClr val="lt1"/>
                </a:solidFill>
                <a:latin typeface="Bell MT"/>
                <a:ea typeface="+mn-ea"/>
                <a:cs typeface="Bell MT"/>
              </a:rPr>
              <a:t>Which negatives particularly outweigh the positives? </a:t>
            </a:r>
            <a:endParaRPr lang="en-US" sz="1400" dirty="0">
              <a:solidFill>
                <a:schemeClr val="lt1"/>
              </a:solidFill>
              <a:latin typeface="Bell MT"/>
              <a:ea typeface="+mn-ea"/>
              <a:cs typeface="Bell MT"/>
            </a:endParaRPr>
          </a:p>
        </p:txBody>
      </p:sp>
      <p:sp>
        <p:nvSpPr>
          <p:cNvPr id="27" name="Rounded Rectangle 26"/>
          <p:cNvSpPr>
            <a:spLocks noChangeArrowheads="1"/>
          </p:cNvSpPr>
          <p:nvPr/>
        </p:nvSpPr>
        <p:spPr bwMode="auto">
          <a:xfrm>
            <a:off x="3348038" y="2924175"/>
            <a:ext cx="1871662" cy="2160588"/>
          </a:xfrm>
          <a:prstGeom prst="roundRect">
            <a:avLst>
              <a:gd name="adj" fmla="val 16667"/>
            </a:avLst>
          </a:prstGeom>
          <a:solidFill>
            <a:srgbClr val="FF6600"/>
          </a:solidFill>
          <a:ln>
            <a:noFill/>
          </a:ln>
          <a:effectLst>
            <a:outerShdw blurRad="40000" dist="23000" dir="5400000" rotWithShape="0">
              <a:srgbClr val="000000">
                <a:alpha val="34998"/>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p>
            <a:pPr marL="285750" indent="-285750" algn="ctr">
              <a:buFont typeface="Wingdings" charset="2"/>
              <a:buChar char="ü"/>
              <a:defRPr/>
            </a:pPr>
            <a:r>
              <a:rPr lang="en-US" sz="1400" dirty="0" smtClean="0">
                <a:solidFill>
                  <a:schemeClr val="lt1"/>
                </a:solidFill>
                <a:latin typeface="Bell MT"/>
                <a:ea typeface="+mn-ea"/>
                <a:cs typeface="Bell MT"/>
              </a:rPr>
              <a:t>What </a:t>
            </a:r>
            <a:r>
              <a:rPr lang="en-US" sz="1400" dirty="0">
                <a:solidFill>
                  <a:schemeClr val="lt1"/>
                </a:solidFill>
                <a:latin typeface="Bell MT"/>
                <a:ea typeface="+mn-ea"/>
                <a:cs typeface="Bell MT"/>
              </a:rPr>
              <a:t>is making you unsure?</a:t>
            </a:r>
          </a:p>
          <a:p>
            <a:pPr marL="285750" indent="-285750" algn="ctr">
              <a:buFont typeface="Wingdings" charset="2"/>
              <a:buChar char="ü"/>
              <a:defRPr/>
            </a:pPr>
            <a:r>
              <a:rPr lang="en-US" sz="1400" dirty="0">
                <a:solidFill>
                  <a:schemeClr val="lt1"/>
                </a:solidFill>
                <a:latin typeface="Bell MT"/>
                <a:ea typeface="+mn-ea"/>
                <a:cs typeface="Bell MT"/>
              </a:rPr>
              <a:t>What would it take for you to make a decision</a:t>
            </a:r>
            <a:r>
              <a:rPr lang="en-US" sz="1400" dirty="0" smtClean="0">
                <a:solidFill>
                  <a:schemeClr val="lt1"/>
                </a:solidFill>
                <a:latin typeface="Bell MT"/>
                <a:ea typeface="+mn-ea"/>
                <a:cs typeface="Bell MT"/>
              </a:rPr>
              <a:t>?</a:t>
            </a:r>
          </a:p>
          <a:p>
            <a:pPr marL="285750" indent="-285750" algn="ctr">
              <a:buFont typeface="Wingdings" charset="2"/>
              <a:buChar char="ü"/>
              <a:defRPr/>
            </a:pPr>
            <a:r>
              <a:rPr lang="en-US" sz="1400" dirty="0" smtClean="0">
                <a:solidFill>
                  <a:schemeClr val="lt1"/>
                </a:solidFill>
                <a:latin typeface="Bell MT"/>
                <a:cs typeface="Bell MT"/>
              </a:rPr>
              <a:t>What are both sides of the argument?</a:t>
            </a:r>
            <a:endParaRPr lang="en-US" sz="1400" dirty="0">
              <a:solidFill>
                <a:schemeClr val="lt1"/>
              </a:solidFill>
              <a:latin typeface="Bell MT"/>
              <a:ea typeface="+mn-ea"/>
              <a:cs typeface="Bell MT"/>
            </a:endParaRPr>
          </a:p>
        </p:txBody>
      </p:sp>
      <p:sp>
        <p:nvSpPr>
          <p:cNvPr id="13328" name="Rectangle 29"/>
          <p:cNvSpPr>
            <a:spLocks noChangeArrowheads="1"/>
          </p:cNvSpPr>
          <p:nvPr/>
        </p:nvSpPr>
        <p:spPr bwMode="auto">
          <a:xfrm>
            <a:off x="2916238" y="5445125"/>
            <a:ext cx="4965700" cy="1015663"/>
          </a:xfrm>
          <a:prstGeom prst="rect">
            <a:avLst/>
          </a:prstGeom>
          <a:noFill/>
          <a:ln w="9525">
            <a:solidFill>
              <a:srgbClr val="FFC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p>
            <a:pPr marL="342900" indent="-342900">
              <a:buFontTx/>
              <a:buAutoNum type="arabicPeriod"/>
            </a:pPr>
            <a:r>
              <a:rPr lang="en-GB" sz="1200" dirty="0" smtClean="0">
                <a:latin typeface="Bell MT" charset="0"/>
              </a:rPr>
              <a:t>What are the advantages of </a:t>
            </a:r>
            <a:r>
              <a:rPr lang="en-GB" sz="1200" dirty="0" smtClean="0">
                <a:latin typeface="Bell MT" charset="0"/>
              </a:rPr>
              <a:t>development in the tropical rainforest?</a:t>
            </a:r>
            <a:endParaRPr lang="en-GB" sz="1200" dirty="0" smtClean="0">
              <a:latin typeface="Bell MT" charset="0"/>
            </a:endParaRPr>
          </a:p>
          <a:p>
            <a:pPr marL="342900" indent="-342900">
              <a:buFontTx/>
              <a:buAutoNum type="arabicPeriod"/>
            </a:pPr>
            <a:r>
              <a:rPr lang="en-GB" sz="1200" dirty="0" smtClean="0">
                <a:latin typeface="Bell MT" charset="0"/>
              </a:rPr>
              <a:t>What are the disadvantages of </a:t>
            </a:r>
            <a:r>
              <a:rPr lang="en-GB" sz="1200" dirty="0" smtClean="0">
                <a:latin typeface="Bell MT" charset="0"/>
              </a:rPr>
              <a:t>development in the tropical rainforest?</a:t>
            </a:r>
            <a:endParaRPr lang="en-GB" sz="1200" dirty="0" smtClean="0">
              <a:latin typeface="Bell MT" charset="0"/>
            </a:endParaRPr>
          </a:p>
          <a:p>
            <a:pPr marL="342900" indent="-342900">
              <a:buFontTx/>
              <a:buAutoNum type="arabicPeriod"/>
            </a:pPr>
            <a:r>
              <a:rPr lang="en-GB" sz="1200" dirty="0" smtClean="0">
                <a:latin typeface="Bell MT" charset="0"/>
              </a:rPr>
              <a:t>What are the conditions like in </a:t>
            </a:r>
            <a:r>
              <a:rPr lang="en-GB" sz="1200" dirty="0" smtClean="0">
                <a:latin typeface="Bell MT" charset="0"/>
              </a:rPr>
              <a:t>the tropical rainforest?</a:t>
            </a:r>
            <a:endParaRPr lang="en-GB" sz="1200" dirty="0" smtClean="0">
              <a:latin typeface="Bell MT" charset="0"/>
            </a:endParaRPr>
          </a:p>
          <a:p>
            <a:pPr marL="342900" indent="-342900">
              <a:buFontTx/>
              <a:buAutoNum type="arabicPeriod"/>
            </a:pPr>
            <a:r>
              <a:rPr lang="en-GB" sz="1200" dirty="0" smtClean="0">
                <a:latin typeface="Bell MT" charset="0"/>
              </a:rPr>
              <a:t>What examples can you use to illustrate the advantages and disadvantages?</a:t>
            </a:r>
            <a:endParaRPr lang="en-GB" sz="1200" dirty="0">
              <a:latin typeface="Bell MT" charset="0"/>
            </a:endParaRPr>
          </a:p>
        </p:txBody>
      </p:sp>
      <p:pic>
        <p:nvPicPr>
          <p:cNvPr id="13329" name="Picture 30"/>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042988" y="5373688"/>
            <a:ext cx="981075" cy="979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Rectangle 31"/>
          <p:cNvSpPr/>
          <p:nvPr/>
        </p:nvSpPr>
        <p:spPr>
          <a:xfrm>
            <a:off x="107504" y="6381328"/>
            <a:ext cx="2736304" cy="369332"/>
          </a:xfrm>
          <a:prstGeom prst="rect">
            <a:avLst/>
          </a:prstGeom>
          <a:noFill/>
        </p:spPr>
        <p:txBody>
          <a:bodyPr>
            <a:spAutoFit/>
          </a:bodyPr>
          <a:lstStyle/>
          <a:p>
            <a:pPr algn="ctr">
              <a:defRPr/>
            </a:pPr>
            <a:r>
              <a:rPr lang="en-GB" b="1" dirty="0">
                <a:ln w="12700">
                  <a:solidFill>
                    <a:srgbClr val="000000"/>
                  </a:solidFill>
                  <a:prstDash val="solid"/>
                </a:ln>
                <a:solidFill>
                  <a:srgbClr val="FFFF00"/>
                </a:solidFill>
                <a:effectLst>
                  <a:outerShdw blurRad="41275" dist="20320" dir="1800000" algn="tl" rotWithShape="0">
                    <a:srgbClr val="000000">
                      <a:alpha val="40000"/>
                    </a:srgbClr>
                  </a:outerShdw>
                </a:effectLst>
                <a:latin typeface="Comic Sans MS"/>
                <a:cs typeface="Comic Sans MS"/>
              </a:rPr>
              <a:t>How can you decide?</a:t>
            </a:r>
          </a:p>
        </p:txBody>
      </p:sp>
      <p:sp>
        <p:nvSpPr>
          <p:cNvPr id="23" name="Rectangle 22"/>
          <p:cNvSpPr/>
          <p:nvPr/>
        </p:nvSpPr>
        <p:spPr>
          <a:xfrm>
            <a:off x="263909" y="808543"/>
            <a:ext cx="7463657" cy="830997"/>
          </a:xfrm>
          <a:prstGeom prst="rect">
            <a:avLst/>
          </a:prstGeom>
          <a:noFill/>
        </p:spPr>
        <p:txBody>
          <a:bodyPr wrap="square">
            <a:spAutoFit/>
          </a:bodyPr>
          <a:lstStyle/>
          <a:p>
            <a:pPr algn="ctr">
              <a:defRPr/>
            </a:pPr>
            <a:r>
              <a:rPr lang="en-GB" sz="2400" b="1" dirty="0" smtClean="0">
                <a:ln w="12700">
                  <a:solidFill>
                    <a:srgbClr val="000000"/>
                  </a:solidFill>
                  <a:prstDash val="solid"/>
                </a:ln>
                <a:solidFill>
                  <a:schemeClr val="tx2">
                    <a:lumMod val="60000"/>
                    <a:lumOff val="40000"/>
                  </a:schemeClr>
                </a:solidFill>
                <a:effectLst>
                  <a:outerShdw blurRad="41275" dist="20320" dir="1800000" algn="tl" rotWithShape="0">
                    <a:srgbClr val="000000">
                      <a:alpha val="40000"/>
                    </a:srgbClr>
                  </a:outerShdw>
                </a:effectLst>
                <a:latin typeface="Comic Sans MS"/>
                <a:cs typeface="Comic Sans MS"/>
              </a:rPr>
              <a:t>“All development in the Rainforest should be stopped”</a:t>
            </a:r>
            <a:endParaRPr lang="en-GB" sz="2400" b="1" dirty="0">
              <a:ln w="12700">
                <a:solidFill>
                  <a:srgbClr val="000000"/>
                </a:solidFill>
                <a:prstDash val="solid"/>
              </a:ln>
              <a:solidFill>
                <a:schemeClr val="tx2">
                  <a:lumMod val="60000"/>
                  <a:lumOff val="40000"/>
                </a:schemeClr>
              </a:solidFill>
              <a:effectLst>
                <a:outerShdw blurRad="41275" dist="20320" dir="1800000" algn="tl" rotWithShape="0">
                  <a:srgbClr val="000000">
                    <a:alpha val="40000"/>
                  </a:srgbClr>
                </a:outerShdw>
              </a:effectLst>
              <a:latin typeface="Comic Sans MS"/>
              <a:cs typeface="Comic Sans MS"/>
            </a:endParaRPr>
          </a:p>
        </p:txBody>
      </p:sp>
      <p:sp>
        <p:nvSpPr>
          <p:cNvPr id="24" name="Rectangle 23"/>
          <p:cNvSpPr/>
          <p:nvPr/>
        </p:nvSpPr>
        <p:spPr>
          <a:xfrm>
            <a:off x="0" y="36387"/>
            <a:ext cx="1957917" cy="523220"/>
          </a:xfrm>
          <a:prstGeom prst="rect">
            <a:avLst/>
          </a:prstGeom>
          <a:noFill/>
        </p:spPr>
        <p:txBody>
          <a:bodyPr wrap="square">
            <a:spAutoFit/>
          </a:bodyPr>
          <a:lstStyle/>
          <a:p>
            <a:pPr algn="ctr">
              <a:defRPr/>
            </a:pPr>
            <a:r>
              <a:rPr lang="en-GB" sz="2800" b="1" dirty="0" smtClean="0">
                <a:ln w="12700">
                  <a:solidFill>
                    <a:srgbClr val="000000"/>
                  </a:solidFill>
                  <a:prstDash val="solid"/>
                </a:ln>
                <a:solidFill>
                  <a:srgbClr val="3366FF"/>
                </a:solidFill>
                <a:effectLst>
                  <a:outerShdw blurRad="41275" dist="20320" dir="1800000" algn="tl" rotWithShape="0">
                    <a:srgbClr val="000000">
                      <a:alpha val="40000"/>
                    </a:srgbClr>
                  </a:outerShdw>
                </a:effectLst>
                <a:latin typeface="Comic Sans MS"/>
                <a:cs typeface="Comic Sans MS"/>
              </a:rPr>
              <a:t>Starter</a:t>
            </a:r>
            <a:endParaRPr lang="en-GB" sz="2800" b="1" dirty="0">
              <a:ln w="12700">
                <a:solidFill>
                  <a:srgbClr val="000000"/>
                </a:solidFill>
                <a:prstDash val="solid"/>
              </a:ln>
              <a:solidFill>
                <a:srgbClr val="3366FF"/>
              </a:solidFill>
              <a:effectLst>
                <a:outerShdw blurRad="41275" dist="20320" dir="1800000" algn="tl" rotWithShape="0">
                  <a:srgbClr val="000000">
                    <a:alpha val="40000"/>
                  </a:srgbClr>
                </a:outerShdw>
              </a:effectLst>
              <a:latin typeface="Comic Sans MS"/>
              <a:cs typeface="Comic Sans MS"/>
            </a:endParaRPr>
          </a:p>
        </p:txBody>
      </p:sp>
      <p:sp>
        <p:nvSpPr>
          <p:cNvPr id="28" name="Rounded Rectangle 27"/>
          <p:cNvSpPr/>
          <p:nvPr/>
        </p:nvSpPr>
        <p:spPr>
          <a:xfrm>
            <a:off x="1957917" y="65473"/>
            <a:ext cx="5638271" cy="523220"/>
          </a:xfrm>
          <a:prstGeom prst="roundRect">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smtClean="0">
                <a:solidFill>
                  <a:schemeClr val="tx1"/>
                </a:solidFill>
                <a:latin typeface="Bell MT"/>
                <a:cs typeface="Bell MT"/>
              </a:rPr>
              <a:t>Decide where you stand on the decision line in relation to the statement. Be prepared to justify!</a:t>
            </a:r>
            <a:endParaRPr lang="en-US" sz="1600" dirty="0">
              <a:solidFill>
                <a:schemeClr val="tx1"/>
              </a:solidFill>
              <a:latin typeface="Bell MT"/>
              <a:cs typeface="Bell MT"/>
            </a:endParaRPr>
          </a:p>
        </p:txBody>
      </p:sp>
    </p:spTree>
    <p:extLst>
      <p:ext uri="{BB962C8B-B14F-4D97-AF65-F5344CB8AC3E}">
        <p14:creationId xmlns:p14="http://schemas.microsoft.com/office/powerpoint/2010/main" val="69600746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p:cNvSpPr/>
          <p:nvPr/>
        </p:nvSpPr>
        <p:spPr>
          <a:xfrm>
            <a:off x="2829013" y="3826460"/>
            <a:ext cx="3499820" cy="2516073"/>
          </a:xfrm>
          <a:prstGeom prst="rect">
            <a:avLst/>
          </a:prstGeom>
          <a:solidFill>
            <a:schemeClr val="accent4">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29"/>
          <p:cNvSpPr txBox="1">
            <a:spLocks noChangeArrowheads="1"/>
          </p:cNvSpPr>
          <p:nvPr/>
        </p:nvSpPr>
        <p:spPr bwMode="auto">
          <a:xfrm>
            <a:off x="7627554" y="363007"/>
            <a:ext cx="147411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smtClean="0">
                <a:latin typeface="Apple Chancery" charset="0"/>
                <a:cs typeface="Apple Chancery" charset="0"/>
              </a:rPr>
              <a:t>Structure</a:t>
            </a:r>
            <a:endParaRPr lang="en-US" sz="1800" dirty="0">
              <a:latin typeface="Apple Chancery" charset="0"/>
              <a:cs typeface="Apple Chancery" charset="0"/>
            </a:endParaRPr>
          </a:p>
        </p:txBody>
      </p:sp>
      <p:pic>
        <p:nvPicPr>
          <p:cNvPr id="5" name="Picture 4"/>
          <p:cNvPicPr>
            <a:picLocks noChangeAspect="1"/>
          </p:cNvPicPr>
          <p:nvPr/>
        </p:nvPicPr>
        <p:blipFill>
          <a:blip r:embed="rId2"/>
          <a:stretch>
            <a:fillRect/>
          </a:stretch>
        </p:blipFill>
        <p:spPr>
          <a:xfrm>
            <a:off x="6806002" y="25150"/>
            <a:ext cx="836084" cy="836084"/>
          </a:xfrm>
          <a:prstGeom prst="rect">
            <a:avLst/>
          </a:prstGeom>
        </p:spPr>
      </p:pic>
      <p:sp>
        <p:nvSpPr>
          <p:cNvPr id="6" name="TextBox 5"/>
          <p:cNvSpPr txBox="1"/>
          <p:nvPr/>
        </p:nvSpPr>
        <p:spPr>
          <a:xfrm>
            <a:off x="6959270" y="837298"/>
            <a:ext cx="2022074" cy="2123658"/>
          </a:xfrm>
          <a:prstGeom prst="rect">
            <a:avLst/>
          </a:prstGeom>
          <a:noFill/>
          <a:ln>
            <a:solidFill>
              <a:schemeClr val="tx1"/>
            </a:solidFill>
          </a:ln>
        </p:spPr>
        <p:txBody>
          <a:bodyPr wrap="square">
            <a:spAutoFit/>
          </a:bodyPr>
          <a:lstStyle/>
          <a:p>
            <a:pPr>
              <a:defRPr/>
            </a:pPr>
            <a:r>
              <a:rPr lang="en-US" sz="1200" dirty="0" smtClean="0">
                <a:latin typeface="Bell MT"/>
                <a:cs typeface="Bell MT"/>
              </a:rPr>
              <a:t>Paragraph structure:</a:t>
            </a:r>
          </a:p>
          <a:p>
            <a:pPr marL="171450" indent="-171450">
              <a:buFont typeface="Arial"/>
              <a:buChar char="•"/>
              <a:defRPr/>
            </a:pPr>
            <a:r>
              <a:rPr lang="en-US" sz="1200" dirty="0" smtClean="0">
                <a:solidFill>
                  <a:srgbClr val="B40703"/>
                </a:solidFill>
                <a:latin typeface="Bell MT"/>
                <a:cs typeface="Bell MT"/>
              </a:rPr>
              <a:t>A brief description of the case study you are going to use. </a:t>
            </a:r>
            <a:endParaRPr lang="en-US" sz="1200" dirty="0" smtClean="0">
              <a:solidFill>
                <a:srgbClr val="FF6600"/>
              </a:solidFill>
              <a:latin typeface="Bell MT"/>
              <a:cs typeface="Bell MT"/>
            </a:endParaRPr>
          </a:p>
          <a:p>
            <a:pPr marL="171450" indent="-171450">
              <a:buFont typeface="Arial"/>
              <a:buChar char="•"/>
              <a:defRPr/>
            </a:pPr>
            <a:r>
              <a:rPr lang="en-US" sz="1200" dirty="0" smtClean="0">
                <a:solidFill>
                  <a:srgbClr val="FF6600"/>
                </a:solidFill>
                <a:latin typeface="Bell MT"/>
                <a:cs typeface="Bell MT"/>
              </a:rPr>
              <a:t>An detailed description of one of the causes. </a:t>
            </a:r>
          </a:p>
          <a:p>
            <a:pPr marL="171450" indent="-171450">
              <a:buFont typeface="Arial"/>
              <a:buChar char="•"/>
              <a:defRPr/>
            </a:pPr>
            <a:r>
              <a:rPr lang="en-US" sz="1200" dirty="0" smtClean="0">
                <a:solidFill>
                  <a:srgbClr val="FF6600"/>
                </a:solidFill>
                <a:latin typeface="Bell MT"/>
                <a:cs typeface="Bell MT"/>
              </a:rPr>
              <a:t>A detailed description of another cause</a:t>
            </a:r>
          </a:p>
          <a:p>
            <a:pPr marL="171450" indent="-171450">
              <a:buFont typeface="Arial"/>
              <a:buChar char="•"/>
              <a:defRPr/>
            </a:pPr>
            <a:r>
              <a:rPr lang="en-US" sz="1200" dirty="0" smtClean="0">
                <a:solidFill>
                  <a:srgbClr val="4D8A02"/>
                </a:solidFill>
                <a:latin typeface="Bell MT"/>
                <a:cs typeface="Bell MT"/>
              </a:rPr>
              <a:t>Use specific facts place names and locations to support your points.</a:t>
            </a:r>
          </a:p>
        </p:txBody>
      </p:sp>
      <p:grpSp>
        <p:nvGrpSpPr>
          <p:cNvPr id="11" name="Group 10"/>
          <p:cNvGrpSpPr/>
          <p:nvPr/>
        </p:nvGrpSpPr>
        <p:grpSpPr>
          <a:xfrm>
            <a:off x="141734" y="2693439"/>
            <a:ext cx="2057401" cy="1123325"/>
            <a:chOff x="1512353" y="5093301"/>
            <a:chExt cx="2370667" cy="1631549"/>
          </a:xfrm>
        </p:grpSpPr>
        <p:sp>
          <p:nvSpPr>
            <p:cNvPr id="12" name="Rounded Rectangle 11"/>
            <p:cNvSpPr/>
            <p:nvPr/>
          </p:nvSpPr>
          <p:spPr>
            <a:xfrm>
              <a:off x="1512353" y="5095017"/>
              <a:ext cx="2370667" cy="1629833"/>
            </a:xfrm>
            <a:prstGeom prst="roundRect">
              <a:avLst/>
            </a:prstGeom>
            <a:solidFill>
              <a:srgbClr val="BD060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p:cNvSpPr txBox="1"/>
            <p:nvPr/>
          </p:nvSpPr>
          <p:spPr>
            <a:xfrm>
              <a:off x="1512353" y="5093301"/>
              <a:ext cx="2351049" cy="1462554"/>
            </a:xfrm>
            <a:prstGeom prst="rect">
              <a:avLst/>
            </a:prstGeom>
            <a:noFill/>
          </p:spPr>
          <p:txBody>
            <a:bodyPr wrap="square" rtlCol="0">
              <a:spAutoFit/>
            </a:bodyPr>
            <a:lstStyle/>
            <a:p>
              <a:pPr algn="ctr"/>
              <a:r>
                <a:rPr lang="en-US" sz="1200" dirty="0" smtClean="0">
                  <a:solidFill>
                    <a:schemeClr val="bg1"/>
                  </a:solidFill>
                  <a:latin typeface="Bell MT"/>
                  <a:cs typeface="Bell MT"/>
                </a:rPr>
                <a:t>Levels1 (Basic) 1-2</a:t>
              </a:r>
            </a:p>
            <a:p>
              <a:pPr algn="ctr"/>
              <a:endParaRPr lang="en-US" sz="1200" dirty="0" smtClean="0">
                <a:solidFill>
                  <a:schemeClr val="bg1"/>
                </a:solidFill>
                <a:latin typeface="Bell MT"/>
                <a:cs typeface="Bell MT"/>
              </a:endParaRPr>
            </a:p>
            <a:p>
              <a:pPr algn="ctr"/>
              <a:r>
                <a:rPr lang="en-US" sz="1200" dirty="0" smtClean="0">
                  <a:solidFill>
                    <a:schemeClr val="bg1"/>
                  </a:solidFill>
                  <a:latin typeface="Bell MT"/>
                  <a:cs typeface="Bell MT"/>
                </a:rPr>
                <a:t>You demonstrate limited knowledge of global ecosystems. </a:t>
              </a:r>
              <a:endParaRPr lang="en-US" sz="1200" dirty="0">
                <a:solidFill>
                  <a:schemeClr val="bg1"/>
                </a:solidFill>
                <a:latin typeface="Bell MT"/>
                <a:cs typeface="Bell MT"/>
              </a:endParaRPr>
            </a:p>
          </p:txBody>
        </p:sp>
      </p:grpSp>
      <p:grpSp>
        <p:nvGrpSpPr>
          <p:cNvPr id="14" name="Group 13"/>
          <p:cNvGrpSpPr/>
          <p:nvPr/>
        </p:nvGrpSpPr>
        <p:grpSpPr>
          <a:xfrm>
            <a:off x="141735" y="3937071"/>
            <a:ext cx="2057400" cy="1212181"/>
            <a:chOff x="3369733" y="5080000"/>
            <a:chExt cx="2370667" cy="1629833"/>
          </a:xfrm>
        </p:grpSpPr>
        <p:sp>
          <p:nvSpPr>
            <p:cNvPr id="15" name="Rounded Rectangle 14"/>
            <p:cNvSpPr/>
            <p:nvPr/>
          </p:nvSpPr>
          <p:spPr>
            <a:xfrm>
              <a:off x="3369733" y="5080000"/>
              <a:ext cx="2370667" cy="1629833"/>
            </a:xfrm>
            <a:prstGeom prst="roundRect">
              <a:avLst/>
            </a:prstGeom>
            <a:solidFill>
              <a:srgbClr val="FF66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Box 15"/>
            <p:cNvSpPr txBox="1"/>
            <p:nvPr/>
          </p:nvSpPr>
          <p:spPr>
            <a:xfrm>
              <a:off x="3369733" y="5095017"/>
              <a:ext cx="2370667" cy="1520872"/>
            </a:xfrm>
            <a:prstGeom prst="rect">
              <a:avLst/>
            </a:prstGeom>
            <a:noFill/>
          </p:spPr>
          <p:txBody>
            <a:bodyPr wrap="square" rtlCol="0">
              <a:spAutoFit/>
            </a:bodyPr>
            <a:lstStyle/>
            <a:p>
              <a:pPr algn="ctr"/>
              <a:r>
                <a:rPr lang="en-US" sz="1200" dirty="0" smtClean="0">
                  <a:solidFill>
                    <a:schemeClr val="bg1"/>
                  </a:solidFill>
                  <a:latin typeface="Bell MT"/>
                  <a:cs typeface="Bell MT"/>
                </a:rPr>
                <a:t>Level 2 (Clear) 3-4</a:t>
              </a:r>
            </a:p>
            <a:p>
              <a:pPr algn="ctr"/>
              <a:endParaRPr lang="en-US" sz="1200" dirty="0">
                <a:solidFill>
                  <a:schemeClr val="bg1"/>
                </a:solidFill>
                <a:latin typeface="Bell MT"/>
                <a:cs typeface="Bell MT"/>
              </a:endParaRPr>
            </a:p>
            <a:p>
              <a:pPr algn="ctr"/>
              <a:r>
                <a:rPr lang="en-US" sz="1200" dirty="0" smtClean="0">
                  <a:solidFill>
                    <a:schemeClr val="bg1"/>
                  </a:solidFill>
                  <a:latin typeface="Bell MT"/>
                  <a:cs typeface="Bell MT"/>
                </a:rPr>
                <a:t>You demonstrate specific and accurate knowledge of the distribution of global ecosystems. </a:t>
              </a:r>
              <a:endParaRPr lang="en-US" sz="1200" dirty="0">
                <a:solidFill>
                  <a:schemeClr val="bg1"/>
                </a:solidFill>
                <a:latin typeface="Bell MT"/>
                <a:cs typeface="Bell MT"/>
              </a:endParaRPr>
            </a:p>
          </p:txBody>
        </p:sp>
      </p:grpSp>
      <p:pic>
        <p:nvPicPr>
          <p:cNvPr id="20" name="Picture 2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912894" y="3320670"/>
            <a:ext cx="622299" cy="62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extBox 29"/>
          <p:cNvSpPr txBox="1">
            <a:spLocks noChangeArrowheads="1"/>
          </p:cNvSpPr>
          <p:nvPr/>
        </p:nvSpPr>
        <p:spPr bwMode="auto">
          <a:xfrm>
            <a:off x="7507485" y="3631820"/>
            <a:ext cx="1295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a:latin typeface="Apple Chancery" charset="0"/>
                <a:cs typeface="Apple Chancery" charset="0"/>
              </a:rPr>
              <a:t>Literacy</a:t>
            </a:r>
          </a:p>
        </p:txBody>
      </p:sp>
      <p:sp>
        <p:nvSpPr>
          <p:cNvPr id="22" name="TextBox 21"/>
          <p:cNvSpPr txBox="1"/>
          <p:nvPr/>
        </p:nvSpPr>
        <p:spPr>
          <a:xfrm>
            <a:off x="7013006" y="4001708"/>
            <a:ext cx="1990323" cy="1200329"/>
          </a:xfrm>
          <a:prstGeom prst="rect">
            <a:avLst/>
          </a:prstGeom>
          <a:noFill/>
          <a:ln>
            <a:solidFill>
              <a:schemeClr val="tx1"/>
            </a:solidFill>
          </a:ln>
        </p:spPr>
        <p:txBody>
          <a:bodyPr wrap="square">
            <a:spAutoFit/>
          </a:bodyPr>
          <a:lstStyle/>
          <a:p>
            <a:pPr>
              <a:defRPr/>
            </a:pPr>
            <a:r>
              <a:rPr lang="en-US" sz="1200" dirty="0">
                <a:latin typeface="Bell MT"/>
                <a:cs typeface="Bell MT"/>
              </a:rPr>
              <a:t>Can you use these key terms</a:t>
            </a:r>
            <a:r>
              <a:rPr lang="en-US" sz="1200" dirty="0" smtClean="0">
                <a:latin typeface="Bell MT"/>
                <a:cs typeface="Bell MT"/>
              </a:rPr>
              <a:t>:</a:t>
            </a:r>
          </a:p>
          <a:p>
            <a:pPr marL="171450" indent="-171450">
              <a:buFont typeface="Arial"/>
              <a:buChar char="•"/>
              <a:defRPr/>
            </a:pPr>
            <a:r>
              <a:rPr lang="en-US" sz="1200" dirty="0" smtClean="0">
                <a:latin typeface="Bell MT"/>
                <a:cs typeface="Bell MT"/>
              </a:rPr>
              <a:t>Deforestation</a:t>
            </a:r>
          </a:p>
          <a:p>
            <a:pPr marL="171450" indent="-171450">
              <a:buFont typeface="Arial"/>
              <a:buChar char="•"/>
              <a:defRPr/>
            </a:pPr>
            <a:r>
              <a:rPr lang="en-US" sz="1200" dirty="0" smtClean="0">
                <a:latin typeface="Bell MT"/>
                <a:cs typeface="Bell MT"/>
              </a:rPr>
              <a:t>Settlement</a:t>
            </a:r>
          </a:p>
          <a:p>
            <a:pPr marL="171450" indent="-171450">
              <a:buFont typeface="Arial"/>
              <a:buChar char="•"/>
              <a:defRPr/>
            </a:pPr>
            <a:r>
              <a:rPr lang="en-US" sz="1200" dirty="0" smtClean="0">
                <a:latin typeface="Bell MT"/>
                <a:cs typeface="Bell MT"/>
              </a:rPr>
              <a:t>Population growth</a:t>
            </a:r>
          </a:p>
          <a:p>
            <a:pPr marL="171450" indent="-171450">
              <a:buFont typeface="Arial"/>
              <a:buChar char="•"/>
              <a:defRPr/>
            </a:pPr>
            <a:r>
              <a:rPr lang="en-US" sz="1200" dirty="0" smtClean="0">
                <a:latin typeface="Bell MT"/>
                <a:cs typeface="Bell MT"/>
              </a:rPr>
              <a:t>Energy development</a:t>
            </a:r>
          </a:p>
          <a:p>
            <a:pPr marL="171450" indent="-171450">
              <a:buFont typeface="Arial"/>
              <a:buChar char="•"/>
              <a:defRPr/>
            </a:pPr>
            <a:r>
              <a:rPr lang="en-US" sz="1200" dirty="0" smtClean="0">
                <a:latin typeface="Bell MT"/>
                <a:cs typeface="Bell MT"/>
              </a:rPr>
              <a:t>Commercial farming</a:t>
            </a:r>
          </a:p>
        </p:txBody>
      </p:sp>
      <p:sp>
        <p:nvSpPr>
          <p:cNvPr id="25" name="Rectangle 24"/>
          <p:cNvSpPr/>
          <p:nvPr/>
        </p:nvSpPr>
        <p:spPr>
          <a:xfrm>
            <a:off x="1" y="20743"/>
            <a:ext cx="2603499" cy="461665"/>
          </a:xfrm>
          <a:prstGeom prst="rect">
            <a:avLst/>
          </a:prstGeom>
          <a:noFill/>
        </p:spPr>
        <p:txBody>
          <a:bodyPr wrap="square">
            <a:spAutoFit/>
          </a:bodyPr>
          <a:lstStyle/>
          <a:p>
            <a:pPr algn="ctr">
              <a:defRPr/>
            </a:pPr>
            <a:r>
              <a:rPr lang="en-GB" sz="2400" b="1" dirty="0" smtClean="0">
                <a:ln w="12700">
                  <a:solidFill>
                    <a:srgbClr val="000000"/>
                  </a:solidFill>
                  <a:prstDash val="solid"/>
                </a:ln>
                <a:solidFill>
                  <a:srgbClr val="3366FF"/>
                </a:solidFill>
                <a:effectLst>
                  <a:outerShdw blurRad="41275" dist="20320" dir="1800000" algn="tl" rotWithShape="0">
                    <a:srgbClr val="000000">
                      <a:alpha val="40000"/>
                    </a:srgbClr>
                  </a:outerShdw>
                </a:effectLst>
                <a:latin typeface="Comic Sans MS"/>
                <a:cs typeface="Comic Sans MS"/>
              </a:rPr>
              <a:t>Exam question</a:t>
            </a:r>
            <a:endParaRPr lang="en-GB" sz="2400" b="1" dirty="0">
              <a:ln w="12700">
                <a:solidFill>
                  <a:srgbClr val="000000"/>
                </a:solidFill>
                <a:prstDash val="solid"/>
              </a:ln>
              <a:solidFill>
                <a:srgbClr val="3366FF"/>
              </a:solidFill>
              <a:effectLst>
                <a:outerShdw blurRad="41275" dist="20320" dir="1800000" algn="tl" rotWithShape="0">
                  <a:srgbClr val="000000">
                    <a:alpha val="40000"/>
                  </a:srgbClr>
                </a:outerShdw>
              </a:effectLst>
              <a:latin typeface="Comic Sans MS"/>
              <a:cs typeface="Comic Sans MS"/>
            </a:endParaRPr>
          </a:p>
        </p:txBody>
      </p:sp>
      <p:grpSp>
        <p:nvGrpSpPr>
          <p:cNvPr id="29" name="Group 28"/>
          <p:cNvGrpSpPr/>
          <p:nvPr/>
        </p:nvGrpSpPr>
        <p:grpSpPr>
          <a:xfrm>
            <a:off x="119202" y="18550"/>
            <a:ext cx="6538162" cy="2612043"/>
            <a:chOff x="78287" y="204744"/>
            <a:chExt cx="6538162" cy="2612043"/>
          </a:xfrm>
        </p:grpSpPr>
        <p:sp>
          <p:nvSpPr>
            <p:cNvPr id="10" name="TextBox 9"/>
            <p:cNvSpPr txBox="1"/>
            <p:nvPr/>
          </p:nvSpPr>
          <p:spPr>
            <a:xfrm>
              <a:off x="719528" y="719764"/>
              <a:ext cx="5896921" cy="954107"/>
            </a:xfrm>
            <a:prstGeom prst="rect">
              <a:avLst/>
            </a:prstGeom>
            <a:noFill/>
          </p:spPr>
          <p:txBody>
            <a:bodyPr wrap="square" rtlCol="0">
              <a:spAutoFit/>
            </a:bodyPr>
            <a:lstStyle/>
            <a:p>
              <a:pPr algn="just">
                <a:lnSpc>
                  <a:spcPct val="140000"/>
                </a:lnSpc>
              </a:pPr>
              <a:r>
                <a:rPr lang="en-US" sz="2000" dirty="0" smtClean="0">
                  <a:latin typeface="Bell MT"/>
                  <a:cs typeface="Bell MT"/>
                </a:rPr>
                <a:t>Describe two causes of deforestation in a rainforest you have studied. (7 marks)</a:t>
              </a:r>
              <a:endParaRPr lang="en-US" sz="2000" dirty="0">
                <a:latin typeface="Bell MT"/>
                <a:cs typeface="Bell MT"/>
              </a:endParaRPr>
            </a:p>
          </p:txBody>
        </p:sp>
        <p:sp>
          <p:nvSpPr>
            <p:cNvPr id="23" name="Rounded Rectangle 22"/>
            <p:cNvSpPr/>
            <p:nvPr/>
          </p:nvSpPr>
          <p:spPr>
            <a:xfrm>
              <a:off x="789425" y="861234"/>
              <a:ext cx="937865" cy="339521"/>
            </a:xfrm>
            <a:prstGeom prst="roundRect">
              <a:avLst/>
            </a:prstGeom>
            <a:noFill/>
            <a:ln w="38100">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Rounded Rectangle 23"/>
            <p:cNvSpPr/>
            <p:nvPr/>
          </p:nvSpPr>
          <p:spPr>
            <a:xfrm>
              <a:off x="2644952" y="1276531"/>
              <a:ext cx="1023036" cy="339521"/>
            </a:xfrm>
            <a:prstGeom prst="roundRect">
              <a:avLst/>
            </a:prstGeom>
            <a:noFill/>
            <a:ln w="38100">
              <a:solidFill>
                <a:srgbClr val="AE070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7" name="Straight Connector 26"/>
            <p:cNvCxnSpPr/>
            <p:nvPr/>
          </p:nvCxnSpPr>
          <p:spPr>
            <a:xfrm flipV="1">
              <a:off x="2321227" y="1196816"/>
              <a:ext cx="2454151" cy="1"/>
            </a:xfrm>
            <a:prstGeom prst="line">
              <a:avLst/>
            </a:prstGeom>
            <a:ln w="38100">
              <a:solidFill>
                <a:schemeClr val="accent4">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a:endCxn id="10" idx="3"/>
            </p:cNvCxnSpPr>
            <p:nvPr/>
          </p:nvCxnSpPr>
          <p:spPr>
            <a:xfrm>
              <a:off x="5286304" y="1196815"/>
              <a:ext cx="1330145" cy="3"/>
            </a:xfrm>
            <a:prstGeom prst="line">
              <a:avLst/>
            </a:prstGeom>
            <a:ln w="38100">
              <a:solidFill>
                <a:schemeClr val="tx2">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sp>
          <p:nvSpPr>
            <p:cNvPr id="33" name="Bent Arrow 32"/>
            <p:cNvSpPr/>
            <p:nvPr/>
          </p:nvSpPr>
          <p:spPr>
            <a:xfrm>
              <a:off x="3030835" y="369313"/>
              <a:ext cx="628669" cy="491921"/>
            </a:xfrm>
            <a:prstGeom prst="bentArrow">
              <a:avLst>
                <a:gd name="adj1" fmla="val 25000"/>
                <a:gd name="adj2" fmla="val 25000"/>
                <a:gd name="adj3" fmla="val 25000"/>
                <a:gd name="adj4" fmla="val 48429"/>
              </a:avLst>
            </a:prstGeom>
            <a:solidFill>
              <a:schemeClr val="accent4">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35" name="Bent Arrow 34"/>
            <p:cNvSpPr/>
            <p:nvPr/>
          </p:nvSpPr>
          <p:spPr>
            <a:xfrm rot="5400000" flipV="1">
              <a:off x="18957" y="1152349"/>
              <a:ext cx="895960" cy="556074"/>
            </a:xfrm>
            <a:prstGeom prst="bentArrow">
              <a:avLst/>
            </a:prstGeom>
            <a:solidFill>
              <a:srgbClr val="FF66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37" name="TextBox 36"/>
            <p:cNvSpPr txBox="1"/>
            <p:nvPr/>
          </p:nvSpPr>
          <p:spPr>
            <a:xfrm>
              <a:off x="78287" y="1893457"/>
              <a:ext cx="1579106" cy="923330"/>
            </a:xfrm>
            <a:prstGeom prst="rect">
              <a:avLst/>
            </a:prstGeom>
            <a:noFill/>
          </p:spPr>
          <p:txBody>
            <a:bodyPr wrap="square" rtlCol="0">
              <a:spAutoFit/>
            </a:bodyPr>
            <a:lstStyle/>
            <a:p>
              <a:pPr algn="ctr"/>
              <a:r>
                <a:rPr lang="en-US" dirty="0" smtClean="0">
                  <a:solidFill>
                    <a:srgbClr val="FF6600"/>
                  </a:solidFill>
                  <a:latin typeface="Bell MT"/>
                  <a:cs typeface="Bell MT"/>
                </a:rPr>
                <a:t>Use therefore to develop your points</a:t>
              </a:r>
              <a:endParaRPr lang="en-US" dirty="0">
                <a:solidFill>
                  <a:srgbClr val="FF6600"/>
                </a:solidFill>
                <a:latin typeface="Bell MT"/>
                <a:cs typeface="Bell MT"/>
              </a:endParaRPr>
            </a:p>
          </p:txBody>
        </p:sp>
        <p:sp>
          <p:nvSpPr>
            <p:cNvPr id="38" name="TextBox 37"/>
            <p:cNvSpPr txBox="1"/>
            <p:nvPr/>
          </p:nvSpPr>
          <p:spPr>
            <a:xfrm>
              <a:off x="1727290" y="2052233"/>
              <a:ext cx="2982293" cy="646331"/>
            </a:xfrm>
            <a:prstGeom prst="rect">
              <a:avLst/>
            </a:prstGeom>
            <a:noFill/>
          </p:spPr>
          <p:txBody>
            <a:bodyPr wrap="square" rtlCol="0">
              <a:spAutoFit/>
            </a:bodyPr>
            <a:lstStyle/>
            <a:p>
              <a:pPr algn="ctr"/>
              <a:r>
                <a:rPr lang="en-US" dirty="0" smtClean="0">
                  <a:solidFill>
                    <a:srgbClr val="AE0703"/>
                  </a:solidFill>
                  <a:latin typeface="Bell MT"/>
                  <a:cs typeface="Bell MT"/>
                </a:rPr>
                <a:t>Describe two causes with specific place details. </a:t>
              </a:r>
              <a:endParaRPr lang="en-US" dirty="0">
                <a:solidFill>
                  <a:srgbClr val="AE0703"/>
                </a:solidFill>
                <a:latin typeface="Bell MT"/>
                <a:cs typeface="Bell MT"/>
              </a:endParaRPr>
            </a:p>
          </p:txBody>
        </p:sp>
        <p:sp>
          <p:nvSpPr>
            <p:cNvPr id="39" name="TextBox 38"/>
            <p:cNvSpPr txBox="1"/>
            <p:nvPr/>
          </p:nvSpPr>
          <p:spPr>
            <a:xfrm>
              <a:off x="4538008" y="1838204"/>
              <a:ext cx="1902024" cy="923330"/>
            </a:xfrm>
            <a:prstGeom prst="rect">
              <a:avLst/>
            </a:prstGeom>
            <a:noFill/>
          </p:spPr>
          <p:txBody>
            <a:bodyPr wrap="square" rtlCol="0">
              <a:spAutoFit/>
            </a:bodyPr>
            <a:lstStyle/>
            <a:p>
              <a:pPr algn="ctr"/>
              <a:r>
                <a:rPr lang="en-US" dirty="0" smtClean="0">
                  <a:solidFill>
                    <a:schemeClr val="tx2">
                      <a:lumMod val="60000"/>
                      <a:lumOff val="40000"/>
                    </a:schemeClr>
                  </a:solidFill>
                  <a:latin typeface="Bell MT"/>
                  <a:cs typeface="Bell MT"/>
                </a:rPr>
                <a:t>Focus on the Amazon rainforest. </a:t>
              </a:r>
              <a:endParaRPr lang="en-US" dirty="0">
                <a:solidFill>
                  <a:schemeClr val="tx2">
                    <a:lumMod val="60000"/>
                    <a:lumOff val="40000"/>
                  </a:schemeClr>
                </a:solidFill>
                <a:latin typeface="Bell MT"/>
                <a:cs typeface="Bell MT"/>
              </a:endParaRPr>
            </a:p>
          </p:txBody>
        </p:sp>
        <p:sp>
          <p:nvSpPr>
            <p:cNvPr id="40" name="TextBox 39"/>
            <p:cNvSpPr txBox="1"/>
            <p:nvPr/>
          </p:nvSpPr>
          <p:spPr>
            <a:xfrm>
              <a:off x="3548302" y="204744"/>
              <a:ext cx="2749131" cy="646331"/>
            </a:xfrm>
            <a:prstGeom prst="rect">
              <a:avLst/>
            </a:prstGeom>
            <a:noFill/>
          </p:spPr>
          <p:txBody>
            <a:bodyPr wrap="square" rtlCol="0">
              <a:spAutoFit/>
            </a:bodyPr>
            <a:lstStyle/>
            <a:p>
              <a:pPr algn="ctr"/>
              <a:r>
                <a:rPr lang="en-US" dirty="0" smtClean="0">
                  <a:solidFill>
                    <a:schemeClr val="accent4">
                      <a:lumMod val="75000"/>
                    </a:schemeClr>
                  </a:solidFill>
                  <a:latin typeface="Bell MT"/>
                  <a:cs typeface="Bell MT"/>
                </a:rPr>
                <a:t>What are the reasons for cutting down the trees?</a:t>
              </a:r>
              <a:endParaRPr lang="en-US" dirty="0">
                <a:solidFill>
                  <a:schemeClr val="accent4">
                    <a:lumMod val="75000"/>
                  </a:schemeClr>
                </a:solidFill>
                <a:latin typeface="Bell MT"/>
                <a:cs typeface="Bell MT"/>
              </a:endParaRPr>
            </a:p>
          </p:txBody>
        </p:sp>
        <p:sp>
          <p:nvSpPr>
            <p:cNvPr id="36" name="Down Arrow 35"/>
            <p:cNvSpPr/>
            <p:nvPr/>
          </p:nvSpPr>
          <p:spPr>
            <a:xfrm>
              <a:off x="5295725" y="1236383"/>
              <a:ext cx="289188" cy="657074"/>
            </a:xfrm>
            <a:prstGeom prst="downArrow">
              <a:avLst/>
            </a:prstGeom>
            <a:solidFill>
              <a:schemeClr val="tx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Bent Arrow 33"/>
            <p:cNvSpPr/>
            <p:nvPr/>
          </p:nvSpPr>
          <p:spPr>
            <a:xfrm rot="5400000">
              <a:off x="3603867" y="1427910"/>
              <a:ext cx="628669" cy="491921"/>
            </a:xfrm>
            <a:prstGeom prst="bentArrow">
              <a:avLst>
                <a:gd name="adj1" fmla="val 25000"/>
                <a:gd name="adj2" fmla="val 25000"/>
                <a:gd name="adj3" fmla="val 25000"/>
                <a:gd name="adj4" fmla="val 48429"/>
              </a:avLst>
            </a:prstGeom>
            <a:solidFill>
              <a:srgbClr val="B6070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grpSp>
      <p:pic>
        <p:nvPicPr>
          <p:cNvPr id="7" name="Picture 6"/>
          <p:cNvPicPr>
            <a:picLocks noChangeAspect="1"/>
          </p:cNvPicPr>
          <p:nvPr/>
        </p:nvPicPr>
        <p:blipFill>
          <a:blip r:embed="rId4"/>
          <a:stretch>
            <a:fillRect/>
          </a:stretch>
        </p:blipFill>
        <p:spPr>
          <a:xfrm>
            <a:off x="2420157" y="3409279"/>
            <a:ext cx="4385845" cy="3373727"/>
          </a:xfrm>
          <a:prstGeom prst="rect">
            <a:avLst/>
          </a:prstGeom>
        </p:spPr>
      </p:pic>
      <p:pic>
        <p:nvPicPr>
          <p:cNvPr id="8" name="Picture 7"/>
          <p:cNvPicPr>
            <a:picLocks noChangeAspect="1"/>
          </p:cNvPicPr>
          <p:nvPr/>
        </p:nvPicPr>
        <p:blipFill>
          <a:blip r:embed="rId5">
            <a:duotone>
              <a:prstClr val="black"/>
              <a:schemeClr val="accent4">
                <a:tint val="45000"/>
                <a:satMod val="400000"/>
              </a:schemeClr>
            </a:duotone>
          </a:blip>
          <a:stretch>
            <a:fillRect/>
          </a:stretch>
        </p:blipFill>
        <p:spPr>
          <a:xfrm>
            <a:off x="6200415" y="3255389"/>
            <a:ext cx="832067" cy="931333"/>
          </a:xfrm>
          <a:prstGeom prst="rect">
            <a:avLst/>
          </a:prstGeom>
        </p:spPr>
      </p:pic>
      <p:sp>
        <p:nvSpPr>
          <p:cNvPr id="9" name="Rectangle 8"/>
          <p:cNvSpPr/>
          <p:nvPr/>
        </p:nvSpPr>
        <p:spPr>
          <a:xfrm>
            <a:off x="2890184" y="3826460"/>
            <a:ext cx="3438649" cy="630942"/>
          </a:xfrm>
          <a:prstGeom prst="rect">
            <a:avLst/>
          </a:prstGeom>
        </p:spPr>
        <p:txBody>
          <a:bodyPr wrap="square">
            <a:spAutoFit/>
          </a:bodyPr>
          <a:lstStyle/>
          <a:p>
            <a:pPr algn="just"/>
            <a:r>
              <a:rPr lang="en-GB" sz="1750" dirty="0">
                <a:latin typeface="Bell MT"/>
                <a:cs typeface="Bell MT"/>
              </a:rPr>
              <a:t>Command word is </a:t>
            </a:r>
            <a:r>
              <a:rPr lang="en-GB" sz="1750" b="1" dirty="0">
                <a:latin typeface="Bell MT"/>
                <a:cs typeface="Bell MT"/>
              </a:rPr>
              <a:t>‘describe</a:t>
            </a:r>
            <a:r>
              <a:rPr lang="en-GB" sz="1750" b="1" dirty="0" smtClean="0">
                <a:latin typeface="Bell MT"/>
                <a:cs typeface="Bell MT"/>
              </a:rPr>
              <a:t>’. </a:t>
            </a:r>
          </a:p>
          <a:p>
            <a:pPr algn="just"/>
            <a:endParaRPr lang="en-GB" sz="1750" dirty="0">
              <a:latin typeface="Bell MT"/>
              <a:cs typeface="Bell MT"/>
            </a:endParaRPr>
          </a:p>
        </p:txBody>
      </p:sp>
      <p:sp>
        <p:nvSpPr>
          <p:cNvPr id="41" name="Rectangle 40"/>
          <p:cNvSpPr/>
          <p:nvPr/>
        </p:nvSpPr>
        <p:spPr>
          <a:xfrm>
            <a:off x="2420158" y="3021359"/>
            <a:ext cx="3494858" cy="461665"/>
          </a:xfrm>
          <a:prstGeom prst="rect">
            <a:avLst/>
          </a:prstGeom>
          <a:noFill/>
        </p:spPr>
        <p:txBody>
          <a:bodyPr wrap="square">
            <a:spAutoFit/>
          </a:bodyPr>
          <a:lstStyle/>
          <a:p>
            <a:pPr algn="ctr">
              <a:defRPr/>
            </a:pPr>
            <a:r>
              <a:rPr lang="en-GB" sz="2400" b="1" dirty="0" smtClean="0">
                <a:ln w="12700">
                  <a:solidFill>
                    <a:srgbClr val="000000"/>
                  </a:solidFill>
                  <a:prstDash val="solid"/>
                </a:ln>
                <a:solidFill>
                  <a:schemeClr val="accent4">
                    <a:lumMod val="75000"/>
                  </a:schemeClr>
                </a:solidFill>
                <a:effectLst>
                  <a:outerShdw blurRad="41275" dist="20320" dir="1800000" algn="tl" rotWithShape="0">
                    <a:srgbClr val="000000">
                      <a:alpha val="40000"/>
                    </a:srgbClr>
                  </a:outerShdw>
                </a:effectLst>
                <a:latin typeface="Comic Sans MS"/>
                <a:cs typeface="Comic Sans MS"/>
              </a:rPr>
              <a:t>Purple pen</a:t>
            </a:r>
            <a:endParaRPr lang="en-GB" sz="2400" b="1" dirty="0">
              <a:ln w="12700">
                <a:solidFill>
                  <a:srgbClr val="000000"/>
                </a:solidFill>
                <a:prstDash val="solid"/>
              </a:ln>
              <a:solidFill>
                <a:schemeClr val="accent4">
                  <a:lumMod val="75000"/>
                </a:schemeClr>
              </a:solidFill>
              <a:effectLst>
                <a:outerShdw blurRad="41275" dist="20320" dir="1800000" algn="tl" rotWithShape="0">
                  <a:srgbClr val="000000">
                    <a:alpha val="40000"/>
                  </a:srgbClr>
                </a:outerShdw>
              </a:effectLst>
              <a:latin typeface="Comic Sans MS"/>
              <a:cs typeface="Comic Sans MS"/>
            </a:endParaRPr>
          </a:p>
        </p:txBody>
      </p:sp>
      <p:pic>
        <p:nvPicPr>
          <p:cNvPr id="30" name="Picture 29"/>
          <p:cNvPicPr>
            <a:picLocks noChangeAspect="1"/>
          </p:cNvPicPr>
          <p:nvPr/>
        </p:nvPicPr>
        <p:blipFill>
          <a:blip r:embed="rId6">
            <a:duotone>
              <a:schemeClr val="accent4">
                <a:shade val="45000"/>
                <a:satMod val="135000"/>
              </a:schemeClr>
              <a:prstClr val="white"/>
            </a:duotone>
          </a:blip>
          <a:stretch>
            <a:fillRect/>
          </a:stretch>
        </p:blipFill>
        <p:spPr>
          <a:xfrm>
            <a:off x="5298606" y="2575340"/>
            <a:ext cx="1039743" cy="1039743"/>
          </a:xfrm>
          <a:prstGeom prst="rect">
            <a:avLst/>
          </a:prstGeom>
        </p:spPr>
      </p:pic>
      <p:grpSp>
        <p:nvGrpSpPr>
          <p:cNvPr id="42" name="Group 41"/>
          <p:cNvGrpSpPr/>
          <p:nvPr/>
        </p:nvGrpSpPr>
        <p:grpSpPr>
          <a:xfrm>
            <a:off x="110103" y="5339423"/>
            <a:ext cx="2057400" cy="1213298"/>
            <a:chOff x="3369733" y="5080001"/>
            <a:chExt cx="2370667" cy="1404871"/>
          </a:xfrm>
        </p:grpSpPr>
        <p:sp>
          <p:nvSpPr>
            <p:cNvPr id="43" name="Rounded Rectangle 42"/>
            <p:cNvSpPr/>
            <p:nvPr/>
          </p:nvSpPr>
          <p:spPr>
            <a:xfrm>
              <a:off x="3369733" y="5080001"/>
              <a:ext cx="2370667" cy="1404871"/>
            </a:xfrm>
            <a:prstGeom prst="roundRect">
              <a:avLst/>
            </a:prstGeom>
            <a:solidFill>
              <a:srgbClr val="00B05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TextBox 43"/>
            <p:cNvSpPr txBox="1"/>
            <p:nvPr/>
          </p:nvSpPr>
          <p:spPr>
            <a:xfrm>
              <a:off x="3369733" y="5095017"/>
              <a:ext cx="2370667" cy="1389855"/>
            </a:xfrm>
            <a:prstGeom prst="rect">
              <a:avLst/>
            </a:prstGeom>
            <a:noFill/>
          </p:spPr>
          <p:txBody>
            <a:bodyPr wrap="square" rtlCol="0">
              <a:spAutoFit/>
            </a:bodyPr>
            <a:lstStyle/>
            <a:p>
              <a:pPr algn="ctr"/>
              <a:r>
                <a:rPr lang="en-US" sz="1200" dirty="0" smtClean="0">
                  <a:solidFill>
                    <a:schemeClr val="bg1"/>
                  </a:solidFill>
                  <a:latin typeface="Bell MT"/>
                  <a:cs typeface="Bell MT"/>
                </a:rPr>
                <a:t>Level 2 (Clear) 5-7</a:t>
              </a:r>
            </a:p>
            <a:p>
              <a:pPr algn="ctr"/>
              <a:endParaRPr lang="en-US" sz="1200" dirty="0">
                <a:solidFill>
                  <a:schemeClr val="bg1"/>
                </a:solidFill>
                <a:latin typeface="Bell MT"/>
                <a:cs typeface="Bell MT"/>
              </a:endParaRPr>
            </a:p>
            <a:p>
              <a:pPr algn="ctr"/>
              <a:r>
                <a:rPr lang="en-US" sz="1200" dirty="0" smtClean="0">
                  <a:solidFill>
                    <a:schemeClr val="bg1"/>
                  </a:solidFill>
                  <a:latin typeface="Bell MT"/>
                  <a:cs typeface="Bell MT"/>
                </a:rPr>
                <a:t>You demonstrate specific and accurate knowledge of the distribution of global ecosystems. </a:t>
              </a:r>
              <a:endParaRPr lang="en-US" sz="1200" dirty="0">
                <a:solidFill>
                  <a:schemeClr val="bg1"/>
                </a:solidFill>
                <a:latin typeface="Bell MT"/>
                <a:cs typeface="Bell MT"/>
              </a:endParaRPr>
            </a:p>
          </p:txBody>
        </p:sp>
      </p:grpSp>
    </p:spTree>
    <p:extLst>
      <p:ext uri="{BB962C8B-B14F-4D97-AF65-F5344CB8AC3E}">
        <p14:creationId xmlns:p14="http://schemas.microsoft.com/office/powerpoint/2010/main" val="326395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9" name="Straight Connector 18"/>
          <p:cNvCxnSpPr>
            <a:cxnSpLocks noChangeShapeType="1"/>
          </p:cNvCxnSpPr>
          <p:nvPr/>
        </p:nvCxnSpPr>
        <p:spPr bwMode="auto">
          <a:xfrm flipV="1">
            <a:off x="0" y="2205038"/>
            <a:ext cx="9144000" cy="71437"/>
          </a:xfrm>
          <a:prstGeom prst="line">
            <a:avLst/>
          </a:prstGeom>
          <a:noFill/>
          <a:ln w="25400">
            <a:solidFill>
              <a:schemeClr val="tx1"/>
            </a:solidFill>
            <a:round/>
            <a:headEnd/>
            <a:tailEn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grpSp>
        <p:nvGrpSpPr>
          <p:cNvPr id="13317" name="Group 28"/>
          <p:cNvGrpSpPr>
            <a:grpSpLocks/>
          </p:cNvGrpSpPr>
          <p:nvPr/>
        </p:nvGrpSpPr>
        <p:grpSpPr bwMode="auto">
          <a:xfrm>
            <a:off x="7653338" y="0"/>
            <a:ext cx="1511300" cy="2160588"/>
            <a:chOff x="3203848" y="2852936"/>
            <a:chExt cx="2207005" cy="4005064"/>
          </a:xfrm>
        </p:grpSpPr>
        <p:pic>
          <p:nvPicPr>
            <p:cNvPr id="13331"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203848" y="2852936"/>
              <a:ext cx="2207005" cy="4005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32" name="TextBox 8"/>
            <p:cNvSpPr txBox="1">
              <a:spLocks noChangeArrowheads="1"/>
            </p:cNvSpPr>
            <p:nvPr/>
          </p:nvSpPr>
          <p:spPr bwMode="auto">
            <a:xfrm>
              <a:off x="4172419" y="4270690"/>
              <a:ext cx="1080120" cy="4668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Calibri" charset="0"/>
                  <a:ea typeface="ＭＳ Ｐゴシック" charset="0"/>
                  <a:cs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r>
                <a:rPr lang="en-US" sz="1200" b="1">
                  <a:solidFill>
                    <a:srgbClr val="B90000"/>
                  </a:solidFill>
                  <a:latin typeface="Arial" charset="0"/>
                </a:rPr>
                <a:t>No</a:t>
              </a:r>
            </a:p>
          </p:txBody>
        </p:sp>
        <p:sp>
          <p:nvSpPr>
            <p:cNvPr id="13333" name="TextBox 9"/>
            <p:cNvSpPr txBox="1">
              <a:spLocks noChangeArrowheads="1"/>
            </p:cNvSpPr>
            <p:nvPr/>
          </p:nvSpPr>
          <p:spPr bwMode="auto">
            <a:xfrm>
              <a:off x="3587674" y="2974302"/>
              <a:ext cx="1080120" cy="4668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Calibri" charset="0"/>
                  <a:ea typeface="ＭＳ Ｐゴシック" charset="0"/>
                  <a:cs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r>
                <a:rPr lang="en-US" sz="1200" b="1">
                  <a:solidFill>
                    <a:srgbClr val="007434"/>
                  </a:solidFill>
                  <a:latin typeface="Arial" charset="0"/>
                </a:rPr>
                <a:t>Yes</a:t>
              </a:r>
            </a:p>
          </p:txBody>
        </p:sp>
        <p:sp>
          <p:nvSpPr>
            <p:cNvPr id="13334" name="TextBox 10"/>
            <p:cNvSpPr txBox="1">
              <a:spLocks noChangeArrowheads="1"/>
            </p:cNvSpPr>
            <p:nvPr/>
          </p:nvSpPr>
          <p:spPr bwMode="auto">
            <a:xfrm>
              <a:off x="3971501" y="3338398"/>
              <a:ext cx="1080120" cy="4668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Calibri" charset="0"/>
                  <a:ea typeface="ＭＳ Ｐゴシック" charset="0"/>
                  <a:cs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r>
                <a:rPr lang="en-US" sz="1200" b="1">
                  <a:solidFill>
                    <a:srgbClr val="FF6600"/>
                  </a:solidFill>
                  <a:latin typeface="Arial" charset="0"/>
                </a:rPr>
                <a:t>Maybe</a:t>
              </a:r>
            </a:p>
          </p:txBody>
        </p:sp>
      </p:grpSp>
      <p:pic>
        <p:nvPicPr>
          <p:cNvPr id="13319" name="Picture 20"/>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596188" y="1700213"/>
            <a:ext cx="569912" cy="804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14"/>
          <p:cNvSpPr/>
          <p:nvPr/>
        </p:nvSpPr>
        <p:spPr>
          <a:xfrm>
            <a:off x="7343800" y="2276872"/>
            <a:ext cx="1440160" cy="461665"/>
          </a:xfrm>
          <a:prstGeom prst="rect">
            <a:avLst/>
          </a:prstGeom>
          <a:noFill/>
        </p:spPr>
        <p:txBody>
          <a:bodyPr>
            <a:spAutoFit/>
          </a:bodyPr>
          <a:lstStyle/>
          <a:p>
            <a:pPr algn="ctr">
              <a:defRPr/>
            </a:pPr>
            <a:r>
              <a:rPr lang="en-GB" sz="2400" b="1" dirty="0">
                <a:ln w="12700">
                  <a:solidFill>
                    <a:srgbClr val="000000"/>
                  </a:solidFill>
                  <a:prstDash val="solid"/>
                </a:ln>
                <a:solidFill>
                  <a:srgbClr val="B80000"/>
                </a:solidFill>
                <a:effectLst>
                  <a:outerShdw blurRad="41275" dist="20320" dir="1800000" algn="tl" rotWithShape="0">
                    <a:srgbClr val="000000">
                      <a:alpha val="40000"/>
                    </a:srgbClr>
                  </a:outerShdw>
                </a:effectLst>
                <a:latin typeface="Comic Sans MS"/>
                <a:cs typeface="Comic Sans MS"/>
              </a:rPr>
              <a:t>No!</a:t>
            </a:r>
          </a:p>
        </p:txBody>
      </p:sp>
      <p:pic>
        <p:nvPicPr>
          <p:cNvPr id="13321" name="Picture 2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995738" y="1773238"/>
            <a:ext cx="569912" cy="80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15"/>
          <p:cNvSpPr/>
          <p:nvPr/>
        </p:nvSpPr>
        <p:spPr>
          <a:xfrm>
            <a:off x="3203848" y="2348880"/>
            <a:ext cx="2160240" cy="461665"/>
          </a:xfrm>
          <a:prstGeom prst="rect">
            <a:avLst/>
          </a:prstGeom>
          <a:noFill/>
        </p:spPr>
        <p:txBody>
          <a:bodyPr>
            <a:spAutoFit/>
          </a:bodyPr>
          <a:lstStyle/>
          <a:p>
            <a:pPr algn="ctr">
              <a:defRPr/>
            </a:pPr>
            <a:r>
              <a:rPr lang="en-GB" sz="2400" b="1" dirty="0">
                <a:ln w="12700">
                  <a:solidFill>
                    <a:srgbClr val="000000"/>
                  </a:solidFill>
                  <a:prstDash val="solid"/>
                </a:ln>
                <a:solidFill>
                  <a:srgbClr val="FF6600"/>
                </a:solidFill>
                <a:effectLst>
                  <a:outerShdw blurRad="41275" dist="20320" dir="1800000" algn="tl" rotWithShape="0">
                    <a:srgbClr val="000000">
                      <a:alpha val="40000"/>
                    </a:srgbClr>
                  </a:outerShdw>
                </a:effectLst>
                <a:latin typeface="Comic Sans MS"/>
                <a:cs typeface="Comic Sans MS"/>
              </a:rPr>
              <a:t>Maybe?</a:t>
            </a:r>
          </a:p>
        </p:txBody>
      </p:sp>
      <p:pic>
        <p:nvPicPr>
          <p:cNvPr id="13323" name="Picture 2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00113" y="1773238"/>
            <a:ext cx="568325" cy="80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13"/>
          <p:cNvSpPr/>
          <p:nvPr/>
        </p:nvSpPr>
        <p:spPr>
          <a:xfrm>
            <a:off x="827584" y="2276872"/>
            <a:ext cx="864096" cy="461665"/>
          </a:xfrm>
          <a:prstGeom prst="rect">
            <a:avLst/>
          </a:prstGeom>
          <a:noFill/>
        </p:spPr>
        <p:txBody>
          <a:bodyPr>
            <a:spAutoFit/>
          </a:bodyPr>
          <a:lstStyle/>
          <a:p>
            <a:pPr algn="ctr">
              <a:defRPr/>
            </a:pPr>
            <a:r>
              <a:rPr lang="en-GB" sz="2400" b="1" dirty="0">
                <a:ln w="12700">
                  <a:solidFill>
                    <a:srgbClr val="000000"/>
                  </a:solidFill>
                  <a:prstDash val="solid"/>
                </a:ln>
                <a:solidFill>
                  <a:srgbClr val="007434"/>
                </a:solidFill>
                <a:effectLst>
                  <a:outerShdw blurRad="41275" dist="20320" dir="1800000" algn="tl" rotWithShape="0">
                    <a:srgbClr val="000000">
                      <a:alpha val="40000"/>
                    </a:srgbClr>
                  </a:outerShdw>
                </a:effectLst>
                <a:latin typeface="Comic Sans MS"/>
                <a:cs typeface="Comic Sans MS"/>
              </a:rPr>
              <a:t>Yes!</a:t>
            </a:r>
          </a:p>
        </p:txBody>
      </p:sp>
      <p:sp>
        <p:nvSpPr>
          <p:cNvPr id="25" name="Rounded Rectangle 24"/>
          <p:cNvSpPr>
            <a:spLocks noChangeArrowheads="1"/>
          </p:cNvSpPr>
          <p:nvPr/>
        </p:nvSpPr>
        <p:spPr bwMode="auto">
          <a:xfrm>
            <a:off x="179388" y="2852738"/>
            <a:ext cx="1871662" cy="2160587"/>
          </a:xfrm>
          <a:prstGeom prst="roundRect">
            <a:avLst>
              <a:gd name="adj" fmla="val 16667"/>
            </a:avLst>
          </a:prstGeom>
          <a:solidFill>
            <a:srgbClr val="007434"/>
          </a:solidFill>
          <a:ln>
            <a:noFill/>
          </a:ln>
          <a:effectLst>
            <a:outerShdw blurRad="40000" dist="23000" dir="5400000" rotWithShape="0">
              <a:srgbClr val="000000">
                <a:alpha val="34998"/>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p>
            <a:pPr marL="285750" indent="-285750" algn="ctr">
              <a:buFont typeface="Wingdings" charset="2"/>
              <a:buChar char="ü"/>
              <a:defRPr/>
            </a:pPr>
            <a:r>
              <a:rPr lang="en-US" sz="1400" dirty="0">
                <a:solidFill>
                  <a:schemeClr val="lt1"/>
                </a:solidFill>
                <a:latin typeface="Bell MT"/>
                <a:ea typeface="+mn-ea"/>
                <a:cs typeface="Bell MT"/>
              </a:rPr>
              <a:t>Why </a:t>
            </a:r>
            <a:r>
              <a:rPr lang="en-US" sz="1400" dirty="0" smtClean="0">
                <a:solidFill>
                  <a:schemeClr val="lt1"/>
                </a:solidFill>
                <a:latin typeface="Bell MT"/>
                <a:ea typeface="+mn-ea"/>
                <a:cs typeface="Bell MT"/>
              </a:rPr>
              <a:t>is it the best way?</a:t>
            </a:r>
            <a:endParaRPr lang="en-US" sz="1400" dirty="0">
              <a:solidFill>
                <a:schemeClr val="lt1"/>
              </a:solidFill>
              <a:latin typeface="Bell MT"/>
              <a:ea typeface="+mn-ea"/>
              <a:cs typeface="Bell MT"/>
            </a:endParaRPr>
          </a:p>
          <a:p>
            <a:pPr marL="285750" indent="-285750" algn="ctr">
              <a:buFont typeface="Wingdings" charset="2"/>
              <a:buChar char="ü"/>
              <a:defRPr/>
            </a:pPr>
            <a:r>
              <a:rPr lang="en-US" sz="1400" dirty="0" smtClean="0">
                <a:solidFill>
                  <a:schemeClr val="lt1"/>
                </a:solidFill>
                <a:latin typeface="Bell MT"/>
                <a:ea typeface="+mn-ea"/>
                <a:cs typeface="Bell MT"/>
              </a:rPr>
              <a:t>What are the most influential reasons?</a:t>
            </a:r>
            <a:endParaRPr lang="en-US" sz="1400" dirty="0">
              <a:solidFill>
                <a:schemeClr val="lt1"/>
              </a:solidFill>
              <a:latin typeface="Bell MT"/>
              <a:ea typeface="+mn-ea"/>
              <a:cs typeface="Bell MT"/>
            </a:endParaRPr>
          </a:p>
          <a:p>
            <a:pPr marL="285750" indent="-285750" algn="ctr">
              <a:buFont typeface="Wingdings" charset="2"/>
              <a:buChar char="ü"/>
              <a:defRPr/>
            </a:pPr>
            <a:r>
              <a:rPr lang="en-US" sz="1400" dirty="0">
                <a:solidFill>
                  <a:schemeClr val="lt1"/>
                </a:solidFill>
                <a:latin typeface="Bell MT"/>
                <a:ea typeface="+mn-ea"/>
                <a:cs typeface="Bell MT"/>
              </a:rPr>
              <a:t>What should we worry most about?</a:t>
            </a:r>
          </a:p>
        </p:txBody>
      </p:sp>
      <p:sp>
        <p:nvSpPr>
          <p:cNvPr id="26" name="Rounded Rectangle 25"/>
          <p:cNvSpPr>
            <a:spLocks noChangeArrowheads="1"/>
          </p:cNvSpPr>
          <p:nvPr/>
        </p:nvSpPr>
        <p:spPr bwMode="auto">
          <a:xfrm>
            <a:off x="6948488" y="2924175"/>
            <a:ext cx="1871662" cy="2160588"/>
          </a:xfrm>
          <a:prstGeom prst="roundRect">
            <a:avLst>
              <a:gd name="adj" fmla="val 16667"/>
            </a:avLst>
          </a:prstGeom>
          <a:solidFill>
            <a:srgbClr val="B90000"/>
          </a:solidFill>
          <a:ln>
            <a:noFill/>
          </a:ln>
          <a:effectLst>
            <a:outerShdw blurRad="40000" dist="23000" dir="5400000" rotWithShape="0">
              <a:srgbClr val="000000">
                <a:alpha val="34998"/>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p>
            <a:pPr marL="285750" indent="-285750" algn="ctr">
              <a:buFont typeface="Wingdings" charset="2"/>
              <a:buChar char="ü"/>
              <a:defRPr/>
            </a:pPr>
            <a:r>
              <a:rPr lang="en-US" sz="1400" dirty="0">
                <a:solidFill>
                  <a:schemeClr val="lt1"/>
                </a:solidFill>
                <a:latin typeface="Bell MT"/>
                <a:ea typeface="+mn-ea"/>
                <a:cs typeface="Bell MT"/>
              </a:rPr>
              <a:t>Why </a:t>
            </a:r>
            <a:r>
              <a:rPr lang="en-US" sz="1400" dirty="0" smtClean="0">
                <a:solidFill>
                  <a:schemeClr val="lt1"/>
                </a:solidFill>
                <a:latin typeface="Bell MT"/>
                <a:ea typeface="+mn-ea"/>
                <a:cs typeface="Bell MT"/>
              </a:rPr>
              <a:t>not?</a:t>
            </a:r>
            <a:endParaRPr lang="en-US" sz="1400" dirty="0">
              <a:solidFill>
                <a:schemeClr val="lt1"/>
              </a:solidFill>
              <a:latin typeface="Bell MT"/>
              <a:ea typeface="+mn-ea"/>
              <a:cs typeface="Bell MT"/>
            </a:endParaRPr>
          </a:p>
          <a:p>
            <a:pPr marL="285750" indent="-285750" algn="ctr">
              <a:buFont typeface="Wingdings" charset="2"/>
              <a:buChar char="ü"/>
              <a:defRPr/>
            </a:pPr>
            <a:r>
              <a:rPr lang="en-US" sz="1400" dirty="0" smtClean="0">
                <a:solidFill>
                  <a:schemeClr val="lt1"/>
                </a:solidFill>
                <a:latin typeface="Bell MT"/>
                <a:ea typeface="+mn-ea"/>
                <a:cs typeface="Bell MT"/>
              </a:rPr>
              <a:t>What is a better way?</a:t>
            </a:r>
            <a:endParaRPr lang="en-US" sz="1400" dirty="0">
              <a:solidFill>
                <a:schemeClr val="lt1"/>
              </a:solidFill>
              <a:latin typeface="Bell MT"/>
              <a:ea typeface="+mn-ea"/>
              <a:cs typeface="Bell MT"/>
            </a:endParaRPr>
          </a:p>
          <a:p>
            <a:pPr marL="285750" indent="-285750" algn="ctr">
              <a:buFont typeface="Wingdings" charset="2"/>
              <a:buChar char="ü"/>
              <a:defRPr/>
            </a:pPr>
            <a:r>
              <a:rPr lang="en-US" sz="1400" dirty="0" smtClean="0">
                <a:solidFill>
                  <a:schemeClr val="lt1"/>
                </a:solidFill>
                <a:latin typeface="Bell MT"/>
                <a:ea typeface="+mn-ea"/>
                <a:cs typeface="Bell MT"/>
              </a:rPr>
              <a:t>Which negatives particularly outweigh the positives? </a:t>
            </a:r>
            <a:endParaRPr lang="en-US" sz="1400" dirty="0">
              <a:solidFill>
                <a:schemeClr val="lt1"/>
              </a:solidFill>
              <a:latin typeface="Bell MT"/>
              <a:ea typeface="+mn-ea"/>
              <a:cs typeface="Bell MT"/>
            </a:endParaRPr>
          </a:p>
        </p:txBody>
      </p:sp>
      <p:sp>
        <p:nvSpPr>
          <p:cNvPr id="27" name="Rounded Rectangle 26"/>
          <p:cNvSpPr>
            <a:spLocks noChangeArrowheads="1"/>
          </p:cNvSpPr>
          <p:nvPr/>
        </p:nvSpPr>
        <p:spPr bwMode="auto">
          <a:xfrm>
            <a:off x="3348038" y="2924175"/>
            <a:ext cx="1871662" cy="2160588"/>
          </a:xfrm>
          <a:prstGeom prst="roundRect">
            <a:avLst>
              <a:gd name="adj" fmla="val 16667"/>
            </a:avLst>
          </a:prstGeom>
          <a:solidFill>
            <a:srgbClr val="FF6600"/>
          </a:solidFill>
          <a:ln>
            <a:noFill/>
          </a:ln>
          <a:effectLst>
            <a:outerShdw blurRad="40000" dist="23000" dir="5400000" rotWithShape="0">
              <a:srgbClr val="000000">
                <a:alpha val="34998"/>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p>
            <a:pPr marL="285750" indent="-285750" algn="ctr">
              <a:buFont typeface="Wingdings" charset="2"/>
              <a:buChar char="ü"/>
              <a:defRPr/>
            </a:pPr>
            <a:r>
              <a:rPr lang="en-US" sz="1400" dirty="0" smtClean="0">
                <a:solidFill>
                  <a:schemeClr val="lt1"/>
                </a:solidFill>
                <a:latin typeface="Bell MT"/>
                <a:ea typeface="+mn-ea"/>
                <a:cs typeface="Bell MT"/>
              </a:rPr>
              <a:t>What </a:t>
            </a:r>
            <a:r>
              <a:rPr lang="en-US" sz="1400" dirty="0">
                <a:solidFill>
                  <a:schemeClr val="lt1"/>
                </a:solidFill>
                <a:latin typeface="Bell MT"/>
                <a:ea typeface="+mn-ea"/>
                <a:cs typeface="Bell MT"/>
              </a:rPr>
              <a:t>is making you unsure?</a:t>
            </a:r>
          </a:p>
          <a:p>
            <a:pPr marL="285750" indent="-285750" algn="ctr">
              <a:buFont typeface="Wingdings" charset="2"/>
              <a:buChar char="ü"/>
              <a:defRPr/>
            </a:pPr>
            <a:r>
              <a:rPr lang="en-US" sz="1400" dirty="0">
                <a:solidFill>
                  <a:schemeClr val="lt1"/>
                </a:solidFill>
                <a:latin typeface="Bell MT"/>
                <a:ea typeface="+mn-ea"/>
                <a:cs typeface="Bell MT"/>
              </a:rPr>
              <a:t>What would it take for you to make a decision</a:t>
            </a:r>
            <a:r>
              <a:rPr lang="en-US" sz="1400" dirty="0" smtClean="0">
                <a:solidFill>
                  <a:schemeClr val="lt1"/>
                </a:solidFill>
                <a:latin typeface="Bell MT"/>
                <a:ea typeface="+mn-ea"/>
                <a:cs typeface="Bell MT"/>
              </a:rPr>
              <a:t>?</a:t>
            </a:r>
          </a:p>
          <a:p>
            <a:pPr marL="285750" indent="-285750" algn="ctr">
              <a:buFont typeface="Wingdings" charset="2"/>
              <a:buChar char="ü"/>
              <a:defRPr/>
            </a:pPr>
            <a:r>
              <a:rPr lang="en-US" sz="1400" dirty="0" smtClean="0">
                <a:solidFill>
                  <a:schemeClr val="lt1"/>
                </a:solidFill>
                <a:latin typeface="Bell MT"/>
                <a:cs typeface="Bell MT"/>
              </a:rPr>
              <a:t>What are both sides of the argument?</a:t>
            </a:r>
            <a:endParaRPr lang="en-US" sz="1400" dirty="0">
              <a:solidFill>
                <a:schemeClr val="lt1"/>
              </a:solidFill>
              <a:latin typeface="Bell MT"/>
              <a:ea typeface="+mn-ea"/>
              <a:cs typeface="Bell MT"/>
            </a:endParaRPr>
          </a:p>
        </p:txBody>
      </p:sp>
      <p:sp>
        <p:nvSpPr>
          <p:cNvPr id="13328" name="Rectangle 29"/>
          <p:cNvSpPr>
            <a:spLocks noChangeArrowheads="1"/>
          </p:cNvSpPr>
          <p:nvPr/>
        </p:nvSpPr>
        <p:spPr bwMode="auto">
          <a:xfrm>
            <a:off x="2916238" y="5445125"/>
            <a:ext cx="4965700" cy="1015663"/>
          </a:xfrm>
          <a:prstGeom prst="rect">
            <a:avLst/>
          </a:prstGeom>
          <a:noFill/>
          <a:ln w="9525">
            <a:solidFill>
              <a:srgbClr val="FFC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p>
            <a:pPr marL="342900" indent="-342900">
              <a:buFontTx/>
              <a:buAutoNum type="arabicPeriod"/>
            </a:pPr>
            <a:r>
              <a:rPr lang="en-GB" sz="1200" dirty="0" smtClean="0">
                <a:latin typeface="Bell MT" charset="0"/>
              </a:rPr>
              <a:t>What are the advantages of </a:t>
            </a:r>
            <a:r>
              <a:rPr lang="en-GB" sz="1200" dirty="0" smtClean="0">
                <a:latin typeface="Bell MT" charset="0"/>
              </a:rPr>
              <a:t>development in the tropical rainforest?</a:t>
            </a:r>
            <a:endParaRPr lang="en-GB" sz="1200" dirty="0" smtClean="0">
              <a:latin typeface="Bell MT" charset="0"/>
            </a:endParaRPr>
          </a:p>
          <a:p>
            <a:pPr marL="342900" indent="-342900">
              <a:buFontTx/>
              <a:buAutoNum type="arabicPeriod"/>
            </a:pPr>
            <a:r>
              <a:rPr lang="en-GB" sz="1200" dirty="0" smtClean="0">
                <a:latin typeface="Bell MT" charset="0"/>
              </a:rPr>
              <a:t>What are the disadvantages of </a:t>
            </a:r>
            <a:r>
              <a:rPr lang="en-GB" sz="1200" dirty="0" smtClean="0">
                <a:latin typeface="Bell MT" charset="0"/>
              </a:rPr>
              <a:t>development in the tropical rainforest?</a:t>
            </a:r>
            <a:endParaRPr lang="en-GB" sz="1200" dirty="0" smtClean="0">
              <a:latin typeface="Bell MT" charset="0"/>
            </a:endParaRPr>
          </a:p>
          <a:p>
            <a:pPr marL="342900" indent="-342900">
              <a:buFontTx/>
              <a:buAutoNum type="arabicPeriod"/>
            </a:pPr>
            <a:r>
              <a:rPr lang="en-GB" sz="1200" dirty="0" smtClean="0">
                <a:latin typeface="Bell MT" charset="0"/>
              </a:rPr>
              <a:t>What are the conditions like in </a:t>
            </a:r>
            <a:r>
              <a:rPr lang="en-GB" sz="1200" dirty="0" smtClean="0">
                <a:latin typeface="Bell MT" charset="0"/>
              </a:rPr>
              <a:t>the tropical rainforest?</a:t>
            </a:r>
            <a:endParaRPr lang="en-GB" sz="1200" dirty="0" smtClean="0">
              <a:latin typeface="Bell MT" charset="0"/>
            </a:endParaRPr>
          </a:p>
          <a:p>
            <a:pPr marL="342900" indent="-342900">
              <a:buFontTx/>
              <a:buAutoNum type="arabicPeriod"/>
            </a:pPr>
            <a:r>
              <a:rPr lang="en-GB" sz="1200" dirty="0" smtClean="0">
                <a:latin typeface="Bell MT" charset="0"/>
              </a:rPr>
              <a:t>What examples can you use to illustrate the advantages and disadvantages?</a:t>
            </a:r>
            <a:endParaRPr lang="en-GB" sz="1200" dirty="0">
              <a:latin typeface="Bell MT" charset="0"/>
            </a:endParaRPr>
          </a:p>
        </p:txBody>
      </p:sp>
      <p:pic>
        <p:nvPicPr>
          <p:cNvPr id="13329" name="Picture 30"/>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042988" y="5373688"/>
            <a:ext cx="981075" cy="979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Rectangle 31"/>
          <p:cNvSpPr/>
          <p:nvPr/>
        </p:nvSpPr>
        <p:spPr>
          <a:xfrm>
            <a:off x="107504" y="6381328"/>
            <a:ext cx="2736304" cy="369332"/>
          </a:xfrm>
          <a:prstGeom prst="rect">
            <a:avLst/>
          </a:prstGeom>
          <a:noFill/>
        </p:spPr>
        <p:txBody>
          <a:bodyPr>
            <a:spAutoFit/>
          </a:bodyPr>
          <a:lstStyle/>
          <a:p>
            <a:pPr algn="ctr">
              <a:defRPr/>
            </a:pPr>
            <a:r>
              <a:rPr lang="en-GB" b="1" dirty="0">
                <a:ln w="12700">
                  <a:solidFill>
                    <a:srgbClr val="000000"/>
                  </a:solidFill>
                  <a:prstDash val="solid"/>
                </a:ln>
                <a:solidFill>
                  <a:srgbClr val="FFFF00"/>
                </a:solidFill>
                <a:effectLst>
                  <a:outerShdw blurRad="41275" dist="20320" dir="1800000" algn="tl" rotWithShape="0">
                    <a:srgbClr val="000000">
                      <a:alpha val="40000"/>
                    </a:srgbClr>
                  </a:outerShdw>
                </a:effectLst>
                <a:latin typeface="Comic Sans MS"/>
                <a:cs typeface="Comic Sans MS"/>
              </a:rPr>
              <a:t>How can you decide?</a:t>
            </a:r>
          </a:p>
        </p:txBody>
      </p:sp>
      <p:sp>
        <p:nvSpPr>
          <p:cNvPr id="23" name="Rectangle 22"/>
          <p:cNvSpPr/>
          <p:nvPr/>
        </p:nvSpPr>
        <p:spPr>
          <a:xfrm>
            <a:off x="263909" y="808543"/>
            <a:ext cx="7463657" cy="830997"/>
          </a:xfrm>
          <a:prstGeom prst="rect">
            <a:avLst/>
          </a:prstGeom>
          <a:noFill/>
        </p:spPr>
        <p:txBody>
          <a:bodyPr wrap="square">
            <a:spAutoFit/>
          </a:bodyPr>
          <a:lstStyle/>
          <a:p>
            <a:pPr algn="ctr">
              <a:defRPr/>
            </a:pPr>
            <a:r>
              <a:rPr lang="en-GB" sz="2400" b="1" dirty="0" smtClean="0">
                <a:ln w="12700">
                  <a:solidFill>
                    <a:srgbClr val="000000"/>
                  </a:solidFill>
                  <a:prstDash val="solid"/>
                </a:ln>
                <a:solidFill>
                  <a:schemeClr val="tx2">
                    <a:lumMod val="60000"/>
                    <a:lumOff val="40000"/>
                  </a:schemeClr>
                </a:solidFill>
                <a:effectLst>
                  <a:outerShdw blurRad="41275" dist="20320" dir="1800000" algn="tl" rotWithShape="0">
                    <a:srgbClr val="000000">
                      <a:alpha val="40000"/>
                    </a:srgbClr>
                  </a:outerShdw>
                </a:effectLst>
                <a:latin typeface="Comic Sans MS"/>
                <a:cs typeface="Comic Sans MS"/>
              </a:rPr>
              <a:t>“All development in the Rainforest should be stopped”</a:t>
            </a:r>
            <a:endParaRPr lang="en-GB" sz="2400" b="1" dirty="0">
              <a:ln w="12700">
                <a:solidFill>
                  <a:srgbClr val="000000"/>
                </a:solidFill>
                <a:prstDash val="solid"/>
              </a:ln>
              <a:solidFill>
                <a:schemeClr val="tx2">
                  <a:lumMod val="60000"/>
                  <a:lumOff val="40000"/>
                </a:schemeClr>
              </a:solidFill>
              <a:effectLst>
                <a:outerShdw blurRad="41275" dist="20320" dir="1800000" algn="tl" rotWithShape="0">
                  <a:srgbClr val="000000">
                    <a:alpha val="40000"/>
                  </a:srgbClr>
                </a:outerShdw>
              </a:effectLst>
              <a:latin typeface="Comic Sans MS"/>
              <a:cs typeface="Comic Sans MS"/>
            </a:endParaRPr>
          </a:p>
        </p:txBody>
      </p:sp>
      <p:sp>
        <p:nvSpPr>
          <p:cNvPr id="24" name="Rectangle 23"/>
          <p:cNvSpPr/>
          <p:nvPr/>
        </p:nvSpPr>
        <p:spPr>
          <a:xfrm>
            <a:off x="0" y="36387"/>
            <a:ext cx="1957917" cy="523220"/>
          </a:xfrm>
          <a:prstGeom prst="rect">
            <a:avLst/>
          </a:prstGeom>
          <a:noFill/>
        </p:spPr>
        <p:txBody>
          <a:bodyPr wrap="square">
            <a:spAutoFit/>
          </a:bodyPr>
          <a:lstStyle/>
          <a:p>
            <a:pPr algn="ctr">
              <a:defRPr/>
            </a:pPr>
            <a:r>
              <a:rPr lang="en-GB" sz="2800" b="1" dirty="0" smtClean="0">
                <a:ln w="12700">
                  <a:solidFill>
                    <a:srgbClr val="000000"/>
                  </a:solidFill>
                  <a:prstDash val="solid"/>
                </a:ln>
                <a:solidFill>
                  <a:srgbClr val="3366FF"/>
                </a:solidFill>
                <a:effectLst>
                  <a:outerShdw blurRad="41275" dist="20320" dir="1800000" algn="tl" rotWithShape="0">
                    <a:srgbClr val="000000">
                      <a:alpha val="40000"/>
                    </a:srgbClr>
                  </a:outerShdw>
                </a:effectLst>
                <a:latin typeface="Comic Sans MS"/>
                <a:cs typeface="Comic Sans MS"/>
              </a:rPr>
              <a:t>Starter</a:t>
            </a:r>
            <a:endParaRPr lang="en-GB" sz="2800" b="1" dirty="0">
              <a:ln w="12700">
                <a:solidFill>
                  <a:srgbClr val="000000"/>
                </a:solidFill>
                <a:prstDash val="solid"/>
              </a:ln>
              <a:solidFill>
                <a:srgbClr val="3366FF"/>
              </a:solidFill>
              <a:effectLst>
                <a:outerShdw blurRad="41275" dist="20320" dir="1800000" algn="tl" rotWithShape="0">
                  <a:srgbClr val="000000">
                    <a:alpha val="40000"/>
                  </a:srgbClr>
                </a:outerShdw>
              </a:effectLst>
              <a:latin typeface="Comic Sans MS"/>
              <a:cs typeface="Comic Sans MS"/>
            </a:endParaRPr>
          </a:p>
        </p:txBody>
      </p:sp>
      <p:sp>
        <p:nvSpPr>
          <p:cNvPr id="28" name="Rounded Rectangle 27"/>
          <p:cNvSpPr/>
          <p:nvPr/>
        </p:nvSpPr>
        <p:spPr>
          <a:xfrm>
            <a:off x="1957917" y="65473"/>
            <a:ext cx="5638271" cy="523220"/>
          </a:xfrm>
          <a:prstGeom prst="roundRect">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smtClean="0">
                <a:solidFill>
                  <a:schemeClr val="tx1"/>
                </a:solidFill>
                <a:latin typeface="Bell MT"/>
                <a:cs typeface="Bell MT"/>
              </a:rPr>
              <a:t>Decide where you stand on the decision line in relation to the statement. Be prepared to justify!</a:t>
            </a:r>
            <a:endParaRPr lang="en-US" sz="1600" dirty="0">
              <a:solidFill>
                <a:schemeClr val="tx1"/>
              </a:solidFill>
              <a:latin typeface="Bell MT"/>
              <a:cs typeface="Bell MT"/>
            </a:endParaRPr>
          </a:p>
        </p:txBody>
      </p:sp>
    </p:spTree>
    <p:extLst>
      <p:ext uri="{BB962C8B-B14F-4D97-AF65-F5344CB8AC3E}">
        <p14:creationId xmlns:p14="http://schemas.microsoft.com/office/powerpoint/2010/main" val="77191445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20743"/>
            <a:ext cx="9144000" cy="461665"/>
          </a:xfrm>
          <a:prstGeom prst="rect">
            <a:avLst/>
          </a:prstGeom>
          <a:noFill/>
        </p:spPr>
        <p:txBody>
          <a:bodyPr wrap="square">
            <a:spAutoFit/>
          </a:bodyPr>
          <a:lstStyle/>
          <a:p>
            <a:pPr algn="ctr">
              <a:defRPr/>
            </a:pPr>
            <a:r>
              <a:rPr lang="en-GB" sz="2400" b="1" dirty="0" smtClean="0">
                <a:ln w="12700">
                  <a:solidFill>
                    <a:srgbClr val="000000"/>
                  </a:solidFill>
                  <a:prstDash val="solid"/>
                </a:ln>
                <a:solidFill>
                  <a:srgbClr val="3366FF"/>
                </a:solidFill>
                <a:effectLst>
                  <a:outerShdw blurRad="41275" dist="20320" dir="1800000" algn="tl" rotWithShape="0">
                    <a:srgbClr val="000000">
                      <a:alpha val="40000"/>
                    </a:srgbClr>
                  </a:outerShdw>
                </a:effectLst>
                <a:latin typeface="Comic Sans MS"/>
                <a:cs typeface="Comic Sans MS"/>
              </a:rPr>
              <a:t>What’s the scale of the issue?</a:t>
            </a:r>
            <a:endParaRPr lang="en-GB" sz="2400" b="1" dirty="0">
              <a:ln w="12700">
                <a:solidFill>
                  <a:srgbClr val="000000"/>
                </a:solidFill>
                <a:prstDash val="solid"/>
              </a:ln>
              <a:solidFill>
                <a:srgbClr val="3366FF"/>
              </a:solidFill>
              <a:effectLst>
                <a:outerShdw blurRad="41275" dist="20320" dir="1800000" algn="tl" rotWithShape="0">
                  <a:srgbClr val="000000">
                    <a:alpha val="40000"/>
                  </a:srgbClr>
                </a:outerShdw>
              </a:effectLst>
              <a:latin typeface="Comic Sans MS"/>
              <a:cs typeface="Comic Sans MS"/>
            </a:endParaRPr>
          </a:p>
        </p:txBody>
      </p:sp>
      <p:pic>
        <p:nvPicPr>
          <p:cNvPr id="2" name="Picture 1"/>
          <p:cNvPicPr>
            <a:picLocks noChangeAspect="1"/>
          </p:cNvPicPr>
          <p:nvPr/>
        </p:nvPicPr>
        <p:blipFill>
          <a:blip r:embed="rId2"/>
          <a:stretch>
            <a:fillRect/>
          </a:stretch>
        </p:blipFill>
        <p:spPr>
          <a:xfrm>
            <a:off x="254000" y="576601"/>
            <a:ext cx="2634859" cy="2171700"/>
          </a:xfrm>
          <a:prstGeom prst="rect">
            <a:avLst/>
          </a:prstGeom>
        </p:spPr>
      </p:pic>
      <p:pic>
        <p:nvPicPr>
          <p:cNvPr id="6" name="Picture 5"/>
          <p:cNvPicPr/>
          <p:nvPr/>
        </p:nvPicPr>
        <p:blipFill rotWithShape="1">
          <a:blip r:embed="rId3">
            <a:extLst>
              <a:ext uri="{BEBA8EAE-BF5A-486C-A8C5-ECC9F3942E4B}">
                <a14:imgProps xmlns:a14="http://schemas.microsoft.com/office/drawing/2010/main">
                  <a14:imgLayer r:embed="rId4">
                    <a14:imgEffect>
                      <a14:backgroundRemoval t="9579" b="89720" l="9712" r="72534"/>
                    </a14:imgEffect>
                  </a14:imgLayer>
                </a14:imgProps>
              </a:ext>
              <a:ext uri="{28A0092B-C50C-407E-A947-70E740481C1C}">
                <a14:useLocalDpi xmlns:a14="http://schemas.microsoft.com/office/drawing/2010/main" val="0"/>
              </a:ext>
            </a:extLst>
          </a:blip>
          <a:srcRect l="7831" t="16932" r="29317" b="22186"/>
          <a:stretch/>
        </p:blipFill>
        <p:spPr bwMode="auto">
          <a:xfrm>
            <a:off x="0" y="2748301"/>
            <a:ext cx="3096683" cy="2042582"/>
          </a:xfrm>
          <a:prstGeom prst="rect">
            <a:avLst/>
          </a:prstGeom>
          <a:noFill/>
          <a:ln>
            <a:noFill/>
          </a:ln>
        </p:spPr>
      </p:pic>
      <p:pic>
        <p:nvPicPr>
          <p:cNvPr id="5" name="Picture 4"/>
          <p:cNvPicPr>
            <a:picLocks noChangeAspect="1"/>
          </p:cNvPicPr>
          <p:nvPr/>
        </p:nvPicPr>
        <p:blipFill>
          <a:blip r:embed="rId5"/>
          <a:stretch>
            <a:fillRect/>
          </a:stretch>
        </p:blipFill>
        <p:spPr>
          <a:xfrm>
            <a:off x="5620420" y="4566538"/>
            <a:ext cx="3270249" cy="2180166"/>
          </a:xfrm>
          <a:prstGeom prst="rect">
            <a:avLst/>
          </a:prstGeom>
        </p:spPr>
      </p:pic>
      <p:sp>
        <p:nvSpPr>
          <p:cNvPr id="7" name="Rounded Rectangle 6"/>
          <p:cNvSpPr/>
          <p:nvPr/>
        </p:nvSpPr>
        <p:spPr>
          <a:xfrm>
            <a:off x="254000" y="4868332"/>
            <a:ext cx="317500" cy="296334"/>
          </a:xfrm>
          <a:prstGeom prst="roundRect">
            <a:avLst/>
          </a:prstGeom>
          <a:solidFill>
            <a:srgbClr val="3A589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ounded Rectangle 7"/>
          <p:cNvSpPr/>
          <p:nvPr/>
        </p:nvSpPr>
        <p:spPr>
          <a:xfrm>
            <a:off x="254000" y="5259574"/>
            <a:ext cx="317500" cy="296334"/>
          </a:xfrm>
          <a:prstGeom prst="roundRect">
            <a:avLst/>
          </a:prstGeom>
          <a:solidFill>
            <a:srgbClr val="3888A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ounded Rectangle 8"/>
          <p:cNvSpPr/>
          <p:nvPr/>
        </p:nvSpPr>
        <p:spPr>
          <a:xfrm>
            <a:off x="254000" y="5656621"/>
            <a:ext cx="317500" cy="296334"/>
          </a:xfrm>
          <a:prstGeom prst="roundRect">
            <a:avLst/>
          </a:prstGeom>
          <a:solidFill>
            <a:srgbClr val="69407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ounded Rectangle 9"/>
          <p:cNvSpPr/>
          <p:nvPr/>
        </p:nvSpPr>
        <p:spPr>
          <a:xfrm>
            <a:off x="254000" y="6015226"/>
            <a:ext cx="317500" cy="296334"/>
          </a:xfrm>
          <a:prstGeom prst="roundRect">
            <a:avLst/>
          </a:prstGeom>
          <a:solidFill>
            <a:srgbClr val="AF2B2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ounded Rectangle 10"/>
          <p:cNvSpPr/>
          <p:nvPr/>
        </p:nvSpPr>
        <p:spPr>
          <a:xfrm>
            <a:off x="254000" y="6454605"/>
            <a:ext cx="317500" cy="296334"/>
          </a:xfrm>
          <a:prstGeom prst="roundRect">
            <a:avLst/>
          </a:prstGeom>
          <a:solidFill>
            <a:srgbClr val="889E1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p:cNvSpPr txBox="1"/>
          <p:nvPr/>
        </p:nvSpPr>
        <p:spPr>
          <a:xfrm>
            <a:off x="571500" y="4868332"/>
            <a:ext cx="1947333" cy="307777"/>
          </a:xfrm>
          <a:prstGeom prst="rect">
            <a:avLst/>
          </a:prstGeom>
          <a:noFill/>
        </p:spPr>
        <p:txBody>
          <a:bodyPr wrap="square" rtlCol="0">
            <a:spAutoFit/>
          </a:bodyPr>
          <a:lstStyle/>
          <a:p>
            <a:r>
              <a:rPr lang="en-US" sz="1400" dirty="0" smtClean="0">
                <a:latin typeface="Bell MT"/>
                <a:cs typeface="Bell MT"/>
              </a:rPr>
              <a:t>Cattle ranching</a:t>
            </a:r>
            <a:endParaRPr lang="en-US" sz="1400" dirty="0">
              <a:latin typeface="Bell MT"/>
              <a:cs typeface="Bell MT"/>
            </a:endParaRPr>
          </a:p>
        </p:txBody>
      </p:sp>
      <p:sp>
        <p:nvSpPr>
          <p:cNvPr id="13" name="TextBox 12"/>
          <p:cNvSpPr txBox="1"/>
          <p:nvPr/>
        </p:nvSpPr>
        <p:spPr>
          <a:xfrm>
            <a:off x="571500" y="5248131"/>
            <a:ext cx="1947333" cy="307777"/>
          </a:xfrm>
          <a:prstGeom prst="rect">
            <a:avLst/>
          </a:prstGeom>
          <a:noFill/>
        </p:spPr>
        <p:txBody>
          <a:bodyPr wrap="square" rtlCol="0">
            <a:spAutoFit/>
          </a:bodyPr>
          <a:lstStyle/>
          <a:p>
            <a:r>
              <a:rPr lang="en-US" sz="1400" dirty="0" smtClean="0">
                <a:latin typeface="Bell MT"/>
                <a:cs typeface="Bell MT"/>
              </a:rPr>
              <a:t>Logging</a:t>
            </a:r>
            <a:endParaRPr lang="en-US" sz="1400" dirty="0">
              <a:latin typeface="Bell MT"/>
              <a:cs typeface="Bell MT"/>
            </a:endParaRPr>
          </a:p>
        </p:txBody>
      </p:sp>
      <p:sp>
        <p:nvSpPr>
          <p:cNvPr id="14" name="TextBox 13"/>
          <p:cNvSpPr txBox="1"/>
          <p:nvPr/>
        </p:nvSpPr>
        <p:spPr>
          <a:xfrm>
            <a:off x="571500" y="5656621"/>
            <a:ext cx="1947333" cy="307777"/>
          </a:xfrm>
          <a:prstGeom prst="rect">
            <a:avLst/>
          </a:prstGeom>
          <a:noFill/>
        </p:spPr>
        <p:txBody>
          <a:bodyPr wrap="square" rtlCol="0">
            <a:spAutoFit/>
          </a:bodyPr>
          <a:lstStyle/>
          <a:p>
            <a:r>
              <a:rPr lang="en-US" sz="1400" dirty="0" smtClean="0">
                <a:latin typeface="Bell MT"/>
                <a:cs typeface="Bell MT"/>
              </a:rPr>
              <a:t>Commercial agriculture</a:t>
            </a:r>
            <a:endParaRPr lang="en-US" sz="1400" dirty="0">
              <a:latin typeface="Bell MT"/>
              <a:cs typeface="Bell MT"/>
            </a:endParaRPr>
          </a:p>
        </p:txBody>
      </p:sp>
      <p:sp>
        <p:nvSpPr>
          <p:cNvPr id="15" name="TextBox 14"/>
          <p:cNvSpPr txBox="1"/>
          <p:nvPr/>
        </p:nvSpPr>
        <p:spPr>
          <a:xfrm>
            <a:off x="571500" y="6036391"/>
            <a:ext cx="1947333" cy="307777"/>
          </a:xfrm>
          <a:prstGeom prst="rect">
            <a:avLst/>
          </a:prstGeom>
          <a:noFill/>
        </p:spPr>
        <p:txBody>
          <a:bodyPr wrap="square" rtlCol="0">
            <a:spAutoFit/>
          </a:bodyPr>
          <a:lstStyle/>
          <a:p>
            <a:r>
              <a:rPr lang="en-US" sz="1400" dirty="0" smtClean="0">
                <a:latin typeface="Bell MT"/>
                <a:cs typeface="Bell MT"/>
              </a:rPr>
              <a:t>Small scale agriculture</a:t>
            </a:r>
            <a:endParaRPr lang="en-US" sz="1400" dirty="0">
              <a:latin typeface="Bell MT"/>
              <a:cs typeface="Bell MT"/>
            </a:endParaRPr>
          </a:p>
        </p:txBody>
      </p:sp>
      <p:sp>
        <p:nvSpPr>
          <p:cNvPr id="16" name="TextBox 15"/>
          <p:cNvSpPr txBox="1"/>
          <p:nvPr/>
        </p:nvSpPr>
        <p:spPr>
          <a:xfrm>
            <a:off x="571500" y="6474911"/>
            <a:ext cx="1947333" cy="307777"/>
          </a:xfrm>
          <a:prstGeom prst="rect">
            <a:avLst/>
          </a:prstGeom>
          <a:noFill/>
        </p:spPr>
        <p:txBody>
          <a:bodyPr wrap="square" rtlCol="0">
            <a:spAutoFit/>
          </a:bodyPr>
          <a:lstStyle/>
          <a:p>
            <a:r>
              <a:rPr lang="en-US" sz="1400" dirty="0" smtClean="0">
                <a:latin typeface="Bell MT"/>
                <a:cs typeface="Bell MT"/>
              </a:rPr>
              <a:t>Other</a:t>
            </a:r>
            <a:endParaRPr lang="en-US" sz="1400" dirty="0">
              <a:latin typeface="Bell MT"/>
              <a:cs typeface="Bell MT"/>
            </a:endParaRPr>
          </a:p>
        </p:txBody>
      </p:sp>
      <p:sp>
        <p:nvSpPr>
          <p:cNvPr id="17" name="TextBox 16"/>
          <p:cNvSpPr txBox="1"/>
          <p:nvPr/>
        </p:nvSpPr>
        <p:spPr>
          <a:xfrm>
            <a:off x="3009509" y="445560"/>
            <a:ext cx="5881160" cy="4278094"/>
          </a:xfrm>
          <a:prstGeom prst="rect">
            <a:avLst/>
          </a:prstGeom>
          <a:noFill/>
        </p:spPr>
        <p:txBody>
          <a:bodyPr wrap="square" rtlCol="0">
            <a:spAutoFit/>
          </a:bodyPr>
          <a:lstStyle/>
          <a:p>
            <a:pPr algn="just"/>
            <a:r>
              <a:rPr lang="en-US" sz="1600" dirty="0" smtClean="0">
                <a:latin typeface="Bell MT"/>
                <a:cs typeface="Bell MT"/>
              </a:rPr>
              <a:t>There are 62 countries with a tropical rainforest within their borders. It is estimated about half the world’s tropical rainforest has now been cleared. </a:t>
            </a:r>
          </a:p>
          <a:p>
            <a:pPr algn="just"/>
            <a:r>
              <a:rPr lang="en-US" sz="1600" dirty="0" smtClean="0">
                <a:latin typeface="Bell MT"/>
                <a:cs typeface="Bell MT"/>
              </a:rPr>
              <a:t>As the graph below shows during the first decade of the twenty first century rates of deforestation increased. However, the rates are now decreasing, most encouragingly this happened in Brazil, where the rate of deforestation has fallen to a record low. This is most likely the result of the fact that half of Brazil’s remaining rainforest now has some form of protection. The clearance that is still occurring in the Amazon is mostly to the south. This is the part of the rainforest that is most accessible from Brazil’s cities. </a:t>
            </a:r>
          </a:p>
          <a:p>
            <a:pPr algn="just"/>
            <a:r>
              <a:rPr lang="en-US" sz="1600" dirty="0" smtClean="0">
                <a:latin typeface="Bell MT"/>
                <a:cs typeface="Bell MT"/>
              </a:rPr>
              <a:t>For centauries the rainforest has been used and lived in by indigenous tribes, however their uses do not do lasting damage to the forest. Human use of the rainforest does not always lead to deforestation. In many cases it leads to forest degradation, where the forest ecosystem is change in a negative way and its supply of resources declines. </a:t>
            </a:r>
            <a:endParaRPr lang="en-US" sz="1600" dirty="0">
              <a:latin typeface="Bell MT"/>
              <a:cs typeface="Bell MT"/>
            </a:endParaRPr>
          </a:p>
        </p:txBody>
      </p:sp>
      <p:sp>
        <p:nvSpPr>
          <p:cNvPr id="18" name="Rounded Rectangle 17"/>
          <p:cNvSpPr/>
          <p:nvPr/>
        </p:nvSpPr>
        <p:spPr>
          <a:xfrm>
            <a:off x="3096684" y="4995334"/>
            <a:ext cx="2374900" cy="1479578"/>
          </a:xfrm>
          <a:prstGeom prst="roundRect">
            <a:avLst/>
          </a:prstGeom>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smtClean="0">
                <a:solidFill>
                  <a:schemeClr val="tx1"/>
                </a:solidFill>
                <a:latin typeface="Bell MT"/>
                <a:cs typeface="Bell MT"/>
              </a:rPr>
              <a:t>Describe and explain the how the rate of deforestation is changing using the Amazon as an example.</a:t>
            </a:r>
            <a:endParaRPr lang="en-US" sz="1600" dirty="0">
              <a:solidFill>
                <a:schemeClr val="tx1"/>
              </a:solidFill>
              <a:latin typeface="Bell MT"/>
              <a:cs typeface="Bell MT"/>
            </a:endParaRPr>
          </a:p>
        </p:txBody>
      </p:sp>
      <p:pic>
        <p:nvPicPr>
          <p:cNvPr id="3" name="Picture 2"/>
          <p:cNvPicPr>
            <a:picLocks noChangeAspect="1"/>
          </p:cNvPicPr>
          <p:nvPr/>
        </p:nvPicPr>
        <p:blipFill>
          <a:blip r:embed="rId6"/>
          <a:stretch>
            <a:fillRect/>
          </a:stretch>
        </p:blipFill>
        <p:spPr>
          <a:xfrm>
            <a:off x="2797799" y="4578341"/>
            <a:ext cx="597768" cy="597768"/>
          </a:xfrm>
          <a:prstGeom prst="rect">
            <a:avLst/>
          </a:prstGeom>
        </p:spPr>
      </p:pic>
    </p:spTree>
    <p:extLst>
      <p:ext uri="{BB962C8B-B14F-4D97-AF65-F5344CB8AC3E}">
        <p14:creationId xmlns:p14="http://schemas.microsoft.com/office/powerpoint/2010/main" val="13775631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20743"/>
            <a:ext cx="9144000" cy="461665"/>
          </a:xfrm>
          <a:prstGeom prst="rect">
            <a:avLst/>
          </a:prstGeom>
          <a:noFill/>
        </p:spPr>
        <p:txBody>
          <a:bodyPr wrap="square">
            <a:spAutoFit/>
          </a:bodyPr>
          <a:lstStyle/>
          <a:p>
            <a:pPr algn="ctr">
              <a:defRPr/>
            </a:pPr>
            <a:r>
              <a:rPr lang="en-GB" sz="2400" b="1" dirty="0" smtClean="0">
                <a:ln w="12700">
                  <a:solidFill>
                    <a:srgbClr val="000000"/>
                  </a:solidFill>
                  <a:prstDash val="solid"/>
                </a:ln>
                <a:solidFill>
                  <a:srgbClr val="3366FF"/>
                </a:solidFill>
                <a:effectLst>
                  <a:outerShdw blurRad="41275" dist="20320" dir="1800000" algn="tl" rotWithShape="0">
                    <a:srgbClr val="000000">
                      <a:alpha val="40000"/>
                    </a:srgbClr>
                  </a:outerShdw>
                </a:effectLst>
                <a:latin typeface="Comic Sans MS"/>
                <a:cs typeface="Comic Sans MS"/>
              </a:rPr>
              <a:t>What’s the scale of the issue?</a:t>
            </a:r>
            <a:endParaRPr lang="en-GB" sz="2400" b="1" dirty="0">
              <a:ln w="12700">
                <a:solidFill>
                  <a:srgbClr val="000000"/>
                </a:solidFill>
                <a:prstDash val="solid"/>
              </a:ln>
              <a:solidFill>
                <a:srgbClr val="3366FF"/>
              </a:solidFill>
              <a:effectLst>
                <a:outerShdw blurRad="41275" dist="20320" dir="1800000" algn="tl" rotWithShape="0">
                  <a:srgbClr val="000000">
                    <a:alpha val="40000"/>
                  </a:srgbClr>
                </a:outerShdw>
              </a:effectLst>
              <a:latin typeface="Comic Sans MS"/>
              <a:cs typeface="Comic Sans MS"/>
            </a:endParaRPr>
          </a:p>
        </p:txBody>
      </p:sp>
      <p:pic>
        <p:nvPicPr>
          <p:cNvPr id="2" name="Picture 1"/>
          <p:cNvPicPr>
            <a:picLocks noChangeAspect="1"/>
          </p:cNvPicPr>
          <p:nvPr/>
        </p:nvPicPr>
        <p:blipFill>
          <a:blip r:embed="rId2"/>
          <a:stretch>
            <a:fillRect/>
          </a:stretch>
        </p:blipFill>
        <p:spPr>
          <a:xfrm>
            <a:off x="254000" y="576601"/>
            <a:ext cx="2634859" cy="2171700"/>
          </a:xfrm>
          <a:prstGeom prst="rect">
            <a:avLst/>
          </a:prstGeom>
        </p:spPr>
      </p:pic>
      <p:pic>
        <p:nvPicPr>
          <p:cNvPr id="6" name="Picture 5"/>
          <p:cNvPicPr/>
          <p:nvPr/>
        </p:nvPicPr>
        <p:blipFill rotWithShape="1">
          <a:blip r:embed="rId3">
            <a:extLst>
              <a:ext uri="{BEBA8EAE-BF5A-486C-A8C5-ECC9F3942E4B}">
                <a14:imgProps xmlns:a14="http://schemas.microsoft.com/office/drawing/2010/main">
                  <a14:imgLayer r:embed="rId4">
                    <a14:imgEffect>
                      <a14:backgroundRemoval t="9579" b="89720" l="9712" r="72534"/>
                    </a14:imgEffect>
                  </a14:imgLayer>
                </a14:imgProps>
              </a:ext>
              <a:ext uri="{28A0092B-C50C-407E-A947-70E740481C1C}">
                <a14:useLocalDpi xmlns:a14="http://schemas.microsoft.com/office/drawing/2010/main" val="0"/>
              </a:ext>
            </a:extLst>
          </a:blip>
          <a:srcRect l="7831" t="16932" r="29317" b="22186"/>
          <a:stretch/>
        </p:blipFill>
        <p:spPr bwMode="auto">
          <a:xfrm>
            <a:off x="0" y="2748301"/>
            <a:ext cx="3096683" cy="2042582"/>
          </a:xfrm>
          <a:prstGeom prst="rect">
            <a:avLst/>
          </a:prstGeom>
          <a:noFill/>
          <a:ln>
            <a:noFill/>
          </a:ln>
        </p:spPr>
      </p:pic>
      <p:pic>
        <p:nvPicPr>
          <p:cNvPr id="5" name="Picture 4"/>
          <p:cNvPicPr>
            <a:picLocks noChangeAspect="1"/>
          </p:cNvPicPr>
          <p:nvPr/>
        </p:nvPicPr>
        <p:blipFill>
          <a:blip r:embed="rId5"/>
          <a:stretch>
            <a:fillRect/>
          </a:stretch>
        </p:blipFill>
        <p:spPr>
          <a:xfrm>
            <a:off x="2888859" y="4171063"/>
            <a:ext cx="4030406" cy="2686937"/>
          </a:xfrm>
          <a:prstGeom prst="rect">
            <a:avLst/>
          </a:prstGeom>
        </p:spPr>
      </p:pic>
      <p:sp>
        <p:nvSpPr>
          <p:cNvPr id="7" name="Rounded Rectangle 6"/>
          <p:cNvSpPr/>
          <p:nvPr/>
        </p:nvSpPr>
        <p:spPr>
          <a:xfrm>
            <a:off x="254000" y="4868332"/>
            <a:ext cx="317500" cy="296334"/>
          </a:xfrm>
          <a:prstGeom prst="roundRect">
            <a:avLst/>
          </a:prstGeom>
          <a:solidFill>
            <a:srgbClr val="3A589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ounded Rectangle 7"/>
          <p:cNvSpPr/>
          <p:nvPr/>
        </p:nvSpPr>
        <p:spPr>
          <a:xfrm>
            <a:off x="254000" y="5259574"/>
            <a:ext cx="317500" cy="296334"/>
          </a:xfrm>
          <a:prstGeom prst="roundRect">
            <a:avLst/>
          </a:prstGeom>
          <a:solidFill>
            <a:srgbClr val="3888A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ounded Rectangle 8"/>
          <p:cNvSpPr/>
          <p:nvPr/>
        </p:nvSpPr>
        <p:spPr>
          <a:xfrm>
            <a:off x="254000" y="5656621"/>
            <a:ext cx="317500" cy="296334"/>
          </a:xfrm>
          <a:prstGeom prst="roundRect">
            <a:avLst/>
          </a:prstGeom>
          <a:solidFill>
            <a:srgbClr val="69407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ounded Rectangle 9"/>
          <p:cNvSpPr/>
          <p:nvPr/>
        </p:nvSpPr>
        <p:spPr>
          <a:xfrm>
            <a:off x="254000" y="6015226"/>
            <a:ext cx="317500" cy="296334"/>
          </a:xfrm>
          <a:prstGeom prst="roundRect">
            <a:avLst/>
          </a:prstGeom>
          <a:solidFill>
            <a:srgbClr val="AF2B2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ounded Rectangle 10"/>
          <p:cNvSpPr/>
          <p:nvPr/>
        </p:nvSpPr>
        <p:spPr>
          <a:xfrm>
            <a:off x="254000" y="6454605"/>
            <a:ext cx="317500" cy="296334"/>
          </a:xfrm>
          <a:prstGeom prst="roundRect">
            <a:avLst/>
          </a:prstGeom>
          <a:solidFill>
            <a:srgbClr val="889E1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p:cNvSpPr txBox="1"/>
          <p:nvPr/>
        </p:nvSpPr>
        <p:spPr>
          <a:xfrm>
            <a:off x="571500" y="4868332"/>
            <a:ext cx="1947333" cy="307777"/>
          </a:xfrm>
          <a:prstGeom prst="rect">
            <a:avLst/>
          </a:prstGeom>
          <a:noFill/>
        </p:spPr>
        <p:txBody>
          <a:bodyPr wrap="square" rtlCol="0">
            <a:spAutoFit/>
          </a:bodyPr>
          <a:lstStyle/>
          <a:p>
            <a:r>
              <a:rPr lang="en-US" sz="1400" dirty="0" smtClean="0">
                <a:latin typeface="Bell MT"/>
                <a:cs typeface="Bell MT"/>
              </a:rPr>
              <a:t>Cattle ranching</a:t>
            </a:r>
            <a:endParaRPr lang="en-US" sz="1400" dirty="0">
              <a:latin typeface="Bell MT"/>
              <a:cs typeface="Bell MT"/>
            </a:endParaRPr>
          </a:p>
        </p:txBody>
      </p:sp>
      <p:sp>
        <p:nvSpPr>
          <p:cNvPr id="13" name="TextBox 12"/>
          <p:cNvSpPr txBox="1"/>
          <p:nvPr/>
        </p:nvSpPr>
        <p:spPr>
          <a:xfrm>
            <a:off x="571500" y="5248131"/>
            <a:ext cx="1947333" cy="307777"/>
          </a:xfrm>
          <a:prstGeom prst="rect">
            <a:avLst/>
          </a:prstGeom>
          <a:noFill/>
        </p:spPr>
        <p:txBody>
          <a:bodyPr wrap="square" rtlCol="0">
            <a:spAutoFit/>
          </a:bodyPr>
          <a:lstStyle/>
          <a:p>
            <a:r>
              <a:rPr lang="en-US" sz="1400" dirty="0" smtClean="0">
                <a:latin typeface="Bell MT"/>
                <a:cs typeface="Bell MT"/>
              </a:rPr>
              <a:t>Logging</a:t>
            </a:r>
            <a:endParaRPr lang="en-US" sz="1400" dirty="0">
              <a:latin typeface="Bell MT"/>
              <a:cs typeface="Bell MT"/>
            </a:endParaRPr>
          </a:p>
        </p:txBody>
      </p:sp>
      <p:sp>
        <p:nvSpPr>
          <p:cNvPr id="14" name="TextBox 13"/>
          <p:cNvSpPr txBox="1"/>
          <p:nvPr/>
        </p:nvSpPr>
        <p:spPr>
          <a:xfrm>
            <a:off x="571500" y="5656621"/>
            <a:ext cx="1947333" cy="307777"/>
          </a:xfrm>
          <a:prstGeom prst="rect">
            <a:avLst/>
          </a:prstGeom>
          <a:noFill/>
        </p:spPr>
        <p:txBody>
          <a:bodyPr wrap="square" rtlCol="0">
            <a:spAutoFit/>
          </a:bodyPr>
          <a:lstStyle/>
          <a:p>
            <a:r>
              <a:rPr lang="en-US" sz="1400" dirty="0" smtClean="0">
                <a:latin typeface="Bell MT"/>
                <a:cs typeface="Bell MT"/>
              </a:rPr>
              <a:t>Commercial agriculture</a:t>
            </a:r>
            <a:endParaRPr lang="en-US" sz="1400" dirty="0">
              <a:latin typeface="Bell MT"/>
              <a:cs typeface="Bell MT"/>
            </a:endParaRPr>
          </a:p>
        </p:txBody>
      </p:sp>
      <p:sp>
        <p:nvSpPr>
          <p:cNvPr id="15" name="TextBox 14"/>
          <p:cNvSpPr txBox="1"/>
          <p:nvPr/>
        </p:nvSpPr>
        <p:spPr>
          <a:xfrm>
            <a:off x="571500" y="6036391"/>
            <a:ext cx="1947333" cy="307777"/>
          </a:xfrm>
          <a:prstGeom prst="rect">
            <a:avLst/>
          </a:prstGeom>
          <a:noFill/>
        </p:spPr>
        <p:txBody>
          <a:bodyPr wrap="square" rtlCol="0">
            <a:spAutoFit/>
          </a:bodyPr>
          <a:lstStyle/>
          <a:p>
            <a:r>
              <a:rPr lang="en-US" sz="1400" dirty="0" smtClean="0">
                <a:latin typeface="Bell MT"/>
                <a:cs typeface="Bell MT"/>
              </a:rPr>
              <a:t>Small scale agriculture</a:t>
            </a:r>
            <a:endParaRPr lang="en-US" sz="1400" dirty="0">
              <a:latin typeface="Bell MT"/>
              <a:cs typeface="Bell MT"/>
            </a:endParaRPr>
          </a:p>
        </p:txBody>
      </p:sp>
      <p:sp>
        <p:nvSpPr>
          <p:cNvPr id="16" name="TextBox 15"/>
          <p:cNvSpPr txBox="1"/>
          <p:nvPr/>
        </p:nvSpPr>
        <p:spPr>
          <a:xfrm>
            <a:off x="571500" y="6474911"/>
            <a:ext cx="1947333" cy="307777"/>
          </a:xfrm>
          <a:prstGeom prst="rect">
            <a:avLst/>
          </a:prstGeom>
          <a:noFill/>
        </p:spPr>
        <p:txBody>
          <a:bodyPr wrap="square" rtlCol="0">
            <a:spAutoFit/>
          </a:bodyPr>
          <a:lstStyle/>
          <a:p>
            <a:r>
              <a:rPr lang="en-US" sz="1400" dirty="0" smtClean="0">
                <a:latin typeface="Bell MT"/>
                <a:cs typeface="Bell MT"/>
              </a:rPr>
              <a:t>Other</a:t>
            </a:r>
            <a:endParaRPr lang="en-US" sz="1400" dirty="0">
              <a:latin typeface="Bell MT"/>
              <a:cs typeface="Bell MT"/>
            </a:endParaRPr>
          </a:p>
        </p:txBody>
      </p:sp>
      <p:sp>
        <p:nvSpPr>
          <p:cNvPr id="19" name="TextBox 18"/>
          <p:cNvSpPr txBox="1"/>
          <p:nvPr/>
        </p:nvSpPr>
        <p:spPr>
          <a:xfrm>
            <a:off x="3096683" y="482408"/>
            <a:ext cx="5793986" cy="3970318"/>
          </a:xfrm>
          <a:prstGeom prst="rect">
            <a:avLst/>
          </a:prstGeom>
          <a:noFill/>
        </p:spPr>
        <p:txBody>
          <a:bodyPr wrap="square" rtlCol="0">
            <a:spAutoFit/>
          </a:bodyPr>
          <a:lstStyle/>
          <a:p>
            <a:r>
              <a:rPr lang="en-US" dirty="0" smtClean="0"/>
              <a:t>_____________________________________________________________________________________________________________________________________________________________________________________________________________________________________________________</a:t>
            </a:r>
            <a:r>
              <a:rPr lang="en-US" dirty="0"/>
              <a:t>_____________________________________________________________________________________________________________________________________________________________________________________________________________________________________________________</a:t>
            </a:r>
          </a:p>
          <a:p>
            <a:r>
              <a:rPr lang="en-US" dirty="0" smtClean="0"/>
              <a:t>___________________________________________________________________________________________________________________________________________________</a:t>
            </a:r>
            <a:endParaRPr lang="en-US" dirty="0"/>
          </a:p>
          <a:p>
            <a:endParaRPr lang="en-US" dirty="0"/>
          </a:p>
        </p:txBody>
      </p:sp>
      <p:sp>
        <p:nvSpPr>
          <p:cNvPr id="20" name="TextBox 19"/>
          <p:cNvSpPr txBox="1"/>
          <p:nvPr/>
        </p:nvSpPr>
        <p:spPr>
          <a:xfrm>
            <a:off x="6919265" y="4165616"/>
            <a:ext cx="2055402" cy="2585323"/>
          </a:xfrm>
          <a:prstGeom prst="rect">
            <a:avLst/>
          </a:prstGeom>
          <a:noFill/>
        </p:spPr>
        <p:txBody>
          <a:bodyPr wrap="square" rtlCol="0">
            <a:spAutoFit/>
          </a:bodyPr>
          <a:lstStyle/>
          <a:p>
            <a:r>
              <a:rPr lang="en-US" dirty="0" smtClean="0"/>
              <a:t>________________________________________________________________________________________________________________________________________________</a:t>
            </a:r>
            <a:endParaRPr lang="en-US" dirty="0"/>
          </a:p>
        </p:txBody>
      </p:sp>
    </p:spTree>
    <p:extLst>
      <p:ext uri="{BB962C8B-B14F-4D97-AF65-F5344CB8AC3E}">
        <p14:creationId xmlns:p14="http://schemas.microsoft.com/office/powerpoint/2010/main" val="32005631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20743"/>
            <a:ext cx="5249333" cy="461665"/>
          </a:xfrm>
          <a:prstGeom prst="rect">
            <a:avLst/>
          </a:prstGeom>
          <a:noFill/>
        </p:spPr>
        <p:txBody>
          <a:bodyPr wrap="square">
            <a:spAutoFit/>
          </a:bodyPr>
          <a:lstStyle/>
          <a:p>
            <a:pPr algn="ctr">
              <a:defRPr/>
            </a:pPr>
            <a:r>
              <a:rPr lang="en-GB" sz="2400" b="1" dirty="0" smtClean="0">
                <a:ln w="12700">
                  <a:solidFill>
                    <a:srgbClr val="000000"/>
                  </a:solidFill>
                  <a:prstDash val="solid"/>
                </a:ln>
                <a:solidFill>
                  <a:srgbClr val="6D4535"/>
                </a:solidFill>
                <a:effectLst>
                  <a:outerShdw blurRad="41275" dist="20320" dir="1800000" algn="tl" rotWithShape="0">
                    <a:srgbClr val="000000">
                      <a:alpha val="40000"/>
                    </a:srgbClr>
                  </a:outerShdw>
                </a:effectLst>
                <a:latin typeface="Comic Sans MS"/>
                <a:cs typeface="Comic Sans MS"/>
              </a:rPr>
              <a:t>Logging</a:t>
            </a:r>
            <a:r>
              <a:rPr lang="en-GB" sz="2400" b="1" dirty="0" smtClean="0">
                <a:ln w="12700">
                  <a:solidFill>
                    <a:srgbClr val="000000"/>
                  </a:solidFill>
                  <a:prstDash val="solid"/>
                </a:ln>
                <a:solidFill>
                  <a:srgbClr val="3366FF"/>
                </a:solidFill>
                <a:effectLst>
                  <a:outerShdw blurRad="41275" dist="20320" dir="1800000" algn="tl" rotWithShape="0">
                    <a:srgbClr val="000000">
                      <a:alpha val="40000"/>
                    </a:srgbClr>
                  </a:outerShdw>
                </a:effectLst>
                <a:latin typeface="Comic Sans MS"/>
                <a:cs typeface="Comic Sans MS"/>
              </a:rPr>
              <a:t> and </a:t>
            </a:r>
            <a:r>
              <a:rPr lang="en-GB" sz="2400" b="1" dirty="0" smtClean="0">
                <a:ln w="12700">
                  <a:solidFill>
                    <a:srgbClr val="000000"/>
                  </a:solidFill>
                  <a:prstDash val="solid"/>
                </a:ln>
                <a:solidFill>
                  <a:schemeClr val="accent6">
                    <a:lumMod val="75000"/>
                  </a:schemeClr>
                </a:solidFill>
                <a:effectLst>
                  <a:outerShdw blurRad="41275" dist="20320" dir="1800000" algn="tl" rotWithShape="0">
                    <a:srgbClr val="000000">
                      <a:alpha val="40000"/>
                    </a:srgbClr>
                  </a:outerShdw>
                </a:effectLst>
                <a:latin typeface="Comic Sans MS"/>
                <a:cs typeface="Comic Sans MS"/>
              </a:rPr>
              <a:t>mineral extraction</a:t>
            </a:r>
            <a:endParaRPr lang="en-GB" sz="2400" b="1" dirty="0">
              <a:ln w="12700">
                <a:solidFill>
                  <a:srgbClr val="000000"/>
                </a:solidFill>
                <a:prstDash val="solid"/>
              </a:ln>
              <a:solidFill>
                <a:schemeClr val="accent6">
                  <a:lumMod val="75000"/>
                </a:schemeClr>
              </a:solidFill>
              <a:effectLst>
                <a:outerShdw blurRad="41275" dist="20320" dir="1800000" algn="tl" rotWithShape="0">
                  <a:srgbClr val="000000">
                    <a:alpha val="40000"/>
                  </a:srgbClr>
                </a:outerShdw>
              </a:effectLst>
              <a:latin typeface="Comic Sans MS"/>
              <a:cs typeface="Comic Sans MS"/>
            </a:endParaRPr>
          </a:p>
        </p:txBody>
      </p:sp>
      <p:pic>
        <p:nvPicPr>
          <p:cNvPr id="9" name="Picture 8"/>
          <p:cNvPicPr/>
          <p:nvPr/>
        </p:nvPicPr>
        <p:blipFill>
          <a:blip r:embed="rId2">
            <a:extLst>
              <a:ext uri="{28A0092B-C50C-407E-A947-70E740481C1C}">
                <a14:useLocalDpi xmlns:a14="http://schemas.microsoft.com/office/drawing/2010/main" val="0"/>
              </a:ext>
            </a:extLst>
          </a:blip>
          <a:srcRect/>
          <a:stretch>
            <a:fillRect/>
          </a:stretch>
        </p:blipFill>
        <p:spPr bwMode="auto">
          <a:xfrm>
            <a:off x="5409006" y="613832"/>
            <a:ext cx="3640667" cy="2517670"/>
          </a:xfrm>
          <a:prstGeom prst="rect">
            <a:avLst/>
          </a:prstGeom>
          <a:noFill/>
          <a:ln>
            <a:noFill/>
          </a:ln>
        </p:spPr>
      </p:pic>
      <p:grpSp>
        <p:nvGrpSpPr>
          <p:cNvPr id="3" name="Group 2"/>
          <p:cNvGrpSpPr/>
          <p:nvPr/>
        </p:nvGrpSpPr>
        <p:grpSpPr>
          <a:xfrm>
            <a:off x="211665" y="613832"/>
            <a:ext cx="5291668" cy="2497667"/>
            <a:chOff x="211665" y="613832"/>
            <a:chExt cx="5937252" cy="2497667"/>
          </a:xfrm>
        </p:grpSpPr>
        <p:sp>
          <p:nvSpPr>
            <p:cNvPr id="5" name="Rounded Rectangle 4"/>
            <p:cNvSpPr/>
            <p:nvPr/>
          </p:nvSpPr>
          <p:spPr>
            <a:xfrm>
              <a:off x="211665" y="613832"/>
              <a:ext cx="5937252" cy="2497667"/>
            </a:xfrm>
            <a:prstGeom prst="roundRect">
              <a:avLst/>
            </a:prstGeom>
            <a:solidFill>
              <a:srgbClr val="6D453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349249" y="783167"/>
              <a:ext cx="5693833" cy="2062103"/>
            </a:xfrm>
            <a:prstGeom prst="rect">
              <a:avLst/>
            </a:prstGeom>
            <a:noFill/>
          </p:spPr>
          <p:txBody>
            <a:bodyPr wrap="square" rtlCol="0">
              <a:spAutoFit/>
            </a:bodyPr>
            <a:lstStyle/>
            <a:p>
              <a:pPr algn="just"/>
              <a:r>
                <a:rPr lang="en-US" sz="1600" dirty="0" smtClean="0">
                  <a:latin typeface="Bell MT"/>
                  <a:cs typeface="Bell MT"/>
                </a:rPr>
                <a:t>The percentage figure for logging in Brazil’s amazon rainforest is small. Logging is the first step in the conversion of forest land to other uses. So it is the eventual use that the cleared land is put to that is recorded. Timber companies are most interested in trees such as mahogany and teak, and sell them to other countries to make furniture (selective logging). Smaller trees are often used as wood for fuel or made into pulp or charcoal. Vast areas of rainforest are cleared in one go (clear felling). </a:t>
              </a:r>
              <a:endParaRPr lang="en-US" sz="1600" dirty="0">
                <a:latin typeface="Bell MT"/>
                <a:cs typeface="Bell MT"/>
              </a:endParaRPr>
            </a:p>
          </p:txBody>
        </p:sp>
      </p:grpSp>
      <p:pic>
        <p:nvPicPr>
          <p:cNvPr id="10" name="Picture 9"/>
          <p:cNvPicPr/>
          <p:nvPr/>
        </p:nvPicPr>
        <p:blipFill>
          <a:blip r:embed="rId3">
            <a:extLst>
              <a:ext uri="{28A0092B-C50C-407E-A947-70E740481C1C}">
                <a14:useLocalDpi xmlns:a14="http://schemas.microsoft.com/office/drawing/2010/main" val="0"/>
              </a:ext>
            </a:extLst>
          </a:blip>
          <a:srcRect/>
          <a:stretch>
            <a:fillRect/>
          </a:stretch>
        </p:blipFill>
        <p:spPr bwMode="auto">
          <a:xfrm>
            <a:off x="211665" y="3679943"/>
            <a:ext cx="4202871" cy="2805523"/>
          </a:xfrm>
          <a:prstGeom prst="rect">
            <a:avLst/>
          </a:prstGeom>
          <a:noFill/>
          <a:ln>
            <a:noFill/>
          </a:ln>
        </p:spPr>
      </p:pic>
      <p:grpSp>
        <p:nvGrpSpPr>
          <p:cNvPr id="11" name="Group 10"/>
          <p:cNvGrpSpPr/>
          <p:nvPr/>
        </p:nvGrpSpPr>
        <p:grpSpPr>
          <a:xfrm>
            <a:off x="4230243" y="3985681"/>
            <a:ext cx="4744424" cy="2497667"/>
            <a:chOff x="3132667" y="3951816"/>
            <a:chExt cx="5365749" cy="2497667"/>
          </a:xfrm>
        </p:grpSpPr>
        <p:sp>
          <p:nvSpPr>
            <p:cNvPr id="7" name="Rounded Rectangle 6"/>
            <p:cNvSpPr/>
            <p:nvPr/>
          </p:nvSpPr>
          <p:spPr>
            <a:xfrm>
              <a:off x="3132667" y="3951816"/>
              <a:ext cx="5365749" cy="2497667"/>
            </a:xfrm>
            <a:prstGeom prst="roundRect">
              <a:avLst/>
            </a:prstGeom>
            <a:solidFill>
              <a:srgbClr val="FF66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3280833" y="4089400"/>
              <a:ext cx="5069417" cy="2062103"/>
            </a:xfrm>
            <a:prstGeom prst="rect">
              <a:avLst/>
            </a:prstGeom>
            <a:noFill/>
          </p:spPr>
          <p:txBody>
            <a:bodyPr wrap="square" rtlCol="0">
              <a:spAutoFit/>
            </a:bodyPr>
            <a:lstStyle/>
            <a:p>
              <a:pPr algn="just"/>
              <a:r>
                <a:rPr lang="en-US" sz="1600" dirty="0" smtClean="0">
                  <a:latin typeface="Bell MT"/>
                  <a:cs typeface="Bell MT"/>
                </a:rPr>
                <a:t>It so happens that some of the minerals that developed countries need are found beneath stretches of tropical rainforest. In the Amazon, mining is mainly about gold. In 1999, there were 10,000 hectares of land being used for gold mining. Today, the area is over 50,000 hectares. The rainforest suffers badly as it is clear-felled. The same applies to the extraction of another mineral, bauxite from which aluminum is made. </a:t>
              </a:r>
              <a:endParaRPr lang="en-US" sz="1600" dirty="0">
                <a:latin typeface="Bell MT"/>
                <a:cs typeface="Bell MT"/>
              </a:endParaRPr>
            </a:p>
          </p:txBody>
        </p:sp>
      </p:grpSp>
    </p:spTree>
    <p:extLst>
      <p:ext uri="{BB962C8B-B14F-4D97-AF65-F5344CB8AC3E}">
        <p14:creationId xmlns:p14="http://schemas.microsoft.com/office/powerpoint/2010/main" val="20413967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20743"/>
            <a:ext cx="9144000" cy="461665"/>
          </a:xfrm>
          <a:prstGeom prst="rect">
            <a:avLst/>
          </a:prstGeom>
          <a:noFill/>
        </p:spPr>
        <p:txBody>
          <a:bodyPr wrap="square">
            <a:spAutoFit/>
          </a:bodyPr>
          <a:lstStyle/>
          <a:p>
            <a:pPr>
              <a:defRPr/>
            </a:pPr>
            <a:r>
              <a:rPr lang="en-GB" sz="2400" b="1" dirty="0" smtClean="0">
                <a:ln w="12700">
                  <a:solidFill>
                    <a:srgbClr val="000000"/>
                  </a:solidFill>
                  <a:prstDash val="solid"/>
                </a:ln>
                <a:solidFill>
                  <a:schemeClr val="accent4">
                    <a:lumMod val="60000"/>
                    <a:lumOff val="40000"/>
                  </a:schemeClr>
                </a:solidFill>
                <a:effectLst>
                  <a:outerShdw blurRad="41275" dist="20320" dir="1800000" algn="tl" rotWithShape="0">
                    <a:srgbClr val="000000">
                      <a:alpha val="40000"/>
                    </a:srgbClr>
                  </a:outerShdw>
                </a:effectLst>
                <a:latin typeface="Comic Sans MS"/>
                <a:cs typeface="Comic Sans MS"/>
              </a:rPr>
              <a:t>Energy development </a:t>
            </a:r>
            <a:r>
              <a:rPr lang="en-GB" sz="2400" b="1" dirty="0" smtClean="0">
                <a:ln w="12700">
                  <a:solidFill>
                    <a:srgbClr val="000000"/>
                  </a:solidFill>
                  <a:prstDash val="solid"/>
                </a:ln>
                <a:solidFill>
                  <a:schemeClr val="tx2">
                    <a:lumMod val="60000"/>
                    <a:lumOff val="40000"/>
                  </a:schemeClr>
                </a:solidFill>
                <a:effectLst>
                  <a:outerShdw blurRad="41275" dist="20320" dir="1800000" algn="tl" rotWithShape="0">
                    <a:srgbClr val="000000">
                      <a:alpha val="40000"/>
                    </a:srgbClr>
                  </a:outerShdw>
                </a:effectLst>
                <a:latin typeface="Comic Sans MS"/>
                <a:cs typeface="Comic Sans MS"/>
              </a:rPr>
              <a:t>and</a:t>
            </a:r>
            <a:r>
              <a:rPr lang="en-GB" sz="2400" b="1" dirty="0" smtClean="0">
                <a:ln w="12700">
                  <a:solidFill>
                    <a:srgbClr val="000000"/>
                  </a:solidFill>
                  <a:prstDash val="solid"/>
                </a:ln>
                <a:solidFill>
                  <a:srgbClr val="6D4535"/>
                </a:solidFill>
                <a:effectLst>
                  <a:outerShdw blurRad="41275" dist="20320" dir="1800000" algn="tl" rotWithShape="0">
                    <a:srgbClr val="000000">
                      <a:alpha val="40000"/>
                    </a:srgbClr>
                  </a:outerShdw>
                </a:effectLst>
                <a:latin typeface="Comic Sans MS"/>
                <a:cs typeface="Comic Sans MS"/>
              </a:rPr>
              <a:t> </a:t>
            </a:r>
            <a:r>
              <a:rPr lang="en-GB" sz="2400" b="1" dirty="0" smtClean="0">
                <a:ln w="12700">
                  <a:solidFill>
                    <a:srgbClr val="000000"/>
                  </a:solidFill>
                  <a:prstDash val="solid"/>
                </a:ln>
                <a:solidFill>
                  <a:srgbClr val="FD71C6"/>
                </a:solidFill>
                <a:effectLst>
                  <a:outerShdw blurRad="41275" dist="20320" dir="1800000" algn="tl" rotWithShape="0">
                    <a:srgbClr val="000000">
                      <a:alpha val="40000"/>
                    </a:srgbClr>
                  </a:outerShdw>
                </a:effectLst>
                <a:latin typeface="Comic Sans MS"/>
                <a:cs typeface="Comic Sans MS"/>
              </a:rPr>
              <a:t>illegal trade in wildlife</a:t>
            </a:r>
            <a:endParaRPr lang="en-GB" sz="2400" b="1" dirty="0">
              <a:ln w="12700">
                <a:solidFill>
                  <a:srgbClr val="000000"/>
                </a:solidFill>
                <a:prstDash val="solid"/>
              </a:ln>
              <a:solidFill>
                <a:srgbClr val="FD71C6"/>
              </a:solidFill>
              <a:effectLst>
                <a:outerShdw blurRad="41275" dist="20320" dir="1800000" algn="tl" rotWithShape="0">
                  <a:srgbClr val="000000">
                    <a:alpha val="40000"/>
                  </a:srgbClr>
                </a:outerShdw>
              </a:effectLst>
              <a:latin typeface="Comic Sans MS"/>
              <a:cs typeface="Comic Sans MS"/>
            </a:endParaRPr>
          </a:p>
        </p:txBody>
      </p:sp>
      <p:pic>
        <p:nvPicPr>
          <p:cNvPr id="9" name="Picture 8"/>
          <p:cNvPicPr/>
          <p:nvPr/>
        </p:nvPicPr>
        <p:blipFill>
          <a:blip r:embed="rId2">
            <a:extLst>
              <a:ext uri="{28A0092B-C50C-407E-A947-70E740481C1C}">
                <a14:useLocalDpi xmlns:a14="http://schemas.microsoft.com/office/drawing/2010/main" val="0"/>
              </a:ext>
            </a:extLst>
          </a:blip>
          <a:srcRect/>
          <a:stretch>
            <a:fillRect/>
          </a:stretch>
        </p:blipFill>
        <p:spPr bwMode="auto">
          <a:xfrm>
            <a:off x="5154083" y="482408"/>
            <a:ext cx="3429000" cy="2480925"/>
          </a:xfrm>
          <a:prstGeom prst="rect">
            <a:avLst/>
          </a:prstGeom>
          <a:noFill/>
          <a:ln>
            <a:noFill/>
          </a:ln>
        </p:spPr>
      </p:pic>
      <p:grpSp>
        <p:nvGrpSpPr>
          <p:cNvPr id="2" name="Group 1"/>
          <p:cNvGrpSpPr/>
          <p:nvPr/>
        </p:nvGrpSpPr>
        <p:grpSpPr>
          <a:xfrm>
            <a:off x="211665" y="482408"/>
            <a:ext cx="5005918" cy="2480925"/>
            <a:chOff x="211665" y="613832"/>
            <a:chExt cx="5736168" cy="2349501"/>
          </a:xfrm>
        </p:grpSpPr>
        <p:sp>
          <p:nvSpPr>
            <p:cNvPr id="5" name="Rounded Rectangle 4"/>
            <p:cNvSpPr/>
            <p:nvPr/>
          </p:nvSpPr>
          <p:spPr>
            <a:xfrm>
              <a:off x="211665" y="613832"/>
              <a:ext cx="5736168" cy="2349501"/>
            </a:xfrm>
            <a:prstGeom prst="roundRect">
              <a:avLst/>
            </a:prstGeom>
            <a:solidFill>
              <a:schemeClr val="accent4">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349249" y="783167"/>
              <a:ext cx="5524501" cy="2062103"/>
            </a:xfrm>
            <a:prstGeom prst="rect">
              <a:avLst/>
            </a:prstGeom>
            <a:noFill/>
          </p:spPr>
          <p:txBody>
            <a:bodyPr wrap="square" rtlCol="0">
              <a:spAutoFit/>
            </a:bodyPr>
            <a:lstStyle/>
            <a:p>
              <a:pPr algn="just"/>
              <a:r>
                <a:rPr lang="en-US" sz="1600" dirty="0" smtClean="0">
                  <a:latin typeface="Bell MT"/>
                  <a:cs typeface="Bell MT"/>
                </a:rPr>
                <a:t>An unlimited supply of water and ideal river conditions have encourage dams to be built to generate hydroelectric power (HEP). This involves flooding vast areas of rainforest for the construction of the reservoir. Often the dams have a short life. The submerged forest gradually rots, making the water very acidic. This then corrodes the HEP turbines. The dams also become blocked with soil washed down deforested slopes by the heavy rain.  </a:t>
              </a:r>
              <a:endParaRPr lang="en-US" sz="1600" dirty="0">
                <a:latin typeface="Bell MT"/>
                <a:cs typeface="Bell MT"/>
              </a:endParaRPr>
            </a:p>
          </p:txBody>
        </p:sp>
      </p:grpSp>
      <p:pic>
        <p:nvPicPr>
          <p:cNvPr id="10" name="Picture 9"/>
          <p:cNvPicPr/>
          <p:nvPr/>
        </p:nvPicPr>
        <p:blipFill>
          <a:blip r:embed="rId3">
            <a:extLst>
              <a:ext uri="{28A0092B-C50C-407E-A947-70E740481C1C}">
                <a14:useLocalDpi xmlns:a14="http://schemas.microsoft.com/office/drawing/2010/main" val="0"/>
              </a:ext>
            </a:extLst>
          </a:blip>
          <a:srcRect/>
          <a:stretch>
            <a:fillRect/>
          </a:stretch>
        </p:blipFill>
        <p:spPr bwMode="auto">
          <a:xfrm>
            <a:off x="211665" y="3839418"/>
            <a:ext cx="4339168" cy="2472482"/>
          </a:xfrm>
          <a:prstGeom prst="rect">
            <a:avLst/>
          </a:prstGeom>
          <a:noFill/>
          <a:ln>
            <a:noFill/>
          </a:ln>
        </p:spPr>
      </p:pic>
      <p:grpSp>
        <p:nvGrpSpPr>
          <p:cNvPr id="3" name="Group 2"/>
          <p:cNvGrpSpPr/>
          <p:nvPr/>
        </p:nvGrpSpPr>
        <p:grpSpPr>
          <a:xfrm>
            <a:off x="4423833" y="3962399"/>
            <a:ext cx="4423834" cy="2349501"/>
            <a:chOff x="4318000" y="4068232"/>
            <a:chExt cx="4423834" cy="2349501"/>
          </a:xfrm>
        </p:grpSpPr>
        <p:sp>
          <p:nvSpPr>
            <p:cNvPr id="7" name="Rounded Rectangle 6"/>
            <p:cNvSpPr/>
            <p:nvPr/>
          </p:nvSpPr>
          <p:spPr>
            <a:xfrm>
              <a:off x="4318000" y="4068232"/>
              <a:ext cx="4423834" cy="2349501"/>
            </a:xfrm>
            <a:prstGeom prst="roundRect">
              <a:avLst/>
            </a:prstGeom>
            <a:solidFill>
              <a:srgbClr val="FD71C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4423833" y="4249797"/>
              <a:ext cx="4159250" cy="2062103"/>
            </a:xfrm>
            <a:prstGeom prst="rect">
              <a:avLst/>
            </a:prstGeom>
            <a:noFill/>
          </p:spPr>
          <p:txBody>
            <a:bodyPr wrap="square" rtlCol="0">
              <a:spAutoFit/>
            </a:bodyPr>
            <a:lstStyle/>
            <a:p>
              <a:pPr algn="just"/>
              <a:r>
                <a:rPr lang="en-US" sz="1600" dirty="0" smtClean="0">
                  <a:latin typeface="Bell MT"/>
                  <a:cs typeface="Bell MT"/>
                </a:rPr>
                <a:t>Hunting, poaching and trafficking in wildlife and animal parts are still big business in Brazil. Although this is not a direct cause of deforestation, it is endangering species such as the jaguar, the golden belled capuchin and the golden lion tamarind. It is also upsetting the natural balance of the rainforest ecosystem and therefore degrading it. </a:t>
              </a:r>
              <a:endParaRPr lang="en-US" sz="1600" dirty="0">
                <a:latin typeface="Bell MT"/>
                <a:cs typeface="Bell MT"/>
              </a:endParaRPr>
            </a:p>
          </p:txBody>
        </p:sp>
      </p:grpSp>
    </p:spTree>
    <p:extLst>
      <p:ext uri="{BB962C8B-B14F-4D97-AF65-F5344CB8AC3E}">
        <p14:creationId xmlns:p14="http://schemas.microsoft.com/office/powerpoint/2010/main" val="1443998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p:nvPr/>
        </p:nvPicPr>
        <p:blipFill rotWithShape="1">
          <a:blip r:embed="rId2">
            <a:extLst>
              <a:ext uri="{28A0092B-C50C-407E-A947-70E740481C1C}">
                <a14:useLocalDpi xmlns:a14="http://schemas.microsoft.com/office/drawing/2010/main" val="0"/>
              </a:ext>
            </a:extLst>
          </a:blip>
          <a:srcRect b="5403"/>
          <a:stretch/>
        </p:blipFill>
        <p:spPr bwMode="auto">
          <a:xfrm>
            <a:off x="4974168" y="482409"/>
            <a:ext cx="4063999" cy="2470342"/>
          </a:xfrm>
          <a:prstGeom prst="rect">
            <a:avLst/>
          </a:prstGeom>
          <a:noFill/>
          <a:ln>
            <a:noFill/>
          </a:ln>
        </p:spPr>
      </p:pic>
      <p:sp>
        <p:nvSpPr>
          <p:cNvPr id="4" name="Rectangle 3"/>
          <p:cNvSpPr/>
          <p:nvPr/>
        </p:nvSpPr>
        <p:spPr>
          <a:xfrm>
            <a:off x="0" y="20743"/>
            <a:ext cx="9144000" cy="461665"/>
          </a:xfrm>
          <a:prstGeom prst="rect">
            <a:avLst/>
          </a:prstGeom>
          <a:noFill/>
        </p:spPr>
        <p:txBody>
          <a:bodyPr wrap="square">
            <a:spAutoFit/>
          </a:bodyPr>
          <a:lstStyle/>
          <a:p>
            <a:pPr>
              <a:defRPr/>
            </a:pPr>
            <a:r>
              <a:rPr lang="en-GB" sz="2400" b="1" dirty="0" smtClean="0">
                <a:ln w="12700">
                  <a:solidFill>
                    <a:srgbClr val="000000"/>
                  </a:solidFill>
                  <a:prstDash val="solid"/>
                </a:ln>
                <a:solidFill>
                  <a:schemeClr val="tx2">
                    <a:lumMod val="60000"/>
                    <a:lumOff val="40000"/>
                  </a:schemeClr>
                </a:solidFill>
                <a:effectLst>
                  <a:outerShdw blurRad="41275" dist="20320" dir="1800000" algn="tl" rotWithShape="0">
                    <a:srgbClr val="000000">
                      <a:alpha val="40000"/>
                    </a:srgbClr>
                  </a:outerShdw>
                </a:effectLst>
                <a:latin typeface="Comic Sans MS"/>
                <a:cs typeface="Comic Sans MS"/>
              </a:rPr>
              <a:t>Commercial farming: </a:t>
            </a:r>
            <a:r>
              <a:rPr lang="en-GB" sz="2400" b="1" dirty="0" smtClean="0">
                <a:ln w="12700">
                  <a:solidFill>
                    <a:srgbClr val="000000"/>
                  </a:solidFill>
                  <a:prstDash val="solid"/>
                </a:ln>
                <a:solidFill>
                  <a:schemeClr val="bg1"/>
                </a:solidFill>
                <a:effectLst>
                  <a:outerShdw blurRad="41275" dist="20320" dir="1800000" algn="tl" rotWithShape="0">
                    <a:srgbClr val="000000">
                      <a:alpha val="40000"/>
                    </a:srgbClr>
                  </a:outerShdw>
                </a:effectLst>
                <a:latin typeface="Comic Sans MS"/>
                <a:cs typeface="Comic Sans MS"/>
              </a:rPr>
              <a:t>Cattle</a:t>
            </a:r>
            <a:r>
              <a:rPr lang="en-GB" sz="2400" b="1" dirty="0" smtClean="0">
                <a:ln w="12700">
                  <a:solidFill>
                    <a:srgbClr val="000000"/>
                  </a:solidFill>
                  <a:prstDash val="solid"/>
                </a:ln>
                <a:solidFill>
                  <a:schemeClr val="accent4">
                    <a:lumMod val="60000"/>
                    <a:lumOff val="40000"/>
                  </a:schemeClr>
                </a:solidFill>
                <a:effectLst>
                  <a:outerShdw blurRad="41275" dist="20320" dir="1800000" algn="tl" rotWithShape="0">
                    <a:srgbClr val="000000">
                      <a:alpha val="40000"/>
                    </a:srgbClr>
                  </a:outerShdw>
                </a:effectLst>
                <a:latin typeface="Comic Sans MS"/>
                <a:cs typeface="Comic Sans MS"/>
              </a:rPr>
              <a:t> </a:t>
            </a:r>
            <a:r>
              <a:rPr lang="en-GB" sz="2400" b="1" dirty="0" smtClean="0">
                <a:ln w="12700">
                  <a:solidFill>
                    <a:srgbClr val="000000"/>
                  </a:solidFill>
                  <a:prstDash val="solid"/>
                </a:ln>
                <a:solidFill>
                  <a:srgbClr val="558ED5"/>
                </a:solidFill>
                <a:effectLst>
                  <a:outerShdw blurRad="41275" dist="20320" dir="1800000" algn="tl" rotWithShape="0">
                    <a:srgbClr val="000000">
                      <a:alpha val="40000"/>
                    </a:srgbClr>
                  </a:outerShdw>
                </a:effectLst>
                <a:latin typeface="Comic Sans MS"/>
                <a:cs typeface="Comic Sans MS"/>
              </a:rPr>
              <a:t>and</a:t>
            </a:r>
            <a:r>
              <a:rPr lang="en-GB" sz="2400" b="1" dirty="0" smtClean="0">
                <a:ln w="12700">
                  <a:solidFill>
                    <a:srgbClr val="000000"/>
                  </a:solidFill>
                  <a:prstDash val="solid"/>
                </a:ln>
                <a:solidFill>
                  <a:schemeClr val="accent4">
                    <a:lumMod val="60000"/>
                    <a:lumOff val="40000"/>
                  </a:schemeClr>
                </a:solidFill>
                <a:effectLst>
                  <a:outerShdw blurRad="41275" dist="20320" dir="1800000" algn="tl" rotWithShape="0">
                    <a:srgbClr val="000000">
                      <a:alpha val="40000"/>
                    </a:srgbClr>
                  </a:outerShdw>
                </a:effectLst>
                <a:latin typeface="Comic Sans MS"/>
                <a:cs typeface="Comic Sans MS"/>
              </a:rPr>
              <a:t> </a:t>
            </a:r>
            <a:r>
              <a:rPr lang="en-GB" sz="2400" b="1" dirty="0" smtClean="0">
                <a:ln w="12700">
                  <a:solidFill>
                    <a:srgbClr val="000000"/>
                  </a:solidFill>
                  <a:prstDash val="solid"/>
                </a:ln>
                <a:solidFill>
                  <a:srgbClr val="FECF60"/>
                </a:solidFill>
                <a:effectLst>
                  <a:outerShdw blurRad="41275" dist="20320" dir="1800000" algn="tl" rotWithShape="0">
                    <a:srgbClr val="000000">
                      <a:alpha val="40000"/>
                    </a:srgbClr>
                  </a:outerShdw>
                </a:effectLst>
                <a:latin typeface="Comic Sans MS"/>
                <a:cs typeface="Comic Sans MS"/>
              </a:rPr>
              <a:t>crops</a:t>
            </a:r>
            <a:endParaRPr lang="en-GB" sz="2400" b="1" dirty="0">
              <a:ln w="12700">
                <a:solidFill>
                  <a:srgbClr val="000000"/>
                </a:solidFill>
                <a:prstDash val="solid"/>
              </a:ln>
              <a:solidFill>
                <a:srgbClr val="FECF60"/>
              </a:solidFill>
              <a:effectLst>
                <a:outerShdw blurRad="41275" dist="20320" dir="1800000" algn="tl" rotWithShape="0">
                  <a:srgbClr val="000000">
                    <a:alpha val="40000"/>
                  </a:srgbClr>
                </a:outerShdw>
              </a:effectLst>
              <a:latin typeface="Comic Sans MS"/>
              <a:cs typeface="Comic Sans MS"/>
            </a:endParaRPr>
          </a:p>
        </p:txBody>
      </p:sp>
      <p:grpSp>
        <p:nvGrpSpPr>
          <p:cNvPr id="2" name="Group 1"/>
          <p:cNvGrpSpPr/>
          <p:nvPr/>
        </p:nvGrpSpPr>
        <p:grpSpPr>
          <a:xfrm>
            <a:off x="142093" y="539751"/>
            <a:ext cx="5386918" cy="2413000"/>
            <a:chOff x="211665" y="613832"/>
            <a:chExt cx="5736168" cy="2349501"/>
          </a:xfrm>
        </p:grpSpPr>
        <p:sp>
          <p:nvSpPr>
            <p:cNvPr id="6" name="Rounded Rectangle 5"/>
            <p:cNvSpPr/>
            <p:nvPr/>
          </p:nvSpPr>
          <p:spPr>
            <a:xfrm>
              <a:off x="211665" y="613832"/>
              <a:ext cx="5736168" cy="2349501"/>
            </a:xfrm>
            <a:prstGeom prst="roundRect">
              <a:avLst/>
            </a:prstGeom>
            <a:solidFill>
              <a:schemeClr val="bg1">
                <a:alpha val="96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349249" y="800543"/>
              <a:ext cx="5524500" cy="1815882"/>
            </a:xfrm>
            <a:prstGeom prst="rect">
              <a:avLst/>
            </a:prstGeom>
            <a:noFill/>
          </p:spPr>
          <p:txBody>
            <a:bodyPr wrap="square" rtlCol="0">
              <a:spAutoFit/>
            </a:bodyPr>
            <a:lstStyle/>
            <a:p>
              <a:pPr algn="just"/>
              <a:r>
                <a:rPr lang="en-US" sz="1600" dirty="0" smtClean="0">
                  <a:latin typeface="Bell MT"/>
                  <a:cs typeface="Bell MT"/>
                </a:rPr>
                <a:t>Large areas of the amazon rainforest have been cleared to make way for livestock rearing. The rearing of cattle is believed to account for 80% of tropical rainforest destruction in Brazil. However, the land cannot be used for long. The land cannot be used for long. The quality of pasture quickly declines. The cattle farmers then have to move on and destroy more rainforest to create new cattle pastures. </a:t>
              </a:r>
              <a:endParaRPr lang="en-US" sz="1600" dirty="0">
                <a:latin typeface="Bell MT"/>
                <a:cs typeface="Bell MT"/>
              </a:endParaRPr>
            </a:p>
          </p:txBody>
        </p:sp>
      </p:grpSp>
      <p:pic>
        <p:nvPicPr>
          <p:cNvPr id="11" name="Picture 10"/>
          <p:cNvPicPr/>
          <p:nvPr/>
        </p:nvPicPr>
        <p:blipFill>
          <a:blip r:embed="rId3">
            <a:extLst>
              <a:ext uri="{28A0092B-C50C-407E-A947-70E740481C1C}">
                <a14:useLocalDpi xmlns:a14="http://schemas.microsoft.com/office/drawing/2010/main" val="0"/>
              </a:ext>
            </a:extLst>
          </a:blip>
          <a:srcRect/>
          <a:stretch>
            <a:fillRect/>
          </a:stretch>
        </p:blipFill>
        <p:spPr bwMode="auto">
          <a:xfrm>
            <a:off x="271300" y="3638140"/>
            <a:ext cx="4159250" cy="2907405"/>
          </a:xfrm>
          <a:prstGeom prst="rect">
            <a:avLst/>
          </a:prstGeom>
          <a:noFill/>
          <a:ln>
            <a:noFill/>
          </a:ln>
        </p:spPr>
      </p:pic>
      <p:grpSp>
        <p:nvGrpSpPr>
          <p:cNvPr id="3" name="Group 2"/>
          <p:cNvGrpSpPr/>
          <p:nvPr/>
        </p:nvGrpSpPr>
        <p:grpSpPr>
          <a:xfrm>
            <a:off x="4053783" y="3787973"/>
            <a:ext cx="4804834" cy="2806257"/>
            <a:chOff x="3937000" y="3782482"/>
            <a:chExt cx="4804834" cy="2806257"/>
          </a:xfrm>
        </p:grpSpPr>
        <p:sp>
          <p:nvSpPr>
            <p:cNvPr id="9" name="Rounded Rectangle 8"/>
            <p:cNvSpPr/>
            <p:nvPr/>
          </p:nvSpPr>
          <p:spPr>
            <a:xfrm>
              <a:off x="3937000" y="3782482"/>
              <a:ext cx="4804834" cy="2806257"/>
            </a:xfrm>
            <a:prstGeom prst="roundRect">
              <a:avLst/>
            </a:prstGeom>
            <a:solidFill>
              <a:srgbClr val="FECF6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a:off x="4053783" y="3787973"/>
              <a:ext cx="4497550" cy="2800766"/>
            </a:xfrm>
            <a:prstGeom prst="rect">
              <a:avLst/>
            </a:prstGeom>
            <a:noFill/>
          </p:spPr>
          <p:txBody>
            <a:bodyPr wrap="square" rtlCol="0">
              <a:spAutoFit/>
            </a:bodyPr>
            <a:lstStyle/>
            <a:p>
              <a:pPr algn="just"/>
              <a:r>
                <a:rPr lang="en-US" sz="1600" dirty="0" smtClean="0">
                  <a:latin typeface="Bell MT"/>
                  <a:cs typeface="Bell MT"/>
                </a:rPr>
                <a:t>The forest is being cleared to make way for vast plantations, where crops such as bananas, palm oil, pineapple, sugar cane, tea and coffee are grown. The cultivation of soybean has also caused much forest clearance in Amazonia. The amount of rainforest cleared for this crop doubled between 1990 and 2010. As with cattle ranching, the soil will not sustain crops for long. After a few years, the farmers have to cut down more rainforest for new plantations. Growing sugar can for biofuel is beginning to become a major crop. </a:t>
              </a:r>
              <a:endParaRPr lang="en-US" sz="1600" dirty="0">
                <a:latin typeface="Bell MT"/>
                <a:cs typeface="Bell MT"/>
              </a:endParaRPr>
            </a:p>
          </p:txBody>
        </p:sp>
      </p:grpSp>
    </p:spTree>
    <p:extLst>
      <p:ext uri="{BB962C8B-B14F-4D97-AF65-F5344CB8AC3E}">
        <p14:creationId xmlns:p14="http://schemas.microsoft.com/office/powerpoint/2010/main" val="29707539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20743"/>
            <a:ext cx="9144000" cy="461665"/>
          </a:xfrm>
          <a:prstGeom prst="rect">
            <a:avLst/>
          </a:prstGeom>
          <a:noFill/>
        </p:spPr>
        <p:txBody>
          <a:bodyPr wrap="square">
            <a:spAutoFit/>
          </a:bodyPr>
          <a:lstStyle/>
          <a:p>
            <a:pPr>
              <a:defRPr/>
            </a:pPr>
            <a:r>
              <a:rPr lang="en-GB" sz="2400" b="1" dirty="0" smtClean="0">
                <a:ln w="12700">
                  <a:solidFill>
                    <a:srgbClr val="000000"/>
                  </a:solidFill>
                  <a:prstDash val="solid"/>
                </a:ln>
                <a:solidFill>
                  <a:srgbClr val="A70803"/>
                </a:solidFill>
                <a:effectLst>
                  <a:outerShdw blurRad="41275" dist="20320" dir="1800000" algn="tl" rotWithShape="0">
                    <a:srgbClr val="000000">
                      <a:alpha val="40000"/>
                    </a:srgbClr>
                  </a:outerShdw>
                </a:effectLst>
                <a:latin typeface="Comic Sans MS"/>
                <a:cs typeface="Comic Sans MS"/>
              </a:rPr>
              <a:t>Road building </a:t>
            </a:r>
            <a:r>
              <a:rPr lang="en-GB" sz="2400" b="1" dirty="0" smtClean="0">
                <a:ln w="12700">
                  <a:solidFill>
                    <a:srgbClr val="000000"/>
                  </a:solidFill>
                  <a:prstDash val="solid"/>
                </a:ln>
                <a:solidFill>
                  <a:schemeClr val="tx2">
                    <a:lumMod val="60000"/>
                    <a:lumOff val="40000"/>
                  </a:schemeClr>
                </a:solidFill>
                <a:effectLst>
                  <a:outerShdw blurRad="41275" dist="20320" dir="1800000" algn="tl" rotWithShape="0">
                    <a:srgbClr val="000000">
                      <a:alpha val="40000"/>
                    </a:srgbClr>
                  </a:outerShdw>
                </a:effectLst>
                <a:latin typeface="Comic Sans MS"/>
                <a:cs typeface="Comic Sans MS"/>
              </a:rPr>
              <a:t>and </a:t>
            </a:r>
            <a:r>
              <a:rPr lang="en-GB" sz="2400" b="1" dirty="0" smtClean="0">
                <a:ln w="12700">
                  <a:solidFill>
                    <a:srgbClr val="000000"/>
                  </a:solidFill>
                  <a:prstDash val="solid"/>
                </a:ln>
                <a:solidFill>
                  <a:srgbClr val="407F37"/>
                </a:solidFill>
                <a:effectLst>
                  <a:outerShdw blurRad="41275" dist="20320" dir="1800000" algn="tl" rotWithShape="0">
                    <a:srgbClr val="000000">
                      <a:alpha val="40000"/>
                    </a:srgbClr>
                  </a:outerShdw>
                </a:effectLst>
                <a:latin typeface="Comic Sans MS"/>
                <a:cs typeface="Comic Sans MS"/>
              </a:rPr>
              <a:t>settlement and population growth</a:t>
            </a:r>
            <a:endParaRPr lang="en-GB" sz="2400" b="1" dirty="0">
              <a:ln w="12700">
                <a:solidFill>
                  <a:srgbClr val="000000"/>
                </a:solidFill>
                <a:prstDash val="solid"/>
              </a:ln>
              <a:solidFill>
                <a:srgbClr val="407F37"/>
              </a:solidFill>
              <a:effectLst>
                <a:outerShdw blurRad="41275" dist="20320" dir="1800000" algn="tl" rotWithShape="0">
                  <a:srgbClr val="000000">
                    <a:alpha val="40000"/>
                  </a:srgbClr>
                </a:outerShdw>
              </a:effectLst>
              <a:latin typeface="Comic Sans MS"/>
              <a:cs typeface="Comic Sans MS"/>
            </a:endParaRPr>
          </a:p>
        </p:txBody>
      </p:sp>
      <p:grpSp>
        <p:nvGrpSpPr>
          <p:cNvPr id="2" name="Group 1"/>
          <p:cNvGrpSpPr/>
          <p:nvPr/>
        </p:nvGrpSpPr>
        <p:grpSpPr>
          <a:xfrm>
            <a:off x="3958166" y="4025898"/>
            <a:ext cx="4804834" cy="2349501"/>
            <a:chOff x="3937000" y="3782482"/>
            <a:chExt cx="4804834" cy="2349501"/>
          </a:xfrm>
        </p:grpSpPr>
        <p:sp>
          <p:nvSpPr>
            <p:cNvPr id="7" name="Rounded Rectangle 6"/>
            <p:cNvSpPr/>
            <p:nvPr/>
          </p:nvSpPr>
          <p:spPr>
            <a:xfrm>
              <a:off x="3937000" y="3782482"/>
              <a:ext cx="4804834" cy="2349501"/>
            </a:xfrm>
            <a:prstGeom prst="roundRect">
              <a:avLst/>
            </a:prstGeom>
            <a:solidFill>
              <a:srgbClr val="407F3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4121882" y="3782482"/>
              <a:ext cx="4497550" cy="2308324"/>
            </a:xfrm>
            <a:prstGeom prst="rect">
              <a:avLst/>
            </a:prstGeom>
            <a:noFill/>
          </p:spPr>
          <p:txBody>
            <a:bodyPr wrap="square" rtlCol="0">
              <a:spAutoFit/>
            </a:bodyPr>
            <a:lstStyle/>
            <a:p>
              <a:pPr algn="just"/>
              <a:r>
                <a:rPr lang="en-US" sz="1600" dirty="0" smtClean="0">
                  <a:latin typeface="Bell MT"/>
                  <a:cs typeface="Bell MT"/>
                </a:rPr>
                <a:t>All the above activities have a common knock-on effect. They need workers, and workers and their families need home and services. That, in turn, means clearing the forest to build settlements where these people can live. </a:t>
              </a:r>
            </a:p>
            <a:p>
              <a:pPr algn="just"/>
              <a:endParaRPr lang="en-US" sz="1600" dirty="0">
                <a:latin typeface="Bell MT"/>
                <a:cs typeface="Bell MT"/>
              </a:endParaRPr>
            </a:p>
            <a:p>
              <a:pPr algn="just"/>
              <a:r>
                <a:rPr lang="en-US" sz="1600" dirty="0" smtClean="0">
                  <a:latin typeface="Bell MT"/>
                  <a:cs typeface="Bell MT"/>
                </a:rPr>
                <a:t>The huge challenges presented by these causes of deforestation are their scale, speed and wasteful use of the forest’s land and resources. </a:t>
              </a:r>
              <a:endParaRPr lang="en-US" sz="1600" dirty="0">
                <a:latin typeface="Bell MT"/>
                <a:cs typeface="Bell MT"/>
              </a:endParaRPr>
            </a:p>
          </p:txBody>
        </p:sp>
      </p:grpSp>
      <p:pic>
        <p:nvPicPr>
          <p:cNvPr id="9" name="Picture 8"/>
          <p:cNvPicPr/>
          <p:nvPr/>
        </p:nvPicPr>
        <p:blipFill>
          <a:blip r:embed="rId2">
            <a:extLst>
              <a:ext uri="{28A0092B-C50C-407E-A947-70E740481C1C}">
                <a14:useLocalDpi xmlns:a14="http://schemas.microsoft.com/office/drawing/2010/main" val="0"/>
              </a:ext>
            </a:extLst>
          </a:blip>
          <a:srcRect/>
          <a:stretch>
            <a:fillRect/>
          </a:stretch>
        </p:blipFill>
        <p:spPr bwMode="auto">
          <a:xfrm>
            <a:off x="4889866" y="685796"/>
            <a:ext cx="3947583" cy="2637049"/>
          </a:xfrm>
          <a:prstGeom prst="rect">
            <a:avLst/>
          </a:prstGeom>
          <a:noFill/>
          <a:ln>
            <a:noFill/>
          </a:ln>
        </p:spPr>
      </p:pic>
      <p:pic>
        <p:nvPicPr>
          <p:cNvPr id="10" name="Picture 9"/>
          <p:cNvPicPr/>
          <p:nvPr/>
        </p:nvPicPr>
        <p:blipFill>
          <a:blip r:embed="rId3">
            <a:extLst>
              <a:ext uri="{28A0092B-C50C-407E-A947-70E740481C1C}">
                <a14:useLocalDpi xmlns:a14="http://schemas.microsoft.com/office/drawing/2010/main" val="0"/>
              </a:ext>
            </a:extLst>
          </a:blip>
          <a:srcRect/>
          <a:stretch>
            <a:fillRect/>
          </a:stretch>
        </p:blipFill>
        <p:spPr bwMode="auto">
          <a:xfrm>
            <a:off x="541001" y="3513667"/>
            <a:ext cx="3247831" cy="3196166"/>
          </a:xfrm>
          <a:prstGeom prst="rect">
            <a:avLst/>
          </a:prstGeom>
          <a:noFill/>
          <a:ln>
            <a:noFill/>
          </a:ln>
        </p:spPr>
      </p:pic>
      <p:grpSp>
        <p:nvGrpSpPr>
          <p:cNvPr id="11" name="Group 10"/>
          <p:cNvGrpSpPr/>
          <p:nvPr/>
        </p:nvGrpSpPr>
        <p:grpSpPr>
          <a:xfrm>
            <a:off x="222250" y="596898"/>
            <a:ext cx="4804834" cy="2804998"/>
            <a:chOff x="222250" y="596898"/>
            <a:chExt cx="4804834" cy="2804998"/>
          </a:xfrm>
        </p:grpSpPr>
        <p:sp>
          <p:nvSpPr>
            <p:cNvPr id="6" name="Rounded Rectangle 5"/>
            <p:cNvSpPr/>
            <p:nvPr/>
          </p:nvSpPr>
          <p:spPr>
            <a:xfrm>
              <a:off x="222250" y="596898"/>
              <a:ext cx="4804834" cy="2804998"/>
            </a:xfrm>
            <a:prstGeom prst="roundRect">
              <a:avLst/>
            </a:prstGeom>
            <a:solidFill>
              <a:srgbClr val="A70803">
                <a:alpha val="7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392316" y="601130"/>
              <a:ext cx="4497550" cy="2800766"/>
            </a:xfrm>
            <a:prstGeom prst="rect">
              <a:avLst/>
            </a:prstGeom>
            <a:noFill/>
          </p:spPr>
          <p:txBody>
            <a:bodyPr wrap="square" rtlCol="0">
              <a:spAutoFit/>
            </a:bodyPr>
            <a:lstStyle/>
            <a:p>
              <a:pPr algn="just"/>
              <a:r>
                <a:rPr lang="en-US" sz="1600" dirty="0" smtClean="0">
                  <a:latin typeface="Bell MT"/>
                  <a:cs typeface="Bell MT"/>
                </a:rPr>
                <a:t>Roads are needed to bring in equipment and transport products to markets, but road building means cutting great swathes through the rainforest. Additionally a road built for one commercial activity makes the forest accessible to other exploiters of the tropical rainforest resources.  The Trans Amazonian Highway began construction in 1972 and is 4,000 kilometers long. Although only a small part of it is paved, it has played an important part in opening up remote areas of the Amazon rainforest.</a:t>
              </a:r>
              <a:endParaRPr lang="en-US" sz="1600" dirty="0">
                <a:latin typeface="Bell MT"/>
                <a:cs typeface="Bell MT"/>
              </a:endParaRPr>
            </a:p>
          </p:txBody>
        </p:sp>
      </p:grpSp>
    </p:spTree>
    <p:extLst>
      <p:ext uri="{BB962C8B-B14F-4D97-AF65-F5344CB8AC3E}">
        <p14:creationId xmlns:p14="http://schemas.microsoft.com/office/powerpoint/2010/main" val="11866630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11668" y="610481"/>
            <a:ext cx="6247747" cy="4215519"/>
          </a:xfrm>
          <a:prstGeom prst="rect">
            <a:avLst/>
          </a:prstGeom>
        </p:spPr>
      </p:pic>
      <p:sp>
        <p:nvSpPr>
          <p:cNvPr id="6" name="Rectangle 5"/>
          <p:cNvSpPr/>
          <p:nvPr/>
        </p:nvSpPr>
        <p:spPr>
          <a:xfrm>
            <a:off x="-13692" y="12053"/>
            <a:ext cx="9157692" cy="461665"/>
          </a:xfrm>
          <a:prstGeom prst="rect">
            <a:avLst/>
          </a:prstGeom>
          <a:noFill/>
        </p:spPr>
        <p:txBody>
          <a:bodyPr wrap="square">
            <a:spAutoFit/>
          </a:bodyPr>
          <a:lstStyle/>
          <a:p>
            <a:pPr algn="ctr">
              <a:defRPr/>
            </a:pPr>
            <a:r>
              <a:rPr lang="en-GB" sz="2400" b="1" dirty="0" smtClean="0">
                <a:ln w="12700">
                  <a:solidFill>
                    <a:srgbClr val="000000"/>
                  </a:solidFill>
                  <a:prstDash val="solid"/>
                </a:ln>
                <a:solidFill>
                  <a:srgbClr val="3366FF"/>
                </a:solidFill>
                <a:effectLst>
                  <a:outerShdw blurRad="41275" dist="20320" dir="1800000" algn="tl" rotWithShape="0">
                    <a:srgbClr val="000000">
                      <a:alpha val="40000"/>
                    </a:srgbClr>
                  </a:outerShdw>
                </a:effectLst>
                <a:latin typeface="Comic Sans MS"/>
                <a:cs typeface="Comic Sans MS"/>
              </a:rPr>
              <a:t>Which cause is the most significant? </a:t>
            </a:r>
            <a:endParaRPr lang="en-GB" sz="2400" b="1" dirty="0">
              <a:ln w="12700">
                <a:solidFill>
                  <a:srgbClr val="000000"/>
                </a:solidFill>
                <a:prstDash val="solid"/>
              </a:ln>
              <a:solidFill>
                <a:srgbClr val="3366FF"/>
              </a:solidFill>
              <a:effectLst>
                <a:outerShdw blurRad="41275" dist="20320" dir="1800000" algn="tl" rotWithShape="0">
                  <a:srgbClr val="000000">
                    <a:alpha val="40000"/>
                  </a:srgbClr>
                </a:outerShdw>
              </a:effectLst>
              <a:latin typeface="Comic Sans MS"/>
              <a:cs typeface="Comic Sans MS"/>
            </a:endParaRPr>
          </a:p>
        </p:txBody>
      </p:sp>
      <p:pic>
        <p:nvPicPr>
          <p:cNvPr id="7" name="Picture 2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795258" y="2842810"/>
            <a:ext cx="622299" cy="62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a:spLocks noChangeArrowheads="1"/>
          </p:cNvSpPr>
          <p:nvPr/>
        </p:nvSpPr>
        <p:spPr bwMode="auto">
          <a:xfrm>
            <a:off x="7417557" y="3095222"/>
            <a:ext cx="1295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a:latin typeface="Apple Chancery" charset="0"/>
                <a:cs typeface="Apple Chancery" charset="0"/>
              </a:rPr>
              <a:t>Literacy</a:t>
            </a:r>
          </a:p>
        </p:txBody>
      </p:sp>
      <p:sp>
        <p:nvSpPr>
          <p:cNvPr id="9" name="TextBox 8"/>
          <p:cNvSpPr txBox="1"/>
          <p:nvPr/>
        </p:nvSpPr>
        <p:spPr>
          <a:xfrm>
            <a:off x="6795258" y="3571919"/>
            <a:ext cx="2194718" cy="1754327"/>
          </a:xfrm>
          <a:prstGeom prst="rect">
            <a:avLst/>
          </a:prstGeom>
          <a:noFill/>
          <a:ln>
            <a:solidFill>
              <a:schemeClr val="tx1"/>
            </a:solidFill>
          </a:ln>
        </p:spPr>
        <p:txBody>
          <a:bodyPr wrap="square">
            <a:spAutoFit/>
          </a:bodyPr>
          <a:lstStyle/>
          <a:p>
            <a:pPr>
              <a:defRPr/>
            </a:pPr>
            <a:r>
              <a:rPr lang="en-US" sz="1200" dirty="0">
                <a:latin typeface="Bell MT"/>
                <a:cs typeface="Bell MT"/>
              </a:rPr>
              <a:t>Can you use these key terms</a:t>
            </a:r>
            <a:r>
              <a:rPr lang="en-US" sz="1200" dirty="0" smtClean="0">
                <a:latin typeface="Bell MT"/>
                <a:cs typeface="Bell MT"/>
              </a:rPr>
              <a:t>:</a:t>
            </a:r>
          </a:p>
          <a:p>
            <a:pPr marL="171450" indent="-171450">
              <a:buFont typeface="Arial"/>
              <a:buChar char="•"/>
              <a:defRPr/>
            </a:pPr>
            <a:r>
              <a:rPr lang="en-US" sz="1200" dirty="0" smtClean="0">
                <a:latin typeface="Bell MT"/>
                <a:cs typeface="Bell MT"/>
              </a:rPr>
              <a:t>Agriculture</a:t>
            </a:r>
          </a:p>
          <a:p>
            <a:pPr marL="171450" indent="-171450">
              <a:buFont typeface="Arial"/>
              <a:buChar char="•"/>
              <a:defRPr/>
            </a:pPr>
            <a:r>
              <a:rPr lang="en-US" sz="1200" dirty="0" smtClean="0">
                <a:latin typeface="Bell MT"/>
                <a:cs typeface="Bell MT"/>
              </a:rPr>
              <a:t>Settlement</a:t>
            </a:r>
          </a:p>
          <a:p>
            <a:pPr marL="171450" indent="-171450">
              <a:buFont typeface="Arial"/>
              <a:buChar char="•"/>
              <a:defRPr/>
            </a:pPr>
            <a:r>
              <a:rPr lang="en-US" sz="1200" dirty="0" smtClean="0">
                <a:latin typeface="Bell MT"/>
                <a:cs typeface="Bell MT"/>
              </a:rPr>
              <a:t>Population growth</a:t>
            </a:r>
          </a:p>
          <a:p>
            <a:pPr marL="171450" indent="-171450">
              <a:buFont typeface="Arial"/>
              <a:buChar char="•"/>
              <a:defRPr/>
            </a:pPr>
            <a:r>
              <a:rPr lang="en-US" sz="1200" dirty="0" smtClean="0">
                <a:latin typeface="Bell MT"/>
                <a:cs typeface="Bell MT"/>
              </a:rPr>
              <a:t>Biodiversity</a:t>
            </a:r>
          </a:p>
          <a:p>
            <a:pPr marL="171450" indent="-171450">
              <a:buFont typeface="Arial"/>
              <a:buChar char="•"/>
              <a:defRPr/>
            </a:pPr>
            <a:r>
              <a:rPr lang="en-US" sz="1200" dirty="0" smtClean="0">
                <a:latin typeface="Bell MT"/>
                <a:cs typeface="Bell MT"/>
              </a:rPr>
              <a:t>Energy</a:t>
            </a:r>
          </a:p>
          <a:p>
            <a:pPr marL="171450" indent="-171450">
              <a:buFont typeface="Arial"/>
              <a:buChar char="•"/>
              <a:defRPr/>
            </a:pPr>
            <a:r>
              <a:rPr lang="en-US" sz="1200" dirty="0" smtClean="0">
                <a:latin typeface="Bell MT"/>
                <a:cs typeface="Bell MT"/>
              </a:rPr>
              <a:t>Hydroelectric power</a:t>
            </a:r>
          </a:p>
          <a:p>
            <a:pPr marL="171450" indent="-171450">
              <a:buFont typeface="Arial"/>
              <a:buChar char="•"/>
              <a:defRPr/>
            </a:pPr>
            <a:r>
              <a:rPr lang="en-US" sz="1200" dirty="0" smtClean="0">
                <a:latin typeface="Bell MT"/>
                <a:cs typeface="Bell MT"/>
              </a:rPr>
              <a:t>Logging</a:t>
            </a:r>
          </a:p>
          <a:p>
            <a:pPr marL="171450" indent="-171450">
              <a:buFont typeface="Arial"/>
              <a:buChar char="•"/>
              <a:defRPr/>
            </a:pPr>
            <a:r>
              <a:rPr lang="en-US" sz="1200" dirty="0" smtClean="0">
                <a:latin typeface="Bell MT"/>
                <a:cs typeface="Bell MT"/>
              </a:rPr>
              <a:t>Mining </a:t>
            </a:r>
          </a:p>
        </p:txBody>
      </p:sp>
      <p:grpSp>
        <p:nvGrpSpPr>
          <p:cNvPr id="10" name="Group 9"/>
          <p:cNvGrpSpPr/>
          <p:nvPr/>
        </p:nvGrpSpPr>
        <p:grpSpPr>
          <a:xfrm>
            <a:off x="275167" y="5549899"/>
            <a:ext cx="2645833" cy="1217083"/>
            <a:chOff x="402721" y="5556250"/>
            <a:chExt cx="2645833" cy="1217083"/>
          </a:xfrm>
        </p:grpSpPr>
        <p:sp>
          <p:nvSpPr>
            <p:cNvPr id="11" name="Rounded Rectangle 10"/>
            <p:cNvSpPr/>
            <p:nvPr/>
          </p:nvSpPr>
          <p:spPr>
            <a:xfrm>
              <a:off x="402721" y="5556250"/>
              <a:ext cx="2645833" cy="1217083"/>
            </a:xfrm>
            <a:prstGeom prst="roundRect">
              <a:avLst/>
            </a:prstGeom>
            <a:solidFill>
              <a:srgbClr val="C10604"/>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p:cNvSpPr txBox="1"/>
            <p:nvPr/>
          </p:nvSpPr>
          <p:spPr>
            <a:xfrm>
              <a:off x="486834" y="5566833"/>
              <a:ext cx="2434166" cy="1169551"/>
            </a:xfrm>
            <a:prstGeom prst="rect">
              <a:avLst/>
            </a:prstGeom>
            <a:noFill/>
          </p:spPr>
          <p:txBody>
            <a:bodyPr wrap="square" rtlCol="0">
              <a:spAutoFit/>
            </a:bodyPr>
            <a:lstStyle/>
            <a:p>
              <a:pPr algn="ctr"/>
              <a:r>
                <a:rPr lang="en-US" sz="1400" u="sng" dirty="0" smtClean="0">
                  <a:solidFill>
                    <a:schemeClr val="bg1"/>
                  </a:solidFill>
                  <a:latin typeface="Bell MT"/>
                  <a:cs typeface="Bell MT"/>
                </a:rPr>
                <a:t>Grades 1-3</a:t>
              </a:r>
            </a:p>
            <a:p>
              <a:pPr algn="just"/>
              <a:r>
                <a:rPr lang="en-US" sz="1400" dirty="0" smtClean="0">
                  <a:solidFill>
                    <a:schemeClr val="bg1"/>
                  </a:solidFill>
                  <a:latin typeface="Bell MT"/>
                  <a:cs typeface="Bell MT"/>
                </a:rPr>
                <a:t>Describe the top 5 most significant causes of deforestation in the Amazon rainforest. </a:t>
              </a:r>
              <a:endParaRPr lang="en-US" sz="1400" dirty="0">
                <a:solidFill>
                  <a:schemeClr val="bg1"/>
                </a:solidFill>
                <a:latin typeface="Bell MT"/>
                <a:cs typeface="Bell MT"/>
              </a:endParaRPr>
            </a:p>
          </p:txBody>
        </p:sp>
      </p:grpSp>
      <p:grpSp>
        <p:nvGrpSpPr>
          <p:cNvPr id="13" name="Group 12"/>
          <p:cNvGrpSpPr/>
          <p:nvPr/>
        </p:nvGrpSpPr>
        <p:grpSpPr>
          <a:xfrm>
            <a:off x="3125763" y="5549899"/>
            <a:ext cx="2645833" cy="1217083"/>
            <a:chOff x="3253317" y="5556250"/>
            <a:chExt cx="2645833" cy="1217083"/>
          </a:xfrm>
        </p:grpSpPr>
        <p:sp>
          <p:nvSpPr>
            <p:cNvPr id="14" name="Rounded Rectangle 13"/>
            <p:cNvSpPr/>
            <p:nvPr/>
          </p:nvSpPr>
          <p:spPr>
            <a:xfrm>
              <a:off x="3253317" y="5556250"/>
              <a:ext cx="2645833" cy="1217083"/>
            </a:xfrm>
            <a:prstGeom prst="roundRect">
              <a:avLst/>
            </a:prstGeom>
            <a:solidFill>
              <a:srgbClr val="FF66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extBox 14"/>
            <p:cNvSpPr txBox="1"/>
            <p:nvPr/>
          </p:nvSpPr>
          <p:spPr>
            <a:xfrm>
              <a:off x="3342361" y="5556250"/>
              <a:ext cx="2434166" cy="1169551"/>
            </a:xfrm>
            <a:prstGeom prst="rect">
              <a:avLst/>
            </a:prstGeom>
            <a:noFill/>
          </p:spPr>
          <p:txBody>
            <a:bodyPr wrap="square" rtlCol="0">
              <a:spAutoFit/>
            </a:bodyPr>
            <a:lstStyle/>
            <a:p>
              <a:pPr algn="ctr"/>
              <a:r>
                <a:rPr lang="en-US" sz="1400" u="sng" dirty="0" smtClean="0">
                  <a:solidFill>
                    <a:schemeClr val="bg1"/>
                  </a:solidFill>
                  <a:latin typeface="Bell MT"/>
                  <a:cs typeface="Bell MT"/>
                </a:rPr>
                <a:t>Grades 4-6</a:t>
              </a:r>
            </a:p>
            <a:p>
              <a:pPr algn="just"/>
              <a:r>
                <a:rPr lang="en-US" sz="1400" dirty="0" smtClean="0">
                  <a:solidFill>
                    <a:schemeClr val="bg1"/>
                  </a:solidFill>
                  <a:latin typeface="Bell MT"/>
                  <a:cs typeface="Bell MT"/>
                </a:rPr>
                <a:t>Give reasons and justification for the top 5 most significant causes of deforestation in the Amazon rainforest. </a:t>
              </a:r>
              <a:endParaRPr lang="en-US" sz="1400" dirty="0">
                <a:solidFill>
                  <a:schemeClr val="bg1"/>
                </a:solidFill>
                <a:latin typeface="Bell MT"/>
                <a:cs typeface="Bell MT"/>
              </a:endParaRPr>
            </a:p>
          </p:txBody>
        </p:sp>
      </p:grpSp>
      <p:grpSp>
        <p:nvGrpSpPr>
          <p:cNvPr id="16" name="Group 15"/>
          <p:cNvGrpSpPr/>
          <p:nvPr/>
        </p:nvGrpSpPr>
        <p:grpSpPr>
          <a:xfrm>
            <a:off x="6000196" y="5543548"/>
            <a:ext cx="2645833" cy="1223434"/>
            <a:chOff x="6127750" y="5549899"/>
            <a:chExt cx="2645833" cy="1223434"/>
          </a:xfrm>
        </p:grpSpPr>
        <p:sp>
          <p:nvSpPr>
            <p:cNvPr id="17" name="Rounded Rectangle 16"/>
            <p:cNvSpPr/>
            <p:nvPr/>
          </p:nvSpPr>
          <p:spPr>
            <a:xfrm>
              <a:off x="6127750" y="5556250"/>
              <a:ext cx="2645833" cy="1217083"/>
            </a:xfrm>
            <a:prstGeom prst="roundRect">
              <a:avLst/>
            </a:prstGeom>
            <a:solidFill>
              <a:srgbClr val="008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TextBox 17"/>
            <p:cNvSpPr txBox="1"/>
            <p:nvPr/>
          </p:nvSpPr>
          <p:spPr>
            <a:xfrm>
              <a:off x="6237817" y="5549899"/>
              <a:ext cx="2434166" cy="1169551"/>
            </a:xfrm>
            <a:prstGeom prst="rect">
              <a:avLst/>
            </a:prstGeom>
            <a:noFill/>
          </p:spPr>
          <p:txBody>
            <a:bodyPr wrap="square" rtlCol="0">
              <a:spAutoFit/>
            </a:bodyPr>
            <a:lstStyle/>
            <a:p>
              <a:pPr algn="ctr"/>
              <a:r>
                <a:rPr lang="en-US" sz="1400" u="sng" dirty="0" smtClean="0">
                  <a:solidFill>
                    <a:schemeClr val="bg1"/>
                  </a:solidFill>
                  <a:latin typeface="Bell MT"/>
                  <a:cs typeface="Bell MT"/>
                </a:rPr>
                <a:t>Grades 7-9</a:t>
              </a:r>
            </a:p>
            <a:p>
              <a:pPr algn="just"/>
              <a:r>
                <a:rPr lang="en-US" sz="1400" dirty="0" smtClean="0">
                  <a:solidFill>
                    <a:schemeClr val="bg1"/>
                  </a:solidFill>
                  <a:latin typeface="Bell MT"/>
                  <a:cs typeface="Bell MT"/>
                </a:rPr>
                <a:t>Make links between the top 5 most significant causes of deforestation in the Amazon rainforest. </a:t>
              </a:r>
              <a:endParaRPr lang="en-US" sz="1400" dirty="0">
                <a:solidFill>
                  <a:schemeClr val="bg1"/>
                </a:solidFill>
                <a:latin typeface="Bell MT"/>
                <a:cs typeface="Bell MT"/>
              </a:endParaRPr>
            </a:p>
          </p:txBody>
        </p:sp>
      </p:grpSp>
      <p:pic>
        <p:nvPicPr>
          <p:cNvPr id="19" name="Picture 18"/>
          <p:cNvPicPr>
            <a:picLocks noChangeAspect="1"/>
          </p:cNvPicPr>
          <p:nvPr/>
        </p:nvPicPr>
        <p:blipFill>
          <a:blip r:embed="rId4"/>
          <a:stretch>
            <a:fillRect/>
          </a:stretch>
        </p:blipFill>
        <p:spPr>
          <a:xfrm>
            <a:off x="6795258" y="462717"/>
            <a:ext cx="706966" cy="706966"/>
          </a:xfrm>
          <a:prstGeom prst="rect">
            <a:avLst/>
          </a:prstGeom>
        </p:spPr>
      </p:pic>
      <p:sp>
        <p:nvSpPr>
          <p:cNvPr id="20" name="TextBox 29"/>
          <p:cNvSpPr txBox="1">
            <a:spLocks noChangeArrowheads="1"/>
          </p:cNvSpPr>
          <p:nvPr/>
        </p:nvSpPr>
        <p:spPr bwMode="auto">
          <a:xfrm>
            <a:off x="7502224" y="799795"/>
            <a:ext cx="1295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smtClean="0">
                <a:latin typeface="Apple Chancery" charset="0"/>
                <a:cs typeface="Apple Chancery" charset="0"/>
              </a:rPr>
              <a:t>Extension</a:t>
            </a:r>
            <a:endParaRPr lang="en-US" sz="1800" dirty="0">
              <a:latin typeface="Apple Chancery" charset="0"/>
              <a:cs typeface="Apple Chancery" charset="0"/>
            </a:endParaRPr>
          </a:p>
        </p:txBody>
      </p:sp>
      <p:sp>
        <p:nvSpPr>
          <p:cNvPr id="21" name="TextBox 20"/>
          <p:cNvSpPr txBox="1"/>
          <p:nvPr/>
        </p:nvSpPr>
        <p:spPr>
          <a:xfrm>
            <a:off x="6795258" y="1169683"/>
            <a:ext cx="2194718" cy="1569660"/>
          </a:xfrm>
          <a:prstGeom prst="rect">
            <a:avLst/>
          </a:prstGeom>
          <a:noFill/>
          <a:ln>
            <a:solidFill>
              <a:schemeClr val="tx1"/>
            </a:solidFill>
          </a:ln>
        </p:spPr>
        <p:txBody>
          <a:bodyPr wrap="square">
            <a:spAutoFit/>
          </a:bodyPr>
          <a:lstStyle/>
          <a:p>
            <a:pPr algn="just">
              <a:defRPr/>
            </a:pPr>
            <a:r>
              <a:rPr lang="en-US" sz="1200" dirty="0" smtClean="0">
                <a:latin typeface="Bell MT"/>
                <a:cs typeface="Bell MT"/>
              </a:rPr>
              <a:t>Explain the factors which influenced your choices for the most and the least influential causes of deforestation. </a:t>
            </a:r>
          </a:p>
          <a:p>
            <a:pPr algn="just">
              <a:defRPr/>
            </a:pPr>
            <a:endParaRPr lang="en-US" sz="1200" dirty="0">
              <a:latin typeface="Bell MT"/>
              <a:cs typeface="Bell MT"/>
            </a:endParaRPr>
          </a:p>
          <a:p>
            <a:pPr algn="just">
              <a:defRPr/>
            </a:pPr>
            <a:r>
              <a:rPr lang="en-US" sz="1200" dirty="0" smtClean="0">
                <a:latin typeface="Bell MT"/>
                <a:cs typeface="Bell MT"/>
              </a:rPr>
              <a:t>How do you think the rainforest could be protected from these causes?</a:t>
            </a:r>
          </a:p>
        </p:txBody>
      </p:sp>
    </p:spTree>
    <p:extLst>
      <p:ext uri="{BB962C8B-B14F-4D97-AF65-F5344CB8AC3E}">
        <p14:creationId xmlns:p14="http://schemas.microsoft.com/office/powerpoint/2010/main" val="168887707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9955</TotalTime>
  <Words>1557</Words>
  <Application>Microsoft Macintosh PowerPoint</Application>
  <PresentationFormat>On-screen Show (4:3)</PresentationFormat>
  <Paragraphs>141</Paragraphs>
  <Slides>11</Slides>
  <Notes>3</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11</vt:i4>
      </vt:variant>
    </vt:vector>
  </HeadingPairs>
  <TitlesOfParts>
    <vt:vector size="20" baseType="lpstr">
      <vt:lpstr>Apple Chancery</vt:lpstr>
      <vt:lpstr>Bell MT</vt:lpstr>
      <vt:lpstr>Calibri</vt:lpstr>
      <vt:lpstr>Comic Sans MS</vt:lpstr>
      <vt:lpstr>Courier New</vt:lpstr>
      <vt:lpstr>ＭＳ Ｐゴシック</vt:lpstr>
      <vt:lpstr>Wingdings</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15.0035</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 Louise Connarty</dc:creator>
  <cp:lastModifiedBy>Anna Bennett</cp:lastModifiedBy>
  <cp:revision>63</cp:revision>
  <cp:lastPrinted>2017-02-22T07:17:40Z</cp:lastPrinted>
  <dcterms:created xsi:type="dcterms:W3CDTF">2017-01-06T20:57:03Z</dcterms:created>
  <dcterms:modified xsi:type="dcterms:W3CDTF">2017-09-12T20:15:08Z</dcterms:modified>
</cp:coreProperties>
</file>